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handoutMasterIdLst>
    <p:handoutMasterId r:id="rId32"/>
  </p:handoutMasterIdLst>
  <p:sldIdLst>
    <p:sldId id="256" r:id="rId2"/>
    <p:sldId id="288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329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F9FF5C5-38EE-3A40-8FF3-54AE8E46463A}">
          <p14:sldIdLst>
            <p14:sldId id="256"/>
            <p14:sldId id="288"/>
          </p14:sldIdLst>
        </p14:section>
        <p14:section name="认识模块化" id="{96658CB6-A60B-E14B-A5FA-5868E7B8328F}">
          <p14:sldIdLst>
            <p14:sldId id="302"/>
            <p14:sldId id="303"/>
            <p14:sldId id="304"/>
          </p14:sldIdLst>
        </p14:section>
        <p14:section name="commonjs和node" id="{8037F65B-0F6C-C846-B63D-7D3A0C7CE043}">
          <p14:sldIdLst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</p14:sldIdLst>
        </p14:section>
        <p14:section name="AMD" id="{33FD6506-AE74-E84A-9B83-841C3FDFFF93}">
          <p14:sldIdLst>
            <p14:sldId id="314"/>
            <p14:sldId id="315"/>
            <p14:sldId id="316"/>
          </p14:sldIdLst>
        </p14:section>
        <p14:section name="CMD规范" id="{960F7781-190C-0E46-858B-2504081DF20F}">
          <p14:sldIdLst>
            <p14:sldId id="317"/>
            <p14:sldId id="318"/>
          </p14:sldIdLst>
        </p14:section>
        <p14:section name="ESModule" id="{25B2CC62-079A-2041-9C32-F8CAA74A300F}">
          <p14:sldIdLst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</p14:sldIdLst>
        </p14:section>
        <p14:section name="ES Module实现原理" id="{B8AA2722-96F6-1D4D-A18E-4B303E8A5E16}">
          <p14:sldIdLst>
            <p14:sldId id="327"/>
            <p14:sldId id="328"/>
            <p14:sldId id="32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5340" autoAdjust="0"/>
  </p:normalViewPr>
  <p:slideViewPr>
    <p:cSldViewPr snapToGrid="0" snapToObjects="1">
      <p:cViewPr varScale="1">
        <p:scale>
          <a:sx n="91" d="100"/>
          <a:sy n="91" d="100"/>
        </p:scale>
        <p:origin x="4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FE67966-7BF3-694F-BCEB-1779471752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317A60-927D-1449-8BA7-3D46916F7FB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2AE29-DB34-CE44-8FA1-8C1D52FF9878}" type="datetimeFigureOut">
              <a:rPr kumimoji="1" lang="zh-CN" altLang="en-US" smtClean="0"/>
              <a:t>2022/6/26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FA1D51-4A5F-2B42-8F72-19690F7DB3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50B665-F8CB-0C4C-BD00-069E67E6CC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D41E7-EC65-0D47-AD05-D4CC4ACDEF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1494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形状 3">
            <a:extLst>
              <a:ext uri="{FF2B5EF4-FFF2-40B4-BE49-F238E27FC236}">
                <a16:creationId xmlns:a16="http://schemas.microsoft.com/office/drawing/2014/main" id="{9725B4CE-0582-7B45-B31D-CC21CD8F69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7811" y="0"/>
            <a:ext cx="3933627" cy="825500"/>
          </a:xfrm>
          <a:prstGeom prst="rect">
            <a:avLst/>
          </a:prstGeom>
        </p:spPr>
      </p:pic>
      <p:pic>
        <p:nvPicPr>
          <p:cNvPr id="17" name="图片 16" descr="形状 4 拷贝 4">
            <a:extLst>
              <a:ext uri="{FF2B5EF4-FFF2-40B4-BE49-F238E27FC236}">
                <a16:creationId xmlns:a16="http://schemas.microsoft.com/office/drawing/2014/main" id="{EDF499DC-9019-1748-9A7C-818D506CD8B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8404"/>
          <a:stretch>
            <a:fillRect/>
          </a:stretch>
        </p:blipFill>
        <p:spPr>
          <a:xfrm>
            <a:off x="10210964" y="0"/>
            <a:ext cx="1981036" cy="2941955"/>
          </a:xfrm>
          <a:prstGeom prst="rect">
            <a:avLst/>
          </a:prstGeom>
        </p:spPr>
      </p:pic>
      <p:pic>
        <p:nvPicPr>
          <p:cNvPr id="18" name="图片 17" descr="形状 4 拷贝">
            <a:extLst>
              <a:ext uri="{FF2B5EF4-FFF2-40B4-BE49-F238E27FC236}">
                <a16:creationId xmlns:a16="http://schemas.microsoft.com/office/drawing/2014/main" id="{B19BC968-C2DD-064F-A459-B0284BAA952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573984" y="338456"/>
            <a:ext cx="1618016" cy="2670175"/>
          </a:xfrm>
          <a:prstGeom prst="rect">
            <a:avLst/>
          </a:prstGeom>
        </p:spPr>
      </p:pic>
      <p:pic>
        <p:nvPicPr>
          <p:cNvPr id="19" name="图片 18" descr="形状 2">
            <a:extLst>
              <a:ext uri="{FF2B5EF4-FFF2-40B4-BE49-F238E27FC236}">
                <a16:creationId xmlns:a16="http://schemas.microsoft.com/office/drawing/2014/main" id="{54886609-4623-B14F-867F-1E16692393D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2350" y="3801293"/>
            <a:ext cx="3315950" cy="2700020"/>
          </a:xfrm>
          <a:prstGeom prst="rect">
            <a:avLst/>
          </a:prstGeom>
        </p:spPr>
      </p:pic>
      <p:pic>
        <p:nvPicPr>
          <p:cNvPr id="20" name="图片 19" descr="形状 3 拷贝">
            <a:extLst>
              <a:ext uri="{FF2B5EF4-FFF2-40B4-BE49-F238E27FC236}">
                <a16:creationId xmlns:a16="http://schemas.microsoft.com/office/drawing/2014/main" id="{2D3B475A-339D-B245-8E34-0FE327202FA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2350" y="4789353"/>
            <a:ext cx="4167965" cy="1711960"/>
          </a:xfrm>
          <a:prstGeom prst="rect">
            <a:avLst/>
          </a:prstGeom>
        </p:spPr>
      </p:pic>
      <p:pic>
        <p:nvPicPr>
          <p:cNvPr id="21" name="图片 20" descr="形状 3 拷贝 2">
            <a:extLst>
              <a:ext uri="{FF2B5EF4-FFF2-40B4-BE49-F238E27FC236}">
                <a16:creationId xmlns:a16="http://schemas.microsoft.com/office/drawing/2014/main" id="{DB8DE067-95F7-464E-BD65-7CB3579AA96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145" r="26814"/>
          <a:stretch>
            <a:fillRect/>
          </a:stretch>
        </p:blipFill>
        <p:spPr>
          <a:xfrm>
            <a:off x="3413478" y="5758363"/>
            <a:ext cx="2321707" cy="742950"/>
          </a:xfrm>
          <a:prstGeom prst="rect">
            <a:avLst/>
          </a:prstGeom>
        </p:spPr>
      </p:pic>
      <p:pic>
        <p:nvPicPr>
          <p:cNvPr id="22" name="图片 21" descr="矩形 11">
            <a:extLst>
              <a:ext uri="{FF2B5EF4-FFF2-40B4-BE49-F238E27FC236}">
                <a16:creationId xmlns:a16="http://schemas.microsoft.com/office/drawing/2014/main" id="{E4A5A2D5-FA8C-B542-B609-72EFC61976CC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09685" y="5682799"/>
            <a:ext cx="1124280" cy="818515"/>
          </a:xfrm>
          <a:prstGeom prst="rect">
            <a:avLst/>
          </a:prstGeom>
        </p:spPr>
      </p:pic>
      <p:sp>
        <p:nvSpPr>
          <p:cNvPr id="27" name="标题 1">
            <a:extLst>
              <a:ext uri="{FF2B5EF4-FFF2-40B4-BE49-F238E27FC236}">
                <a16:creationId xmlns:a16="http://schemas.microsoft.com/office/drawing/2014/main" id="{2C818430-C3C4-CE41-BCFF-5C7B3DCCD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54114"/>
            <a:ext cx="12192000" cy="1011116"/>
          </a:xfrm>
        </p:spPr>
        <p:txBody>
          <a:bodyPr anchor="ctr">
            <a:normAutofit/>
          </a:bodyPr>
          <a:lstStyle>
            <a:lvl1pPr algn="ctr">
              <a:defRPr sz="7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8" name="副标题 2">
            <a:extLst>
              <a:ext uri="{FF2B5EF4-FFF2-40B4-BE49-F238E27FC236}">
                <a16:creationId xmlns:a16="http://schemas.microsoft.com/office/drawing/2014/main" id="{90BE9B69-F2C1-C440-A41F-1E7D2D32B4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234" y="3417401"/>
            <a:ext cx="6327531" cy="43363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634010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圆角 32">
            <a:extLst>
              <a:ext uri="{FF2B5EF4-FFF2-40B4-BE49-F238E27FC236}">
                <a16:creationId xmlns:a16="http://schemas.microsoft.com/office/drawing/2014/main" id="{A19D57B8-7610-EF46-900B-EB81275C089F}"/>
              </a:ext>
            </a:extLst>
          </p:cNvPr>
          <p:cNvSpPr/>
          <p:nvPr/>
        </p:nvSpPr>
        <p:spPr>
          <a:xfrm rot="2700000">
            <a:off x="312239" y="337946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6" name="直接连接符 33">
            <a:extLst>
              <a:ext uri="{FF2B5EF4-FFF2-40B4-BE49-F238E27FC236}">
                <a16:creationId xmlns:a16="http://schemas.microsoft.com/office/drawing/2014/main" id="{DCE9A412-7F71-D942-B1D5-5B67A08D49E8}"/>
              </a:ext>
            </a:extLst>
          </p:cNvPr>
          <p:cNvCxnSpPr>
            <a:cxnSpLocks/>
          </p:cNvCxnSpPr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4A94D6BB-841B-FB40-A3CC-20D5B2618D54}"/>
              </a:ext>
            </a:extLst>
          </p:cNvPr>
          <p:cNvSpPr txBox="1"/>
          <p:nvPr/>
        </p:nvSpPr>
        <p:spPr>
          <a:xfrm>
            <a:off x="202831" y="491546"/>
            <a:ext cx="8435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coderwhy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9" name="任意多边形: 形状 36">
            <a:extLst>
              <a:ext uri="{FF2B5EF4-FFF2-40B4-BE49-F238E27FC236}">
                <a16:creationId xmlns:a16="http://schemas.microsoft.com/office/drawing/2014/main" id="{C8A7EFEE-06D3-8847-969A-EF0D7622FF15}"/>
              </a:ext>
            </a:extLst>
          </p:cNvPr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0" name="任意多边形: 形状 37">
            <a:extLst>
              <a:ext uri="{FF2B5EF4-FFF2-40B4-BE49-F238E27FC236}">
                <a16:creationId xmlns:a16="http://schemas.microsoft.com/office/drawing/2014/main" id="{252D63A4-8C59-6643-9A20-F5743F099E34}"/>
              </a:ext>
            </a:extLst>
          </p:cNvPr>
          <p:cNvSpPr/>
          <p:nvPr/>
        </p:nvSpPr>
        <p:spPr>
          <a:xfrm rot="2700000">
            <a:off x="1068801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1" name="任意多边形: 形状 38">
            <a:extLst>
              <a:ext uri="{FF2B5EF4-FFF2-40B4-BE49-F238E27FC236}">
                <a16:creationId xmlns:a16="http://schemas.microsoft.com/office/drawing/2014/main" id="{75888639-4E84-3647-9D0B-5CE68464B884}"/>
              </a:ext>
            </a:extLst>
          </p:cNvPr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3" name="内容占位符 2">
            <a:extLst>
              <a:ext uri="{FF2B5EF4-FFF2-40B4-BE49-F238E27FC236}">
                <a16:creationId xmlns:a16="http://schemas.microsoft.com/office/drawing/2014/main" id="{94D6CB28-65E8-344A-AA21-177138B31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839" y="1257316"/>
            <a:ext cx="11866684" cy="5444088"/>
          </a:xfrm>
        </p:spPr>
        <p:txBody>
          <a:bodyPr>
            <a:normAutofit/>
          </a:bodyPr>
          <a:lstStyle>
            <a:lvl1pPr marL="228594" indent="-228594">
              <a:lnSpc>
                <a:spcPct val="150000"/>
              </a:lnSpc>
              <a:buFont typeface="Wingdings" panose="05000000000000000000" pitchFamily="2" charset="2"/>
              <a:buChar char="n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36561" indent="-234945">
              <a:lnSpc>
                <a:spcPct val="150000"/>
              </a:lnSpc>
              <a:buFont typeface="Wingdings" panose="05000000000000000000" pitchFamily="2" charset="2"/>
              <a:buChar char="p"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00080" indent="-253994">
              <a:lnSpc>
                <a:spcPct val="150000"/>
              </a:lnSpc>
              <a:buFont typeface="Wingdings" panose="05000000000000000000" pitchFamily="2" charset="2"/>
              <a:buChar char="ü"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025500" indent="-215895">
              <a:lnSpc>
                <a:spcPct val="150000"/>
              </a:lnSpc>
              <a:buFont typeface="Wingdings" panose="05000000000000000000" pitchFamily="2" charset="2"/>
              <a:buChar char="Ø"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289018" indent="-234945">
              <a:lnSpc>
                <a:spcPct val="150000"/>
              </a:lnSpc>
              <a:buFont typeface="Wingdings" panose="05000000000000000000" pitchFamily="2" charset="2"/>
              <a:buChar char="l"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24" name="标题占位符 1">
            <a:extLst>
              <a:ext uri="{FF2B5EF4-FFF2-40B4-BE49-F238E27FC236}">
                <a16:creationId xmlns:a16="http://schemas.microsoft.com/office/drawing/2014/main" id="{58EB4AE5-2D12-A84E-B928-E09C888EB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651" y="266261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75995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720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88">
            <a:extLst>
              <a:ext uri="{FF2B5EF4-FFF2-40B4-BE49-F238E27FC236}">
                <a16:creationId xmlns:a16="http://schemas.microsoft.com/office/drawing/2014/main" id="{59A270AD-5303-4FE9-9F06-62152F6876C3}"/>
              </a:ext>
            </a:extLst>
          </p:cNvPr>
          <p:cNvGrpSpPr/>
          <p:nvPr userDrawn="1"/>
        </p:nvGrpSpPr>
        <p:grpSpPr bwMode="auto">
          <a:xfrm>
            <a:off x="7808913" y="1722919"/>
            <a:ext cx="3460750" cy="494819"/>
            <a:chOff x="0" y="25925"/>
            <a:chExt cx="3461507" cy="495658"/>
          </a:xfrm>
        </p:grpSpPr>
        <p:grpSp>
          <p:nvGrpSpPr>
            <p:cNvPr id="8" name="组合 84">
              <a:extLst>
                <a:ext uri="{FF2B5EF4-FFF2-40B4-BE49-F238E27FC236}">
                  <a16:creationId xmlns:a16="http://schemas.microsoft.com/office/drawing/2014/main" id="{75B5A69C-5409-457A-AD73-F86D0407E82A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10" name="组合 82">
                <a:extLst>
                  <a:ext uri="{FF2B5EF4-FFF2-40B4-BE49-F238E27FC236}">
                    <a16:creationId xmlns:a16="http://schemas.microsoft.com/office/drawing/2014/main" id="{80F0CDCC-9C2B-4CF5-ADCC-7D91A03E454D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12" name="平行四边形 79">
                  <a:extLst>
                    <a:ext uri="{FF2B5EF4-FFF2-40B4-BE49-F238E27FC236}">
                      <a16:creationId xmlns:a16="http://schemas.microsoft.com/office/drawing/2014/main" id="{37BFD0F9-C5CC-4EF6-9CB8-3E51EDCABE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3" name="平行四边形 81">
                  <a:extLst>
                    <a:ext uri="{FF2B5EF4-FFF2-40B4-BE49-F238E27FC236}">
                      <a16:creationId xmlns:a16="http://schemas.microsoft.com/office/drawing/2014/main" id="{9B8578A5-16F2-4CD9-884C-3CE2E79C56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1" name="文本框 83">
                <a:extLst>
                  <a:ext uri="{FF2B5EF4-FFF2-40B4-BE49-F238E27FC236}">
                    <a16:creationId xmlns:a16="http://schemas.microsoft.com/office/drawing/2014/main" id="{E19F3AA1-06D3-4BAC-9998-5B1589FF38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9" name="直接连接符 86">
              <a:extLst>
                <a:ext uri="{FF2B5EF4-FFF2-40B4-BE49-F238E27FC236}">
                  <a16:creationId xmlns:a16="http://schemas.microsoft.com/office/drawing/2014/main" id="{F0F1A1DD-BAA3-428C-97BF-D315E0767A2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" name="组合 89">
            <a:extLst>
              <a:ext uri="{FF2B5EF4-FFF2-40B4-BE49-F238E27FC236}">
                <a16:creationId xmlns:a16="http://schemas.microsoft.com/office/drawing/2014/main" id="{5D73EB7C-E793-4AB1-9F4F-DE4D68AA9FFF}"/>
              </a:ext>
            </a:extLst>
          </p:cNvPr>
          <p:cNvGrpSpPr/>
          <p:nvPr userDrawn="1"/>
        </p:nvGrpSpPr>
        <p:grpSpPr bwMode="auto">
          <a:xfrm>
            <a:off x="7231063" y="2769081"/>
            <a:ext cx="3462337" cy="494819"/>
            <a:chOff x="0" y="25925"/>
            <a:chExt cx="3461507" cy="495658"/>
          </a:xfrm>
        </p:grpSpPr>
        <p:grpSp>
          <p:nvGrpSpPr>
            <p:cNvPr id="16" name="组合 91">
              <a:extLst>
                <a:ext uri="{FF2B5EF4-FFF2-40B4-BE49-F238E27FC236}">
                  <a16:creationId xmlns:a16="http://schemas.microsoft.com/office/drawing/2014/main" id="{174F37DC-7417-44DF-BBD8-265C3F5BA85F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18" name="组合 93">
                <a:extLst>
                  <a:ext uri="{FF2B5EF4-FFF2-40B4-BE49-F238E27FC236}">
                    <a16:creationId xmlns:a16="http://schemas.microsoft.com/office/drawing/2014/main" id="{D03915C7-EDB2-47DB-942F-68A487661D01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20" name="平行四边形 95">
                  <a:extLst>
                    <a:ext uri="{FF2B5EF4-FFF2-40B4-BE49-F238E27FC236}">
                      <a16:creationId xmlns:a16="http://schemas.microsoft.com/office/drawing/2014/main" id="{E9C1FCA9-6941-48D4-BF77-855DCF090C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1" name="平行四边形 96">
                  <a:extLst>
                    <a:ext uri="{FF2B5EF4-FFF2-40B4-BE49-F238E27FC236}">
                      <a16:creationId xmlns:a16="http://schemas.microsoft.com/office/drawing/2014/main" id="{F22CA1FE-9D53-4079-975A-7DC263FDA5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9" name="文本框 94">
                <a:extLst>
                  <a:ext uri="{FF2B5EF4-FFF2-40B4-BE49-F238E27FC236}">
                    <a16:creationId xmlns:a16="http://schemas.microsoft.com/office/drawing/2014/main" id="{3082E0A7-F24D-4F24-B645-A6C1EA6634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7" name="直接连接符 92">
              <a:extLst>
                <a:ext uri="{FF2B5EF4-FFF2-40B4-BE49-F238E27FC236}">
                  <a16:creationId xmlns:a16="http://schemas.microsoft.com/office/drawing/2014/main" id="{D180218D-B042-487F-B75B-462D330E854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2" name="组合 97">
            <a:extLst>
              <a:ext uri="{FF2B5EF4-FFF2-40B4-BE49-F238E27FC236}">
                <a16:creationId xmlns:a16="http://schemas.microsoft.com/office/drawing/2014/main" id="{B362A640-20E9-4540-8076-664AB5D4772F}"/>
              </a:ext>
            </a:extLst>
          </p:cNvPr>
          <p:cNvGrpSpPr/>
          <p:nvPr userDrawn="1"/>
        </p:nvGrpSpPr>
        <p:grpSpPr bwMode="auto">
          <a:xfrm>
            <a:off x="6654800" y="3815244"/>
            <a:ext cx="3462338" cy="494819"/>
            <a:chOff x="0" y="25925"/>
            <a:chExt cx="3461507" cy="495658"/>
          </a:xfrm>
        </p:grpSpPr>
        <p:grpSp>
          <p:nvGrpSpPr>
            <p:cNvPr id="24" name="组合 99">
              <a:extLst>
                <a:ext uri="{FF2B5EF4-FFF2-40B4-BE49-F238E27FC236}">
                  <a16:creationId xmlns:a16="http://schemas.microsoft.com/office/drawing/2014/main" id="{490A1117-89BA-4318-BF44-4C571A70A7C6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26" name="组合 101">
                <a:extLst>
                  <a:ext uri="{FF2B5EF4-FFF2-40B4-BE49-F238E27FC236}">
                    <a16:creationId xmlns:a16="http://schemas.microsoft.com/office/drawing/2014/main" id="{90BA505B-09EA-4F5B-B361-9EDF84C26AB8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28" name="平行四边形 103">
                  <a:extLst>
                    <a:ext uri="{FF2B5EF4-FFF2-40B4-BE49-F238E27FC236}">
                      <a16:creationId xmlns:a16="http://schemas.microsoft.com/office/drawing/2014/main" id="{72263DAE-96B5-4BDF-9EE7-CA3695414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9" name="平行四边形 104">
                  <a:extLst>
                    <a:ext uri="{FF2B5EF4-FFF2-40B4-BE49-F238E27FC236}">
                      <a16:creationId xmlns:a16="http://schemas.microsoft.com/office/drawing/2014/main" id="{19423534-39A3-4D81-A5B4-3115C5743D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27" name="文本框 102">
                <a:extLst>
                  <a:ext uri="{FF2B5EF4-FFF2-40B4-BE49-F238E27FC236}">
                    <a16:creationId xmlns:a16="http://schemas.microsoft.com/office/drawing/2014/main" id="{CE9BE91E-3E03-4DF1-8437-897D7FEE0B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25" name="直接连接符 100">
              <a:extLst>
                <a:ext uri="{FF2B5EF4-FFF2-40B4-BE49-F238E27FC236}">
                  <a16:creationId xmlns:a16="http://schemas.microsoft.com/office/drawing/2014/main" id="{2C253842-373F-4142-9350-2BA9BCC5949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0" name="组合 105">
            <a:extLst>
              <a:ext uri="{FF2B5EF4-FFF2-40B4-BE49-F238E27FC236}">
                <a16:creationId xmlns:a16="http://schemas.microsoft.com/office/drawing/2014/main" id="{B10A60C1-2415-4DB2-8B36-18E2EB6CD51B}"/>
              </a:ext>
            </a:extLst>
          </p:cNvPr>
          <p:cNvGrpSpPr/>
          <p:nvPr userDrawn="1"/>
        </p:nvGrpSpPr>
        <p:grpSpPr bwMode="auto">
          <a:xfrm>
            <a:off x="6078538" y="4861406"/>
            <a:ext cx="3460750" cy="494819"/>
            <a:chOff x="0" y="25925"/>
            <a:chExt cx="3461507" cy="495658"/>
          </a:xfrm>
        </p:grpSpPr>
        <p:grpSp>
          <p:nvGrpSpPr>
            <p:cNvPr id="32" name="组合 107">
              <a:extLst>
                <a:ext uri="{FF2B5EF4-FFF2-40B4-BE49-F238E27FC236}">
                  <a16:creationId xmlns:a16="http://schemas.microsoft.com/office/drawing/2014/main" id="{71EC1992-FA5E-47C5-AFB4-27EF5A302392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34" name="组合 109">
                <a:extLst>
                  <a:ext uri="{FF2B5EF4-FFF2-40B4-BE49-F238E27FC236}">
                    <a16:creationId xmlns:a16="http://schemas.microsoft.com/office/drawing/2014/main" id="{44552F0A-7DD6-4EDC-8FE8-0D9AA6B68901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36" name="平行四边形 111">
                  <a:extLst>
                    <a:ext uri="{FF2B5EF4-FFF2-40B4-BE49-F238E27FC236}">
                      <a16:creationId xmlns:a16="http://schemas.microsoft.com/office/drawing/2014/main" id="{0FF9AAC3-C0F0-40B6-9282-C5D65FBEAB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7" name="平行四边形 112">
                  <a:extLst>
                    <a:ext uri="{FF2B5EF4-FFF2-40B4-BE49-F238E27FC236}">
                      <a16:creationId xmlns:a16="http://schemas.microsoft.com/office/drawing/2014/main" id="{E4EDD061-A892-4B86-A32E-73FD6F0F0E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35" name="文本框 110">
                <a:extLst>
                  <a:ext uri="{FF2B5EF4-FFF2-40B4-BE49-F238E27FC236}">
                    <a16:creationId xmlns:a16="http://schemas.microsoft.com/office/drawing/2014/main" id="{04AC55EE-ACFB-4F25-88B6-5161EAC69F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33" name="直接连接符 108">
              <a:extLst>
                <a:ext uri="{FF2B5EF4-FFF2-40B4-BE49-F238E27FC236}">
                  <a16:creationId xmlns:a16="http://schemas.microsoft.com/office/drawing/2014/main" id="{64C03479-81E0-4C9B-AAF5-BE80A006AE2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8" name="任意多边形 77">
            <a:extLst>
              <a:ext uri="{FF2B5EF4-FFF2-40B4-BE49-F238E27FC236}">
                <a16:creationId xmlns:a16="http://schemas.microsoft.com/office/drawing/2014/main" id="{C22584A7-C922-449F-81C4-E5D8E74DF80C}"/>
              </a:ext>
            </a:extLst>
          </p:cNvPr>
          <p:cNvSpPr/>
          <p:nvPr userDrawn="1"/>
        </p:nvSpPr>
        <p:spPr bwMode="auto">
          <a:xfrm>
            <a:off x="106363" y="0"/>
            <a:ext cx="7808912" cy="6858000"/>
          </a:xfrm>
          <a:custGeom>
            <a:avLst/>
            <a:gdLst>
              <a:gd name="T0" fmla="*/ 0 w 6953768"/>
              <a:gd name="T1" fmla="*/ 0 h 6858000"/>
              <a:gd name="T2" fmla="*/ 9847618 w 6953768"/>
              <a:gd name="T3" fmla="*/ 0 h 6858000"/>
              <a:gd name="T4" fmla="*/ 5264604 w 6953768"/>
              <a:gd name="T5" fmla="*/ 6858000 h 6858000"/>
              <a:gd name="T6" fmla="*/ 0 w 6953768"/>
              <a:gd name="T7" fmla="*/ 6858000 h 6858000"/>
              <a:gd name="T8" fmla="*/ 0 w 6953768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953768" h="6858000">
                <a:moveTo>
                  <a:pt x="0" y="0"/>
                </a:moveTo>
                <a:lnTo>
                  <a:pt x="6953768" y="0"/>
                </a:lnTo>
                <a:lnTo>
                  <a:pt x="371753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D0D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9" name="任意多边形 76">
            <a:extLst>
              <a:ext uri="{FF2B5EF4-FFF2-40B4-BE49-F238E27FC236}">
                <a16:creationId xmlns:a16="http://schemas.microsoft.com/office/drawing/2014/main" id="{CA199C89-F324-416E-8344-F0A5D3F0B7EE}"/>
              </a:ext>
            </a:extLst>
          </p:cNvPr>
          <p:cNvSpPr/>
          <p:nvPr userDrawn="1"/>
        </p:nvSpPr>
        <p:spPr bwMode="auto">
          <a:xfrm>
            <a:off x="0" y="0"/>
            <a:ext cx="7808913" cy="6858000"/>
          </a:xfrm>
          <a:custGeom>
            <a:avLst/>
            <a:gdLst>
              <a:gd name="T0" fmla="*/ 0 w 6953768"/>
              <a:gd name="T1" fmla="*/ 0 h 6858000"/>
              <a:gd name="T2" fmla="*/ 9847622 w 6953768"/>
              <a:gd name="T3" fmla="*/ 0 h 6858000"/>
              <a:gd name="T4" fmla="*/ 5264606 w 6953768"/>
              <a:gd name="T5" fmla="*/ 6858000 h 6858000"/>
              <a:gd name="T6" fmla="*/ 0 w 6953768"/>
              <a:gd name="T7" fmla="*/ 6858000 h 6858000"/>
              <a:gd name="T8" fmla="*/ 0 w 6953768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953768" h="6858000">
                <a:moveTo>
                  <a:pt x="0" y="0"/>
                </a:moveTo>
                <a:lnTo>
                  <a:pt x="6953768" y="0"/>
                </a:lnTo>
                <a:lnTo>
                  <a:pt x="371753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C5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pic>
        <p:nvPicPr>
          <p:cNvPr id="40" name="图片 73">
            <a:extLst>
              <a:ext uri="{FF2B5EF4-FFF2-40B4-BE49-F238E27FC236}">
                <a16:creationId xmlns:a16="http://schemas.microsoft.com/office/drawing/2014/main" id="{7359FDD3-FB8A-4012-ACD0-8CDBE5EB373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1536700"/>
            <a:ext cx="4767263" cy="40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文本框 78">
            <a:extLst>
              <a:ext uri="{FF2B5EF4-FFF2-40B4-BE49-F238E27FC236}">
                <a16:creationId xmlns:a16="http://schemas.microsoft.com/office/drawing/2014/main" id="{B2703CAB-E597-45F1-B323-1AADDA5B4A6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8125" y="171450"/>
            <a:ext cx="20558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</a:p>
        </p:txBody>
      </p:sp>
      <p:sp>
        <p:nvSpPr>
          <p:cNvPr id="42" name="标题占位符 1">
            <a:extLst>
              <a:ext uri="{FF2B5EF4-FFF2-40B4-BE49-F238E27FC236}">
                <a16:creationId xmlns:a16="http://schemas.microsoft.com/office/drawing/2014/main" id="{E4C02F29-99CC-4A0A-AED7-BDAF71BA7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009" y="1727522"/>
            <a:ext cx="3539789" cy="409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kumimoji="1" lang="zh-CN" altLang="en-US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</a:t>
            </a:r>
          </a:p>
        </p:txBody>
      </p:sp>
      <p:sp>
        <p:nvSpPr>
          <p:cNvPr id="47" name="标题占位符 1">
            <a:extLst>
              <a:ext uri="{FF2B5EF4-FFF2-40B4-BE49-F238E27FC236}">
                <a16:creationId xmlns:a16="http://schemas.microsoft.com/office/drawing/2014/main" id="{B5F7000F-3907-4B7C-A12B-9224EE90BA91}"/>
              </a:ext>
            </a:extLst>
          </p:cNvPr>
          <p:cNvSpPr txBox="1">
            <a:spLocks/>
          </p:cNvSpPr>
          <p:nvPr userDrawn="1"/>
        </p:nvSpPr>
        <p:spPr>
          <a:xfrm>
            <a:off x="7623451" y="3856162"/>
            <a:ext cx="3539789" cy="409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</a:t>
            </a:r>
          </a:p>
        </p:txBody>
      </p:sp>
      <p:sp>
        <p:nvSpPr>
          <p:cNvPr id="48" name="标题占位符 1">
            <a:extLst>
              <a:ext uri="{FF2B5EF4-FFF2-40B4-BE49-F238E27FC236}">
                <a16:creationId xmlns:a16="http://schemas.microsoft.com/office/drawing/2014/main" id="{9202CD99-818E-47BA-BC0A-BCAE7FDD1FD2}"/>
              </a:ext>
            </a:extLst>
          </p:cNvPr>
          <p:cNvSpPr txBox="1">
            <a:spLocks/>
          </p:cNvSpPr>
          <p:nvPr userDrawn="1"/>
        </p:nvSpPr>
        <p:spPr>
          <a:xfrm>
            <a:off x="7047188" y="4875895"/>
            <a:ext cx="3539789" cy="409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</a:t>
            </a:r>
            <a:endParaRPr lang="zh-CN" altLang="en-US" dirty="0"/>
          </a:p>
        </p:txBody>
      </p:sp>
      <p:sp>
        <p:nvSpPr>
          <p:cNvPr id="49" name="标题占位符 1">
            <a:extLst>
              <a:ext uri="{FF2B5EF4-FFF2-40B4-BE49-F238E27FC236}">
                <a16:creationId xmlns:a16="http://schemas.microsoft.com/office/drawing/2014/main" id="{1C132DFB-A4D8-4F82-BD87-65CC1E55BFD4}"/>
              </a:ext>
            </a:extLst>
          </p:cNvPr>
          <p:cNvSpPr txBox="1">
            <a:spLocks/>
          </p:cNvSpPr>
          <p:nvPr userDrawn="1"/>
        </p:nvSpPr>
        <p:spPr>
          <a:xfrm>
            <a:off x="8113712" y="2721909"/>
            <a:ext cx="3539789" cy="409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5443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D46DC4-DBA3-5944-A737-143BB4CBE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1E6E1D-D6F4-4E46-9806-F6A08C0B0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FA4E7E-9BEF-9D43-8722-EC6243BEC6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01B89-D733-6245-BBE3-A44BA92D2544}" type="datetimeFigureOut">
              <a:rPr kumimoji="1" lang="zh-CN" altLang="en-US" smtClean="0"/>
              <a:t>2022/6/26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20BAD9-CC5E-A24D-ABDA-D09C6CCCF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B2BE2A-699D-8A40-A103-F095B6A276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C48A3-FD95-344E-BCFF-C6286B27B7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4568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requirejs/requirej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seajs/seaj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developer.mozilla.org/zh-CN/docs/Web/JavaScript/Guide/Module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07EEB5-3E56-1044-80D9-75BE589CE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9855" y="2483737"/>
            <a:ext cx="10150854" cy="69010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JavaScript</a:t>
            </a:r>
            <a:r>
              <a:rPr kumimoji="1" lang="zh-CN" altLang="en-US" dirty="0"/>
              <a:t>模块化开发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BCD5E9-F25D-674E-9023-DAC59C44AD7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561323" y="3684158"/>
            <a:ext cx="6327531" cy="4336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zh-CN" altLang="en-US" dirty="0"/>
              <a:t>王红元 </a:t>
            </a:r>
            <a:r>
              <a:rPr kumimoji="1" lang="en-US" altLang="zh-CN" dirty="0"/>
              <a:t>coderwhy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4624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148F5FE-949F-4342-A231-0E410672A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b="1" dirty="0"/>
              <a:t>我们这里从几个方面来研究修改代码发生了什么？</a:t>
            </a:r>
            <a:endParaRPr kumimoji="1" lang="en-US" altLang="zh-CN" b="1" dirty="0"/>
          </a:p>
          <a:p>
            <a:pPr lvl="1"/>
            <a:r>
              <a:rPr kumimoji="1" lang="en-US" altLang="zh-CN" dirty="0"/>
              <a:t>1.</a:t>
            </a:r>
            <a:r>
              <a:rPr kumimoji="1" lang="zh-CN" altLang="en-US" dirty="0"/>
              <a:t>在三者项目引用的情况下，修改</a:t>
            </a:r>
            <a:r>
              <a:rPr kumimoji="1" lang="en-US" altLang="zh-CN" dirty="0">
                <a:solidFill>
                  <a:srgbClr val="FF0000"/>
                </a:solidFill>
              </a:rPr>
              <a:t>exports</a:t>
            </a:r>
            <a:r>
              <a:rPr kumimoji="1" lang="zh-CN" altLang="en-US" dirty="0">
                <a:solidFill>
                  <a:srgbClr val="FF0000"/>
                </a:solidFill>
              </a:rPr>
              <a:t>中的</a:t>
            </a:r>
            <a:r>
              <a:rPr kumimoji="1" lang="en-US" altLang="zh-CN" dirty="0">
                <a:solidFill>
                  <a:srgbClr val="FF0000"/>
                </a:solidFill>
              </a:rPr>
              <a:t>name</a:t>
            </a:r>
            <a:r>
              <a:rPr kumimoji="1" lang="zh-CN" altLang="en-US" dirty="0">
                <a:solidFill>
                  <a:srgbClr val="FF0000"/>
                </a:solidFill>
              </a:rPr>
              <a:t>属性</a:t>
            </a:r>
            <a:r>
              <a:rPr kumimoji="1" lang="zh-CN" altLang="en-US" dirty="0"/>
              <a:t>到底发生了什么？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2.</a:t>
            </a:r>
            <a:r>
              <a:rPr kumimoji="1" lang="zh-CN" altLang="en-US" dirty="0"/>
              <a:t>在三者引用的情况下，</a:t>
            </a:r>
            <a:r>
              <a:rPr kumimoji="1" lang="zh-CN" altLang="en-US" dirty="0">
                <a:solidFill>
                  <a:srgbClr val="FF0000"/>
                </a:solidFill>
              </a:rPr>
              <a:t>修改了</a:t>
            </a:r>
            <a:r>
              <a:rPr kumimoji="1" lang="en-US" altLang="zh-CN" dirty="0">
                <a:solidFill>
                  <a:srgbClr val="FF0000"/>
                </a:solidFill>
              </a:rPr>
              <a:t>main</a:t>
            </a:r>
            <a:r>
              <a:rPr kumimoji="1" lang="zh-CN" altLang="en-US" dirty="0">
                <a:solidFill>
                  <a:srgbClr val="FF0000"/>
                </a:solidFill>
              </a:rPr>
              <a:t>中的</a:t>
            </a:r>
            <a:r>
              <a:rPr kumimoji="1" lang="en-US" altLang="zh-CN" dirty="0">
                <a:solidFill>
                  <a:srgbClr val="FF0000"/>
                </a:solidFill>
              </a:rPr>
              <a:t>bar</a:t>
            </a:r>
            <a:r>
              <a:rPr kumimoji="1" lang="zh-CN" altLang="en-US" dirty="0">
                <a:solidFill>
                  <a:srgbClr val="FF0000"/>
                </a:solidFill>
              </a:rPr>
              <a:t>的</a:t>
            </a:r>
            <a:r>
              <a:rPr kumimoji="1" lang="en-US" altLang="zh-CN" dirty="0">
                <a:solidFill>
                  <a:srgbClr val="FF0000"/>
                </a:solidFill>
              </a:rPr>
              <a:t>name</a:t>
            </a:r>
            <a:r>
              <a:rPr kumimoji="1" lang="zh-CN" altLang="en-US" dirty="0">
                <a:solidFill>
                  <a:srgbClr val="FF0000"/>
                </a:solidFill>
              </a:rPr>
              <a:t>属性</a:t>
            </a:r>
            <a:r>
              <a:rPr kumimoji="1" lang="zh-CN" altLang="en-US" dirty="0"/>
              <a:t>，在</a:t>
            </a:r>
            <a:r>
              <a:rPr kumimoji="1" lang="en-US" altLang="zh-CN" dirty="0"/>
              <a:t>bar</a:t>
            </a:r>
            <a:r>
              <a:rPr kumimoji="1" lang="zh-CN" altLang="en-US" dirty="0"/>
              <a:t>模块中会发生什么？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3.</a:t>
            </a:r>
            <a:r>
              <a:rPr kumimoji="1" lang="zh-CN" altLang="en-US" dirty="0"/>
              <a:t>如果</a:t>
            </a:r>
            <a:r>
              <a:rPr kumimoji="1" lang="en-US" altLang="zh-CN" dirty="0">
                <a:solidFill>
                  <a:srgbClr val="FF0000"/>
                </a:solidFill>
              </a:rPr>
              <a:t>module.exports</a:t>
            </a:r>
            <a:r>
              <a:rPr kumimoji="1" lang="zh-CN" altLang="en-US" dirty="0">
                <a:solidFill>
                  <a:srgbClr val="FF0000"/>
                </a:solidFill>
              </a:rPr>
              <a:t>不再引用</a:t>
            </a:r>
            <a:r>
              <a:rPr kumimoji="1" lang="en-US" altLang="zh-CN" dirty="0">
                <a:solidFill>
                  <a:srgbClr val="FF0000"/>
                </a:solidFill>
              </a:rPr>
              <a:t>exports</a:t>
            </a:r>
            <a:r>
              <a:rPr kumimoji="1" lang="zh-CN" altLang="en-US" dirty="0">
                <a:solidFill>
                  <a:srgbClr val="FF0000"/>
                </a:solidFill>
              </a:rPr>
              <a:t>对象</a:t>
            </a:r>
            <a:r>
              <a:rPr kumimoji="1" lang="zh-CN" altLang="en-US" dirty="0"/>
              <a:t>了，那么</a:t>
            </a:r>
            <a:r>
              <a:rPr kumimoji="1" lang="zh-CN" altLang="en-US" dirty="0">
                <a:solidFill>
                  <a:srgbClr val="FF0000"/>
                </a:solidFill>
              </a:rPr>
              <a:t>修改</a:t>
            </a:r>
            <a:r>
              <a:rPr kumimoji="1" lang="en-US" altLang="zh-CN" dirty="0">
                <a:solidFill>
                  <a:srgbClr val="FF0000"/>
                </a:solidFill>
              </a:rPr>
              <a:t>export</a:t>
            </a:r>
            <a:r>
              <a:rPr kumimoji="1" lang="zh-CN" altLang="en-US" dirty="0">
                <a:solidFill>
                  <a:srgbClr val="FF0000"/>
                </a:solidFill>
              </a:rPr>
              <a:t>还有意义</a:t>
            </a:r>
            <a:r>
              <a:rPr kumimoji="1" lang="zh-CN" altLang="en-US" dirty="0"/>
              <a:t>吗？</a:t>
            </a:r>
          </a:p>
          <a:p>
            <a:r>
              <a:rPr kumimoji="1" lang="zh-CN" altLang="en-US" dirty="0"/>
              <a:t>先画出在内存中发生了什么，再得出最后的结论。</a:t>
            </a:r>
            <a:endParaRPr kumimoji="1" lang="en-US" altLang="zh-CN" dirty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37176C4-675D-1949-8EAF-6C0C02699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改变代码发生了什么</a:t>
            </a:r>
            <a:r>
              <a:rPr kumimoji="1" lang="en-US" altLang="zh-CN" dirty="0"/>
              <a:t>?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178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3E88DA8-2BF9-0D40-A286-5DC2BBD2B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我们现在已经知道，</a:t>
            </a:r>
            <a:r>
              <a:rPr lang="en-US" altLang="zh-CN" b="1" dirty="0">
                <a:solidFill>
                  <a:srgbClr val="FF0000"/>
                </a:solidFill>
              </a:rPr>
              <a:t>require</a:t>
            </a:r>
            <a:r>
              <a:rPr lang="zh-CN" altLang="en-US" b="1" dirty="0">
                <a:solidFill>
                  <a:srgbClr val="FF0000"/>
                </a:solidFill>
              </a:rPr>
              <a:t>是一个函数</a:t>
            </a:r>
            <a:r>
              <a:rPr lang="zh-CN" altLang="en-US" b="1" dirty="0"/>
              <a:t>，可以帮助我们引入一个文件（模块）中导出的对象。</a:t>
            </a:r>
            <a:endParaRPr lang="en-US" altLang="zh-CN" b="1" dirty="0"/>
          </a:p>
          <a:p>
            <a:r>
              <a:rPr lang="zh-CN" altLang="en-US" b="1" dirty="0"/>
              <a:t>那么，</a:t>
            </a:r>
            <a:r>
              <a:rPr lang="en-US" altLang="zh-CN" b="1" dirty="0"/>
              <a:t>require</a:t>
            </a:r>
            <a:r>
              <a:rPr lang="zh-CN" altLang="en-US" b="1" dirty="0"/>
              <a:t>的查找规则是怎么样的呢？</a:t>
            </a:r>
            <a:endParaRPr lang="en-US" altLang="zh-CN" b="1" dirty="0"/>
          </a:p>
          <a:p>
            <a:pPr lvl="1"/>
            <a:r>
              <a:rPr lang="zh-CN" altLang="en-US" dirty="0"/>
              <a:t>这里我总结比较常见的查找规则</a:t>
            </a:r>
            <a:r>
              <a:rPr lang="zh-CN" altLang="en-US" b="1" dirty="0"/>
              <a:t>：</a:t>
            </a:r>
            <a:endParaRPr lang="en-US" altLang="zh-CN" b="1" dirty="0"/>
          </a:p>
          <a:p>
            <a:pPr lvl="1"/>
            <a:r>
              <a:rPr lang="zh-CN" altLang="en-US" dirty="0"/>
              <a:t>导入格式如下：</a:t>
            </a:r>
            <a:r>
              <a:rPr lang="en-US" altLang="zh-CN" dirty="0"/>
              <a:t>require(X)</a:t>
            </a:r>
          </a:p>
          <a:p>
            <a:endParaRPr kumimoji="1" lang="en-US" altLang="zh-CN" dirty="0"/>
          </a:p>
          <a:p>
            <a:r>
              <a:rPr lang="zh-CN" altLang="en-US" b="1" dirty="0"/>
              <a:t>情况一：</a:t>
            </a:r>
            <a:r>
              <a:rPr lang="en-US" altLang="zh-CN" b="1" dirty="0"/>
              <a:t>X</a:t>
            </a:r>
            <a:r>
              <a:rPr lang="zh-CN" altLang="en-US" b="1" dirty="0"/>
              <a:t>是一个</a:t>
            </a:r>
            <a:r>
              <a:rPr lang="en-US" altLang="zh-CN" b="1" dirty="0"/>
              <a:t>Node</a:t>
            </a:r>
            <a:r>
              <a:rPr lang="zh-CN" altLang="en-US" b="1" dirty="0"/>
              <a:t>核心模块，比如</a:t>
            </a:r>
            <a:r>
              <a:rPr lang="en-US" altLang="zh-CN" b="1" dirty="0"/>
              <a:t>path</a:t>
            </a:r>
            <a:r>
              <a:rPr lang="zh-CN" altLang="en-US" b="1" dirty="0"/>
              <a:t>、</a:t>
            </a:r>
            <a:r>
              <a:rPr lang="en-US" altLang="zh-CN" b="1" dirty="0"/>
              <a:t>http</a:t>
            </a:r>
          </a:p>
          <a:p>
            <a:pPr lvl="1"/>
            <a:r>
              <a:rPr lang="zh-CN" altLang="en-US" dirty="0"/>
              <a:t>直接返回核心模块，并且停止查找</a:t>
            </a:r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AAC2CEC-DCC9-7F42-BD1F-3E907FE94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kumimoji="1" lang="en-US" altLang="zh-CN" dirty="0"/>
              <a:t>equire</a:t>
            </a:r>
            <a:r>
              <a:rPr kumimoji="1" lang="zh-CN" altLang="en-US" dirty="0"/>
              <a:t>细节</a:t>
            </a:r>
          </a:p>
        </p:txBody>
      </p:sp>
    </p:spTree>
    <p:extLst>
      <p:ext uri="{BB962C8B-B14F-4D97-AF65-F5344CB8AC3E}">
        <p14:creationId xmlns:p14="http://schemas.microsoft.com/office/powerpoint/2010/main" val="130493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3525F1F-3447-5843-A5D3-CCBCC6D08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情况二：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1DCE2771-77A3-7446-B990-BBDC7BE1F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193" y="1238066"/>
            <a:ext cx="11775434" cy="5444088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b="1" dirty="0"/>
              <a:t>情况二：</a:t>
            </a:r>
            <a:r>
              <a:rPr lang="en-US" altLang="zh-CN" b="1" dirty="0"/>
              <a:t>X</a:t>
            </a:r>
            <a:r>
              <a:rPr lang="zh-CN" altLang="en-US" b="1" dirty="0"/>
              <a:t>是以 </a:t>
            </a:r>
            <a:r>
              <a:rPr lang="en-US" altLang="zh-CN" b="1" dirty="0"/>
              <a:t>./ </a:t>
            </a:r>
            <a:r>
              <a:rPr lang="zh-CN" altLang="en-US" b="1" dirty="0"/>
              <a:t>或 </a:t>
            </a:r>
            <a:r>
              <a:rPr lang="en-US" altLang="zh-CN" b="1" dirty="0"/>
              <a:t>../ </a:t>
            </a:r>
            <a:r>
              <a:rPr lang="zh-CN" altLang="en-US" b="1" dirty="0"/>
              <a:t>或 </a:t>
            </a:r>
            <a:r>
              <a:rPr lang="en-US" altLang="zh-CN" b="1" dirty="0"/>
              <a:t>/</a:t>
            </a:r>
            <a:r>
              <a:rPr lang="zh-CN" altLang="en-US" b="1" dirty="0"/>
              <a:t>（根目录）开头的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第一步：将</a:t>
            </a:r>
            <a:r>
              <a:rPr lang="en-US" altLang="zh-CN" dirty="0">
                <a:solidFill>
                  <a:srgbClr val="FF0000"/>
                </a:solidFill>
              </a:rPr>
              <a:t>X</a:t>
            </a:r>
            <a:r>
              <a:rPr lang="zh-CN" altLang="en-US" dirty="0">
                <a:solidFill>
                  <a:srgbClr val="FF0000"/>
                </a:solidFill>
              </a:rPr>
              <a:t>当做一个文件在对应的目录下查找；</a:t>
            </a:r>
          </a:p>
          <a:p>
            <a:pPr lvl="1"/>
            <a:r>
              <a:rPr lang="en-US" altLang="zh-CN" dirty="0"/>
              <a:t>1.</a:t>
            </a:r>
            <a:r>
              <a:rPr lang="zh-CN" altLang="en-US" dirty="0"/>
              <a:t>如果有后缀名，按照后缀名的格式查找对应的文件</a:t>
            </a:r>
          </a:p>
          <a:p>
            <a:pPr lvl="1"/>
            <a:r>
              <a:rPr lang="en-US" altLang="zh-CN" dirty="0"/>
              <a:t>2.</a:t>
            </a:r>
            <a:r>
              <a:rPr lang="zh-CN" altLang="en-US" dirty="0"/>
              <a:t>如果没有后缀名，会按照如下顺序：</a:t>
            </a:r>
          </a:p>
          <a:p>
            <a:pPr lvl="2"/>
            <a:r>
              <a:rPr lang="en-US" altLang="zh-CN" dirty="0"/>
              <a:t>1&gt; </a:t>
            </a:r>
            <a:r>
              <a:rPr lang="zh-CN" altLang="en-US" dirty="0"/>
              <a:t>直接查找文件</a:t>
            </a:r>
            <a:r>
              <a:rPr lang="en-US" altLang="zh-CN" dirty="0"/>
              <a:t>X</a:t>
            </a:r>
          </a:p>
          <a:p>
            <a:pPr lvl="2"/>
            <a:r>
              <a:rPr lang="en-US" altLang="zh-CN" dirty="0"/>
              <a:t>2&gt; </a:t>
            </a:r>
            <a:r>
              <a:rPr lang="zh-CN" altLang="en-US" dirty="0"/>
              <a:t>查找</a:t>
            </a:r>
            <a:r>
              <a:rPr lang="en-US" altLang="zh-CN" dirty="0" err="1"/>
              <a:t>X.js</a:t>
            </a:r>
            <a:r>
              <a:rPr lang="zh-CN" altLang="en-US" dirty="0"/>
              <a:t>文件</a:t>
            </a:r>
          </a:p>
          <a:p>
            <a:pPr lvl="2"/>
            <a:r>
              <a:rPr lang="en-US" altLang="zh-CN" dirty="0"/>
              <a:t>3&gt; </a:t>
            </a:r>
            <a:r>
              <a:rPr lang="zh-CN" altLang="en-US" dirty="0"/>
              <a:t>查找</a:t>
            </a:r>
            <a:r>
              <a:rPr lang="en-US" altLang="zh-CN" dirty="0" err="1"/>
              <a:t>X.json</a:t>
            </a:r>
            <a:r>
              <a:rPr lang="zh-CN" altLang="en-US" dirty="0"/>
              <a:t>文件</a:t>
            </a:r>
          </a:p>
          <a:p>
            <a:pPr lvl="2"/>
            <a:r>
              <a:rPr lang="en-US" altLang="zh-CN" dirty="0"/>
              <a:t>4&gt; </a:t>
            </a:r>
            <a:r>
              <a:rPr lang="zh-CN" altLang="en-US" dirty="0"/>
              <a:t>查找</a:t>
            </a:r>
            <a:r>
              <a:rPr lang="en-US" altLang="zh-CN" dirty="0" err="1"/>
              <a:t>X.node</a:t>
            </a:r>
            <a:r>
              <a:rPr lang="zh-CN" altLang="en-US" dirty="0"/>
              <a:t>文件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第二步：没有找到对应的文件，将</a:t>
            </a:r>
            <a:r>
              <a:rPr lang="en-US" altLang="zh-CN" dirty="0">
                <a:solidFill>
                  <a:srgbClr val="FF0000"/>
                </a:solidFill>
              </a:rPr>
              <a:t>X</a:t>
            </a:r>
            <a:r>
              <a:rPr lang="zh-CN" altLang="en-US" dirty="0">
                <a:solidFill>
                  <a:srgbClr val="FF0000"/>
                </a:solidFill>
              </a:rPr>
              <a:t>作为一个目录</a:t>
            </a:r>
          </a:p>
          <a:p>
            <a:pPr lvl="1"/>
            <a:r>
              <a:rPr lang="zh-CN" altLang="en-US" dirty="0"/>
              <a:t>查找目录下面的</a:t>
            </a:r>
            <a:r>
              <a:rPr lang="en-US" altLang="zh-CN" dirty="0"/>
              <a:t>index</a:t>
            </a:r>
            <a:r>
              <a:rPr lang="zh-CN" altLang="en-US" dirty="0"/>
              <a:t>文件</a:t>
            </a:r>
          </a:p>
          <a:p>
            <a:pPr lvl="2"/>
            <a:r>
              <a:rPr lang="en-US" altLang="zh-CN" dirty="0"/>
              <a:t>1&gt; </a:t>
            </a:r>
            <a:r>
              <a:rPr lang="zh-CN" altLang="en-US" dirty="0"/>
              <a:t>查找</a:t>
            </a:r>
            <a:r>
              <a:rPr lang="en-US" altLang="zh-CN" dirty="0"/>
              <a:t>X/</a:t>
            </a:r>
            <a:r>
              <a:rPr lang="en-US" altLang="zh-CN" dirty="0" err="1"/>
              <a:t>index.js</a:t>
            </a:r>
            <a:r>
              <a:rPr lang="zh-CN" altLang="en-US" dirty="0"/>
              <a:t>文件</a:t>
            </a:r>
          </a:p>
          <a:p>
            <a:pPr lvl="2"/>
            <a:r>
              <a:rPr lang="en-US" altLang="zh-CN" dirty="0"/>
              <a:t>2&gt; </a:t>
            </a:r>
            <a:r>
              <a:rPr lang="zh-CN" altLang="en-US" dirty="0"/>
              <a:t>查找</a:t>
            </a:r>
            <a:r>
              <a:rPr lang="en-US" altLang="zh-CN" dirty="0"/>
              <a:t>X/</a:t>
            </a:r>
            <a:r>
              <a:rPr lang="en-US" altLang="zh-CN" dirty="0" err="1"/>
              <a:t>index.json</a:t>
            </a:r>
            <a:r>
              <a:rPr lang="zh-CN" altLang="en-US" dirty="0"/>
              <a:t>文件</a:t>
            </a:r>
          </a:p>
          <a:p>
            <a:pPr lvl="2"/>
            <a:r>
              <a:rPr lang="en-US" altLang="zh-CN" dirty="0"/>
              <a:t>3&gt; </a:t>
            </a:r>
            <a:r>
              <a:rPr lang="zh-CN" altLang="en-US" dirty="0"/>
              <a:t>查找</a:t>
            </a:r>
            <a:r>
              <a:rPr lang="en-US" altLang="zh-CN" dirty="0"/>
              <a:t>X/</a:t>
            </a:r>
            <a:r>
              <a:rPr lang="en-US" altLang="zh-CN" dirty="0" err="1"/>
              <a:t>index.node</a:t>
            </a:r>
            <a:r>
              <a:rPr lang="zh-CN" altLang="en-US" dirty="0"/>
              <a:t>文件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如果没有找到，那么报错：</a:t>
            </a:r>
            <a:r>
              <a:rPr lang="en-US" altLang="zh-CN" dirty="0">
                <a:solidFill>
                  <a:srgbClr val="FF0000"/>
                </a:solidFill>
              </a:rPr>
              <a:t>not found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396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FB5C6DF-33EA-314E-AD68-8EA974568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情况三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BCA8661-93D1-524A-A9B3-A5A9BB88F79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63588" indent="-306388" algn="l" defTabSz="982663" rtl="0" eaLnBrk="1" latinLnBrk="0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p"/>
              <a:tabLst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tabLst>
                <a:tab pos="534988" algn="l"/>
              </a:tabLst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500" b="1" dirty="0"/>
              <a:t>情况三：直接是一个</a:t>
            </a:r>
            <a:r>
              <a:rPr lang="en-US" altLang="zh-CN" sz="1500" b="1" dirty="0"/>
              <a:t>X</a:t>
            </a:r>
            <a:r>
              <a:rPr lang="zh-CN" altLang="en-US" sz="1500" b="1" dirty="0"/>
              <a:t>（没有路径），并且</a:t>
            </a:r>
            <a:r>
              <a:rPr lang="en-US" altLang="zh-CN" sz="1500" b="1" dirty="0"/>
              <a:t>X</a:t>
            </a:r>
            <a:r>
              <a:rPr lang="zh-CN" altLang="en-US" sz="1500" b="1" dirty="0"/>
              <a:t>不是一个核心模块</a:t>
            </a:r>
            <a:endParaRPr lang="en-US" altLang="zh-CN" sz="1500" b="1" dirty="0"/>
          </a:p>
          <a:p>
            <a:r>
              <a:rPr lang="en-US" altLang="zh-CN" sz="1500" dirty="0"/>
              <a:t>/Users/coderwhy/Desktop/Node/</a:t>
            </a:r>
            <a:r>
              <a:rPr lang="en-US" altLang="zh-CN" sz="1500" dirty="0" err="1"/>
              <a:t>TestCode</a:t>
            </a:r>
            <a:r>
              <a:rPr lang="en-US" altLang="zh-CN" sz="1500" dirty="0"/>
              <a:t>/04_learn_node/05_javascript-module/02_commonjs/main.js</a:t>
            </a:r>
            <a:r>
              <a:rPr lang="zh-CN" altLang="en-US" sz="1500" dirty="0"/>
              <a:t>中编写 </a:t>
            </a:r>
            <a:r>
              <a:rPr lang="en-US" altLang="zh-CN" sz="1500" dirty="0"/>
              <a:t>require('why’)</a:t>
            </a:r>
          </a:p>
          <a:p>
            <a:endParaRPr lang="en-US" altLang="zh-CN" sz="1500" dirty="0"/>
          </a:p>
          <a:p>
            <a:endParaRPr lang="en-US" altLang="zh-CN" sz="1500" dirty="0"/>
          </a:p>
          <a:p>
            <a:endParaRPr lang="en-US" altLang="zh-CN" sz="1500" dirty="0"/>
          </a:p>
          <a:p>
            <a:endParaRPr lang="en-US" altLang="zh-CN" sz="1500" dirty="0"/>
          </a:p>
          <a:p>
            <a:r>
              <a:rPr lang="zh-CN" altLang="en-US" sz="1500" dirty="0"/>
              <a:t>如果上面的路径中都没有找到，那么报错：</a:t>
            </a:r>
            <a:r>
              <a:rPr lang="en-US" altLang="zh-CN" sz="1500" dirty="0"/>
              <a:t>not found</a:t>
            </a:r>
            <a:endParaRPr lang="en-US" altLang="zh-CN" sz="1500" dirty="0">
              <a:effectLst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70D647-58EC-7249-9456-21EA53B0A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05" y="2323515"/>
            <a:ext cx="6180083" cy="145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63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D0838A8-CD0C-574B-8BB8-F1420F175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结论一：模块在被第一次引入时，模块中的</a:t>
            </a:r>
            <a:r>
              <a:rPr lang="en-US" altLang="zh-CN" b="1" dirty="0"/>
              <a:t>js</a:t>
            </a:r>
            <a:r>
              <a:rPr lang="zh-CN" altLang="en-US" b="1" dirty="0"/>
              <a:t>代码会被运行一次</a:t>
            </a:r>
            <a:endParaRPr lang="en-US" altLang="zh-CN" b="1" dirty="0"/>
          </a:p>
          <a:p>
            <a:endParaRPr kumimoji="1" lang="en-US" altLang="zh-CN" b="1" dirty="0"/>
          </a:p>
          <a:p>
            <a:r>
              <a:rPr lang="zh-CN" altLang="en-US" b="1" dirty="0"/>
              <a:t>结论二：模块被多次引入时，会缓存，最终只加载（运行）一次</a:t>
            </a:r>
            <a:endParaRPr lang="en-US" altLang="zh-CN" b="1" dirty="0"/>
          </a:p>
          <a:p>
            <a:pPr lvl="1"/>
            <a:r>
              <a:rPr lang="zh-CN" altLang="en-US" dirty="0"/>
              <a:t>为什么只会加载运行一次呢？</a:t>
            </a:r>
            <a:endParaRPr lang="en-US" altLang="zh-CN" dirty="0"/>
          </a:p>
          <a:p>
            <a:pPr lvl="1"/>
            <a:r>
              <a:rPr lang="zh-CN" altLang="en-US" dirty="0"/>
              <a:t>这是因为每个模块对象</a:t>
            </a:r>
            <a:r>
              <a:rPr lang="en-US" altLang="zh-CN" dirty="0"/>
              <a:t>module</a:t>
            </a:r>
            <a:r>
              <a:rPr lang="zh-CN" altLang="en-US" dirty="0"/>
              <a:t>都有一个属性：</a:t>
            </a:r>
            <a:r>
              <a:rPr lang="en-US" altLang="zh-CN" dirty="0"/>
              <a:t>loaded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为</a:t>
            </a:r>
            <a:r>
              <a:rPr lang="en-US" altLang="zh-CN" dirty="0"/>
              <a:t>false</a:t>
            </a:r>
            <a:r>
              <a:rPr lang="zh-CN" altLang="en-US" dirty="0"/>
              <a:t>表示还没有加载，为</a:t>
            </a:r>
            <a:r>
              <a:rPr lang="en-US" altLang="zh-CN" dirty="0"/>
              <a:t>true</a:t>
            </a:r>
            <a:r>
              <a:rPr lang="zh-CN" altLang="en-US" dirty="0"/>
              <a:t>表示已经加载；</a:t>
            </a:r>
          </a:p>
          <a:p>
            <a:r>
              <a:rPr lang="zh-CN" altLang="en-US" b="1" dirty="0"/>
              <a:t>结论三：如果有循环引入，那么加载顺序是什么？</a:t>
            </a:r>
            <a:endParaRPr lang="en-US" altLang="zh-CN" b="1" dirty="0"/>
          </a:p>
          <a:p>
            <a:r>
              <a:rPr lang="zh-CN" altLang="en-US" dirty="0"/>
              <a:t>如果出现右图模块的引用关系，那么加载顺序是什么呢？</a:t>
            </a:r>
          </a:p>
          <a:p>
            <a:pPr lvl="1"/>
            <a:r>
              <a:rPr lang="zh-CN" altLang="en-US" dirty="0"/>
              <a:t>这个其实是一种数据结构：图结构；</a:t>
            </a:r>
          </a:p>
          <a:p>
            <a:pPr lvl="1"/>
            <a:r>
              <a:rPr lang="zh-CN" altLang="en-US" dirty="0"/>
              <a:t>图结构在遍历的过程中，有深度优先搜索（</a:t>
            </a:r>
            <a:r>
              <a:rPr lang="en-US" altLang="zh-CN" dirty="0"/>
              <a:t>DFS, depth first search</a:t>
            </a:r>
            <a:r>
              <a:rPr lang="zh-CN" altLang="en-US" dirty="0"/>
              <a:t>）和广度优先搜索（</a:t>
            </a:r>
            <a:r>
              <a:rPr lang="en-US" altLang="zh-CN" dirty="0"/>
              <a:t>BFS, breadth first search</a:t>
            </a:r>
            <a:r>
              <a:rPr lang="zh-CN" altLang="en-US" dirty="0"/>
              <a:t>）；</a:t>
            </a:r>
          </a:p>
          <a:p>
            <a:pPr lvl="1"/>
            <a:r>
              <a:rPr lang="en-US" altLang="zh-CN" dirty="0"/>
              <a:t>Node</a:t>
            </a:r>
            <a:r>
              <a:rPr lang="zh-CN" altLang="en-US" dirty="0"/>
              <a:t>采用的是深度优先算法：</a:t>
            </a:r>
            <a:r>
              <a:rPr lang="en-US" altLang="zh-CN" dirty="0"/>
              <a:t>main -&gt; </a:t>
            </a:r>
            <a:r>
              <a:rPr lang="en-US" altLang="zh-CN" dirty="0" err="1"/>
              <a:t>aaa</a:t>
            </a:r>
            <a:r>
              <a:rPr lang="en-US" altLang="zh-CN" dirty="0"/>
              <a:t> -&gt; ccc -&gt; </a:t>
            </a:r>
            <a:r>
              <a:rPr lang="en-US" altLang="zh-CN" dirty="0" err="1"/>
              <a:t>ddd</a:t>
            </a:r>
            <a:r>
              <a:rPr lang="en-US" altLang="zh-CN" dirty="0"/>
              <a:t> -&gt; </a:t>
            </a:r>
            <a:r>
              <a:rPr lang="en-US" altLang="zh-CN" dirty="0" err="1"/>
              <a:t>eee</a:t>
            </a:r>
            <a:r>
              <a:rPr lang="en-US" altLang="zh-CN" dirty="0"/>
              <a:t> -&gt;</a:t>
            </a:r>
            <a:r>
              <a:rPr lang="en-US" altLang="zh-CN" dirty="0" err="1"/>
              <a:t>bbb</a:t>
            </a:r>
            <a:endParaRPr lang="en-US" altLang="zh-CN" dirty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CD5ED05-7B54-A14A-8AD3-63BC59AF3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模块的加载过程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4F48866-E0CD-C342-8A31-2AE927407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5715" y="1676619"/>
            <a:ext cx="4573335" cy="334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06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91520DC-BF45-9A46-A037-00097E155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/>
              <a:t>CommonJS</a:t>
            </a:r>
            <a:r>
              <a:rPr lang="zh-CN" altLang="en-US" b="1" dirty="0"/>
              <a:t>加载模块是同步的：</a:t>
            </a:r>
          </a:p>
          <a:p>
            <a:pPr lvl="1"/>
            <a:r>
              <a:rPr lang="zh-CN" altLang="en-US" dirty="0"/>
              <a:t>同步的意味着只有</a:t>
            </a:r>
            <a:r>
              <a:rPr lang="zh-CN" altLang="en-US" dirty="0">
                <a:solidFill>
                  <a:srgbClr val="FF0000"/>
                </a:solidFill>
              </a:rPr>
              <a:t>等到对应的模块加载完毕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当前模块中的内容才能被运行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这个在服务器不会有什么问题，因为服务器</a:t>
            </a:r>
            <a:r>
              <a:rPr lang="zh-CN" altLang="en-US" dirty="0">
                <a:solidFill>
                  <a:srgbClr val="FF0000"/>
                </a:solidFill>
              </a:rPr>
              <a:t>加载的</a:t>
            </a:r>
            <a:r>
              <a:rPr lang="en-US" altLang="zh-CN" dirty="0">
                <a:solidFill>
                  <a:srgbClr val="FF0000"/>
                </a:solidFill>
              </a:rPr>
              <a:t>js</a:t>
            </a:r>
            <a:r>
              <a:rPr lang="zh-CN" altLang="en-US" dirty="0">
                <a:solidFill>
                  <a:srgbClr val="FF0000"/>
                </a:solidFill>
              </a:rPr>
              <a:t>文件都是本地文件</a:t>
            </a:r>
            <a:r>
              <a:rPr lang="zh-CN" altLang="en-US" dirty="0"/>
              <a:t>，加载速度非常快；</a:t>
            </a:r>
          </a:p>
          <a:p>
            <a:r>
              <a:rPr lang="zh-CN" altLang="en-US" b="1" dirty="0"/>
              <a:t>如果将它应用于浏览器呢？</a:t>
            </a:r>
          </a:p>
          <a:p>
            <a:pPr lvl="1"/>
            <a:r>
              <a:rPr lang="zh-CN" altLang="en-US" dirty="0"/>
              <a:t>浏览器</a:t>
            </a:r>
            <a:r>
              <a:rPr lang="zh-CN" altLang="en-US" dirty="0">
                <a:solidFill>
                  <a:srgbClr val="FF0000"/>
                </a:solidFill>
              </a:rPr>
              <a:t>加载</a:t>
            </a:r>
            <a:r>
              <a:rPr lang="en-US" altLang="zh-CN" dirty="0">
                <a:solidFill>
                  <a:srgbClr val="FF0000"/>
                </a:solidFill>
              </a:rPr>
              <a:t>js</a:t>
            </a:r>
            <a:r>
              <a:rPr lang="zh-CN" altLang="en-US" dirty="0">
                <a:solidFill>
                  <a:srgbClr val="FF0000"/>
                </a:solidFill>
              </a:rPr>
              <a:t>文件需要先从服务器将文件下载下来</a:t>
            </a:r>
            <a:r>
              <a:rPr lang="zh-CN" altLang="en-US" dirty="0"/>
              <a:t>，之后</a:t>
            </a:r>
            <a:r>
              <a:rPr lang="zh-CN" altLang="en-US" dirty="0">
                <a:solidFill>
                  <a:srgbClr val="FF0000"/>
                </a:solidFill>
              </a:rPr>
              <a:t>再加载运行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那么采用</a:t>
            </a:r>
            <a:r>
              <a:rPr lang="zh-CN" altLang="en-US" dirty="0">
                <a:solidFill>
                  <a:srgbClr val="FF0000"/>
                </a:solidFill>
              </a:rPr>
              <a:t>同步的就意味着后续的</a:t>
            </a:r>
            <a:r>
              <a:rPr lang="en-US" altLang="zh-CN" dirty="0">
                <a:solidFill>
                  <a:srgbClr val="FF0000"/>
                </a:solidFill>
              </a:rPr>
              <a:t>js</a:t>
            </a:r>
            <a:r>
              <a:rPr lang="zh-CN" altLang="en-US" dirty="0">
                <a:solidFill>
                  <a:srgbClr val="FF0000"/>
                </a:solidFill>
              </a:rPr>
              <a:t>代码都无法正常运行</a:t>
            </a:r>
            <a:r>
              <a:rPr lang="zh-CN" altLang="en-US" dirty="0"/>
              <a:t>，即使是</a:t>
            </a:r>
            <a:r>
              <a:rPr lang="zh-CN" altLang="en-US" dirty="0">
                <a:solidFill>
                  <a:srgbClr val="FF0000"/>
                </a:solidFill>
              </a:rPr>
              <a:t>一些简单的</a:t>
            </a:r>
            <a:r>
              <a:rPr lang="en-US" altLang="zh-CN" dirty="0">
                <a:solidFill>
                  <a:srgbClr val="FF0000"/>
                </a:solidFill>
              </a:rPr>
              <a:t>DOM</a:t>
            </a:r>
            <a:r>
              <a:rPr lang="zh-CN" altLang="en-US" dirty="0">
                <a:solidFill>
                  <a:srgbClr val="FF0000"/>
                </a:solidFill>
              </a:rPr>
              <a:t>操作</a:t>
            </a:r>
            <a:r>
              <a:rPr lang="zh-CN" altLang="en-US" dirty="0"/>
              <a:t>；</a:t>
            </a:r>
          </a:p>
          <a:p>
            <a:r>
              <a:rPr lang="zh-CN" altLang="en-US" b="1" dirty="0"/>
              <a:t>所以在浏览器中，我们通常不使用</a:t>
            </a:r>
            <a:r>
              <a:rPr lang="en-US" altLang="zh-CN" b="1" dirty="0"/>
              <a:t>CommonJS</a:t>
            </a:r>
            <a:r>
              <a:rPr lang="zh-CN" altLang="en-US" b="1" dirty="0"/>
              <a:t>规范：</a:t>
            </a:r>
          </a:p>
          <a:p>
            <a:pPr lvl="1"/>
            <a:r>
              <a:rPr lang="zh-CN" altLang="en-US" dirty="0"/>
              <a:t>当然在</a:t>
            </a:r>
            <a:r>
              <a:rPr lang="en-US" altLang="zh-CN" dirty="0"/>
              <a:t>webpack</a:t>
            </a:r>
            <a:r>
              <a:rPr lang="zh-CN" altLang="en-US" dirty="0"/>
              <a:t>中使用</a:t>
            </a:r>
            <a:r>
              <a:rPr lang="en-US" altLang="zh-CN" dirty="0"/>
              <a:t>CommonJS</a:t>
            </a:r>
            <a:r>
              <a:rPr lang="zh-CN" altLang="en-US" dirty="0"/>
              <a:t>是另外一回事；</a:t>
            </a:r>
          </a:p>
          <a:p>
            <a:pPr lvl="1"/>
            <a:r>
              <a:rPr lang="zh-CN" altLang="en-US" dirty="0"/>
              <a:t>因为它会将我们的代码转成浏览器可以直接执行的代码；</a:t>
            </a:r>
          </a:p>
          <a:p>
            <a:r>
              <a:rPr lang="zh-CN" altLang="en-US" dirty="0"/>
              <a:t>在早期为了可以</a:t>
            </a:r>
            <a:r>
              <a:rPr lang="zh-CN" altLang="en-US" b="1" dirty="0"/>
              <a:t>在浏览器中使用模块化，通常会采用</a:t>
            </a:r>
            <a:r>
              <a:rPr lang="en-US" altLang="zh-CN" b="1" dirty="0"/>
              <a:t>AMD</a:t>
            </a:r>
            <a:r>
              <a:rPr lang="zh-CN" altLang="en-US" b="1" dirty="0"/>
              <a:t>或</a:t>
            </a:r>
            <a:r>
              <a:rPr lang="en-US" altLang="zh-CN" b="1" dirty="0"/>
              <a:t>CMD</a:t>
            </a:r>
            <a:r>
              <a:rPr lang="zh-CN" altLang="en-US" dirty="0"/>
              <a:t>：</a:t>
            </a:r>
          </a:p>
          <a:p>
            <a:pPr lvl="1"/>
            <a:r>
              <a:rPr lang="zh-CN" altLang="en-US" dirty="0"/>
              <a:t>但是目前一方面现代的浏览器</a:t>
            </a:r>
            <a:r>
              <a:rPr lang="zh-CN" altLang="en-US" dirty="0">
                <a:solidFill>
                  <a:srgbClr val="FF0000"/>
                </a:solidFill>
              </a:rPr>
              <a:t>已经支持</a:t>
            </a:r>
            <a:r>
              <a:rPr lang="en-US" altLang="zh-CN" dirty="0">
                <a:solidFill>
                  <a:srgbClr val="FF0000"/>
                </a:solidFill>
              </a:rPr>
              <a:t>ES Modules</a:t>
            </a:r>
            <a:r>
              <a:rPr lang="zh-CN" altLang="en-US" dirty="0"/>
              <a:t>，另一方面借助于</a:t>
            </a:r>
            <a:r>
              <a:rPr lang="en-US" altLang="zh-CN" dirty="0"/>
              <a:t>webpack</a:t>
            </a:r>
            <a:r>
              <a:rPr lang="zh-CN" altLang="en-US" dirty="0"/>
              <a:t>等工具可以</a:t>
            </a:r>
            <a:r>
              <a:rPr lang="zh-CN" altLang="en-US" dirty="0">
                <a:solidFill>
                  <a:srgbClr val="FF0000"/>
                </a:solidFill>
              </a:rPr>
              <a:t>实现对</a:t>
            </a:r>
            <a:r>
              <a:rPr lang="en-US" altLang="zh-CN" dirty="0">
                <a:solidFill>
                  <a:srgbClr val="FF0000"/>
                </a:solidFill>
              </a:rPr>
              <a:t>CommonJS</a:t>
            </a:r>
            <a:r>
              <a:rPr lang="zh-CN" altLang="en-US" dirty="0">
                <a:solidFill>
                  <a:srgbClr val="FF0000"/>
                </a:solidFill>
              </a:rPr>
              <a:t>或者</a:t>
            </a:r>
            <a:r>
              <a:rPr lang="en-US" altLang="zh-CN" dirty="0">
                <a:solidFill>
                  <a:srgbClr val="FF0000"/>
                </a:solidFill>
              </a:rPr>
              <a:t>ES Module</a:t>
            </a:r>
            <a:r>
              <a:rPr lang="zh-CN" altLang="en-US" dirty="0">
                <a:solidFill>
                  <a:srgbClr val="FF0000"/>
                </a:solidFill>
              </a:rPr>
              <a:t>代码</a:t>
            </a:r>
            <a:r>
              <a:rPr lang="zh-CN" altLang="en-US" dirty="0"/>
              <a:t>的转换；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AMD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CMD</a:t>
            </a:r>
            <a:r>
              <a:rPr lang="zh-CN" altLang="en-US" dirty="0">
                <a:solidFill>
                  <a:srgbClr val="FF0000"/>
                </a:solidFill>
              </a:rPr>
              <a:t>已经使用非常少</a:t>
            </a:r>
            <a:r>
              <a:rPr lang="zh-CN" altLang="en-US" dirty="0"/>
              <a:t>了；</a:t>
            </a:r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1527C6D-151F-A04F-8F98-0EE75E2FE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CommonJS</a:t>
            </a:r>
            <a:r>
              <a:rPr lang="zh-CN" altLang="en-US" dirty="0"/>
              <a:t>规范缺点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371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83A53C0-B13E-844A-8E32-A4AFFDCFD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AMD</a:t>
            </a:r>
            <a:r>
              <a:rPr lang="zh-CN" altLang="en-US" b="1" dirty="0"/>
              <a:t>主要是应用于浏览器的一种模块化规范：</a:t>
            </a:r>
            <a:endParaRPr lang="en-US" altLang="zh-CN" b="1" dirty="0"/>
          </a:p>
          <a:p>
            <a:pPr lvl="1"/>
            <a:r>
              <a:rPr lang="en-US" altLang="zh-CN" dirty="0"/>
              <a:t>AMD</a:t>
            </a:r>
            <a:r>
              <a:rPr lang="zh-CN" altLang="en-US" dirty="0"/>
              <a:t>是</a:t>
            </a:r>
            <a:r>
              <a:rPr lang="en-US" altLang="zh-CN" dirty="0">
                <a:solidFill>
                  <a:srgbClr val="FF0000"/>
                </a:solidFill>
              </a:rPr>
              <a:t>Asynchronous Module Definition</a:t>
            </a:r>
            <a:r>
              <a:rPr lang="zh-CN" altLang="en-US" dirty="0">
                <a:solidFill>
                  <a:srgbClr val="FF0000"/>
                </a:solidFill>
              </a:rPr>
              <a:t>（异步模块定义）</a:t>
            </a:r>
            <a:r>
              <a:rPr lang="zh-CN" altLang="en-US" dirty="0"/>
              <a:t>的缩写；</a:t>
            </a:r>
          </a:p>
          <a:p>
            <a:pPr lvl="1"/>
            <a:r>
              <a:rPr lang="zh-CN" altLang="en-US" dirty="0"/>
              <a:t>它采用的是</a:t>
            </a:r>
            <a:r>
              <a:rPr lang="zh-CN" altLang="en-US" dirty="0">
                <a:solidFill>
                  <a:srgbClr val="FF0000"/>
                </a:solidFill>
              </a:rPr>
              <a:t>异步加载模块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事实上</a:t>
            </a:r>
            <a:r>
              <a:rPr lang="en-US" altLang="zh-CN" dirty="0"/>
              <a:t>AMD</a:t>
            </a:r>
            <a:r>
              <a:rPr lang="zh-CN" altLang="en-US" dirty="0"/>
              <a:t>的规范还要早于</a:t>
            </a:r>
            <a:r>
              <a:rPr lang="en-US" altLang="zh-CN" dirty="0"/>
              <a:t>CommonJS</a:t>
            </a:r>
            <a:r>
              <a:rPr lang="zh-CN" altLang="en-US" dirty="0"/>
              <a:t>，但是</a:t>
            </a:r>
            <a:r>
              <a:rPr lang="en-US" altLang="zh-CN" dirty="0"/>
              <a:t>CommonJS</a:t>
            </a:r>
            <a:r>
              <a:rPr lang="zh-CN" altLang="en-US" dirty="0"/>
              <a:t>目前依然在被使用，而</a:t>
            </a:r>
            <a:r>
              <a:rPr lang="en-US" altLang="zh-CN" dirty="0"/>
              <a:t>AMD</a:t>
            </a:r>
            <a:r>
              <a:rPr lang="zh-CN" altLang="en-US" dirty="0"/>
              <a:t>使用的较少了；</a:t>
            </a:r>
          </a:p>
          <a:p>
            <a:r>
              <a:rPr lang="zh-CN" altLang="en-US" dirty="0"/>
              <a:t>我们提到过，</a:t>
            </a:r>
            <a:r>
              <a:rPr lang="zh-CN" altLang="en-US" b="1" dirty="0"/>
              <a:t>规范只是定义代码的应该如何去编写</a:t>
            </a:r>
            <a:r>
              <a:rPr lang="zh-CN" altLang="en-US" dirty="0"/>
              <a:t>，只有有了具体的实现才能被应用：</a:t>
            </a:r>
          </a:p>
          <a:p>
            <a:pPr lvl="1"/>
            <a:r>
              <a:rPr lang="en-US" altLang="zh-CN" dirty="0"/>
              <a:t>AMD</a:t>
            </a:r>
            <a:r>
              <a:rPr lang="zh-CN" altLang="en-US" dirty="0"/>
              <a:t>实现的比较常用的库是</a:t>
            </a:r>
            <a:r>
              <a:rPr lang="en-US" altLang="zh-CN" dirty="0" err="1">
                <a:solidFill>
                  <a:srgbClr val="FF0000"/>
                </a:solidFill>
              </a:rPr>
              <a:t>require.js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 err="1">
                <a:solidFill>
                  <a:srgbClr val="FF0000"/>
                </a:solidFill>
              </a:rPr>
              <a:t>curl.js</a:t>
            </a:r>
            <a:r>
              <a:rPr lang="zh-CN" altLang="en-US" dirty="0"/>
              <a:t>；</a:t>
            </a:r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C8C12AE-AA02-E648-A4D9-35090C8C3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AMD</a:t>
            </a:r>
            <a:r>
              <a:rPr kumimoji="1" lang="zh-CN" altLang="en-US" dirty="0"/>
              <a:t>规范</a:t>
            </a:r>
          </a:p>
        </p:txBody>
      </p:sp>
    </p:spTree>
    <p:extLst>
      <p:ext uri="{BB962C8B-B14F-4D97-AF65-F5344CB8AC3E}">
        <p14:creationId xmlns:p14="http://schemas.microsoft.com/office/powerpoint/2010/main" val="121780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7B7A0EF-A017-A845-AF8B-25F285D8C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400" b="1" dirty="0"/>
              <a:t>第一步：下载</a:t>
            </a:r>
            <a:r>
              <a:rPr lang="en-US" altLang="zh-CN" sz="1400" b="1" dirty="0" err="1"/>
              <a:t>require.js</a:t>
            </a:r>
            <a:endParaRPr lang="en-US" altLang="zh-CN" sz="1400" b="1" dirty="0"/>
          </a:p>
          <a:p>
            <a:pPr lvl="1"/>
            <a:r>
              <a:rPr lang="zh-CN" altLang="en-US" sz="1400" dirty="0"/>
              <a:t>下载地址：</a:t>
            </a:r>
            <a:r>
              <a:rPr lang="en-US" altLang="zh-CN" sz="1400" dirty="0">
                <a:hlinkClick r:id="rId2"/>
              </a:rPr>
              <a:t>https://github.com/requirejs/requirejs</a:t>
            </a:r>
            <a:endParaRPr lang="en-US" altLang="zh-CN" sz="1400" dirty="0"/>
          </a:p>
          <a:p>
            <a:pPr lvl="1"/>
            <a:r>
              <a:rPr lang="zh-CN" altLang="en-US" sz="1400" dirty="0"/>
              <a:t>找到其中的</a:t>
            </a:r>
            <a:r>
              <a:rPr lang="en-US" altLang="zh-CN" sz="1400" dirty="0" err="1"/>
              <a:t>require.js</a:t>
            </a:r>
            <a:r>
              <a:rPr lang="zh-CN" altLang="en-US" sz="1400" dirty="0"/>
              <a:t>文件；</a:t>
            </a:r>
            <a:endParaRPr lang="en-US" altLang="zh-CN" sz="1400" dirty="0"/>
          </a:p>
          <a:p>
            <a:r>
              <a:rPr lang="zh-CN" altLang="en-US" sz="1400" b="1" dirty="0"/>
              <a:t>第二步：定义</a:t>
            </a:r>
            <a:r>
              <a:rPr lang="en-US" altLang="zh-CN" sz="1400" b="1" dirty="0"/>
              <a:t>HTML</a:t>
            </a:r>
            <a:r>
              <a:rPr lang="zh-CN" altLang="en-US" sz="1400" b="1" dirty="0"/>
              <a:t>的</a:t>
            </a:r>
            <a:r>
              <a:rPr lang="en-US" altLang="zh-CN" sz="1400" b="1" dirty="0"/>
              <a:t>script</a:t>
            </a:r>
            <a:r>
              <a:rPr lang="zh-CN" altLang="en-US" sz="1400" b="1" dirty="0"/>
              <a:t>标签引入</a:t>
            </a:r>
            <a:r>
              <a:rPr lang="en-US" altLang="zh-CN" sz="1400" b="1" dirty="0" err="1"/>
              <a:t>require.js</a:t>
            </a:r>
            <a:r>
              <a:rPr lang="zh-CN" altLang="en-US" sz="1400" b="1" dirty="0"/>
              <a:t>和定义入口文件：</a:t>
            </a:r>
          </a:p>
          <a:p>
            <a:pPr lvl="1"/>
            <a:r>
              <a:rPr lang="en-US" altLang="zh-CN" sz="1400" dirty="0"/>
              <a:t>data-main</a:t>
            </a:r>
            <a:r>
              <a:rPr lang="zh-CN" altLang="en-US" sz="1400" dirty="0"/>
              <a:t>属性的作用是在加载完</a:t>
            </a:r>
            <a:r>
              <a:rPr lang="en-US" altLang="zh-CN" sz="1400" dirty="0" err="1"/>
              <a:t>src</a:t>
            </a:r>
            <a:r>
              <a:rPr lang="zh-CN" altLang="en-US" sz="1400" dirty="0"/>
              <a:t>的文件后会加载执行该文件</a:t>
            </a:r>
          </a:p>
          <a:p>
            <a:endParaRPr lang="en-US" altLang="zh-CN" dirty="0"/>
          </a:p>
          <a:p>
            <a:endParaRPr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F03DAB9-193A-784F-A278-45055AECC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require.js</a:t>
            </a:r>
            <a:r>
              <a:rPr lang="zh-CN" altLang="en-US" dirty="0"/>
              <a:t>的使用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64A6BFA-271D-AA4D-8AB9-8D4007E72757}"/>
              </a:ext>
            </a:extLst>
          </p:cNvPr>
          <p:cNvSpPr txBox="1"/>
          <p:nvPr/>
        </p:nvSpPr>
        <p:spPr>
          <a:xfrm>
            <a:off x="461725" y="3244334"/>
            <a:ext cx="8162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&lt;script </a:t>
            </a:r>
            <a:r>
              <a:rPr kumimoji="1" lang="en-US" altLang="zh-CN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="./lib/</a:t>
            </a:r>
            <a:r>
              <a:rPr kumimoji="1" lang="en-US" altLang="zh-CN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require.js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data-main="./</a:t>
            </a:r>
            <a:r>
              <a:rPr kumimoji="1" lang="en-US" altLang="zh-CN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index.js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"&gt;&lt;/script&gt;</a:t>
            </a:r>
            <a:endParaRPr kumimoji="1" lang="zh-CN" alt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5C58E3F-FC52-5E45-8C90-7C0219536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98" y="3661494"/>
            <a:ext cx="3828428" cy="297283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6EC29AA-0933-3F40-92AE-3A0AE21380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5022" y="3662140"/>
            <a:ext cx="3208011" cy="291769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67CB478-8FE8-514C-AFA3-A4C2B9157C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6647" y="4404440"/>
            <a:ext cx="3689055" cy="143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462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9520B96-B530-4B44-BE82-4D9B5D05C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CMD</a:t>
            </a:r>
            <a:r>
              <a:rPr lang="zh-CN" altLang="en-US" b="1" dirty="0"/>
              <a:t>规范也是应用于浏览器的一种模块化规范：</a:t>
            </a:r>
          </a:p>
          <a:p>
            <a:pPr lvl="1"/>
            <a:r>
              <a:rPr lang="en-US" altLang="zh-CN" dirty="0"/>
              <a:t>CMD </a:t>
            </a:r>
            <a:r>
              <a:rPr lang="zh-CN" altLang="en-US" dirty="0"/>
              <a:t>是</a:t>
            </a:r>
            <a:r>
              <a:rPr lang="en-US" altLang="zh-CN" dirty="0">
                <a:solidFill>
                  <a:srgbClr val="FF0000"/>
                </a:solidFill>
              </a:rPr>
              <a:t>Common Module Definition</a:t>
            </a:r>
            <a:r>
              <a:rPr lang="zh-CN" altLang="en-US" dirty="0">
                <a:solidFill>
                  <a:srgbClr val="FF0000"/>
                </a:solidFill>
              </a:rPr>
              <a:t>（通用模块定义）</a:t>
            </a:r>
            <a:r>
              <a:rPr lang="zh-CN" altLang="en-US" dirty="0"/>
              <a:t>的缩写；</a:t>
            </a:r>
          </a:p>
          <a:p>
            <a:pPr lvl="1"/>
            <a:r>
              <a:rPr lang="zh-CN" altLang="en-US" dirty="0"/>
              <a:t>它也采用的也是</a:t>
            </a:r>
            <a:r>
              <a:rPr lang="zh-CN" altLang="en-US" dirty="0">
                <a:solidFill>
                  <a:srgbClr val="FF0000"/>
                </a:solidFill>
              </a:rPr>
              <a:t>异步加载模块</a:t>
            </a:r>
            <a:r>
              <a:rPr lang="zh-CN" altLang="en-US" dirty="0"/>
              <a:t>，但是它将</a:t>
            </a:r>
            <a:r>
              <a:rPr lang="en-US" altLang="zh-CN" dirty="0"/>
              <a:t>CommonJS</a:t>
            </a:r>
            <a:r>
              <a:rPr lang="zh-CN" altLang="en-US" dirty="0"/>
              <a:t>的优点吸收了过来；</a:t>
            </a:r>
          </a:p>
          <a:p>
            <a:pPr lvl="1"/>
            <a:r>
              <a:rPr lang="zh-CN" altLang="en-US" dirty="0"/>
              <a:t>但是目前</a:t>
            </a:r>
            <a:r>
              <a:rPr lang="en-US" altLang="zh-CN" dirty="0"/>
              <a:t>CMD</a:t>
            </a:r>
            <a:r>
              <a:rPr lang="zh-CN" altLang="en-US" dirty="0"/>
              <a:t>使用也非常少了；</a:t>
            </a:r>
          </a:p>
          <a:p>
            <a:r>
              <a:rPr lang="en-US" altLang="zh-CN" b="1" dirty="0"/>
              <a:t>CMD</a:t>
            </a:r>
            <a:r>
              <a:rPr lang="zh-CN" altLang="en-US" b="1" dirty="0"/>
              <a:t>也有自己比较优秀的实现方案：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SeaJS</a:t>
            </a:r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282E1FE-FD16-B345-B49B-E7C7710CA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CMD</a:t>
            </a:r>
            <a:r>
              <a:rPr kumimoji="1" lang="zh-CN" altLang="en-US" dirty="0"/>
              <a:t>规范</a:t>
            </a:r>
          </a:p>
        </p:txBody>
      </p:sp>
    </p:spTree>
    <p:extLst>
      <p:ext uri="{BB962C8B-B14F-4D97-AF65-F5344CB8AC3E}">
        <p14:creationId xmlns:p14="http://schemas.microsoft.com/office/powerpoint/2010/main" val="1672961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4DD2A93-2B4A-004B-8FAD-959814D47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400" b="1" dirty="0"/>
              <a:t>第一步：下载</a:t>
            </a:r>
            <a:r>
              <a:rPr lang="en-US" altLang="zh-CN" sz="1400" b="1" dirty="0"/>
              <a:t>SeaJS</a:t>
            </a:r>
          </a:p>
          <a:p>
            <a:pPr lvl="1"/>
            <a:r>
              <a:rPr lang="zh-CN" altLang="en-US" sz="1400" dirty="0"/>
              <a:t>下载地址：</a:t>
            </a:r>
            <a:r>
              <a:rPr lang="en-US" altLang="zh-CN" sz="1400" dirty="0">
                <a:hlinkClick r:id="rId2"/>
              </a:rPr>
              <a:t>https://github.com/seajs/seajs</a:t>
            </a:r>
            <a:endParaRPr lang="en-US" altLang="zh-CN" sz="1400" dirty="0"/>
          </a:p>
          <a:p>
            <a:pPr lvl="1"/>
            <a:r>
              <a:rPr lang="zh-CN" altLang="en-US" sz="1400" dirty="0"/>
              <a:t>找到</a:t>
            </a:r>
            <a:r>
              <a:rPr lang="en-US" altLang="zh-CN" sz="1400" dirty="0" err="1"/>
              <a:t>dist</a:t>
            </a:r>
            <a:r>
              <a:rPr lang="zh-CN" altLang="en-US" sz="1400" dirty="0"/>
              <a:t>文件夹下的</a:t>
            </a:r>
            <a:r>
              <a:rPr lang="en-US" altLang="zh-CN" sz="1400" dirty="0" err="1"/>
              <a:t>sea.js</a:t>
            </a:r>
            <a:endParaRPr lang="en-US" altLang="zh-CN" sz="1400" dirty="0"/>
          </a:p>
          <a:p>
            <a:r>
              <a:rPr lang="zh-CN" altLang="en-US" sz="1400" b="1" dirty="0"/>
              <a:t>第二步：引入</a:t>
            </a:r>
            <a:r>
              <a:rPr lang="en-US" altLang="zh-CN" sz="1400" b="1" dirty="0" err="1"/>
              <a:t>sea.js</a:t>
            </a:r>
            <a:r>
              <a:rPr lang="zh-CN" altLang="en-US" sz="1400" b="1" dirty="0"/>
              <a:t>和使用主入口文件</a:t>
            </a:r>
          </a:p>
          <a:p>
            <a:pPr lvl="1"/>
            <a:r>
              <a:rPr lang="en-US" altLang="zh-CN" sz="1400" dirty="0" err="1"/>
              <a:t>seajs</a:t>
            </a:r>
            <a:r>
              <a:rPr lang="zh-CN" altLang="en-US" sz="1400" dirty="0"/>
              <a:t>是指定主入口文件的</a:t>
            </a:r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0BD07DF-10F5-BF4B-AF63-2CC650983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SeaJS</a:t>
            </a:r>
            <a:r>
              <a:rPr kumimoji="1" lang="zh-CN" altLang="en-US" dirty="0"/>
              <a:t>的使用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C00BBC0-B74E-FE4C-B8CC-44DB77FAD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55" y="3271030"/>
            <a:ext cx="3221813" cy="87867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1E5EFF6-AA25-1D48-AFE4-898B968DC3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555" y="4194740"/>
            <a:ext cx="4327599" cy="78976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AED5E48-E978-5A48-82FE-149E9E9D80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555" y="5029541"/>
            <a:ext cx="4163663" cy="170261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80BF1FD-4896-4241-A2C7-439BC27AB2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7950" y="3271030"/>
            <a:ext cx="4406237" cy="331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>
            <a:extLst>
              <a:ext uri="{FF2B5EF4-FFF2-40B4-BE49-F238E27FC236}">
                <a16:creationId xmlns:a16="http://schemas.microsoft.com/office/drawing/2014/main" id="{A0416949-2663-43FE-A73F-9032E38BAE6C}"/>
              </a:ext>
            </a:extLst>
          </p:cNvPr>
          <p:cNvSpPr/>
          <p:nvPr/>
        </p:nvSpPr>
        <p:spPr>
          <a:xfrm>
            <a:off x="0" y="0"/>
            <a:ext cx="6811709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73">
            <a:extLst>
              <a:ext uri="{FF2B5EF4-FFF2-40B4-BE49-F238E27FC236}">
                <a16:creationId xmlns:a16="http://schemas.microsoft.com/office/drawing/2014/main" id="{A28173DB-796E-4C39-8600-2EE356594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39" y="1914051"/>
            <a:ext cx="4767263" cy="40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78">
            <a:extLst>
              <a:ext uri="{FF2B5EF4-FFF2-40B4-BE49-F238E27FC236}">
                <a16:creationId xmlns:a16="http://schemas.microsoft.com/office/drawing/2014/main" id="{2847D667-15CD-4DE1-B90B-19185BD37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25" y="171450"/>
            <a:ext cx="20558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 </a:t>
            </a:r>
            <a:r>
              <a:rPr lang="en-US" altLang="zh-CN" sz="3600" b="1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3600" b="1">
              <a:solidFill>
                <a:srgbClr val="0D0D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8" name="组合 105">
            <a:extLst>
              <a:ext uri="{FF2B5EF4-FFF2-40B4-BE49-F238E27FC236}">
                <a16:creationId xmlns:a16="http://schemas.microsoft.com/office/drawing/2014/main" id="{CDECD88F-D06A-4E72-8513-55F41D5C2212}"/>
              </a:ext>
            </a:extLst>
          </p:cNvPr>
          <p:cNvGrpSpPr/>
          <p:nvPr/>
        </p:nvGrpSpPr>
        <p:grpSpPr bwMode="auto">
          <a:xfrm>
            <a:off x="7502120" y="4823306"/>
            <a:ext cx="4143920" cy="520700"/>
            <a:chOff x="0" y="0"/>
            <a:chExt cx="4144827" cy="521583"/>
          </a:xfrm>
        </p:grpSpPr>
        <p:sp>
          <p:nvSpPr>
            <p:cNvPr id="39" name="文本框 106">
              <a:extLst>
                <a:ext uri="{FF2B5EF4-FFF2-40B4-BE49-F238E27FC236}">
                  <a16:creationId xmlns:a16="http://schemas.microsoft.com/office/drawing/2014/main" id="{1910E112-D259-47F6-9CD9-86A485A7FB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459" y="0"/>
              <a:ext cx="3203368" cy="46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ESModule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用法详解</a:t>
              </a:r>
            </a:p>
          </p:txBody>
        </p:sp>
        <p:grpSp>
          <p:nvGrpSpPr>
            <p:cNvPr id="40" name="组合 107">
              <a:extLst>
                <a:ext uri="{FF2B5EF4-FFF2-40B4-BE49-F238E27FC236}">
                  <a16:creationId xmlns:a16="http://schemas.microsoft.com/office/drawing/2014/main" id="{1C22AB41-E63F-44A8-9556-37214514D61A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42" name="组合 109">
                <a:extLst>
                  <a:ext uri="{FF2B5EF4-FFF2-40B4-BE49-F238E27FC236}">
                    <a16:creationId xmlns:a16="http://schemas.microsoft.com/office/drawing/2014/main" id="{EF5684DE-554E-4418-8860-2AD14FBDBDB1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44" name="平行四边形 111">
                  <a:extLst>
                    <a:ext uri="{FF2B5EF4-FFF2-40B4-BE49-F238E27FC236}">
                      <a16:creationId xmlns:a16="http://schemas.microsoft.com/office/drawing/2014/main" id="{BA9779B2-56E7-4E32-9CF4-74D739B7B1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5" name="平行四边形 112">
                  <a:extLst>
                    <a:ext uri="{FF2B5EF4-FFF2-40B4-BE49-F238E27FC236}">
                      <a16:creationId xmlns:a16="http://schemas.microsoft.com/office/drawing/2014/main" id="{052CA8EB-F5B9-472C-87D3-A346E478CD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43" name="文本框 110">
                <a:extLst>
                  <a:ext uri="{FF2B5EF4-FFF2-40B4-BE49-F238E27FC236}">
                    <a16:creationId xmlns:a16="http://schemas.microsoft.com/office/drawing/2014/main" id="{DA89DF02-D70C-4A15-AD8F-2BC34AE8EC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41" name="直接连接符 108">
              <a:extLst>
                <a:ext uri="{FF2B5EF4-FFF2-40B4-BE49-F238E27FC236}">
                  <a16:creationId xmlns:a16="http://schemas.microsoft.com/office/drawing/2014/main" id="{5D11F973-F642-4D66-B231-BAABC8E2F5E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" name="组合 88">
            <a:extLst>
              <a:ext uri="{FF2B5EF4-FFF2-40B4-BE49-F238E27FC236}">
                <a16:creationId xmlns:a16="http://schemas.microsoft.com/office/drawing/2014/main" id="{C6AEA436-6A76-2A41-B63E-1FD9ABC36BA2}"/>
              </a:ext>
            </a:extLst>
          </p:cNvPr>
          <p:cNvGrpSpPr/>
          <p:nvPr/>
        </p:nvGrpSpPr>
        <p:grpSpPr bwMode="auto">
          <a:xfrm>
            <a:off x="7502120" y="537056"/>
            <a:ext cx="3820239" cy="520700"/>
            <a:chOff x="0" y="0"/>
            <a:chExt cx="3821075" cy="521583"/>
          </a:xfrm>
        </p:grpSpPr>
        <p:sp>
          <p:nvSpPr>
            <p:cNvPr id="48" name="文本框 7">
              <a:extLst>
                <a:ext uri="{FF2B5EF4-FFF2-40B4-BE49-F238E27FC236}">
                  <a16:creationId xmlns:a16="http://schemas.microsoft.com/office/drawing/2014/main" id="{A6151BBE-C904-7844-9E97-9AD0A867C5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458" y="0"/>
              <a:ext cx="2879617" cy="46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认识模块化开发</a:t>
              </a:r>
            </a:p>
          </p:txBody>
        </p:sp>
        <p:grpSp>
          <p:nvGrpSpPr>
            <p:cNvPr id="49" name="组合 84">
              <a:extLst>
                <a:ext uri="{FF2B5EF4-FFF2-40B4-BE49-F238E27FC236}">
                  <a16:creationId xmlns:a16="http://schemas.microsoft.com/office/drawing/2014/main" id="{D0F7E88D-4B37-F849-9C6F-2D237B626285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51" name="组合 82">
                <a:extLst>
                  <a:ext uri="{FF2B5EF4-FFF2-40B4-BE49-F238E27FC236}">
                    <a16:creationId xmlns:a16="http://schemas.microsoft.com/office/drawing/2014/main" id="{D17E7886-DD5C-5243-93BC-946A7679365C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53" name="平行四边形 79">
                  <a:extLst>
                    <a:ext uri="{FF2B5EF4-FFF2-40B4-BE49-F238E27FC236}">
                      <a16:creationId xmlns:a16="http://schemas.microsoft.com/office/drawing/2014/main" id="{EA93E616-02C7-1145-9E23-F0BEA8686E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4" name="平行四边形 81">
                  <a:extLst>
                    <a:ext uri="{FF2B5EF4-FFF2-40B4-BE49-F238E27FC236}">
                      <a16:creationId xmlns:a16="http://schemas.microsoft.com/office/drawing/2014/main" id="{D551A92E-B6DB-3244-9514-0C7076DD8F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2" name="文本框 83">
                <a:extLst>
                  <a:ext uri="{FF2B5EF4-FFF2-40B4-BE49-F238E27FC236}">
                    <a16:creationId xmlns:a16="http://schemas.microsoft.com/office/drawing/2014/main" id="{F647C2FE-F46E-544B-A54F-CB60AA3669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50" name="直接连接符 86">
              <a:extLst>
                <a:ext uri="{FF2B5EF4-FFF2-40B4-BE49-F238E27FC236}">
                  <a16:creationId xmlns:a16="http://schemas.microsoft.com/office/drawing/2014/main" id="{06521F44-48B4-3049-91D5-598A17D0DF6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5" name="组合 89">
            <a:extLst>
              <a:ext uri="{FF2B5EF4-FFF2-40B4-BE49-F238E27FC236}">
                <a16:creationId xmlns:a16="http://schemas.microsoft.com/office/drawing/2014/main" id="{BF8B53CC-8836-DA42-88E1-87D7826DB606}"/>
              </a:ext>
            </a:extLst>
          </p:cNvPr>
          <p:cNvGrpSpPr/>
          <p:nvPr/>
        </p:nvGrpSpPr>
        <p:grpSpPr bwMode="auto">
          <a:xfrm>
            <a:off x="7500533" y="1619766"/>
            <a:ext cx="4316329" cy="520700"/>
            <a:chOff x="0" y="0"/>
            <a:chExt cx="4315294" cy="521583"/>
          </a:xfrm>
        </p:grpSpPr>
        <p:sp>
          <p:nvSpPr>
            <p:cNvPr id="56" name="文本框 90">
              <a:extLst>
                <a:ext uri="{FF2B5EF4-FFF2-40B4-BE49-F238E27FC236}">
                  <a16:creationId xmlns:a16="http://schemas.microsoft.com/office/drawing/2014/main" id="{BF47FA29-5D0C-774B-9AA7-5E901BE450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459" y="0"/>
              <a:ext cx="3373835" cy="46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CommonJS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Node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7" name="组合 91">
              <a:extLst>
                <a:ext uri="{FF2B5EF4-FFF2-40B4-BE49-F238E27FC236}">
                  <a16:creationId xmlns:a16="http://schemas.microsoft.com/office/drawing/2014/main" id="{9DDE4902-8E05-F347-937B-3F50D1B66A5D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59" name="组合 93">
                <a:extLst>
                  <a:ext uri="{FF2B5EF4-FFF2-40B4-BE49-F238E27FC236}">
                    <a16:creationId xmlns:a16="http://schemas.microsoft.com/office/drawing/2014/main" id="{6B754829-742D-6943-A99F-1399C87A04ED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61" name="平行四边形 95">
                  <a:extLst>
                    <a:ext uri="{FF2B5EF4-FFF2-40B4-BE49-F238E27FC236}">
                      <a16:creationId xmlns:a16="http://schemas.microsoft.com/office/drawing/2014/main" id="{5928B495-FCDB-934D-BB02-CE81519220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2" name="平行四边形 96">
                  <a:extLst>
                    <a:ext uri="{FF2B5EF4-FFF2-40B4-BE49-F238E27FC236}">
                      <a16:creationId xmlns:a16="http://schemas.microsoft.com/office/drawing/2014/main" id="{C6A9E09C-00EB-9D40-BAC0-627653D86A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60" name="文本框 94">
                <a:extLst>
                  <a:ext uri="{FF2B5EF4-FFF2-40B4-BE49-F238E27FC236}">
                    <a16:creationId xmlns:a16="http://schemas.microsoft.com/office/drawing/2014/main" id="{02AA34B5-06EB-344A-856D-2873D880C7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58" name="直接连接符 92">
              <a:extLst>
                <a:ext uri="{FF2B5EF4-FFF2-40B4-BE49-F238E27FC236}">
                  <a16:creationId xmlns:a16="http://schemas.microsoft.com/office/drawing/2014/main" id="{4B1F2480-B5D0-594E-A147-6D50B114A69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3" name="组合 97">
            <a:extLst>
              <a:ext uri="{FF2B5EF4-FFF2-40B4-BE49-F238E27FC236}">
                <a16:creationId xmlns:a16="http://schemas.microsoft.com/office/drawing/2014/main" id="{B05F6746-D159-A248-9C0C-989812DF8052}"/>
              </a:ext>
            </a:extLst>
          </p:cNvPr>
          <p:cNvGrpSpPr/>
          <p:nvPr/>
        </p:nvGrpSpPr>
        <p:grpSpPr bwMode="auto">
          <a:xfrm>
            <a:off x="7502120" y="2673831"/>
            <a:ext cx="4003242" cy="520700"/>
            <a:chOff x="0" y="0"/>
            <a:chExt cx="4002282" cy="521583"/>
          </a:xfrm>
        </p:grpSpPr>
        <p:sp>
          <p:nvSpPr>
            <p:cNvPr id="64" name="文本框 98">
              <a:extLst>
                <a:ext uri="{FF2B5EF4-FFF2-40B4-BE49-F238E27FC236}">
                  <a16:creationId xmlns:a16="http://schemas.microsoft.com/office/drawing/2014/main" id="{324C3117-89AC-B24B-86AD-33AE915EFD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459" y="0"/>
              <a:ext cx="3060823" cy="46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require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函数解析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5" name="组合 99">
              <a:extLst>
                <a:ext uri="{FF2B5EF4-FFF2-40B4-BE49-F238E27FC236}">
                  <a16:creationId xmlns:a16="http://schemas.microsoft.com/office/drawing/2014/main" id="{F4533F59-0952-3540-997E-A2848BB9AAC1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67" name="组合 101">
                <a:extLst>
                  <a:ext uri="{FF2B5EF4-FFF2-40B4-BE49-F238E27FC236}">
                    <a16:creationId xmlns:a16="http://schemas.microsoft.com/office/drawing/2014/main" id="{17BCCC27-49C9-FA4B-A8AA-9196ED9A5B7B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69" name="平行四边形 103">
                  <a:extLst>
                    <a:ext uri="{FF2B5EF4-FFF2-40B4-BE49-F238E27FC236}">
                      <a16:creationId xmlns:a16="http://schemas.microsoft.com/office/drawing/2014/main" id="{D18038F7-47B7-4C44-B7AF-58D983AE47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0" name="平行四边形 104">
                  <a:extLst>
                    <a:ext uri="{FF2B5EF4-FFF2-40B4-BE49-F238E27FC236}">
                      <a16:creationId xmlns:a16="http://schemas.microsoft.com/office/drawing/2014/main" id="{7E743304-8173-4449-BF4E-59801D6D6A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68" name="文本框 102">
                <a:extLst>
                  <a:ext uri="{FF2B5EF4-FFF2-40B4-BE49-F238E27FC236}">
                    <a16:creationId xmlns:a16="http://schemas.microsoft.com/office/drawing/2014/main" id="{3E2A9538-0224-0C44-A166-174892BA24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66" name="直接连接符 100">
              <a:extLst>
                <a:ext uri="{FF2B5EF4-FFF2-40B4-BE49-F238E27FC236}">
                  <a16:creationId xmlns:a16="http://schemas.microsoft.com/office/drawing/2014/main" id="{38A5CFDC-9886-5145-BACC-6848D88F990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1" name="组合 105">
            <a:extLst>
              <a:ext uri="{FF2B5EF4-FFF2-40B4-BE49-F238E27FC236}">
                <a16:creationId xmlns:a16="http://schemas.microsoft.com/office/drawing/2014/main" id="{AF06721A-64A1-D849-9F48-A9121FFB154E}"/>
              </a:ext>
            </a:extLst>
          </p:cNvPr>
          <p:cNvGrpSpPr/>
          <p:nvPr/>
        </p:nvGrpSpPr>
        <p:grpSpPr bwMode="auto">
          <a:xfrm>
            <a:off x="7502120" y="3755638"/>
            <a:ext cx="4214258" cy="830997"/>
            <a:chOff x="0" y="0"/>
            <a:chExt cx="4215180" cy="832407"/>
          </a:xfrm>
        </p:grpSpPr>
        <p:sp>
          <p:nvSpPr>
            <p:cNvPr id="72" name="文本框 106">
              <a:extLst>
                <a:ext uri="{FF2B5EF4-FFF2-40B4-BE49-F238E27FC236}">
                  <a16:creationId xmlns:a16="http://schemas.microsoft.com/office/drawing/2014/main" id="{46B2F7CE-7125-2442-AEE1-9CF1E19FAE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459" y="0"/>
              <a:ext cx="3273721" cy="832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AMD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CMD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（了解）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3" name="组合 107">
              <a:extLst>
                <a:ext uri="{FF2B5EF4-FFF2-40B4-BE49-F238E27FC236}">
                  <a16:creationId xmlns:a16="http://schemas.microsoft.com/office/drawing/2014/main" id="{0ECF31FA-26DE-D042-86A1-B46C83475536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75" name="组合 109">
                <a:extLst>
                  <a:ext uri="{FF2B5EF4-FFF2-40B4-BE49-F238E27FC236}">
                    <a16:creationId xmlns:a16="http://schemas.microsoft.com/office/drawing/2014/main" id="{DF8B7888-B4E6-1243-B326-C6CDF5055183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77" name="平行四边形 111">
                  <a:extLst>
                    <a:ext uri="{FF2B5EF4-FFF2-40B4-BE49-F238E27FC236}">
                      <a16:creationId xmlns:a16="http://schemas.microsoft.com/office/drawing/2014/main" id="{56FE4559-A90D-E145-ADDD-BDED259A78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8" name="平行四边形 112">
                  <a:extLst>
                    <a:ext uri="{FF2B5EF4-FFF2-40B4-BE49-F238E27FC236}">
                      <a16:creationId xmlns:a16="http://schemas.microsoft.com/office/drawing/2014/main" id="{4058A4CE-7B2F-3842-B980-30227411DB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76" name="文本框 110">
                <a:extLst>
                  <a:ext uri="{FF2B5EF4-FFF2-40B4-BE49-F238E27FC236}">
                    <a16:creationId xmlns:a16="http://schemas.microsoft.com/office/drawing/2014/main" id="{5D7C281E-70BE-2B49-B810-75F1561209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4" name="直接连接符 108">
              <a:extLst>
                <a:ext uri="{FF2B5EF4-FFF2-40B4-BE49-F238E27FC236}">
                  <a16:creationId xmlns:a16="http://schemas.microsoft.com/office/drawing/2014/main" id="{E57C7A76-C361-A24D-9A1B-46C20A780B9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9" name="组合 105">
            <a:extLst>
              <a:ext uri="{FF2B5EF4-FFF2-40B4-BE49-F238E27FC236}">
                <a16:creationId xmlns:a16="http://schemas.microsoft.com/office/drawing/2014/main" id="{4DD8A6F3-89E2-4A56-BE42-3E0C66664E45}"/>
              </a:ext>
            </a:extLst>
          </p:cNvPr>
          <p:cNvGrpSpPr/>
          <p:nvPr/>
        </p:nvGrpSpPr>
        <p:grpSpPr bwMode="auto">
          <a:xfrm>
            <a:off x="7530051" y="5847622"/>
            <a:ext cx="3975311" cy="520700"/>
            <a:chOff x="0" y="0"/>
            <a:chExt cx="3976181" cy="521583"/>
          </a:xfrm>
        </p:grpSpPr>
        <p:sp>
          <p:nvSpPr>
            <p:cNvPr id="80" name="文本框 106">
              <a:extLst>
                <a:ext uri="{FF2B5EF4-FFF2-40B4-BE49-F238E27FC236}">
                  <a16:creationId xmlns:a16="http://schemas.microsoft.com/office/drawing/2014/main" id="{71DFD119-D266-4943-A85E-D4DE8A9052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459" y="0"/>
              <a:ext cx="3034722" cy="46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ESModule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运行原理</a:t>
              </a:r>
            </a:p>
          </p:txBody>
        </p:sp>
        <p:grpSp>
          <p:nvGrpSpPr>
            <p:cNvPr id="81" name="组合 107">
              <a:extLst>
                <a:ext uri="{FF2B5EF4-FFF2-40B4-BE49-F238E27FC236}">
                  <a16:creationId xmlns:a16="http://schemas.microsoft.com/office/drawing/2014/main" id="{CB693DDA-2D7B-43BD-A833-98C5EE48F399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83" name="组合 109">
                <a:extLst>
                  <a:ext uri="{FF2B5EF4-FFF2-40B4-BE49-F238E27FC236}">
                    <a16:creationId xmlns:a16="http://schemas.microsoft.com/office/drawing/2014/main" id="{5DA86C1B-C0CB-41BF-AD41-FA64E64BE80D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85" name="平行四边形 111">
                  <a:extLst>
                    <a:ext uri="{FF2B5EF4-FFF2-40B4-BE49-F238E27FC236}">
                      <a16:creationId xmlns:a16="http://schemas.microsoft.com/office/drawing/2014/main" id="{9BDE7988-431E-4472-BB2A-8DAA6BD22E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6" name="平行四边形 112">
                  <a:extLst>
                    <a:ext uri="{FF2B5EF4-FFF2-40B4-BE49-F238E27FC236}">
                      <a16:creationId xmlns:a16="http://schemas.microsoft.com/office/drawing/2014/main" id="{15684828-1349-4982-B908-5116F6DC9E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84" name="文本框 110">
                <a:extLst>
                  <a:ext uri="{FF2B5EF4-FFF2-40B4-BE49-F238E27FC236}">
                    <a16:creationId xmlns:a16="http://schemas.microsoft.com/office/drawing/2014/main" id="{629FBEE8-F552-4B97-A039-AC32628224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82" name="直接连接符 108">
              <a:extLst>
                <a:ext uri="{FF2B5EF4-FFF2-40B4-BE49-F238E27FC236}">
                  <a16:creationId xmlns:a16="http://schemas.microsoft.com/office/drawing/2014/main" id="{28C97F1E-39A6-4BE6-8EFD-AF4E45E1282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230924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47CCE4B-55FF-6141-83A7-40794F499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JavaScript</a:t>
            </a:r>
            <a:r>
              <a:rPr lang="zh-CN" altLang="en-US" b="1" dirty="0"/>
              <a:t>没有模块化一直是</a:t>
            </a:r>
            <a:r>
              <a:rPr lang="zh-CN" altLang="en-US" b="1" dirty="0">
                <a:solidFill>
                  <a:srgbClr val="FF0000"/>
                </a:solidFill>
              </a:rPr>
              <a:t>它的痛点</a:t>
            </a:r>
            <a:r>
              <a:rPr lang="zh-CN" altLang="en-US" b="1" dirty="0"/>
              <a:t>，所以才会产生我们前面学习的社区规范：</a:t>
            </a:r>
            <a:r>
              <a:rPr lang="en-US" altLang="zh-CN" b="1" dirty="0"/>
              <a:t>CommonJS</a:t>
            </a:r>
            <a:r>
              <a:rPr lang="zh-CN" altLang="en-US" b="1" dirty="0"/>
              <a:t>、</a:t>
            </a:r>
            <a:r>
              <a:rPr lang="en-US" altLang="zh-CN" b="1" dirty="0"/>
              <a:t>AMD</a:t>
            </a:r>
            <a:r>
              <a:rPr lang="zh-CN" altLang="en-US" b="1" dirty="0"/>
              <a:t>、</a:t>
            </a:r>
            <a:r>
              <a:rPr lang="en-US" altLang="zh-CN" b="1" dirty="0"/>
              <a:t>CMD</a:t>
            </a:r>
            <a:r>
              <a:rPr lang="zh-CN" altLang="en-US" b="1" dirty="0"/>
              <a:t>等，所以在</a:t>
            </a:r>
            <a:r>
              <a:rPr lang="en-US" altLang="zh-CN" b="1" dirty="0"/>
              <a:t>ECMA</a:t>
            </a:r>
            <a:r>
              <a:rPr lang="zh-CN" altLang="en-US" b="1" dirty="0"/>
              <a:t>推出自己的模块化系统时，大家也是兴奋异常。</a:t>
            </a:r>
          </a:p>
          <a:p>
            <a:r>
              <a:rPr lang="en-US" altLang="zh-CN" b="1" dirty="0"/>
              <a:t>ES Module</a:t>
            </a:r>
            <a:r>
              <a:rPr lang="zh-CN" altLang="en-US" b="1" dirty="0"/>
              <a:t>和</a:t>
            </a:r>
            <a:r>
              <a:rPr lang="en-US" altLang="zh-CN" b="1" dirty="0"/>
              <a:t>CommonJS</a:t>
            </a:r>
            <a:r>
              <a:rPr lang="zh-CN" altLang="en-US" b="1" dirty="0"/>
              <a:t>的模块化有一些不同之处：</a:t>
            </a:r>
          </a:p>
          <a:p>
            <a:pPr lvl="1"/>
            <a:r>
              <a:rPr lang="zh-CN" altLang="en-US" dirty="0"/>
              <a:t>一方面它使用了</a:t>
            </a:r>
            <a:r>
              <a:rPr lang="en-US" altLang="zh-CN" dirty="0">
                <a:solidFill>
                  <a:srgbClr val="FF0000"/>
                </a:solidFill>
              </a:rPr>
              <a:t>import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FF0000"/>
                </a:solidFill>
              </a:rPr>
              <a:t>export</a:t>
            </a:r>
            <a:r>
              <a:rPr lang="zh-CN" altLang="en-US" dirty="0"/>
              <a:t>关键字；</a:t>
            </a:r>
          </a:p>
          <a:p>
            <a:pPr lvl="1"/>
            <a:r>
              <a:rPr lang="zh-CN" altLang="en-US" dirty="0"/>
              <a:t>另一方面它采用</a:t>
            </a:r>
            <a:r>
              <a:rPr lang="zh-CN" altLang="en-US" dirty="0">
                <a:solidFill>
                  <a:srgbClr val="FF0000"/>
                </a:solidFill>
              </a:rPr>
              <a:t>编译期的静态分析</a:t>
            </a:r>
            <a:r>
              <a:rPr lang="zh-CN" altLang="en-US" dirty="0"/>
              <a:t>，并且也</a:t>
            </a:r>
            <a:r>
              <a:rPr lang="zh-CN" altLang="en-US" dirty="0">
                <a:solidFill>
                  <a:srgbClr val="FF0000"/>
                </a:solidFill>
              </a:rPr>
              <a:t>加入了动态引用的方式</a:t>
            </a:r>
            <a:r>
              <a:rPr lang="zh-CN" altLang="en-US" dirty="0"/>
              <a:t>；</a:t>
            </a:r>
          </a:p>
          <a:p>
            <a:endParaRPr lang="en-US" altLang="zh-CN" b="1" dirty="0"/>
          </a:p>
          <a:p>
            <a:r>
              <a:rPr lang="en-US" altLang="zh-CN" b="1" dirty="0"/>
              <a:t>ES Module</a:t>
            </a:r>
            <a:r>
              <a:rPr lang="zh-CN" altLang="en-US" b="1" dirty="0"/>
              <a:t>模块采用</a:t>
            </a:r>
            <a:r>
              <a:rPr lang="en-US" altLang="zh-CN" b="1" dirty="0"/>
              <a:t>export</a:t>
            </a:r>
            <a:r>
              <a:rPr lang="zh-CN" altLang="en-US" b="1" dirty="0"/>
              <a:t>和</a:t>
            </a:r>
            <a:r>
              <a:rPr lang="en-US" altLang="zh-CN" b="1" dirty="0"/>
              <a:t>import</a:t>
            </a:r>
            <a:r>
              <a:rPr lang="zh-CN" altLang="en-US" b="1" dirty="0"/>
              <a:t>关键字来实现模块化：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export</a:t>
            </a:r>
            <a:r>
              <a:rPr lang="zh-CN" altLang="en-US" dirty="0"/>
              <a:t>负责将模块内的内容</a:t>
            </a:r>
            <a:r>
              <a:rPr lang="zh-CN" altLang="en-US" dirty="0">
                <a:solidFill>
                  <a:srgbClr val="FF0000"/>
                </a:solidFill>
              </a:rPr>
              <a:t>导出</a:t>
            </a:r>
            <a:r>
              <a:rPr lang="zh-CN" altLang="en-US" dirty="0"/>
              <a:t>；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import</a:t>
            </a:r>
            <a:r>
              <a:rPr lang="zh-CN" altLang="en-US" dirty="0"/>
              <a:t>负责从其他模块</a:t>
            </a:r>
            <a:r>
              <a:rPr lang="zh-CN" altLang="en-US" dirty="0">
                <a:solidFill>
                  <a:srgbClr val="FF0000"/>
                </a:solidFill>
              </a:rPr>
              <a:t>导入</a:t>
            </a:r>
            <a:r>
              <a:rPr lang="zh-CN" altLang="en-US" dirty="0"/>
              <a:t>内容；</a:t>
            </a:r>
            <a:endParaRPr lang="en-US" altLang="zh-CN" dirty="0"/>
          </a:p>
          <a:p>
            <a:pPr lvl="1"/>
            <a:endParaRPr lang="zh-CN" altLang="en-US" dirty="0"/>
          </a:p>
          <a:p>
            <a:r>
              <a:rPr lang="zh-CN" altLang="en-US" b="1" dirty="0"/>
              <a:t>了解：采用</a:t>
            </a:r>
            <a:r>
              <a:rPr lang="en-US" altLang="zh-CN" b="1" dirty="0"/>
              <a:t>ES Module</a:t>
            </a:r>
            <a:r>
              <a:rPr lang="zh-CN" altLang="en-US" b="1" dirty="0"/>
              <a:t>将自动采用严格模式：</a:t>
            </a:r>
            <a:r>
              <a:rPr lang="en-US" altLang="zh-CN" b="1" dirty="0"/>
              <a:t>use strict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E3EAEBD-BF1B-C144-AD21-E147ABA14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认识 </a:t>
            </a:r>
            <a:r>
              <a:rPr kumimoji="1" lang="en-US" altLang="zh-CN" dirty="0"/>
              <a:t>ES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Module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1382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C4D8634-A078-A248-8C68-8808DBFC4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b="1" dirty="0"/>
              <a:t>这里我在浏览器中演示</a:t>
            </a:r>
            <a:r>
              <a:rPr lang="en-US" altLang="zh-CN" b="1" dirty="0"/>
              <a:t>ES6</a:t>
            </a:r>
            <a:r>
              <a:rPr lang="zh-CN" altLang="en-US" b="1" dirty="0"/>
              <a:t>的模块化开发：</a:t>
            </a:r>
            <a:endParaRPr lang="en-US" altLang="zh-CN" b="1" dirty="0"/>
          </a:p>
          <a:p>
            <a:endParaRPr kumimoji="1" lang="en-US" altLang="zh-CN" dirty="0"/>
          </a:p>
          <a:p>
            <a:r>
              <a:rPr lang="zh-CN" altLang="en-US" b="1" dirty="0"/>
              <a:t>如果直接在浏览器中运行代码，会报如下错误：</a:t>
            </a:r>
            <a:endParaRPr lang="en-US" altLang="zh-CN" b="1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lang="zh-CN" altLang="en-US" b="1" dirty="0"/>
              <a:t>这个在</a:t>
            </a:r>
            <a:r>
              <a:rPr lang="en-US" altLang="zh-CN" b="1" dirty="0"/>
              <a:t>MDN</a:t>
            </a:r>
            <a:r>
              <a:rPr lang="zh-CN" altLang="en-US" b="1" dirty="0"/>
              <a:t>上面有给出解释：</a:t>
            </a:r>
          </a:p>
          <a:p>
            <a:pPr lvl="1"/>
            <a:r>
              <a:rPr lang="en-US" altLang="zh-CN" dirty="0">
                <a:hlinkClick r:id="rId2"/>
              </a:rPr>
              <a:t>https://developer.mozilla.org/zh-CN/docs/Web/JavaScript/Guide/Modules</a:t>
            </a:r>
            <a:endParaRPr lang="en-US" altLang="zh-CN" dirty="0"/>
          </a:p>
          <a:p>
            <a:pPr lvl="1"/>
            <a:r>
              <a:rPr lang="zh-CN" altLang="en-US" dirty="0"/>
              <a:t>你需要注意本地测试 </a:t>
            </a:r>
            <a:r>
              <a:rPr lang="en-US" altLang="zh-CN" dirty="0"/>
              <a:t>— </a:t>
            </a:r>
            <a:r>
              <a:rPr lang="zh-CN" altLang="en-US" dirty="0"/>
              <a:t>如果你通过本地加载</a:t>
            </a:r>
            <a:r>
              <a:rPr lang="en-US" altLang="zh-CN" dirty="0"/>
              <a:t>Html </a:t>
            </a:r>
            <a:r>
              <a:rPr lang="zh-CN" altLang="en-US" dirty="0"/>
              <a:t>文件 </a:t>
            </a:r>
            <a:r>
              <a:rPr lang="en-US" altLang="zh-CN" dirty="0"/>
              <a:t>(</a:t>
            </a:r>
            <a:r>
              <a:rPr lang="zh-CN" altLang="en-US" dirty="0"/>
              <a:t>比如一个 </a:t>
            </a:r>
            <a:r>
              <a:rPr lang="en-US" altLang="zh-CN" dirty="0"/>
              <a:t>file:// </a:t>
            </a:r>
            <a:r>
              <a:rPr lang="zh-CN" altLang="en-US" dirty="0"/>
              <a:t>路径的文件</a:t>
            </a:r>
            <a:r>
              <a:rPr lang="en-US" altLang="zh-CN" dirty="0"/>
              <a:t>), </a:t>
            </a:r>
            <a:r>
              <a:rPr lang="zh-CN" altLang="en-US" dirty="0"/>
              <a:t>你将会遇到 </a:t>
            </a:r>
            <a:r>
              <a:rPr lang="en-US" altLang="zh-CN" dirty="0"/>
              <a:t>CORS </a:t>
            </a:r>
            <a:r>
              <a:rPr lang="zh-CN" altLang="en-US" dirty="0"/>
              <a:t>错误，因为</a:t>
            </a:r>
            <a:r>
              <a:rPr lang="en-US" altLang="zh-CN" dirty="0" err="1"/>
              <a:t>Javascript</a:t>
            </a:r>
            <a:r>
              <a:rPr lang="en-US" altLang="zh-CN" dirty="0"/>
              <a:t> </a:t>
            </a:r>
            <a:r>
              <a:rPr lang="zh-CN" altLang="en-US" dirty="0"/>
              <a:t>模块安全性需要；</a:t>
            </a:r>
          </a:p>
          <a:p>
            <a:pPr lvl="1"/>
            <a:r>
              <a:rPr lang="zh-CN" altLang="en-US" dirty="0"/>
              <a:t>你需要通过一个服务器来测试；</a:t>
            </a:r>
            <a:endParaRPr lang="en-US" altLang="zh-CN" dirty="0"/>
          </a:p>
          <a:p>
            <a:r>
              <a:rPr lang="zh-CN" altLang="en-US" b="1" dirty="0"/>
              <a:t>我这里使用的</a:t>
            </a:r>
            <a:r>
              <a:rPr lang="en-US" altLang="zh-CN" b="1" dirty="0" err="1"/>
              <a:t>VSCode</a:t>
            </a:r>
            <a:r>
              <a:rPr lang="zh-CN" altLang="en-US" b="1" dirty="0"/>
              <a:t>插件：</a:t>
            </a:r>
            <a:r>
              <a:rPr lang="en-US" altLang="zh-CN" b="1" dirty="0"/>
              <a:t>Live Server</a:t>
            </a:r>
            <a:endParaRPr lang="zh-CN" altLang="en-US" b="1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5408B2E-EF20-6E43-9245-493B2B722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案例代码结构组件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D084EB7-EF3B-524D-8C22-2A5C601A68B4}"/>
              </a:ext>
            </a:extLst>
          </p:cNvPr>
          <p:cNvSpPr txBox="1"/>
          <p:nvPr/>
        </p:nvSpPr>
        <p:spPr>
          <a:xfrm>
            <a:off x="493986" y="1625527"/>
            <a:ext cx="62440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&lt;script </a:t>
            </a:r>
            <a:r>
              <a:rPr kumimoji="1" lang="en-US" altLang="zh-CN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kumimoji="1"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="./modules/</a:t>
            </a:r>
            <a:r>
              <a:rPr kumimoji="1" lang="en-US" altLang="zh-CN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foo.js</a:t>
            </a:r>
            <a:r>
              <a:rPr kumimoji="1"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type="module"&gt;&lt;/script&gt;</a:t>
            </a:r>
          </a:p>
          <a:p>
            <a:r>
              <a:rPr kumimoji="1"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&lt;script </a:t>
            </a:r>
            <a:r>
              <a:rPr kumimoji="1" lang="en-US" altLang="zh-CN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kumimoji="1"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kumimoji="1" lang="en-US" altLang="zh-CN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main.js</a:t>
            </a:r>
            <a:r>
              <a:rPr kumimoji="1" lang="en-US" altLang="zh-CN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type="module"&gt;&lt;/script&gt;</a:t>
            </a:r>
            <a:endParaRPr kumimoji="1" lang="zh-CN" altLang="en-US" sz="1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6105536-D011-654E-956D-B00570FBD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86" y="2618851"/>
            <a:ext cx="10825655" cy="131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164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E7BB783-B124-0A4E-BF8B-921AFC8C7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export</a:t>
            </a:r>
            <a:r>
              <a:rPr lang="zh-CN" altLang="en-US" b="1" dirty="0"/>
              <a:t>关键字将一个模块中的变量、函数、类等导出；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我们希望将其他中内容全部导出，它可以有如下的方式：</a:t>
            </a:r>
            <a:endParaRPr lang="en-US" altLang="zh-CN" b="1" dirty="0"/>
          </a:p>
          <a:p>
            <a:r>
              <a:rPr lang="zh-CN" altLang="en-US" dirty="0">
                <a:solidFill>
                  <a:srgbClr val="FF0000"/>
                </a:solidFill>
              </a:rPr>
              <a:t>方式一</a:t>
            </a:r>
            <a:r>
              <a:rPr lang="zh-CN" altLang="en-US" dirty="0"/>
              <a:t>：在语句声明的前面直接加上</a:t>
            </a:r>
            <a:r>
              <a:rPr lang="en-US" altLang="zh-CN" dirty="0"/>
              <a:t>export</a:t>
            </a:r>
            <a:r>
              <a:rPr lang="zh-CN" altLang="en-US" dirty="0"/>
              <a:t>关键字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方式二</a:t>
            </a:r>
            <a:r>
              <a:rPr lang="zh-CN" altLang="en-US" dirty="0"/>
              <a:t>：将所有需要导出的标识符，放到</a:t>
            </a:r>
            <a:r>
              <a:rPr lang="en-US" altLang="zh-CN" dirty="0"/>
              <a:t>export</a:t>
            </a:r>
            <a:r>
              <a:rPr lang="zh-CN" altLang="en-US" dirty="0"/>
              <a:t>后面的 </a:t>
            </a:r>
            <a:r>
              <a:rPr lang="en-US" altLang="zh-CN" dirty="0"/>
              <a:t>{}</a:t>
            </a:r>
            <a:r>
              <a:rPr lang="zh-CN" altLang="en-US" dirty="0"/>
              <a:t>中</a:t>
            </a:r>
          </a:p>
          <a:p>
            <a:pPr lvl="1"/>
            <a:r>
              <a:rPr lang="zh-CN" altLang="en-US" dirty="0"/>
              <a:t>注意：这里的 </a:t>
            </a:r>
            <a:r>
              <a:rPr lang="en-US" altLang="zh-CN" dirty="0"/>
              <a:t>{}</a:t>
            </a:r>
            <a:r>
              <a:rPr lang="zh-CN" altLang="en-US" dirty="0"/>
              <a:t>里面不是</a:t>
            </a:r>
            <a:r>
              <a:rPr lang="en-US" altLang="zh-CN" dirty="0"/>
              <a:t>ES6</a:t>
            </a:r>
            <a:r>
              <a:rPr lang="zh-CN" altLang="en-US" dirty="0"/>
              <a:t>的对象字面量的增强写法，</a:t>
            </a:r>
            <a:r>
              <a:rPr lang="en-US" altLang="zh-CN" dirty="0"/>
              <a:t>{}</a:t>
            </a:r>
            <a:r>
              <a:rPr lang="zh-CN" altLang="en-US" dirty="0"/>
              <a:t>也不是表示一个对象的；</a:t>
            </a:r>
          </a:p>
          <a:p>
            <a:pPr lvl="1"/>
            <a:r>
              <a:rPr lang="zh-CN" altLang="en-US" dirty="0"/>
              <a:t>所以： </a:t>
            </a:r>
            <a:r>
              <a:rPr lang="en-US" altLang="zh-CN" dirty="0"/>
              <a:t>export {name: name}</a:t>
            </a:r>
            <a:r>
              <a:rPr lang="zh-CN" altLang="en-US" dirty="0"/>
              <a:t>，是错误的写法；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方式三</a:t>
            </a:r>
            <a:r>
              <a:rPr lang="zh-CN" altLang="en-US" dirty="0"/>
              <a:t>：导出时给标识符起一个别名</a:t>
            </a:r>
            <a:endParaRPr lang="en-US" altLang="zh-CN" dirty="0"/>
          </a:p>
          <a:p>
            <a:pPr lvl="1"/>
            <a:r>
              <a:rPr kumimoji="1" lang="zh-CN" altLang="en-US" dirty="0"/>
              <a:t>通过</a:t>
            </a:r>
            <a:r>
              <a:rPr kumimoji="1" lang="en-US" altLang="zh-CN" dirty="0"/>
              <a:t>as</a:t>
            </a:r>
            <a:r>
              <a:rPr kumimoji="1" lang="zh-CN" altLang="en-US" dirty="0"/>
              <a:t>关键字起别名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8D190A5-40F9-A240-B5A2-2D346E660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</a:t>
            </a:r>
            <a:r>
              <a:rPr kumimoji="1" lang="en-US" altLang="zh-CN" dirty="0"/>
              <a:t>xports</a:t>
            </a:r>
            <a:r>
              <a:rPr kumimoji="1" lang="zh-CN" altLang="en-US" dirty="0"/>
              <a:t>关键字</a:t>
            </a:r>
          </a:p>
        </p:txBody>
      </p:sp>
    </p:spTree>
    <p:extLst>
      <p:ext uri="{BB962C8B-B14F-4D97-AF65-F5344CB8AC3E}">
        <p14:creationId xmlns:p14="http://schemas.microsoft.com/office/powerpoint/2010/main" val="2404157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FD112D8-20C7-8F42-B5BD-03FD38089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import</a:t>
            </a:r>
            <a:r>
              <a:rPr lang="zh-CN" altLang="en-US" b="1" dirty="0"/>
              <a:t>关键字负责从另外一个模块中导入内容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导入内容的方式也有多种：</a:t>
            </a:r>
            <a:endParaRPr lang="en-US" altLang="zh-CN" b="1" dirty="0"/>
          </a:p>
          <a:p>
            <a:r>
              <a:rPr lang="zh-CN" altLang="en-US" dirty="0">
                <a:solidFill>
                  <a:srgbClr val="FF0000"/>
                </a:solidFill>
              </a:rPr>
              <a:t>方式一</a:t>
            </a:r>
            <a:r>
              <a:rPr lang="zh-CN" altLang="en-US" dirty="0"/>
              <a:t>：</a:t>
            </a:r>
            <a:r>
              <a:rPr lang="en-US" altLang="zh-CN" dirty="0"/>
              <a:t>import {</a:t>
            </a:r>
            <a:r>
              <a:rPr lang="zh-CN" altLang="en-US" dirty="0"/>
              <a:t>标识符列表</a:t>
            </a:r>
            <a:r>
              <a:rPr lang="en-US" altLang="zh-CN" dirty="0"/>
              <a:t>} from '</a:t>
            </a:r>
            <a:r>
              <a:rPr lang="zh-CN" altLang="en-US" dirty="0"/>
              <a:t>模块</a:t>
            </a:r>
            <a:r>
              <a:rPr lang="en-US" altLang="zh-CN" dirty="0"/>
              <a:t>'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注意：这里的</a:t>
            </a:r>
            <a:r>
              <a:rPr lang="en-US" altLang="zh-CN" dirty="0"/>
              <a:t>{}</a:t>
            </a:r>
            <a:r>
              <a:rPr lang="zh-CN" altLang="en-US" dirty="0"/>
              <a:t>也不是一个对象，里面只是存放导入的标识符列表内容；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方式二</a:t>
            </a:r>
            <a:r>
              <a:rPr lang="zh-CN" altLang="en-US" dirty="0"/>
              <a:t>：导入时给标识符起别名</a:t>
            </a:r>
            <a:endParaRPr lang="en-US" altLang="zh-CN" dirty="0"/>
          </a:p>
          <a:p>
            <a:pPr lvl="1"/>
            <a:r>
              <a:rPr lang="zh-CN" altLang="en-US" dirty="0"/>
              <a:t>通过</a:t>
            </a:r>
            <a:r>
              <a:rPr lang="en-US" altLang="zh-CN" dirty="0"/>
              <a:t>as</a:t>
            </a:r>
            <a:r>
              <a:rPr lang="zh-CN" altLang="en-US" dirty="0"/>
              <a:t>关键字起别名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方式三</a:t>
            </a:r>
            <a:r>
              <a:rPr lang="zh-CN" altLang="en-US" dirty="0"/>
              <a:t>：通过 * 将模块功能放到一个模块功能对象（</a:t>
            </a:r>
            <a:r>
              <a:rPr lang="en-US" altLang="zh-CN" dirty="0"/>
              <a:t>a module object</a:t>
            </a:r>
            <a:r>
              <a:rPr lang="zh-CN" altLang="en-US" dirty="0"/>
              <a:t>）上</a:t>
            </a:r>
            <a:endParaRPr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3CC3746-4980-C242-8AE7-94B35004C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</a:t>
            </a:r>
            <a:r>
              <a:rPr kumimoji="1" lang="en-US" altLang="zh-CN" dirty="0"/>
              <a:t>mport</a:t>
            </a:r>
            <a:r>
              <a:rPr kumimoji="1" lang="zh-CN" altLang="en-US" dirty="0"/>
              <a:t>关键字</a:t>
            </a:r>
          </a:p>
        </p:txBody>
      </p:sp>
    </p:spTree>
    <p:extLst>
      <p:ext uri="{BB962C8B-B14F-4D97-AF65-F5344CB8AC3E}">
        <p14:creationId xmlns:p14="http://schemas.microsoft.com/office/powerpoint/2010/main" val="293087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D1E6605-92A1-A44D-8EC0-C8BF0622F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补充：</a:t>
            </a:r>
            <a:r>
              <a:rPr lang="en-US" altLang="zh-CN" b="1" dirty="0"/>
              <a:t>export</a:t>
            </a:r>
            <a:r>
              <a:rPr lang="zh-CN" altLang="en-US" b="1" dirty="0"/>
              <a:t>和</a:t>
            </a:r>
            <a:r>
              <a:rPr lang="en-US" altLang="zh-CN" b="1" dirty="0"/>
              <a:t>import</a:t>
            </a:r>
            <a:r>
              <a:rPr lang="zh-CN" altLang="en-US" b="1" dirty="0"/>
              <a:t>可以结合使用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为什么要这样做呢？</a:t>
            </a:r>
          </a:p>
          <a:p>
            <a:pPr lvl="1"/>
            <a:r>
              <a:rPr lang="zh-CN" altLang="en-US" dirty="0"/>
              <a:t>在开发和封装一个功能库时，通常我们希望将暴露的所有接口放到一个文件中；</a:t>
            </a:r>
          </a:p>
          <a:p>
            <a:pPr lvl="1"/>
            <a:r>
              <a:rPr lang="zh-CN" altLang="en-US" dirty="0"/>
              <a:t>这样方便指定统一的接口规范，也方便阅读；</a:t>
            </a:r>
          </a:p>
          <a:p>
            <a:pPr lvl="1"/>
            <a:r>
              <a:rPr lang="zh-CN" altLang="en-US" dirty="0"/>
              <a:t>这个时候，我们就可以使用</a:t>
            </a:r>
            <a:r>
              <a:rPr lang="en-US" altLang="zh-CN" dirty="0"/>
              <a:t>export</a:t>
            </a:r>
            <a:r>
              <a:rPr lang="zh-CN" altLang="en-US" dirty="0"/>
              <a:t>和</a:t>
            </a:r>
            <a:r>
              <a:rPr lang="en-US" altLang="zh-CN" dirty="0"/>
              <a:t>import</a:t>
            </a:r>
            <a:r>
              <a:rPr lang="zh-CN" altLang="en-US" dirty="0"/>
              <a:t>结合使用；</a:t>
            </a:r>
          </a:p>
          <a:p>
            <a:endParaRPr lang="en-US" altLang="zh-CN" b="1" dirty="0"/>
          </a:p>
          <a:p>
            <a:endParaRPr lang="zh-CN" altLang="en-US" b="1" dirty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9FDC454-70BE-984A-97CE-591BB3822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export</a:t>
            </a:r>
            <a:r>
              <a:rPr lang="zh-CN" altLang="en-US" dirty="0"/>
              <a:t>和</a:t>
            </a:r>
            <a:r>
              <a:rPr lang="en-US" altLang="zh-CN" dirty="0"/>
              <a:t>import</a:t>
            </a:r>
            <a:r>
              <a:rPr lang="zh-CN" altLang="en-US" dirty="0"/>
              <a:t>结合使用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BE5C4C2-CA33-C24A-A81E-27F5EAC83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03" y="1794457"/>
            <a:ext cx="4847021" cy="40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35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B357F17-A938-5841-970C-23BBD8B6A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前面我们学习的导出功能都是</a:t>
            </a:r>
            <a:r>
              <a:rPr lang="zh-CN" altLang="en-US" b="1" dirty="0">
                <a:solidFill>
                  <a:srgbClr val="FF0000"/>
                </a:solidFill>
              </a:rPr>
              <a:t>有名字的导出（</a:t>
            </a:r>
            <a:r>
              <a:rPr lang="en-US" altLang="zh-CN" b="1" dirty="0">
                <a:solidFill>
                  <a:srgbClr val="FF0000"/>
                </a:solidFill>
              </a:rPr>
              <a:t>named exports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zh-CN" altLang="en-US" b="1" dirty="0"/>
              <a:t>：</a:t>
            </a:r>
          </a:p>
          <a:p>
            <a:pPr lvl="1"/>
            <a:r>
              <a:rPr lang="zh-CN" altLang="en-US" dirty="0"/>
              <a:t>在导出</a:t>
            </a:r>
            <a:r>
              <a:rPr lang="en-US" altLang="zh-CN" dirty="0"/>
              <a:t>export</a:t>
            </a:r>
            <a:r>
              <a:rPr lang="zh-CN" altLang="en-US" dirty="0"/>
              <a:t>时指定了名字；</a:t>
            </a:r>
          </a:p>
          <a:p>
            <a:pPr lvl="1"/>
            <a:r>
              <a:rPr lang="zh-CN" altLang="en-US" dirty="0"/>
              <a:t>在导入</a:t>
            </a:r>
            <a:r>
              <a:rPr lang="en-US" altLang="zh-CN" dirty="0"/>
              <a:t>import</a:t>
            </a:r>
            <a:r>
              <a:rPr lang="zh-CN" altLang="en-US" dirty="0"/>
              <a:t>时需要知道具体的名字；</a:t>
            </a:r>
          </a:p>
          <a:p>
            <a:r>
              <a:rPr lang="zh-CN" altLang="en-US" b="1" dirty="0"/>
              <a:t>还有一种导出叫做</a:t>
            </a:r>
            <a:r>
              <a:rPr lang="zh-CN" altLang="en-US" b="1" dirty="0">
                <a:solidFill>
                  <a:srgbClr val="FF0000"/>
                </a:solidFill>
              </a:rPr>
              <a:t>默认导出（</a:t>
            </a:r>
            <a:r>
              <a:rPr lang="en-US" altLang="zh-CN" b="1" dirty="0">
                <a:solidFill>
                  <a:srgbClr val="FF0000"/>
                </a:solidFill>
              </a:rPr>
              <a:t>default export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</a:p>
          <a:p>
            <a:pPr lvl="1"/>
            <a:r>
              <a:rPr lang="zh-CN" altLang="en-US" dirty="0"/>
              <a:t>默认导出</a:t>
            </a:r>
            <a:r>
              <a:rPr lang="en-US" altLang="zh-CN" dirty="0"/>
              <a:t>export</a:t>
            </a:r>
            <a:r>
              <a:rPr lang="zh-CN" altLang="en-US" dirty="0"/>
              <a:t>时可以</a:t>
            </a:r>
            <a:r>
              <a:rPr lang="zh-CN" altLang="en-US" dirty="0">
                <a:solidFill>
                  <a:srgbClr val="FF0000"/>
                </a:solidFill>
              </a:rPr>
              <a:t>不需要指定名字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在</a:t>
            </a:r>
            <a:r>
              <a:rPr lang="zh-CN" altLang="en-US" dirty="0">
                <a:solidFill>
                  <a:srgbClr val="FF0000"/>
                </a:solidFill>
              </a:rPr>
              <a:t>导入时不需要使用 </a:t>
            </a:r>
            <a:r>
              <a:rPr lang="en-US" altLang="zh-CN" dirty="0">
                <a:solidFill>
                  <a:srgbClr val="FF0000"/>
                </a:solidFill>
              </a:rPr>
              <a:t>{}</a:t>
            </a:r>
            <a:r>
              <a:rPr lang="zh-CN" altLang="en-US" dirty="0"/>
              <a:t>，并且</a:t>
            </a:r>
            <a:r>
              <a:rPr lang="zh-CN" altLang="en-US" dirty="0">
                <a:solidFill>
                  <a:srgbClr val="FF0000"/>
                </a:solidFill>
              </a:rPr>
              <a:t>可以自己来指定名字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它也方便我们和现有的</a:t>
            </a:r>
            <a:r>
              <a:rPr lang="en-US" altLang="zh-CN" dirty="0"/>
              <a:t>CommonJS</a:t>
            </a:r>
            <a:r>
              <a:rPr lang="zh-CN" altLang="en-US" dirty="0"/>
              <a:t>等规范相互操作；</a:t>
            </a:r>
          </a:p>
          <a:p>
            <a:endParaRPr kumimoji="1" lang="en-US" altLang="zh-CN" dirty="0"/>
          </a:p>
          <a:p>
            <a:r>
              <a:rPr lang="zh-CN" altLang="en-US" b="1" dirty="0"/>
              <a:t>注意：在一个模块中，</a:t>
            </a:r>
            <a:r>
              <a:rPr lang="zh-CN" altLang="en-US" b="1" dirty="0">
                <a:solidFill>
                  <a:srgbClr val="FF0000"/>
                </a:solidFill>
              </a:rPr>
              <a:t>只能有一个默认导出</a:t>
            </a:r>
            <a:r>
              <a:rPr lang="zh-CN" altLang="en-US" b="1" dirty="0"/>
              <a:t>（</a:t>
            </a:r>
            <a:r>
              <a:rPr lang="en-US" altLang="zh-CN" b="1" dirty="0"/>
              <a:t>default export</a:t>
            </a:r>
            <a:r>
              <a:rPr lang="zh-CN" altLang="en-US" b="1" dirty="0"/>
              <a:t>）；</a:t>
            </a:r>
            <a:endParaRPr kumimoji="1" lang="zh-CN" altLang="en-US" b="1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73EB022-409F-DC4C-BF54-58798215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</a:t>
            </a:r>
            <a:r>
              <a:rPr kumimoji="1" lang="en-US" altLang="zh-CN" dirty="0"/>
              <a:t>efault</a:t>
            </a:r>
            <a:r>
              <a:rPr kumimoji="1" lang="zh-CN" altLang="en-US" dirty="0"/>
              <a:t>用法</a:t>
            </a:r>
          </a:p>
        </p:txBody>
      </p:sp>
    </p:spTree>
    <p:extLst>
      <p:ext uri="{BB962C8B-B14F-4D97-AF65-F5344CB8AC3E}">
        <p14:creationId xmlns:p14="http://schemas.microsoft.com/office/powerpoint/2010/main" val="4221350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E5321E6-D745-D546-A8B3-0D85DDE86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b="1" dirty="0"/>
              <a:t>通过</a:t>
            </a:r>
            <a:r>
              <a:rPr lang="en-US" altLang="zh-CN" sz="1600" b="1" dirty="0"/>
              <a:t>import</a:t>
            </a:r>
            <a:r>
              <a:rPr lang="zh-CN" altLang="en-US" sz="1600" b="1" dirty="0"/>
              <a:t>加载一个模块，是不可以在其放到逻辑代码中的，比如：</a:t>
            </a:r>
            <a:endParaRPr kumimoji="1" lang="en-US" altLang="zh-CN" sz="1600" b="1" dirty="0"/>
          </a:p>
          <a:p>
            <a:r>
              <a:rPr lang="zh-CN" altLang="en-US" sz="1600" b="1" dirty="0"/>
              <a:t>为什么会出现这个情况呢？</a:t>
            </a:r>
          </a:p>
          <a:p>
            <a:pPr lvl="1"/>
            <a:r>
              <a:rPr lang="zh-CN" altLang="en-US" sz="1600" dirty="0"/>
              <a:t>这是因为</a:t>
            </a:r>
            <a:r>
              <a:rPr lang="en-US" altLang="zh-CN" sz="1600" dirty="0">
                <a:solidFill>
                  <a:srgbClr val="FF0000"/>
                </a:solidFill>
              </a:rPr>
              <a:t>ES Module</a:t>
            </a:r>
            <a:r>
              <a:rPr lang="zh-CN" altLang="en-US" sz="1600" dirty="0">
                <a:solidFill>
                  <a:srgbClr val="FF0000"/>
                </a:solidFill>
              </a:rPr>
              <a:t>在被</a:t>
            </a:r>
            <a:r>
              <a:rPr lang="en-US" altLang="zh-CN" sz="1600" dirty="0">
                <a:solidFill>
                  <a:srgbClr val="FF0000"/>
                </a:solidFill>
              </a:rPr>
              <a:t>JS</a:t>
            </a:r>
            <a:r>
              <a:rPr lang="zh-CN" altLang="en-US" sz="1600" dirty="0">
                <a:solidFill>
                  <a:srgbClr val="FF0000"/>
                </a:solidFill>
              </a:rPr>
              <a:t>引擎解析</a:t>
            </a:r>
            <a:r>
              <a:rPr lang="zh-CN" altLang="en-US" sz="1600" dirty="0"/>
              <a:t>时，就</a:t>
            </a:r>
            <a:r>
              <a:rPr lang="zh-CN" altLang="en-US" sz="1600" dirty="0">
                <a:solidFill>
                  <a:srgbClr val="FF0000"/>
                </a:solidFill>
              </a:rPr>
              <a:t>必须知道它的依赖关系</a:t>
            </a:r>
            <a:r>
              <a:rPr lang="zh-CN" altLang="en-US" sz="1600" dirty="0"/>
              <a:t>；</a:t>
            </a:r>
          </a:p>
          <a:p>
            <a:pPr lvl="1"/>
            <a:r>
              <a:rPr lang="zh-CN" altLang="en-US" sz="1600" dirty="0"/>
              <a:t>由于</a:t>
            </a:r>
            <a:r>
              <a:rPr lang="zh-CN" altLang="en-US" sz="1600" dirty="0">
                <a:solidFill>
                  <a:srgbClr val="FF0000"/>
                </a:solidFill>
              </a:rPr>
              <a:t>这个时候</a:t>
            </a:r>
            <a:r>
              <a:rPr lang="en-US" altLang="zh-CN" sz="1600" dirty="0">
                <a:solidFill>
                  <a:srgbClr val="FF0000"/>
                </a:solidFill>
              </a:rPr>
              <a:t>js</a:t>
            </a:r>
            <a:r>
              <a:rPr lang="zh-CN" altLang="en-US" sz="1600" dirty="0">
                <a:solidFill>
                  <a:srgbClr val="FF0000"/>
                </a:solidFill>
              </a:rPr>
              <a:t>代码没有任何的运行</a:t>
            </a:r>
            <a:r>
              <a:rPr lang="zh-CN" altLang="en-US" sz="1600" dirty="0"/>
              <a:t>，所以</a:t>
            </a:r>
            <a:r>
              <a:rPr lang="zh-CN" altLang="en-US" sz="1600" dirty="0">
                <a:solidFill>
                  <a:srgbClr val="FF0000"/>
                </a:solidFill>
              </a:rPr>
              <a:t>无法在进行类似于</a:t>
            </a:r>
            <a:r>
              <a:rPr lang="en-US" altLang="zh-CN" sz="1600" dirty="0">
                <a:solidFill>
                  <a:srgbClr val="FF0000"/>
                </a:solidFill>
              </a:rPr>
              <a:t>if</a:t>
            </a:r>
            <a:r>
              <a:rPr lang="zh-CN" altLang="en-US" sz="1600" dirty="0">
                <a:solidFill>
                  <a:srgbClr val="FF0000"/>
                </a:solidFill>
              </a:rPr>
              <a:t>判断中根据代码的执行情况</a:t>
            </a:r>
            <a:r>
              <a:rPr lang="zh-CN" altLang="en-US" sz="1600" dirty="0"/>
              <a:t>；</a:t>
            </a:r>
          </a:p>
          <a:p>
            <a:pPr lvl="1"/>
            <a:r>
              <a:rPr lang="zh-CN" altLang="en-US" sz="1600" dirty="0"/>
              <a:t>甚至</a:t>
            </a:r>
            <a:r>
              <a:rPr lang="zh-CN" altLang="en-US" dirty="0">
                <a:solidFill>
                  <a:srgbClr val="FF0000"/>
                </a:solidFill>
              </a:rPr>
              <a:t>拼接路径的写法</a:t>
            </a:r>
            <a:r>
              <a:rPr lang="zh-CN" altLang="en-US" sz="1600" dirty="0">
                <a:solidFill>
                  <a:srgbClr val="FF0000"/>
                </a:solidFill>
              </a:rPr>
              <a:t>也是错误</a:t>
            </a:r>
            <a:r>
              <a:rPr lang="zh-CN" altLang="en-US" sz="1600" dirty="0"/>
              <a:t>的：因为我们必须到运行时能确定</a:t>
            </a:r>
            <a:r>
              <a:rPr lang="en-US" altLang="zh-CN" sz="1600" dirty="0"/>
              <a:t>path</a:t>
            </a:r>
            <a:r>
              <a:rPr lang="zh-CN" altLang="en-US" sz="1600" dirty="0"/>
              <a:t>的值；</a:t>
            </a:r>
          </a:p>
          <a:p>
            <a:r>
              <a:rPr lang="zh-CN" altLang="en-US" sz="1600" b="1" dirty="0"/>
              <a:t>但是某些情况下，我们确确实实希望动态的来加载某一个模块：</a:t>
            </a:r>
          </a:p>
          <a:p>
            <a:pPr lvl="1"/>
            <a:r>
              <a:rPr lang="zh-CN" altLang="en-US" sz="1600" dirty="0"/>
              <a:t>如果根据不懂的条件，动态来选择加载模块的路径；</a:t>
            </a:r>
          </a:p>
          <a:p>
            <a:pPr lvl="1"/>
            <a:r>
              <a:rPr lang="zh-CN" altLang="en-US" sz="1600" dirty="0"/>
              <a:t>这个时候我们需要</a:t>
            </a:r>
            <a:r>
              <a:rPr lang="zh-CN" altLang="en-US" sz="1600" dirty="0">
                <a:solidFill>
                  <a:srgbClr val="FF0000"/>
                </a:solidFill>
              </a:rPr>
              <a:t>使用 </a:t>
            </a:r>
            <a:r>
              <a:rPr lang="en-US" altLang="zh-CN" sz="1600" dirty="0">
                <a:solidFill>
                  <a:srgbClr val="FF0000"/>
                </a:solidFill>
              </a:rPr>
              <a:t>import() </a:t>
            </a:r>
            <a:r>
              <a:rPr lang="zh-CN" altLang="en-US" sz="1600" dirty="0">
                <a:solidFill>
                  <a:srgbClr val="FF0000"/>
                </a:solidFill>
              </a:rPr>
              <a:t>函数</a:t>
            </a:r>
            <a:r>
              <a:rPr lang="zh-CN" altLang="en-US" sz="1600" dirty="0"/>
              <a:t>来动态加载；</a:t>
            </a:r>
            <a:endParaRPr lang="en-US" altLang="zh-CN" sz="1600" dirty="0"/>
          </a:p>
          <a:p>
            <a:pPr lvl="2"/>
            <a:r>
              <a:rPr lang="en-US" altLang="zh-CN" dirty="0"/>
              <a:t>import</a:t>
            </a:r>
            <a:r>
              <a:rPr lang="zh-CN" altLang="en-US" dirty="0"/>
              <a:t>函数返回一个</a:t>
            </a:r>
            <a:r>
              <a:rPr lang="en-US" altLang="zh-CN" dirty="0"/>
              <a:t>Promise</a:t>
            </a:r>
            <a:r>
              <a:rPr lang="zh-CN" altLang="en-US" dirty="0"/>
              <a:t>，可以通过</a:t>
            </a:r>
            <a:r>
              <a:rPr lang="en-US" altLang="zh-CN" dirty="0"/>
              <a:t>then</a:t>
            </a:r>
            <a:r>
              <a:rPr lang="zh-CN" altLang="en-US" dirty="0"/>
              <a:t>获取结果；</a:t>
            </a:r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796821B-0463-0E41-8CAB-EC9D86DC1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</a:t>
            </a:r>
            <a:r>
              <a:rPr kumimoji="1" lang="en-US" altLang="zh-CN" dirty="0"/>
              <a:t>mport</a:t>
            </a:r>
            <a:r>
              <a:rPr kumimoji="1" lang="zh-CN" altLang="en-US" dirty="0"/>
              <a:t>函数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46A9482-F38C-6E4B-A202-14A02BF98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26" y="5390720"/>
            <a:ext cx="4741698" cy="9645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6C65E65-944A-2C4C-9900-579F07B7B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313" y="4061539"/>
            <a:ext cx="4565053" cy="255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169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61D24FB-D55E-5A4B-807F-C2242283F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/>
              <a:t>import.meta</a:t>
            </a:r>
            <a:r>
              <a:rPr lang="zh-CN" altLang="en-US" b="1" dirty="0"/>
              <a:t>是一个给</a:t>
            </a:r>
            <a:r>
              <a:rPr lang="en-US" altLang="zh-CN" b="1" dirty="0"/>
              <a:t>JavaScript</a:t>
            </a:r>
            <a:r>
              <a:rPr lang="zh-CN" altLang="en-US" b="1" dirty="0"/>
              <a:t>模块暴露特定上下文的元数据属性的对象。</a:t>
            </a:r>
            <a:endParaRPr lang="en-US" altLang="zh-CN" b="1" dirty="0"/>
          </a:p>
          <a:p>
            <a:pPr lvl="1"/>
            <a:r>
              <a:rPr lang="zh-CN" altLang="en-US" dirty="0"/>
              <a:t>它包含了这个模块的信息，比如说这个模块的</a:t>
            </a:r>
            <a:r>
              <a:rPr lang="en-US" altLang="zh-CN" dirty="0"/>
              <a:t>URL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kumimoji="1" lang="zh-CN" altLang="en-US" dirty="0"/>
              <a:t>在</a:t>
            </a:r>
            <a:r>
              <a:rPr kumimoji="1" lang="en-US" altLang="zh-CN" dirty="0"/>
              <a:t>ES11</a:t>
            </a:r>
            <a:r>
              <a:rPr kumimoji="1" lang="zh-CN" altLang="en-US" dirty="0"/>
              <a:t>（</a:t>
            </a:r>
            <a:r>
              <a:rPr kumimoji="1" lang="en-US" altLang="zh-CN" dirty="0"/>
              <a:t>ES2020</a:t>
            </a:r>
            <a:r>
              <a:rPr kumimoji="1" lang="zh-CN" altLang="en-US" dirty="0"/>
              <a:t>）中新增的特性；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418BC0E-1457-D641-8EA6-AAD2A497B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</a:t>
            </a:r>
            <a:r>
              <a:rPr kumimoji="1" lang="en-US" altLang="zh-CN" dirty="0"/>
              <a:t>mport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meta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999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7A112A5-0BBF-4044-96CE-8BBB19D3C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1600" b="1" dirty="0"/>
              <a:t>ES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Module</a:t>
            </a:r>
            <a:r>
              <a:rPr kumimoji="1" lang="zh-CN" altLang="en-US" sz="1600" b="1" dirty="0"/>
              <a:t>是如何被浏览器解析并且让模块之间可以相互引用的呢？</a:t>
            </a:r>
            <a:endParaRPr kumimoji="1" lang="en-US" altLang="zh-CN" sz="1600" b="1" dirty="0"/>
          </a:p>
          <a:p>
            <a:pPr lvl="1"/>
            <a:r>
              <a:rPr kumimoji="1" lang="en-US" altLang="zh-CN" sz="1600" dirty="0"/>
              <a:t>https://</a:t>
            </a:r>
            <a:r>
              <a:rPr kumimoji="1" lang="en-US" altLang="zh-CN" sz="1600" dirty="0" err="1"/>
              <a:t>hacks.mozilla.org</a:t>
            </a:r>
            <a:r>
              <a:rPr kumimoji="1" lang="en-US" altLang="zh-CN" sz="1600" dirty="0"/>
              <a:t>/2018/03/es-modules-a-cartoon-deep-dive/</a:t>
            </a:r>
          </a:p>
          <a:p>
            <a:r>
              <a:rPr kumimoji="1" lang="en-US" altLang="zh-CN" sz="1600" b="1" dirty="0"/>
              <a:t>ES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Module</a:t>
            </a:r>
            <a:r>
              <a:rPr kumimoji="1" lang="zh-CN" altLang="en-US" sz="1600" b="1" dirty="0"/>
              <a:t>的解析过程可以划分为三个阶段：</a:t>
            </a:r>
            <a:endParaRPr kumimoji="1" lang="en-US" altLang="zh-CN" sz="1600" b="1" dirty="0"/>
          </a:p>
          <a:p>
            <a:pPr lvl="1"/>
            <a:r>
              <a:rPr kumimoji="1" lang="zh-CN" altLang="en-US" sz="1600" dirty="0"/>
              <a:t>阶段一：构建（</a:t>
            </a:r>
            <a:r>
              <a:rPr lang="en-US" altLang="zh-CN" sz="1600" dirty="0"/>
              <a:t>Construction</a:t>
            </a:r>
            <a:r>
              <a:rPr kumimoji="1" lang="zh-CN" altLang="en-US" sz="1600" dirty="0"/>
              <a:t>），根据地址查找</a:t>
            </a:r>
            <a:r>
              <a:rPr kumimoji="1" lang="en-US" altLang="zh-CN" sz="1600" dirty="0"/>
              <a:t>js</a:t>
            </a:r>
            <a:r>
              <a:rPr kumimoji="1" lang="zh-CN" altLang="en-US" sz="1600" dirty="0"/>
              <a:t>文件，并且下载，将其解析成模块记录（</a:t>
            </a:r>
            <a:r>
              <a:rPr kumimoji="1" lang="en-US" altLang="zh-CN" sz="1600" dirty="0"/>
              <a:t>Module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Record</a:t>
            </a:r>
            <a:r>
              <a:rPr kumimoji="1" lang="zh-CN" altLang="en-US" sz="1600" dirty="0"/>
              <a:t>）；</a:t>
            </a:r>
            <a:endParaRPr kumimoji="1" lang="en-US" altLang="zh-CN" sz="1600" dirty="0"/>
          </a:p>
          <a:p>
            <a:pPr lvl="1"/>
            <a:r>
              <a:rPr kumimoji="1" lang="zh-CN" altLang="en-US" sz="1600" dirty="0"/>
              <a:t>阶段二：实例化（</a:t>
            </a:r>
            <a:r>
              <a:rPr lang="en-US" altLang="zh-CN" sz="1600" dirty="0"/>
              <a:t>Instantiation</a:t>
            </a:r>
            <a:r>
              <a:rPr kumimoji="1" lang="zh-CN" altLang="en-US" sz="1600" dirty="0"/>
              <a:t>），对模块记录进行实例化，并且分配内存空间，解析模块的导入和导出语句，把模块指向对应的内存地址。</a:t>
            </a:r>
            <a:endParaRPr kumimoji="1" lang="en-US" altLang="zh-CN" sz="1600" dirty="0"/>
          </a:p>
          <a:p>
            <a:pPr lvl="1"/>
            <a:r>
              <a:rPr kumimoji="1" lang="zh-CN" altLang="en-US" sz="1600" dirty="0"/>
              <a:t>阶段三：运行（</a:t>
            </a:r>
            <a:r>
              <a:rPr lang="en-US" altLang="zh-CN" sz="1600" dirty="0"/>
              <a:t>Evaluation</a:t>
            </a:r>
            <a:r>
              <a:rPr kumimoji="1" lang="zh-CN" altLang="en-US" sz="1600" dirty="0"/>
              <a:t>），运行代码，计算值，并且将值填充到内存地址中；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D258151-D740-334B-AEB9-8D113A72C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ES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Module</a:t>
            </a:r>
            <a:r>
              <a:rPr kumimoji="1" lang="zh-CN" altLang="en-US" dirty="0"/>
              <a:t>的解析流程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58FCD7-CC70-8741-9466-DC6205C27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086" y="4259080"/>
            <a:ext cx="6986081" cy="2567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298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B16B1A3-5015-C845-B1E7-575AE3D32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阶段一：构建阶段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6AB8B58-242B-AE46-B02F-66B1377742E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666" y="1148201"/>
            <a:ext cx="9015090" cy="544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F52C0055-E561-B34C-A6F7-3E6FBA489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98" y="3869970"/>
            <a:ext cx="5167009" cy="2470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3605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E61BC19-A52B-4043-879E-9C26D92D2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到底什么是模块化、模块化开发呢？</a:t>
            </a:r>
          </a:p>
          <a:p>
            <a:pPr lvl="1"/>
            <a:r>
              <a:rPr lang="zh-CN" altLang="en-US" dirty="0"/>
              <a:t>事实上模块化开发最终的目的是将程序划分成</a:t>
            </a:r>
            <a:r>
              <a:rPr lang="zh-CN" altLang="en-US" dirty="0">
                <a:solidFill>
                  <a:srgbClr val="FF0000"/>
                </a:solidFill>
              </a:rPr>
              <a:t>一个个小的结构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这个结构中编写属于</a:t>
            </a:r>
            <a:r>
              <a:rPr lang="zh-CN" altLang="en-US" dirty="0">
                <a:solidFill>
                  <a:srgbClr val="FF0000"/>
                </a:solidFill>
              </a:rPr>
              <a:t>自己的逻辑代码</a:t>
            </a:r>
            <a:r>
              <a:rPr lang="zh-CN" altLang="en-US" dirty="0"/>
              <a:t>，有</a:t>
            </a:r>
            <a:r>
              <a:rPr lang="zh-CN" altLang="en-US" dirty="0">
                <a:solidFill>
                  <a:srgbClr val="FF0000"/>
                </a:solidFill>
              </a:rPr>
              <a:t>自己的作用域</a:t>
            </a:r>
            <a:r>
              <a:rPr lang="zh-CN" altLang="en-US" dirty="0"/>
              <a:t>，定义变量名词时不会影响到其他的结构；</a:t>
            </a:r>
          </a:p>
          <a:p>
            <a:pPr lvl="1"/>
            <a:r>
              <a:rPr lang="zh-CN" altLang="en-US" dirty="0"/>
              <a:t>这个结构可以将自己希望暴露的</a:t>
            </a:r>
            <a:r>
              <a:rPr lang="zh-CN" altLang="en-US" dirty="0">
                <a:solidFill>
                  <a:srgbClr val="FF0000"/>
                </a:solidFill>
              </a:rPr>
              <a:t>变量、函数、对象等导出</a:t>
            </a:r>
            <a:r>
              <a:rPr lang="zh-CN" altLang="en-US" dirty="0"/>
              <a:t>给其结构使用；</a:t>
            </a:r>
          </a:p>
          <a:p>
            <a:pPr lvl="1"/>
            <a:r>
              <a:rPr lang="zh-CN" altLang="en-US" dirty="0"/>
              <a:t>也可以通过某种方式，</a:t>
            </a:r>
            <a:r>
              <a:rPr lang="zh-CN" altLang="en-US" dirty="0">
                <a:solidFill>
                  <a:srgbClr val="FF0000"/>
                </a:solidFill>
              </a:rPr>
              <a:t>导入</a:t>
            </a:r>
            <a:r>
              <a:rPr lang="zh-CN" altLang="en-US" dirty="0"/>
              <a:t>另外结构中的</a:t>
            </a:r>
            <a:r>
              <a:rPr lang="zh-CN" altLang="en-US" dirty="0">
                <a:solidFill>
                  <a:srgbClr val="FF0000"/>
                </a:solidFill>
              </a:rPr>
              <a:t>变量、函数、对象</a:t>
            </a:r>
            <a:r>
              <a:rPr lang="zh-CN" altLang="en-US" dirty="0"/>
              <a:t>等；</a:t>
            </a:r>
          </a:p>
          <a:p>
            <a:r>
              <a:rPr lang="zh-CN" altLang="en-US" b="1" dirty="0"/>
              <a:t>上面说提到的</a:t>
            </a:r>
            <a:r>
              <a:rPr lang="zh-CN" altLang="en-US" b="1" dirty="0">
                <a:solidFill>
                  <a:srgbClr val="FF0000"/>
                </a:solidFill>
              </a:rPr>
              <a:t>结构</a:t>
            </a:r>
            <a:r>
              <a:rPr lang="zh-CN" altLang="en-US" b="1" dirty="0"/>
              <a:t>，就是</a:t>
            </a:r>
            <a:r>
              <a:rPr lang="zh-CN" altLang="en-US" b="1" dirty="0">
                <a:solidFill>
                  <a:srgbClr val="FF0000"/>
                </a:solidFill>
              </a:rPr>
              <a:t>模块</a:t>
            </a:r>
            <a:r>
              <a:rPr lang="zh-CN" altLang="en-US" b="1" dirty="0"/>
              <a:t>；按照这种</a:t>
            </a:r>
            <a:r>
              <a:rPr lang="zh-CN" altLang="en-US" b="1" dirty="0">
                <a:solidFill>
                  <a:srgbClr val="FF0000"/>
                </a:solidFill>
              </a:rPr>
              <a:t>结构划分</a:t>
            </a:r>
            <a:r>
              <a:rPr lang="zh-CN" altLang="en-US" b="1" dirty="0"/>
              <a:t>开发程序的过程，就是</a:t>
            </a:r>
            <a:r>
              <a:rPr lang="zh-CN" altLang="en-US" b="1" dirty="0">
                <a:solidFill>
                  <a:srgbClr val="FF0000"/>
                </a:solidFill>
              </a:rPr>
              <a:t>模块化开发</a:t>
            </a:r>
            <a:r>
              <a:rPr lang="zh-CN" altLang="en-US" b="1" dirty="0"/>
              <a:t>的过程；</a:t>
            </a:r>
            <a:endParaRPr lang="en-US" altLang="zh-CN" b="1" dirty="0"/>
          </a:p>
          <a:p>
            <a:r>
              <a:rPr lang="zh-CN" altLang="en-US" dirty="0"/>
              <a:t>无论你多么喜欢</a:t>
            </a:r>
            <a:r>
              <a:rPr lang="en-US" altLang="zh-CN" dirty="0"/>
              <a:t>JavaScript</a:t>
            </a:r>
            <a:r>
              <a:rPr lang="zh-CN" altLang="en-US" dirty="0"/>
              <a:t>，以及它现在发展的有多好，它都有很多的缺陷：</a:t>
            </a:r>
          </a:p>
          <a:p>
            <a:pPr lvl="1"/>
            <a:r>
              <a:rPr lang="zh-CN" altLang="en-US" dirty="0"/>
              <a:t>比如</a:t>
            </a:r>
            <a:r>
              <a:rPr lang="en-US" altLang="zh-CN" dirty="0"/>
              <a:t>var</a:t>
            </a:r>
            <a:r>
              <a:rPr lang="zh-CN" altLang="en-US" dirty="0"/>
              <a:t>定义的变量作用域问题；</a:t>
            </a:r>
          </a:p>
          <a:p>
            <a:pPr lvl="1"/>
            <a:r>
              <a:rPr lang="zh-CN" altLang="en-US" dirty="0"/>
              <a:t>比如</a:t>
            </a:r>
            <a:r>
              <a:rPr lang="en-US" altLang="zh-CN" dirty="0"/>
              <a:t>JavaScript</a:t>
            </a:r>
            <a:r>
              <a:rPr lang="zh-CN" altLang="en-US" dirty="0"/>
              <a:t>的面向对象并不能像常规面向对象语言一样使用</a:t>
            </a:r>
            <a:r>
              <a:rPr lang="en-US" altLang="zh-CN" dirty="0"/>
              <a:t>class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比如</a:t>
            </a:r>
            <a:r>
              <a:rPr lang="en-US" altLang="zh-CN" dirty="0"/>
              <a:t>JavaScript</a:t>
            </a:r>
            <a:r>
              <a:rPr lang="zh-CN" altLang="en-US" dirty="0"/>
              <a:t>没有模块化的问题；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对于早期的</a:t>
            </a:r>
            <a:r>
              <a:rPr lang="en-US" altLang="zh-CN" b="1" dirty="0"/>
              <a:t>JavaScript</a:t>
            </a:r>
            <a:r>
              <a:rPr lang="zh-CN" altLang="en-US" b="1" dirty="0"/>
              <a:t>没有模块化来说，确确实实带来了很多的问题；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B780949-79F5-BF43-A838-FE01735BA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什么是模块化？</a:t>
            </a:r>
          </a:p>
        </p:txBody>
      </p:sp>
    </p:spTree>
    <p:extLst>
      <p:ext uri="{BB962C8B-B14F-4D97-AF65-F5344CB8AC3E}">
        <p14:creationId xmlns:p14="http://schemas.microsoft.com/office/powerpoint/2010/main" val="1345840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5ECFAA8-AA1B-334F-8964-F9334B2B2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阶段二和三：实例化阶段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求值阶段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745C4D40-8BD5-224D-9478-DF4C2B2845E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0" y="1552152"/>
            <a:ext cx="11341919" cy="4663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414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6EE1AEA-7F69-4A4D-9841-C685359C5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在网页开发的早期，</a:t>
            </a:r>
            <a:r>
              <a:rPr lang="en-US" altLang="zh-CN" b="1" i="1" dirty="0"/>
              <a:t>Brendan </a:t>
            </a:r>
            <a:r>
              <a:rPr lang="en-US" altLang="zh-CN" b="1" i="1" dirty="0" err="1"/>
              <a:t>Eich</a:t>
            </a:r>
            <a:r>
              <a:rPr lang="zh-CN" altLang="en-US" b="1" dirty="0"/>
              <a:t>开发</a:t>
            </a:r>
            <a:r>
              <a:rPr lang="en-US" altLang="zh-CN" b="1" dirty="0"/>
              <a:t>JavaScript</a:t>
            </a:r>
            <a:r>
              <a:rPr lang="zh-CN" altLang="en-US" b="1" dirty="0"/>
              <a:t>仅仅作为一种</a:t>
            </a:r>
            <a:r>
              <a:rPr lang="zh-CN" altLang="en-US" b="1" dirty="0">
                <a:solidFill>
                  <a:srgbClr val="FF0000"/>
                </a:solidFill>
              </a:rPr>
              <a:t>脚本语言</a:t>
            </a:r>
            <a:r>
              <a:rPr lang="zh-CN" altLang="en-US" b="1" dirty="0"/>
              <a:t>，做一些简单的表单验证或动画实现等，那个时候代码还是很少的：</a:t>
            </a:r>
            <a:endParaRPr lang="en-US" altLang="zh-CN" b="1" dirty="0"/>
          </a:p>
          <a:p>
            <a:pPr lvl="1"/>
            <a:r>
              <a:rPr lang="zh-CN" altLang="en-US" dirty="0"/>
              <a:t>这个时候我们只需要讲</a:t>
            </a:r>
            <a:r>
              <a:rPr lang="en-US" altLang="zh-CN" dirty="0"/>
              <a:t>JavaScript</a:t>
            </a:r>
            <a:r>
              <a:rPr lang="zh-CN" altLang="en-US" dirty="0"/>
              <a:t>代码写到</a:t>
            </a:r>
            <a:r>
              <a:rPr lang="en-US" altLang="zh-CN" dirty="0">
                <a:solidFill>
                  <a:srgbClr val="FF0000"/>
                </a:solidFill>
              </a:rPr>
              <a:t>&lt;script&gt;</a:t>
            </a:r>
            <a:r>
              <a:rPr lang="zh-CN" altLang="en-US" dirty="0">
                <a:solidFill>
                  <a:srgbClr val="FF0000"/>
                </a:solidFill>
              </a:rPr>
              <a:t>标签</a:t>
            </a:r>
            <a:r>
              <a:rPr lang="zh-CN" altLang="en-US" dirty="0"/>
              <a:t>中即可；</a:t>
            </a:r>
          </a:p>
          <a:p>
            <a:pPr lvl="1"/>
            <a:r>
              <a:rPr lang="zh-CN" altLang="en-US" dirty="0"/>
              <a:t>并没有必要放到多个文件中来编写；甚至流行：通常来说 </a:t>
            </a:r>
            <a:r>
              <a:rPr lang="en-US" altLang="zh-CN" dirty="0"/>
              <a:t>JavaScript </a:t>
            </a:r>
            <a:r>
              <a:rPr lang="zh-CN" altLang="en-US" dirty="0"/>
              <a:t>程序的</a:t>
            </a:r>
            <a:r>
              <a:rPr lang="zh-CN" altLang="en-US" dirty="0">
                <a:solidFill>
                  <a:srgbClr val="FF0000"/>
                </a:solidFill>
              </a:rPr>
              <a:t>长度只有一行</a:t>
            </a:r>
            <a:r>
              <a:rPr lang="zh-CN" altLang="en-US" dirty="0"/>
              <a:t>。</a:t>
            </a:r>
          </a:p>
          <a:p>
            <a:r>
              <a:rPr lang="zh-CN" altLang="en-US" b="1" dirty="0"/>
              <a:t>但是随着前端和</a:t>
            </a:r>
            <a:r>
              <a:rPr lang="en-US" altLang="zh-CN" b="1" dirty="0"/>
              <a:t>JavaScript</a:t>
            </a:r>
            <a:r>
              <a:rPr lang="zh-CN" altLang="en-US" b="1" dirty="0"/>
              <a:t>的快速发展，</a:t>
            </a:r>
            <a:r>
              <a:rPr lang="en-US" altLang="zh-CN" b="1" dirty="0"/>
              <a:t>JavaScript</a:t>
            </a:r>
            <a:r>
              <a:rPr lang="zh-CN" altLang="en-US" b="1" dirty="0"/>
              <a:t>代码变得越来越复杂了：</a:t>
            </a:r>
          </a:p>
          <a:p>
            <a:pPr lvl="1"/>
            <a:r>
              <a:rPr lang="en-US" altLang="zh-CN" dirty="0"/>
              <a:t>ajax</a:t>
            </a:r>
            <a:r>
              <a:rPr lang="zh-CN" altLang="en-US" dirty="0"/>
              <a:t>的出现，</a:t>
            </a:r>
            <a:r>
              <a:rPr lang="zh-CN" altLang="en-US" dirty="0">
                <a:solidFill>
                  <a:srgbClr val="FF0000"/>
                </a:solidFill>
              </a:rPr>
              <a:t>前后端开发分离</a:t>
            </a:r>
            <a:r>
              <a:rPr lang="zh-CN" altLang="en-US" dirty="0"/>
              <a:t>，意味着后端返回数据后，我们需要通过</a:t>
            </a:r>
            <a:r>
              <a:rPr lang="en-US" altLang="zh-CN" dirty="0">
                <a:solidFill>
                  <a:srgbClr val="FF0000"/>
                </a:solidFill>
              </a:rPr>
              <a:t>JavaScript</a:t>
            </a:r>
            <a:r>
              <a:rPr lang="zh-CN" altLang="en-US" dirty="0">
                <a:solidFill>
                  <a:srgbClr val="FF0000"/>
                </a:solidFill>
              </a:rPr>
              <a:t>进行前端页面的渲染</a:t>
            </a:r>
            <a:r>
              <a:rPr lang="zh-CN" altLang="en-US" dirty="0"/>
              <a:t>；</a:t>
            </a:r>
          </a:p>
          <a:p>
            <a:pPr lvl="1"/>
            <a:r>
              <a:rPr lang="en-US" altLang="zh-CN" dirty="0"/>
              <a:t>SPA</a:t>
            </a:r>
            <a:r>
              <a:rPr lang="zh-CN" altLang="en-US" dirty="0"/>
              <a:t>的出现，前端页面变得更加复杂：包括</a:t>
            </a:r>
            <a:r>
              <a:rPr lang="zh-CN" altLang="en-US" dirty="0">
                <a:solidFill>
                  <a:srgbClr val="FF0000"/>
                </a:solidFill>
              </a:rPr>
              <a:t>前端路由、状态管理</a:t>
            </a:r>
            <a:r>
              <a:rPr lang="zh-CN" altLang="en-US" dirty="0"/>
              <a:t>等等一系列复杂的需求需要通过</a:t>
            </a:r>
            <a:r>
              <a:rPr lang="en-US" altLang="zh-CN" dirty="0"/>
              <a:t>JavaScript</a:t>
            </a:r>
            <a:r>
              <a:rPr lang="zh-CN" altLang="en-US" dirty="0"/>
              <a:t>来实现；</a:t>
            </a:r>
          </a:p>
          <a:p>
            <a:pPr lvl="1"/>
            <a:r>
              <a:rPr lang="zh-CN" altLang="en-US" dirty="0"/>
              <a:t>包括</a:t>
            </a:r>
            <a:r>
              <a:rPr lang="en-US" altLang="zh-CN" dirty="0"/>
              <a:t>Node</a:t>
            </a:r>
            <a:r>
              <a:rPr lang="zh-CN" altLang="en-US" dirty="0"/>
              <a:t>的实现，</a:t>
            </a:r>
            <a:r>
              <a:rPr lang="en-US" altLang="zh-CN" dirty="0"/>
              <a:t>JavaScript</a:t>
            </a:r>
            <a:r>
              <a:rPr lang="zh-CN" altLang="en-US" dirty="0"/>
              <a:t>编写</a:t>
            </a:r>
            <a:r>
              <a:rPr lang="zh-CN" altLang="en-US" dirty="0">
                <a:solidFill>
                  <a:srgbClr val="FF0000"/>
                </a:solidFill>
              </a:rPr>
              <a:t>复杂的后端程序</a:t>
            </a:r>
            <a:r>
              <a:rPr lang="zh-CN" altLang="en-US" dirty="0"/>
              <a:t>，没有模块化是致命的硬伤；</a:t>
            </a:r>
          </a:p>
          <a:p>
            <a:r>
              <a:rPr lang="zh-CN" altLang="en-US" b="1" dirty="0"/>
              <a:t>所以，模块化已经是</a:t>
            </a:r>
            <a:r>
              <a:rPr lang="en-US" altLang="zh-CN" b="1" dirty="0"/>
              <a:t>JavaScript</a:t>
            </a:r>
            <a:r>
              <a:rPr lang="zh-CN" altLang="en-US" b="1" dirty="0"/>
              <a:t>一个非常迫切的需求：</a:t>
            </a:r>
          </a:p>
          <a:p>
            <a:pPr lvl="1"/>
            <a:r>
              <a:rPr lang="zh-CN" altLang="en-US" dirty="0"/>
              <a:t>但是</a:t>
            </a:r>
            <a:r>
              <a:rPr lang="en-US" altLang="zh-CN" dirty="0"/>
              <a:t>JavaScript</a:t>
            </a:r>
            <a:r>
              <a:rPr lang="zh-CN" altLang="en-US" dirty="0"/>
              <a:t>本身，直到</a:t>
            </a:r>
            <a:r>
              <a:rPr lang="en-US" altLang="zh-CN" dirty="0">
                <a:solidFill>
                  <a:srgbClr val="FF0000"/>
                </a:solidFill>
              </a:rPr>
              <a:t>ES6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2015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才推出了</a:t>
            </a:r>
            <a:r>
              <a:rPr lang="zh-CN" altLang="en-US" dirty="0">
                <a:solidFill>
                  <a:srgbClr val="FF0000"/>
                </a:solidFill>
              </a:rPr>
              <a:t>自己的模块化方案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在此之前，为了让</a:t>
            </a:r>
            <a:r>
              <a:rPr lang="en-US" altLang="zh-CN" dirty="0"/>
              <a:t>JavaScript</a:t>
            </a:r>
            <a:r>
              <a:rPr lang="zh-CN" altLang="en-US" dirty="0"/>
              <a:t>支持模块化，涌现出了很多不同的模块化规范：</a:t>
            </a:r>
            <a:r>
              <a:rPr lang="en-US" altLang="zh-CN" dirty="0">
                <a:solidFill>
                  <a:srgbClr val="FF0000"/>
                </a:solidFill>
              </a:rPr>
              <a:t>AMD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CMD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CommonJS</a:t>
            </a:r>
            <a:r>
              <a:rPr lang="zh-CN" altLang="en-US" dirty="0"/>
              <a:t>等；</a:t>
            </a:r>
            <a:endParaRPr lang="en-US" altLang="zh-CN" dirty="0"/>
          </a:p>
          <a:p>
            <a:r>
              <a:rPr lang="zh-CN" altLang="en-US" dirty="0"/>
              <a:t>在我们的课程中，我将详细讲解</a:t>
            </a:r>
            <a:r>
              <a:rPr lang="en-US" altLang="zh-CN" dirty="0"/>
              <a:t>JavaScript</a:t>
            </a:r>
            <a:r>
              <a:rPr lang="zh-CN" altLang="en-US" dirty="0"/>
              <a:t>的模块化，尤其是</a:t>
            </a:r>
            <a:r>
              <a:rPr lang="en-US" altLang="zh-CN" dirty="0"/>
              <a:t>CommonJS</a:t>
            </a:r>
            <a:r>
              <a:rPr lang="zh-CN" altLang="en-US" dirty="0"/>
              <a:t>和</a:t>
            </a:r>
            <a:r>
              <a:rPr lang="en-US" altLang="zh-CN" dirty="0"/>
              <a:t>ES6</a:t>
            </a:r>
            <a:r>
              <a:rPr lang="zh-CN" altLang="en-US" dirty="0"/>
              <a:t>的模块化。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D24CAB3-788F-384E-95E4-89B219BF4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模块化的历史</a:t>
            </a:r>
          </a:p>
        </p:txBody>
      </p:sp>
    </p:spTree>
    <p:extLst>
      <p:ext uri="{BB962C8B-B14F-4D97-AF65-F5344CB8AC3E}">
        <p14:creationId xmlns:p14="http://schemas.microsoft.com/office/powerpoint/2010/main" val="372107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5EF95A7-7A80-FF4D-83BE-25E728AC1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早期没有模块化带来了很多的问题：比如命名冲突的问题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当然，我们有办法可以解决上面的问题：立即函数调用表达式（</a:t>
            </a:r>
            <a:r>
              <a:rPr lang="en-US" altLang="zh-CN" b="1" dirty="0"/>
              <a:t>IIFE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pPr lvl="1"/>
            <a:r>
              <a:rPr lang="en-US" altLang="zh-CN" dirty="0"/>
              <a:t> </a:t>
            </a:r>
            <a:r>
              <a:rPr lang="en-US" altLang="zh-CN" b="1" dirty="0"/>
              <a:t>IIFE</a:t>
            </a:r>
            <a:r>
              <a:rPr lang="en-US" altLang="zh-CN" dirty="0"/>
              <a:t> (Immediately Invoked Function Expression)</a:t>
            </a:r>
          </a:p>
          <a:p>
            <a:r>
              <a:rPr lang="zh-CN" altLang="en-US" b="1" dirty="0"/>
              <a:t>但是，我们其实带来了新的问题：</a:t>
            </a:r>
          </a:p>
          <a:p>
            <a:pPr lvl="1"/>
            <a:r>
              <a:rPr lang="zh-CN" altLang="en-US" dirty="0"/>
              <a:t>第一，我必须记得</a:t>
            </a:r>
            <a:r>
              <a:rPr lang="zh-CN" altLang="en-US" dirty="0">
                <a:solidFill>
                  <a:srgbClr val="FF0000"/>
                </a:solidFill>
              </a:rPr>
              <a:t>每一个模块中返回对象的命名</a:t>
            </a:r>
            <a:r>
              <a:rPr lang="zh-CN" altLang="en-US" dirty="0"/>
              <a:t>，才能在其他模块使用过程中正确的使用；</a:t>
            </a:r>
          </a:p>
          <a:p>
            <a:pPr lvl="1"/>
            <a:r>
              <a:rPr lang="zh-CN" altLang="en-US" dirty="0"/>
              <a:t>第二，代码写起来</a:t>
            </a:r>
            <a:r>
              <a:rPr lang="zh-CN" altLang="en-US" dirty="0">
                <a:solidFill>
                  <a:srgbClr val="FF0000"/>
                </a:solidFill>
              </a:rPr>
              <a:t>混乱不堪</a:t>
            </a:r>
            <a:r>
              <a:rPr lang="zh-CN" altLang="en-US" dirty="0"/>
              <a:t>，每个文件中的代码都需要</a:t>
            </a:r>
            <a:r>
              <a:rPr lang="zh-CN" altLang="en-US" dirty="0">
                <a:solidFill>
                  <a:srgbClr val="FF0000"/>
                </a:solidFill>
              </a:rPr>
              <a:t>包裹在一个匿名函数中来编写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第三，在</a:t>
            </a:r>
            <a:r>
              <a:rPr lang="zh-CN" altLang="en-US" dirty="0">
                <a:solidFill>
                  <a:srgbClr val="FF0000"/>
                </a:solidFill>
              </a:rPr>
              <a:t>没有合适的规范</a:t>
            </a:r>
            <a:r>
              <a:rPr lang="zh-CN" altLang="en-US" dirty="0"/>
              <a:t>情况下，每个人、每个公司都可能会任意命名、甚至出现模块名称相同的情况；</a:t>
            </a:r>
          </a:p>
          <a:p>
            <a:r>
              <a:rPr lang="zh-CN" altLang="en-US" b="1" dirty="0"/>
              <a:t>所以，我们会发现，虽然实现了模块化，但是我们的实现过于简单，并且是没有规范的。</a:t>
            </a:r>
            <a:endParaRPr lang="zh-CN" altLang="en-US" dirty="0"/>
          </a:p>
          <a:p>
            <a:pPr lvl="1"/>
            <a:r>
              <a:rPr lang="zh-CN" altLang="en-US" dirty="0"/>
              <a:t>我们需要制定一定的规范来约束每个人都</a:t>
            </a:r>
            <a:r>
              <a:rPr lang="zh-CN" altLang="en-US" dirty="0">
                <a:solidFill>
                  <a:srgbClr val="FF0000"/>
                </a:solidFill>
              </a:rPr>
              <a:t>按照这个规范去编写模块化的代码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这个规范中应该包括核心功能：</a:t>
            </a:r>
            <a:r>
              <a:rPr lang="zh-CN" altLang="en-US" dirty="0">
                <a:solidFill>
                  <a:srgbClr val="FF0000"/>
                </a:solidFill>
              </a:rPr>
              <a:t>模块本身可以导出暴露的属性，模块又可以导入自己需要的属性</a:t>
            </a:r>
            <a:r>
              <a:rPr lang="zh-CN" altLang="en-US" dirty="0"/>
              <a:t>；</a:t>
            </a:r>
          </a:p>
          <a:p>
            <a:pPr lvl="1"/>
            <a:r>
              <a:rPr lang="en-US" altLang="zh-CN" dirty="0"/>
              <a:t>JavaScript</a:t>
            </a:r>
            <a:r>
              <a:rPr lang="zh-CN" altLang="en-US" dirty="0"/>
              <a:t>社区为了解决上面的问题，涌现出</a:t>
            </a:r>
            <a:r>
              <a:rPr lang="zh-CN" altLang="en-US" dirty="0">
                <a:solidFill>
                  <a:srgbClr val="FF0000"/>
                </a:solidFill>
              </a:rPr>
              <a:t>一系列好用的规范</a:t>
            </a:r>
            <a:r>
              <a:rPr lang="zh-CN" altLang="en-US" dirty="0"/>
              <a:t>，接下来我们就学习具有代表性的一些规范。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D1678D5-5CE3-ED49-96F7-CC3C0C213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没有模块化带来的问题</a:t>
            </a:r>
          </a:p>
        </p:txBody>
      </p:sp>
    </p:spTree>
    <p:extLst>
      <p:ext uri="{BB962C8B-B14F-4D97-AF65-F5344CB8AC3E}">
        <p14:creationId xmlns:p14="http://schemas.microsoft.com/office/powerpoint/2010/main" val="266996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5B25EDE-0B0A-5E4F-B960-8032D9F4E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我们需要知道</a:t>
            </a:r>
            <a:r>
              <a:rPr lang="en-US" altLang="zh-CN" b="1" dirty="0"/>
              <a:t>CommonJS</a:t>
            </a:r>
            <a:r>
              <a:rPr lang="zh-CN" altLang="en-US" b="1" dirty="0"/>
              <a:t>是</a:t>
            </a:r>
            <a:r>
              <a:rPr lang="zh-CN" altLang="en-US" b="1" dirty="0">
                <a:solidFill>
                  <a:srgbClr val="FF0000"/>
                </a:solidFill>
              </a:rPr>
              <a:t>一个规范</a:t>
            </a:r>
            <a:r>
              <a:rPr lang="zh-CN" altLang="en-US" b="1" dirty="0"/>
              <a:t>，最初提出来是在浏览器以外的地方使用，并且当时被命名为</a:t>
            </a:r>
            <a:r>
              <a:rPr lang="en-US" altLang="zh-CN" b="1" dirty="0" err="1">
                <a:solidFill>
                  <a:srgbClr val="FF0000"/>
                </a:solidFill>
              </a:rPr>
              <a:t>ServerJS</a:t>
            </a:r>
            <a:r>
              <a:rPr lang="zh-CN" altLang="en-US" b="1" dirty="0"/>
              <a:t>，后来为了体现它的广泛性，修改为</a:t>
            </a:r>
            <a:r>
              <a:rPr lang="en-US" altLang="zh-CN" b="1" dirty="0">
                <a:solidFill>
                  <a:srgbClr val="FF0000"/>
                </a:solidFill>
              </a:rPr>
              <a:t>CommonJS</a:t>
            </a:r>
            <a:r>
              <a:rPr lang="zh-CN" altLang="en-US" b="1" dirty="0"/>
              <a:t>，平时我们也会</a:t>
            </a:r>
            <a:r>
              <a:rPr lang="zh-CN" altLang="en-US" b="1" dirty="0">
                <a:solidFill>
                  <a:srgbClr val="FF0000"/>
                </a:solidFill>
              </a:rPr>
              <a:t>简称为</a:t>
            </a:r>
            <a:r>
              <a:rPr lang="en-US" altLang="zh-CN" b="1" dirty="0">
                <a:solidFill>
                  <a:srgbClr val="FF0000"/>
                </a:solidFill>
              </a:rPr>
              <a:t>CJS</a:t>
            </a:r>
            <a:r>
              <a:rPr lang="zh-CN" altLang="en-US" b="1" dirty="0"/>
              <a:t>。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Node</a:t>
            </a:r>
            <a:r>
              <a:rPr lang="zh-CN" altLang="en-US" dirty="0"/>
              <a:t>是</a:t>
            </a:r>
            <a:r>
              <a:rPr lang="en-US" altLang="zh-CN" dirty="0"/>
              <a:t>CommonJS</a:t>
            </a:r>
            <a:r>
              <a:rPr lang="zh-CN" altLang="en-US" dirty="0"/>
              <a:t>在服务器端一个具有代表性的实现；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Browserify</a:t>
            </a:r>
            <a:r>
              <a:rPr lang="zh-CN" altLang="en-US" dirty="0"/>
              <a:t>是</a:t>
            </a:r>
            <a:r>
              <a:rPr lang="en-US" altLang="zh-CN" dirty="0"/>
              <a:t>CommonJS</a:t>
            </a:r>
            <a:r>
              <a:rPr lang="zh-CN" altLang="en-US" dirty="0"/>
              <a:t>在浏览器中的一种实现；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webpack</a:t>
            </a:r>
            <a:r>
              <a:rPr lang="zh-CN" altLang="en-US" dirty="0">
                <a:solidFill>
                  <a:srgbClr val="FF0000"/>
                </a:solidFill>
              </a:rPr>
              <a:t>打包工具</a:t>
            </a:r>
            <a:r>
              <a:rPr lang="zh-CN" altLang="en-US" dirty="0"/>
              <a:t>具备对</a:t>
            </a:r>
            <a:r>
              <a:rPr lang="en-US" altLang="zh-CN" dirty="0"/>
              <a:t>CommonJS</a:t>
            </a:r>
            <a:r>
              <a:rPr lang="zh-CN" altLang="en-US" dirty="0"/>
              <a:t>的支持和转换；</a:t>
            </a:r>
          </a:p>
          <a:p>
            <a:r>
              <a:rPr lang="zh-CN" altLang="en-US" b="1" dirty="0"/>
              <a:t>所以，</a:t>
            </a:r>
            <a:r>
              <a:rPr lang="en-US" altLang="zh-CN" b="1" dirty="0"/>
              <a:t>Node</a:t>
            </a:r>
            <a:r>
              <a:rPr lang="zh-CN" altLang="en-US" b="1" dirty="0"/>
              <a:t>中对</a:t>
            </a:r>
            <a:r>
              <a:rPr lang="en-US" altLang="zh-CN" b="1" dirty="0">
                <a:solidFill>
                  <a:srgbClr val="FF0000"/>
                </a:solidFill>
              </a:rPr>
              <a:t>CommonJS</a:t>
            </a:r>
            <a:r>
              <a:rPr lang="zh-CN" altLang="en-US" b="1" dirty="0">
                <a:solidFill>
                  <a:srgbClr val="FF0000"/>
                </a:solidFill>
              </a:rPr>
              <a:t>进行了支持和实现</a:t>
            </a:r>
            <a:r>
              <a:rPr lang="zh-CN" altLang="en-US" b="1" dirty="0"/>
              <a:t>，让我们在开发</a:t>
            </a:r>
            <a:r>
              <a:rPr lang="en-US" altLang="zh-CN" b="1" dirty="0"/>
              <a:t>node</a:t>
            </a:r>
            <a:r>
              <a:rPr lang="zh-CN" altLang="en-US" b="1" dirty="0"/>
              <a:t>的过程中可以方便的进行模块化开发：</a:t>
            </a:r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Node</a:t>
            </a:r>
            <a:r>
              <a:rPr lang="zh-CN" altLang="en-US" dirty="0"/>
              <a:t>中</a:t>
            </a:r>
            <a:r>
              <a:rPr lang="zh-CN" altLang="en-US" dirty="0">
                <a:solidFill>
                  <a:srgbClr val="FF0000"/>
                </a:solidFill>
              </a:rPr>
              <a:t>每一个</a:t>
            </a:r>
            <a:r>
              <a:rPr lang="en-US" altLang="zh-CN" dirty="0">
                <a:solidFill>
                  <a:srgbClr val="FF0000"/>
                </a:solidFill>
              </a:rPr>
              <a:t>js</a:t>
            </a:r>
            <a:r>
              <a:rPr lang="zh-CN" altLang="en-US" dirty="0">
                <a:solidFill>
                  <a:srgbClr val="FF0000"/>
                </a:solidFill>
              </a:rPr>
              <a:t>文件都是一个单独的模块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这个模块中包括</a:t>
            </a:r>
            <a:r>
              <a:rPr lang="en-US" altLang="zh-CN" dirty="0">
                <a:solidFill>
                  <a:srgbClr val="FF0000"/>
                </a:solidFill>
              </a:rPr>
              <a:t>CommonJS</a:t>
            </a:r>
            <a:r>
              <a:rPr lang="zh-CN" altLang="en-US" dirty="0">
                <a:solidFill>
                  <a:srgbClr val="FF0000"/>
                </a:solidFill>
              </a:rPr>
              <a:t>规范的核心变量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FF0000"/>
                </a:solidFill>
              </a:rPr>
              <a:t>exports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module.exports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require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我们可以使用这些变量来方便的进行</a:t>
            </a:r>
            <a:r>
              <a:rPr lang="zh-CN" altLang="en-US" dirty="0">
                <a:solidFill>
                  <a:srgbClr val="FF0000"/>
                </a:solidFill>
              </a:rPr>
              <a:t>模块化开发</a:t>
            </a:r>
            <a:r>
              <a:rPr lang="zh-CN" altLang="en-US" dirty="0"/>
              <a:t>；</a:t>
            </a:r>
          </a:p>
          <a:p>
            <a:r>
              <a:rPr lang="zh-CN" altLang="en-US" b="1" dirty="0"/>
              <a:t>前面我们提到过模块化的核心是导出和导入，</a:t>
            </a:r>
            <a:r>
              <a:rPr lang="en-US" altLang="zh-CN" b="1" dirty="0"/>
              <a:t>Node</a:t>
            </a:r>
            <a:r>
              <a:rPr lang="zh-CN" altLang="en-US" b="1" dirty="0"/>
              <a:t>中对其进行了实现：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exports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module.exports</a:t>
            </a:r>
            <a:r>
              <a:rPr lang="zh-CN" altLang="en-US" dirty="0"/>
              <a:t>可以负责</a:t>
            </a:r>
            <a:r>
              <a:rPr lang="zh-CN" altLang="en-US" dirty="0">
                <a:solidFill>
                  <a:srgbClr val="FF0000"/>
                </a:solidFill>
              </a:rPr>
              <a:t>对模块中的内容进行导出</a:t>
            </a:r>
            <a:r>
              <a:rPr lang="zh-CN" altLang="en-US" dirty="0"/>
              <a:t>；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require</a:t>
            </a:r>
            <a:r>
              <a:rPr lang="zh-CN" altLang="en-US" dirty="0">
                <a:solidFill>
                  <a:srgbClr val="FF0000"/>
                </a:solidFill>
              </a:rPr>
              <a:t>函数</a:t>
            </a:r>
            <a:r>
              <a:rPr lang="zh-CN" altLang="en-US" dirty="0"/>
              <a:t>可以帮助我们</a:t>
            </a:r>
            <a:r>
              <a:rPr lang="zh-CN" altLang="en-US" dirty="0">
                <a:solidFill>
                  <a:srgbClr val="FF0000"/>
                </a:solidFill>
              </a:rPr>
              <a:t>导入其他模块（自定义模块、系统模块、第三方库模块）中的内容</a:t>
            </a:r>
            <a:r>
              <a:rPr lang="zh-CN" altLang="en-US" dirty="0"/>
              <a:t>；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9C528F8-850A-234B-8ABE-73D940FAE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CommonJS</a:t>
            </a:r>
            <a:r>
              <a:rPr kumimoji="1" lang="zh-CN" altLang="en-US" dirty="0"/>
              <a:t>规范和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关系</a:t>
            </a:r>
          </a:p>
        </p:txBody>
      </p:sp>
    </p:spTree>
    <p:extLst>
      <p:ext uri="{BB962C8B-B14F-4D97-AF65-F5344CB8AC3E}">
        <p14:creationId xmlns:p14="http://schemas.microsoft.com/office/powerpoint/2010/main" val="380301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202ADE3-7130-824D-9317-F6F63DDB6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我们来看一下两个文件：</a:t>
            </a:r>
            <a:endParaRPr kumimoji="1" lang="zh-CN" altLang="en-US" b="1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F51375C-B4B2-F946-AB12-C30F0A47E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模块化案例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C1BED12-4F2D-9A4A-87C3-438BEAB1E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769" y="2101869"/>
            <a:ext cx="10375175" cy="371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19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B31BECF-2DAB-A142-8C45-669829D28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exports</a:t>
            </a:r>
            <a:r>
              <a:rPr lang="zh-CN" altLang="en-US" dirty="0"/>
              <a:t>导出</a:t>
            </a:r>
            <a:endParaRPr kumimoji="1"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2ED4BEF-87D9-754C-8FCF-A8F1B58F1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注意：</a:t>
            </a:r>
            <a:r>
              <a:rPr lang="en-US" altLang="zh-CN" b="1" dirty="0"/>
              <a:t>exports</a:t>
            </a:r>
            <a:r>
              <a:rPr lang="zh-CN" altLang="en-US" b="1" dirty="0"/>
              <a:t>是一个对象，我们可以在这个对象中添加很多个属性，添加的属性会导出；</a:t>
            </a: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另外一个文件中可以导入：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上面这行完成了什么操作呢？理解下面这句话，</a:t>
            </a:r>
            <a:r>
              <a:rPr lang="en-US" altLang="zh-CN" b="1" dirty="0"/>
              <a:t>Node</a:t>
            </a:r>
            <a:r>
              <a:rPr lang="zh-CN" altLang="en-US" b="1" dirty="0"/>
              <a:t>中的模块化一目了然</a:t>
            </a:r>
            <a:endParaRPr lang="en-US" altLang="zh-CN" b="1" dirty="0"/>
          </a:p>
          <a:p>
            <a:pPr lvl="1"/>
            <a:r>
              <a:rPr lang="zh-CN" altLang="en-US" b="1" dirty="0"/>
              <a:t>意味着</a:t>
            </a:r>
            <a:r>
              <a:rPr lang="en-US" altLang="zh-CN" b="1" dirty="0"/>
              <a:t>main</a:t>
            </a:r>
            <a:r>
              <a:rPr lang="zh-CN" altLang="en-US" b="1" dirty="0"/>
              <a:t>中的</a:t>
            </a:r>
            <a:r>
              <a:rPr lang="en-US" altLang="zh-CN" b="1" dirty="0">
                <a:solidFill>
                  <a:srgbClr val="FF0000"/>
                </a:solidFill>
              </a:rPr>
              <a:t>bar</a:t>
            </a:r>
            <a:r>
              <a:rPr lang="zh-CN" altLang="en-US" b="1" dirty="0">
                <a:solidFill>
                  <a:srgbClr val="FF0000"/>
                </a:solidFill>
              </a:rPr>
              <a:t>变量等于</a:t>
            </a:r>
            <a:r>
              <a:rPr lang="en-US" altLang="zh-CN" b="1" dirty="0">
                <a:solidFill>
                  <a:srgbClr val="FF0000"/>
                </a:solidFill>
              </a:rPr>
              <a:t>exports</a:t>
            </a:r>
            <a:r>
              <a:rPr lang="zh-CN" altLang="en-US" b="1" dirty="0">
                <a:solidFill>
                  <a:srgbClr val="FF0000"/>
                </a:solidFill>
              </a:rPr>
              <a:t>对象</a:t>
            </a:r>
            <a:r>
              <a:rPr lang="zh-CN" altLang="en-US" b="1" dirty="0"/>
              <a:t>；</a:t>
            </a:r>
          </a:p>
          <a:p>
            <a:pPr lvl="1"/>
            <a:r>
              <a:rPr lang="zh-CN" altLang="en-US" dirty="0"/>
              <a:t>也就是</a:t>
            </a:r>
            <a:r>
              <a:rPr lang="en-US" altLang="zh-CN" dirty="0"/>
              <a:t>require</a:t>
            </a:r>
            <a:r>
              <a:rPr lang="zh-CN" altLang="en-US" dirty="0"/>
              <a:t>通过各种查找方式，最终找到了</a:t>
            </a:r>
            <a:r>
              <a:rPr lang="en-US" altLang="zh-CN" dirty="0"/>
              <a:t>exports</a:t>
            </a:r>
            <a:r>
              <a:rPr lang="zh-CN" altLang="en-US" dirty="0"/>
              <a:t>这个对象；</a:t>
            </a:r>
            <a:endParaRPr lang="en-US" altLang="zh-CN" dirty="0"/>
          </a:p>
          <a:p>
            <a:pPr lvl="1"/>
            <a:r>
              <a:rPr lang="zh-CN" altLang="en-US" dirty="0"/>
              <a:t>并且将这个</a:t>
            </a:r>
            <a:r>
              <a:rPr lang="en-US" altLang="zh-CN" dirty="0">
                <a:solidFill>
                  <a:srgbClr val="FF0000"/>
                </a:solidFill>
              </a:rPr>
              <a:t>exports</a:t>
            </a:r>
            <a:r>
              <a:rPr lang="zh-CN" altLang="en-US" dirty="0">
                <a:solidFill>
                  <a:srgbClr val="FF0000"/>
                </a:solidFill>
              </a:rPr>
              <a:t>对象赋值给了</a:t>
            </a:r>
            <a:r>
              <a:rPr lang="en-US" altLang="zh-CN" dirty="0">
                <a:solidFill>
                  <a:srgbClr val="FF0000"/>
                </a:solidFill>
              </a:rPr>
              <a:t>bar</a:t>
            </a:r>
            <a:r>
              <a:rPr lang="zh-CN" altLang="en-US" dirty="0">
                <a:solidFill>
                  <a:srgbClr val="FF0000"/>
                </a:solidFill>
              </a:rPr>
              <a:t>变量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bar</a:t>
            </a:r>
            <a:r>
              <a:rPr lang="zh-CN" altLang="en-US" dirty="0">
                <a:solidFill>
                  <a:srgbClr val="FF0000"/>
                </a:solidFill>
              </a:rPr>
              <a:t>变量就是</a:t>
            </a:r>
            <a:r>
              <a:rPr lang="en-US" altLang="zh-CN" dirty="0">
                <a:solidFill>
                  <a:srgbClr val="FF0000"/>
                </a:solidFill>
              </a:rPr>
              <a:t>exports</a:t>
            </a:r>
            <a:r>
              <a:rPr lang="zh-CN" altLang="en-US" dirty="0">
                <a:solidFill>
                  <a:srgbClr val="FF0000"/>
                </a:solidFill>
              </a:rPr>
              <a:t>对象</a:t>
            </a:r>
            <a:r>
              <a:rPr lang="zh-CN" altLang="en-US" dirty="0"/>
              <a:t>了；</a:t>
            </a:r>
            <a:endParaRPr lang="en-US" altLang="zh-CN" dirty="0"/>
          </a:p>
          <a:p>
            <a:endParaRPr lang="en-US" altLang="zh-CN" b="1" dirty="0"/>
          </a:p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6311FD2-A793-A248-8293-B3EB3A055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45" y="1816537"/>
            <a:ext cx="3509579" cy="96417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BD02DBC-F8CA-DD46-B54A-A41DD5E8C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45" y="3339928"/>
            <a:ext cx="4150710" cy="34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042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F8052AD-8C77-4D48-A1D9-4D1B062FA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但是</a:t>
            </a:r>
            <a:r>
              <a:rPr lang="en-US" altLang="zh-CN" b="1" dirty="0"/>
              <a:t>Node</a:t>
            </a:r>
            <a:r>
              <a:rPr lang="zh-CN" altLang="en-US" b="1" dirty="0"/>
              <a:t>中我们经常导出东西的时候，又是通过</a:t>
            </a:r>
            <a:r>
              <a:rPr lang="en-US" altLang="zh-CN" b="1" dirty="0"/>
              <a:t>module.exports</a:t>
            </a:r>
            <a:r>
              <a:rPr lang="zh-CN" altLang="en-US" b="1" dirty="0"/>
              <a:t>导出的：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module.exports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exports</a:t>
            </a:r>
            <a:r>
              <a:rPr lang="zh-CN" altLang="en-US" dirty="0">
                <a:solidFill>
                  <a:srgbClr val="FF0000"/>
                </a:solidFill>
              </a:rPr>
              <a:t>有什么关系或者区别呢？</a:t>
            </a:r>
          </a:p>
          <a:p>
            <a:r>
              <a:rPr lang="zh-CN" altLang="en-US" b="1" dirty="0"/>
              <a:t>我们追根溯源，通过维基百科中对</a:t>
            </a:r>
            <a:r>
              <a:rPr lang="en-US" altLang="zh-CN" b="1" dirty="0"/>
              <a:t>CommonJS</a:t>
            </a:r>
            <a:r>
              <a:rPr lang="zh-CN" altLang="en-US" b="1" dirty="0"/>
              <a:t>规范的解析：</a:t>
            </a:r>
          </a:p>
          <a:p>
            <a:pPr lvl="1"/>
            <a:r>
              <a:rPr lang="en-US" altLang="zh-CN" dirty="0"/>
              <a:t>CommonJS</a:t>
            </a:r>
            <a:r>
              <a:rPr lang="zh-CN" altLang="en-US" dirty="0"/>
              <a:t>中是没有</a:t>
            </a:r>
            <a:r>
              <a:rPr lang="en-US" altLang="zh-CN" dirty="0">
                <a:solidFill>
                  <a:srgbClr val="FF0000"/>
                </a:solidFill>
              </a:rPr>
              <a:t>module.exports</a:t>
            </a:r>
            <a:r>
              <a:rPr lang="zh-CN" altLang="en-US" dirty="0"/>
              <a:t>的概念的；</a:t>
            </a:r>
          </a:p>
          <a:p>
            <a:pPr lvl="1"/>
            <a:r>
              <a:rPr lang="zh-CN" altLang="en-US" dirty="0"/>
              <a:t>但是为了实现模块的导出，</a:t>
            </a:r>
            <a:r>
              <a:rPr lang="en-US" altLang="zh-CN" dirty="0"/>
              <a:t>Node</a:t>
            </a:r>
            <a:r>
              <a:rPr lang="zh-CN" altLang="en-US" dirty="0"/>
              <a:t>中使用的是</a:t>
            </a:r>
            <a:r>
              <a:rPr lang="en-US" altLang="zh-CN" dirty="0">
                <a:solidFill>
                  <a:srgbClr val="FF0000"/>
                </a:solidFill>
              </a:rPr>
              <a:t>Module</a:t>
            </a:r>
            <a:r>
              <a:rPr lang="zh-CN" altLang="en-US" dirty="0">
                <a:solidFill>
                  <a:srgbClr val="FF0000"/>
                </a:solidFill>
              </a:rPr>
              <a:t>的类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每一个模块都是</a:t>
            </a:r>
            <a:r>
              <a:rPr lang="en-US" altLang="zh-CN" dirty="0">
                <a:solidFill>
                  <a:srgbClr val="FF0000"/>
                </a:solidFill>
              </a:rPr>
              <a:t>Module</a:t>
            </a:r>
            <a:r>
              <a:rPr lang="zh-CN" altLang="en-US" dirty="0">
                <a:solidFill>
                  <a:srgbClr val="FF0000"/>
                </a:solidFill>
              </a:rPr>
              <a:t>的一个实例，也就是</a:t>
            </a:r>
            <a:r>
              <a:rPr lang="en-US" altLang="zh-CN" dirty="0">
                <a:solidFill>
                  <a:srgbClr val="FF0000"/>
                </a:solidFill>
              </a:rPr>
              <a:t>module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所以在</a:t>
            </a:r>
            <a:r>
              <a:rPr lang="en-US" altLang="zh-CN" dirty="0"/>
              <a:t>Node</a:t>
            </a:r>
            <a:r>
              <a:rPr lang="zh-CN" altLang="en-US" dirty="0"/>
              <a:t>中真正用于导出的其实</a:t>
            </a:r>
            <a:r>
              <a:rPr lang="zh-CN" altLang="en-US" dirty="0">
                <a:solidFill>
                  <a:srgbClr val="FF0000"/>
                </a:solidFill>
              </a:rPr>
              <a:t>根本不是</a:t>
            </a:r>
            <a:r>
              <a:rPr lang="en-US" altLang="zh-CN" dirty="0">
                <a:solidFill>
                  <a:srgbClr val="FF0000"/>
                </a:solidFill>
              </a:rPr>
              <a:t>exports</a:t>
            </a:r>
            <a:r>
              <a:rPr lang="zh-CN" altLang="en-US" dirty="0"/>
              <a:t>，而是</a:t>
            </a:r>
            <a:r>
              <a:rPr lang="en-US" altLang="zh-CN" dirty="0">
                <a:solidFill>
                  <a:srgbClr val="FF0000"/>
                </a:solidFill>
              </a:rPr>
              <a:t>module.exports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因为</a:t>
            </a:r>
            <a:r>
              <a:rPr lang="en-US" altLang="zh-CN" dirty="0">
                <a:solidFill>
                  <a:srgbClr val="FF0000"/>
                </a:solidFill>
              </a:rPr>
              <a:t>module</a:t>
            </a:r>
            <a:r>
              <a:rPr lang="zh-CN" altLang="en-US" dirty="0">
                <a:solidFill>
                  <a:srgbClr val="FF0000"/>
                </a:solidFill>
              </a:rPr>
              <a:t>才是导出的真正实现者</a:t>
            </a:r>
            <a:r>
              <a:rPr lang="zh-CN" altLang="en-US" dirty="0"/>
              <a:t>；</a:t>
            </a:r>
          </a:p>
          <a:p>
            <a:endParaRPr lang="en-US" altLang="zh-CN" b="1" dirty="0"/>
          </a:p>
          <a:p>
            <a:r>
              <a:rPr lang="zh-CN" altLang="en-US" b="1" dirty="0"/>
              <a:t>但是，为什么</a:t>
            </a:r>
            <a:r>
              <a:rPr lang="en-US" altLang="zh-CN" b="1" dirty="0"/>
              <a:t>exports</a:t>
            </a:r>
            <a:r>
              <a:rPr lang="zh-CN" altLang="en-US" b="1" dirty="0"/>
              <a:t>也可以导出呢？</a:t>
            </a:r>
          </a:p>
          <a:p>
            <a:pPr lvl="1"/>
            <a:r>
              <a:rPr lang="zh-CN" altLang="en-US" dirty="0"/>
              <a:t>这是因为</a:t>
            </a:r>
            <a:r>
              <a:rPr lang="en-US" altLang="zh-CN" dirty="0">
                <a:solidFill>
                  <a:srgbClr val="FF0000"/>
                </a:solidFill>
              </a:rPr>
              <a:t>module</a:t>
            </a:r>
            <a:r>
              <a:rPr lang="zh-CN" altLang="en-US" dirty="0">
                <a:solidFill>
                  <a:srgbClr val="FF0000"/>
                </a:solidFill>
              </a:rPr>
              <a:t>对象的</a:t>
            </a:r>
            <a:r>
              <a:rPr lang="en-US" altLang="zh-CN" dirty="0">
                <a:solidFill>
                  <a:srgbClr val="FF0000"/>
                </a:solidFill>
              </a:rPr>
              <a:t>exports</a:t>
            </a:r>
            <a:r>
              <a:rPr lang="zh-CN" altLang="en-US" dirty="0">
                <a:solidFill>
                  <a:srgbClr val="FF0000"/>
                </a:solidFill>
              </a:rPr>
              <a:t>属性是</a:t>
            </a:r>
            <a:r>
              <a:rPr lang="en-US" altLang="zh-CN" dirty="0">
                <a:solidFill>
                  <a:srgbClr val="FF0000"/>
                </a:solidFill>
              </a:rPr>
              <a:t>exports</a:t>
            </a:r>
            <a:r>
              <a:rPr lang="zh-CN" altLang="en-US" dirty="0">
                <a:solidFill>
                  <a:srgbClr val="FF0000"/>
                </a:solidFill>
              </a:rPr>
              <a:t>对象的一个引用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也就是说 </a:t>
            </a:r>
            <a:r>
              <a:rPr lang="en-US" altLang="zh-CN" dirty="0">
                <a:solidFill>
                  <a:srgbClr val="FF0000"/>
                </a:solidFill>
              </a:rPr>
              <a:t>module.exports = exports = main</a:t>
            </a:r>
            <a:r>
              <a:rPr lang="zh-CN" altLang="en-US" dirty="0">
                <a:solidFill>
                  <a:srgbClr val="FF0000"/>
                </a:solidFill>
              </a:rPr>
              <a:t>中的</a:t>
            </a:r>
            <a:r>
              <a:rPr lang="en-US" altLang="zh-CN" dirty="0">
                <a:solidFill>
                  <a:srgbClr val="FF0000"/>
                </a:solidFill>
              </a:rPr>
              <a:t>bar</a:t>
            </a:r>
            <a:r>
              <a:rPr lang="zh-CN" altLang="en-US" dirty="0"/>
              <a:t>；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85629B5-AE89-3A4E-9213-808EA266C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</a:t>
            </a:r>
            <a:r>
              <a:rPr kumimoji="1" lang="en-US" altLang="zh-CN" dirty="0" err="1"/>
              <a:t>odule.exports</a:t>
            </a:r>
            <a:r>
              <a:rPr lang="zh-CN" altLang="en-US" dirty="0"/>
              <a:t>导出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368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2021-4-26-2">
  <a:themeElements>
    <a:clrScheme name="黄橙色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 bwMode="auto"/>
      <a:bodyPr vert="horz" lIns="91440" tIns="45720" rIns="91440" bIns="45720" rtlCol="0" anchor="ctr">
        <a:no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21-4-26-2" id="{4A51172A-A772-3E4F-9001-22DF8F808751}" vid="{4E90DBBC-22CF-6C41-B475-53D708E4241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2021-4-26-2</Template>
  <TotalTime>24115</TotalTime>
  <Words>3222</Words>
  <Application>Microsoft Office PowerPoint</Application>
  <PresentationFormat>宽屏</PresentationFormat>
  <Paragraphs>268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7" baseType="lpstr">
      <vt:lpstr>等线</vt:lpstr>
      <vt:lpstr>等线 Light</vt:lpstr>
      <vt:lpstr>微软雅黑</vt:lpstr>
      <vt:lpstr>Arial</vt:lpstr>
      <vt:lpstr>Consolas</vt:lpstr>
      <vt:lpstr>Wingdings</vt:lpstr>
      <vt:lpstr>2021-4-26-2</vt:lpstr>
      <vt:lpstr>JavaScript模块化开发</vt:lpstr>
      <vt:lpstr>PowerPoint 演示文稿</vt:lpstr>
      <vt:lpstr>什么是模块化？</vt:lpstr>
      <vt:lpstr>模块化的历史</vt:lpstr>
      <vt:lpstr>没有模块化带来的问题</vt:lpstr>
      <vt:lpstr>CommonJS规范和Node关系</vt:lpstr>
      <vt:lpstr>模块化案例</vt:lpstr>
      <vt:lpstr>exports导出</vt:lpstr>
      <vt:lpstr>module.exports导出</vt:lpstr>
      <vt:lpstr>改变代码发生了什么?</vt:lpstr>
      <vt:lpstr>require细节</vt:lpstr>
      <vt:lpstr>情况二：</vt:lpstr>
      <vt:lpstr>情况三</vt:lpstr>
      <vt:lpstr>模块的加载过程</vt:lpstr>
      <vt:lpstr>CommonJS规范缺点</vt:lpstr>
      <vt:lpstr>AMD规范</vt:lpstr>
      <vt:lpstr>require.js的使用</vt:lpstr>
      <vt:lpstr>CMD规范</vt:lpstr>
      <vt:lpstr>SeaJS的使用</vt:lpstr>
      <vt:lpstr>认识 ES Module</vt:lpstr>
      <vt:lpstr>案例代码结构组件</vt:lpstr>
      <vt:lpstr>exports关键字</vt:lpstr>
      <vt:lpstr>import关键字</vt:lpstr>
      <vt:lpstr>export和import结合使用</vt:lpstr>
      <vt:lpstr>default用法</vt:lpstr>
      <vt:lpstr>import函数</vt:lpstr>
      <vt:lpstr>import meta</vt:lpstr>
      <vt:lpstr>ES Module的解析流程</vt:lpstr>
      <vt:lpstr>阶段一：构建阶段</vt:lpstr>
      <vt:lpstr>阶段二和三：实例化阶段 – 求值阶段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Vue3+TypeScript</dc:title>
  <dc:creator>coder why</dc:creator>
  <cp:lastModifiedBy>coderwhy</cp:lastModifiedBy>
  <cp:revision>850</cp:revision>
  <dcterms:created xsi:type="dcterms:W3CDTF">2021-04-26T13:18:14Z</dcterms:created>
  <dcterms:modified xsi:type="dcterms:W3CDTF">2022-06-26T15:09:46Z</dcterms:modified>
</cp:coreProperties>
</file>