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2"/>
  </p:handoutMasterIdLst>
  <p:sldIdLst>
    <p:sldId id="256" r:id="rId2"/>
    <p:sldId id="28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VSCode代码片段" id="{52D24E52-5BAC-B044-B721-0CB0780A6CF3}">
          <p14:sldIdLst>
            <p14:sldId id="302"/>
            <p14:sldId id="303"/>
          </p14:sldIdLst>
        </p14:section>
        <p14:section name="模板语法" id="{A7619CAB-145D-BB4C-AC9A-C3E4C245C896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v-bind" id="{B44D45DE-6124-C142-A4FE-767316F0A14B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绑定事件" id="{D64FFFDD-888B-CB4B-8A6A-FAB80A7DB016}">
          <p14:sldIdLst>
            <p14:sldId id="320"/>
            <p14:sldId id="321"/>
            <p14:sldId id="322"/>
            <p14:sldId id="323"/>
            <p14:sldId id="324"/>
          </p14:sldIdLst>
        </p14:section>
        <p14:section name="条件渲染" id="{DB06D70D-284E-474A-B6A2-4616510F65B5}">
          <p14:sldIdLst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pet-generator.ap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模板语法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5F629D-85B6-C247-BDAC-5CAE843A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v-pre</a:t>
            </a:r>
            <a:r>
              <a:rPr lang="zh-CN" altLang="en-US" b="1" dirty="0"/>
              <a:t>用于</a:t>
            </a:r>
            <a:r>
              <a:rPr lang="zh-CN" altLang="en-US" b="1" dirty="0">
                <a:solidFill>
                  <a:srgbClr val="FF0000"/>
                </a:solidFill>
              </a:rPr>
              <a:t>跳过元素和它的子元素的编译过程</a:t>
            </a:r>
            <a:r>
              <a:rPr lang="zh-CN" altLang="en-US" b="1" dirty="0"/>
              <a:t>，显示原始的</a:t>
            </a:r>
            <a:r>
              <a:rPr lang="en-US" altLang="zh-CN" b="1" dirty="0"/>
              <a:t>Mustache</a:t>
            </a:r>
            <a:r>
              <a:rPr lang="zh-CN" altLang="en-US" b="1" dirty="0"/>
              <a:t>标签：</a:t>
            </a:r>
          </a:p>
          <a:p>
            <a:pPr lvl="1"/>
            <a:r>
              <a:rPr lang="zh-CN" altLang="en-US" dirty="0"/>
              <a:t>跳过不需要编译的节点，加快编译的速度；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0A1911-F318-6446-8602-18DD5260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-pre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12D29-7DF1-0446-AD1D-8D335F34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9" y="2435698"/>
            <a:ext cx="6033716" cy="11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17819-0D11-704D-A960-35BAE63C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这个指令保持在元素上直到关联组件实例结束编译。</a:t>
            </a:r>
          </a:p>
          <a:p>
            <a:pPr lvl="1"/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规则如 </a:t>
            </a:r>
            <a:r>
              <a:rPr lang="en-US" altLang="zh-CN" dirty="0"/>
              <a:t>[v-cloak] { display: none } </a:t>
            </a:r>
            <a:r>
              <a:rPr lang="zh-CN" altLang="en-US" dirty="0"/>
              <a:t>一起用时，这个指令可以隐藏未编译的 </a:t>
            </a:r>
            <a:r>
              <a:rPr lang="en-US" altLang="zh-CN" dirty="0"/>
              <a:t>Mustache </a:t>
            </a:r>
            <a:r>
              <a:rPr lang="zh-CN" altLang="en-US" dirty="0"/>
              <a:t>标签直到组件实例准备完毕。</a:t>
            </a:r>
          </a:p>
          <a:p>
            <a:endParaRPr kumimoji="1"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&lt;div&gt; </a:t>
            </a:r>
            <a:r>
              <a:rPr lang="zh-CN" altLang="en-US" dirty="0"/>
              <a:t>不会显示，直到编译结束。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A6E498-C343-9648-99A2-B263E608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-cloak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E8A79-3A58-144D-BC71-37985552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7" y="2680645"/>
            <a:ext cx="5175250" cy="31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8D7121-FC35-5D40-A7C5-0E53698A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前端讲的一系列指令，主要是将值插入到</a:t>
            </a:r>
            <a:r>
              <a:rPr lang="zh-CN" altLang="en-US" b="1" dirty="0">
                <a:solidFill>
                  <a:srgbClr val="FF0000"/>
                </a:solidFill>
              </a:rPr>
              <a:t>模板内容</a:t>
            </a:r>
            <a:r>
              <a:rPr lang="zh-CN" altLang="en-US" b="1" dirty="0"/>
              <a:t>中。</a:t>
            </a:r>
            <a:endParaRPr lang="en-US" altLang="zh-CN" b="1" dirty="0"/>
          </a:p>
          <a:p>
            <a:r>
              <a:rPr kumimoji="1" lang="zh-CN" altLang="en-US" b="1" dirty="0"/>
              <a:t>但是，除了内容需要动态来决定外，某些</a:t>
            </a:r>
            <a:r>
              <a:rPr kumimoji="1" lang="zh-CN" altLang="en-US" b="1" dirty="0">
                <a:solidFill>
                  <a:srgbClr val="FF0000"/>
                </a:solidFill>
              </a:rPr>
              <a:t>属性</a:t>
            </a:r>
            <a:r>
              <a:rPr kumimoji="1" lang="zh-CN" altLang="en-US" b="1" dirty="0"/>
              <a:t>我们也希望动态来绑定。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比如动态绑定</a:t>
            </a:r>
            <a:r>
              <a:rPr kumimoji="1" lang="en-US" altLang="zh-CN" dirty="0"/>
              <a:t>a</a:t>
            </a:r>
            <a:r>
              <a:rPr kumimoji="1" lang="zh-CN" altLang="en-US" dirty="0"/>
              <a:t>元素的</a:t>
            </a:r>
            <a:r>
              <a:rPr kumimoji="1" lang="en-US" altLang="zh-CN" dirty="0" err="1"/>
              <a:t>href</a:t>
            </a:r>
            <a:r>
              <a:rPr kumimoji="1" lang="zh-CN" altLang="en-US" dirty="0"/>
              <a:t>属性；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比如动态绑定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元素的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属性；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绑定属性我们使用</a:t>
            </a:r>
            <a:r>
              <a:rPr lang="en-US" altLang="zh-CN" b="1" dirty="0"/>
              <a:t>v-bind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b="1" dirty="0"/>
              <a:t>缩写</a:t>
            </a:r>
            <a:r>
              <a:rPr lang="zh-CN" altLang="en-US" dirty="0"/>
              <a:t>：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/>
              <a:t>预期</a:t>
            </a:r>
            <a:r>
              <a:rPr lang="zh-CN" altLang="en-US" dirty="0"/>
              <a:t>：</a:t>
            </a:r>
            <a:r>
              <a:rPr lang="en-US" altLang="zh-CN" dirty="0"/>
              <a:t>any (with argument) | Object (without argument)</a:t>
            </a:r>
          </a:p>
          <a:p>
            <a:pPr lvl="1"/>
            <a:r>
              <a:rPr lang="zh-CN" altLang="en-US" b="1" dirty="0"/>
              <a:t>参数</a:t>
            </a:r>
            <a:r>
              <a:rPr lang="zh-CN" altLang="en-US" dirty="0"/>
              <a:t>：</a:t>
            </a:r>
            <a:r>
              <a:rPr lang="en-US" altLang="zh-CN" dirty="0" err="1"/>
              <a:t>attrOrProp</a:t>
            </a:r>
            <a:r>
              <a:rPr lang="en-US" altLang="zh-CN" dirty="0"/>
              <a:t> (optional)</a:t>
            </a:r>
          </a:p>
          <a:p>
            <a:pPr lvl="1"/>
            <a:r>
              <a:rPr lang="zh-CN" altLang="en-US" b="1" dirty="0"/>
              <a:t>修饰符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.camel - </a:t>
            </a:r>
            <a:r>
              <a:rPr lang="zh-CN" altLang="en-US" dirty="0"/>
              <a:t>将 </a:t>
            </a:r>
            <a:r>
              <a:rPr lang="en-US" altLang="zh-CN" dirty="0"/>
              <a:t>kebab-case attribute </a:t>
            </a:r>
            <a:r>
              <a:rPr lang="zh-CN" altLang="en-US" dirty="0"/>
              <a:t>名转换为 </a:t>
            </a:r>
            <a:r>
              <a:rPr lang="en-US" altLang="zh-CN" dirty="0"/>
              <a:t>camelCase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/>
              <a:t>用法</a:t>
            </a:r>
            <a:r>
              <a:rPr lang="zh-CN" altLang="en-US" dirty="0"/>
              <a:t>：动态地绑定一个或多个 </a:t>
            </a:r>
            <a:r>
              <a:rPr lang="en-US" altLang="zh-CN" dirty="0"/>
              <a:t>attribute</a:t>
            </a:r>
            <a:r>
              <a:rPr lang="zh-CN" altLang="en-US" dirty="0"/>
              <a:t>，或一个组件 </a:t>
            </a:r>
            <a:r>
              <a:rPr lang="en-US" altLang="zh-CN" dirty="0"/>
              <a:t>prop </a:t>
            </a:r>
            <a:r>
              <a:rPr lang="zh-CN" altLang="en-US" dirty="0"/>
              <a:t>到表达式。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962B18-9A70-C945-A0BB-916F68E6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-bind</a:t>
            </a:r>
            <a:r>
              <a:rPr kumimoji="1" lang="zh-CN" altLang="en-US" dirty="0"/>
              <a:t>的绑定属性</a:t>
            </a:r>
          </a:p>
        </p:txBody>
      </p:sp>
    </p:spTree>
    <p:extLst>
      <p:ext uri="{BB962C8B-B14F-4D97-AF65-F5344CB8AC3E}">
        <p14:creationId xmlns:p14="http://schemas.microsoft.com/office/powerpoint/2010/main" val="7941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A923CE-6C8A-C44E-871F-1BA64029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v-bind</a:t>
            </a:r>
            <a:r>
              <a:rPr lang="zh-CN" altLang="en-US" b="1" dirty="0"/>
              <a:t>用于</a:t>
            </a:r>
            <a:r>
              <a:rPr lang="zh-CN" altLang="en-US" b="1" dirty="0">
                <a:solidFill>
                  <a:srgbClr val="FF0000"/>
                </a:solidFill>
              </a:rPr>
              <a:t>绑定一个或多个属性值</a:t>
            </a:r>
            <a:r>
              <a:rPr lang="zh-CN" altLang="en-US" b="1" dirty="0"/>
              <a:t>，或者</a:t>
            </a:r>
            <a:r>
              <a:rPr lang="zh-CN" altLang="en-US" b="1" dirty="0">
                <a:solidFill>
                  <a:srgbClr val="FF0000"/>
                </a:solidFill>
              </a:rPr>
              <a:t>向另一个组件传递</a:t>
            </a:r>
            <a:r>
              <a:rPr lang="en-US" altLang="zh-CN" b="1" dirty="0">
                <a:solidFill>
                  <a:srgbClr val="FF0000"/>
                </a:solidFill>
              </a:rPr>
              <a:t>props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/>
              <a:t>（这个学到组件时再介绍）；</a:t>
            </a:r>
            <a:endParaRPr lang="en-US" altLang="zh-CN" b="1" dirty="0"/>
          </a:p>
          <a:p>
            <a:r>
              <a:rPr lang="zh-CN" altLang="en-US" b="1" dirty="0"/>
              <a:t>在开发中，有哪些属性需要动态进行绑定呢？</a:t>
            </a:r>
          </a:p>
          <a:p>
            <a:pPr lvl="1"/>
            <a:r>
              <a:rPr lang="zh-CN" altLang="en-US" dirty="0"/>
              <a:t>还是有很多的，比如图片的链接</a:t>
            </a:r>
            <a:r>
              <a:rPr lang="en-US" altLang="zh-CN" dirty="0" err="1"/>
              <a:t>src</a:t>
            </a:r>
            <a:r>
              <a:rPr lang="zh-CN" altLang="en-US" dirty="0"/>
              <a:t>、网站的链接</a:t>
            </a:r>
            <a:r>
              <a:rPr lang="en-US" altLang="zh-CN" dirty="0" err="1"/>
              <a:t>href</a:t>
            </a:r>
            <a:r>
              <a:rPr lang="zh-CN" altLang="en-US" dirty="0"/>
              <a:t>、动态绑定一些类、样式等等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228D2C-9290-A044-B1CF-5398FBC5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绑定基本属性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52A27-C05F-C440-85BE-2FA5200E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5" y="2914785"/>
            <a:ext cx="4659335" cy="34373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306AF8-E10B-DE4F-866C-7FA3545C6E46}"/>
              </a:ext>
            </a:extLst>
          </p:cNvPr>
          <p:cNvSpPr txBox="1"/>
          <p:nvPr/>
        </p:nvSpPr>
        <p:spPr>
          <a:xfrm>
            <a:off x="5997025" y="3985186"/>
            <a:ext cx="508278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77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有一个对应的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简写方式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defTabSz="914377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在开发中，我们通常会使用语法糖的形式，因为这样更加简洁。</a:t>
            </a:r>
          </a:p>
        </p:txBody>
      </p:sp>
    </p:spTree>
    <p:extLst>
      <p:ext uri="{BB962C8B-B14F-4D97-AF65-F5344CB8AC3E}">
        <p14:creationId xmlns:p14="http://schemas.microsoft.com/office/powerpoint/2010/main" val="198259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E79CB8-EE67-8E40-B0A4-80CFF5B4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在开发中，有时候我们的元素</a:t>
            </a:r>
            <a:r>
              <a:rPr lang="en-US" altLang="zh-CN" b="1" dirty="0"/>
              <a:t>class</a:t>
            </a:r>
            <a:r>
              <a:rPr lang="zh-CN" altLang="en-US" b="1" dirty="0"/>
              <a:t>也是动态的，比如：</a:t>
            </a:r>
          </a:p>
          <a:p>
            <a:pPr lvl="1"/>
            <a:r>
              <a:rPr lang="zh-CN" altLang="en-US" dirty="0"/>
              <a:t>当数据为</a:t>
            </a:r>
            <a:r>
              <a:rPr lang="zh-CN" altLang="en-US" dirty="0">
                <a:solidFill>
                  <a:srgbClr val="FF0000"/>
                </a:solidFill>
              </a:rPr>
              <a:t>某个状态</a:t>
            </a:r>
            <a:r>
              <a:rPr lang="zh-CN" altLang="en-US" dirty="0"/>
              <a:t>时，字体显示红色。</a:t>
            </a:r>
          </a:p>
          <a:p>
            <a:pPr lvl="1"/>
            <a:r>
              <a:rPr lang="zh-CN" altLang="en-US" dirty="0"/>
              <a:t>当数据</a:t>
            </a:r>
            <a:r>
              <a:rPr lang="zh-CN" altLang="en-US" dirty="0">
                <a:solidFill>
                  <a:srgbClr val="FF0000"/>
                </a:solidFill>
              </a:rPr>
              <a:t>另一个状态</a:t>
            </a:r>
            <a:r>
              <a:rPr lang="zh-CN" altLang="en-US" dirty="0"/>
              <a:t>时，字体显示黑色。</a:t>
            </a:r>
          </a:p>
          <a:p>
            <a:r>
              <a:rPr lang="zh-CN" altLang="en-US" b="1" dirty="0"/>
              <a:t>绑定</a:t>
            </a:r>
            <a:r>
              <a:rPr lang="en-US" altLang="zh-CN" b="1" dirty="0"/>
              <a:t>class</a:t>
            </a:r>
            <a:r>
              <a:rPr lang="zh-CN" altLang="en-US" b="1" dirty="0"/>
              <a:t>有两种方式：</a:t>
            </a:r>
          </a:p>
          <a:p>
            <a:pPr lvl="1"/>
            <a:r>
              <a:rPr lang="zh-CN" altLang="en-US" dirty="0"/>
              <a:t>对象语法</a:t>
            </a:r>
          </a:p>
          <a:p>
            <a:pPr lvl="1"/>
            <a:r>
              <a:rPr lang="zh-CN" altLang="en-US" dirty="0"/>
              <a:t>数组语法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6694D5-DA25-3A45-8A0E-ACBC4149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绑定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1596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92145C-6484-184C-B9DB-89602294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对象语法：</a:t>
            </a:r>
            <a:r>
              <a:rPr lang="zh-CN" altLang="en-US" dirty="0"/>
              <a:t>我们可以传给 </a:t>
            </a:r>
            <a:r>
              <a:rPr lang="en-US" altLang="zh-CN" dirty="0"/>
              <a:t>:class (</a:t>
            </a:r>
            <a:r>
              <a:rPr lang="en-US" altLang="zh-CN" dirty="0" err="1"/>
              <a:t>v-bind:class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r>
              <a:rPr lang="en-US" altLang="zh-CN" dirty="0"/>
              <a:t>) </a:t>
            </a:r>
            <a:r>
              <a:rPr lang="zh-CN" altLang="en-US" dirty="0"/>
              <a:t>一个对象，以动态地切换 </a:t>
            </a:r>
            <a:r>
              <a:rPr lang="en-US" altLang="zh-CN" dirty="0"/>
              <a:t>class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C08153-8A3E-C945-9B23-E601010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绑定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对象语法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63FEC-F1DB-6C4E-8F43-30F78968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4" y="1863400"/>
            <a:ext cx="7957496" cy="45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31F1A6-60BA-834D-AEB6-D0656134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数组语法：</a:t>
            </a:r>
            <a:r>
              <a:rPr lang="zh-CN" altLang="en-US" dirty="0"/>
              <a:t>我们可以把一个数组传给 </a:t>
            </a:r>
            <a:r>
              <a:rPr lang="en-US" altLang="zh-CN" dirty="0"/>
              <a:t>:class</a:t>
            </a:r>
            <a:r>
              <a:rPr lang="zh-CN" altLang="en-US" dirty="0"/>
              <a:t>，以应用一个 </a:t>
            </a:r>
            <a:r>
              <a:rPr lang="en-US" altLang="zh-CN" dirty="0"/>
              <a:t>class </a:t>
            </a:r>
            <a:r>
              <a:rPr lang="zh-CN" altLang="en-US" dirty="0"/>
              <a:t>列表；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BE225-8953-1543-897A-F8C58D64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绑定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数组语法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0778C-977F-A346-B128-2FC1EC35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9" y="2238173"/>
            <a:ext cx="8507108" cy="26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CCCF4-2749-814E-B992-60B6AE38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我们可以利用</a:t>
            </a:r>
            <a:r>
              <a:rPr lang="en-US" altLang="zh-CN" b="1" dirty="0" err="1">
                <a:solidFill>
                  <a:srgbClr val="FF0000"/>
                </a:solidFill>
              </a:rPr>
              <a:t>v-bind:style</a:t>
            </a:r>
            <a:r>
              <a:rPr lang="zh-CN" altLang="en-US" b="1" dirty="0"/>
              <a:t>来绑定一些</a:t>
            </a:r>
            <a:r>
              <a:rPr lang="en-US" altLang="zh-CN" b="1" dirty="0">
                <a:solidFill>
                  <a:srgbClr val="FF0000"/>
                </a:solidFill>
              </a:rPr>
              <a:t>CSS</a:t>
            </a:r>
            <a:r>
              <a:rPr lang="zh-CN" altLang="en-US" b="1" dirty="0">
                <a:solidFill>
                  <a:srgbClr val="FF0000"/>
                </a:solidFill>
              </a:rPr>
              <a:t>内联样式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这次因为某些样式我们需要根据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动态来决定；</a:t>
            </a:r>
            <a:endParaRPr lang="en-US" altLang="zh-CN" dirty="0"/>
          </a:p>
          <a:p>
            <a:pPr lvl="1"/>
            <a:r>
              <a:rPr lang="zh-CN" altLang="en-US" dirty="0"/>
              <a:t>比如某段文字的</a:t>
            </a:r>
            <a:r>
              <a:rPr lang="zh-CN" altLang="en-US" dirty="0">
                <a:solidFill>
                  <a:srgbClr val="FF0000"/>
                </a:solidFill>
              </a:rPr>
              <a:t>颜色，大小</a:t>
            </a:r>
            <a:r>
              <a:rPr lang="zh-CN" altLang="en-US" dirty="0"/>
              <a:t>等等；</a:t>
            </a:r>
            <a:endParaRPr lang="en-US" altLang="zh-CN" dirty="0"/>
          </a:p>
          <a:p>
            <a:r>
              <a:rPr lang="en-US" altLang="zh-CN" b="1" dirty="0"/>
              <a:t>CSS property </a:t>
            </a:r>
            <a:r>
              <a:rPr lang="zh-CN" altLang="en-US" b="1" dirty="0"/>
              <a:t>名可以用</a:t>
            </a:r>
            <a:r>
              <a:rPr lang="zh-CN" altLang="en-US" b="1" dirty="0">
                <a:solidFill>
                  <a:srgbClr val="FF0000"/>
                </a:solidFill>
              </a:rPr>
              <a:t>驼峰式 </a:t>
            </a:r>
            <a:r>
              <a:rPr lang="en-US" altLang="zh-CN" b="1" dirty="0">
                <a:solidFill>
                  <a:srgbClr val="FF0000"/>
                </a:solidFill>
              </a:rPr>
              <a:t>(camelCase) 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短横线分隔 </a:t>
            </a:r>
            <a:r>
              <a:rPr lang="en-US" altLang="zh-CN" b="1" dirty="0">
                <a:solidFill>
                  <a:srgbClr val="FF0000"/>
                </a:solidFill>
              </a:rPr>
              <a:t>(kebab-case</a:t>
            </a:r>
            <a:r>
              <a:rPr lang="zh-CN" altLang="en-US" b="1" dirty="0">
                <a:solidFill>
                  <a:srgbClr val="FF0000"/>
                </a:solidFill>
              </a:rPr>
              <a:t>，记得用引号括起来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zh-CN" altLang="en-US" b="1" dirty="0"/>
              <a:t>来命名；</a:t>
            </a:r>
          </a:p>
          <a:p>
            <a:r>
              <a:rPr lang="zh-CN" altLang="en-US" b="1" dirty="0"/>
              <a:t>绑定</a:t>
            </a:r>
            <a:r>
              <a:rPr lang="en-US" altLang="zh-CN" b="1" dirty="0"/>
              <a:t>class</a:t>
            </a:r>
            <a:r>
              <a:rPr lang="zh-CN" altLang="en-US" b="1" dirty="0"/>
              <a:t>有两种方式：</a:t>
            </a:r>
          </a:p>
          <a:p>
            <a:pPr lvl="1"/>
            <a:r>
              <a:rPr lang="zh-CN" altLang="en-US" dirty="0"/>
              <a:t>对象语法</a:t>
            </a:r>
          </a:p>
          <a:p>
            <a:pPr lvl="1"/>
            <a:r>
              <a:rPr lang="zh-CN" altLang="en-US" dirty="0"/>
              <a:t>数组语法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8C96E4-E9C0-824F-81D0-E25534CF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绑定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3983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7CA793-8AE7-0541-A389-A70F3D13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对象语法：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数组语法：</a:t>
            </a:r>
            <a:endParaRPr kumimoji="1" lang="en-US" altLang="zh-CN" b="1" dirty="0"/>
          </a:p>
          <a:p>
            <a:pPr lvl="1"/>
            <a:r>
              <a:rPr lang="en-US" altLang="zh-CN" dirty="0"/>
              <a:t>:style </a:t>
            </a:r>
            <a:r>
              <a:rPr lang="zh-CN" altLang="en-US" dirty="0"/>
              <a:t>的数组语法可以将多个样式对象应用到同一个元素上；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F37D5F-8DCA-704F-9FFC-7952FE3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  <a:r>
              <a:rPr lang="en-US" altLang="zh-CN" dirty="0"/>
              <a:t>style</a:t>
            </a:r>
            <a:r>
              <a:rPr lang="zh-CN" altLang="en-US" dirty="0"/>
              <a:t>演练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79318-B555-9246-BDFD-E5FFF50C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0" y="1753699"/>
            <a:ext cx="9649838" cy="20960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9A26A0-D49C-364F-AB95-AB847A9C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6" y="5177874"/>
            <a:ext cx="7451386" cy="10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D02D6E-8EFF-7F43-ADEC-72FBCCCC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在某些情况下，我们</a:t>
            </a:r>
            <a:r>
              <a:rPr kumimoji="1" lang="zh-CN" altLang="en-US" b="1" dirty="0">
                <a:solidFill>
                  <a:srgbClr val="FF0000"/>
                </a:solidFill>
              </a:rPr>
              <a:t>属性的名称</a:t>
            </a:r>
            <a:r>
              <a:rPr kumimoji="1" lang="zh-CN" altLang="en-US" b="1" dirty="0"/>
              <a:t>可能也不是固定的：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前端我们无论绑定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href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，属性名称都是固定的；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</a:t>
            </a:r>
            <a:r>
              <a:rPr kumimoji="1" lang="zh-CN" altLang="en-US" dirty="0">
                <a:solidFill>
                  <a:srgbClr val="FF0000"/>
                </a:solidFill>
              </a:rPr>
              <a:t>属性名称不是固定</a:t>
            </a:r>
            <a:r>
              <a:rPr kumimoji="1" lang="zh-CN" altLang="en-US" dirty="0"/>
              <a:t>的，我们可以使用 </a:t>
            </a:r>
            <a:r>
              <a:rPr kumimoji="1" lang="en-US" altLang="zh-CN" dirty="0">
                <a:solidFill>
                  <a:srgbClr val="FF0000"/>
                </a:solidFill>
              </a:rPr>
              <a:t>:[</a:t>
            </a:r>
            <a:r>
              <a:rPr kumimoji="1" lang="zh-CN" altLang="en-US" dirty="0">
                <a:solidFill>
                  <a:srgbClr val="FF0000"/>
                </a:solidFill>
              </a:rPr>
              <a:t>属性名</a:t>
            </a:r>
            <a:r>
              <a:rPr kumimoji="1" lang="en-US" altLang="zh-CN" dirty="0">
                <a:solidFill>
                  <a:srgbClr val="FF0000"/>
                </a:solidFill>
              </a:rPr>
              <a:t>]=“</a:t>
            </a:r>
            <a:r>
              <a:rPr kumimoji="1" lang="zh-CN" altLang="en-US" dirty="0">
                <a:solidFill>
                  <a:srgbClr val="FF0000"/>
                </a:solidFill>
              </a:rPr>
              <a:t>值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的格式来定义；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这种绑定的方式，我们称之为</a:t>
            </a:r>
            <a:r>
              <a:rPr kumimoji="1" lang="zh-CN" altLang="en-US" dirty="0">
                <a:solidFill>
                  <a:srgbClr val="FF0000"/>
                </a:solidFill>
              </a:rPr>
              <a:t>动态绑定属性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7A0F83-D18E-E949-A5DF-F6DBC859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动态绑定属性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9DABDD-42E0-E446-A868-C4380800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98" y="3351179"/>
            <a:ext cx="5806602" cy="14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02120" y="4823306"/>
            <a:ext cx="4143920" cy="520700"/>
            <a:chOff x="0" y="0"/>
            <a:chExt cx="4144827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0336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v-on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绑定事件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Mustache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619766"/>
            <a:ext cx="4316329" cy="520700"/>
            <a:chOff x="0" y="0"/>
            <a:chExt cx="4315294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37383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常见的基本指令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73831"/>
            <a:ext cx="4003242" cy="520700"/>
            <a:chOff x="0" y="0"/>
            <a:chExt cx="4002282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060823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v-bind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绑定属性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02120" y="3755638"/>
            <a:ext cx="4214258" cy="520699"/>
            <a:chOff x="0" y="0"/>
            <a:chExt cx="4215180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73721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4DD8A6F3-89E2-4A56-BE42-3E0C66664E45}"/>
              </a:ext>
            </a:extLst>
          </p:cNvPr>
          <p:cNvGrpSpPr/>
          <p:nvPr/>
        </p:nvGrpSpPr>
        <p:grpSpPr bwMode="auto">
          <a:xfrm>
            <a:off x="7530051" y="5847622"/>
            <a:ext cx="3975311" cy="520700"/>
            <a:chOff x="0" y="0"/>
            <a:chExt cx="3976181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71DFD119-D266-4943-A85E-D4DE8A90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034722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的条件渲染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CB693DDA-2D7B-43BD-A833-98C5EE48F39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5DA86C1B-C0CB-41BF-AD41-FA64E64BE80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9BDE7988-431E-4472-BB2A-8DAA6BD22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15684828-1349-4982-B908-5116F6DC9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629FBEE8-F552-4B97-A039-AC3262822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28C97F1E-39A6-4BE6-8EFD-AF4E45E12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CB4DB0-1636-4245-B52F-F995E8E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如果我们希望将一个</a:t>
            </a:r>
            <a:r>
              <a:rPr kumimoji="1" lang="zh-CN" altLang="en-US" b="1" dirty="0">
                <a:solidFill>
                  <a:srgbClr val="FF0000"/>
                </a:solidFill>
              </a:rPr>
              <a:t>对象的所有属性</a:t>
            </a:r>
            <a:r>
              <a:rPr kumimoji="1" lang="zh-CN" altLang="en-US" b="1" dirty="0"/>
              <a:t>，绑定到</a:t>
            </a:r>
            <a:r>
              <a:rPr kumimoji="1" lang="zh-CN" altLang="en-US" b="1" dirty="0">
                <a:solidFill>
                  <a:srgbClr val="FF0000"/>
                </a:solidFill>
              </a:rPr>
              <a:t>元素上的所有属性</a:t>
            </a:r>
            <a:r>
              <a:rPr kumimoji="1" lang="zh-CN" altLang="en-US" b="1" dirty="0"/>
              <a:t>，应该怎么做呢？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非常简单，我们可以直接使用 </a:t>
            </a:r>
            <a:r>
              <a:rPr kumimoji="1" lang="en-US" altLang="zh-CN" dirty="0">
                <a:solidFill>
                  <a:srgbClr val="FF0000"/>
                </a:solidFill>
              </a:rPr>
              <a:t>v-bind</a:t>
            </a:r>
            <a:r>
              <a:rPr kumimoji="1" lang="zh-CN" altLang="en-US" dirty="0">
                <a:solidFill>
                  <a:srgbClr val="FF0000"/>
                </a:solidFill>
              </a:rPr>
              <a:t> 绑定一个 对象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b="1" dirty="0"/>
              <a:t>案例：</a:t>
            </a:r>
            <a:r>
              <a:rPr lang="en-US" altLang="zh-CN" b="1" dirty="0"/>
              <a:t>info</a:t>
            </a:r>
            <a:r>
              <a:rPr lang="zh-CN" altLang="en-US" b="1" dirty="0"/>
              <a:t>对象会被拆解成</a:t>
            </a:r>
            <a:r>
              <a:rPr lang="en-US" altLang="zh-CN" b="1" dirty="0"/>
              <a:t>div</a:t>
            </a:r>
            <a:r>
              <a:rPr lang="zh-CN" altLang="en-US" b="1" dirty="0"/>
              <a:t>的各个属性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2B0FA0-F505-4144-9304-F6D23ED6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绑定一个对象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351215-13C2-7E4D-8318-0AF9189E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" y="2923656"/>
            <a:ext cx="5155525" cy="10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30082B-6EC0-7B40-B005-E4E6A7FA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前面我们绑定了元素的</a:t>
            </a:r>
            <a:r>
              <a:rPr kumimoji="1" lang="zh-CN" altLang="en-US" b="1" dirty="0">
                <a:solidFill>
                  <a:srgbClr val="FF0000"/>
                </a:solidFill>
              </a:rPr>
              <a:t>内容和属性</a:t>
            </a:r>
            <a:r>
              <a:rPr kumimoji="1" lang="zh-CN" altLang="en-US" b="1" dirty="0"/>
              <a:t>，在前端开发中另外一个非常重要的特性就是</a:t>
            </a:r>
            <a:r>
              <a:rPr kumimoji="1" lang="zh-CN" altLang="en-US" b="1" dirty="0">
                <a:solidFill>
                  <a:srgbClr val="FF0000"/>
                </a:solidFill>
              </a:rPr>
              <a:t>交互</a:t>
            </a:r>
            <a:r>
              <a:rPr kumimoji="1" lang="zh-CN" altLang="en-US" b="1" dirty="0"/>
              <a:t>。</a:t>
            </a:r>
            <a:endParaRPr kumimoji="1" lang="en-US" altLang="zh-CN" b="1" dirty="0"/>
          </a:p>
          <a:p>
            <a:r>
              <a:rPr lang="zh-CN" altLang="en-US" b="1" dirty="0"/>
              <a:t>在前端开发中，我们需要经常和用户进行各种各样的交互：</a:t>
            </a:r>
          </a:p>
          <a:p>
            <a:pPr lvl="1"/>
            <a:r>
              <a:rPr lang="zh-CN" altLang="en-US" dirty="0"/>
              <a:t>这个时候，我们就必须监听用户发生的事件，比如</a:t>
            </a:r>
            <a:r>
              <a:rPr lang="zh-CN" altLang="en-US" dirty="0">
                <a:solidFill>
                  <a:srgbClr val="FF0000"/>
                </a:solidFill>
              </a:rPr>
              <a:t>点击、拖拽、键盘事件</a:t>
            </a:r>
            <a:r>
              <a:rPr lang="zh-CN" altLang="en-US" dirty="0"/>
              <a:t>等等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中如何监听事件呢？使用</a:t>
            </a:r>
            <a:r>
              <a:rPr kumimoji="1" lang="en-US" altLang="zh-CN" dirty="0">
                <a:solidFill>
                  <a:srgbClr val="FF0000"/>
                </a:solidFill>
              </a:rPr>
              <a:t>v-on</a:t>
            </a:r>
            <a:r>
              <a:rPr kumimoji="1" lang="zh-CN" altLang="en-US" dirty="0">
                <a:solidFill>
                  <a:srgbClr val="FF0000"/>
                </a:solidFill>
              </a:rPr>
              <a:t>指令</a:t>
            </a:r>
            <a:r>
              <a:rPr kumimoji="1" lang="zh-CN" altLang="en-US" dirty="0"/>
              <a:t>。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接下来我们来看一下</a:t>
            </a:r>
            <a:r>
              <a:rPr kumimoji="1" lang="en-US" altLang="zh-CN" b="1" dirty="0"/>
              <a:t>v-on</a:t>
            </a:r>
            <a:r>
              <a:rPr kumimoji="1" lang="zh-CN" altLang="en-US" b="1" dirty="0"/>
              <a:t>的用法：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F23978-917A-1148-B04A-66AC70A5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</a:t>
            </a:r>
            <a:r>
              <a:rPr kumimoji="1" lang="zh-CN" altLang="en-US" dirty="0"/>
              <a:t>绑定事件</a:t>
            </a:r>
          </a:p>
        </p:txBody>
      </p:sp>
    </p:spTree>
    <p:extLst>
      <p:ext uri="{BB962C8B-B14F-4D97-AF65-F5344CB8AC3E}">
        <p14:creationId xmlns:p14="http://schemas.microsoft.com/office/powerpoint/2010/main" val="25225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8BD11B-35B2-ED4A-951D-AD2B5B88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b="1" dirty="0"/>
              <a:t>v-on</a:t>
            </a:r>
            <a:r>
              <a:rPr lang="zh-CN" altLang="en-US" sz="1200" b="1" dirty="0"/>
              <a:t>的使用：</a:t>
            </a:r>
          </a:p>
          <a:p>
            <a:pPr lvl="1"/>
            <a:r>
              <a:rPr lang="zh-CN" altLang="en-US" sz="1200" b="1" dirty="0"/>
              <a:t>缩写</a:t>
            </a:r>
            <a:r>
              <a:rPr lang="zh-CN" altLang="en-US" sz="1200" dirty="0"/>
              <a:t>：</a:t>
            </a:r>
            <a:r>
              <a:rPr lang="en-US" altLang="zh-CN" sz="1200" dirty="0"/>
              <a:t>@</a:t>
            </a:r>
          </a:p>
          <a:p>
            <a:pPr lvl="1"/>
            <a:r>
              <a:rPr lang="zh-CN" altLang="en-US" sz="1200" b="1" dirty="0"/>
              <a:t>预期</a:t>
            </a:r>
            <a:r>
              <a:rPr lang="zh-CN" altLang="en-US" sz="1200" dirty="0"/>
              <a:t>：</a:t>
            </a:r>
            <a:r>
              <a:rPr lang="en-US" altLang="zh-CN" sz="1200" dirty="0"/>
              <a:t>Function | Inline Statement | Object</a:t>
            </a:r>
          </a:p>
          <a:p>
            <a:pPr lvl="1"/>
            <a:r>
              <a:rPr lang="zh-CN" altLang="en-US" sz="1200" b="1" dirty="0"/>
              <a:t>参数</a:t>
            </a:r>
            <a:r>
              <a:rPr lang="zh-CN" altLang="en-US" sz="1200" dirty="0"/>
              <a:t>：</a:t>
            </a:r>
            <a:r>
              <a:rPr lang="en-US" altLang="zh-CN" sz="1200" dirty="0"/>
              <a:t>event</a:t>
            </a:r>
          </a:p>
          <a:p>
            <a:pPr lvl="1"/>
            <a:r>
              <a:rPr lang="zh-CN" altLang="en-US" sz="1200" b="1" dirty="0"/>
              <a:t>修饰符</a:t>
            </a:r>
            <a:r>
              <a:rPr lang="zh-CN" altLang="en-US" sz="1200" dirty="0"/>
              <a:t>：</a:t>
            </a:r>
          </a:p>
          <a:p>
            <a:pPr lvl="2"/>
            <a:r>
              <a:rPr lang="en-US" altLang="zh-CN" sz="1200" dirty="0"/>
              <a:t>.stop - </a:t>
            </a:r>
            <a:r>
              <a:rPr lang="zh-CN" altLang="en-US" sz="1200" dirty="0"/>
              <a:t>调用 </a:t>
            </a:r>
            <a:r>
              <a:rPr lang="en-US" altLang="zh-CN" sz="1200" dirty="0" err="1"/>
              <a:t>event.stopPropagation</a:t>
            </a:r>
            <a:r>
              <a:rPr lang="en-US" altLang="zh-CN" sz="1200" dirty="0"/>
              <a:t>()</a:t>
            </a:r>
            <a:r>
              <a:rPr lang="zh-CN" altLang="en-US" sz="1200" dirty="0"/>
              <a:t>。</a:t>
            </a:r>
          </a:p>
          <a:p>
            <a:pPr lvl="2"/>
            <a:r>
              <a:rPr lang="en-US" altLang="zh-CN" sz="1200" dirty="0"/>
              <a:t>.prevent - </a:t>
            </a:r>
            <a:r>
              <a:rPr lang="zh-CN" altLang="en-US" sz="1200" dirty="0"/>
              <a:t>调用 </a:t>
            </a:r>
            <a:r>
              <a:rPr lang="en-US" altLang="zh-CN" sz="1200" dirty="0" err="1"/>
              <a:t>event.preventDefault</a:t>
            </a:r>
            <a:r>
              <a:rPr lang="en-US" altLang="zh-CN" sz="1200" dirty="0"/>
              <a:t>()</a:t>
            </a:r>
            <a:r>
              <a:rPr lang="zh-CN" altLang="en-US" sz="1200" dirty="0"/>
              <a:t>。</a:t>
            </a:r>
          </a:p>
          <a:p>
            <a:pPr lvl="2"/>
            <a:r>
              <a:rPr lang="en-US" altLang="zh-CN" sz="1200" dirty="0"/>
              <a:t>.capture - </a:t>
            </a:r>
            <a:r>
              <a:rPr lang="zh-CN" altLang="en-US" sz="1200" dirty="0"/>
              <a:t>添加事件侦听器时使用 </a:t>
            </a:r>
            <a:r>
              <a:rPr lang="en-US" altLang="zh-CN" sz="1200" dirty="0"/>
              <a:t>capture </a:t>
            </a:r>
            <a:r>
              <a:rPr lang="zh-CN" altLang="en-US" sz="1200" dirty="0"/>
              <a:t>模式。</a:t>
            </a:r>
          </a:p>
          <a:p>
            <a:pPr lvl="2"/>
            <a:r>
              <a:rPr lang="en-US" altLang="zh-CN" sz="1200" dirty="0"/>
              <a:t>.self - </a:t>
            </a:r>
            <a:r>
              <a:rPr lang="zh-CN" altLang="en-US" sz="1200" dirty="0"/>
              <a:t>只当事件是从侦听器绑定的元素本身触发时才触发回调。</a:t>
            </a:r>
          </a:p>
          <a:p>
            <a:pPr lvl="2"/>
            <a:r>
              <a:rPr lang="en-US" altLang="zh-CN" sz="1200" dirty="0"/>
              <a:t>.{</a:t>
            </a:r>
            <a:r>
              <a:rPr lang="en-US" altLang="zh-CN" sz="1200" dirty="0" err="1"/>
              <a:t>keyAlias</a:t>
            </a:r>
            <a:r>
              <a:rPr lang="en-US" altLang="zh-CN" sz="1200" dirty="0"/>
              <a:t>} - </a:t>
            </a:r>
            <a:r>
              <a:rPr lang="zh-CN" altLang="en-US" sz="1200" dirty="0"/>
              <a:t>仅当事件是从特定键触发时才触发回调。</a:t>
            </a:r>
          </a:p>
          <a:p>
            <a:pPr lvl="2"/>
            <a:r>
              <a:rPr lang="en-US" altLang="zh-CN" sz="1200" dirty="0"/>
              <a:t>.once - </a:t>
            </a:r>
            <a:r>
              <a:rPr lang="zh-CN" altLang="en-US" sz="1200" dirty="0"/>
              <a:t>只触发一次回调。</a:t>
            </a:r>
          </a:p>
          <a:p>
            <a:pPr lvl="2"/>
            <a:r>
              <a:rPr lang="en-US" altLang="zh-CN" sz="1200" dirty="0"/>
              <a:t>.left - </a:t>
            </a:r>
            <a:r>
              <a:rPr lang="zh-CN" altLang="en-US" sz="1200" dirty="0"/>
              <a:t>只当点击鼠标左键时触发。</a:t>
            </a:r>
          </a:p>
          <a:p>
            <a:pPr lvl="2"/>
            <a:r>
              <a:rPr lang="en-US" altLang="zh-CN" sz="1200" dirty="0"/>
              <a:t>.right - </a:t>
            </a:r>
            <a:r>
              <a:rPr lang="zh-CN" altLang="en-US" sz="1200" dirty="0"/>
              <a:t>只当点击鼠标右键时触发。</a:t>
            </a:r>
          </a:p>
          <a:p>
            <a:pPr lvl="2"/>
            <a:r>
              <a:rPr lang="en-US" altLang="zh-CN" sz="1200" dirty="0"/>
              <a:t>.middle - </a:t>
            </a:r>
            <a:r>
              <a:rPr lang="zh-CN" altLang="en-US" sz="1200" dirty="0"/>
              <a:t>只当点击鼠标中键时触发。</a:t>
            </a:r>
          </a:p>
          <a:p>
            <a:pPr lvl="2"/>
            <a:r>
              <a:rPr lang="en-US" altLang="zh-CN" sz="1200" dirty="0"/>
              <a:t>.passive - { passive: true } </a:t>
            </a:r>
            <a:r>
              <a:rPr lang="zh-CN" altLang="en-US" sz="1200" dirty="0"/>
              <a:t>模式添加侦听器</a:t>
            </a:r>
          </a:p>
          <a:p>
            <a:pPr lvl="1"/>
            <a:r>
              <a:rPr lang="zh-CN" altLang="en-US" sz="1200" b="1" dirty="0"/>
              <a:t>用法</a:t>
            </a:r>
            <a:r>
              <a:rPr lang="zh-CN" altLang="en-US" sz="1200" dirty="0"/>
              <a:t>：绑定事件监听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098B75-1D53-2641-8993-3835D95B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</a:t>
            </a:r>
            <a:r>
              <a:rPr kumimoji="1"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5234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B62770-7ACD-0E4C-BB6F-15660A7A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我们可以使用</a:t>
            </a:r>
            <a:r>
              <a:rPr kumimoji="1" lang="en-US" altLang="zh-CN" dirty="0"/>
              <a:t>v-on</a:t>
            </a:r>
            <a:r>
              <a:rPr kumimoji="1" lang="zh-CN" altLang="en-US" dirty="0"/>
              <a:t>来监听一下</a:t>
            </a:r>
            <a:r>
              <a:rPr kumimoji="1" lang="zh-CN" altLang="en-US" dirty="0">
                <a:solidFill>
                  <a:srgbClr val="FF0000"/>
                </a:solidFill>
              </a:rPr>
              <a:t>点击的事件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sz="800" dirty="0"/>
          </a:p>
          <a:p>
            <a:r>
              <a:rPr kumimoji="1" lang="en-US" altLang="zh-CN" dirty="0" err="1"/>
              <a:t>v-on:click</a:t>
            </a:r>
            <a:r>
              <a:rPr kumimoji="1" lang="zh-CN" altLang="en-US" dirty="0"/>
              <a:t>可以写成</a:t>
            </a:r>
            <a:r>
              <a:rPr kumimoji="1" lang="en-US" altLang="zh-CN" dirty="0"/>
              <a:t>@click</a:t>
            </a:r>
            <a:r>
              <a:rPr kumimoji="1" lang="zh-CN" altLang="en-US" dirty="0"/>
              <a:t>，是它的</a:t>
            </a:r>
            <a:r>
              <a:rPr kumimoji="1" lang="zh-CN" altLang="en-US" dirty="0">
                <a:solidFill>
                  <a:srgbClr val="FF0000"/>
                </a:solidFill>
              </a:rPr>
              <a:t>语法糖</a:t>
            </a:r>
            <a:r>
              <a:rPr kumimoji="1" lang="zh-CN" altLang="en-US" dirty="0"/>
              <a:t>写法：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sz="600" dirty="0"/>
          </a:p>
          <a:p>
            <a:r>
              <a:rPr kumimoji="1" lang="zh-CN" altLang="en-US" dirty="0"/>
              <a:t>当然，我们也可以</a:t>
            </a:r>
            <a:r>
              <a:rPr kumimoji="1" lang="zh-CN" altLang="en-US" dirty="0">
                <a:solidFill>
                  <a:srgbClr val="FF0000"/>
                </a:solidFill>
              </a:rPr>
              <a:t>绑定其他的事件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900" dirty="0"/>
          </a:p>
          <a:p>
            <a:r>
              <a:rPr kumimoji="1" lang="zh-CN" altLang="en-US" dirty="0"/>
              <a:t>如果我们希望一个元素</a:t>
            </a:r>
            <a:r>
              <a:rPr kumimoji="1" lang="zh-CN" altLang="en-US" dirty="0">
                <a:solidFill>
                  <a:srgbClr val="FF0000"/>
                </a:solidFill>
              </a:rPr>
              <a:t>绑定多个事件</a:t>
            </a:r>
            <a:r>
              <a:rPr kumimoji="1" lang="zh-CN" altLang="en-US" dirty="0"/>
              <a:t>，这个时候可以传入一个对象：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380A90-7278-B648-A895-1E1D9812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</a:t>
            </a:r>
            <a:r>
              <a:rPr kumimoji="1" lang="zh-CN" altLang="en-US" dirty="0"/>
              <a:t>的基本使用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3D96B-C512-1343-8535-D1845CC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7" y="1695184"/>
            <a:ext cx="4846266" cy="126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D3514A-95C6-8B4C-A9E4-1BC98233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7" y="3547720"/>
            <a:ext cx="4641987" cy="63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E8CE3C-D9D9-714E-8415-045EEAB3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47" y="4736100"/>
            <a:ext cx="4933815" cy="666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4C81F1-817C-E04A-A4EF-F932EE6A1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7" y="6046851"/>
            <a:ext cx="8299585" cy="6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A3609A-87A2-8A4B-A318-ECC60270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当通过</a:t>
            </a:r>
            <a:r>
              <a:rPr lang="en-US" altLang="zh-CN" b="1" dirty="0"/>
              <a:t>methods</a:t>
            </a:r>
            <a:r>
              <a:rPr lang="zh-CN" altLang="en-US" b="1" dirty="0"/>
              <a:t>中定义方法，以供</a:t>
            </a:r>
            <a:r>
              <a:rPr lang="en-US" altLang="zh-CN" b="1" dirty="0"/>
              <a:t>@click</a:t>
            </a:r>
            <a:r>
              <a:rPr lang="zh-CN" altLang="en-US" b="1" dirty="0"/>
              <a:t>调用时，需要注意参数问题：</a:t>
            </a:r>
            <a:endParaRPr lang="en-US" altLang="zh-CN" b="1" dirty="0"/>
          </a:p>
          <a:p>
            <a:r>
              <a:rPr lang="zh-CN" altLang="en-US" dirty="0"/>
              <a:t>情况一：如果该方法不需要额外参数，那么方法后的</a:t>
            </a:r>
            <a:r>
              <a:rPr lang="en-US" altLang="zh-CN" dirty="0"/>
              <a:t>()</a:t>
            </a:r>
            <a:r>
              <a:rPr lang="zh-CN" altLang="en-US" dirty="0"/>
              <a:t>可以不添加。</a:t>
            </a:r>
            <a:endParaRPr lang="en-US" altLang="zh-CN" dirty="0"/>
          </a:p>
          <a:p>
            <a:pPr lvl="1"/>
            <a:r>
              <a:rPr lang="zh-CN" altLang="en-US" dirty="0"/>
              <a:t>但是注意：如果方法本身中有一个参数，那么会默认将原生事件</a:t>
            </a:r>
            <a:r>
              <a:rPr lang="en-US" altLang="zh-CN" dirty="0"/>
              <a:t>event</a:t>
            </a:r>
            <a:r>
              <a:rPr lang="zh-CN" altLang="en-US" dirty="0"/>
              <a:t>参数传递进去</a:t>
            </a:r>
          </a:p>
          <a:p>
            <a:r>
              <a:rPr lang="zh-CN" altLang="en-US" dirty="0"/>
              <a:t>情况二：如果需要同时传入某个参数，同时需要</a:t>
            </a:r>
            <a:r>
              <a:rPr lang="en-US" altLang="zh-CN" dirty="0"/>
              <a:t>event</a:t>
            </a:r>
            <a:r>
              <a:rPr lang="zh-CN" altLang="en-US" dirty="0"/>
              <a:t>时，可以通过</a:t>
            </a:r>
            <a:r>
              <a:rPr lang="en-US" altLang="zh-CN" dirty="0"/>
              <a:t>$event</a:t>
            </a:r>
            <a:r>
              <a:rPr lang="zh-CN" altLang="en-US" dirty="0"/>
              <a:t>传入事件。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7A4A1F-E44B-3F47-AAAA-586EF6E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</a:t>
            </a:r>
            <a:r>
              <a:rPr lang="zh-CN" altLang="en-US" dirty="0"/>
              <a:t>参数传递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109A97-0D58-AA43-AE22-D1A9AEBD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3" y="3632605"/>
            <a:ext cx="6013180" cy="1407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A9BCBF-539A-B045-B1BC-7D68EDF7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67" y="3458285"/>
            <a:ext cx="3860585" cy="17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3F8E30-CC5B-BF48-9D80-70A7AC2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v-on</a:t>
            </a:r>
            <a:r>
              <a:rPr kumimoji="1" lang="zh-CN" altLang="en-US" b="1" dirty="0"/>
              <a:t>支持</a:t>
            </a:r>
            <a:r>
              <a:rPr kumimoji="1" lang="zh-CN" altLang="en-US" b="1" dirty="0">
                <a:solidFill>
                  <a:srgbClr val="FF0000"/>
                </a:solidFill>
              </a:rPr>
              <a:t>修饰符</a:t>
            </a:r>
            <a:r>
              <a:rPr kumimoji="1" lang="zh-CN" altLang="en-US" b="1" dirty="0"/>
              <a:t>，修饰符相当于对事件进行了一些特殊的处理：</a:t>
            </a:r>
            <a:endParaRPr kumimoji="1" lang="en-US" altLang="zh-CN" b="1" dirty="0"/>
          </a:p>
          <a:p>
            <a:pPr lvl="1"/>
            <a:r>
              <a:rPr lang="en-US" altLang="zh-CN" dirty="0"/>
              <a:t>.stop - </a:t>
            </a:r>
            <a:r>
              <a:rPr lang="zh-CN" altLang="en-US" dirty="0"/>
              <a:t>调用 </a:t>
            </a:r>
            <a:r>
              <a:rPr lang="en-US" altLang="zh-CN" dirty="0" err="1"/>
              <a:t>event.stopPropagation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.prevent - </a:t>
            </a:r>
            <a:r>
              <a:rPr lang="zh-CN" altLang="en-US" dirty="0"/>
              <a:t>调用 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.capture - </a:t>
            </a:r>
            <a:r>
              <a:rPr lang="zh-CN" altLang="en-US" dirty="0"/>
              <a:t>添加事件侦听器时使用 </a:t>
            </a:r>
            <a:r>
              <a:rPr lang="en-US" altLang="zh-CN" dirty="0"/>
              <a:t>capture </a:t>
            </a:r>
            <a:r>
              <a:rPr lang="zh-CN" altLang="en-US" dirty="0"/>
              <a:t>模式。</a:t>
            </a:r>
          </a:p>
          <a:p>
            <a:pPr lvl="1"/>
            <a:r>
              <a:rPr lang="en-US" altLang="zh-CN" dirty="0"/>
              <a:t>.self - </a:t>
            </a:r>
            <a:r>
              <a:rPr lang="zh-CN" altLang="en-US" dirty="0"/>
              <a:t>只当事件是从侦听器绑定的元素本身触发时才触发回调。</a:t>
            </a:r>
          </a:p>
          <a:p>
            <a:pPr lvl="1"/>
            <a:r>
              <a:rPr lang="en-US" altLang="zh-CN" dirty="0"/>
              <a:t>.{</a:t>
            </a:r>
            <a:r>
              <a:rPr lang="en-US" altLang="zh-CN" dirty="0" err="1"/>
              <a:t>keyAlias</a:t>
            </a:r>
            <a:r>
              <a:rPr lang="en-US" altLang="zh-CN" dirty="0"/>
              <a:t>} - </a:t>
            </a:r>
            <a:r>
              <a:rPr lang="zh-CN" altLang="en-US" dirty="0"/>
              <a:t>仅当事件是从特定键触发时才触发回调。</a:t>
            </a:r>
          </a:p>
          <a:p>
            <a:pPr lvl="1"/>
            <a:r>
              <a:rPr lang="en-US" altLang="zh-CN" dirty="0"/>
              <a:t>.once - </a:t>
            </a:r>
            <a:r>
              <a:rPr lang="zh-CN" altLang="en-US" dirty="0"/>
              <a:t>只触发一次回调。</a:t>
            </a:r>
          </a:p>
          <a:p>
            <a:pPr lvl="1"/>
            <a:r>
              <a:rPr lang="en-US" altLang="zh-CN" dirty="0"/>
              <a:t>.left - </a:t>
            </a:r>
            <a:r>
              <a:rPr lang="zh-CN" altLang="en-US" dirty="0"/>
              <a:t>只当点击鼠标左键时触发。</a:t>
            </a:r>
          </a:p>
          <a:p>
            <a:pPr lvl="1"/>
            <a:r>
              <a:rPr lang="en-US" altLang="zh-CN" dirty="0"/>
              <a:t>.right - </a:t>
            </a:r>
            <a:r>
              <a:rPr lang="zh-CN" altLang="en-US" dirty="0"/>
              <a:t>只当点击鼠标右键时触发。</a:t>
            </a:r>
          </a:p>
          <a:p>
            <a:pPr lvl="1"/>
            <a:r>
              <a:rPr lang="en-US" altLang="zh-CN" dirty="0"/>
              <a:t>.middle - </a:t>
            </a:r>
            <a:r>
              <a:rPr lang="zh-CN" altLang="en-US" dirty="0"/>
              <a:t>只当点击鼠标中键时触发。</a:t>
            </a:r>
          </a:p>
          <a:p>
            <a:pPr lvl="1"/>
            <a:r>
              <a:rPr lang="en-US" altLang="zh-CN" dirty="0"/>
              <a:t>.passive - { passive: true } </a:t>
            </a:r>
            <a:r>
              <a:rPr lang="zh-CN" altLang="en-US" dirty="0"/>
              <a:t>模式添加侦听器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E01A3A-B3F4-D149-AB39-A7CBF1A2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</a:t>
            </a:r>
            <a:r>
              <a:rPr kumimoji="1" lang="zh-CN" altLang="en-US" dirty="0"/>
              <a:t>的修饰符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35F585-2BFE-EC49-AFD1-11DCC1C5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20" y="4889754"/>
            <a:ext cx="5399683" cy="14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DFE6F5-9D91-9149-98D1-BC880C9B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在某些情况下，我们需要根据当前的条件决定某些元素或组件是否渲染，这个时候我们就需要进行条件判断了。</a:t>
            </a:r>
          </a:p>
          <a:p>
            <a:r>
              <a:rPr lang="en-US" altLang="zh-CN" b="1" dirty="0"/>
              <a:t>Vue</a:t>
            </a:r>
            <a:r>
              <a:rPr lang="zh-CN" altLang="en-US" b="1" dirty="0"/>
              <a:t>提供了下面的指令来进行条件判断：</a:t>
            </a:r>
          </a:p>
          <a:p>
            <a:pPr lvl="1"/>
            <a:r>
              <a:rPr lang="en-US" altLang="zh-CN" dirty="0"/>
              <a:t>v-if</a:t>
            </a:r>
          </a:p>
          <a:p>
            <a:pPr lvl="1"/>
            <a:r>
              <a:rPr lang="en-US" altLang="zh-CN" dirty="0"/>
              <a:t>v-else</a:t>
            </a:r>
          </a:p>
          <a:p>
            <a:pPr lvl="1"/>
            <a:r>
              <a:rPr lang="en-US" altLang="zh-CN" dirty="0"/>
              <a:t>v-else-if</a:t>
            </a:r>
          </a:p>
          <a:p>
            <a:pPr lvl="1"/>
            <a:r>
              <a:rPr lang="en-US" altLang="zh-CN" dirty="0"/>
              <a:t>v-show</a:t>
            </a:r>
          </a:p>
          <a:p>
            <a:r>
              <a:rPr lang="zh-CN" altLang="en-US" b="1" dirty="0"/>
              <a:t>下面我们来对它们进行学习。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62D883-F25E-4641-8C24-0A9DE2A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条件渲染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9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BABC7A-6AE0-7448-94D6-E2CD1045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v-if</a:t>
            </a:r>
            <a:r>
              <a:rPr lang="zh-CN" altLang="en-US" b="1" dirty="0"/>
              <a:t>、</a:t>
            </a:r>
            <a:r>
              <a:rPr lang="en-US" altLang="zh-CN" b="1" dirty="0"/>
              <a:t>v-else</a:t>
            </a:r>
            <a:r>
              <a:rPr lang="zh-CN" altLang="en-US" b="1" dirty="0"/>
              <a:t>、</a:t>
            </a:r>
            <a:r>
              <a:rPr lang="en-US" altLang="zh-CN" b="1" dirty="0"/>
              <a:t>v-else-if</a:t>
            </a:r>
            <a:r>
              <a:rPr lang="zh-CN" altLang="en-US" b="1" dirty="0"/>
              <a:t>用于根据条件来渲染某一块的内容：</a:t>
            </a:r>
          </a:p>
          <a:p>
            <a:pPr lvl="1"/>
            <a:r>
              <a:rPr lang="zh-CN" altLang="en-US" dirty="0"/>
              <a:t>这些内容只有在条件为</a:t>
            </a:r>
            <a:r>
              <a:rPr lang="en-US" altLang="zh-CN" dirty="0"/>
              <a:t>true</a:t>
            </a:r>
            <a:r>
              <a:rPr lang="zh-CN" altLang="en-US" dirty="0"/>
              <a:t>时，才会被渲染出来；</a:t>
            </a:r>
          </a:p>
          <a:p>
            <a:pPr lvl="1"/>
            <a:r>
              <a:rPr lang="zh-CN" altLang="en-US" dirty="0"/>
              <a:t>这三个指令与</a:t>
            </a:r>
            <a:r>
              <a:rPr lang="en-US" altLang="zh-CN" dirty="0"/>
              <a:t>JavaScript</a:t>
            </a:r>
            <a:r>
              <a:rPr lang="zh-CN" altLang="en-US" dirty="0"/>
              <a:t>的条件语句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else if</a:t>
            </a:r>
            <a:r>
              <a:rPr lang="zh-CN" altLang="en-US" dirty="0"/>
              <a:t>类似；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/>
              <a:t>v-if</a:t>
            </a:r>
            <a:r>
              <a:rPr lang="zh-CN" altLang="en-US" b="1" dirty="0"/>
              <a:t>的渲染原理：</a:t>
            </a:r>
          </a:p>
          <a:p>
            <a:pPr lvl="1"/>
            <a:r>
              <a:rPr lang="en-US" altLang="zh-CN" dirty="0"/>
              <a:t>v-if</a:t>
            </a:r>
            <a:r>
              <a:rPr lang="zh-CN" altLang="en-US" dirty="0"/>
              <a:t>是惰性的；</a:t>
            </a:r>
          </a:p>
          <a:p>
            <a:pPr lvl="1"/>
            <a:r>
              <a:rPr lang="zh-CN" altLang="en-US" dirty="0"/>
              <a:t>当条件为</a:t>
            </a:r>
            <a:r>
              <a:rPr lang="en-US" altLang="zh-CN" dirty="0"/>
              <a:t>false</a:t>
            </a:r>
            <a:r>
              <a:rPr lang="zh-CN" altLang="en-US" dirty="0"/>
              <a:t>时，其判断的内容完全不会被渲染或者会被销毁掉；</a:t>
            </a:r>
          </a:p>
          <a:p>
            <a:pPr lvl="1"/>
            <a:r>
              <a:rPr lang="zh-CN" altLang="en-US" dirty="0"/>
              <a:t>当条件为</a:t>
            </a:r>
            <a:r>
              <a:rPr lang="en-US" altLang="zh-CN" dirty="0"/>
              <a:t>true</a:t>
            </a:r>
            <a:r>
              <a:rPr lang="zh-CN" altLang="en-US" dirty="0"/>
              <a:t>时，才会真正渲染条件块中的内容；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7CE4AB-9B4C-274A-9BBD-33CDA059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v-if</a:t>
            </a:r>
            <a:r>
              <a:rPr lang="zh-CN" altLang="en-US" dirty="0"/>
              <a:t>、</a:t>
            </a:r>
            <a:r>
              <a:rPr lang="en-US" altLang="zh-CN" dirty="0"/>
              <a:t>v-else</a:t>
            </a:r>
            <a:r>
              <a:rPr lang="zh-CN" altLang="en-US" dirty="0"/>
              <a:t>、</a:t>
            </a:r>
            <a:r>
              <a:rPr lang="en-US" altLang="zh-CN" dirty="0"/>
              <a:t>v-else-if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5A4777-570A-A94E-B4BF-F85EB1C1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7" y="2585632"/>
            <a:ext cx="5268473" cy="19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55B723-A7EE-B440-B0F2-3CCCDD71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因为</a:t>
            </a:r>
            <a:r>
              <a:rPr lang="en-US" altLang="zh-CN" b="1" dirty="0"/>
              <a:t>v-if</a:t>
            </a:r>
            <a:r>
              <a:rPr lang="zh-CN" altLang="en-US" b="1" dirty="0"/>
              <a:t>是一个指令，所以必须将其添加到一个元素上：</a:t>
            </a:r>
          </a:p>
          <a:p>
            <a:pPr lvl="1"/>
            <a:r>
              <a:rPr lang="zh-CN" altLang="en-US" dirty="0"/>
              <a:t>但是如果我们希望切换的是多个元素呢？</a:t>
            </a:r>
          </a:p>
          <a:p>
            <a:pPr lvl="1"/>
            <a:r>
              <a:rPr lang="zh-CN" altLang="en-US" dirty="0"/>
              <a:t>此时我们渲染</a:t>
            </a:r>
            <a:r>
              <a:rPr lang="en-US" altLang="zh-CN" dirty="0"/>
              <a:t>div</a:t>
            </a:r>
            <a:r>
              <a:rPr lang="zh-CN" altLang="en-US" dirty="0"/>
              <a:t>，但是我们并不希望</a:t>
            </a:r>
            <a:r>
              <a:rPr lang="en-US" altLang="zh-CN" dirty="0"/>
              <a:t>div</a:t>
            </a:r>
            <a:r>
              <a:rPr lang="zh-CN" altLang="en-US" dirty="0"/>
              <a:t>这种元素被渲染；</a:t>
            </a:r>
          </a:p>
          <a:p>
            <a:pPr lvl="1"/>
            <a:r>
              <a:rPr lang="zh-CN" altLang="en-US" dirty="0"/>
              <a:t>这个时候，我们可以选择使用</a:t>
            </a:r>
            <a:r>
              <a:rPr lang="en-US" altLang="zh-CN" dirty="0"/>
              <a:t>template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template</a:t>
            </a:r>
            <a:r>
              <a:rPr lang="zh-CN" altLang="en-US" b="1" dirty="0"/>
              <a:t>元素可以当做不可见的包裹元素，并且在</a:t>
            </a:r>
            <a:r>
              <a:rPr lang="en-US" altLang="zh-CN" b="1" dirty="0"/>
              <a:t>v-if</a:t>
            </a:r>
            <a:r>
              <a:rPr lang="zh-CN" altLang="en-US" b="1" dirty="0"/>
              <a:t>上使用，但是最终</a:t>
            </a:r>
            <a:r>
              <a:rPr lang="en-US" altLang="zh-CN" b="1" dirty="0"/>
              <a:t>template</a:t>
            </a:r>
            <a:r>
              <a:rPr lang="zh-CN" altLang="en-US" b="1" dirty="0"/>
              <a:t>不会被渲染出来：</a:t>
            </a:r>
          </a:p>
          <a:p>
            <a:pPr lvl="1"/>
            <a:r>
              <a:rPr lang="zh-CN" altLang="en-US" dirty="0"/>
              <a:t>有点类似于小程序中的</a:t>
            </a:r>
            <a:r>
              <a:rPr lang="en-US" altLang="zh-CN" dirty="0"/>
              <a:t>block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3DD018-B1F9-AD43-8E8A-0296B7A5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kumimoji="1" lang="en-US" altLang="zh-CN" dirty="0"/>
              <a:t>emplate</a:t>
            </a:r>
            <a:r>
              <a:rPr lang="zh-CN" altLang="en-US" dirty="0"/>
              <a:t>元素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D7C64-0223-4E4D-912F-E310FBD5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93" y="3801076"/>
            <a:ext cx="3743933" cy="29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CA6E42-DBEC-8E41-9310-74C201B3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v-show</a:t>
            </a:r>
            <a:r>
              <a:rPr lang="zh-CN" altLang="en-US" b="1" dirty="0"/>
              <a:t>和</a:t>
            </a:r>
            <a:r>
              <a:rPr lang="en-US" altLang="zh-CN" b="1" dirty="0"/>
              <a:t>v-if</a:t>
            </a:r>
            <a:r>
              <a:rPr lang="zh-CN" altLang="en-US" b="1" dirty="0"/>
              <a:t>的用法看起来是一致的，也是根据一个条件决定是否显示元素或者组件：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643F6B-B1AF-3245-8BA8-8CD89C9D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-show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EBF87-4344-A548-9B7E-D98E3535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" y="1768813"/>
            <a:ext cx="4510664" cy="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D8805D-BB47-7F46-8BA6-BDACFB05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我们在前面练习</a:t>
            </a:r>
            <a:r>
              <a:rPr lang="en-US" altLang="zh-CN" b="1" dirty="0"/>
              <a:t>Vue</a:t>
            </a:r>
            <a:r>
              <a:rPr lang="zh-CN" altLang="en-US" b="1" dirty="0"/>
              <a:t>的过程中，有些代码片段是需要经常写的，我们再</a:t>
            </a:r>
            <a:r>
              <a:rPr lang="en-US" altLang="zh-CN" b="1" dirty="0"/>
              <a:t>VSCode</a:t>
            </a:r>
            <a:r>
              <a:rPr lang="zh-CN" altLang="en-US" b="1" dirty="0"/>
              <a:t>中我们可以生成一个代码片段，方便我们快速生成。</a:t>
            </a:r>
          </a:p>
          <a:p>
            <a:r>
              <a:rPr lang="en-US" altLang="zh-CN" b="1" dirty="0"/>
              <a:t>VSCode</a:t>
            </a:r>
            <a:r>
              <a:rPr lang="zh-CN" altLang="en-US" b="1" dirty="0"/>
              <a:t>中的代码片段有固定的格式，所以我们一般会借助于一个在线工具来完成。</a:t>
            </a:r>
          </a:p>
          <a:p>
            <a:r>
              <a:rPr lang="zh-CN" altLang="en-US" b="1" dirty="0"/>
              <a:t>具体的步骤如下：</a:t>
            </a:r>
          </a:p>
          <a:p>
            <a:pPr lvl="1"/>
            <a:r>
              <a:rPr lang="zh-CN" altLang="en-US" dirty="0"/>
              <a:t>第一步，复制自己需要生成代码片段的代码；</a:t>
            </a:r>
          </a:p>
          <a:p>
            <a:pPr lvl="1"/>
            <a:r>
              <a:rPr lang="zh-CN" altLang="en-US" dirty="0"/>
              <a:t>第二步，</a:t>
            </a:r>
            <a:r>
              <a:rPr lang="en-US" altLang="zh-CN" dirty="0">
                <a:hlinkClick r:id="rId2"/>
              </a:rPr>
              <a:t>https://snippet-generator.app/</a:t>
            </a:r>
            <a:r>
              <a:rPr lang="zh-CN" altLang="en-US" dirty="0"/>
              <a:t>在该网站中生成代码片段；</a:t>
            </a:r>
          </a:p>
          <a:p>
            <a:pPr lvl="1"/>
            <a:r>
              <a:rPr lang="zh-CN" altLang="en-US" dirty="0"/>
              <a:t>第三步，在</a:t>
            </a:r>
            <a:r>
              <a:rPr lang="en-US" altLang="zh-CN" dirty="0"/>
              <a:t>VSCode</a:t>
            </a:r>
            <a:r>
              <a:rPr lang="zh-CN" altLang="en-US" dirty="0"/>
              <a:t>中配置代码片段；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84473E-2F72-5C4D-BB56-A079E0A1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VSCode</a:t>
            </a:r>
            <a:r>
              <a:rPr kumimoji="1" lang="zh-CN" altLang="en-US" dirty="0"/>
              <a:t>代码片段</a:t>
            </a:r>
          </a:p>
        </p:txBody>
      </p:sp>
    </p:spTree>
    <p:extLst>
      <p:ext uri="{BB962C8B-B14F-4D97-AF65-F5344CB8AC3E}">
        <p14:creationId xmlns:p14="http://schemas.microsoft.com/office/powerpoint/2010/main" val="1603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2D47E8-5FA2-BF49-8000-DF9075B8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首先，在用法上的区别：</a:t>
            </a:r>
          </a:p>
          <a:p>
            <a:pPr lvl="1"/>
            <a:r>
              <a:rPr lang="en-US" altLang="zh-CN" dirty="0"/>
              <a:t>v-show</a:t>
            </a:r>
            <a:r>
              <a:rPr lang="zh-CN" altLang="en-US" dirty="0"/>
              <a:t>是不支持</a:t>
            </a:r>
            <a:r>
              <a:rPr lang="en-US" altLang="zh-CN" dirty="0"/>
              <a:t>template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v-show</a:t>
            </a:r>
            <a:r>
              <a:rPr lang="zh-CN" altLang="en-US" dirty="0"/>
              <a:t>不可以和</a:t>
            </a:r>
            <a:r>
              <a:rPr lang="en-US" altLang="zh-CN" dirty="0"/>
              <a:t>v-else</a:t>
            </a:r>
            <a:r>
              <a:rPr lang="zh-CN" altLang="en-US" dirty="0"/>
              <a:t>一起使用；</a:t>
            </a:r>
          </a:p>
          <a:p>
            <a:r>
              <a:rPr lang="zh-CN" altLang="en-US" b="1" dirty="0"/>
              <a:t>其次，本质的区别：</a:t>
            </a:r>
          </a:p>
          <a:p>
            <a:pPr lvl="1"/>
            <a:r>
              <a:rPr lang="en-US" altLang="zh-CN" dirty="0"/>
              <a:t>v-show</a:t>
            </a:r>
            <a:r>
              <a:rPr lang="zh-CN" altLang="en-US" dirty="0"/>
              <a:t>元素无论是否需要显示到浏览器上，它的</a:t>
            </a:r>
            <a:r>
              <a:rPr lang="en-US" altLang="zh-CN" dirty="0"/>
              <a:t>DOM</a:t>
            </a:r>
            <a:r>
              <a:rPr lang="zh-CN" altLang="en-US" dirty="0"/>
              <a:t>实际都是有存在的，只是通过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display</a:t>
            </a:r>
            <a:r>
              <a:rPr lang="zh-CN" altLang="en-US" dirty="0"/>
              <a:t>属性来进行切换；</a:t>
            </a:r>
          </a:p>
          <a:p>
            <a:pPr lvl="1"/>
            <a:r>
              <a:rPr lang="en-US" altLang="zh-CN" dirty="0"/>
              <a:t>v-if</a:t>
            </a:r>
            <a:r>
              <a:rPr lang="zh-CN" altLang="en-US" dirty="0"/>
              <a:t>当条件为</a:t>
            </a:r>
            <a:r>
              <a:rPr lang="en-US" altLang="zh-CN" dirty="0"/>
              <a:t>false</a:t>
            </a:r>
            <a:r>
              <a:rPr lang="zh-CN" altLang="en-US" dirty="0"/>
              <a:t>时，其对应的原生压根不会被渲染到</a:t>
            </a:r>
            <a:r>
              <a:rPr lang="en-US" altLang="zh-CN" dirty="0"/>
              <a:t>DOM</a:t>
            </a:r>
            <a:r>
              <a:rPr lang="zh-CN" altLang="en-US" dirty="0"/>
              <a:t>中；</a:t>
            </a:r>
          </a:p>
          <a:p>
            <a:r>
              <a:rPr lang="zh-CN" altLang="en-US" b="1" dirty="0"/>
              <a:t>开发中如何进行选择呢？</a:t>
            </a:r>
          </a:p>
          <a:p>
            <a:pPr lvl="1"/>
            <a:r>
              <a:rPr lang="zh-CN" altLang="en-US" dirty="0"/>
              <a:t>如果我们的原生需要在显示和隐藏之间频繁的切换，那么使用</a:t>
            </a:r>
            <a:r>
              <a:rPr lang="en-US" altLang="zh-CN" dirty="0"/>
              <a:t>v-show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如果不会频繁的发生切换，那么使用</a:t>
            </a:r>
            <a:r>
              <a:rPr lang="en-US" altLang="zh-CN" dirty="0"/>
              <a:t>v-if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AC550C-B989-D744-B614-A23E08B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-show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v-if</a:t>
            </a:r>
            <a:r>
              <a:rPr kumimoji="1"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762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2483B5-603F-E042-8360-C39BEF381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1" y="1311799"/>
            <a:ext cx="3882390" cy="253062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8AF089B-9E06-DE48-A310-469C925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代码片段过程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6F3DB8-CDFC-6146-8EEF-A43902AD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95" y="1311799"/>
            <a:ext cx="3489391" cy="3415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DAF812-2C39-874E-9811-D1A782018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33" y="1311799"/>
            <a:ext cx="3882390" cy="42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405E1B-ED19-B143-887A-25BB0E72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React</a:t>
            </a:r>
            <a:r>
              <a:rPr lang="zh-CN" altLang="en-US" b="1" dirty="0"/>
              <a:t>的开发模式：</a:t>
            </a:r>
          </a:p>
          <a:p>
            <a:pPr lvl="1"/>
            <a:r>
              <a:rPr lang="en-US" altLang="zh-CN" dirty="0"/>
              <a:t>React</a:t>
            </a:r>
            <a:r>
              <a:rPr lang="zh-CN" altLang="en-US" dirty="0"/>
              <a:t>使用的</a:t>
            </a:r>
            <a:r>
              <a:rPr lang="en-US" altLang="zh-CN" dirty="0"/>
              <a:t>jsx</a:t>
            </a:r>
            <a:r>
              <a:rPr lang="zh-CN" altLang="en-US" dirty="0"/>
              <a:t>，所以对应的代码都是</a:t>
            </a:r>
            <a:r>
              <a:rPr lang="zh-CN" altLang="en-US" dirty="0">
                <a:solidFill>
                  <a:srgbClr val="FF0000"/>
                </a:solidFill>
              </a:rPr>
              <a:t>编写的类似于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的一种语法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之后通过</a:t>
            </a:r>
            <a:r>
              <a:rPr lang="en-US" altLang="zh-CN" dirty="0"/>
              <a:t>Babel</a:t>
            </a:r>
            <a:r>
              <a:rPr lang="zh-CN" altLang="en-US" dirty="0"/>
              <a:t>将</a:t>
            </a:r>
            <a:r>
              <a:rPr lang="en-US" altLang="zh-CN" dirty="0"/>
              <a:t>jsx</a:t>
            </a:r>
            <a:r>
              <a:rPr lang="zh-CN" altLang="en-US" dirty="0"/>
              <a:t>编译成 </a:t>
            </a:r>
            <a:r>
              <a:rPr lang="en-US" altLang="zh-CN" dirty="0"/>
              <a:t>React.createElement </a:t>
            </a:r>
            <a:r>
              <a:rPr lang="zh-CN" altLang="en-US" dirty="0"/>
              <a:t>函数调用；</a:t>
            </a:r>
          </a:p>
          <a:p>
            <a:r>
              <a:rPr lang="en-US" altLang="zh-CN" b="1" dirty="0"/>
              <a:t>Vue</a:t>
            </a:r>
            <a:r>
              <a:rPr lang="zh-CN" altLang="en-US" b="1" dirty="0"/>
              <a:t>也支持</a:t>
            </a:r>
            <a:r>
              <a:rPr lang="en-US" altLang="zh-CN" b="1" dirty="0"/>
              <a:t>jsx</a:t>
            </a:r>
            <a:r>
              <a:rPr lang="zh-CN" altLang="en-US" b="1" dirty="0"/>
              <a:t>的开发模式（后续有时间也会讲到）：</a:t>
            </a:r>
          </a:p>
          <a:p>
            <a:pPr lvl="1"/>
            <a:r>
              <a:rPr lang="zh-CN" altLang="en-US" dirty="0"/>
              <a:t>但是大多数情况下，使用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的模板语法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在模板中，允许开发者以声明式的方式将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底层组件实例的数据</a:t>
            </a:r>
            <a:r>
              <a:rPr lang="zh-CN" altLang="en-US" dirty="0"/>
              <a:t>绑定在一起；</a:t>
            </a:r>
          </a:p>
          <a:p>
            <a:pPr lvl="1"/>
            <a:r>
              <a:rPr lang="zh-CN" altLang="en-US" dirty="0"/>
              <a:t>在底层的实现中，</a:t>
            </a:r>
            <a:r>
              <a:rPr lang="en-US" altLang="zh-CN" dirty="0"/>
              <a:t>Vue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编译成</a:t>
            </a:r>
            <a:r>
              <a:rPr lang="zh-CN" altLang="en-US" dirty="0">
                <a:solidFill>
                  <a:srgbClr val="FF0000"/>
                </a:solidFill>
              </a:rPr>
              <a:t>虚拟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渲染函数</a:t>
            </a:r>
            <a:r>
              <a:rPr lang="zh-CN" altLang="en-US" dirty="0"/>
              <a:t>，这个我会在后续给大家讲到；</a:t>
            </a:r>
          </a:p>
          <a:p>
            <a:endParaRPr lang="en-US" altLang="zh-CN" dirty="0"/>
          </a:p>
          <a:p>
            <a:r>
              <a:rPr lang="zh-CN" altLang="en-US" b="1" dirty="0"/>
              <a:t>所以，对于学习</a:t>
            </a:r>
            <a:r>
              <a:rPr lang="en-US" altLang="zh-CN" b="1" dirty="0"/>
              <a:t>Vue</a:t>
            </a:r>
            <a:r>
              <a:rPr lang="zh-CN" altLang="en-US" b="1" dirty="0"/>
              <a:t>来说，</a:t>
            </a:r>
            <a:r>
              <a:rPr lang="zh-CN" altLang="en-US" b="1" dirty="0">
                <a:solidFill>
                  <a:srgbClr val="FF0000"/>
                </a:solidFill>
              </a:rPr>
              <a:t>学习模板语法</a:t>
            </a:r>
            <a:r>
              <a:rPr lang="zh-CN" altLang="en-US" b="1" dirty="0"/>
              <a:t>是非常重要的。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476CD-C74F-DB42-80C6-D9F63765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模板语法</a:t>
            </a:r>
          </a:p>
        </p:txBody>
      </p:sp>
    </p:spTree>
    <p:extLst>
      <p:ext uri="{BB962C8B-B14F-4D97-AF65-F5344CB8AC3E}">
        <p14:creationId xmlns:p14="http://schemas.microsoft.com/office/powerpoint/2010/main" val="16000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FE1FA5-B81B-5F4C-ABBF-402A8D19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如果我们希望把数据显示到模板（</a:t>
            </a:r>
            <a:r>
              <a:rPr lang="en-US" altLang="zh-CN" b="1" dirty="0"/>
              <a:t>template</a:t>
            </a:r>
            <a:r>
              <a:rPr lang="zh-CN" altLang="en-US" b="1" dirty="0"/>
              <a:t>）中，使用最多的语法是 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Mustache”</a:t>
            </a:r>
            <a:r>
              <a:rPr lang="zh-CN" altLang="en-US" b="1" dirty="0">
                <a:solidFill>
                  <a:srgbClr val="FF0000"/>
                </a:solidFill>
              </a:rPr>
              <a:t>语法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双大括号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zh-CN" altLang="en-US" b="1" dirty="0"/>
              <a:t>的文本插值。</a:t>
            </a:r>
            <a:endParaRPr lang="en-US" altLang="zh-CN" b="1" dirty="0"/>
          </a:p>
          <a:p>
            <a:pPr lvl="1"/>
            <a:r>
              <a:rPr lang="zh-CN" altLang="en-US" dirty="0"/>
              <a:t>并且我们前端提到过，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返回的对象</a:t>
            </a:r>
            <a:r>
              <a:rPr lang="zh-CN" altLang="en-US" dirty="0"/>
              <a:t>是有添加到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的响应式系统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中的数据发生改变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对应的内容也会发生更新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当然，</a:t>
            </a:r>
            <a:r>
              <a:rPr lang="en-US" altLang="zh-CN" dirty="0"/>
              <a:t>Mustache</a:t>
            </a:r>
            <a:r>
              <a:rPr lang="zh-CN" altLang="en-US" dirty="0"/>
              <a:t>中不仅仅可以是</a:t>
            </a:r>
            <a:r>
              <a:rPr lang="en-US" altLang="zh-CN" dirty="0"/>
              <a:t>data</a:t>
            </a:r>
            <a:r>
              <a:rPr lang="zh-CN" altLang="en-US" dirty="0"/>
              <a:t>中的属性，也可以是一个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的表达式</a:t>
            </a:r>
            <a:r>
              <a:rPr lang="zh-CN" altLang="en-US" dirty="0"/>
              <a:t>。</a:t>
            </a:r>
          </a:p>
          <a:p>
            <a:r>
              <a:rPr kumimoji="1" lang="zh-CN" altLang="en-US" b="1" dirty="0"/>
              <a:t>另外这种用法是错误的：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14C729-0371-A842-A16E-9B008116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Mustache</a:t>
            </a:r>
            <a:r>
              <a:rPr kumimoji="1" lang="zh-CN" altLang="en-US" dirty="0"/>
              <a:t>双大括号语法（掌握）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B3B2A-5CCB-3A46-BDB2-18E63A94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7" y="3686522"/>
            <a:ext cx="5742156" cy="2827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3D4B88-C5C3-EF42-B35F-E3AA66FC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17" y="3979360"/>
            <a:ext cx="5053631" cy="1345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BE7C02-EDCE-4343-BE30-ABC1D7BA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17" y="5600684"/>
            <a:ext cx="4330295" cy="6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B1A3EB-6440-ED46-B1F3-97F60749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v-once</a:t>
            </a:r>
            <a:r>
              <a:rPr lang="zh-CN" altLang="en-US" b="1" dirty="0"/>
              <a:t>用于指定元素或者组件只渲染一次：</a:t>
            </a:r>
          </a:p>
          <a:p>
            <a:pPr lvl="1"/>
            <a:r>
              <a:rPr lang="zh-CN" altLang="en-US" dirty="0"/>
              <a:t>当数据发生变化时，</a:t>
            </a:r>
            <a:r>
              <a:rPr lang="zh-CN" altLang="en-US" dirty="0">
                <a:solidFill>
                  <a:srgbClr val="FF0000"/>
                </a:solidFill>
              </a:rPr>
              <a:t>元素或者组件以及其所有的子元素</a:t>
            </a:r>
            <a:r>
              <a:rPr lang="zh-CN" altLang="en-US" dirty="0"/>
              <a:t>将视为</a:t>
            </a:r>
            <a:r>
              <a:rPr lang="zh-CN" altLang="en-US" dirty="0">
                <a:solidFill>
                  <a:srgbClr val="FF0000"/>
                </a:solidFill>
              </a:rPr>
              <a:t>静态内容</a:t>
            </a:r>
            <a:r>
              <a:rPr lang="zh-CN" altLang="en-US" dirty="0"/>
              <a:t>并且跳过；</a:t>
            </a:r>
          </a:p>
          <a:p>
            <a:pPr lvl="1"/>
            <a:r>
              <a:rPr lang="zh-CN" altLang="en-US" dirty="0"/>
              <a:t>该指令可以用于</a:t>
            </a:r>
            <a:r>
              <a:rPr lang="zh-CN" altLang="en-US" dirty="0">
                <a:solidFill>
                  <a:srgbClr val="FF0000"/>
                </a:solidFill>
              </a:rPr>
              <a:t>性能优化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如果是子节点，也是只会渲染一次：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8594E9-478F-C540-A7D0-B3E14626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-once</a:t>
            </a:r>
            <a:r>
              <a:rPr kumimoji="1" lang="zh-CN" altLang="en-US" dirty="0"/>
              <a:t>指令（了解）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3BE62-9B9A-C24C-A667-70C6C207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26" y="2757791"/>
            <a:ext cx="5258746" cy="743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58F06-7CC5-4E47-B4FB-ABE14F7B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6" y="4406495"/>
            <a:ext cx="5560304" cy="14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262AEC-4B60-CF4E-AB9F-12721B6D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用于更新元素的 </a:t>
            </a:r>
            <a:r>
              <a:rPr lang="en-US" altLang="zh-CN" dirty="0" err="1"/>
              <a:t>textContent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183092-E189-164A-8A13-E0A8BEA0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-text</a:t>
            </a:r>
            <a:r>
              <a:rPr kumimoji="1" lang="zh-CN" altLang="en-US" dirty="0"/>
              <a:t>指令（了解）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21646-4872-4044-8C17-93999A04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3" y="1872845"/>
            <a:ext cx="3997663" cy="10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6A1183-E02F-EE4A-B329-7C5A929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默认情况下，如果我们展示的</a:t>
            </a:r>
            <a:r>
              <a:rPr lang="zh-CN" altLang="en-US" b="1" dirty="0">
                <a:solidFill>
                  <a:srgbClr val="FF0000"/>
                </a:solidFill>
              </a:rPr>
              <a:t>内容本身是 </a:t>
            </a:r>
            <a:r>
              <a:rPr lang="en-US" altLang="zh-CN" b="1" dirty="0">
                <a:solidFill>
                  <a:srgbClr val="FF0000"/>
                </a:solidFill>
              </a:rPr>
              <a:t>html </a:t>
            </a:r>
            <a:r>
              <a:rPr lang="zh-CN" altLang="en-US" b="1" dirty="0"/>
              <a:t>的，那么</a:t>
            </a:r>
            <a:r>
              <a:rPr lang="en-US" altLang="zh-CN" b="1" dirty="0">
                <a:solidFill>
                  <a:srgbClr val="FF0000"/>
                </a:solidFill>
              </a:rPr>
              <a:t>vue</a:t>
            </a:r>
            <a:r>
              <a:rPr lang="zh-CN" altLang="en-US" b="1" dirty="0">
                <a:solidFill>
                  <a:srgbClr val="FF0000"/>
                </a:solidFill>
              </a:rPr>
              <a:t>并不会对其进行特殊的解析</a:t>
            </a:r>
            <a:r>
              <a:rPr lang="zh-CN" altLang="en-US" b="1" dirty="0"/>
              <a:t>。</a:t>
            </a:r>
          </a:p>
          <a:p>
            <a:pPr lvl="1"/>
            <a:r>
              <a:rPr lang="zh-CN" altLang="en-US" dirty="0"/>
              <a:t>如果我们希望这个内容</a:t>
            </a:r>
            <a:r>
              <a:rPr lang="zh-CN" altLang="en-US" dirty="0">
                <a:solidFill>
                  <a:srgbClr val="FF0000"/>
                </a:solidFill>
              </a:rPr>
              <a:t>被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可以解析出来</a:t>
            </a:r>
            <a:r>
              <a:rPr lang="zh-CN" altLang="en-US" dirty="0"/>
              <a:t>，那么可以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v-html </a:t>
            </a:r>
            <a:r>
              <a:rPr lang="zh-CN" altLang="en-US" dirty="0"/>
              <a:t>来展示；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AAC1DE-DC06-E14C-877D-1D8B1EB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-html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C6B88-457C-8C4A-ABA2-BBE4AD67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3" y="2304560"/>
            <a:ext cx="7884132" cy="40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24451</TotalTime>
  <Words>2024</Words>
  <Application>Microsoft Office PowerPoint</Application>
  <PresentationFormat>宽屏</PresentationFormat>
  <Paragraphs>215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微软雅黑</vt:lpstr>
      <vt:lpstr>Arial</vt:lpstr>
      <vt:lpstr>Wingdings</vt:lpstr>
      <vt:lpstr>2021-4-26-2</vt:lpstr>
      <vt:lpstr>Vue基础 – 模板语法</vt:lpstr>
      <vt:lpstr>PowerPoint 演示文稿</vt:lpstr>
      <vt:lpstr>VSCode代码片段</vt:lpstr>
      <vt:lpstr>代码片段过程</vt:lpstr>
      <vt:lpstr>模板语法</vt:lpstr>
      <vt:lpstr>Mustache双大括号语法（掌握）</vt:lpstr>
      <vt:lpstr>v-once指令（了解）</vt:lpstr>
      <vt:lpstr>v-text指令（了解）</vt:lpstr>
      <vt:lpstr>v-html</vt:lpstr>
      <vt:lpstr>v-pre</vt:lpstr>
      <vt:lpstr>v-cloak</vt:lpstr>
      <vt:lpstr>v-bind的绑定属性</vt:lpstr>
      <vt:lpstr>绑定基本属性</vt:lpstr>
      <vt:lpstr>绑定class介绍</vt:lpstr>
      <vt:lpstr>绑定class – 对象语法</vt:lpstr>
      <vt:lpstr>绑定class – 数组语法</vt:lpstr>
      <vt:lpstr>绑定style介绍</vt:lpstr>
      <vt:lpstr>绑定style演练</vt:lpstr>
      <vt:lpstr>动态绑定属性</vt:lpstr>
      <vt:lpstr>绑定一个对象</vt:lpstr>
      <vt:lpstr>v-on绑定事件</vt:lpstr>
      <vt:lpstr>v-on的用法</vt:lpstr>
      <vt:lpstr>v-on的基本使用</vt:lpstr>
      <vt:lpstr>v-on参数传递</vt:lpstr>
      <vt:lpstr>v-on的修饰符</vt:lpstr>
      <vt:lpstr>条件渲染</vt:lpstr>
      <vt:lpstr>v-if、v-else、v-else-if</vt:lpstr>
      <vt:lpstr>template元素</vt:lpstr>
      <vt:lpstr>v-show</vt:lpstr>
      <vt:lpstr>v-show和v-if的区别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857</cp:revision>
  <dcterms:created xsi:type="dcterms:W3CDTF">2021-04-26T13:18:14Z</dcterms:created>
  <dcterms:modified xsi:type="dcterms:W3CDTF">2022-07-08T16:03:35Z</dcterms:modified>
</cp:coreProperties>
</file>