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0"/>
  </p:handoutMasterIdLst>
  <p:sldIdLst>
    <p:sldId id="256" r:id="rId2"/>
    <p:sldId id="28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列表渲染" id="{7A6BBA8F-D835-574F-A1E6-BD1427C37908}">
          <p14:sldIdLst>
            <p14:sldId id="330"/>
            <p14:sldId id="331"/>
            <p14:sldId id="332"/>
            <p14:sldId id="333"/>
            <p14:sldId id="334"/>
          </p14:sldIdLst>
        </p14:section>
        <p14:section name="key和diff算法" id="{6F252B78-895F-E94A-897F-829044C2DEF2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diff算法" id="{DD9ECCE4-673E-4B4C-8580-8242F2F53604}">
          <p14:sldIdLst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模板语法（二）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241E37-04B6-D94D-8847-55D8ADE0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如果我们不只是一个简单的</a:t>
            </a:r>
            <a:r>
              <a:rPr lang="en-US" altLang="zh-CN" b="1" dirty="0"/>
              <a:t>div</a:t>
            </a:r>
            <a:r>
              <a:rPr lang="zh-CN" altLang="en-US" b="1" dirty="0"/>
              <a:t>，而是有一大堆的元素，那么它们应该会形成一个</a:t>
            </a:r>
            <a:r>
              <a:rPr lang="en-US" altLang="zh-CN" b="1" dirty="0" err="1"/>
              <a:t>VNode</a:t>
            </a:r>
            <a:r>
              <a:rPr lang="en-US" altLang="zh-CN" b="1" dirty="0"/>
              <a:t> Tree</a:t>
            </a:r>
            <a:r>
              <a:rPr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471160-061D-1541-8C0F-6C8810F9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</a:t>
            </a:r>
            <a:r>
              <a:rPr kumimoji="1" lang="en-US" altLang="zh-CN" dirty="0"/>
              <a:t>DOM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2300F-BED3-A347-BD74-621E5C9F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2" y="1809750"/>
            <a:ext cx="2853177" cy="18848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F653E4-7A28-E845-9A8A-5F507A28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2" y="3917443"/>
            <a:ext cx="8989180" cy="27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FA501D-CA51-734C-BD88-105CFDD0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我们先来看一个案例：</a:t>
            </a:r>
            <a:r>
              <a:rPr lang="zh-CN" altLang="en-US" b="1" dirty="0"/>
              <a:t>这个案例是当我点击按钮时会在中间插入一个</a:t>
            </a:r>
            <a:r>
              <a:rPr lang="en-US" altLang="zh-CN" b="1" dirty="0"/>
              <a:t>f</a:t>
            </a:r>
            <a:r>
              <a:rPr lang="zh-CN" altLang="en-US" b="1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89C638-B02B-544A-BBA2-5BBA3B66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751217-CC08-EB4F-8DBD-FE699932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9" y="1805702"/>
            <a:ext cx="4838241" cy="48446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10465A-C730-BE43-9EFF-A31AD7D514D8}"/>
              </a:ext>
            </a:extLst>
          </p:cNvPr>
          <p:cNvSpPr txBox="1"/>
          <p:nvPr/>
        </p:nvSpPr>
        <p:spPr>
          <a:xfrm>
            <a:off x="5316167" y="1958125"/>
            <a:ext cx="6683994" cy="453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914377">
              <a:lnSpc>
                <a:spcPts val="276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我们可以确定的是，这次更新对于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是不需要进行更新，需要更新的是我们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的列表：</a:t>
            </a:r>
          </a:p>
          <a:p>
            <a:pPr marL="742950" lvl="1" indent="-285750" defTabSz="914377">
              <a:lnSpc>
                <a:spcPts val="276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中，对于相同父元素的子元素节点并不会重新渲染整个列表；</a:t>
            </a:r>
          </a:p>
          <a:p>
            <a:pPr marL="742950" lvl="1" indent="-285750" defTabSz="914377">
              <a:lnSpc>
                <a:spcPts val="276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因为对于列表中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它们都是没有变化的；</a:t>
            </a:r>
          </a:p>
          <a:p>
            <a:pPr marL="742950" lvl="1" indent="-285750" defTabSz="914377">
              <a:lnSpc>
                <a:spcPts val="276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在操作真实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的时候，我们只需要在中间插入一个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即可；</a:t>
            </a:r>
          </a:p>
          <a:p>
            <a:pPr marL="228594" indent="-228594" defTabSz="914377">
              <a:lnSpc>
                <a:spcPts val="276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中对于列表的更新究竟是如何操作的呢？</a:t>
            </a:r>
          </a:p>
          <a:p>
            <a:pPr marL="742950" lvl="1" indent="-285750" defTabSz="914377">
              <a:lnSpc>
                <a:spcPts val="276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事实上会对于有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和没有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会调用两个不同的方法；</a:t>
            </a:r>
          </a:p>
          <a:p>
            <a:pPr marL="742950" lvl="1" indent="-285750" defTabSz="914377">
              <a:lnSpc>
                <a:spcPts val="276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，那么就使用 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patchKeyedChildren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方法；</a:t>
            </a:r>
          </a:p>
          <a:p>
            <a:pPr marL="742950" lvl="1" indent="-285750" defTabSz="914377">
              <a:lnSpc>
                <a:spcPts val="276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，那么久使用 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patchUnkeyedChildren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方法；</a:t>
            </a:r>
          </a:p>
        </p:txBody>
      </p:sp>
    </p:spTree>
    <p:extLst>
      <p:ext uri="{BB962C8B-B14F-4D97-AF65-F5344CB8AC3E}">
        <p14:creationId xmlns:p14="http://schemas.microsoft.com/office/powerpoint/2010/main" val="3559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3FDBF8-E6D3-CD47-BFF2-BC1F0224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72" y="1153065"/>
            <a:ext cx="10588288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DC24DFB-54CC-FD43-B225-6BD69BAB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源码对于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的判断</a:t>
            </a:r>
          </a:p>
        </p:txBody>
      </p:sp>
    </p:spTree>
    <p:extLst>
      <p:ext uri="{BB962C8B-B14F-4D97-AF65-F5344CB8AC3E}">
        <p14:creationId xmlns:p14="http://schemas.microsoft.com/office/powerpoint/2010/main" val="379857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710ADF-F41E-024E-90E0-F7A46AB7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90" y="1148201"/>
            <a:ext cx="10944038" cy="563168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FF958A5-7C14-3046-AD9F-2D5AA74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key</a:t>
            </a:r>
            <a:r>
              <a:rPr lang="zh-CN" altLang="en-US" dirty="0"/>
              <a:t>的操作（源码）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76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5F50B0-2E72-6C43-BB25-22B80F3A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我们会发现上面的</a:t>
            </a:r>
            <a:r>
              <a:rPr lang="en-US" altLang="zh-CN" b="1" dirty="0"/>
              <a:t>diff</a:t>
            </a:r>
            <a:r>
              <a:rPr lang="zh-CN" altLang="en-US" b="1" dirty="0"/>
              <a:t>算法效率并不高：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来说它们事实上并不需要有任何的改动；</a:t>
            </a:r>
          </a:p>
          <a:p>
            <a:pPr lvl="1"/>
            <a:r>
              <a:rPr lang="zh-CN" altLang="en-US" dirty="0"/>
              <a:t>但是因为我们的</a:t>
            </a:r>
            <a:r>
              <a:rPr lang="en-US" altLang="zh-CN" dirty="0"/>
              <a:t>c</a:t>
            </a:r>
            <a:r>
              <a:rPr lang="zh-CN" altLang="en-US" dirty="0"/>
              <a:t>被</a:t>
            </a:r>
            <a:r>
              <a:rPr lang="en-US" altLang="zh-CN" dirty="0"/>
              <a:t>f</a:t>
            </a:r>
            <a:r>
              <a:rPr lang="zh-CN" altLang="en-US" dirty="0"/>
              <a:t>所使用了，所有后续所有的内容都要一次进行改动，并且最后进行新增；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AFB0F9-16DE-CC4A-B676-F934FDE2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key</a:t>
            </a:r>
            <a:r>
              <a:rPr lang="zh-CN" altLang="en-US" dirty="0"/>
              <a:t>的过程如下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DBA2BD-3FA4-5D47-BE92-6D476C09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7" y="2992336"/>
            <a:ext cx="97155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D2048A-CA80-8C4F-9A08-3D36DFAF5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81" y="1162792"/>
            <a:ext cx="10774264" cy="554893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42574AA-FDAD-4E4B-A508-1C089B1B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执行操作（源码）</a:t>
            </a:r>
          </a:p>
        </p:txBody>
      </p:sp>
    </p:spTree>
    <p:extLst>
      <p:ext uri="{BB962C8B-B14F-4D97-AF65-F5344CB8AC3E}">
        <p14:creationId xmlns:p14="http://schemas.microsoft.com/office/powerpoint/2010/main" val="36830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4266CC-2D1D-2C43-830F-ED33484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第一步的操作是从头开始进行遍历、比较：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是一致的会继续进行比较；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因为</a:t>
            </a:r>
            <a:r>
              <a:rPr lang="en-US" altLang="zh-CN" dirty="0"/>
              <a:t>key</a:t>
            </a:r>
            <a:r>
              <a:rPr lang="zh-CN" altLang="en-US" dirty="0"/>
              <a:t>不一致，所以就会</a:t>
            </a:r>
            <a:r>
              <a:rPr lang="en-US" altLang="zh-CN" dirty="0"/>
              <a:t>break</a:t>
            </a:r>
            <a:r>
              <a:rPr lang="zh-CN" altLang="en-US" dirty="0"/>
              <a:t>跳出循环；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第二步的操作是从尾部开始进行遍历、比较：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1C8EC29-521B-E641-B590-5E33E9A7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diff</a:t>
            </a:r>
            <a:r>
              <a:rPr lang="zh-CN" altLang="en-US" dirty="0"/>
              <a:t>算法如下（一）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1EFE70-8728-F142-A311-55E98867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86" y="2767861"/>
            <a:ext cx="6992161" cy="16305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FBD6DE-1DF0-C448-A5DC-E9726BAD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7" y="4954159"/>
            <a:ext cx="6368368" cy="16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1C5515-00D4-A941-94B5-762138D0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第三步是如果旧节点遍历完毕，但是依然有新的节点，那么就新增节点：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第四步是如果新的节点遍历完毕，但是依然有旧的节点，那么就移除旧节点：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14C559-DE0E-A64D-9D9E-8E6F6BA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diff</a:t>
            </a:r>
            <a:r>
              <a:rPr lang="zh-CN" altLang="en-US" dirty="0"/>
              <a:t>算法如下（二）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A5D2A-3C4F-604E-941C-64EF3C1D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8" y="1864675"/>
            <a:ext cx="7044447" cy="17129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A8885-9C6F-8646-8691-22155E3B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" y="4676167"/>
            <a:ext cx="6849894" cy="16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A58BA7-1560-414D-89A6-3FDB2864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第五步是最特色的情况，中间还有很多未知的或者乱序的节点：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所以我们可以发现，</a:t>
            </a:r>
            <a:r>
              <a:rPr lang="en-US" altLang="zh-CN" b="1" dirty="0"/>
              <a:t>Vue</a:t>
            </a:r>
            <a:r>
              <a:rPr lang="zh-CN" altLang="en-US" b="1" dirty="0"/>
              <a:t>在进行</a:t>
            </a:r>
            <a:r>
              <a:rPr lang="en-US" altLang="zh-CN" b="1" dirty="0"/>
              <a:t>diff</a:t>
            </a:r>
            <a:r>
              <a:rPr lang="zh-CN" altLang="en-US" b="1" dirty="0"/>
              <a:t>算法的时候，会尽量利用我们的</a:t>
            </a:r>
            <a:r>
              <a:rPr lang="en-US" altLang="zh-CN" b="1" dirty="0"/>
              <a:t>key</a:t>
            </a:r>
            <a:r>
              <a:rPr lang="zh-CN" altLang="en-US" b="1" dirty="0"/>
              <a:t>来进行优化操作：</a:t>
            </a:r>
          </a:p>
          <a:p>
            <a:pPr lvl="1"/>
            <a:r>
              <a:rPr lang="zh-CN" altLang="en-US" dirty="0"/>
              <a:t>在没有</a:t>
            </a:r>
            <a:r>
              <a:rPr lang="en-US" altLang="zh-CN" dirty="0"/>
              <a:t>key</a:t>
            </a:r>
            <a:r>
              <a:rPr lang="zh-CN" altLang="en-US" dirty="0"/>
              <a:t>的时候我们的效率是非常低效的；</a:t>
            </a:r>
          </a:p>
          <a:p>
            <a:pPr lvl="1"/>
            <a:r>
              <a:rPr lang="zh-CN" altLang="en-US" dirty="0"/>
              <a:t>在进行插入或者重置顺序的时候，保持相同的</a:t>
            </a:r>
            <a:r>
              <a:rPr lang="en-US" altLang="zh-CN" dirty="0"/>
              <a:t>key</a:t>
            </a:r>
            <a:r>
              <a:rPr lang="zh-CN" altLang="en-US" dirty="0"/>
              <a:t>可以让</a:t>
            </a:r>
            <a:r>
              <a:rPr lang="en-US" altLang="zh-CN" dirty="0"/>
              <a:t>diff</a:t>
            </a:r>
            <a:r>
              <a:rPr lang="zh-CN" altLang="en-US" dirty="0"/>
              <a:t>算法更加的高效；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7E1405-DAF2-5947-BED5-A7F2A0D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diff</a:t>
            </a:r>
            <a:r>
              <a:rPr lang="zh-CN" altLang="en-US" dirty="0"/>
              <a:t>算法如下（三）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0AD178-D28F-9F4A-9E1B-A4DF8139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8" y="1917127"/>
            <a:ext cx="9222229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02120" y="4823306"/>
            <a:ext cx="4143920" cy="520700"/>
            <a:chOff x="0" y="0"/>
            <a:chExt cx="4144827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20336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的虚拟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v-for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列表渲染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619766"/>
            <a:ext cx="4316329" cy="520700"/>
            <a:chOff x="0" y="0"/>
            <a:chExt cx="4315294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37383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v-for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渲染类型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73831"/>
            <a:ext cx="4003242" cy="520700"/>
            <a:chOff x="0" y="0"/>
            <a:chExt cx="4002282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060823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数组更新的检测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502120" y="3755638"/>
            <a:ext cx="4214258" cy="520699"/>
            <a:chOff x="0" y="0"/>
            <a:chExt cx="4215180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273721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v-for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4DD8A6F3-89E2-4A56-BE42-3E0C66664E45}"/>
              </a:ext>
            </a:extLst>
          </p:cNvPr>
          <p:cNvGrpSpPr/>
          <p:nvPr/>
        </p:nvGrpSpPr>
        <p:grpSpPr bwMode="auto">
          <a:xfrm>
            <a:off x="7530051" y="5847622"/>
            <a:ext cx="4399189" cy="520700"/>
            <a:chOff x="0" y="0"/>
            <a:chExt cx="4400152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71DFD119-D266-4943-A85E-D4DE8A90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458694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v-for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diff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算法（后续）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CB693DDA-2D7B-43BD-A833-98C5EE48F399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5DA86C1B-C0CB-41BF-AD41-FA64E64BE80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9BDE7988-431E-4472-BB2A-8DAA6BD22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15684828-1349-4982-B908-5116F6DC9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629FBEE8-F552-4B97-A039-AC3262822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28C97F1E-39A6-4BE6-8EFD-AF4E45E128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A1B5E-C51F-9044-8BDE-68AC05BF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在真实开发中，我们往往会从服务器拿到</a:t>
            </a:r>
            <a:r>
              <a:rPr lang="zh-CN" altLang="en-US" b="1" dirty="0">
                <a:solidFill>
                  <a:srgbClr val="FF0000"/>
                </a:solidFill>
              </a:rPr>
              <a:t>一组数据</a:t>
            </a:r>
            <a:r>
              <a:rPr lang="zh-CN" altLang="en-US" b="1" dirty="0"/>
              <a:t>，并且需要对其进行渲染。</a:t>
            </a:r>
          </a:p>
          <a:p>
            <a:pPr lvl="1"/>
            <a:r>
              <a:rPr lang="zh-CN" altLang="en-US" dirty="0"/>
              <a:t>这个时候我们可以使用</a:t>
            </a:r>
            <a:r>
              <a:rPr lang="en-US" altLang="zh-CN" dirty="0">
                <a:solidFill>
                  <a:srgbClr val="FF0000"/>
                </a:solidFill>
              </a:rPr>
              <a:t>v-for</a:t>
            </a:r>
            <a:r>
              <a:rPr lang="zh-CN" altLang="en-US" dirty="0"/>
              <a:t>来完成；</a:t>
            </a:r>
          </a:p>
          <a:p>
            <a:pPr lvl="1"/>
            <a:r>
              <a:rPr lang="en-US" altLang="zh-CN" dirty="0"/>
              <a:t>v-for</a:t>
            </a:r>
            <a:r>
              <a:rPr lang="zh-CN" altLang="en-US" dirty="0"/>
              <a:t>类似于</a:t>
            </a:r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循环，可以用于遍历一组数据；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4613E0-1CAA-7A44-812D-09C1C578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列表渲染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F8F006-871B-F36E-2BA4-6FA4846D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0" y="2572034"/>
            <a:ext cx="5708004" cy="40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231B6D-07CE-C646-A6A5-FA3B308D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v-for</a:t>
            </a:r>
            <a:r>
              <a:rPr lang="zh-CN" altLang="en-US" b="1" dirty="0"/>
              <a:t>的基本格式是 </a:t>
            </a:r>
            <a:r>
              <a:rPr lang="en-US" altLang="zh-CN" b="1" dirty="0">
                <a:solidFill>
                  <a:srgbClr val="FF0000"/>
                </a:solidFill>
              </a:rPr>
              <a:t>"item in </a:t>
            </a: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dirty="0"/>
              <a:t>数组通常是来自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prop</a:t>
            </a:r>
            <a:r>
              <a:rPr lang="zh-CN" altLang="en-US" dirty="0"/>
              <a:t>，也可以是其他方式；</a:t>
            </a:r>
          </a:p>
          <a:p>
            <a:pPr lvl="1"/>
            <a:r>
              <a:rPr lang="en-US" altLang="zh-CN" dirty="0"/>
              <a:t>item</a:t>
            </a:r>
            <a:r>
              <a:rPr lang="zh-CN" altLang="en-US" dirty="0"/>
              <a:t>是我们给每项元素起的一个</a:t>
            </a:r>
            <a:r>
              <a:rPr lang="zh-CN" altLang="en-US" dirty="0">
                <a:solidFill>
                  <a:srgbClr val="FF0000"/>
                </a:solidFill>
              </a:rPr>
              <a:t>别名</a:t>
            </a:r>
            <a:r>
              <a:rPr lang="zh-CN" altLang="en-US" dirty="0"/>
              <a:t>，这个别名可以自定来定义；</a:t>
            </a:r>
            <a:endParaRPr kumimoji="1" lang="en-US" altLang="zh-CN" dirty="0"/>
          </a:p>
          <a:p>
            <a:r>
              <a:rPr lang="zh-CN" altLang="en-US" b="1" dirty="0"/>
              <a:t>我们知道，在遍历一个数组的时候会经常需要拿到</a:t>
            </a:r>
            <a:r>
              <a:rPr lang="zh-CN" altLang="en-US" b="1" dirty="0">
                <a:solidFill>
                  <a:srgbClr val="FF0000"/>
                </a:solidFill>
              </a:rPr>
              <a:t>数组的索引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dirty="0"/>
              <a:t>如果我们需要索引，可以使用格式： </a:t>
            </a:r>
            <a:r>
              <a:rPr lang="en-US" altLang="zh-CN" dirty="0">
                <a:solidFill>
                  <a:srgbClr val="FF0000"/>
                </a:solidFill>
              </a:rPr>
              <a:t>"(item, index) in 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注意上面的顺序：数组元素项</a:t>
            </a:r>
            <a:r>
              <a:rPr lang="en-US" altLang="zh-CN" dirty="0"/>
              <a:t>item</a:t>
            </a:r>
            <a:r>
              <a:rPr lang="zh-CN" altLang="en-US" dirty="0"/>
              <a:t>是在前面的，索引项</a:t>
            </a:r>
            <a:r>
              <a:rPr lang="en-US" altLang="zh-CN" dirty="0"/>
              <a:t>index</a:t>
            </a:r>
            <a:r>
              <a:rPr lang="zh-CN" altLang="en-US" dirty="0"/>
              <a:t>是在后面的；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92D67D-27E7-B947-9ED0-4D211815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v-for</a:t>
            </a:r>
            <a:r>
              <a:rPr lang="zh-CN" altLang="en-US" dirty="0"/>
              <a:t>基本使用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2E481-2DD3-AA4E-9779-30B5A81F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" y="4401286"/>
            <a:ext cx="4867883" cy="1699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933D37-5438-8E4A-A39C-19986F35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34" y="4401286"/>
            <a:ext cx="6860027" cy="16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F8B8E8-355A-8B4B-A62A-1DB59D91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v-for</a:t>
            </a:r>
            <a:r>
              <a:rPr lang="zh-CN" altLang="en-US" b="1" dirty="0"/>
              <a:t>也支持遍历对象，并且支持有一二三个参数：</a:t>
            </a:r>
          </a:p>
          <a:p>
            <a:pPr lvl="1"/>
            <a:r>
              <a:rPr lang="zh-CN" altLang="en-US" dirty="0"/>
              <a:t>一个参数： </a:t>
            </a:r>
            <a:r>
              <a:rPr lang="en-US" altLang="zh-CN" dirty="0"/>
              <a:t>"value in object";</a:t>
            </a:r>
          </a:p>
          <a:p>
            <a:pPr lvl="1"/>
            <a:r>
              <a:rPr lang="zh-CN" altLang="en-US" dirty="0"/>
              <a:t>二个参数： </a:t>
            </a:r>
            <a:r>
              <a:rPr lang="en-US" altLang="zh-CN" dirty="0"/>
              <a:t>"(value, key) in object";</a:t>
            </a:r>
          </a:p>
          <a:p>
            <a:pPr lvl="1"/>
            <a:r>
              <a:rPr lang="zh-CN" altLang="en-US" dirty="0"/>
              <a:t>三个参数： </a:t>
            </a:r>
            <a:r>
              <a:rPr lang="en-US" altLang="zh-CN" dirty="0"/>
              <a:t>"(value, key, index) in object";</a:t>
            </a:r>
          </a:p>
          <a:p>
            <a:r>
              <a:rPr lang="en-US" altLang="zh-CN" b="1" dirty="0"/>
              <a:t>v-for</a:t>
            </a:r>
            <a:r>
              <a:rPr lang="zh-CN" altLang="en-US" b="1" dirty="0"/>
              <a:t>同时也支持数字的遍历：</a:t>
            </a:r>
            <a:endParaRPr lang="en-US" altLang="zh-CN" b="1" dirty="0"/>
          </a:p>
          <a:p>
            <a:pPr lvl="1"/>
            <a:r>
              <a:rPr kumimoji="1" lang="zh-CN" altLang="en-US" dirty="0"/>
              <a:t>每一个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都是一个数字；</a:t>
            </a:r>
            <a:endParaRPr kumimoji="1" lang="en-US" altLang="zh-CN" dirty="0"/>
          </a:p>
          <a:p>
            <a:r>
              <a:rPr kumimoji="1" lang="en-US" altLang="zh-CN" b="1" dirty="0"/>
              <a:t>v-for</a:t>
            </a:r>
            <a:r>
              <a:rPr kumimoji="1" lang="zh-CN" altLang="en-US" b="1" dirty="0"/>
              <a:t>也可以遍历其他可迭代对象</a:t>
            </a:r>
            <a:r>
              <a:rPr kumimoji="1" lang="en-US" altLang="zh-CN" b="1" dirty="0"/>
              <a:t>(</a:t>
            </a:r>
            <a:r>
              <a:rPr lang="en-US" altLang="zh-CN" b="1" dirty="0" err="1"/>
              <a:t>Iterable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EBBFE-F246-B145-9161-1F2730AA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-for</a:t>
            </a:r>
            <a:r>
              <a:rPr kumimoji="1" lang="zh-CN" altLang="en-US" dirty="0"/>
              <a:t>支持的类型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50F76A-F281-6441-AB6F-AEF5AE66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0" y="4529949"/>
            <a:ext cx="4592537" cy="2061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53D56F-E8AB-CE4A-9262-50CC4E4A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54" y="4795010"/>
            <a:ext cx="5070678" cy="15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9F9F26-4E93-4842-9873-FD7E470F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类似于</a:t>
            </a:r>
            <a:r>
              <a:rPr lang="en-US" altLang="zh-CN" b="1" dirty="0"/>
              <a:t>v-if</a:t>
            </a:r>
            <a:r>
              <a:rPr lang="zh-CN" altLang="en-US" b="1" dirty="0"/>
              <a:t>，你可以使用 </a:t>
            </a:r>
            <a:r>
              <a:rPr lang="en-US" altLang="zh-CN" b="1" dirty="0"/>
              <a:t>template </a:t>
            </a:r>
            <a:r>
              <a:rPr lang="zh-CN" altLang="en-US" b="1" dirty="0"/>
              <a:t>元素来循环渲染一段包含多个元素的内容：</a:t>
            </a:r>
          </a:p>
          <a:p>
            <a:pPr lvl="1"/>
            <a:r>
              <a:rPr lang="zh-CN" altLang="en-US" dirty="0"/>
              <a:t>我们使用</a:t>
            </a:r>
            <a:r>
              <a:rPr lang="en-US" altLang="zh-CN" dirty="0"/>
              <a:t>template</a:t>
            </a:r>
            <a:r>
              <a:rPr lang="zh-CN" altLang="en-US" dirty="0"/>
              <a:t>来对多个元素进行包裹，而不是使用</a:t>
            </a:r>
            <a:r>
              <a:rPr lang="en-US" altLang="zh-CN" dirty="0"/>
              <a:t>div</a:t>
            </a:r>
            <a:r>
              <a:rPr lang="zh-CN" altLang="en-US" dirty="0"/>
              <a:t>来完成；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32CEC5-19F1-2949-A588-6BE4F764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kumimoji="1" lang="en-US" altLang="zh-CN" dirty="0"/>
              <a:t>emplate</a:t>
            </a:r>
            <a:r>
              <a:rPr kumimoji="1" lang="zh-CN" altLang="en-US" dirty="0"/>
              <a:t>元素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18212-C8A8-744E-BEE6-056F3C7B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4" y="2439751"/>
            <a:ext cx="5570436" cy="27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7BC2D31-484D-D440-96DD-C9223848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Vue </a:t>
            </a:r>
            <a:r>
              <a:rPr lang="zh-CN" altLang="en-US" b="1" dirty="0"/>
              <a:t>将被侦听的数组的变更方法进行了包裹，所以它们也将会触发视图更新。</a:t>
            </a:r>
            <a:endParaRPr lang="en-US" altLang="zh-CN" b="1" dirty="0"/>
          </a:p>
          <a:p>
            <a:r>
              <a:rPr lang="zh-CN" altLang="en-US" b="1" dirty="0"/>
              <a:t>这些被包裹过的方法包括：</a:t>
            </a:r>
          </a:p>
          <a:p>
            <a:pPr lvl="1"/>
            <a:r>
              <a:rPr lang="en-US" altLang="zh-CN" dirty="0"/>
              <a:t>push()</a:t>
            </a:r>
          </a:p>
          <a:p>
            <a:pPr lvl="1"/>
            <a:r>
              <a:rPr lang="en-US" altLang="zh-CN" dirty="0"/>
              <a:t>pop()</a:t>
            </a:r>
          </a:p>
          <a:p>
            <a:pPr lvl="1"/>
            <a:r>
              <a:rPr lang="en-US" altLang="zh-CN" dirty="0"/>
              <a:t>shift()</a:t>
            </a:r>
          </a:p>
          <a:p>
            <a:pPr lvl="1"/>
            <a:r>
              <a:rPr lang="en-US" altLang="zh-CN" dirty="0"/>
              <a:t>unshift()</a:t>
            </a:r>
          </a:p>
          <a:p>
            <a:pPr lvl="1"/>
            <a:r>
              <a:rPr lang="en-US" altLang="zh-CN" dirty="0"/>
              <a:t>splice()</a:t>
            </a:r>
          </a:p>
          <a:p>
            <a:pPr lvl="1"/>
            <a:r>
              <a:rPr lang="en-US" altLang="zh-CN" dirty="0"/>
              <a:t>sort()</a:t>
            </a:r>
          </a:p>
          <a:p>
            <a:pPr lvl="1"/>
            <a:r>
              <a:rPr lang="en-US" altLang="zh-CN" dirty="0"/>
              <a:t>reverse()</a:t>
            </a:r>
          </a:p>
          <a:p>
            <a:r>
              <a:rPr lang="zh-CN" altLang="en-US" b="1" dirty="0"/>
              <a:t>替换数组的方法</a:t>
            </a:r>
            <a:endParaRPr lang="zh-CN" altLang="en-US" dirty="0"/>
          </a:p>
          <a:p>
            <a:pPr lvl="1"/>
            <a:r>
              <a:rPr lang="zh-CN" altLang="en-US" dirty="0"/>
              <a:t>上面的方法会直接修改原来的数组；</a:t>
            </a:r>
            <a:endParaRPr lang="en-US" altLang="zh-CN" dirty="0"/>
          </a:p>
          <a:p>
            <a:pPr lvl="1"/>
            <a:r>
              <a:rPr lang="zh-CN" altLang="en-US" dirty="0"/>
              <a:t>但是某些方法不会替换原来的数组，而是会生成新的数组，比如 </a:t>
            </a:r>
            <a:r>
              <a:rPr lang="en-US" altLang="zh-CN" dirty="0"/>
              <a:t>filter()</a:t>
            </a:r>
            <a:r>
              <a:rPr lang="zh-CN" altLang="en-US" dirty="0"/>
              <a:t>、</a:t>
            </a:r>
            <a:r>
              <a:rPr lang="en-US" altLang="zh-CN" dirty="0" err="1"/>
              <a:t>concat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slice()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16CD5F-A6E7-6E4A-A386-DC92472D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数组更新检测</a:t>
            </a:r>
          </a:p>
        </p:txBody>
      </p:sp>
    </p:spTree>
    <p:extLst>
      <p:ext uri="{BB962C8B-B14F-4D97-AF65-F5344CB8AC3E}">
        <p14:creationId xmlns:p14="http://schemas.microsoft.com/office/powerpoint/2010/main" val="42182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DF5F70-2F86-4A4D-ADB1-A124ABB6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在使用</a:t>
            </a:r>
            <a:r>
              <a:rPr lang="en-US" altLang="zh-CN" b="1" dirty="0"/>
              <a:t>v-for</a:t>
            </a:r>
            <a:r>
              <a:rPr lang="zh-CN" altLang="en-US" b="1" dirty="0"/>
              <a:t>进行列表渲染时，我们通常会给元素或者组件绑定一个</a:t>
            </a:r>
            <a:r>
              <a:rPr lang="en-US" altLang="zh-CN" b="1" dirty="0">
                <a:solidFill>
                  <a:srgbClr val="FF0000"/>
                </a:solidFill>
              </a:rPr>
              <a:t>key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这个</a:t>
            </a:r>
            <a:r>
              <a:rPr lang="en-US" altLang="zh-CN" b="1" dirty="0"/>
              <a:t>key</a:t>
            </a:r>
            <a:r>
              <a:rPr lang="zh-CN" altLang="en-US" b="1" dirty="0"/>
              <a:t>属性有什么作用呢？我们先来看一下</a:t>
            </a:r>
            <a:r>
              <a:rPr lang="zh-CN" altLang="en-US" b="1" dirty="0">
                <a:solidFill>
                  <a:srgbClr val="FF0000"/>
                </a:solidFill>
              </a:rPr>
              <a:t>官方的解释</a:t>
            </a:r>
            <a:r>
              <a:rPr lang="zh-CN" altLang="en-US" b="1" dirty="0"/>
              <a:t>：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属性主要用在</a:t>
            </a:r>
            <a:r>
              <a:rPr lang="en-US" altLang="zh-CN" dirty="0"/>
              <a:t>Vue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虚拟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lang="zh-CN" altLang="en-US" dirty="0"/>
              <a:t>，在</a:t>
            </a:r>
            <a:r>
              <a:rPr lang="zh-CN" altLang="en-US" dirty="0">
                <a:solidFill>
                  <a:srgbClr val="FF0000"/>
                </a:solidFill>
              </a:rPr>
              <a:t>新旧</a:t>
            </a:r>
            <a:r>
              <a:rPr lang="en-US" altLang="zh-CN" dirty="0">
                <a:solidFill>
                  <a:srgbClr val="FF0000"/>
                </a:solidFill>
              </a:rPr>
              <a:t>nodes</a:t>
            </a:r>
            <a:r>
              <a:rPr lang="zh-CN" altLang="en-US" dirty="0"/>
              <a:t>对比时辨识</a:t>
            </a:r>
            <a:r>
              <a:rPr lang="en-US" altLang="zh-CN" dirty="0" err="1">
                <a:solidFill>
                  <a:srgbClr val="FF0000"/>
                </a:solidFill>
              </a:rPr>
              <a:t>VNodes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不使用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/>
              <a:t>，</a:t>
            </a:r>
            <a:r>
              <a:rPr lang="en-US" altLang="zh-CN" dirty="0"/>
              <a:t>Vue</a:t>
            </a:r>
            <a:r>
              <a:rPr lang="zh-CN" altLang="en-US" dirty="0"/>
              <a:t>会使用一种最大限度减少动态元素并且尽可能的尝试就地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复用相同类型元素</a:t>
            </a:r>
            <a:r>
              <a:rPr lang="zh-CN" altLang="en-US" dirty="0"/>
              <a:t>的算法；</a:t>
            </a:r>
          </a:p>
          <a:p>
            <a:pPr lvl="1"/>
            <a:r>
              <a:rPr lang="zh-CN" altLang="en-US" dirty="0"/>
              <a:t>而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/>
              <a:t>时，它会基于</a:t>
            </a:r>
            <a:r>
              <a:rPr lang="en-US" altLang="zh-CN" dirty="0"/>
              <a:t>key</a:t>
            </a:r>
            <a:r>
              <a:rPr lang="zh-CN" altLang="en-US" dirty="0"/>
              <a:t>的变化</a:t>
            </a:r>
            <a:r>
              <a:rPr lang="zh-CN" altLang="en-US" dirty="0">
                <a:solidFill>
                  <a:srgbClr val="FF0000"/>
                </a:solidFill>
              </a:rPr>
              <a:t>重新排列元素顺序</a:t>
            </a:r>
            <a:r>
              <a:rPr lang="zh-CN" altLang="en-US" dirty="0"/>
              <a:t>，并且会</a:t>
            </a:r>
            <a:r>
              <a:rPr lang="zh-CN" altLang="en-US" dirty="0">
                <a:solidFill>
                  <a:srgbClr val="FF0000"/>
                </a:solidFill>
              </a:rPr>
              <a:t>移除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销毁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/>
              <a:t>不存在的元素；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官方的解释对于初学者来说并不好理解，比如下面的问题：</a:t>
            </a:r>
          </a:p>
          <a:p>
            <a:pPr lvl="1"/>
            <a:r>
              <a:rPr lang="zh-CN" altLang="en-US" dirty="0"/>
              <a:t>什么是新旧</a:t>
            </a:r>
            <a:r>
              <a:rPr lang="en-US" altLang="zh-CN" dirty="0"/>
              <a:t>nodes</a:t>
            </a:r>
            <a:r>
              <a:rPr lang="zh-CN" altLang="en-US" dirty="0"/>
              <a:t>，什么是</a:t>
            </a:r>
            <a:r>
              <a:rPr lang="en-US" altLang="zh-CN" dirty="0" err="1"/>
              <a:t>VNode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key</a:t>
            </a:r>
            <a:r>
              <a:rPr lang="zh-CN" altLang="en-US" dirty="0"/>
              <a:t>的时候，如何尝试修改和复用的？</a:t>
            </a:r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key</a:t>
            </a:r>
            <a:r>
              <a:rPr lang="zh-CN" altLang="en-US" dirty="0"/>
              <a:t>的时候，如何基于</a:t>
            </a:r>
            <a:r>
              <a:rPr lang="en-US" altLang="zh-CN" dirty="0"/>
              <a:t>key</a:t>
            </a:r>
            <a:r>
              <a:rPr lang="zh-CN" altLang="en-US" dirty="0"/>
              <a:t>重新排列的？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AB5E67-FCE3-884A-935F-422E65EB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v-for</a:t>
            </a:r>
            <a:r>
              <a:rPr lang="zh-CN" altLang="en-US" dirty="0"/>
              <a:t>中的</a:t>
            </a:r>
            <a:r>
              <a:rPr lang="en-US" altLang="zh-CN" dirty="0"/>
              <a:t>key</a:t>
            </a:r>
            <a:r>
              <a:rPr lang="zh-CN" altLang="en-US" dirty="0"/>
              <a:t>是什么作用？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7B4D5B-7AC4-8145-84AA-9860BD92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我们先来解释一下</a:t>
            </a:r>
            <a:r>
              <a:rPr lang="en-US" altLang="zh-CN" b="1" dirty="0" err="1"/>
              <a:t>VNode</a:t>
            </a:r>
            <a:r>
              <a:rPr lang="zh-CN" altLang="en-US" b="1" dirty="0"/>
              <a:t>的概念：</a:t>
            </a:r>
          </a:p>
          <a:p>
            <a:pPr lvl="1"/>
            <a:r>
              <a:rPr lang="zh-CN" altLang="en-US" dirty="0"/>
              <a:t>因为目前我们还没有比较完整的学习组件的概念，所以目前我们先理解</a:t>
            </a:r>
            <a:r>
              <a:rPr lang="en-US" altLang="zh-CN" dirty="0"/>
              <a:t>HTML</a:t>
            </a:r>
            <a:r>
              <a:rPr lang="zh-CN" altLang="en-US" dirty="0"/>
              <a:t>元素创建出来的</a:t>
            </a:r>
            <a:r>
              <a:rPr lang="en-US" altLang="zh-CN" dirty="0" err="1"/>
              <a:t>VNode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VNode</a:t>
            </a:r>
            <a:r>
              <a:rPr lang="zh-CN" altLang="en-US" dirty="0">
                <a:solidFill>
                  <a:srgbClr val="FF0000"/>
                </a:solidFill>
              </a:rPr>
              <a:t>的全称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Virtual Node</a:t>
            </a:r>
            <a:r>
              <a:rPr lang="zh-CN" altLang="en-US" dirty="0"/>
              <a:t>，也就是</a:t>
            </a:r>
            <a:r>
              <a:rPr lang="zh-CN" altLang="en-US" dirty="0">
                <a:solidFill>
                  <a:srgbClr val="FF0000"/>
                </a:solidFill>
              </a:rPr>
              <a:t>虚拟节点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事实上，无论是</a:t>
            </a:r>
            <a:r>
              <a:rPr lang="zh-CN" altLang="en-US" dirty="0">
                <a:solidFill>
                  <a:srgbClr val="FF0000"/>
                </a:solidFill>
              </a:rPr>
              <a:t>组件还是元素</a:t>
            </a:r>
            <a:r>
              <a:rPr lang="zh-CN" altLang="en-US" dirty="0"/>
              <a:t>，它们最终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中表示出来的都是一个个</a:t>
            </a:r>
            <a:r>
              <a:rPr lang="en-US" altLang="zh-CN" dirty="0" err="1">
                <a:solidFill>
                  <a:srgbClr val="FF0000"/>
                </a:solidFill>
              </a:rPr>
              <a:t>VNode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VNode</a:t>
            </a:r>
            <a:r>
              <a:rPr lang="zh-CN" altLang="en-US" dirty="0">
                <a:solidFill>
                  <a:srgbClr val="FF0000"/>
                </a:solidFill>
              </a:rPr>
              <a:t>的本质是一个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的对象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CF2C67-C739-EA4A-92F8-C599B45D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err="1"/>
              <a:t>VNode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2185D9-2FBF-FB4D-9DD6-FECA3AD3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2" y="3731710"/>
            <a:ext cx="7946958" cy="357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B1D06A-B2C6-B545-8470-E9C48D77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2" y="4233449"/>
            <a:ext cx="2919649" cy="2516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76C8CB-CA1F-CE46-A25B-D4831E726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76" y="4614246"/>
            <a:ext cx="6967346" cy="15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24486</TotalTime>
  <Words>1119</Words>
  <Application>Microsoft Office PowerPoint</Application>
  <PresentationFormat>宽屏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Wingdings</vt:lpstr>
      <vt:lpstr>2021-4-26-2</vt:lpstr>
      <vt:lpstr>Vue基础 – 模板语法（二）</vt:lpstr>
      <vt:lpstr>PowerPoint 演示文稿</vt:lpstr>
      <vt:lpstr>列表渲染</vt:lpstr>
      <vt:lpstr>v-for基本使用</vt:lpstr>
      <vt:lpstr>v-for支持的类型</vt:lpstr>
      <vt:lpstr>template元素</vt:lpstr>
      <vt:lpstr>数组更新检测</vt:lpstr>
      <vt:lpstr>v-for中的key是什么作用？</vt:lpstr>
      <vt:lpstr>认识VNode</vt:lpstr>
      <vt:lpstr>虚拟DOM</vt:lpstr>
      <vt:lpstr>插入F的案例</vt:lpstr>
      <vt:lpstr>Vue源码对于key的判断</vt:lpstr>
      <vt:lpstr>没有key的操作（源码）</vt:lpstr>
      <vt:lpstr>没有key的过程如下</vt:lpstr>
      <vt:lpstr>有key执行操作（源码）</vt:lpstr>
      <vt:lpstr>有key的diff算法如下（一）</vt:lpstr>
      <vt:lpstr>有key的diff算法如下（二）</vt:lpstr>
      <vt:lpstr>有key的diff算法如下（三）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864</cp:revision>
  <dcterms:created xsi:type="dcterms:W3CDTF">2021-04-26T13:18:14Z</dcterms:created>
  <dcterms:modified xsi:type="dcterms:W3CDTF">2022-07-10T14:11:29Z</dcterms:modified>
</cp:coreProperties>
</file>