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1"/>
  </p:handout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computed" id="{7C3F8C23-D200-B147-AACA-89EDB3A6F21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侦听器" id="{BFD72184-5C8C-4D43-8FF7-B2AF6ECEE811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综合案例" id="{F7F10524-5D47-1E4D-854D-8724F54AE39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 </a:t>
            </a:r>
            <a:r>
              <a:rPr kumimoji="1" lang="en-US" altLang="zh-CN" dirty="0"/>
              <a:t>– Options API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E35366-876D-B646-A067-F5258A6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这是什么原因呢？</a:t>
            </a:r>
          </a:p>
          <a:p>
            <a:pPr lvl="1"/>
            <a:r>
              <a:rPr lang="zh-CN" altLang="en-US" dirty="0"/>
              <a:t>这是因为计算属性会基于它们的</a:t>
            </a:r>
            <a:r>
              <a:rPr lang="zh-CN" altLang="en-US" dirty="0">
                <a:solidFill>
                  <a:srgbClr val="FF0000"/>
                </a:solidFill>
              </a:rPr>
              <a:t>依赖关系进行缓存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数据不发生变化</a:t>
            </a:r>
            <a:r>
              <a:rPr lang="zh-CN" altLang="en-US" dirty="0"/>
              <a:t>时，计算属性是</a:t>
            </a:r>
            <a:r>
              <a:rPr lang="zh-CN" altLang="en-US" dirty="0">
                <a:solidFill>
                  <a:srgbClr val="FF0000"/>
                </a:solidFill>
              </a:rPr>
              <a:t>不需要重新计算</a:t>
            </a:r>
            <a:r>
              <a:rPr lang="zh-CN" altLang="en-US" dirty="0"/>
              <a:t>的；</a:t>
            </a:r>
          </a:p>
          <a:p>
            <a:pPr lvl="1"/>
            <a:r>
              <a:rPr lang="zh-CN" altLang="en-US" dirty="0"/>
              <a:t>但是如果</a:t>
            </a:r>
            <a:r>
              <a:rPr lang="zh-CN" altLang="en-US" dirty="0">
                <a:solidFill>
                  <a:srgbClr val="FF0000"/>
                </a:solidFill>
              </a:rPr>
              <a:t>依赖的数据发生变化</a:t>
            </a:r>
            <a:r>
              <a:rPr lang="zh-CN" altLang="en-US" dirty="0"/>
              <a:t>，在使用时，计算属性依然</a:t>
            </a:r>
            <a:r>
              <a:rPr lang="zh-CN" altLang="en-US" dirty="0">
                <a:solidFill>
                  <a:srgbClr val="FF0000"/>
                </a:solidFill>
              </a:rPr>
              <a:t>会重新进行计算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3A9EDD-9C60-BA48-A783-2136B5BC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计算属性的缓存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A925E-A086-C14D-9293-6806C05A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8" y="3429000"/>
            <a:ext cx="6121265" cy="29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686EDA-C68F-C34C-ADF7-2B723A5A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计算属性在大多数情况下，只需要一个</a:t>
            </a:r>
            <a:r>
              <a:rPr lang="en-US" altLang="zh-CN" b="1" dirty="0">
                <a:solidFill>
                  <a:srgbClr val="FF0000"/>
                </a:solidFill>
              </a:rPr>
              <a:t>getter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zh-CN" altLang="en-US" b="1" dirty="0"/>
              <a:t>即可，所以我们会将计算属性直接</a:t>
            </a:r>
            <a:r>
              <a:rPr lang="zh-CN" altLang="en-US" b="1" dirty="0">
                <a:solidFill>
                  <a:srgbClr val="FF0000"/>
                </a:solidFill>
              </a:rPr>
              <a:t>写成一个函数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但是，如果我们确实想</a:t>
            </a:r>
            <a:r>
              <a:rPr lang="zh-CN" altLang="en-US" b="1" dirty="0">
                <a:solidFill>
                  <a:srgbClr val="FF0000"/>
                </a:solidFill>
              </a:rPr>
              <a:t>设置计算属性的值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这个时候我们也可以给计算属性设置一个</a:t>
            </a:r>
            <a:r>
              <a:rPr lang="en-US" altLang="zh-CN" dirty="0">
                <a:solidFill>
                  <a:srgbClr val="FF0000"/>
                </a:solidFill>
              </a:rPr>
              <a:t>setter</a:t>
            </a:r>
            <a:r>
              <a:rPr lang="zh-CN" altLang="en-US" dirty="0">
                <a:solidFill>
                  <a:srgbClr val="FF0000"/>
                </a:solidFill>
              </a:rPr>
              <a:t>的方法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1D3F7C-8263-D849-9A6C-63F17995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计算属性的</a:t>
            </a:r>
            <a:r>
              <a:rPr kumimoji="1" lang="en-US" altLang="zh-CN" dirty="0"/>
              <a:t>setter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getter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0C16BB-5F61-C94A-B11D-FD273915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9" y="2857095"/>
            <a:ext cx="6252173" cy="33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0ED58F-BAC9-FA42-9D20-F09BBFB1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你可能觉得很奇怪，</a:t>
            </a:r>
            <a:r>
              <a:rPr lang="en-US" altLang="zh-CN" b="1" dirty="0"/>
              <a:t>Vue</a:t>
            </a:r>
            <a:r>
              <a:rPr lang="zh-CN" altLang="en-US" b="1" dirty="0"/>
              <a:t>内部是如何对我们传入的是一个</a:t>
            </a:r>
            <a:r>
              <a:rPr lang="en-US" altLang="zh-CN" b="1" dirty="0"/>
              <a:t>getter</a:t>
            </a:r>
            <a:r>
              <a:rPr lang="zh-CN" altLang="en-US" b="1" dirty="0"/>
              <a:t>，还是说是一个包含</a:t>
            </a:r>
            <a:r>
              <a:rPr lang="en-US" altLang="zh-CN" b="1" dirty="0"/>
              <a:t>setter</a:t>
            </a:r>
            <a:r>
              <a:rPr lang="zh-CN" altLang="en-US" b="1" dirty="0"/>
              <a:t>和</a:t>
            </a:r>
            <a:r>
              <a:rPr lang="en-US" altLang="zh-CN" b="1" dirty="0"/>
              <a:t>getter</a:t>
            </a:r>
            <a:r>
              <a:rPr lang="zh-CN" altLang="en-US" b="1" dirty="0"/>
              <a:t>的对象进行处理的呢？</a:t>
            </a:r>
          </a:p>
          <a:p>
            <a:pPr lvl="1"/>
            <a:r>
              <a:rPr lang="zh-CN" altLang="en-US" dirty="0"/>
              <a:t>事实上非常的简单，</a:t>
            </a:r>
            <a:r>
              <a:rPr lang="en-US" altLang="zh-CN" dirty="0"/>
              <a:t>Vue</a:t>
            </a:r>
            <a:r>
              <a:rPr lang="zh-CN" altLang="en-US" dirty="0"/>
              <a:t>源码内部只是做了一个逻辑判断而已；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790381-35DB-1C44-9854-3177D57C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源码如何对</a:t>
            </a:r>
            <a:r>
              <a:rPr kumimoji="1" lang="en-US" altLang="zh-CN" dirty="0"/>
              <a:t>setter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getter</a:t>
            </a:r>
            <a:r>
              <a:rPr kumimoji="1" lang="zh-CN" altLang="en-US" dirty="0"/>
              <a:t>处理呢？（了解）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3ACA0-84CB-1A4C-9AC9-6FF2FB6A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6" y="2296733"/>
            <a:ext cx="5887052" cy="41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5F1A5A-9ACF-1A4D-B675-4AB1E6CF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什么是侦听器呢？</a:t>
            </a:r>
          </a:p>
          <a:p>
            <a:pPr lvl="1"/>
            <a:r>
              <a:rPr lang="zh-CN" altLang="en-US" dirty="0"/>
              <a:t>开发中我们在</a:t>
            </a:r>
            <a:r>
              <a:rPr lang="en-US" altLang="zh-CN" dirty="0"/>
              <a:t>data</a:t>
            </a:r>
            <a:r>
              <a:rPr lang="zh-CN" altLang="en-US" dirty="0"/>
              <a:t>返回的对象中定义了数据，这个数据通过</a:t>
            </a:r>
            <a:r>
              <a:rPr lang="zh-CN" altLang="en-US" dirty="0">
                <a:solidFill>
                  <a:srgbClr val="FF0000"/>
                </a:solidFill>
              </a:rPr>
              <a:t>插值语法等方式绑定到</a:t>
            </a: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zh-CN" altLang="en-US" dirty="0"/>
              <a:t>中；</a:t>
            </a:r>
          </a:p>
          <a:p>
            <a:pPr lvl="1"/>
            <a:r>
              <a:rPr lang="zh-CN" altLang="en-US" dirty="0"/>
              <a:t>当数据变化时，</a:t>
            </a:r>
            <a:r>
              <a:rPr lang="en-US" altLang="zh-CN" dirty="0"/>
              <a:t>template</a:t>
            </a:r>
            <a:r>
              <a:rPr lang="zh-CN" altLang="en-US" dirty="0"/>
              <a:t>会自动进行更新来显示最新的数据；</a:t>
            </a:r>
          </a:p>
          <a:p>
            <a:pPr lvl="1"/>
            <a:r>
              <a:rPr lang="zh-CN" altLang="en-US" dirty="0"/>
              <a:t>但是在某些情况下，我们希望在</a:t>
            </a:r>
            <a:r>
              <a:rPr lang="zh-CN" altLang="en-US" dirty="0">
                <a:solidFill>
                  <a:srgbClr val="FF0000"/>
                </a:solidFill>
              </a:rPr>
              <a:t>代码逻辑</a:t>
            </a:r>
            <a:r>
              <a:rPr lang="zh-CN" altLang="en-US" dirty="0"/>
              <a:t>中监听某个数据的变化，这个时候就需要用</a:t>
            </a:r>
            <a:r>
              <a:rPr lang="zh-CN" altLang="en-US" dirty="0">
                <a:solidFill>
                  <a:srgbClr val="FF0000"/>
                </a:solidFill>
              </a:rPr>
              <a:t>侦听器</a:t>
            </a:r>
            <a:r>
              <a:rPr lang="en-US" altLang="zh-CN" dirty="0">
                <a:solidFill>
                  <a:srgbClr val="FF0000"/>
                </a:solidFill>
              </a:rPr>
              <a:t>watch</a:t>
            </a:r>
            <a:r>
              <a:rPr lang="zh-CN" altLang="en-US" dirty="0"/>
              <a:t>来完成了；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侦听器的用法如下：</a:t>
            </a:r>
          </a:p>
          <a:p>
            <a:pPr lvl="1"/>
            <a:r>
              <a:rPr lang="zh-CN" altLang="en-US" b="1" dirty="0"/>
              <a:t>选项：</a:t>
            </a:r>
            <a:r>
              <a:rPr lang="en-US" altLang="zh-CN" dirty="0"/>
              <a:t>watch</a:t>
            </a:r>
          </a:p>
          <a:p>
            <a:pPr lvl="1"/>
            <a:r>
              <a:rPr lang="zh-CN" altLang="en-US" b="1" dirty="0"/>
              <a:t>类型：</a:t>
            </a:r>
            <a:r>
              <a:rPr lang="en-US" altLang="zh-CN" dirty="0"/>
              <a:t>{ [key: string]: string | Function | Object | Array}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878FC9-D918-F546-9797-430AA615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认识侦听器</a:t>
            </a:r>
            <a:r>
              <a:rPr kumimoji="1" lang="en-US" altLang="zh-CN" dirty="0"/>
              <a:t>watch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844862-B223-F947-9A05-8F6D0FE3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举个栗子（例子）：</a:t>
            </a:r>
            <a:endParaRPr lang="en-US" altLang="zh-CN" b="1" dirty="0"/>
          </a:p>
          <a:p>
            <a:pPr lvl="1"/>
            <a:r>
              <a:rPr lang="zh-CN" altLang="en-US" dirty="0"/>
              <a:t>比如现在我们希望用户在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中输入一个问题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每当用户输入了最新的内容，我们就获取到最新的内容，并且</a:t>
            </a:r>
            <a:r>
              <a:rPr lang="zh-CN" altLang="en-US" dirty="0">
                <a:solidFill>
                  <a:srgbClr val="FF0000"/>
                </a:solidFill>
              </a:rPr>
              <a:t>使用该问题去服务器查询</a:t>
            </a:r>
            <a:r>
              <a:rPr lang="zh-CN" altLang="en-US" dirty="0"/>
              <a:t>答案；</a:t>
            </a:r>
          </a:p>
          <a:p>
            <a:pPr lvl="1"/>
            <a:r>
              <a:rPr lang="zh-CN" altLang="en-US" dirty="0"/>
              <a:t>那么，我们就需要实时的去获取最新的数据变化；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9C7A-CE13-7348-AC1E-736A5C90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侦听器案例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1E1C3-B37C-524E-9102-B8DD4614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27" y="3257212"/>
            <a:ext cx="6169696" cy="2882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5204FA-B513-7B40-9E81-AD7AF248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793299"/>
            <a:ext cx="5598618" cy="15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1B425B-1980-A245-BC0F-51970C26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我们先来看一个例子：</a:t>
            </a:r>
          </a:p>
          <a:p>
            <a:pPr lvl="1"/>
            <a:r>
              <a:rPr lang="zh-CN" altLang="en-US" dirty="0"/>
              <a:t>当我们点击按钮的时候会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 err="1">
                <a:solidFill>
                  <a:srgbClr val="FF0000"/>
                </a:solidFill>
              </a:rPr>
              <a:t>info.name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这个时候我们使用</a:t>
            </a:r>
            <a:r>
              <a:rPr lang="en-US" altLang="zh-CN" dirty="0">
                <a:solidFill>
                  <a:srgbClr val="FF0000"/>
                </a:solidFill>
              </a:rPr>
              <a:t>watch</a:t>
            </a:r>
            <a:r>
              <a:rPr lang="zh-CN" altLang="en-US" dirty="0">
                <a:solidFill>
                  <a:srgbClr val="FF0000"/>
                </a:solidFill>
              </a:rPr>
              <a:t>来侦听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r>
              <a:rPr lang="zh-CN" altLang="en-US" dirty="0">
                <a:solidFill>
                  <a:srgbClr val="FF0000"/>
                </a:solidFill>
              </a:rPr>
              <a:t>，可以侦听到吗</a:t>
            </a:r>
            <a:r>
              <a:rPr lang="zh-CN" altLang="en-US" dirty="0"/>
              <a:t>？答案是</a:t>
            </a:r>
            <a:r>
              <a:rPr lang="zh-CN" altLang="en-US" dirty="0">
                <a:solidFill>
                  <a:srgbClr val="FF0000"/>
                </a:solidFill>
              </a:rPr>
              <a:t>不可以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这是因为默认情况下，</a:t>
            </a:r>
            <a:r>
              <a:rPr lang="en-US" altLang="zh-CN" b="1" dirty="0"/>
              <a:t>watch</a:t>
            </a:r>
            <a:r>
              <a:rPr lang="zh-CN" altLang="en-US" b="1" dirty="0"/>
              <a:t>只是在侦听</a:t>
            </a:r>
            <a:r>
              <a:rPr lang="en-US" altLang="zh-CN" b="1" dirty="0"/>
              <a:t>info</a:t>
            </a:r>
            <a:r>
              <a:rPr lang="zh-CN" altLang="en-US" b="1" dirty="0"/>
              <a:t>的引用变化</a:t>
            </a:r>
            <a:r>
              <a:rPr lang="zh-CN" altLang="en-US" dirty="0"/>
              <a:t>，对于</a:t>
            </a:r>
            <a:r>
              <a:rPr lang="zh-CN" altLang="en-US" b="1" dirty="0"/>
              <a:t>内部属性的变化是不会做出响应</a:t>
            </a:r>
            <a:r>
              <a:rPr lang="zh-CN" altLang="en-US" dirty="0"/>
              <a:t>的：</a:t>
            </a:r>
          </a:p>
          <a:p>
            <a:pPr lvl="1"/>
            <a:r>
              <a:rPr lang="zh-CN" altLang="en-US" dirty="0"/>
              <a:t>这个时候我们可以使用一个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en-US" altLang="zh-CN" dirty="0">
                <a:solidFill>
                  <a:srgbClr val="FF0000"/>
                </a:solidFill>
              </a:rPr>
              <a:t>deep</a:t>
            </a:r>
            <a:r>
              <a:rPr lang="zh-CN" altLang="en-US" dirty="0"/>
              <a:t>进行更深层的侦听；</a:t>
            </a:r>
          </a:p>
          <a:p>
            <a:pPr lvl="1"/>
            <a:r>
              <a:rPr lang="zh-CN" altLang="en-US" dirty="0"/>
              <a:t>注意前面我们说过</a:t>
            </a:r>
            <a:r>
              <a:rPr lang="en-US" altLang="zh-CN" dirty="0"/>
              <a:t>watch</a:t>
            </a:r>
            <a:r>
              <a:rPr lang="zh-CN" altLang="en-US" dirty="0"/>
              <a:t>里面侦听的属性对应的也可以是一个</a:t>
            </a:r>
            <a:r>
              <a:rPr lang="en-US" altLang="zh-CN" dirty="0"/>
              <a:t>Object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还有</a:t>
            </a:r>
            <a:r>
              <a:rPr lang="zh-CN" altLang="en-US" b="1" dirty="0"/>
              <a:t>另外一个属性</a:t>
            </a:r>
            <a:r>
              <a:rPr lang="zh-CN" altLang="en-US" dirty="0"/>
              <a:t>，是</a:t>
            </a:r>
            <a:r>
              <a:rPr lang="zh-CN" altLang="en-US" b="1" dirty="0"/>
              <a:t>希望一开始的就会立即执行一次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这个时候我们使用</a:t>
            </a:r>
            <a:r>
              <a:rPr lang="en-US" altLang="zh-CN" dirty="0">
                <a:solidFill>
                  <a:srgbClr val="FF0000"/>
                </a:solidFill>
              </a:rPr>
              <a:t>immediate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这个时候无论后面数据是否有变化，侦听的函数都会有限执行一次；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代码在下一页课件中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E8851C-2333-2342-95D3-12C06292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侦听器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的配置选项</a:t>
            </a:r>
          </a:p>
        </p:txBody>
      </p:sp>
    </p:spTree>
    <p:extLst>
      <p:ext uri="{BB962C8B-B14F-4D97-AF65-F5344CB8AC3E}">
        <p14:creationId xmlns:p14="http://schemas.microsoft.com/office/powerpoint/2010/main" val="31243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D9D7F8-66AB-4D41-A2BA-7990A2F24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249" y="2045697"/>
            <a:ext cx="5433658" cy="314536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F91C21A-FDDE-8E4A-92FA-48EE0A07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侦听器</a:t>
            </a:r>
            <a:r>
              <a:rPr lang="en-US" altLang="zh-CN" dirty="0"/>
              <a:t>watch</a:t>
            </a:r>
            <a:r>
              <a:rPr lang="zh-CN" altLang="en-US" dirty="0"/>
              <a:t>的配置选项（代码）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8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FB52FA-1B23-3943-9B4B-B0469102E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33" y="1426233"/>
            <a:ext cx="2012088" cy="57869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9BCA27D-A061-FC49-A50E-1D7A087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侦听器</a:t>
            </a:r>
            <a:r>
              <a:rPr lang="en-US" altLang="zh-CN" dirty="0"/>
              <a:t>watch</a:t>
            </a:r>
            <a:r>
              <a:rPr lang="zh-CN" altLang="en-US" dirty="0"/>
              <a:t>的其他方式（一）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90BD5-96F9-6542-94C0-B7A039F1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3" y="2294816"/>
            <a:ext cx="4451215" cy="30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D11200-B259-904E-BDB7-021151BC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另外一个是</a:t>
            </a:r>
            <a:r>
              <a:rPr lang="en-US" altLang="zh-CN" dirty="0"/>
              <a:t>Vue3</a:t>
            </a:r>
            <a:r>
              <a:rPr lang="zh-CN" altLang="en-US" dirty="0"/>
              <a:t>文档中没有提到的，但是</a:t>
            </a:r>
            <a:r>
              <a:rPr lang="en-US" altLang="zh-CN" dirty="0"/>
              <a:t>Vue2</a:t>
            </a:r>
            <a:r>
              <a:rPr lang="zh-CN" altLang="en-US" dirty="0"/>
              <a:t>文档中有提到的是侦听对象的属性：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还有另外一种方式就是使用 </a:t>
            </a:r>
            <a:r>
              <a:rPr lang="en-US" altLang="zh-CN" b="1" dirty="0"/>
              <a:t>$watch </a:t>
            </a:r>
            <a:r>
              <a:rPr lang="zh-CN" altLang="en-US" b="1" dirty="0"/>
              <a:t>的</a:t>
            </a:r>
            <a:r>
              <a:rPr lang="en-US" altLang="zh-CN" b="1" dirty="0"/>
              <a:t>API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我们可以在</a:t>
            </a:r>
            <a:r>
              <a:rPr lang="en-US" altLang="zh-CN" b="1" dirty="0"/>
              <a:t>created</a:t>
            </a:r>
            <a:r>
              <a:rPr lang="zh-CN" altLang="en-US" b="1" dirty="0"/>
              <a:t>的生命周期（后续会讲到）中，使用 </a:t>
            </a:r>
            <a:r>
              <a:rPr lang="en-US" altLang="zh-CN" b="1" dirty="0"/>
              <a:t>this.$</a:t>
            </a:r>
            <a:r>
              <a:rPr lang="en-US" altLang="zh-CN" b="1" dirty="0" err="1"/>
              <a:t>watchs</a:t>
            </a:r>
            <a:r>
              <a:rPr lang="en-US" altLang="zh-CN" b="1" dirty="0"/>
              <a:t> </a:t>
            </a:r>
            <a:r>
              <a:rPr lang="zh-CN" altLang="en-US" b="1" dirty="0"/>
              <a:t>来侦听；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第一个参数</a:t>
            </a:r>
            <a:r>
              <a:rPr lang="zh-CN" altLang="en-US" dirty="0"/>
              <a:t>是要侦听的源；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第二个参数</a:t>
            </a:r>
            <a:r>
              <a:rPr lang="zh-CN" altLang="en-US" dirty="0"/>
              <a:t>是侦听的回调函数</a:t>
            </a:r>
            <a:r>
              <a:rPr lang="en-US" altLang="zh-CN" dirty="0"/>
              <a:t>callback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第三个参数</a:t>
            </a:r>
            <a:r>
              <a:rPr lang="zh-CN" altLang="en-US" dirty="0"/>
              <a:t>是额外的其他选项，比如</a:t>
            </a:r>
            <a:r>
              <a:rPr lang="en-US" altLang="zh-CN" dirty="0"/>
              <a:t>deep</a:t>
            </a:r>
            <a:r>
              <a:rPr lang="zh-CN" altLang="en-US" dirty="0"/>
              <a:t>、</a:t>
            </a:r>
            <a:r>
              <a:rPr lang="en-US" altLang="zh-CN" dirty="0"/>
              <a:t>immediate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8CFA7E-5271-E747-B846-5F538BF2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侦听器</a:t>
            </a:r>
            <a:r>
              <a:rPr lang="en-US" altLang="zh-CN" dirty="0"/>
              <a:t>watch</a:t>
            </a:r>
            <a:r>
              <a:rPr lang="zh-CN" altLang="en-US" dirty="0"/>
              <a:t>的其他方式（二）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FCCFE-5ED0-7845-9FD5-08BDF155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3" y="1767522"/>
            <a:ext cx="5231994" cy="957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A276BF-B001-4746-8EF3-87CA84CE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3" y="5091179"/>
            <a:ext cx="5912931" cy="14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043FB9-7760-2A4D-BBA5-D1C80C84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现在我们来做一个相对综合一点的练习：</a:t>
            </a:r>
            <a:r>
              <a:rPr lang="zh-CN" altLang="en-US" b="1" dirty="0">
                <a:solidFill>
                  <a:srgbClr val="FF0000"/>
                </a:solidFill>
              </a:rPr>
              <a:t>书籍购物车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案例说明：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在界面上以表格的形式，显示一些书籍的数据；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在底部显示书籍的总价格；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点击</a:t>
            </a:r>
            <a:r>
              <a:rPr lang="en-US" altLang="zh-CN" dirty="0"/>
              <a:t>+</a:t>
            </a:r>
            <a:r>
              <a:rPr lang="zh-CN" altLang="en-US" dirty="0"/>
              <a:t>或者</a:t>
            </a:r>
            <a:r>
              <a:rPr lang="en-US" altLang="zh-CN" dirty="0"/>
              <a:t>-</a:t>
            </a:r>
            <a:r>
              <a:rPr lang="zh-CN" altLang="en-US" dirty="0"/>
              <a:t>可以增加或减少书籍数量（如果为</a:t>
            </a:r>
            <a:r>
              <a:rPr lang="en-US" altLang="zh-CN" dirty="0"/>
              <a:t>1</a:t>
            </a:r>
            <a:r>
              <a:rPr lang="zh-CN" altLang="en-US" dirty="0"/>
              <a:t>，那么不能继续</a:t>
            </a:r>
            <a:r>
              <a:rPr lang="en-US" altLang="zh-CN" dirty="0"/>
              <a:t>-</a:t>
            </a:r>
            <a:r>
              <a:rPr lang="zh-CN" altLang="en-US" dirty="0"/>
              <a:t>）；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点击移除按钮，可以将书籍移除（当所有的书籍移除完毕时，显示：购物车为空</a:t>
            </a:r>
            <a:r>
              <a:rPr lang="en-US" altLang="zh-CN" dirty="0"/>
              <a:t>~</a:t>
            </a:r>
            <a:r>
              <a:rPr lang="zh-CN" altLang="en-US" dirty="0"/>
              <a:t>）；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C32336-C43E-574A-97F3-D4C5D957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B57A-BC86-1B40-AC70-77AA38EE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86" y="1827036"/>
            <a:ext cx="5290782" cy="26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229303" y="4909879"/>
            <a:ext cx="4464645" cy="520700"/>
            <a:chOff x="0" y="0"/>
            <a:chExt cx="4465622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24163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侦听器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watch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其他写法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212689" y="528543"/>
            <a:ext cx="4689880" cy="520700"/>
            <a:chOff x="0" y="0"/>
            <a:chExt cx="4690906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74944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计算属性使用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211102" y="1587092"/>
            <a:ext cx="5006776" cy="520700"/>
            <a:chOff x="0" y="0"/>
            <a:chExt cx="5005575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7" y="0"/>
              <a:ext cx="406411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区别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212689" y="2677561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199798" y="3771138"/>
            <a:ext cx="4464646" cy="520700"/>
            <a:chOff x="0" y="0"/>
            <a:chExt cx="4465623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24164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侦听器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watch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选项使用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242207" y="5962451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阶段性综合案例练习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B53A8E-D097-234D-8676-2079FFD8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我们知道，在模板中可以直接通过</a:t>
            </a:r>
            <a:r>
              <a:rPr lang="zh-CN" altLang="en-US" b="1" dirty="0">
                <a:solidFill>
                  <a:srgbClr val="FF0000"/>
                </a:solidFill>
              </a:rPr>
              <a:t>插值语法</a:t>
            </a:r>
            <a:r>
              <a:rPr lang="zh-CN" altLang="en-US" b="1" dirty="0"/>
              <a:t>显示一些</a:t>
            </a:r>
            <a:r>
              <a:rPr lang="en-US" altLang="zh-CN" b="1" dirty="0">
                <a:solidFill>
                  <a:srgbClr val="FF0000"/>
                </a:solidFill>
              </a:rPr>
              <a:t>data</a:t>
            </a:r>
            <a:r>
              <a:rPr lang="zh-CN" altLang="en-US" b="1" dirty="0">
                <a:solidFill>
                  <a:srgbClr val="FF0000"/>
                </a:solidFill>
              </a:rPr>
              <a:t>中的数据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但是在某些情况，我们可能需要</a:t>
            </a:r>
            <a:r>
              <a:rPr lang="zh-CN" altLang="en-US" b="1" dirty="0">
                <a:solidFill>
                  <a:srgbClr val="FF0000"/>
                </a:solidFill>
              </a:rPr>
              <a:t>对数据进行一些转化</a:t>
            </a:r>
            <a:r>
              <a:rPr lang="zh-CN" altLang="en-US" b="1" dirty="0"/>
              <a:t>后再显示，或者需要</a:t>
            </a:r>
            <a:r>
              <a:rPr lang="zh-CN" altLang="en-US" b="1" dirty="0">
                <a:solidFill>
                  <a:srgbClr val="FF0000"/>
                </a:solidFill>
              </a:rPr>
              <a:t>将多个数据结合起来</a:t>
            </a:r>
            <a:r>
              <a:rPr lang="zh-CN" altLang="en-US" b="1" dirty="0"/>
              <a:t>进行显示；</a:t>
            </a:r>
          </a:p>
          <a:p>
            <a:pPr lvl="1"/>
            <a:r>
              <a:rPr lang="zh-CN" altLang="en-US" dirty="0"/>
              <a:t>比如我们需要对</a:t>
            </a:r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数据进行运算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三元运算符来决定结果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数据进行某种转化</a:t>
            </a:r>
            <a:r>
              <a:rPr lang="zh-CN" altLang="en-US" dirty="0"/>
              <a:t>后显示；</a:t>
            </a:r>
          </a:p>
          <a:p>
            <a:pPr lvl="1"/>
            <a:r>
              <a:rPr lang="zh-CN" altLang="en-US" dirty="0"/>
              <a:t>在模板中使用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/>
              <a:t>，可以非常方便的实现，但是设计它们的初衷是用于</a:t>
            </a:r>
            <a:r>
              <a:rPr lang="zh-CN" altLang="en-US" dirty="0">
                <a:solidFill>
                  <a:srgbClr val="FF0000"/>
                </a:solidFill>
              </a:rPr>
              <a:t>简单的运算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在模板中放入太多的逻辑会让</a:t>
            </a:r>
            <a:r>
              <a:rPr lang="zh-CN" altLang="en-US" dirty="0">
                <a:solidFill>
                  <a:srgbClr val="FF0000"/>
                </a:solidFill>
              </a:rPr>
              <a:t>模板过重和难以维护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并且如果多个地方都使用到，那么会有大量重复的代码；</a:t>
            </a:r>
          </a:p>
          <a:p>
            <a:r>
              <a:rPr lang="zh-CN" altLang="en-US" b="1" dirty="0"/>
              <a:t>我们有没有什么方法可以将逻辑抽离出去呢？</a:t>
            </a:r>
          </a:p>
          <a:p>
            <a:pPr lvl="1"/>
            <a:r>
              <a:rPr lang="zh-CN" altLang="en-US" dirty="0"/>
              <a:t>可以，其中一种方式就是将逻辑抽取到一个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r>
              <a:rPr lang="zh-CN" altLang="en-US" dirty="0"/>
              <a:t>中，放到</a:t>
            </a:r>
            <a:r>
              <a:rPr lang="en-US" altLang="zh-CN" dirty="0"/>
              <a:t>methods</a:t>
            </a:r>
            <a:r>
              <a:rPr lang="zh-CN" altLang="en-US" dirty="0"/>
              <a:t>的</a:t>
            </a:r>
            <a:r>
              <a:rPr lang="en-US" altLang="zh-CN" dirty="0"/>
              <a:t>options</a:t>
            </a:r>
            <a:r>
              <a:rPr lang="zh-CN" altLang="en-US" dirty="0"/>
              <a:t>中；</a:t>
            </a:r>
          </a:p>
          <a:p>
            <a:pPr lvl="1"/>
            <a:r>
              <a:rPr lang="zh-CN" altLang="en-US" dirty="0"/>
              <a:t>但是，这种做法有一个直观的弊端，就是所有的</a:t>
            </a:r>
            <a:r>
              <a:rPr lang="en-US" altLang="zh-CN" dirty="0"/>
              <a:t>data</a:t>
            </a:r>
            <a:r>
              <a:rPr lang="zh-CN" altLang="en-US" dirty="0"/>
              <a:t>使用过程都会变成了一个</a:t>
            </a:r>
            <a:r>
              <a:rPr lang="zh-CN" altLang="en-US" dirty="0">
                <a:solidFill>
                  <a:srgbClr val="FF0000"/>
                </a:solidFill>
              </a:rPr>
              <a:t>方法的调用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另外一种方式就是使用计算属性</a:t>
            </a:r>
            <a:r>
              <a:rPr lang="en-US" altLang="zh-CN" dirty="0">
                <a:solidFill>
                  <a:srgbClr val="FF0000"/>
                </a:solidFill>
              </a:rPr>
              <a:t>computed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575436-E3A4-4047-A0A6-831C01AA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的处理方式</a:t>
            </a:r>
          </a:p>
        </p:txBody>
      </p:sp>
    </p:spTree>
    <p:extLst>
      <p:ext uri="{BB962C8B-B14F-4D97-AF65-F5344CB8AC3E}">
        <p14:creationId xmlns:p14="http://schemas.microsoft.com/office/powerpoint/2010/main" val="24301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698837-F386-A949-A104-D10392E9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什么是计算属性呢？</a:t>
            </a:r>
          </a:p>
          <a:p>
            <a:pPr lvl="1"/>
            <a:r>
              <a:rPr lang="zh-CN" altLang="en-US" dirty="0"/>
              <a:t>官方并没有给出直接的概念解释；</a:t>
            </a:r>
          </a:p>
          <a:p>
            <a:pPr lvl="1"/>
            <a:r>
              <a:rPr lang="zh-CN" altLang="en-US" dirty="0"/>
              <a:t>而是说：对于</a:t>
            </a:r>
            <a:r>
              <a:rPr lang="zh-CN" altLang="en-US" dirty="0">
                <a:solidFill>
                  <a:srgbClr val="FF0000"/>
                </a:solidFill>
              </a:rPr>
              <a:t>任何包含响应式数据的复杂逻辑</a:t>
            </a:r>
            <a:r>
              <a:rPr lang="zh-CN" altLang="en-US" dirty="0"/>
              <a:t>，你都应该使用</a:t>
            </a:r>
            <a:r>
              <a:rPr lang="zh-CN" altLang="en-US" b="1" dirty="0">
                <a:solidFill>
                  <a:srgbClr val="FF0000"/>
                </a:solidFill>
              </a:rPr>
              <a:t>计算属性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计算属性</a:t>
            </a:r>
            <a:r>
              <a:rPr lang="zh-CN" altLang="en-US" dirty="0"/>
              <a:t>将被混入到组件实例中</a:t>
            </a:r>
            <a:endParaRPr lang="en-US" altLang="zh-CN" dirty="0"/>
          </a:p>
          <a:p>
            <a:pPr lvl="2"/>
            <a:r>
              <a:rPr lang="zh-CN" altLang="en-US" dirty="0"/>
              <a:t>所有 </a:t>
            </a:r>
            <a:r>
              <a:rPr lang="en-US" altLang="zh-CN" dirty="0"/>
              <a:t>getter </a:t>
            </a:r>
            <a:r>
              <a:rPr lang="zh-CN" altLang="en-US" dirty="0"/>
              <a:t>和 </a:t>
            </a:r>
            <a:r>
              <a:rPr lang="en-US" altLang="zh-CN" dirty="0"/>
              <a:t>setter </a:t>
            </a:r>
            <a:r>
              <a:rPr lang="zh-CN" altLang="en-US" dirty="0"/>
              <a:t>的 </a:t>
            </a:r>
            <a:r>
              <a:rPr lang="en-US" altLang="zh-CN" dirty="0"/>
              <a:t>this </a:t>
            </a:r>
            <a:r>
              <a:rPr lang="zh-CN" altLang="en-US" dirty="0"/>
              <a:t>上下文自动地绑定为组件实例；</a:t>
            </a:r>
          </a:p>
          <a:p>
            <a:endParaRPr lang="en-US" altLang="zh-CN" dirty="0"/>
          </a:p>
          <a:p>
            <a:r>
              <a:rPr lang="zh-CN" altLang="en-US" b="1" dirty="0"/>
              <a:t>计算属性的用法：</a:t>
            </a:r>
          </a:p>
          <a:p>
            <a:pPr lvl="1"/>
            <a:r>
              <a:rPr lang="zh-CN" altLang="en-US" b="1" dirty="0"/>
              <a:t>选项：</a:t>
            </a:r>
            <a:r>
              <a:rPr lang="en-US" altLang="zh-CN" dirty="0"/>
              <a:t>computed</a:t>
            </a:r>
          </a:p>
          <a:p>
            <a:pPr lvl="1"/>
            <a:r>
              <a:rPr lang="zh-CN" altLang="en-US" b="1" dirty="0"/>
              <a:t>类型：</a:t>
            </a:r>
            <a:r>
              <a:rPr lang="en-US" altLang="zh-CN" dirty="0"/>
              <a:t>{ [key: string]: Function | { get: Function, set: Function } }</a:t>
            </a:r>
          </a:p>
          <a:p>
            <a:endParaRPr lang="en-US" altLang="zh-CN" dirty="0"/>
          </a:p>
          <a:p>
            <a:r>
              <a:rPr lang="zh-CN" altLang="en-US" b="1" dirty="0"/>
              <a:t>那接下来我们通过案例来理解一下这个计算属性。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A393C9-D1DF-CB4A-A460-E1EFAABF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认识计算属性</a:t>
            </a:r>
            <a:r>
              <a:rPr kumimoji="1" lang="en-US" altLang="zh-CN" dirty="0"/>
              <a:t>computed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7C72E6-2818-CB47-BA38-44BC1C9B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我们来看三个案例：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案例一</a:t>
            </a:r>
            <a:r>
              <a:rPr lang="zh-CN" altLang="en-US" dirty="0"/>
              <a:t>：我们有两个变量：</a:t>
            </a:r>
            <a:r>
              <a:rPr lang="en-US" altLang="zh-CN" dirty="0" err="1"/>
              <a:t>firstName</a:t>
            </a:r>
            <a:r>
              <a:rPr lang="zh-CN" altLang="en-US" dirty="0"/>
              <a:t>和</a:t>
            </a:r>
            <a:r>
              <a:rPr lang="en-US" altLang="zh-CN" dirty="0" err="1"/>
              <a:t>lastName</a:t>
            </a:r>
            <a:r>
              <a:rPr lang="zh-CN" altLang="en-US" dirty="0"/>
              <a:t>，希望它们拼接之后在界面上显示；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案例二</a:t>
            </a:r>
            <a:r>
              <a:rPr lang="zh-CN" altLang="en-US" dirty="0"/>
              <a:t>：我们有一个分数：</a:t>
            </a:r>
            <a:r>
              <a:rPr lang="en-US" altLang="zh-CN" dirty="0"/>
              <a:t>score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score</a:t>
            </a:r>
            <a:r>
              <a:rPr lang="zh-CN" altLang="en-US" dirty="0"/>
              <a:t>大于</a:t>
            </a:r>
            <a:r>
              <a:rPr lang="en-US" altLang="zh-CN" dirty="0"/>
              <a:t>60</a:t>
            </a:r>
            <a:r>
              <a:rPr lang="zh-CN" altLang="en-US" dirty="0"/>
              <a:t>的时候，在界面上显示及格；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score</a:t>
            </a:r>
            <a:r>
              <a:rPr lang="zh-CN" altLang="en-US" dirty="0"/>
              <a:t>小于</a:t>
            </a:r>
            <a:r>
              <a:rPr lang="en-US" altLang="zh-CN" dirty="0"/>
              <a:t>60</a:t>
            </a:r>
            <a:r>
              <a:rPr lang="zh-CN" altLang="en-US" dirty="0"/>
              <a:t>的时候，在界面上显示不及格；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案例三</a:t>
            </a:r>
            <a:r>
              <a:rPr lang="zh-CN" altLang="en-US" dirty="0"/>
              <a:t>：我们有一个变量</a:t>
            </a:r>
            <a:r>
              <a:rPr lang="en-US" altLang="zh-CN" dirty="0"/>
              <a:t>message</a:t>
            </a:r>
            <a:r>
              <a:rPr lang="zh-CN" altLang="en-US" dirty="0"/>
              <a:t>，记录一段文字：比如</a:t>
            </a:r>
            <a:r>
              <a:rPr lang="en-US" altLang="zh-CN" dirty="0"/>
              <a:t>Hello World</a:t>
            </a:r>
          </a:p>
          <a:p>
            <a:pPr lvl="1"/>
            <a:r>
              <a:rPr lang="zh-CN" altLang="en-US" dirty="0"/>
              <a:t>某些情况下我们是直接显示这段文字；</a:t>
            </a:r>
          </a:p>
          <a:p>
            <a:pPr lvl="1"/>
            <a:r>
              <a:rPr lang="zh-CN" altLang="en-US" dirty="0"/>
              <a:t>某些情况下我们需要对这段文字进行反转；</a:t>
            </a:r>
          </a:p>
          <a:p>
            <a:r>
              <a:rPr lang="zh-CN" altLang="en-US" b="1" dirty="0"/>
              <a:t>我们可以有三种实现思路：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思路一</a:t>
            </a:r>
            <a:r>
              <a:rPr lang="zh-CN" altLang="en-US" dirty="0"/>
              <a:t>：在模板语法中直接使用表达式；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思路二</a:t>
            </a:r>
            <a:r>
              <a:rPr lang="zh-CN" altLang="en-US" dirty="0"/>
              <a:t>：使用</a:t>
            </a:r>
            <a:r>
              <a:rPr lang="en-US" altLang="zh-CN" dirty="0"/>
              <a:t>method</a:t>
            </a:r>
            <a:r>
              <a:rPr lang="zh-CN" altLang="en-US" dirty="0"/>
              <a:t>对逻辑进行抽取；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思路三</a:t>
            </a:r>
            <a:r>
              <a:rPr lang="zh-CN" altLang="en-US" dirty="0"/>
              <a:t>：使用计算属性</a:t>
            </a:r>
            <a:r>
              <a:rPr lang="en-US" altLang="zh-CN" dirty="0"/>
              <a:t>computed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581785-4EEC-434F-83FA-0C05F6B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案例实现思路</a:t>
            </a:r>
          </a:p>
        </p:txBody>
      </p:sp>
    </p:spTree>
    <p:extLst>
      <p:ext uri="{BB962C8B-B14F-4D97-AF65-F5344CB8AC3E}">
        <p14:creationId xmlns:p14="http://schemas.microsoft.com/office/powerpoint/2010/main" val="30572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21A2D2-A999-D44F-92B2-DF24DCD2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思路一的实现：模板语法</a:t>
            </a:r>
          </a:p>
          <a:p>
            <a:pPr lvl="1"/>
            <a:r>
              <a:rPr lang="zh-CN" altLang="en-US" dirty="0"/>
              <a:t>缺点一：模板中存在大量的复杂逻辑，不便于维护（模板中表达式的初衷是用于简单的计算）；</a:t>
            </a:r>
          </a:p>
          <a:p>
            <a:pPr lvl="1"/>
            <a:r>
              <a:rPr lang="zh-CN" altLang="en-US" dirty="0"/>
              <a:t>缺点二：当有多次一样的逻辑时，存在重复的代码；</a:t>
            </a:r>
          </a:p>
          <a:p>
            <a:pPr lvl="1"/>
            <a:r>
              <a:rPr lang="zh-CN" altLang="en-US" dirty="0"/>
              <a:t>缺点三：多次使用的时候，很多运算也需要多次执行，没有缓存；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BAED24-A345-C148-8F49-3931719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实现思路一：模板语法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450E3-AFC9-C14F-8D83-62B983BC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0" y="3429000"/>
            <a:ext cx="6886508" cy="19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1D5128-3454-5E4E-A76D-1AD58F6A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思路二的实现：</a:t>
            </a:r>
            <a:r>
              <a:rPr lang="en-US" altLang="zh-CN" b="1" dirty="0"/>
              <a:t>method</a:t>
            </a:r>
            <a:r>
              <a:rPr lang="zh-CN" altLang="en-US" b="1" dirty="0"/>
              <a:t>实现</a:t>
            </a:r>
          </a:p>
          <a:p>
            <a:pPr lvl="1"/>
            <a:r>
              <a:rPr lang="zh-CN" altLang="en-US" dirty="0"/>
              <a:t>缺点一：我们事实上先显示的是一个结果，但是都变成了一种方法的调用；</a:t>
            </a:r>
          </a:p>
          <a:p>
            <a:pPr lvl="1"/>
            <a:r>
              <a:rPr lang="zh-CN" altLang="en-US" dirty="0"/>
              <a:t>缺点二：多次使用方法的时候，没有缓存，也需要多次计算；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808E6E-829C-7F4B-AA58-0D8D8CF0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实现思路二：</a:t>
            </a:r>
            <a:r>
              <a:rPr lang="en-US" altLang="zh-CN" dirty="0"/>
              <a:t>method</a:t>
            </a:r>
            <a:r>
              <a:rPr lang="zh-CN" altLang="en-US" dirty="0"/>
              <a:t>实现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A42C46-1C11-2242-B66F-CCC82310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9" y="3307268"/>
            <a:ext cx="4776608" cy="1974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488145-B458-F940-A23A-399B3076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65" y="2995579"/>
            <a:ext cx="6164888" cy="29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65ACD5-99CF-5846-A778-35860C4D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思路三的实现：</a:t>
            </a:r>
            <a:r>
              <a:rPr lang="en-US" altLang="zh-CN" b="1" dirty="0"/>
              <a:t>computed</a:t>
            </a:r>
            <a:r>
              <a:rPr lang="zh-CN" altLang="en-US" b="1" dirty="0"/>
              <a:t>实现</a:t>
            </a:r>
          </a:p>
          <a:p>
            <a:pPr lvl="1"/>
            <a:r>
              <a:rPr lang="zh-CN" altLang="en-US" dirty="0"/>
              <a:t>注意：计算属性看起来像是一个函数，但是我们在使用的时候不需要加</a:t>
            </a:r>
            <a:r>
              <a:rPr lang="en-US" altLang="zh-CN" dirty="0"/>
              <a:t>()</a:t>
            </a:r>
            <a:r>
              <a:rPr lang="zh-CN" altLang="en-US" dirty="0"/>
              <a:t>，这个后面讲</a:t>
            </a:r>
            <a:r>
              <a:rPr lang="en-US" altLang="zh-CN" dirty="0"/>
              <a:t>setter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r>
              <a:rPr lang="zh-CN" altLang="en-US" dirty="0"/>
              <a:t>时会讲到；</a:t>
            </a:r>
          </a:p>
          <a:p>
            <a:pPr lvl="1"/>
            <a:r>
              <a:rPr lang="zh-CN" altLang="en-US" dirty="0"/>
              <a:t>我们会发现无论是直观上，还是效果上计算属性都是更好的选择；</a:t>
            </a:r>
          </a:p>
          <a:p>
            <a:pPr lvl="1"/>
            <a:r>
              <a:rPr lang="zh-CN" altLang="en-US" dirty="0"/>
              <a:t>并且计算属性是有缓存的；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407B50-C8FD-E74F-8ABC-FB549710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思路三的实现：</a:t>
            </a:r>
            <a:r>
              <a:rPr lang="en-US" altLang="zh-CN" dirty="0"/>
              <a:t>computed</a:t>
            </a:r>
            <a:r>
              <a:rPr lang="zh-CN" altLang="en-US" dirty="0"/>
              <a:t>实现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C6E9D-00F9-4248-B861-1D855983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0" y="3578022"/>
            <a:ext cx="4110868" cy="173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47DA2F-26E2-6947-A0AA-66F68668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49" y="3186349"/>
            <a:ext cx="5793336" cy="28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044658-7744-A74E-A7D4-9C17D961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在上面的实现思路中，我们会发现计算属性和</a:t>
            </a:r>
            <a:r>
              <a:rPr lang="en-US" altLang="zh-CN" dirty="0"/>
              <a:t>methods</a:t>
            </a:r>
            <a:r>
              <a:rPr lang="zh-CN" altLang="en-US" dirty="0"/>
              <a:t>的实现看起来是差别是不大的，而且我们多次提到计算属性</a:t>
            </a:r>
            <a:r>
              <a:rPr lang="zh-CN" altLang="en-US" dirty="0">
                <a:solidFill>
                  <a:srgbClr val="FF0000"/>
                </a:solidFill>
              </a:rPr>
              <a:t>有缓存的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接下来我们来看一下同一个计算多次使用，计算属性和</a:t>
            </a:r>
            <a:r>
              <a:rPr lang="en-US" altLang="zh-CN" dirty="0"/>
              <a:t>methods</a:t>
            </a:r>
            <a:r>
              <a:rPr lang="zh-CN" altLang="en-US" dirty="0"/>
              <a:t>的差异：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6C96E3-8F8A-0A4A-A7D9-3E4E815E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计算属性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25427-86B6-9341-A23F-8998E169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09" y="3116572"/>
            <a:ext cx="4910982" cy="2931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89AA07-70DA-564A-89AC-C48E86FD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8" y="3288895"/>
            <a:ext cx="3182780" cy="2311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73C6F3-0DCF-C940-AC38-489FF9EA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202" y="3934443"/>
            <a:ext cx="3091724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42984</TotalTime>
  <Words>1465</Words>
  <Application>Microsoft Office PowerPoint</Application>
  <PresentationFormat>宽屏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Wingdings</vt:lpstr>
      <vt:lpstr>2021-4-26-2</vt:lpstr>
      <vt:lpstr>Vue基础 – Options API</vt:lpstr>
      <vt:lpstr>PowerPoint 演示文稿</vt:lpstr>
      <vt:lpstr>复杂data的处理方式</vt:lpstr>
      <vt:lpstr>认识计算属性computed</vt:lpstr>
      <vt:lpstr>案例实现思路</vt:lpstr>
      <vt:lpstr>实现思路一：模板语法</vt:lpstr>
      <vt:lpstr>实现思路二：method实现</vt:lpstr>
      <vt:lpstr>思路三的实现：computed实现</vt:lpstr>
      <vt:lpstr>计算属性 vs methods</vt:lpstr>
      <vt:lpstr>计算属性的缓存</vt:lpstr>
      <vt:lpstr>计算属性的setter和getter</vt:lpstr>
      <vt:lpstr>源码如何对setter和getter处理呢？（了解）</vt:lpstr>
      <vt:lpstr>认识侦听器watch</vt:lpstr>
      <vt:lpstr>侦听器案例</vt:lpstr>
      <vt:lpstr>侦听器watch的配置选项</vt:lpstr>
      <vt:lpstr>侦听器watch的配置选项（代码）</vt:lpstr>
      <vt:lpstr>侦听器watch的其他方式（一）</vt:lpstr>
      <vt:lpstr>侦听器watch的其他方式（二）</vt:lpstr>
      <vt:lpstr>综合案例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1431</cp:revision>
  <dcterms:created xsi:type="dcterms:W3CDTF">2021-04-26T13:18:14Z</dcterms:created>
  <dcterms:modified xsi:type="dcterms:W3CDTF">2022-07-10T23:49:46Z</dcterms:modified>
</cp:coreProperties>
</file>