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22"/>
  </p:handoutMasterIdLst>
  <p:sldIdLst>
    <p:sldId id="256" r:id="rId2"/>
    <p:sldId id="288" r:id="rId3"/>
    <p:sldId id="304" r:id="rId4"/>
    <p:sldId id="27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9" r:id="rId16"/>
    <p:sldId id="321" r:id="rId17"/>
    <p:sldId id="316" r:id="rId18"/>
    <p:sldId id="317" r:id="rId19"/>
    <p:sldId id="318" r:id="rId20"/>
    <p:sldId id="32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继承关系" id="{27F5C5A0-8E2A-FD46-9F1B-1DAB5C148FE5}">
          <p14:sldIdLst>
            <p14:sldId id="304"/>
            <p14:sldId id="275"/>
          </p14:sldIdLst>
        </p14:section>
        <p14:section name="ES6定义类" id="{78A435B3-6D7C-BF41-BF5B-00BE09154BE6}">
          <p14:sldIdLst>
            <p14:sldId id="306"/>
            <p14:sldId id="307"/>
            <p14:sldId id="308"/>
            <p14:sldId id="309"/>
            <p14:sldId id="310"/>
          </p14:sldIdLst>
        </p14:section>
        <p14:section name="静态方法" id="{E823D47A-3AE8-418B-BFCB-7D22F794AFC8}">
          <p14:sldIdLst>
            <p14:sldId id="311"/>
          </p14:sldIdLst>
        </p14:section>
        <p14:section name="类的继承" id="{0A2EA435-7D83-524F-81EC-5E6430C7349F}">
          <p14:sldIdLst>
            <p14:sldId id="312"/>
            <p14:sldId id="313"/>
            <p14:sldId id="314"/>
            <p14:sldId id="315"/>
            <p14:sldId id="319"/>
          </p14:sldIdLst>
        </p14:section>
        <p14:section name="ES6转ES5代码" id="{CF6476A1-CD44-468C-ADDF-7AAF3E98F1B7}">
          <p14:sldIdLst>
            <p14:sldId id="321"/>
          </p14:sldIdLst>
        </p14:section>
        <p14:section name="多态" id="{A9E2E2DF-2EAC-4B4E-B2D2-7AD802767E8A}">
          <p14:sldIdLst>
            <p14:sldId id="316"/>
          </p14:sldIdLst>
        </p14:section>
        <p14:section name="ES6对象的增强" id="{6878E661-94B6-884B-BFAE-20057FFD2391}">
          <p14:sldIdLst>
            <p14:sldId id="317"/>
            <p14:sldId id="318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91" d="100"/>
          <a:sy n="91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63" y="2483737"/>
            <a:ext cx="10480846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JavaScript ES6</a:t>
            </a:r>
            <a:r>
              <a:rPr kumimoji="1" lang="zh-CN" altLang="en-US" dirty="0"/>
              <a:t>实现继承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650533" y="3886144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06860E2-2F92-704A-9287-2D12B7A5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静态方法通常用于定义直接使用类来执行的方法，不需要有类的实例，使用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zh-CN" altLang="en-US" b="1" dirty="0">
                <a:solidFill>
                  <a:srgbClr val="FF0000"/>
                </a:solidFill>
              </a:rPr>
              <a:t>关键字</a:t>
            </a:r>
            <a:r>
              <a:rPr lang="zh-CN" altLang="en-US" b="1" dirty="0"/>
              <a:t>来定义：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DD8F48-71DB-DC46-8D22-BA8F6E56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类的静态方法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120C94-8E3D-FE41-88B3-504B05AD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7" y="2158723"/>
            <a:ext cx="6658447" cy="2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5F213D-B1B2-D047-8BEB-1FD80D3A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前面我们花了很大的篇幅讨论了在</a:t>
            </a:r>
            <a:r>
              <a:rPr lang="en-US" altLang="zh-CN" b="1" dirty="0"/>
              <a:t>ES5</a:t>
            </a:r>
            <a:r>
              <a:rPr lang="zh-CN" altLang="en-US" b="1" dirty="0"/>
              <a:t>中实现继承的方案，虽然最终实现了相对满意的继承机制，但是过程却依然是非常繁琐的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在</a:t>
            </a:r>
            <a:r>
              <a:rPr lang="en-US" altLang="zh-CN" b="1" dirty="0"/>
              <a:t>ES6</a:t>
            </a:r>
            <a:r>
              <a:rPr lang="zh-CN" altLang="en-US" b="1" dirty="0"/>
              <a:t>中新增了使用</a:t>
            </a:r>
            <a:r>
              <a:rPr lang="en-US" altLang="zh-CN" b="1" dirty="0">
                <a:solidFill>
                  <a:srgbClr val="FF0000"/>
                </a:solidFill>
              </a:rPr>
              <a:t>extends</a:t>
            </a:r>
            <a:r>
              <a:rPr lang="zh-CN" altLang="en-US" b="1" dirty="0">
                <a:solidFill>
                  <a:srgbClr val="FF0000"/>
                </a:solidFill>
              </a:rPr>
              <a:t>关键字</a:t>
            </a:r>
            <a:r>
              <a:rPr lang="zh-CN" altLang="en-US" b="1" dirty="0"/>
              <a:t>，可以方便的帮助我们实现继承：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17029D-F6B5-354A-B907-75230686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ES6</a:t>
            </a:r>
            <a:r>
              <a:rPr kumimoji="1" lang="zh-CN" altLang="en-US" dirty="0"/>
              <a:t>类的继承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6B9F88-C590-3149-B258-7706B00FC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17" y="2582597"/>
            <a:ext cx="3695025" cy="200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1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AA2D4F-2992-9F43-9006-AA23A614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Class</a:t>
            </a:r>
            <a:r>
              <a:rPr lang="zh-CN" altLang="en-US" b="1" dirty="0"/>
              <a:t>为我们的方法中还提供了</a:t>
            </a:r>
            <a:r>
              <a:rPr lang="en-US" altLang="zh-CN" b="1" dirty="0"/>
              <a:t>super</a:t>
            </a:r>
            <a:r>
              <a:rPr lang="zh-CN" altLang="en-US" b="1" dirty="0"/>
              <a:t>关键字：</a:t>
            </a:r>
            <a:endParaRPr lang="en-US" altLang="zh-CN" b="1" dirty="0"/>
          </a:p>
          <a:p>
            <a:pPr lvl="1"/>
            <a:r>
              <a:rPr lang="zh-CN" altLang="en-US" dirty="0"/>
              <a:t>执行 </a:t>
            </a:r>
            <a:r>
              <a:rPr lang="en-US" altLang="zh-CN" dirty="0" err="1"/>
              <a:t>super.method</a:t>
            </a:r>
            <a:r>
              <a:rPr lang="en-US" altLang="zh-CN" dirty="0"/>
              <a:t>(...) </a:t>
            </a:r>
            <a:r>
              <a:rPr lang="zh-CN" altLang="en-US" dirty="0"/>
              <a:t>来调用一个父类方法。</a:t>
            </a:r>
          </a:p>
          <a:p>
            <a:pPr lvl="1"/>
            <a:r>
              <a:rPr lang="zh-CN" altLang="en-US" dirty="0"/>
              <a:t>执行 </a:t>
            </a:r>
            <a:r>
              <a:rPr lang="en-US" altLang="zh-CN" dirty="0"/>
              <a:t>super(...) </a:t>
            </a:r>
            <a:r>
              <a:rPr lang="zh-CN" altLang="en-US" dirty="0"/>
              <a:t>来调用一个父类 </a:t>
            </a:r>
            <a:r>
              <a:rPr lang="en-US" altLang="zh-CN" dirty="0"/>
              <a:t>constructor</a:t>
            </a:r>
            <a:r>
              <a:rPr lang="zh-CN" altLang="en-US" dirty="0"/>
              <a:t>（只能在我们的 </a:t>
            </a:r>
            <a:r>
              <a:rPr lang="en-US" altLang="zh-CN" dirty="0"/>
              <a:t>constructor </a:t>
            </a:r>
            <a:r>
              <a:rPr lang="zh-CN" altLang="en-US" dirty="0"/>
              <a:t>中）</a:t>
            </a:r>
            <a:endParaRPr lang="en-US" altLang="zh-CN" dirty="0"/>
          </a:p>
          <a:p>
            <a:r>
              <a:rPr lang="zh-CN" altLang="en-US" b="1" dirty="0"/>
              <a:t>注意：在子（派生）类的构造函数中使用</a:t>
            </a:r>
            <a:r>
              <a:rPr lang="en-US" altLang="zh-CN" b="1" dirty="0"/>
              <a:t>this</a:t>
            </a:r>
            <a:r>
              <a:rPr lang="zh-CN" altLang="en-US" b="1" dirty="0"/>
              <a:t>或者返回默认对象之前，必须先通过</a:t>
            </a:r>
            <a:r>
              <a:rPr lang="en-US" altLang="zh-CN" b="1" dirty="0"/>
              <a:t>super</a:t>
            </a:r>
            <a:r>
              <a:rPr lang="zh-CN" altLang="en-US" b="1" dirty="0"/>
              <a:t>调用父类的构造函数！</a:t>
            </a:r>
            <a:endParaRPr lang="en-US" altLang="zh-CN" dirty="0"/>
          </a:p>
          <a:p>
            <a:r>
              <a:rPr lang="en-US" altLang="zh-CN" b="1" dirty="0"/>
              <a:t>super</a:t>
            </a:r>
            <a:r>
              <a:rPr lang="zh-CN" altLang="en-US" b="1" dirty="0"/>
              <a:t>的使用位置有三个：子类的构造函数、实例方法、静态方法；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92E7BF-8C5A-2E4E-A15F-1899A8D7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kumimoji="1" lang="en-US" altLang="zh-CN" dirty="0"/>
              <a:t>uper</a:t>
            </a:r>
            <a:r>
              <a:rPr kumimoji="1" lang="zh-CN" altLang="en-US" dirty="0"/>
              <a:t>关键字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07497D-85BC-C94E-B018-4A8D1132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5" y="3855578"/>
            <a:ext cx="4728589" cy="16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5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B33148-25C2-E742-B06E-A3AEDC48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我们也可以让我们的类继承自内置类，比如</a:t>
            </a:r>
            <a:r>
              <a:rPr lang="en-US" altLang="zh-CN" b="1" dirty="0"/>
              <a:t>Array</a:t>
            </a:r>
            <a:r>
              <a:rPr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A977A1-80A4-3D4E-BD77-05BA325A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继承内置类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AB6FE-D37B-6942-9D0F-D036C773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2" y="1774624"/>
            <a:ext cx="4640905" cy="23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3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8B1647-9906-4B43-AD99-F77C5E03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JavaScript</a:t>
            </a:r>
            <a:r>
              <a:rPr kumimoji="1" lang="zh-CN" altLang="en-US" b="1" dirty="0"/>
              <a:t>的类只支持单继承：也就是只能有一个父类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那么在开发中我们我们需要在一个类中添加更多相似的功能时，应该如何来做呢？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这个时候我们可以使用混入（</a:t>
            </a:r>
            <a:r>
              <a:rPr kumimoji="1" lang="en-US" altLang="zh-CN" dirty="0" err="1"/>
              <a:t>mixin</a:t>
            </a:r>
            <a:r>
              <a:rPr kumimoji="1" lang="zh-CN" altLang="en-US" dirty="0"/>
              <a:t>）；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63402C-5FD7-664F-820F-455062C2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类的混入</a:t>
            </a:r>
            <a:r>
              <a:rPr lang="en-US" altLang="zh-CN" dirty="0" err="1"/>
              <a:t>mixin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CB4A72-ED78-4D4B-ABFB-FAB4B1EF4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682173"/>
            <a:ext cx="4293840" cy="39095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2D45AD-6DDC-8143-AD92-C4ACECC1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01" y="3124845"/>
            <a:ext cx="6235332" cy="30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417C34-12C3-FE47-84E6-FA5314680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381" y="1228116"/>
            <a:ext cx="5581424" cy="5443538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0B2CA1F-DE61-A547-9F5F-845FE114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react</a:t>
            </a:r>
            <a:r>
              <a:rPr lang="zh-CN" altLang="en-US" dirty="0"/>
              <a:t>中的高阶组件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90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F46E4A-93C5-CB06-967E-C8FE492E1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588" y="1257300"/>
            <a:ext cx="10631562" cy="5443538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FC11B078-7349-D44B-6102-7F175558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babel</a:t>
            </a:r>
            <a:r>
              <a:rPr lang="zh-CN" altLang="en-US" dirty="0"/>
              <a:t>可以将</a:t>
            </a:r>
            <a:r>
              <a:rPr lang="en-US" altLang="zh-CN" dirty="0"/>
              <a:t>ES6</a:t>
            </a:r>
            <a:r>
              <a:rPr lang="zh-CN" altLang="en-US" dirty="0"/>
              <a:t>转成</a:t>
            </a:r>
            <a:r>
              <a:rPr lang="en-US" altLang="zh-CN" dirty="0"/>
              <a:t>ES5</a:t>
            </a:r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8006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940329-3BDF-1D45-BD26-5AFBF790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面向对象的三大特性：封装、继承、多态。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前面两个我们都已经详细解析过了，接下来我们讨论一下</a:t>
            </a:r>
            <a:r>
              <a:rPr kumimoji="1" lang="en-US" altLang="zh-CN" dirty="0">
                <a:solidFill>
                  <a:srgbClr val="FF0000"/>
                </a:solidFill>
              </a:rPr>
              <a:t>JavaScript</a:t>
            </a:r>
            <a:r>
              <a:rPr kumimoji="1" lang="zh-CN" altLang="en-US" dirty="0">
                <a:solidFill>
                  <a:srgbClr val="FF0000"/>
                </a:solidFill>
              </a:rPr>
              <a:t>的多态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b="1" dirty="0"/>
              <a:t>JavaScript</a:t>
            </a:r>
            <a:r>
              <a:rPr kumimoji="1" lang="zh-CN" altLang="en-US" b="1" dirty="0"/>
              <a:t>有多态吗？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维基百科对多态的定义：</a:t>
            </a:r>
            <a:r>
              <a:rPr lang="zh-CN" altLang="en-US" b="1" dirty="0"/>
              <a:t>多态</a:t>
            </a:r>
            <a:r>
              <a:rPr lang="zh-CN" altLang="en-US" dirty="0"/>
              <a:t>（英语：</a:t>
            </a:r>
            <a:r>
              <a:rPr lang="en-US" altLang="zh-CN" dirty="0"/>
              <a:t>polymorphism</a:t>
            </a:r>
            <a:r>
              <a:rPr lang="zh-CN" altLang="en-US" dirty="0"/>
              <a:t>）指为不同数据类型的实体提供统一的接口，或使用一个单一的符号来表示多个不同的类型。</a:t>
            </a:r>
            <a:endParaRPr lang="en-US" altLang="zh-CN" dirty="0"/>
          </a:p>
          <a:p>
            <a:pPr lvl="1"/>
            <a:r>
              <a:rPr kumimoji="1" lang="zh-CN" altLang="en-US" dirty="0"/>
              <a:t>非常的抽象，个人的总结：不同的数据类型进行同一个操作，表现出不同的行为，就是多态的体现。</a:t>
            </a:r>
            <a:endParaRPr kumimoji="1" lang="en-US" altLang="zh-CN" dirty="0"/>
          </a:p>
          <a:p>
            <a:r>
              <a:rPr kumimoji="1" lang="zh-CN" altLang="en-US" b="1" dirty="0"/>
              <a:t>那么从上面的定义来看，</a:t>
            </a:r>
            <a:r>
              <a:rPr kumimoji="1" lang="en-US" altLang="zh-CN" b="1" dirty="0"/>
              <a:t>JavaScript</a:t>
            </a:r>
            <a:r>
              <a:rPr kumimoji="1" lang="zh-CN" altLang="en-US" b="1" dirty="0"/>
              <a:t>是一定存在多态的。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217A1E-183A-F043-B43C-08548B1C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中的多态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42CC09-ACC0-0D40-A702-BCEE945CF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25" y="4611262"/>
            <a:ext cx="3015709" cy="18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1C8126-5A6C-DD4B-BD03-FDD04D524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中对 </a:t>
            </a:r>
            <a:r>
              <a:rPr lang="zh-CN" altLang="en-US" b="1" dirty="0"/>
              <a:t>对象字面量</a:t>
            </a:r>
            <a:r>
              <a:rPr lang="zh-CN" altLang="en-US" dirty="0"/>
              <a:t> 进行了增强，称之为 </a:t>
            </a:r>
            <a:r>
              <a:rPr lang="en-US" altLang="zh-CN" dirty="0"/>
              <a:t>Enhanced object literals</a:t>
            </a:r>
            <a:r>
              <a:rPr lang="zh-CN" altLang="en-US" dirty="0"/>
              <a:t>（增强对象字面量）。</a:t>
            </a:r>
            <a:endParaRPr lang="en-US" altLang="zh-CN" dirty="0"/>
          </a:p>
          <a:p>
            <a:r>
              <a:rPr kumimoji="1" lang="zh-CN" altLang="en-US" dirty="0"/>
              <a:t>字面量的增强主要包括下面几部分：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属性的简写：</a:t>
            </a:r>
            <a:r>
              <a:rPr lang="en-US" altLang="zh-CN" b="1" dirty="0"/>
              <a:t>Property Shorthand</a:t>
            </a:r>
          </a:p>
          <a:p>
            <a:pPr lvl="1"/>
            <a:r>
              <a:rPr kumimoji="1" lang="zh-CN" altLang="en-US" dirty="0"/>
              <a:t>方法的简写：</a:t>
            </a:r>
            <a:r>
              <a:rPr lang="en-US" altLang="zh-CN" b="1" dirty="0"/>
              <a:t>Method Shorthand</a:t>
            </a:r>
          </a:p>
          <a:p>
            <a:pPr lvl="1"/>
            <a:r>
              <a:rPr kumimoji="1" lang="zh-CN" altLang="en-US" dirty="0"/>
              <a:t>计算属性名：</a:t>
            </a:r>
            <a:r>
              <a:rPr lang="en-US" altLang="zh-CN" b="1" dirty="0"/>
              <a:t>Computed Property Names</a:t>
            </a:r>
          </a:p>
          <a:p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68952E-8AF0-8A4B-8B25-7832BFE9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字面量的增强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2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885407-FF26-1D45-A8EC-BA9EFD0C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/>
              <a:t>ES6</a:t>
            </a:r>
            <a:r>
              <a:rPr lang="zh-CN" altLang="en-US" b="1" dirty="0"/>
              <a:t>中新增了一个从数组或对象中方便获取数据的方法，称之为解构</a:t>
            </a:r>
            <a:r>
              <a:rPr lang="en-US" altLang="zh-CN" b="1" dirty="0" err="1"/>
              <a:t>Destructuring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lvl="1"/>
            <a:r>
              <a:rPr lang="zh-CN" altLang="en-US" b="1" dirty="0"/>
              <a:t>解构赋值</a:t>
            </a:r>
            <a:r>
              <a:rPr lang="zh-CN" altLang="en-US" dirty="0"/>
              <a:t> 是一种特殊的语法，它使我们可以将数组或对象“拆包”至一系列变量中。</a:t>
            </a:r>
            <a:endParaRPr lang="en-US" altLang="zh-CN" b="1" dirty="0"/>
          </a:p>
          <a:p>
            <a:r>
              <a:rPr kumimoji="1" lang="zh-CN" altLang="en-US" b="1" dirty="0"/>
              <a:t>我们可以划分为：数组的解构和对象的解构。</a:t>
            </a:r>
            <a:endParaRPr kumimoji="1" lang="en-US" altLang="zh-CN" b="1" dirty="0"/>
          </a:p>
          <a:p>
            <a:r>
              <a:rPr kumimoji="1" lang="zh-CN" altLang="en-US" b="1" dirty="0"/>
              <a:t>数组的解构：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基本解构过程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顺序解构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解构出数组：</a:t>
            </a:r>
            <a:r>
              <a:rPr kumimoji="1" lang="en-US" altLang="zh-CN" dirty="0"/>
              <a:t>…</a:t>
            </a:r>
            <a:r>
              <a:rPr kumimoji="1" lang="zh-CN" altLang="en-US" dirty="0"/>
              <a:t>语法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默认值</a:t>
            </a:r>
            <a:endParaRPr kumimoji="1" lang="en-US" altLang="zh-CN" dirty="0"/>
          </a:p>
          <a:p>
            <a:r>
              <a:rPr kumimoji="1" lang="zh-CN" altLang="en-US" b="1" dirty="0"/>
              <a:t>对象的解构：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基本解构过程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任意顺序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重命名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默认值</a:t>
            </a:r>
            <a:endParaRPr kumimoji="1"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2A0909-F936-334A-A9A3-A49DC72C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解构</a:t>
            </a:r>
            <a:r>
              <a:rPr lang="en-US" altLang="zh-CN" dirty="0" err="1"/>
              <a:t>Destructuring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EFEA23-297E-588A-B9D6-4E9183C2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07" y="3810438"/>
            <a:ext cx="6157186" cy="3647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600171-5E29-F7F7-DD7B-C92F1AC0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407" y="5658590"/>
            <a:ext cx="6157186" cy="4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734" y="4962996"/>
            <a:ext cx="4139753" cy="520700"/>
            <a:chOff x="0" y="0"/>
            <a:chExt cx="4140659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面向对象多态理解</a:t>
              </a: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02120" y="537056"/>
            <a:ext cx="4451755" cy="520700"/>
            <a:chOff x="0" y="0"/>
            <a:chExt cx="4452729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511271" cy="462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原型继承关系图</a:t>
              </a: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00533" y="1595605"/>
            <a:ext cx="4553935" cy="520700"/>
            <a:chOff x="0" y="0"/>
            <a:chExt cx="4552843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361138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方式定义类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02120" y="2686074"/>
            <a:ext cx="4451755" cy="520700"/>
            <a:chOff x="0" y="0"/>
            <a:chExt cx="4450687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509228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extends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实现继承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489229" y="3813104"/>
            <a:ext cx="4041132" cy="520700"/>
            <a:chOff x="0" y="0"/>
            <a:chExt cx="4042016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0055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Babel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ES5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组合 105">
            <a:extLst>
              <a:ext uri="{FF2B5EF4-FFF2-40B4-BE49-F238E27FC236}">
                <a16:creationId xmlns:a16="http://schemas.microsoft.com/office/drawing/2014/main" id="{8456F322-6187-55E6-81A5-2D08573F3046}"/>
              </a:ext>
            </a:extLst>
          </p:cNvPr>
          <p:cNvGrpSpPr/>
          <p:nvPr/>
        </p:nvGrpSpPr>
        <p:grpSpPr bwMode="auto">
          <a:xfrm>
            <a:off x="7531638" y="5993266"/>
            <a:ext cx="4139753" cy="520700"/>
            <a:chOff x="0" y="0"/>
            <a:chExt cx="4140659" cy="521583"/>
          </a:xfrm>
        </p:grpSpPr>
        <p:sp>
          <p:nvSpPr>
            <p:cNvPr id="80" name="文本框 106">
              <a:extLst>
                <a:ext uri="{FF2B5EF4-FFF2-40B4-BE49-F238E27FC236}">
                  <a16:creationId xmlns:a16="http://schemas.microsoft.com/office/drawing/2014/main" id="{8418D7D0-6C9D-FB76-8751-F1D98E235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199200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ES6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对象的增强</a:t>
              </a:r>
            </a:p>
          </p:txBody>
        </p:sp>
        <p:grpSp>
          <p:nvGrpSpPr>
            <p:cNvPr id="81" name="组合 107">
              <a:extLst>
                <a:ext uri="{FF2B5EF4-FFF2-40B4-BE49-F238E27FC236}">
                  <a16:creationId xmlns:a16="http://schemas.microsoft.com/office/drawing/2014/main" id="{FBCE6F1C-235B-A267-0E8B-56957F3BAB1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83" name="组合 109">
                <a:extLst>
                  <a:ext uri="{FF2B5EF4-FFF2-40B4-BE49-F238E27FC236}">
                    <a16:creationId xmlns:a16="http://schemas.microsoft.com/office/drawing/2014/main" id="{9FCDE80C-09C1-25F8-ABF7-886857B58D6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85" name="平行四边形 111">
                  <a:extLst>
                    <a:ext uri="{FF2B5EF4-FFF2-40B4-BE49-F238E27FC236}">
                      <a16:creationId xmlns:a16="http://schemas.microsoft.com/office/drawing/2014/main" id="{89671E9F-F7BC-C783-92D1-2D15D7969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平行四边形 112">
                  <a:extLst>
                    <a:ext uri="{FF2B5EF4-FFF2-40B4-BE49-F238E27FC236}">
                      <a16:creationId xmlns:a16="http://schemas.microsoft.com/office/drawing/2014/main" id="{36ED95F0-784F-5F36-9E57-408FD4F37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" name="文本框 110">
                <a:extLst>
                  <a:ext uri="{FF2B5EF4-FFF2-40B4-BE49-F238E27FC236}">
                    <a16:creationId xmlns:a16="http://schemas.microsoft.com/office/drawing/2014/main" id="{7933D65E-E007-50F5-F096-4A539C585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2" name="直接连接符 108">
              <a:extLst>
                <a:ext uri="{FF2B5EF4-FFF2-40B4-BE49-F238E27FC236}">
                  <a16:creationId xmlns:a16="http://schemas.microsoft.com/office/drawing/2014/main" id="{61FB6160-246B-B8F3-BF41-58A82849BE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2B7AF4-26C5-FD4A-9BC5-2F234CA7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解构目前在开发中使用是非常多的：</a:t>
            </a:r>
          </a:p>
          <a:p>
            <a:pPr lvl="1"/>
            <a:r>
              <a:rPr lang="zh-CN" altLang="en-US" dirty="0"/>
              <a:t>比如在开发中拿到一个变量时，自动对其进行解构使用；</a:t>
            </a:r>
          </a:p>
          <a:p>
            <a:pPr lvl="1"/>
            <a:r>
              <a:rPr lang="zh-CN" altLang="en-US" dirty="0"/>
              <a:t>比如对函数的参数进行解构；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1722FE-BA56-214A-B439-1B1AED5C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解构的应用场景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271E1-1840-A344-AF73-07E8076C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27" y="2784698"/>
            <a:ext cx="9369385" cy="37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D685E0-F4C8-0745-B816-DEF46FD5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原型继承关系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F97685-E838-AC44-A717-423295ACB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" y="1185473"/>
            <a:ext cx="4307434" cy="54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B4C99E-1A67-EA47-91F9-A40AD17D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89" y="2036695"/>
            <a:ext cx="7359035" cy="346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4A5B28-51DA-864F-BF87-E0E3C2F2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创建对象的内存表现</a:t>
            </a:r>
            <a:endParaRPr kumimoji="1" lang="zh-CN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56F6226-77E3-0143-A575-B04EB44FD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410970"/>
              </p:ext>
            </p:extLst>
          </p:nvPr>
        </p:nvGraphicFramePr>
        <p:xfrm>
          <a:off x="4823499" y="4766551"/>
          <a:ext cx="3279302" cy="91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39651">
                  <a:extLst>
                    <a:ext uri="{9D8B030D-6E8A-4147-A177-3AD203B41FA5}">
                      <a16:colId xmlns:a16="http://schemas.microsoft.com/office/drawing/2014/main" val="2420987249"/>
                    </a:ext>
                  </a:extLst>
                </a:gridCol>
                <a:gridCol w="1639651">
                  <a:extLst>
                    <a:ext uri="{9D8B030D-6E8A-4147-A177-3AD203B41FA5}">
                      <a16:colId xmlns:a16="http://schemas.microsoft.com/office/drawing/2014/main" val="3558340405"/>
                    </a:ext>
                  </a:extLst>
                </a:gridCol>
              </a:tblGrid>
              <a:tr h="24126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function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Person()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7919"/>
                  </a:ext>
                </a:extLst>
              </a:tr>
              <a:tr h="241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prototype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384"/>
                  </a:ext>
                </a:extLst>
              </a:tr>
              <a:tr h="241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__proto__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3293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9F3FBCD-0E96-9D46-8C16-D9DE8CE53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32955"/>
              </p:ext>
            </p:extLst>
          </p:nvPr>
        </p:nvGraphicFramePr>
        <p:xfrm>
          <a:off x="8732868" y="4766551"/>
          <a:ext cx="3189742" cy="91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94871">
                  <a:extLst>
                    <a:ext uri="{9D8B030D-6E8A-4147-A177-3AD203B41FA5}">
                      <a16:colId xmlns:a16="http://schemas.microsoft.com/office/drawing/2014/main" val="2420987249"/>
                    </a:ext>
                  </a:extLst>
                </a:gridCol>
                <a:gridCol w="1594871">
                  <a:extLst>
                    <a:ext uri="{9D8B030D-6E8A-4147-A177-3AD203B41FA5}">
                      <a16:colId xmlns:a16="http://schemas.microsoft.com/office/drawing/2014/main" val="35583404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Person</a:t>
                      </a:r>
                      <a:r>
                        <a:rPr lang="zh-CN" altLang="en-US" sz="1400" dirty="0"/>
                        <a:t>函数的原型对象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79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constructor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3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__proto__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54892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948E2BD-21FC-4B45-9C75-4D2E10DB1A84}"/>
              </a:ext>
            </a:extLst>
          </p:cNvPr>
          <p:cNvSpPr txBox="1"/>
          <p:nvPr/>
        </p:nvSpPr>
        <p:spPr>
          <a:xfrm>
            <a:off x="623159" y="553188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Person()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F3B8E782-445D-3B4C-90ED-8D4E00B6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18826"/>
              </p:ext>
            </p:extLst>
          </p:nvPr>
        </p:nvGraphicFramePr>
        <p:xfrm>
          <a:off x="579225" y="6041276"/>
          <a:ext cx="2931916" cy="548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5958">
                  <a:extLst>
                    <a:ext uri="{9D8B030D-6E8A-4147-A177-3AD203B41FA5}">
                      <a16:colId xmlns:a16="http://schemas.microsoft.com/office/drawing/2014/main" val="2420987249"/>
                    </a:ext>
                  </a:extLst>
                </a:gridCol>
                <a:gridCol w="1465958">
                  <a:extLst>
                    <a:ext uri="{9D8B030D-6E8A-4147-A177-3AD203B41FA5}">
                      <a16:colId xmlns:a16="http://schemas.microsoft.com/office/drawing/2014/main" val="3558340405"/>
                    </a:ext>
                  </a:extLst>
                </a:gridCol>
              </a:tblGrid>
              <a:tr h="24007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p1</a:t>
                      </a:r>
                      <a:r>
                        <a:rPr lang="zh-CN" altLang="en-US" sz="1200" dirty="0"/>
                        <a:t>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7919"/>
                  </a:ext>
                </a:extLst>
              </a:tr>
              <a:tr h="240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__proto__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384"/>
                  </a:ext>
                </a:extLst>
              </a:tr>
            </a:tbl>
          </a:graphicData>
        </a:graphic>
      </p:graphicFrame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4BB89EE3-5F77-5059-08BA-FC459A5A70A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334620" y="5223751"/>
            <a:ext cx="1398248" cy="6359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14BF5F2-F7E9-5DAB-A2DF-5B7EB4A8303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55141" y="5223751"/>
            <a:ext cx="5977727" cy="119984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6C9B911D-A43E-C533-BADB-FC9AC878E00A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6463151" y="4766551"/>
            <a:ext cx="4577535" cy="412800"/>
          </a:xfrm>
          <a:prstGeom prst="curvedConnector4">
            <a:avLst>
              <a:gd name="adj1" fmla="val 32090"/>
              <a:gd name="adj2" fmla="val 1553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F10DCE3-AA8B-9C7A-3CF6-2DE4F7C5DE44}"/>
              </a:ext>
            </a:extLst>
          </p:cNvPr>
          <p:cNvSpPr txBox="1"/>
          <p:nvPr/>
        </p:nvSpPr>
        <p:spPr>
          <a:xfrm>
            <a:off x="9119889" y="42892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Object()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1" name="表格 4">
            <a:extLst>
              <a:ext uri="{FF2B5EF4-FFF2-40B4-BE49-F238E27FC236}">
                <a16:creationId xmlns:a16="http://schemas.microsoft.com/office/drawing/2014/main" id="{1329B202-C2C1-0C01-3680-037854D37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99387"/>
              </p:ext>
            </p:extLst>
          </p:nvPr>
        </p:nvGraphicFramePr>
        <p:xfrm>
          <a:off x="4811318" y="3414306"/>
          <a:ext cx="3279302" cy="91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39651">
                  <a:extLst>
                    <a:ext uri="{9D8B030D-6E8A-4147-A177-3AD203B41FA5}">
                      <a16:colId xmlns:a16="http://schemas.microsoft.com/office/drawing/2014/main" val="2420987249"/>
                    </a:ext>
                  </a:extLst>
                </a:gridCol>
                <a:gridCol w="1639651">
                  <a:extLst>
                    <a:ext uri="{9D8B030D-6E8A-4147-A177-3AD203B41FA5}">
                      <a16:colId xmlns:a16="http://schemas.microsoft.com/office/drawing/2014/main" val="3558340405"/>
                    </a:ext>
                  </a:extLst>
                </a:gridCol>
              </a:tblGrid>
              <a:tr h="24126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function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Object()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7919"/>
                  </a:ext>
                </a:extLst>
              </a:tr>
              <a:tr h="241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prototype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384"/>
                  </a:ext>
                </a:extLst>
              </a:tr>
              <a:tr h="241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__proto__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7944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23745F3-1D16-1F0E-685C-7A3361F44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18443"/>
              </p:ext>
            </p:extLst>
          </p:nvPr>
        </p:nvGraphicFramePr>
        <p:xfrm>
          <a:off x="8777648" y="3181512"/>
          <a:ext cx="3189742" cy="91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94871">
                  <a:extLst>
                    <a:ext uri="{9D8B030D-6E8A-4147-A177-3AD203B41FA5}">
                      <a16:colId xmlns:a16="http://schemas.microsoft.com/office/drawing/2014/main" val="2420987249"/>
                    </a:ext>
                  </a:extLst>
                </a:gridCol>
                <a:gridCol w="1594871">
                  <a:extLst>
                    <a:ext uri="{9D8B030D-6E8A-4147-A177-3AD203B41FA5}">
                      <a16:colId xmlns:a16="http://schemas.microsoft.com/office/drawing/2014/main" val="35583404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Object</a:t>
                      </a:r>
                      <a:r>
                        <a:rPr lang="zh-CN" altLang="en-US" sz="1400" dirty="0"/>
                        <a:t>函数的原型对象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79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constructor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3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__proto__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null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0751"/>
                  </a:ext>
                </a:extLst>
              </a:tr>
            </a:tbl>
          </a:graphicData>
        </a:graphic>
      </p:graphicFrame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56F49E1-8888-A8F3-199A-60C61E6450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379400" y="3624822"/>
            <a:ext cx="1398248" cy="1389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B426A8F6-DEA8-A822-BEA9-8FCF7FEB0779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6450969" y="3414307"/>
            <a:ext cx="4646678" cy="262183"/>
          </a:xfrm>
          <a:prstGeom prst="curvedConnector4">
            <a:avLst>
              <a:gd name="adj1" fmla="val 32357"/>
              <a:gd name="adj2" fmla="val 1871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A77BD888-28A9-6BD5-5998-2504E2BD45F7}"/>
              </a:ext>
            </a:extLst>
          </p:cNvPr>
          <p:cNvCxnSpPr>
            <a:cxnSpLocks/>
            <a:endCxn id="22" idx="2"/>
          </p:cNvCxnSpPr>
          <p:nvPr/>
        </p:nvCxnSpPr>
        <p:spPr>
          <a:xfrm rot="16200000" flipV="1">
            <a:off x="10118443" y="4349988"/>
            <a:ext cx="1233280" cy="7251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0558BC70-2F4C-C5DD-7D78-A0B2F784A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01580"/>
              </p:ext>
            </p:extLst>
          </p:nvPr>
        </p:nvGraphicFramePr>
        <p:xfrm>
          <a:off x="4811318" y="1923873"/>
          <a:ext cx="3279302" cy="91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39651">
                  <a:extLst>
                    <a:ext uri="{9D8B030D-6E8A-4147-A177-3AD203B41FA5}">
                      <a16:colId xmlns:a16="http://schemas.microsoft.com/office/drawing/2014/main" val="2420987249"/>
                    </a:ext>
                  </a:extLst>
                </a:gridCol>
                <a:gridCol w="1639651">
                  <a:extLst>
                    <a:ext uri="{9D8B030D-6E8A-4147-A177-3AD203B41FA5}">
                      <a16:colId xmlns:a16="http://schemas.microsoft.com/office/drawing/2014/main" val="3558340405"/>
                    </a:ext>
                  </a:extLst>
                </a:gridCol>
              </a:tblGrid>
              <a:tr h="24126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function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Function()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{}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7919"/>
                  </a:ext>
                </a:extLst>
              </a:tr>
              <a:tr h="241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prototype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384"/>
                  </a:ext>
                </a:extLst>
              </a:tr>
              <a:tr h="2412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__proto__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6797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78F976D2-4693-09A9-8187-DCA2E0C3D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00057"/>
              </p:ext>
            </p:extLst>
          </p:nvPr>
        </p:nvGraphicFramePr>
        <p:xfrm>
          <a:off x="8732868" y="1945095"/>
          <a:ext cx="3189742" cy="91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94871">
                  <a:extLst>
                    <a:ext uri="{9D8B030D-6E8A-4147-A177-3AD203B41FA5}">
                      <a16:colId xmlns:a16="http://schemas.microsoft.com/office/drawing/2014/main" val="2420987249"/>
                    </a:ext>
                  </a:extLst>
                </a:gridCol>
                <a:gridCol w="1594871">
                  <a:extLst>
                    <a:ext uri="{9D8B030D-6E8A-4147-A177-3AD203B41FA5}">
                      <a16:colId xmlns:a16="http://schemas.microsoft.com/office/drawing/2014/main" val="3558340405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Function</a:t>
                      </a:r>
                      <a:r>
                        <a:rPr lang="zh-CN" altLang="en-US" sz="1400" dirty="0"/>
                        <a:t>函数的原型对象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79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constructor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3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__proto__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10751"/>
                  </a:ext>
                </a:extLst>
              </a:tr>
            </a:tbl>
          </a:graphicData>
        </a:graphic>
      </p:graphicFrame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7A47F06D-8825-8C81-8815-A471B22A95D0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>
            <a:off x="6450969" y="1923873"/>
            <a:ext cx="4646678" cy="252282"/>
          </a:xfrm>
          <a:prstGeom prst="curvedConnector4">
            <a:avLst>
              <a:gd name="adj1" fmla="val 32357"/>
              <a:gd name="adj2" fmla="val 1906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268D1862-C70F-54DB-CF8F-60B345A0D7FA}"/>
              </a:ext>
            </a:extLst>
          </p:cNvPr>
          <p:cNvSpPr txBox="1"/>
          <p:nvPr/>
        </p:nvSpPr>
        <p:spPr>
          <a:xfrm>
            <a:off x="9393334" y="130931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Object()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AA6B6E3C-001B-72F3-D0A3-630AC464B314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10372519" y="2645300"/>
            <a:ext cx="598102" cy="53621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5199FDC2-7670-5BDD-0B0B-AE5EC143F0FF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6521914" y="3298733"/>
            <a:ext cx="3107392" cy="131451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FC1BF0AB-518D-EF8D-2165-12C4C6747DFD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7039331" y="2536540"/>
            <a:ext cx="1827782" cy="15592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FDDD40D3-5432-0637-5FEA-76689F2414D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133397" y="2362981"/>
            <a:ext cx="1599471" cy="39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186A5768-D7F2-347E-D8CA-0C2F7008429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295964" y="2402295"/>
            <a:ext cx="1436904" cy="3220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">
            <a:extLst>
              <a:ext uri="{FF2B5EF4-FFF2-40B4-BE49-F238E27FC236}">
                <a16:creationId xmlns:a16="http://schemas.microsoft.com/office/drawing/2014/main" id="{60B0A78C-2C4A-62D3-AD8D-B774119E9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00552"/>
              </p:ext>
            </p:extLst>
          </p:nvPr>
        </p:nvGraphicFramePr>
        <p:xfrm>
          <a:off x="731625" y="3545399"/>
          <a:ext cx="2931916" cy="548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5958">
                  <a:extLst>
                    <a:ext uri="{9D8B030D-6E8A-4147-A177-3AD203B41FA5}">
                      <a16:colId xmlns:a16="http://schemas.microsoft.com/office/drawing/2014/main" val="2420987249"/>
                    </a:ext>
                  </a:extLst>
                </a:gridCol>
                <a:gridCol w="1465958">
                  <a:extLst>
                    <a:ext uri="{9D8B030D-6E8A-4147-A177-3AD203B41FA5}">
                      <a16:colId xmlns:a16="http://schemas.microsoft.com/office/drawing/2014/main" val="3558340405"/>
                    </a:ext>
                  </a:extLst>
                </a:gridCol>
              </a:tblGrid>
              <a:tr h="24007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obj</a:t>
                      </a:r>
                      <a:r>
                        <a:rPr lang="zh-CN" altLang="en-US" sz="1200" dirty="0"/>
                        <a:t>对象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7919"/>
                  </a:ext>
                </a:extLst>
              </a:tr>
              <a:tr h="240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__proto__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84384"/>
                  </a:ext>
                </a:extLst>
              </a:tr>
            </a:tbl>
          </a:graphicData>
        </a:graphic>
      </p:graphicFrame>
      <p:sp>
        <p:nvSpPr>
          <p:cNvPr id="51" name="文本框 50">
            <a:extLst>
              <a:ext uri="{FF2B5EF4-FFF2-40B4-BE49-F238E27FC236}">
                <a16:creationId xmlns:a16="http://schemas.microsoft.com/office/drawing/2014/main" id="{962E3268-8581-B5C0-7901-9EC85B616D25}"/>
              </a:ext>
            </a:extLst>
          </p:cNvPr>
          <p:cNvSpPr txBox="1"/>
          <p:nvPr/>
        </p:nvSpPr>
        <p:spPr>
          <a:xfrm>
            <a:off x="1345426" y="292428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 {}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2732B91C-42FE-F76F-889E-57535612973F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2804848" y="3181512"/>
            <a:ext cx="7567671" cy="776333"/>
          </a:xfrm>
          <a:prstGeom prst="curvedConnector4">
            <a:avLst>
              <a:gd name="adj1" fmla="val 39463"/>
              <a:gd name="adj2" fmla="val 12944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3B3028E-AD11-9EE6-31C2-6E95AC34953C}"/>
              </a:ext>
            </a:extLst>
          </p:cNvPr>
          <p:cNvSpPr txBox="1"/>
          <p:nvPr/>
        </p:nvSpPr>
        <p:spPr bwMode="auto">
          <a:xfrm>
            <a:off x="122025" y="12214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effectLst/>
              </a:rPr>
              <a:t>1.p1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Person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的实例对象</a:t>
            </a:r>
          </a:p>
          <a:p>
            <a:r>
              <a:rPr lang="en-US" altLang="zh-CN" sz="1400" dirty="0">
                <a:solidFill>
                  <a:srgbClr val="FF0000"/>
                </a:solidFill>
                <a:effectLst/>
              </a:rPr>
              <a:t>2.obj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Object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的实例对象</a:t>
            </a:r>
          </a:p>
          <a:p>
            <a:r>
              <a:rPr lang="en-US" altLang="zh-CN" sz="1400" dirty="0">
                <a:solidFill>
                  <a:srgbClr val="FF0000"/>
                </a:solidFill>
                <a:effectLst/>
              </a:rPr>
              <a:t>3.Function/Object/Foo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都是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Function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的实例对象</a:t>
            </a:r>
          </a:p>
          <a:p>
            <a:r>
              <a:rPr lang="en-US" altLang="zh-CN" sz="1400" dirty="0">
                <a:solidFill>
                  <a:srgbClr val="FF0000"/>
                </a:solidFill>
                <a:effectLst/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原型对象默认创建时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, 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隐式原型都是指向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Object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的显式原型的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(Object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指向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null)</a:t>
            </a:r>
          </a:p>
          <a:p>
            <a:r>
              <a:rPr lang="en-US" altLang="zh-CN" sz="1400" dirty="0">
                <a:solidFill>
                  <a:srgbClr val="FF0000"/>
                </a:solidFill>
                <a:effectLst/>
              </a:rPr>
              <a:t>* 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推导另外一个结论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: Object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  <a:effectLst/>
              </a:rPr>
              <a:t>Person/Function</a:t>
            </a:r>
            <a:r>
              <a:rPr lang="zh-CN" altLang="en-US" sz="1400" dirty="0">
                <a:solidFill>
                  <a:srgbClr val="FF0000"/>
                </a:solidFill>
                <a:effectLst/>
              </a:rPr>
              <a:t>的父类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4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3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9E8009-C4A2-6148-981B-14CDEC7B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我们会发现，按照前面的构造函数形式创建 </a:t>
            </a:r>
            <a:r>
              <a:rPr lang="zh-CN" altLang="en-US" b="1" dirty="0"/>
              <a:t>类</a:t>
            </a:r>
            <a:r>
              <a:rPr lang="zh-CN" altLang="en-US" dirty="0"/>
              <a:t>，不仅仅和编写普通的函数过于相似，而且代码并不容易理解。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（</a:t>
            </a:r>
            <a:r>
              <a:rPr lang="en-US" altLang="zh-CN" dirty="0"/>
              <a:t>ECMAScript2015</a:t>
            </a:r>
            <a:r>
              <a:rPr lang="zh-CN" altLang="en-US" dirty="0"/>
              <a:t>）新的标准中使用了</a:t>
            </a:r>
            <a:r>
              <a:rPr lang="en-US" altLang="zh-CN" dirty="0"/>
              <a:t>class</a:t>
            </a:r>
            <a:r>
              <a:rPr lang="zh-CN" altLang="en-US" dirty="0"/>
              <a:t>关键字来直接定义类；</a:t>
            </a:r>
          </a:p>
          <a:p>
            <a:pPr lvl="1"/>
            <a:r>
              <a:rPr lang="zh-CN" altLang="en-US" dirty="0"/>
              <a:t>但是类本质上依然是前面所讲的构造函数、原型链的语法糖而已；</a:t>
            </a:r>
          </a:p>
          <a:p>
            <a:pPr lvl="1"/>
            <a:r>
              <a:rPr lang="zh-CN" altLang="en-US" dirty="0"/>
              <a:t>所以学好了前面的构造函数、原型链更有利于我们理解类的概念和继承关系；</a:t>
            </a:r>
          </a:p>
          <a:p>
            <a:r>
              <a:rPr lang="zh-CN" altLang="en-US" dirty="0"/>
              <a:t>那么，如何使用</a:t>
            </a:r>
            <a:r>
              <a:rPr lang="en-US" altLang="zh-CN" dirty="0"/>
              <a:t>class</a:t>
            </a:r>
            <a:r>
              <a:rPr lang="zh-CN" altLang="en-US" dirty="0"/>
              <a:t>来定义一个类呢？</a:t>
            </a:r>
          </a:p>
          <a:p>
            <a:pPr lvl="1"/>
            <a:r>
              <a:rPr lang="zh-CN" altLang="en-US" dirty="0"/>
              <a:t>可以使用两种方式来声明类：类声明和类表达式；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注意：类中定义的多个内容不需要使用，进行分割；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B9DC70-C93A-F04D-9474-29EAE4FB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认识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定义类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0F5D97-0E4D-344C-841D-7261C4A0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3" y="4256342"/>
            <a:ext cx="2957209" cy="14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16C6B9-362E-F846-946C-EA56BA29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我们来研究一下类的一些特性：</a:t>
            </a:r>
            <a:r>
              <a:rPr lang="zh-CN" altLang="en-US" dirty="0"/>
              <a:t>你会发现它和我们的</a:t>
            </a:r>
            <a:r>
              <a:rPr lang="zh-CN" altLang="en-US" dirty="0">
                <a:solidFill>
                  <a:srgbClr val="FF0000"/>
                </a:solidFill>
              </a:rPr>
              <a:t>构造函数</a:t>
            </a:r>
            <a:r>
              <a:rPr lang="zh-CN" altLang="en-US" dirty="0"/>
              <a:t>的特性其实是一致的；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075ADC-91C0-FA43-801A-5FAED491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类和构造函数的异同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97A62-572B-0F45-9CE7-2AED80E66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3" y="2110763"/>
            <a:ext cx="7021344" cy="263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4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B415FA-D344-4042-B8A3-1935B129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如果我们希望在创建对象的时候给类传递一些参数，这个时候应该如何做呢？</a:t>
            </a:r>
          </a:p>
          <a:p>
            <a:pPr lvl="1"/>
            <a:r>
              <a:rPr lang="zh-CN" altLang="en-US" dirty="0"/>
              <a:t>每个类都可以有一个自己的构造函数（方法），这个方法的名称是固定的</a:t>
            </a:r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当我们通过</a:t>
            </a:r>
            <a:r>
              <a:rPr lang="en-US" altLang="zh-CN" dirty="0">
                <a:solidFill>
                  <a:srgbClr val="FF0000"/>
                </a:solidFill>
              </a:rPr>
              <a:t>new</a:t>
            </a:r>
            <a:r>
              <a:rPr lang="zh-CN" altLang="en-US" dirty="0">
                <a:solidFill>
                  <a:srgbClr val="FF0000"/>
                </a:solidFill>
              </a:rPr>
              <a:t>操作符</a:t>
            </a:r>
            <a:r>
              <a:rPr lang="zh-CN" altLang="en-US" dirty="0"/>
              <a:t>，操作一个类的时候会调用</a:t>
            </a:r>
            <a:r>
              <a:rPr lang="zh-CN" altLang="en-US" dirty="0">
                <a:solidFill>
                  <a:srgbClr val="FF0000"/>
                </a:solidFill>
              </a:rPr>
              <a:t>这个类的构造函数</a:t>
            </a:r>
            <a:r>
              <a:rPr lang="en-US" altLang="zh-CN" dirty="0">
                <a:solidFill>
                  <a:srgbClr val="FF0000"/>
                </a:solidFill>
              </a:rPr>
              <a:t>constructor</a:t>
            </a:r>
            <a:r>
              <a:rPr lang="zh-CN" altLang="en-US" dirty="0"/>
              <a:t>；</a:t>
            </a:r>
          </a:p>
          <a:p>
            <a:pPr lvl="1"/>
            <a:r>
              <a:rPr lang="zh-CN" altLang="en-US" dirty="0"/>
              <a:t>每个类只能有一个构造函数，如果包含多个构造函数，那么会抛出异常；</a:t>
            </a:r>
          </a:p>
          <a:p>
            <a:endParaRPr lang="en-US" altLang="zh-CN" dirty="0"/>
          </a:p>
          <a:p>
            <a:r>
              <a:rPr lang="zh-CN" altLang="en-US" b="1" dirty="0"/>
              <a:t>当我们通过</a:t>
            </a:r>
            <a:r>
              <a:rPr lang="en-US" altLang="zh-CN" b="1" dirty="0"/>
              <a:t>new</a:t>
            </a:r>
            <a:r>
              <a:rPr lang="zh-CN" altLang="en-US" b="1" dirty="0"/>
              <a:t>关键字操作类的时候，会调用这个</a:t>
            </a:r>
            <a:r>
              <a:rPr lang="en-US" altLang="zh-CN" b="1" dirty="0"/>
              <a:t>constructor</a:t>
            </a:r>
            <a:r>
              <a:rPr lang="zh-CN" altLang="en-US" b="1" dirty="0"/>
              <a:t>函数，并且执行如下操作：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在内存中创建一个新的对象（空对象）；</a:t>
            </a:r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这个对象内部的</a:t>
            </a:r>
            <a:r>
              <a:rPr lang="en-US" altLang="zh-CN" dirty="0"/>
              <a:t>[[prototype]]</a:t>
            </a:r>
            <a:r>
              <a:rPr lang="zh-CN" altLang="en-US" dirty="0"/>
              <a:t>属性会被赋值为该类的</a:t>
            </a:r>
            <a:r>
              <a:rPr lang="en-US" altLang="zh-CN" dirty="0"/>
              <a:t>prototype</a:t>
            </a:r>
            <a:r>
              <a:rPr lang="zh-CN" altLang="en-US" dirty="0"/>
              <a:t>属性；</a:t>
            </a:r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构造函数内部的</a:t>
            </a:r>
            <a:r>
              <a:rPr lang="en-US" altLang="zh-CN" dirty="0"/>
              <a:t>this</a:t>
            </a:r>
            <a:r>
              <a:rPr lang="zh-CN" altLang="en-US" dirty="0"/>
              <a:t>，会指向创建出来的新对象；</a:t>
            </a:r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执行构造函数的内部代码（函数体代码）；</a:t>
            </a:r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如果构造函数没有返回非空对象，则返回创建出来的新对象；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4D5CF8-C177-8E4F-BF93-F28DF69D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类的构造函数</a:t>
            </a:r>
          </a:p>
        </p:txBody>
      </p:sp>
    </p:spTree>
    <p:extLst>
      <p:ext uri="{BB962C8B-B14F-4D97-AF65-F5344CB8AC3E}">
        <p14:creationId xmlns:p14="http://schemas.microsoft.com/office/powerpoint/2010/main" val="3048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03126A-43BB-D249-81B3-B00BC3BA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在上面我们定义的属性都是直接放到了</a:t>
            </a:r>
            <a:r>
              <a:rPr lang="en-US" altLang="zh-CN" dirty="0"/>
              <a:t>this</a:t>
            </a:r>
            <a:r>
              <a:rPr lang="zh-CN" altLang="en-US" dirty="0"/>
              <a:t>上，也就意味着它是放到了创建出来的新对象中：</a:t>
            </a:r>
          </a:p>
          <a:p>
            <a:pPr lvl="1"/>
            <a:r>
              <a:rPr lang="zh-CN" altLang="en-US" dirty="0"/>
              <a:t>在前面我们说过对于实例的方法，我们是希望放到原型上的，这样可以被多个实例来共享；</a:t>
            </a:r>
          </a:p>
          <a:p>
            <a:pPr lvl="1"/>
            <a:r>
              <a:rPr lang="zh-CN" altLang="en-US" dirty="0"/>
              <a:t>这个时候我们可以直接在类中定义；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0F3F9A-3C74-5E46-A271-2CF290CD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类的实例方法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4A3E8F-8776-9B48-B7C8-0B947512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6" y="2738779"/>
            <a:ext cx="4633473" cy="39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424779-FC79-954B-92F5-3CF7D3C6F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我们之前讲对象的属性描述符时有讲过对象可以添加</a:t>
            </a:r>
            <a:r>
              <a:rPr lang="en-US" altLang="zh-CN" dirty="0"/>
              <a:t>setter</a:t>
            </a:r>
            <a:r>
              <a:rPr lang="zh-CN" altLang="en-US" dirty="0"/>
              <a:t>和</a:t>
            </a:r>
            <a:r>
              <a:rPr lang="en-US" altLang="zh-CN" dirty="0"/>
              <a:t>getter</a:t>
            </a:r>
            <a:r>
              <a:rPr lang="zh-CN" altLang="en-US" dirty="0"/>
              <a:t>函数的，那么类也是可以的：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6C07722-ECB2-FA4A-A89B-0FA46C91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类的访问器方法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5FC081-65C0-9247-82B8-A8293CC6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40" y="1853843"/>
            <a:ext cx="6196484" cy="473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39450</TotalTime>
  <Words>1245</Words>
  <Application>Microsoft Office PowerPoint</Application>
  <PresentationFormat>宽屏</PresentationFormat>
  <Paragraphs>133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Consolas</vt:lpstr>
      <vt:lpstr>Wingdings</vt:lpstr>
      <vt:lpstr>2021-4-26-2</vt:lpstr>
      <vt:lpstr>JavaScript ES6实现继承</vt:lpstr>
      <vt:lpstr>PowerPoint 演示文稿</vt:lpstr>
      <vt:lpstr>原型继承关系</vt:lpstr>
      <vt:lpstr>创建对象的内存表现</vt:lpstr>
      <vt:lpstr>认识class定义类</vt:lpstr>
      <vt:lpstr>类和构造函数的异同</vt:lpstr>
      <vt:lpstr>类的构造函数</vt:lpstr>
      <vt:lpstr>类的实例方法</vt:lpstr>
      <vt:lpstr>类的访问器方法</vt:lpstr>
      <vt:lpstr>类的静态方法</vt:lpstr>
      <vt:lpstr>ES6类的继承 - extends</vt:lpstr>
      <vt:lpstr>super关键字</vt:lpstr>
      <vt:lpstr>继承内置类</vt:lpstr>
      <vt:lpstr>类的混入mixin</vt:lpstr>
      <vt:lpstr>在react中的高阶组件</vt:lpstr>
      <vt:lpstr>babel可以将ES6转成ES5代码</vt:lpstr>
      <vt:lpstr>JavaScript中的多态</vt:lpstr>
      <vt:lpstr>字面量的增强</vt:lpstr>
      <vt:lpstr>解构Destructuring</vt:lpstr>
      <vt:lpstr>解构的应用场景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DELL</cp:lastModifiedBy>
  <cp:revision>1280</cp:revision>
  <dcterms:created xsi:type="dcterms:W3CDTF">2021-04-26T13:18:14Z</dcterms:created>
  <dcterms:modified xsi:type="dcterms:W3CDTF">2022-06-05T06:00:37Z</dcterms:modified>
</cp:coreProperties>
</file>