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29"/>
  </p:handoutMasterIdLst>
  <p:sldIdLst>
    <p:sldId id="256" r:id="rId2"/>
    <p:sldId id="288" r:id="rId3"/>
    <p:sldId id="352" r:id="rId4"/>
    <p:sldId id="353" r:id="rId5"/>
    <p:sldId id="354" r:id="rId6"/>
    <p:sldId id="355" r:id="rId7"/>
    <p:sldId id="357" r:id="rId8"/>
    <p:sldId id="358" r:id="rId9"/>
    <p:sldId id="356" r:id="rId10"/>
    <p:sldId id="359" r:id="rId11"/>
    <p:sldId id="360" r:id="rId12"/>
    <p:sldId id="361" r:id="rId13"/>
    <p:sldId id="362" r:id="rId14"/>
    <p:sldId id="363" r:id="rId15"/>
    <p:sldId id="364" r:id="rId16"/>
    <p:sldId id="366" r:id="rId17"/>
    <p:sldId id="367" r:id="rId18"/>
    <p:sldId id="368" r:id="rId19"/>
    <p:sldId id="369" r:id="rId20"/>
    <p:sldId id="365" r:id="rId21"/>
    <p:sldId id="370" r:id="rId22"/>
    <p:sldId id="371" r:id="rId23"/>
    <p:sldId id="372" r:id="rId24"/>
    <p:sldId id="373" r:id="rId25"/>
    <p:sldId id="374" r:id="rId26"/>
    <p:sldId id="375" r:id="rId27"/>
    <p:sldId id="37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ES7" id="{68ED5B8B-DCA2-844C-8F4C-718F6318D6EA}">
          <p14:sldIdLst>
            <p14:sldId id="352"/>
            <p14:sldId id="353"/>
          </p14:sldIdLst>
        </p14:section>
        <p14:section name="ES8" id="{E6CDF5EA-77B7-4146-9050-0748A1C86514}">
          <p14:sldIdLst>
            <p14:sldId id="354"/>
            <p14:sldId id="355"/>
            <p14:sldId id="357"/>
            <p14:sldId id="358"/>
            <p14:sldId id="356"/>
          </p14:sldIdLst>
        </p14:section>
        <p14:section name="ES9" id="{4A8FDD19-7CEA-E247-9696-062295911E0C}">
          <p14:sldIdLst>
            <p14:sldId id="359"/>
          </p14:sldIdLst>
        </p14:section>
        <p14:section name="ES10" id="{4E960FAF-351F-CC42-81A9-994354A28504}">
          <p14:sldIdLst>
            <p14:sldId id="360"/>
            <p14:sldId id="361"/>
            <p14:sldId id="362"/>
            <p14:sldId id="363"/>
          </p14:sldIdLst>
        </p14:section>
        <p14:section name="ES11" id="{ABD3E5EB-D2A9-5440-A5B2-47F29DF5AA46}">
          <p14:sldIdLst>
            <p14:sldId id="364"/>
            <p14:sldId id="366"/>
            <p14:sldId id="367"/>
            <p14:sldId id="368"/>
            <p14:sldId id="369"/>
            <p14:sldId id="365"/>
          </p14:sldIdLst>
        </p14:section>
        <p14:section name="ES12" id="{9A8E026E-3779-294B-94F9-041904C5DCDA}">
          <p14:sldIdLst>
            <p14:sldId id="370"/>
            <p14:sldId id="371"/>
            <p14:sldId id="372"/>
            <p14:sldId id="373"/>
          </p14:sldIdLst>
        </p14:section>
        <p14:section name="ES13" id="{7E66B83F-16F8-4144-B148-750EF7F38176}">
          <p14:sldIdLst>
            <p14:sldId id="374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86" d="100"/>
          <a:sy n="86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3" y="2483737"/>
            <a:ext cx="10480846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ES7~ES13</a:t>
            </a:r>
            <a:r>
              <a:rPr kumimoji="1" lang="zh-CN" altLang="en-US" dirty="0"/>
              <a:t>新特性（三）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50533" y="3886144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8B5A8C-FE2C-FD41-8A52-2151D334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Async iterators</a:t>
            </a:r>
            <a:r>
              <a:rPr lang="zh-CN" altLang="en-US" b="1" dirty="0"/>
              <a:t>：后续迭代器讲解</a:t>
            </a:r>
          </a:p>
          <a:p>
            <a:endParaRPr lang="en-US" altLang="zh-CN" b="1" dirty="0"/>
          </a:p>
          <a:p>
            <a:r>
              <a:rPr lang="en-US" altLang="zh-CN" b="1" dirty="0"/>
              <a:t>Object spread operators</a:t>
            </a:r>
            <a:r>
              <a:rPr lang="zh-CN" altLang="en-US" b="1" dirty="0"/>
              <a:t>：前面讲过了</a:t>
            </a:r>
          </a:p>
          <a:p>
            <a:endParaRPr lang="en-US" altLang="zh-CN" b="1" dirty="0"/>
          </a:p>
          <a:p>
            <a:r>
              <a:rPr lang="en-US" altLang="zh-CN" b="1" dirty="0"/>
              <a:t>Promise finally</a:t>
            </a:r>
            <a:r>
              <a:rPr lang="zh-CN" altLang="en-US" b="1" dirty="0"/>
              <a:t>：后续讲</a:t>
            </a:r>
            <a:r>
              <a:rPr lang="en-US" altLang="zh-CN" b="1" dirty="0"/>
              <a:t>Promise</a:t>
            </a:r>
            <a:r>
              <a:rPr lang="zh-CN" altLang="en-US" b="1" dirty="0"/>
              <a:t>讲解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ECC8BD5-CFD3-954C-873A-3881944A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ES9</a:t>
            </a:r>
            <a:r>
              <a:rPr kumimoji="1" lang="zh-CN" altLang="en-US" dirty="0"/>
              <a:t>新增知识点</a:t>
            </a:r>
          </a:p>
        </p:txBody>
      </p:sp>
    </p:spTree>
    <p:extLst>
      <p:ext uri="{BB962C8B-B14F-4D97-AF65-F5344CB8AC3E}">
        <p14:creationId xmlns:p14="http://schemas.microsoft.com/office/powerpoint/2010/main" val="40164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930100-F9CB-074E-B729-61B9FD57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flat() </a:t>
            </a:r>
            <a:r>
              <a:rPr lang="zh-CN" altLang="en-US" b="1" dirty="0"/>
              <a:t>方法会按照一个可指定的深度递归遍历数组，并将所有元素与遍历到的子数组中的元素合并为一个新数组返回。</a:t>
            </a:r>
            <a:endParaRPr kumimoji="1" lang="en-US" altLang="zh-CN" b="1" dirty="0"/>
          </a:p>
          <a:p>
            <a:endParaRPr lang="en-US" altLang="zh-CN" b="1" dirty="0"/>
          </a:p>
          <a:p>
            <a:endParaRPr lang="en-US" altLang="zh-CN" sz="1400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sz="700" b="1" dirty="0"/>
          </a:p>
          <a:p>
            <a:endParaRPr lang="en-US" altLang="zh-CN" b="1" dirty="0"/>
          </a:p>
          <a:p>
            <a:r>
              <a:rPr lang="en-US" altLang="zh-CN" b="1" dirty="0" err="1"/>
              <a:t>flatMap</a:t>
            </a:r>
            <a:r>
              <a:rPr lang="en-US" altLang="zh-CN" b="1" dirty="0"/>
              <a:t>() </a:t>
            </a:r>
            <a:r>
              <a:rPr lang="zh-CN" altLang="en-US" b="1" dirty="0"/>
              <a:t>方法首先使用映射函数映射每个元素，然后将结果压缩成一个新数组。</a:t>
            </a:r>
          </a:p>
          <a:p>
            <a:pPr lvl="1"/>
            <a:r>
              <a:rPr lang="zh-CN" altLang="en-US" dirty="0"/>
              <a:t>注意一：</a:t>
            </a:r>
            <a:r>
              <a:rPr lang="en-US" altLang="zh-CN" dirty="0" err="1"/>
              <a:t>flatMap</a:t>
            </a:r>
            <a:r>
              <a:rPr lang="zh-CN" altLang="en-US" dirty="0"/>
              <a:t>是先进行</a:t>
            </a:r>
            <a:r>
              <a:rPr lang="en-US" altLang="zh-CN" dirty="0"/>
              <a:t>map</a:t>
            </a:r>
            <a:r>
              <a:rPr lang="zh-CN" altLang="en-US" dirty="0"/>
              <a:t>操作，再做</a:t>
            </a:r>
            <a:r>
              <a:rPr lang="en-US" altLang="zh-CN" dirty="0"/>
              <a:t>flat</a:t>
            </a:r>
            <a:r>
              <a:rPr lang="zh-CN" altLang="en-US" dirty="0"/>
              <a:t>的操作；</a:t>
            </a:r>
          </a:p>
          <a:p>
            <a:pPr lvl="1"/>
            <a:r>
              <a:rPr lang="zh-CN" altLang="en-US" dirty="0"/>
              <a:t>注意二：</a:t>
            </a:r>
            <a:r>
              <a:rPr lang="en-US" altLang="zh-CN" dirty="0" err="1"/>
              <a:t>flatMap</a:t>
            </a:r>
            <a:r>
              <a:rPr lang="zh-CN" altLang="en-US" dirty="0"/>
              <a:t>中的</a:t>
            </a:r>
            <a:r>
              <a:rPr lang="en-US" altLang="zh-CN" dirty="0"/>
              <a:t>flat</a:t>
            </a:r>
            <a:r>
              <a:rPr lang="zh-CN" altLang="en-US" dirty="0"/>
              <a:t>相当于深度为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endParaRPr kumimoji="1"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F0679D9-9A49-BE49-9785-5A0CCC36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ES10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US" altLang="zh-CN" dirty="0"/>
              <a:t>flat </a:t>
            </a:r>
            <a:r>
              <a:rPr lang="en-US" altLang="zh-CN" dirty="0" err="1"/>
              <a:t>flatMap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5DF634-6CB3-C241-B7D1-3D45DBFB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86" y="1756044"/>
            <a:ext cx="5441274" cy="22188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C4DA19-4C93-6646-974C-E80EA56EE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86" y="5333418"/>
            <a:ext cx="5849566" cy="13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0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FC7736-418D-D34F-BAC2-CFFAF3DBF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在前面，我们可以通过 </a:t>
            </a:r>
            <a:r>
              <a:rPr lang="en-US" altLang="zh-CN" b="1" dirty="0" err="1"/>
              <a:t>Object.entries</a:t>
            </a:r>
            <a:r>
              <a:rPr lang="en-US" altLang="zh-CN" b="1" dirty="0"/>
              <a:t> </a:t>
            </a:r>
            <a:r>
              <a:rPr lang="zh-CN" altLang="en-US" b="1" dirty="0"/>
              <a:t>将一个对象转换成 </a:t>
            </a:r>
            <a:r>
              <a:rPr lang="en-US" altLang="zh-CN" b="1" dirty="0"/>
              <a:t>entries</a:t>
            </a:r>
          </a:p>
          <a:p>
            <a:r>
              <a:rPr lang="zh-CN" altLang="en-US" b="1" dirty="0"/>
              <a:t>那么如果我们有一个</a:t>
            </a:r>
            <a:r>
              <a:rPr lang="en-US" altLang="zh-CN" b="1" dirty="0"/>
              <a:t>entries</a:t>
            </a:r>
            <a:r>
              <a:rPr lang="zh-CN" altLang="en-US" b="1" dirty="0"/>
              <a:t>了，如何将其转换成对象呢？</a:t>
            </a:r>
          </a:p>
          <a:p>
            <a:pPr lvl="1"/>
            <a:r>
              <a:rPr lang="en-US" altLang="zh-CN" dirty="0"/>
              <a:t>ES10</a:t>
            </a:r>
            <a:r>
              <a:rPr lang="zh-CN" altLang="en-US" dirty="0"/>
              <a:t>提供</a:t>
            </a:r>
            <a:r>
              <a:rPr lang="zh-CN" altLang="en-US" dirty="0">
                <a:solidFill>
                  <a:srgbClr val="FF0000"/>
                </a:solidFill>
              </a:rPr>
              <a:t>了 </a:t>
            </a:r>
            <a:r>
              <a:rPr lang="en-US" altLang="zh-CN" dirty="0" err="1">
                <a:solidFill>
                  <a:srgbClr val="FF0000"/>
                </a:solidFill>
              </a:rPr>
              <a:t>Object.formEntries</a:t>
            </a:r>
            <a:r>
              <a:rPr lang="zh-CN" altLang="en-US" dirty="0"/>
              <a:t>来完成转换：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那么这个方法有什么应用场景呢？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27B0D4-FE04-644E-A9D1-547A0C6E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ES10</a:t>
            </a:r>
            <a:r>
              <a:rPr kumimoji="1" lang="zh-CN" altLang="en-US" dirty="0"/>
              <a:t> </a:t>
            </a:r>
            <a:r>
              <a:rPr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fromEntries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396B91-304A-7A43-AC49-1FE1F6A4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23" y="3712956"/>
            <a:ext cx="5418621" cy="28449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0212E3-8B4E-FC47-B2DD-3D38D8C1D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45" y="3979360"/>
            <a:ext cx="5538416" cy="18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A16D3AA-83C3-E848-A563-948A0F61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去除一个字符串首尾的空格，我们可以通过</a:t>
            </a:r>
            <a:r>
              <a:rPr lang="en-US" altLang="zh-CN" b="1" dirty="0"/>
              <a:t>trim</a:t>
            </a:r>
            <a:r>
              <a:rPr lang="zh-CN" altLang="en-US" b="1" dirty="0"/>
              <a:t>方法，如果单独去除前面或者后面呢？</a:t>
            </a:r>
          </a:p>
          <a:p>
            <a:pPr lvl="1"/>
            <a:r>
              <a:rPr lang="en-US" altLang="zh-CN" dirty="0"/>
              <a:t>ES10</a:t>
            </a:r>
            <a:r>
              <a:rPr lang="zh-CN" altLang="en-US" dirty="0"/>
              <a:t>中给我们提供了</a:t>
            </a:r>
            <a:r>
              <a:rPr lang="en-US" altLang="zh-CN" dirty="0" err="1">
                <a:solidFill>
                  <a:srgbClr val="FF0000"/>
                </a:solidFill>
              </a:rPr>
              <a:t>trimStart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trimEnd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A664981-960A-C540-97EB-F50D24AB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ES10</a:t>
            </a:r>
            <a:r>
              <a:rPr kumimoji="1"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err="1"/>
              <a:t>trimStart</a:t>
            </a:r>
            <a:r>
              <a:rPr lang="en-US" altLang="zh-CN" dirty="0"/>
              <a:t> </a:t>
            </a:r>
            <a:r>
              <a:rPr lang="en-US" altLang="zh-CN" dirty="0" err="1"/>
              <a:t>trimEnd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1E5CFF-655A-0E40-8E21-CF563F143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27" y="2408947"/>
            <a:ext cx="4931384" cy="12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8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0A22FD-D877-8540-8B16-933EB631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Symbol description</a:t>
            </a:r>
            <a:r>
              <a:rPr lang="zh-CN" altLang="en-US" b="1" dirty="0"/>
              <a:t>：已经讲过了</a:t>
            </a:r>
            <a:endParaRPr lang="en-US" altLang="zh-CN" b="1" dirty="0"/>
          </a:p>
          <a:p>
            <a:r>
              <a:rPr lang="en-US" altLang="zh-CN" b="1" dirty="0"/>
              <a:t>Optional catch binding</a:t>
            </a:r>
            <a:r>
              <a:rPr lang="zh-CN" altLang="en-US" b="1" dirty="0"/>
              <a:t>：后面讲解</a:t>
            </a:r>
            <a:r>
              <a:rPr lang="en-US" altLang="zh-CN" b="1" dirty="0"/>
              <a:t>try</a:t>
            </a:r>
            <a:r>
              <a:rPr lang="zh-CN" altLang="en-US" b="1" dirty="0"/>
              <a:t> </a:t>
            </a:r>
            <a:r>
              <a:rPr lang="en-US" altLang="zh-CN" b="1" dirty="0" err="1"/>
              <a:t>cach</a:t>
            </a:r>
            <a:r>
              <a:rPr lang="zh-CN" altLang="en-US" b="1" dirty="0"/>
              <a:t>讲解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894030-C256-2343-9BAC-159BFC0A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ES10</a:t>
            </a:r>
            <a:r>
              <a:rPr kumimoji="1" lang="zh-CN" altLang="en-US" dirty="0"/>
              <a:t> 其他知识点</a:t>
            </a:r>
          </a:p>
        </p:txBody>
      </p:sp>
    </p:spTree>
    <p:extLst>
      <p:ext uri="{BB962C8B-B14F-4D97-AF65-F5344CB8AC3E}">
        <p14:creationId xmlns:p14="http://schemas.microsoft.com/office/powerpoint/2010/main" val="2908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AC4B42A-4521-6D4C-8378-9017EC7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在早期的</a:t>
            </a:r>
            <a:r>
              <a:rPr lang="en-US" altLang="zh-CN" b="1" dirty="0"/>
              <a:t>JavaScript</a:t>
            </a:r>
            <a:r>
              <a:rPr lang="zh-CN" altLang="en-US" b="1" dirty="0"/>
              <a:t>中，我们不能正确的表示过大的数字：</a:t>
            </a:r>
          </a:p>
          <a:p>
            <a:pPr lvl="1"/>
            <a:r>
              <a:rPr lang="zh-CN" altLang="en-US" dirty="0"/>
              <a:t>大于</a:t>
            </a:r>
            <a:r>
              <a:rPr lang="en-US" altLang="zh-CN" dirty="0">
                <a:solidFill>
                  <a:srgbClr val="FF0000"/>
                </a:solidFill>
              </a:rPr>
              <a:t>MAX_SAFE_INTEGER</a:t>
            </a:r>
            <a:r>
              <a:rPr lang="zh-CN" altLang="en-US" dirty="0"/>
              <a:t>的数值，表示的可能是不正确的。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b="1" dirty="0"/>
              <a:t>那么</a:t>
            </a:r>
            <a:r>
              <a:rPr lang="en-US" altLang="zh-CN" b="1" dirty="0"/>
              <a:t>ES11</a:t>
            </a:r>
            <a:r>
              <a:rPr lang="zh-CN" altLang="en-US" b="1" dirty="0"/>
              <a:t>中，引入了新的数据类型</a:t>
            </a:r>
            <a:r>
              <a:rPr lang="en-US" altLang="zh-CN" b="1" dirty="0" err="1"/>
              <a:t>BigInt</a:t>
            </a:r>
            <a:r>
              <a:rPr lang="zh-CN" altLang="en-US" b="1" dirty="0"/>
              <a:t>，用于表示大的整数：</a:t>
            </a:r>
          </a:p>
          <a:p>
            <a:pPr lvl="1"/>
            <a:r>
              <a:rPr lang="en-US" altLang="zh-CN" dirty="0" err="1"/>
              <a:t>BitInt</a:t>
            </a:r>
            <a:r>
              <a:rPr lang="zh-CN" altLang="en-US" dirty="0"/>
              <a:t>的表示方法是在数值的</a:t>
            </a:r>
            <a:r>
              <a:rPr lang="zh-CN" altLang="en-US" dirty="0">
                <a:solidFill>
                  <a:srgbClr val="FF0000"/>
                </a:solidFill>
              </a:rPr>
              <a:t>后面加上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8A3EB1-0A0B-1747-A5B6-0B4D1423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ES11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BigInt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5F3640-1548-CC4C-A890-2C4982161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82" y="2205610"/>
            <a:ext cx="5414118" cy="1773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BC5FA3-CB23-6D4B-AEFF-BD9BA675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82" y="5484677"/>
            <a:ext cx="4541871" cy="9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92C7DD9-4806-1149-850D-FB037071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ES11</a:t>
            </a:r>
            <a:r>
              <a:rPr lang="zh-CN" altLang="en-US" b="1" dirty="0"/>
              <a:t>，</a:t>
            </a:r>
            <a:r>
              <a:rPr lang="en-US" altLang="zh-CN" b="1" dirty="0" err="1"/>
              <a:t>Nullish</a:t>
            </a:r>
            <a:r>
              <a:rPr lang="en-US" altLang="zh-CN" b="1" dirty="0"/>
              <a:t> Coalescing Operator</a:t>
            </a:r>
            <a:r>
              <a:rPr lang="zh-CN" altLang="en-US" b="1" dirty="0"/>
              <a:t>增加了空值合并操作符：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A23A7EB-096F-A248-8CD6-0525D685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ES11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US" altLang="zh-CN" dirty="0" err="1"/>
              <a:t>Nullish</a:t>
            </a:r>
            <a:r>
              <a:rPr lang="en-US" altLang="zh-CN" dirty="0"/>
              <a:t> Coalescing Operator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4FABFE-5C43-E048-A059-5D9FE1D28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84" y="1862172"/>
            <a:ext cx="4434326" cy="197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1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BE05FD-15D9-0E4C-BED8-9EA1BA92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可选链</a:t>
            </a:r>
            <a:r>
              <a:rPr lang="zh-CN" altLang="en-US" b="1" dirty="0"/>
              <a:t>也是</a:t>
            </a:r>
            <a:r>
              <a:rPr lang="en-US" altLang="zh-CN" b="1" dirty="0">
                <a:solidFill>
                  <a:srgbClr val="FF0000"/>
                </a:solidFill>
              </a:rPr>
              <a:t>ES11</a:t>
            </a:r>
            <a:r>
              <a:rPr lang="zh-CN" altLang="en-US" b="1" dirty="0">
                <a:solidFill>
                  <a:srgbClr val="FF0000"/>
                </a:solidFill>
              </a:rPr>
              <a:t>中新增一个特性</a:t>
            </a:r>
            <a:r>
              <a:rPr lang="zh-CN" altLang="en-US" b="1" dirty="0"/>
              <a:t>，主要作用是让我们的代码在</a:t>
            </a:r>
            <a:r>
              <a:rPr lang="zh-CN" altLang="en-US" b="1" dirty="0">
                <a:solidFill>
                  <a:srgbClr val="FF0000"/>
                </a:solidFill>
              </a:rPr>
              <a:t>进行</a:t>
            </a:r>
            <a:r>
              <a:rPr lang="en-US" altLang="zh-CN" b="1" dirty="0">
                <a:solidFill>
                  <a:srgbClr val="FF0000"/>
                </a:solidFill>
              </a:rPr>
              <a:t>null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undefined</a:t>
            </a:r>
            <a:r>
              <a:rPr lang="zh-CN" altLang="en-US" b="1" dirty="0">
                <a:solidFill>
                  <a:srgbClr val="FF0000"/>
                </a:solidFill>
              </a:rPr>
              <a:t>判断时更加清晰</a:t>
            </a:r>
            <a:r>
              <a:rPr lang="zh-CN" altLang="en-US" b="1" dirty="0"/>
              <a:t>和简洁：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81CFDCD-7D79-934F-978D-E405AD56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ES11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US" altLang="zh-CN" dirty="0"/>
              <a:t>Optional Chaining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D87797-06AD-0843-894B-F501B0DD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12" y="1886227"/>
            <a:ext cx="6349865" cy="43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4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79531D-CEDB-FD43-8293-937EB3637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在之前我们希望获取</a:t>
            </a:r>
            <a:r>
              <a:rPr lang="en-US" altLang="zh-CN" b="1" dirty="0"/>
              <a:t>JavaScript</a:t>
            </a:r>
            <a:r>
              <a:rPr lang="zh-CN" altLang="en-US" b="1" dirty="0"/>
              <a:t>环境的全局对象，不同的环境获取的方式是不一样的</a:t>
            </a:r>
          </a:p>
          <a:p>
            <a:pPr lvl="1"/>
            <a:r>
              <a:rPr lang="zh-CN" altLang="en-US" dirty="0"/>
              <a:t>比如在浏览器中可以通过</a:t>
            </a:r>
            <a:r>
              <a:rPr lang="en-US" altLang="zh-CN" dirty="0"/>
              <a:t>this</a:t>
            </a:r>
            <a:r>
              <a:rPr lang="zh-CN" altLang="en-US" dirty="0"/>
              <a:t>、</a:t>
            </a:r>
            <a:r>
              <a:rPr lang="en-US" altLang="zh-CN" dirty="0"/>
              <a:t>window</a:t>
            </a:r>
            <a:r>
              <a:rPr lang="zh-CN" altLang="en-US" dirty="0"/>
              <a:t>来获取；</a:t>
            </a:r>
          </a:p>
          <a:p>
            <a:pPr lvl="1"/>
            <a:r>
              <a:rPr lang="zh-CN" altLang="en-US" dirty="0"/>
              <a:t>比如在</a:t>
            </a:r>
            <a:r>
              <a:rPr lang="en-US" altLang="zh-CN" dirty="0"/>
              <a:t>Node</a:t>
            </a:r>
            <a:r>
              <a:rPr lang="zh-CN" altLang="en-US" dirty="0"/>
              <a:t>中我们需要通过</a:t>
            </a:r>
            <a:r>
              <a:rPr lang="en-US" altLang="zh-CN" dirty="0"/>
              <a:t>global</a:t>
            </a:r>
            <a:r>
              <a:rPr lang="zh-CN" altLang="en-US" dirty="0"/>
              <a:t>来获取；</a:t>
            </a:r>
          </a:p>
          <a:p>
            <a:endParaRPr lang="en-US" altLang="zh-CN" b="1" dirty="0"/>
          </a:p>
          <a:p>
            <a:r>
              <a:rPr lang="zh-CN" altLang="en-US" b="1" dirty="0"/>
              <a:t>在</a:t>
            </a:r>
            <a:r>
              <a:rPr lang="en-US" altLang="zh-CN" b="1" dirty="0"/>
              <a:t>ES11</a:t>
            </a:r>
            <a:r>
              <a:rPr lang="zh-CN" altLang="en-US" b="1" dirty="0"/>
              <a:t>中对获取全局对象进行了统一的规范：</a:t>
            </a:r>
            <a:r>
              <a:rPr lang="en-US" altLang="zh-CN" b="1" dirty="0" err="1"/>
              <a:t>globalThis</a:t>
            </a:r>
            <a:endParaRPr lang="en-US" altLang="zh-CN" b="1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23C4B63-B6E5-4D4E-A6E6-315F9863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ES11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（已学）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4B059A-80FA-1E43-BB23-56402925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08" y="3752386"/>
            <a:ext cx="4171139" cy="9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4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CB162D-6E89-3B40-98BE-4E726C15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ES11</a:t>
            </a:r>
            <a:r>
              <a:rPr lang="zh-CN" altLang="en-US" b="1" dirty="0"/>
              <a:t>之前，虽然很多浏览器支持</a:t>
            </a:r>
            <a:r>
              <a:rPr lang="en-US" altLang="zh-CN" b="1" dirty="0"/>
              <a:t>for...in</a:t>
            </a:r>
            <a:r>
              <a:rPr lang="zh-CN" altLang="en-US" b="1" dirty="0"/>
              <a:t>来遍历</a:t>
            </a:r>
            <a:r>
              <a:rPr lang="zh-CN" altLang="en-US" b="1" dirty="0">
                <a:solidFill>
                  <a:srgbClr val="FF0000"/>
                </a:solidFill>
              </a:rPr>
              <a:t>对象类型</a:t>
            </a:r>
            <a:r>
              <a:rPr lang="zh-CN" altLang="en-US" b="1" dirty="0"/>
              <a:t>，但是并没有被</a:t>
            </a:r>
            <a:r>
              <a:rPr lang="en-US" altLang="zh-CN" b="1" dirty="0"/>
              <a:t>ECMA</a:t>
            </a:r>
            <a:r>
              <a:rPr lang="zh-CN" altLang="en-US" b="1" dirty="0"/>
              <a:t>标准化。</a:t>
            </a:r>
          </a:p>
          <a:p>
            <a:r>
              <a:rPr lang="zh-CN" altLang="en-US" b="1" dirty="0"/>
              <a:t>在</a:t>
            </a:r>
            <a:r>
              <a:rPr lang="en-US" altLang="zh-CN" b="1" dirty="0"/>
              <a:t>ES11</a:t>
            </a:r>
            <a:r>
              <a:rPr lang="zh-CN" altLang="en-US" b="1" dirty="0"/>
              <a:t>中，对其进行了标准化，</a:t>
            </a:r>
            <a:r>
              <a:rPr lang="en-US" altLang="zh-CN" b="1" dirty="0">
                <a:solidFill>
                  <a:srgbClr val="FF0000"/>
                </a:solidFill>
              </a:rPr>
              <a:t>for...in</a:t>
            </a:r>
            <a:r>
              <a:rPr lang="zh-CN" altLang="en-US" b="1" dirty="0">
                <a:solidFill>
                  <a:srgbClr val="FF0000"/>
                </a:solidFill>
              </a:rPr>
              <a:t>是用于遍历对象</a:t>
            </a:r>
            <a:r>
              <a:rPr lang="zh-CN" altLang="en-US" b="1" dirty="0"/>
              <a:t>的</a:t>
            </a:r>
            <a:r>
              <a:rPr lang="en-US" altLang="zh-CN" b="1" dirty="0"/>
              <a:t>key</a:t>
            </a:r>
            <a:r>
              <a:rPr lang="zh-CN" altLang="en-US" b="1" dirty="0"/>
              <a:t>的：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C753DC6-A5C8-6E4D-B08C-9B83D2AB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ES11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US" altLang="zh-CN" dirty="0" err="1"/>
              <a:t>for..in</a:t>
            </a:r>
            <a:r>
              <a:rPr lang="zh-CN" altLang="en-US" dirty="0"/>
              <a:t>标准化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57C1CD-0BF6-F74F-96F0-17B5EB6C8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7" y="2367874"/>
            <a:ext cx="3806082" cy="27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518734" y="4962996"/>
            <a:ext cx="4139753" cy="520700"/>
            <a:chOff x="0" y="0"/>
            <a:chExt cx="4140659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ES12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新增特性解析</a:t>
              </a: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502120" y="537056"/>
            <a:ext cx="4451755" cy="520700"/>
            <a:chOff x="0" y="0"/>
            <a:chExt cx="4452729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511271" cy="462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ES7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新增特性解析</a:t>
              </a: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500533" y="1595605"/>
            <a:ext cx="4553935" cy="520700"/>
            <a:chOff x="0" y="0"/>
            <a:chExt cx="4552843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61138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ES8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新增特性解析</a:t>
              </a: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502120" y="2686074"/>
            <a:ext cx="4451755" cy="520700"/>
            <a:chOff x="0" y="0"/>
            <a:chExt cx="4450687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509228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ES10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新增特性解析</a:t>
              </a: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489229" y="3813104"/>
            <a:ext cx="4041132" cy="520700"/>
            <a:chOff x="0" y="0"/>
            <a:chExt cx="4042016" cy="521583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00557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ES11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新增特性解析</a:t>
              </a: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>
            <a:extLst>
              <a:ext uri="{FF2B5EF4-FFF2-40B4-BE49-F238E27FC236}">
                <a16:creationId xmlns:a16="http://schemas.microsoft.com/office/drawing/2014/main" id="{8456F322-6187-55E6-81A5-2D08573F3046}"/>
              </a:ext>
            </a:extLst>
          </p:cNvPr>
          <p:cNvGrpSpPr/>
          <p:nvPr/>
        </p:nvGrpSpPr>
        <p:grpSpPr bwMode="auto">
          <a:xfrm>
            <a:off x="7531638" y="5993266"/>
            <a:ext cx="4139753" cy="520700"/>
            <a:chOff x="0" y="0"/>
            <a:chExt cx="4140659" cy="521583"/>
          </a:xfrm>
        </p:grpSpPr>
        <p:sp>
          <p:nvSpPr>
            <p:cNvPr id="80" name="文本框 106">
              <a:extLst>
                <a:ext uri="{FF2B5EF4-FFF2-40B4-BE49-F238E27FC236}">
                  <a16:creationId xmlns:a16="http://schemas.microsoft.com/office/drawing/2014/main" id="{8418D7D0-6C9D-FB76-8751-F1D98E235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ES13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新增特性解析</a:t>
              </a:r>
            </a:p>
          </p:txBody>
        </p:sp>
        <p:grpSp>
          <p:nvGrpSpPr>
            <p:cNvPr id="81" name="组合 107">
              <a:extLst>
                <a:ext uri="{FF2B5EF4-FFF2-40B4-BE49-F238E27FC236}">
                  <a16:creationId xmlns:a16="http://schemas.microsoft.com/office/drawing/2014/main" id="{FBCE6F1C-235B-A267-0E8B-56957F3BAB1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83" name="组合 109">
                <a:extLst>
                  <a:ext uri="{FF2B5EF4-FFF2-40B4-BE49-F238E27FC236}">
                    <a16:creationId xmlns:a16="http://schemas.microsoft.com/office/drawing/2014/main" id="{9FCDE80C-09C1-25F8-ABF7-886857B58D6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>
                  <a:extLst>
                    <a:ext uri="{FF2B5EF4-FFF2-40B4-BE49-F238E27FC236}">
                      <a16:creationId xmlns:a16="http://schemas.microsoft.com/office/drawing/2014/main" id="{89671E9F-F7BC-C783-92D1-2D15D79694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>
                  <a:extLst>
                    <a:ext uri="{FF2B5EF4-FFF2-40B4-BE49-F238E27FC236}">
                      <a16:creationId xmlns:a16="http://schemas.microsoft.com/office/drawing/2014/main" id="{36ED95F0-784F-5F36-9E57-408FD4F37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>
                <a:extLst>
                  <a:ext uri="{FF2B5EF4-FFF2-40B4-BE49-F238E27FC236}">
                    <a16:creationId xmlns:a16="http://schemas.microsoft.com/office/drawing/2014/main" id="{7933D65E-E007-50F5-F096-4A539C585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>
              <a:extLst>
                <a:ext uri="{FF2B5EF4-FFF2-40B4-BE49-F238E27FC236}">
                  <a16:creationId xmlns:a16="http://schemas.microsoft.com/office/drawing/2014/main" id="{61FB6160-246B-B8F3-BF41-58A82849BE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5A2B96-7025-E841-94FE-527CC98F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Dynamic Import</a:t>
            </a:r>
            <a:r>
              <a:rPr kumimoji="1" lang="zh-CN" altLang="en-US" b="1" dirty="0"/>
              <a:t>：</a:t>
            </a:r>
            <a:r>
              <a:rPr lang="zh-CN" altLang="en-US" dirty="0"/>
              <a:t>后续</a:t>
            </a:r>
            <a:r>
              <a:rPr lang="en-US" altLang="zh-CN" dirty="0"/>
              <a:t>ES Module</a:t>
            </a:r>
            <a:r>
              <a:rPr lang="zh-CN" altLang="en-US" dirty="0"/>
              <a:t>模块化中讲解。</a:t>
            </a:r>
            <a:endParaRPr lang="en-US" altLang="zh-CN" dirty="0"/>
          </a:p>
          <a:p>
            <a:r>
              <a:rPr lang="en-US" altLang="zh-CN" b="1" dirty="0" err="1"/>
              <a:t>Promise.allSettled</a:t>
            </a:r>
            <a:r>
              <a:rPr lang="zh-CN" altLang="en-US" b="1" dirty="0"/>
              <a:t>：</a:t>
            </a:r>
            <a:r>
              <a:rPr lang="zh-CN" altLang="en-US" dirty="0"/>
              <a:t>后续讲</a:t>
            </a:r>
            <a:r>
              <a:rPr lang="en-US" altLang="zh-CN" dirty="0"/>
              <a:t>Promise</a:t>
            </a:r>
            <a:r>
              <a:rPr lang="zh-CN" altLang="en-US" dirty="0"/>
              <a:t>的时候讲解。</a:t>
            </a:r>
            <a:endParaRPr lang="en-US" altLang="zh-CN" dirty="0"/>
          </a:p>
          <a:p>
            <a:r>
              <a:rPr lang="en-US" altLang="zh-CN" b="1" dirty="0"/>
              <a:t>import meta</a:t>
            </a:r>
            <a:r>
              <a:rPr lang="zh-CN" altLang="en-US" b="1" dirty="0"/>
              <a:t>：</a:t>
            </a:r>
            <a:r>
              <a:rPr lang="zh-CN" altLang="en-US" dirty="0"/>
              <a:t>后续</a:t>
            </a:r>
            <a:r>
              <a:rPr lang="en-US" altLang="zh-CN" dirty="0"/>
              <a:t>ES Module</a:t>
            </a:r>
            <a:r>
              <a:rPr lang="zh-CN" altLang="en-US" dirty="0"/>
              <a:t>模块化中讲解。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C8611A4-88DF-C84E-B2DE-9B226067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ES11</a:t>
            </a:r>
            <a:r>
              <a:rPr kumimoji="1" lang="zh-CN" altLang="en-US" dirty="0"/>
              <a:t> 其他知识点</a:t>
            </a:r>
          </a:p>
        </p:txBody>
      </p:sp>
    </p:spTree>
    <p:extLst>
      <p:ext uri="{BB962C8B-B14F-4D97-AF65-F5344CB8AC3E}">
        <p14:creationId xmlns:p14="http://schemas.microsoft.com/office/powerpoint/2010/main" val="227393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D702-0D15-AC42-AA23-9078CE3E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FinalizationRegistry</a:t>
            </a:r>
            <a:r>
              <a:rPr lang="en-US" altLang="zh-CN" b="1" dirty="0"/>
              <a:t> </a:t>
            </a:r>
            <a:r>
              <a:rPr lang="zh-CN" altLang="en-US" b="1" dirty="0"/>
              <a:t>对象可以让你在对象被垃圾回收时请求一个回调。</a:t>
            </a:r>
          </a:p>
          <a:p>
            <a:pPr lvl="1"/>
            <a:r>
              <a:rPr lang="en-US" altLang="zh-CN" dirty="0" err="1"/>
              <a:t>FinalizationRegistry</a:t>
            </a:r>
            <a:r>
              <a:rPr lang="en-US" altLang="zh-CN" dirty="0"/>
              <a:t> </a:t>
            </a:r>
            <a:r>
              <a:rPr lang="zh-CN" altLang="en-US" dirty="0"/>
              <a:t>提供了这样的一种方法：当一个</a:t>
            </a:r>
            <a:r>
              <a:rPr lang="zh-CN" altLang="en-US" dirty="0">
                <a:solidFill>
                  <a:srgbClr val="FF0000"/>
                </a:solidFill>
              </a:rPr>
              <a:t>在注册表中注册的对象被回收</a:t>
            </a:r>
            <a:r>
              <a:rPr lang="zh-CN" altLang="en-US" dirty="0"/>
              <a:t>时，</a:t>
            </a:r>
            <a:r>
              <a:rPr lang="zh-CN" altLang="en-US" dirty="0">
                <a:solidFill>
                  <a:srgbClr val="FF0000"/>
                </a:solidFill>
              </a:rPr>
              <a:t>请求在某个时间点上调用一个清理回调</a:t>
            </a:r>
            <a:r>
              <a:rPr lang="zh-CN" altLang="en-US" dirty="0"/>
              <a:t>。（清理回调有时被称为 </a:t>
            </a:r>
            <a:r>
              <a:rPr lang="en-US" altLang="zh-CN" dirty="0"/>
              <a:t>finalizer 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你可以通过</a:t>
            </a:r>
            <a:r>
              <a:rPr lang="zh-CN" altLang="en-US" dirty="0">
                <a:solidFill>
                  <a:srgbClr val="FF0000"/>
                </a:solidFill>
              </a:rPr>
              <a:t>调用</a:t>
            </a:r>
            <a:r>
              <a:rPr lang="en-US" altLang="zh-CN" dirty="0">
                <a:solidFill>
                  <a:srgbClr val="FF0000"/>
                </a:solidFill>
              </a:rPr>
              <a:t>register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注册任何你想要清理回调的对象，传入该对象和所含的值</a:t>
            </a:r>
            <a:r>
              <a:rPr lang="en-US" altLang="zh-CN" dirty="0"/>
              <a:t>;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C4B2BC-E307-DE4E-AA29-47CD297D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ES12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err="1"/>
              <a:t>FinalizationRegistry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A868E5-DA39-2B4D-A099-89F184F45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5" y="3285146"/>
            <a:ext cx="6392153" cy="261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6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7956AC-CA74-F349-A77D-89CB013C8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如果我们默认将一个对象赋值给另外一个引用，那么这个引用是一个强引用：</a:t>
            </a:r>
          </a:p>
          <a:p>
            <a:pPr lvl="1"/>
            <a:r>
              <a:rPr lang="zh-CN" altLang="en-US" dirty="0"/>
              <a:t>如果我们希望是一个弱引用的话，可以使用</a:t>
            </a:r>
            <a:r>
              <a:rPr lang="en-US" altLang="zh-CN" dirty="0" err="1"/>
              <a:t>WeakRef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6DADC11-119B-9048-A767-EAFE399D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ES12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US" altLang="zh-CN" dirty="0" err="1"/>
              <a:t>WeakRefs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45DF22-6ADC-1B41-98CC-90A84CAB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1" y="2380980"/>
            <a:ext cx="3883498" cy="66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4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F499FE-911F-FA4C-B3C2-37F61F3D4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651" y="1182248"/>
            <a:ext cx="4287230" cy="5443538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6C23B9F-25D4-6643-9B95-895B1F11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ES12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US" altLang="zh-CN" dirty="0"/>
              <a:t>logical assignment operators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53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61E3A8-3739-A442-A856-6DF0C3743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Numeric Separator</a:t>
            </a:r>
            <a:r>
              <a:rPr lang="zh-CN" altLang="en-US" b="1" dirty="0"/>
              <a:t>：讲过了；</a:t>
            </a:r>
            <a:endParaRPr lang="en-US" altLang="zh-CN" b="1" dirty="0"/>
          </a:p>
          <a:p>
            <a:r>
              <a:rPr lang="en-US" altLang="zh-CN" b="1" dirty="0" err="1"/>
              <a:t>String.replaceAll</a:t>
            </a:r>
            <a:r>
              <a:rPr lang="zh-CN" altLang="en-US" b="1" dirty="0"/>
              <a:t>：字符串替换；</a:t>
            </a:r>
            <a:endParaRPr lang="en-US" altLang="zh-CN" b="1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93A70E-2119-4549-A25A-E6B07799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ES12</a:t>
            </a:r>
            <a:r>
              <a:rPr kumimoji="1" lang="zh-CN" altLang="en-US" dirty="0"/>
              <a:t>其他知识点</a:t>
            </a:r>
          </a:p>
        </p:txBody>
      </p:sp>
    </p:spTree>
    <p:extLst>
      <p:ext uri="{BB962C8B-B14F-4D97-AF65-F5344CB8AC3E}">
        <p14:creationId xmlns:p14="http://schemas.microsoft.com/office/powerpoint/2010/main" val="92781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8AA45A-73F5-1A31-0712-40F56E04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前面我们有学过字符串、数组的</a:t>
            </a:r>
            <a:r>
              <a:rPr lang="en-US" altLang="zh-CN" dirty="0"/>
              <a:t>at</a:t>
            </a:r>
            <a:r>
              <a:rPr lang="zh-CN" altLang="en-US" dirty="0"/>
              <a:t>方法，它们是作为</a:t>
            </a:r>
            <a:r>
              <a:rPr lang="en-US" altLang="zh-CN" dirty="0"/>
              <a:t>ES13</a:t>
            </a:r>
            <a:r>
              <a:rPr lang="zh-CN" altLang="en-US" dirty="0"/>
              <a:t>中的新特性加入的：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3C4C29-13AD-4F10-E9F9-E84EBE9B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ES13 - method .at()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FB92B8-13FC-69EA-5090-2B88A284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7" y="2059287"/>
            <a:ext cx="4623416" cy="27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5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F5348B-7815-DF06-26E6-C45FC1D37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中新增了一个静态方法（类方法）：</a:t>
            </a:r>
            <a:r>
              <a:rPr lang="en-US" altLang="zh-CN" dirty="0"/>
              <a:t> </a:t>
            </a:r>
            <a:r>
              <a:rPr lang="en-US" altLang="zh-CN" dirty="0" err="1"/>
              <a:t>hasOwn</a:t>
            </a:r>
            <a:r>
              <a:rPr lang="en-US" altLang="zh-CN" dirty="0"/>
              <a:t>(obj, </a:t>
            </a:r>
            <a:r>
              <a:rPr lang="en-US" altLang="zh-CN" dirty="0" err="1"/>
              <a:t>propKey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该方法用于判断一个对象中是否有某个自己的属性；</a:t>
            </a:r>
            <a:endParaRPr lang="en-US" altLang="zh-CN" dirty="0"/>
          </a:p>
          <a:p>
            <a:r>
              <a:rPr lang="zh-CN" altLang="en-US" dirty="0"/>
              <a:t>那么和之前学习的</a:t>
            </a:r>
            <a:r>
              <a:rPr lang="en-US" altLang="zh-CN" dirty="0" err="1"/>
              <a:t>Object.prototype.hasOwnProperty</a:t>
            </a:r>
            <a:r>
              <a:rPr lang="zh-CN" altLang="en-US" dirty="0"/>
              <a:t>有什么区别呢？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区别一：防止对象内部有重写</a:t>
            </a:r>
            <a:r>
              <a:rPr lang="en-US" altLang="zh-CN" dirty="0" err="1"/>
              <a:t>hasOwnProperty</a:t>
            </a:r>
            <a:endParaRPr lang="en-US" altLang="zh-CN" dirty="0"/>
          </a:p>
          <a:p>
            <a:pPr lvl="1"/>
            <a:r>
              <a:rPr lang="zh-CN" altLang="en-US" dirty="0"/>
              <a:t>区别二：对于隐式原型指向</a:t>
            </a:r>
            <a:r>
              <a:rPr lang="en-US" altLang="zh-CN" dirty="0"/>
              <a:t>null</a:t>
            </a:r>
            <a:r>
              <a:rPr lang="zh-CN" altLang="en-US" dirty="0"/>
              <a:t>的对象，</a:t>
            </a:r>
            <a:r>
              <a:rPr lang="en-US" altLang="zh-CN" dirty="0"/>
              <a:t> </a:t>
            </a:r>
            <a:r>
              <a:rPr lang="en-US" altLang="zh-CN" dirty="0" err="1"/>
              <a:t>hasOwnProperty</a:t>
            </a:r>
            <a:r>
              <a:rPr lang="zh-CN" altLang="en-US" dirty="0"/>
              <a:t>无法进行判断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9149703-F038-C348-0106-3D223696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ES13 - </a:t>
            </a:r>
            <a:r>
              <a:rPr lang="en-US" altLang="zh-CN" dirty="0" err="1"/>
              <a:t>Object.hasOwn</a:t>
            </a:r>
            <a:r>
              <a:rPr lang="en-US" altLang="zh-CN" dirty="0"/>
              <a:t>(obj, </a:t>
            </a:r>
            <a:r>
              <a:rPr lang="en-US" altLang="zh-CN" dirty="0" err="1"/>
              <a:t>propKey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410EB2-94CC-CF4D-F229-372517AA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26" y="2713206"/>
            <a:ext cx="8225113" cy="7641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297D6A-C276-0512-5380-655A1B3C8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26" y="4660212"/>
            <a:ext cx="3560029" cy="18809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3755B51-EA42-CCE9-4D6D-3FFB78EFF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043" y="4933235"/>
            <a:ext cx="6156808" cy="112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1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446643-EED0-AA21-956C-71C3ED6AB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ES13</a:t>
            </a:r>
            <a:r>
              <a:rPr lang="zh-CN" altLang="en-US" dirty="0"/>
              <a:t>中，新增了定义</a:t>
            </a:r>
            <a:r>
              <a:rPr lang="en-US" altLang="zh-CN" dirty="0"/>
              <a:t>class</a:t>
            </a:r>
            <a:r>
              <a:rPr lang="zh-CN" altLang="en-US" dirty="0"/>
              <a:t>类中成员字段（</a:t>
            </a:r>
            <a:r>
              <a:rPr lang="en-US" altLang="zh-CN" dirty="0"/>
              <a:t>field</a:t>
            </a:r>
            <a:r>
              <a:rPr lang="zh-CN" altLang="en-US" dirty="0"/>
              <a:t>）的其他方式：</a:t>
            </a:r>
            <a:endParaRPr lang="en-US" altLang="zh-CN" dirty="0"/>
          </a:p>
          <a:p>
            <a:pPr lvl="1"/>
            <a:r>
              <a:rPr lang="en-US" altLang="zh-CN" b="0" i="0" dirty="0">
                <a:solidFill>
                  <a:srgbClr val="171717"/>
                </a:solidFill>
                <a:effectLst/>
                <a:latin typeface="-apple-system"/>
              </a:rPr>
              <a:t>Instance public fields</a:t>
            </a:r>
          </a:p>
          <a:p>
            <a:pPr lvl="1"/>
            <a:r>
              <a:rPr lang="en-US" altLang="zh-CN" b="0" i="0" dirty="0">
                <a:solidFill>
                  <a:srgbClr val="171717"/>
                </a:solidFill>
                <a:effectLst/>
                <a:latin typeface="-apple-system"/>
              </a:rPr>
              <a:t>Static public fields</a:t>
            </a:r>
          </a:p>
          <a:p>
            <a:pPr lvl="1"/>
            <a:r>
              <a:rPr lang="en-US" altLang="zh-CN" b="0" i="0" dirty="0">
                <a:solidFill>
                  <a:srgbClr val="171717"/>
                </a:solidFill>
                <a:effectLst/>
                <a:latin typeface="-apple-system"/>
              </a:rPr>
              <a:t>Instance private fields</a:t>
            </a:r>
          </a:p>
          <a:p>
            <a:pPr lvl="1"/>
            <a:r>
              <a:rPr lang="en-US" altLang="zh-CN" b="0" i="0" dirty="0">
                <a:solidFill>
                  <a:srgbClr val="171717"/>
                </a:solidFill>
                <a:effectLst/>
                <a:latin typeface="-apple-system"/>
              </a:rPr>
              <a:t>static private fields</a:t>
            </a:r>
          </a:p>
          <a:p>
            <a:pPr lvl="1"/>
            <a:r>
              <a:rPr lang="en-US" altLang="zh-CN" dirty="0">
                <a:solidFill>
                  <a:srgbClr val="171717"/>
                </a:solidFill>
                <a:latin typeface="-apple-system"/>
              </a:rPr>
              <a:t>static block</a:t>
            </a:r>
            <a:endParaRPr lang="en-US" altLang="zh-CN" b="0" i="0" dirty="0">
              <a:solidFill>
                <a:srgbClr val="171717"/>
              </a:solidFill>
              <a:effectLst/>
              <a:latin typeface="-apple-system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347884-F758-03DA-EEC6-70523390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ES13 - </a:t>
            </a:r>
            <a:r>
              <a:rPr lang="en-US" altLang="zh-CN" b="1" i="0" dirty="0">
                <a:solidFill>
                  <a:srgbClr val="171717"/>
                </a:solidFill>
                <a:effectLst/>
                <a:latin typeface="-apple-system"/>
              </a:rPr>
              <a:t>New members of classes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C72E15-4B69-3830-2935-3FC66B2E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18" y="1907748"/>
            <a:ext cx="5425560" cy="468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1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CE16B01-0830-A245-B774-8AE09B3E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ES7</a:t>
            </a:r>
            <a:r>
              <a:rPr lang="zh-CN" altLang="en-US" dirty="0"/>
              <a:t>之前，如果我们想判断一个数组中是否包含某个元素，需要通过 </a:t>
            </a:r>
            <a:r>
              <a:rPr lang="en-US" altLang="zh-CN" dirty="0" err="1"/>
              <a:t>indexOf</a:t>
            </a:r>
            <a:r>
              <a:rPr lang="en-US" altLang="zh-CN" dirty="0"/>
              <a:t> </a:t>
            </a:r>
            <a:r>
              <a:rPr lang="zh-CN" altLang="en-US" dirty="0"/>
              <a:t>获取结果，并且判断是否为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ES7</a:t>
            </a:r>
            <a:r>
              <a:rPr lang="zh-CN" altLang="en-US" dirty="0"/>
              <a:t>中，我们可以通过</a:t>
            </a:r>
            <a:r>
              <a:rPr lang="en-US" altLang="zh-CN" b="1" dirty="0"/>
              <a:t>includes</a:t>
            </a:r>
            <a:r>
              <a:rPr lang="zh-CN" altLang="en-US" dirty="0"/>
              <a:t>来判断一个数组中是否包含一个指定的元素，根据情况，如果包含则返回 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FE7E16F-4B1B-BE46-A550-FE63CF57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ES7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US" altLang="zh-CN" dirty="0"/>
              <a:t>Array Includes</a:t>
            </a:r>
            <a:r>
              <a:rPr lang="zh-CN" altLang="en-US" dirty="0"/>
              <a:t>（已学）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FBEDAA-217E-384A-B7A2-83E6AF757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55" y="2452977"/>
            <a:ext cx="3716101" cy="4880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E38DE4-5120-7248-8EEE-C190AA126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1" y="3219936"/>
            <a:ext cx="4940840" cy="297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8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83F6EAE-406E-A945-AB0A-7168FFAA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ES7</a:t>
            </a:r>
            <a:r>
              <a:rPr lang="zh-CN" altLang="en-US" dirty="0"/>
              <a:t>之前，计算数字的乘方需要通过 </a:t>
            </a:r>
            <a:r>
              <a:rPr lang="en-US" altLang="zh-CN" dirty="0" err="1"/>
              <a:t>Math.pow</a:t>
            </a:r>
            <a:r>
              <a:rPr lang="en-US" altLang="zh-CN" dirty="0"/>
              <a:t> </a:t>
            </a:r>
            <a:r>
              <a:rPr lang="zh-CN" altLang="en-US" dirty="0"/>
              <a:t>方法来完成。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ES7</a:t>
            </a:r>
            <a:r>
              <a:rPr lang="zh-CN" altLang="en-US" dirty="0"/>
              <a:t>中，增加了 </a:t>
            </a:r>
            <a:r>
              <a:rPr lang="zh-CN" altLang="en-US" b="1" dirty="0"/>
              <a:t>** 运算符</a:t>
            </a:r>
            <a:r>
              <a:rPr lang="zh-CN" altLang="en-US" dirty="0"/>
              <a:t>，可以对数字来计算乘方。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99C95-273F-6640-AF9E-135AB31A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ES7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lang="zh-CN" altLang="en-US" dirty="0"/>
              <a:t>指数</a:t>
            </a:r>
            <a:r>
              <a:rPr lang="en-US" altLang="zh-CN" dirty="0"/>
              <a:t>exponentiation</a:t>
            </a:r>
            <a:r>
              <a:rPr lang="zh-CN" altLang="en-US" dirty="0"/>
              <a:t>运算符（已学）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75A74C-1E3B-C844-A11C-3C33D1588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26" y="2379160"/>
            <a:ext cx="4331917" cy="13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3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FC64C5D-64C2-5247-B95B-4CD87D13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之前我们可以通过 </a:t>
            </a:r>
            <a:r>
              <a:rPr lang="en-US" altLang="zh-CN" dirty="0" err="1">
                <a:solidFill>
                  <a:srgbClr val="FF0000"/>
                </a:solidFill>
              </a:rPr>
              <a:t>Object.keys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获取一个对象所有的</a:t>
            </a:r>
            <a:r>
              <a:rPr lang="en-US" altLang="zh-CN" dirty="0"/>
              <a:t>key</a:t>
            </a:r>
          </a:p>
          <a:p>
            <a:r>
              <a:rPr lang="zh-CN" altLang="en-US" b="1" dirty="0"/>
              <a:t>在</a:t>
            </a:r>
            <a:r>
              <a:rPr lang="en-US" altLang="zh-CN" b="1" dirty="0"/>
              <a:t>ES8</a:t>
            </a:r>
            <a:r>
              <a:rPr lang="zh-CN" altLang="en-US" b="1" dirty="0"/>
              <a:t>中提供了 </a:t>
            </a:r>
            <a:r>
              <a:rPr lang="en-US" altLang="zh-CN" b="1" dirty="0" err="1">
                <a:solidFill>
                  <a:srgbClr val="FF0000"/>
                </a:solidFill>
              </a:rPr>
              <a:t>Object.values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/>
              <a:t>来获取所有的</a:t>
            </a:r>
            <a:r>
              <a:rPr lang="en-US" altLang="zh-CN" b="1" dirty="0"/>
              <a:t>value</a:t>
            </a:r>
            <a:r>
              <a:rPr lang="zh-CN" altLang="en-US" b="1" dirty="0"/>
              <a:t>值：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308BAC6-E46F-3445-863D-B451B3D9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ES8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E020DB-2425-4C47-9C30-E8FA9042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5" y="2362634"/>
            <a:ext cx="5985618" cy="272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8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042081-A109-2F4C-BA7F-873EA51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通过 </a:t>
            </a:r>
            <a:r>
              <a:rPr lang="en-US" altLang="zh-CN" b="1" dirty="0" err="1">
                <a:solidFill>
                  <a:srgbClr val="FF0000"/>
                </a:solidFill>
              </a:rPr>
              <a:t>Object.entries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/>
              <a:t>可以获取到一个数组，数组中会存放可枚举属性的键值对数组。</a:t>
            </a:r>
            <a:endParaRPr lang="en-US" altLang="zh-CN" b="1" dirty="0"/>
          </a:p>
          <a:p>
            <a:pPr lvl="1"/>
            <a:r>
              <a:rPr kumimoji="1" lang="zh-CN" altLang="en-US" dirty="0"/>
              <a:t>可以针对</a:t>
            </a:r>
            <a:r>
              <a:rPr kumimoji="1" lang="zh-CN" altLang="en-US" dirty="0">
                <a:solidFill>
                  <a:srgbClr val="FF0000"/>
                </a:solidFill>
              </a:rPr>
              <a:t>对象、数组、字符串</a:t>
            </a:r>
            <a:r>
              <a:rPr kumimoji="1" lang="zh-CN" altLang="en-US" dirty="0"/>
              <a:t>进行操作；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53784FD-4912-7143-B794-E4F753C2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ES8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entries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7E62BE-A162-0B4D-B95B-8D0FC9A5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62" y="2436428"/>
            <a:ext cx="9847102" cy="41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6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6F257D-0C30-A94E-BF8B-835ABEED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某些字符串我们需要对其进行前后的填充，来实现某种格式化效果，</a:t>
            </a:r>
            <a:r>
              <a:rPr lang="en-US" altLang="zh-CN" dirty="0"/>
              <a:t>ES8</a:t>
            </a:r>
            <a:r>
              <a:rPr lang="zh-CN" altLang="en-US" dirty="0"/>
              <a:t>中增加</a:t>
            </a:r>
            <a:r>
              <a:rPr lang="zh-CN" altLang="en-US" dirty="0">
                <a:solidFill>
                  <a:srgbClr val="FF0000"/>
                </a:solidFill>
              </a:rPr>
              <a:t>了 </a:t>
            </a:r>
            <a:r>
              <a:rPr lang="en-US" altLang="zh-CN" dirty="0" err="1">
                <a:solidFill>
                  <a:srgbClr val="FF0000"/>
                </a:solidFill>
              </a:rPr>
              <a:t>padStart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和 </a:t>
            </a:r>
            <a:r>
              <a:rPr lang="en-US" altLang="zh-CN" dirty="0" err="1">
                <a:solidFill>
                  <a:srgbClr val="FF0000"/>
                </a:solidFill>
              </a:rPr>
              <a:t>padEnd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方法，分别是</a:t>
            </a:r>
            <a:r>
              <a:rPr lang="zh-CN" altLang="en-US" dirty="0">
                <a:solidFill>
                  <a:srgbClr val="FF0000"/>
                </a:solidFill>
              </a:rPr>
              <a:t>对字符串的首尾进行填充</a:t>
            </a:r>
            <a:r>
              <a:rPr lang="zh-CN" altLang="en-US" dirty="0"/>
              <a:t>的。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我们简单具一个应用场景：比如需要对身份证、银行卡的前面位数进行隐藏：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6F252AC-D878-324C-AB55-9D42C54C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ES8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Padding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828DAB-F837-DC42-8683-83EEDABC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5" y="2223716"/>
            <a:ext cx="7629863" cy="13041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791CC8-E9D9-F64E-968E-1867A9CB2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5" y="4756925"/>
            <a:ext cx="8349709" cy="12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3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8E1DD3-3FCF-0B4D-A8E8-61B4FB32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ES8</a:t>
            </a:r>
            <a:r>
              <a:rPr lang="zh-CN" altLang="en-US" b="1" dirty="0"/>
              <a:t>中，我们允许在函数定义和调用时</a:t>
            </a:r>
            <a:r>
              <a:rPr lang="zh-CN" altLang="en-US" b="1" dirty="0">
                <a:solidFill>
                  <a:srgbClr val="FF0000"/>
                </a:solidFill>
              </a:rPr>
              <a:t>多加一个逗号</a:t>
            </a:r>
            <a:r>
              <a:rPr lang="zh-CN" altLang="en-US" b="1" dirty="0"/>
              <a:t>：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D925F52-07F5-5F42-9E61-B4F1C93F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ES8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US" altLang="zh-CN" dirty="0"/>
              <a:t>Trailing Commas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7E0A90-8CFC-A34B-9457-D798134A1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71" y="1866567"/>
            <a:ext cx="3851614" cy="17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4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25573AB-8FA2-7C44-8E46-819EC6AC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Object.getOwnPropertyDescriptors</a:t>
            </a:r>
            <a:r>
              <a:rPr lang="en-US" altLang="zh-CN" b="1" dirty="0"/>
              <a:t> 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/>
            <a:r>
              <a:rPr lang="zh-CN" altLang="en-US" dirty="0"/>
              <a:t>这个在之前已经讲过了，这里不再重复。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b="1" dirty="0"/>
              <a:t>Async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Function</a:t>
            </a:r>
            <a:r>
              <a:rPr kumimoji="1" lang="zh-CN" altLang="en-US" dirty="0"/>
              <a:t>：</a:t>
            </a:r>
            <a:r>
              <a:rPr kumimoji="1" lang="en-US" altLang="zh-CN" b="1" dirty="0"/>
              <a:t>async</a:t>
            </a:r>
            <a:r>
              <a:rPr kumimoji="1" lang="zh-CN" altLang="en-US" b="1" dirty="0"/>
              <a:t>、</a:t>
            </a:r>
            <a:r>
              <a:rPr kumimoji="1" lang="en-US" altLang="zh-CN" b="1" dirty="0"/>
              <a:t>await</a:t>
            </a:r>
          </a:p>
          <a:p>
            <a:pPr lvl="1"/>
            <a:r>
              <a:rPr kumimoji="1" lang="zh-CN" altLang="en-US" dirty="0"/>
              <a:t>后续讲完</a:t>
            </a:r>
            <a:r>
              <a:rPr kumimoji="1" lang="en-US" altLang="zh-CN" dirty="0"/>
              <a:t>Promise</a:t>
            </a:r>
            <a:r>
              <a:rPr kumimoji="1" lang="zh-CN" altLang="en-US" dirty="0"/>
              <a:t>讲解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6A38797-504A-4244-B003-521C81FC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ES8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Object Descriptors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2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39744</TotalTime>
  <Words>1138</Words>
  <Application>Microsoft Office PowerPoint</Application>
  <PresentationFormat>宽屏</PresentationFormat>
  <Paragraphs>124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-apple-system</vt:lpstr>
      <vt:lpstr>等线</vt:lpstr>
      <vt:lpstr>等线 Light</vt:lpstr>
      <vt:lpstr>微软雅黑</vt:lpstr>
      <vt:lpstr>Arial</vt:lpstr>
      <vt:lpstr>Wingdings</vt:lpstr>
      <vt:lpstr>2021-4-26-2</vt:lpstr>
      <vt:lpstr>ES7~ES13新特性（三）</vt:lpstr>
      <vt:lpstr>PowerPoint 演示文稿</vt:lpstr>
      <vt:lpstr>ES7 - Array Includes（已学）</vt:lpstr>
      <vt:lpstr>ES7 –指数exponentiation运算符（已学）</vt:lpstr>
      <vt:lpstr>ES8 Object values</vt:lpstr>
      <vt:lpstr>ES8 Object entries</vt:lpstr>
      <vt:lpstr>ES8 - String Padding</vt:lpstr>
      <vt:lpstr>ES8 - Trailing Commas</vt:lpstr>
      <vt:lpstr>ES8 - Object Descriptors</vt:lpstr>
      <vt:lpstr>ES9新增知识点</vt:lpstr>
      <vt:lpstr>ES10 - flat flatMap</vt:lpstr>
      <vt:lpstr>ES10 - Object fromEntries</vt:lpstr>
      <vt:lpstr>ES10 - trimStart trimEnd</vt:lpstr>
      <vt:lpstr>ES10 其他知识点</vt:lpstr>
      <vt:lpstr>ES11 - BigInt</vt:lpstr>
      <vt:lpstr>ES11 - Nullish Coalescing Operator</vt:lpstr>
      <vt:lpstr>ES11 - Optional Chaining</vt:lpstr>
      <vt:lpstr>ES11 - Global This（已学）</vt:lpstr>
      <vt:lpstr>ES11 - for..in标准化</vt:lpstr>
      <vt:lpstr>ES11 其他知识点</vt:lpstr>
      <vt:lpstr>ES12 - FinalizationRegistry</vt:lpstr>
      <vt:lpstr>ES12 - WeakRefs</vt:lpstr>
      <vt:lpstr>ES12 - logical assignment operators</vt:lpstr>
      <vt:lpstr>ES12其他知识点</vt:lpstr>
      <vt:lpstr>ES13 - method .at()</vt:lpstr>
      <vt:lpstr>ES13 - Object.hasOwn(obj, propKey)</vt:lpstr>
      <vt:lpstr>ES13 - New members of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coderwhy</cp:lastModifiedBy>
  <cp:revision>1313</cp:revision>
  <dcterms:created xsi:type="dcterms:W3CDTF">2021-04-26T13:18:14Z</dcterms:created>
  <dcterms:modified xsi:type="dcterms:W3CDTF">2022-06-07T14:51:05Z</dcterms:modified>
</cp:coreProperties>
</file>