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4"/>
  </p:handoutMasterIdLst>
  <p:sldIdLst>
    <p:sldId id="256" r:id="rId2"/>
    <p:sldId id="288" r:id="rId3"/>
    <p:sldId id="334" r:id="rId4"/>
    <p:sldId id="335" r:id="rId5"/>
    <p:sldId id="336" r:id="rId6"/>
    <p:sldId id="337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8" r:id="rId20"/>
    <p:sldId id="339" r:id="rId21"/>
    <p:sldId id="340" r:id="rId22"/>
    <p:sldId id="34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新ECMA描述" id="{163E5078-FB54-4659-A5C0-E114F59B54DF}">
          <p14:sldIdLst>
            <p14:sldId id="334"/>
            <p14:sldId id="335"/>
            <p14:sldId id="336"/>
            <p14:sldId id="337"/>
          </p14:sldIdLst>
        </p14:section>
        <p14:section name="let-const" id="{AAAE2AD6-66BB-364D-A4F2-C322C42FABA0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模板字符串" id="{1BD7DFF7-DFEF-8F42-9538-822366061806}">
          <p14:sldIdLst>
            <p14:sldId id="331"/>
            <p14:sldId id="332"/>
            <p14:sldId id="333"/>
          </p14:sldIdLst>
        </p14:section>
        <p14:section name="函数知识补充" id="{D35C7CDB-B393-0548-BC0C-CAE88193A569}">
          <p14:sldIdLst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86" d="100"/>
          <a:sy n="8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ES6~ES13</a:t>
            </a:r>
            <a:r>
              <a:rPr kumimoji="1" lang="zh-CN" altLang="en-US" dirty="0"/>
              <a:t>新特性（一）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309523-C52A-344D-A627-D3987EC7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我们知道，在全局通过</a:t>
            </a:r>
            <a:r>
              <a:rPr lang="en-US" altLang="zh-CN" dirty="0"/>
              <a:t>var</a:t>
            </a:r>
            <a:r>
              <a:rPr lang="zh-CN" altLang="en-US" dirty="0"/>
              <a:t>来声明一个变量，事实上会在</a:t>
            </a:r>
            <a:r>
              <a:rPr lang="en-US" altLang="zh-CN" dirty="0"/>
              <a:t>window</a:t>
            </a:r>
            <a:r>
              <a:rPr lang="zh-CN" altLang="en-US" dirty="0"/>
              <a:t>上添加一个属性：</a:t>
            </a:r>
            <a:endParaRPr lang="en-US" altLang="zh-CN" dirty="0"/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是不会给</a:t>
            </a:r>
            <a:r>
              <a:rPr lang="en-US" altLang="zh-CN" dirty="0"/>
              <a:t>window</a:t>
            </a:r>
            <a:r>
              <a:rPr lang="zh-CN" altLang="en-US" dirty="0"/>
              <a:t>上添加任何属性的。</a:t>
            </a:r>
            <a:endParaRPr lang="en-US" altLang="zh-CN" dirty="0"/>
          </a:p>
          <a:p>
            <a:r>
              <a:rPr lang="zh-CN" altLang="en-US" dirty="0"/>
              <a:t>那么我们可能会想这个变量是保存在哪里呢？</a:t>
            </a:r>
            <a:endParaRPr lang="en-US" altLang="zh-CN" dirty="0"/>
          </a:p>
          <a:p>
            <a:r>
              <a:rPr kumimoji="1" lang="zh-CN" altLang="en-US" dirty="0"/>
              <a:t>我们先回顾一下最新的</a:t>
            </a:r>
            <a:r>
              <a:rPr kumimoji="1" lang="en-US" altLang="zh-CN" dirty="0"/>
              <a:t>ECMA</a:t>
            </a:r>
            <a:r>
              <a:rPr kumimoji="1" lang="zh-CN" altLang="en-US" dirty="0"/>
              <a:t>标准中对执行上下文的描述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078743-425C-914C-AACD-0C139E8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对象添加属性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70ECB2-63B0-6840-9435-392DA407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0" y="3429000"/>
            <a:ext cx="10554511" cy="12925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CBAC63-514B-704A-9F58-A07D90F0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0" y="4733386"/>
            <a:ext cx="10787975" cy="18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FEB1A4-F942-5D42-A8BB-F0C12955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也就是说我们声明的变量和环境记录是被添加到变量环境中的：</a:t>
            </a:r>
          </a:p>
          <a:p>
            <a:pPr lvl="1"/>
            <a:r>
              <a:rPr lang="zh-CN" altLang="en-US" dirty="0"/>
              <a:t>但是标准有没有规定这个对象是</a:t>
            </a:r>
            <a:r>
              <a:rPr lang="en-US" altLang="zh-CN" dirty="0"/>
              <a:t>window</a:t>
            </a:r>
            <a:r>
              <a:rPr lang="zh-CN" altLang="en-US" dirty="0"/>
              <a:t>对象或者其他对象呢？</a:t>
            </a:r>
          </a:p>
          <a:p>
            <a:pPr lvl="1"/>
            <a:r>
              <a:rPr lang="zh-CN" altLang="en-US" dirty="0"/>
              <a:t>其实并没有，那么</a:t>
            </a:r>
            <a:r>
              <a:rPr lang="en-US" altLang="zh-CN" dirty="0"/>
              <a:t>JS</a:t>
            </a:r>
            <a:r>
              <a:rPr lang="zh-CN" altLang="en-US" dirty="0"/>
              <a:t>引擎在解析的时候，其实会有自己的实现；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v8</a:t>
            </a:r>
            <a:r>
              <a:rPr lang="zh-CN" altLang="en-US" dirty="0"/>
              <a:t>中其实是通过</a:t>
            </a:r>
            <a:r>
              <a:rPr lang="en-US" altLang="zh-CN" dirty="0" err="1"/>
              <a:t>VariableMap</a:t>
            </a:r>
            <a:r>
              <a:rPr lang="zh-CN" altLang="en-US" dirty="0"/>
              <a:t>的一个</a:t>
            </a:r>
            <a:r>
              <a:rPr lang="en-US" altLang="zh-CN" dirty="0" err="1"/>
              <a:t>hashmap</a:t>
            </a:r>
            <a:r>
              <a:rPr lang="zh-CN" altLang="en-US" dirty="0"/>
              <a:t>来实现它们的存储的。</a:t>
            </a:r>
          </a:p>
          <a:p>
            <a:pPr lvl="1"/>
            <a:r>
              <a:rPr lang="zh-CN" altLang="en-US" dirty="0"/>
              <a:t>那么</a:t>
            </a:r>
            <a:r>
              <a:rPr lang="en-US" altLang="zh-CN" dirty="0"/>
              <a:t>window</a:t>
            </a:r>
            <a:r>
              <a:rPr lang="zh-CN" altLang="en-US" dirty="0"/>
              <a:t>对象呢？而</a:t>
            </a:r>
            <a:r>
              <a:rPr lang="en-US" altLang="zh-CN" dirty="0"/>
              <a:t>window</a:t>
            </a:r>
            <a:r>
              <a:rPr lang="zh-CN" altLang="en-US" dirty="0"/>
              <a:t>对象是早期的</a:t>
            </a:r>
            <a:r>
              <a:rPr lang="en-US" altLang="zh-CN" dirty="0"/>
              <a:t>GO</a:t>
            </a:r>
            <a:r>
              <a:rPr lang="zh-CN" altLang="en-US" dirty="0"/>
              <a:t>对象，在最新的实现中其实是浏览器添加的全局对象，并且一直保持了</a:t>
            </a:r>
            <a:r>
              <a:rPr lang="en-US" altLang="zh-CN" dirty="0"/>
              <a:t>window</a:t>
            </a:r>
            <a:r>
              <a:rPr lang="zh-CN" altLang="en-US" dirty="0"/>
              <a:t>和</a:t>
            </a:r>
            <a:r>
              <a:rPr lang="en-US" altLang="zh-CN" dirty="0"/>
              <a:t>var</a:t>
            </a:r>
            <a:r>
              <a:rPr lang="zh-CN" altLang="en-US" dirty="0"/>
              <a:t>之间值的相等性；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001C71-686A-9441-9912-D23E066A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变量被保存到</a:t>
            </a:r>
            <a:r>
              <a:rPr kumimoji="1" lang="en-US" altLang="zh-CN" dirty="0" err="1"/>
              <a:t>VariableMap</a:t>
            </a:r>
            <a:r>
              <a:rPr kumimoji="1" lang="zh-CN" altLang="en-US" dirty="0"/>
              <a:t>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C71F80-F56F-F74A-BE1D-52AC6D30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62" y="4103374"/>
            <a:ext cx="9585859" cy="24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3ABF7B-15BA-B141-B4AC-DB2C45AE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在我们前面的学习中，</a:t>
            </a:r>
            <a:r>
              <a:rPr lang="en-US" altLang="zh-CN" dirty="0"/>
              <a:t>JavaScript</a:t>
            </a:r>
            <a:r>
              <a:rPr lang="zh-CN" altLang="en-US" dirty="0"/>
              <a:t>只会形成两个作用域：全局作用域和函数作用域。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dirty="0"/>
              <a:t>ES5</a:t>
            </a:r>
            <a:r>
              <a:rPr lang="zh-CN" altLang="en-US" dirty="0"/>
              <a:t>中放到一个代码中定义的变量，外面是可以访问的：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998DB6-38B0-5640-8704-AD4E75B7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ar</a:t>
            </a:r>
            <a:r>
              <a:rPr kumimoji="1" lang="zh-CN" altLang="en-US" dirty="0"/>
              <a:t>的块级作用域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8245AB-27DC-384C-8629-4E2FB681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3" y="1751115"/>
            <a:ext cx="4112368" cy="2482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CDDE98-1A4D-3343-9686-5A0D337D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43" y="4957225"/>
            <a:ext cx="3742717" cy="17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58656A-39D7-694B-AD5E-E6E28FEC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中新增了块级作用域，并且通过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、</a:t>
            </a:r>
            <a:r>
              <a:rPr lang="en-US" altLang="zh-CN" dirty="0"/>
              <a:t>function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  <a:r>
              <a:rPr lang="zh-CN" altLang="en-US" dirty="0"/>
              <a:t>声明的标识符是具备块级作用域的限制的：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但是我们会发现函数拥有块级作用域，但是外面依然是可以访问的：</a:t>
            </a:r>
          </a:p>
          <a:p>
            <a:pPr lvl="1"/>
            <a:r>
              <a:rPr lang="zh-CN" altLang="en-US" dirty="0"/>
              <a:t>这是因为引擎会对函数的声明进行特殊的处理，允许像</a:t>
            </a:r>
            <a:r>
              <a:rPr lang="en-US" altLang="zh-CN" dirty="0"/>
              <a:t>var</a:t>
            </a:r>
            <a:r>
              <a:rPr lang="zh-CN" altLang="en-US" dirty="0"/>
              <a:t>那样进行提升；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A73208-B170-FB49-8B59-6C5B851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kumimoji="1" lang="en-US" altLang="zh-CN" dirty="0"/>
              <a:t>et/const</a:t>
            </a:r>
            <a:r>
              <a:rPr kumimoji="1" lang="zh-CN" altLang="en-US" dirty="0"/>
              <a:t>的块级作用域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825CFD-8765-A245-AD3E-AC983309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5" y="1796176"/>
            <a:ext cx="6689656" cy="29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4A045E-77E7-1744-9CD7-D74AC549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我来看一个实际的案例：获取多个按钮监听点击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let</a:t>
            </a:r>
            <a:r>
              <a:rPr lang="zh-CN" altLang="en-US" dirty="0"/>
              <a:t>或者</a:t>
            </a:r>
            <a:r>
              <a:rPr lang="en-US" altLang="zh-CN" dirty="0"/>
              <a:t>const</a:t>
            </a:r>
            <a:r>
              <a:rPr lang="zh-CN" altLang="en-US" dirty="0"/>
              <a:t>来实现：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01F0C6-4910-4A47-A443-E3F627DC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块级作用域的应用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A64840-24B5-934D-A956-4B3D5251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2" y="1883654"/>
            <a:ext cx="3062052" cy="13094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2E561A-7027-C341-A02F-42C8AF58F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2" y="4012192"/>
            <a:ext cx="5347645" cy="15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D5E798-B87C-7D4C-94EF-0FA07F7E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那么在开发中，我们到底应该选择使用哪一种方式来定义我们的变量呢？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var</a:t>
            </a:r>
            <a:r>
              <a:rPr lang="zh-CN" altLang="en-US" dirty="0"/>
              <a:t>的使用：</a:t>
            </a:r>
          </a:p>
          <a:p>
            <a:pPr lvl="1"/>
            <a:r>
              <a:rPr lang="zh-CN" altLang="en-US" dirty="0"/>
              <a:t>我们需要明白一个事实，</a:t>
            </a:r>
            <a:r>
              <a:rPr lang="en-US" altLang="zh-CN" dirty="0"/>
              <a:t>var</a:t>
            </a:r>
            <a:r>
              <a:rPr lang="zh-CN" altLang="en-US" dirty="0"/>
              <a:t>所表现出来的特殊性：比如作用域提升、</a:t>
            </a:r>
            <a:r>
              <a:rPr lang="en-US" altLang="zh-CN" dirty="0"/>
              <a:t>window</a:t>
            </a:r>
            <a:r>
              <a:rPr lang="zh-CN" altLang="en-US" dirty="0"/>
              <a:t>全局对象、没有块级作用域等都是一些历史遗留问题；</a:t>
            </a:r>
          </a:p>
          <a:p>
            <a:pPr lvl="1"/>
            <a:r>
              <a:rPr lang="zh-CN" altLang="en-US" dirty="0"/>
              <a:t>其实是</a:t>
            </a:r>
            <a:r>
              <a:rPr lang="en-US" altLang="zh-CN" dirty="0"/>
              <a:t>JavaScript</a:t>
            </a:r>
            <a:r>
              <a:rPr lang="zh-CN" altLang="en-US" dirty="0"/>
              <a:t>在设计之初的一种语言缺陷；</a:t>
            </a:r>
          </a:p>
          <a:p>
            <a:pPr lvl="1"/>
            <a:r>
              <a:rPr lang="zh-CN" altLang="en-US" dirty="0"/>
              <a:t>当然目前市场上也在利用这种缺陷出一系列的面试题，来考察大家对</a:t>
            </a:r>
            <a:r>
              <a:rPr lang="en-US" altLang="zh-CN" dirty="0"/>
              <a:t>JavaScript</a:t>
            </a:r>
            <a:r>
              <a:rPr lang="zh-CN" altLang="en-US" dirty="0"/>
              <a:t>语言本身以及底层的理解；</a:t>
            </a:r>
          </a:p>
          <a:p>
            <a:pPr lvl="1"/>
            <a:r>
              <a:rPr lang="zh-CN" altLang="en-US" dirty="0"/>
              <a:t>但是在实际工作中，我们可以使用最新的规范来编写，也就是不再使用</a:t>
            </a:r>
            <a:r>
              <a:rPr lang="en-US" altLang="zh-CN" dirty="0"/>
              <a:t>var</a:t>
            </a:r>
            <a:r>
              <a:rPr lang="zh-CN" altLang="en-US" dirty="0"/>
              <a:t>来定义变量了；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/>
              <a:t>const</a:t>
            </a:r>
            <a:r>
              <a:rPr lang="zh-CN" altLang="en-US" dirty="0"/>
              <a:t>来说，是目前开发中推荐使用的；</a:t>
            </a:r>
          </a:p>
          <a:p>
            <a:pPr lvl="1"/>
            <a:r>
              <a:rPr lang="zh-CN" altLang="en-US" dirty="0"/>
              <a:t>我们会有限推荐使用</a:t>
            </a:r>
            <a:r>
              <a:rPr lang="en-US" altLang="zh-CN" dirty="0"/>
              <a:t>const</a:t>
            </a:r>
            <a:r>
              <a:rPr lang="zh-CN" altLang="en-US" dirty="0"/>
              <a:t>，这样可以保证数据的安全性不会被随意的篡改；</a:t>
            </a:r>
          </a:p>
          <a:p>
            <a:pPr lvl="1"/>
            <a:r>
              <a:rPr lang="zh-CN" altLang="en-US" dirty="0"/>
              <a:t>只有当我们明确知道一个变量后续会需要被重新赋值时，这个时候再使用</a:t>
            </a:r>
            <a:r>
              <a:rPr lang="en-US" altLang="zh-CN" dirty="0"/>
              <a:t>let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这种在很多其他语言里面也都是一种约定俗成的规范，尽量我们也遵守这种规范；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84ECE1-0F93-9A42-B6F7-C9247E79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、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的选择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3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C46BEB-0DE0-B942-8385-E2704F22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之前，如果我们想要将字符串和一些动态的变量（标识符）拼接到一起，是非常麻烦和丑陋的（</a:t>
            </a:r>
            <a:r>
              <a:rPr lang="en-US" altLang="zh-CN" dirty="0"/>
              <a:t>ugly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ES6</a:t>
            </a:r>
            <a:r>
              <a:rPr lang="zh-CN" altLang="en-US" dirty="0"/>
              <a:t>允许我们使用字符串模板来嵌入</a:t>
            </a:r>
            <a:r>
              <a:rPr lang="en-US" altLang="zh-CN" dirty="0"/>
              <a:t>JS</a:t>
            </a:r>
            <a:r>
              <a:rPr lang="zh-CN" altLang="en-US" dirty="0"/>
              <a:t>的变量或者表达式来进行拼接：</a:t>
            </a:r>
          </a:p>
          <a:p>
            <a:pPr lvl="1"/>
            <a:r>
              <a:rPr lang="zh-CN" altLang="en-US" dirty="0"/>
              <a:t>首先，我们会使用 </a:t>
            </a:r>
            <a:r>
              <a:rPr lang="en-US" altLang="zh-CN" b="1" dirty="0"/>
              <a:t>``</a:t>
            </a:r>
            <a:r>
              <a:rPr lang="zh-CN" altLang="en-US" dirty="0"/>
              <a:t> 符号来编写字符串，称之为模板字符串；</a:t>
            </a:r>
          </a:p>
          <a:p>
            <a:pPr lvl="1"/>
            <a:r>
              <a:rPr lang="zh-CN" altLang="en-US" dirty="0"/>
              <a:t>其次，在模板字符串中，我们可以通过 </a:t>
            </a:r>
            <a:r>
              <a:rPr lang="en-US" altLang="zh-CN" b="1" dirty="0"/>
              <a:t>${expression}</a:t>
            </a:r>
            <a:r>
              <a:rPr lang="en-US" altLang="zh-CN" dirty="0"/>
              <a:t> </a:t>
            </a:r>
            <a:r>
              <a:rPr lang="zh-CN" altLang="en-US" dirty="0"/>
              <a:t>来嵌入动态的内容；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4B6F9C-9AF1-BA4D-9CEB-152E9287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字符串模板基本使用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C250F6-EC4D-024C-B77D-DCF79919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7" y="3317338"/>
            <a:ext cx="7488037" cy="32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F7574C-3683-3644-82B2-E7B41FE2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模板字符串还有另外一种用法：标签模板字符串（</a:t>
            </a:r>
            <a:r>
              <a:rPr lang="en-US" altLang="zh-CN" sz="1600" dirty="0"/>
              <a:t>Tagged Template Literals</a:t>
            </a:r>
            <a:r>
              <a:rPr lang="zh-CN" altLang="en-US" sz="1600" dirty="0"/>
              <a:t>）。</a:t>
            </a:r>
          </a:p>
          <a:p>
            <a:r>
              <a:rPr lang="zh-CN" altLang="en-US" sz="1600" dirty="0"/>
              <a:t>我们一起来看一个普通的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的函数：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如果我们使用标签模板字符串，并且在调用的时候插入其他的变量：</a:t>
            </a:r>
          </a:p>
          <a:p>
            <a:pPr lvl="1"/>
            <a:r>
              <a:rPr lang="zh-CN" altLang="en-US" sz="1600" dirty="0"/>
              <a:t>模板字符串被拆分了；</a:t>
            </a:r>
          </a:p>
          <a:p>
            <a:pPr lvl="1"/>
            <a:r>
              <a:rPr lang="zh-CN" altLang="en-US" sz="1600" dirty="0"/>
              <a:t>第一个元素是数组，是被模块字符串拆分的字符串组合；</a:t>
            </a:r>
          </a:p>
          <a:p>
            <a:pPr lvl="1"/>
            <a:r>
              <a:rPr lang="zh-CN" altLang="en-US" sz="1600" dirty="0"/>
              <a:t>后面的元素是一个个模块字符串传入的内容；</a:t>
            </a:r>
          </a:p>
          <a:p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B880B8-B7B2-3246-81BB-FFC384CA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标签模板字符串使用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460A70-6565-2944-BCFE-F54EF65B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3" y="2257554"/>
            <a:ext cx="2970449" cy="14266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F94AD8-5B7E-7640-9FB5-954AECD9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3" y="5465587"/>
            <a:ext cx="5029581" cy="11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D38B4C-0470-9349-98EF-F0008A82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54" y="1257300"/>
            <a:ext cx="10596629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BBB8282-3CDB-E94E-9514-3BF116DB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styled-components</a:t>
            </a:r>
            <a:r>
              <a:rPr kumimoji="1" lang="zh-CN" altLang="en-US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5257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56DA76-34E8-E249-ABE4-345D7DB7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之前，我们编写的函数参数是没有默认值的，所以我们在编写函数时，如果有下面的需求：</a:t>
            </a:r>
          </a:p>
          <a:p>
            <a:pPr lvl="1"/>
            <a:r>
              <a:rPr lang="zh-CN" altLang="en-US" dirty="0"/>
              <a:t>传入了参数，那么使用传入的参数；</a:t>
            </a:r>
          </a:p>
          <a:p>
            <a:pPr lvl="1"/>
            <a:r>
              <a:rPr lang="zh-CN" altLang="en-US" dirty="0"/>
              <a:t>没有传入参数，那么使用一个默认值；</a:t>
            </a:r>
          </a:p>
          <a:p>
            <a:r>
              <a:rPr lang="zh-CN" altLang="en-US" dirty="0"/>
              <a:t>而在</a:t>
            </a:r>
            <a:r>
              <a:rPr lang="en-US" altLang="zh-CN" dirty="0"/>
              <a:t>ES6</a:t>
            </a:r>
            <a:r>
              <a:rPr lang="zh-CN" altLang="en-US" dirty="0"/>
              <a:t>中，我们允许给函数一个默认值：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9891ED-8670-144D-9540-B8C45688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函数的默认参数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90C6F8-4531-FD47-8E2E-86D3340F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1" y="3266894"/>
            <a:ext cx="3379956" cy="15821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2CB343-380E-FA4B-8066-33C2A7B0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1" y="4909281"/>
            <a:ext cx="7812121" cy="18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62996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模板字符串的详解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ECMA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新描述概念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区别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813104"/>
            <a:ext cx="4041132" cy="520700"/>
            <a:chOff x="0" y="0"/>
            <a:chExt cx="4042016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0055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块级作用域的使用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93266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函数的增强用法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60FC5E-2F6B-3048-A0BF-CEA19F35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默认值也可以和解构一起来使用：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另外参数的默认值我们通常会将其放到最后（在很多语言中，如果不放到最后其实会报错的）：</a:t>
            </a:r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JavaScript</a:t>
            </a:r>
            <a:r>
              <a:rPr lang="zh-CN" altLang="en-US" dirty="0"/>
              <a:t>允许不将其放到最后，但是意味着还是会按照顺序来匹配；</a:t>
            </a:r>
          </a:p>
          <a:p>
            <a:r>
              <a:rPr lang="zh-CN" altLang="en-US" dirty="0"/>
              <a:t>另外默认值会改变函数的</a:t>
            </a:r>
            <a:r>
              <a:rPr lang="en-US" altLang="zh-CN" dirty="0"/>
              <a:t>length</a:t>
            </a:r>
            <a:r>
              <a:rPr lang="zh-CN" altLang="en-US" dirty="0"/>
              <a:t>的个数，默认值以及后面的参数都不计算在</a:t>
            </a:r>
            <a:r>
              <a:rPr lang="en-US" altLang="zh-CN" dirty="0"/>
              <a:t>length</a:t>
            </a:r>
            <a:r>
              <a:rPr lang="zh-CN" altLang="en-US" dirty="0"/>
              <a:t>之内了。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7D48D6-6F77-7C45-8141-5C9848A6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函数默认值的补充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D1928-34FD-444A-92EA-9ABD2FD2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1" y="1755842"/>
            <a:ext cx="5471943" cy="23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79D71A-EB61-DC43-A631-9280AD7B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中引用了</a:t>
            </a:r>
            <a:r>
              <a:rPr lang="en-US" altLang="zh-CN" dirty="0"/>
              <a:t>rest parameter</a:t>
            </a:r>
            <a:r>
              <a:rPr lang="zh-CN" altLang="en-US" dirty="0"/>
              <a:t>，可以将不定数量的参数放入到一个数组中：</a:t>
            </a:r>
          </a:p>
          <a:p>
            <a:pPr lvl="1"/>
            <a:r>
              <a:rPr lang="zh-CN" altLang="en-US" dirty="0"/>
              <a:t>如果最后一个参数是 </a:t>
            </a:r>
            <a:r>
              <a:rPr lang="en-US" altLang="zh-CN" dirty="0"/>
              <a:t>... </a:t>
            </a:r>
            <a:r>
              <a:rPr lang="zh-CN" altLang="en-US" dirty="0"/>
              <a:t>为前缀的，那么它会将剩余的参数放到该参数中，并且作为一个数组；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那么剩余参数和</a:t>
            </a:r>
            <a:r>
              <a:rPr lang="en-US" altLang="zh-CN" b="1" dirty="0"/>
              <a:t>arguments</a:t>
            </a:r>
            <a:r>
              <a:rPr lang="zh-CN" altLang="en-US" b="1" dirty="0"/>
              <a:t>有什么区别呢？</a:t>
            </a:r>
          </a:p>
          <a:p>
            <a:pPr lvl="1"/>
            <a:r>
              <a:rPr lang="zh-CN" altLang="en-US" dirty="0"/>
              <a:t>剩余参数只包含那些</a:t>
            </a:r>
            <a:r>
              <a:rPr lang="zh-CN" altLang="en-US" dirty="0">
                <a:solidFill>
                  <a:srgbClr val="FF0000"/>
                </a:solidFill>
              </a:rPr>
              <a:t>没有对应形参的实参</a:t>
            </a:r>
            <a:r>
              <a:rPr lang="zh-CN" altLang="en-US" dirty="0"/>
              <a:t>，而 </a:t>
            </a:r>
            <a:r>
              <a:rPr lang="en-US" altLang="zh-CN" dirty="0">
                <a:solidFill>
                  <a:srgbClr val="FF0000"/>
                </a:solidFill>
              </a:rPr>
              <a:t>arguments </a:t>
            </a:r>
            <a:r>
              <a:rPr lang="zh-CN" altLang="en-US" dirty="0">
                <a:solidFill>
                  <a:srgbClr val="FF0000"/>
                </a:solidFill>
              </a:rPr>
              <a:t>对象包含了传给函数的所有实参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arguments</a:t>
            </a:r>
            <a:r>
              <a:rPr lang="zh-CN" altLang="en-US" dirty="0">
                <a:solidFill>
                  <a:srgbClr val="FF0000"/>
                </a:solidFill>
              </a:rPr>
              <a:t>对象不是一个真正的数组</a:t>
            </a:r>
            <a:r>
              <a:rPr lang="zh-CN" altLang="en-US" dirty="0"/>
              <a:t>，而</a:t>
            </a:r>
            <a:r>
              <a:rPr lang="en-US" altLang="zh-CN" dirty="0">
                <a:solidFill>
                  <a:srgbClr val="FF0000"/>
                </a:solidFill>
              </a:rPr>
              <a:t>rest</a:t>
            </a:r>
            <a:r>
              <a:rPr lang="zh-CN" altLang="en-US" dirty="0">
                <a:solidFill>
                  <a:srgbClr val="FF0000"/>
                </a:solidFill>
              </a:rPr>
              <a:t>参数是一个真正的数组</a:t>
            </a:r>
            <a:r>
              <a:rPr lang="zh-CN" altLang="en-US" dirty="0"/>
              <a:t>，可以进行数组的所有操作；</a:t>
            </a:r>
          </a:p>
          <a:p>
            <a:pPr lvl="1"/>
            <a:r>
              <a:rPr lang="en-US" altLang="zh-CN" dirty="0"/>
              <a:t>arguments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早期的</a:t>
            </a:r>
            <a:r>
              <a:rPr lang="en-US" altLang="zh-CN" dirty="0">
                <a:solidFill>
                  <a:srgbClr val="FF0000"/>
                </a:solidFill>
              </a:rPr>
              <a:t>ECMAScript</a:t>
            </a:r>
            <a:r>
              <a:rPr lang="zh-CN" altLang="en-US" dirty="0"/>
              <a:t>中为了方便去获取所有的参数提供的一个数据结构，而</a:t>
            </a:r>
            <a:r>
              <a:rPr lang="en-US" altLang="zh-CN" dirty="0"/>
              <a:t>rest</a:t>
            </a:r>
            <a:r>
              <a:rPr lang="zh-CN" altLang="en-US" dirty="0"/>
              <a:t>参数是</a:t>
            </a:r>
            <a:r>
              <a:rPr lang="en-US" altLang="zh-CN" dirty="0">
                <a:solidFill>
                  <a:srgbClr val="FF0000"/>
                </a:solidFill>
              </a:rPr>
              <a:t>ES6</a:t>
            </a:r>
            <a:r>
              <a:rPr lang="zh-CN" altLang="en-US" dirty="0">
                <a:solidFill>
                  <a:srgbClr val="FF0000"/>
                </a:solidFill>
              </a:rPr>
              <a:t>中提供</a:t>
            </a:r>
            <a:r>
              <a:rPr lang="zh-CN" altLang="en-US" dirty="0"/>
              <a:t>并且希望以此来替代</a:t>
            </a:r>
            <a:r>
              <a:rPr lang="en-US" altLang="zh-CN" dirty="0"/>
              <a:t>arguments</a:t>
            </a:r>
            <a:r>
              <a:rPr lang="zh-CN" altLang="en-US" dirty="0"/>
              <a:t>的；</a:t>
            </a:r>
            <a:endParaRPr lang="en-US" altLang="zh-CN" dirty="0"/>
          </a:p>
          <a:p>
            <a:r>
              <a:rPr lang="zh-CN" altLang="en-US" dirty="0"/>
              <a:t>剩余参数必须放到最后一个位置，否则会报错。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349EB9-DD52-BB4C-BFEA-D8D0BE45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函数的剩余参数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6C7C6C-D7EB-C546-B4C8-7ECF6421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8" y="2294583"/>
            <a:ext cx="4284290" cy="14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9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D4160E-DCBC-3043-8197-3C76D50D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在前面我们已经学习了箭头函数的用法，这里进行一些补充：</a:t>
            </a:r>
          </a:p>
          <a:p>
            <a:pPr lvl="1"/>
            <a:r>
              <a:rPr lang="zh-CN" altLang="en-US" dirty="0"/>
              <a:t>箭头函数是没有显式原型的，所以不能作为构造函数，使用</a:t>
            </a:r>
            <a:r>
              <a:rPr lang="en-US" altLang="zh-CN" dirty="0"/>
              <a:t>new</a:t>
            </a:r>
            <a:r>
              <a:rPr lang="zh-CN" altLang="en-US" dirty="0"/>
              <a:t>来创建对象；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F128AE-A898-0F4A-A6BA-659FAE19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函数箭头函数的补充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DB69D-9B40-7649-BA2F-5CC90C3B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8" y="2364683"/>
            <a:ext cx="4558895" cy="21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8BBF88-0756-70AC-14D7-70F88C89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在执行学习</a:t>
            </a:r>
            <a:r>
              <a:rPr lang="en-US" altLang="zh-CN" dirty="0"/>
              <a:t>JavaScript</a:t>
            </a:r>
            <a:r>
              <a:rPr lang="zh-CN" altLang="en-US" dirty="0"/>
              <a:t>代码执行过程中，我们学习了很多</a:t>
            </a:r>
            <a:r>
              <a:rPr lang="en-US" altLang="zh-CN" dirty="0"/>
              <a:t>ECMA</a:t>
            </a:r>
            <a:r>
              <a:rPr lang="zh-CN" altLang="en-US" dirty="0"/>
              <a:t>文档的术语：</a:t>
            </a:r>
            <a:endParaRPr lang="en-US" altLang="zh-CN" dirty="0"/>
          </a:p>
          <a:p>
            <a:pPr lvl="1"/>
            <a:r>
              <a:rPr lang="zh-CN" altLang="en-US" dirty="0"/>
              <a:t>执行上下文栈：</a:t>
            </a:r>
            <a:r>
              <a:rPr lang="en-US" altLang="zh-CN" dirty="0"/>
              <a:t>Execution Context Stack</a:t>
            </a:r>
            <a:r>
              <a:rPr lang="zh-CN" altLang="en-US" dirty="0"/>
              <a:t>，用于执行上下文的栈结构；</a:t>
            </a:r>
            <a:endParaRPr lang="en-US" altLang="zh-CN" dirty="0"/>
          </a:p>
          <a:p>
            <a:pPr lvl="1"/>
            <a:r>
              <a:rPr lang="zh-CN" altLang="en-US" dirty="0"/>
              <a:t>执行上下文：</a:t>
            </a:r>
            <a:r>
              <a:rPr lang="en-US" altLang="zh-CN" dirty="0"/>
              <a:t>Execution Context</a:t>
            </a:r>
            <a:r>
              <a:rPr lang="zh-CN" altLang="en-US" dirty="0"/>
              <a:t>，代码在执行之前会先创建对应的执行上下文；</a:t>
            </a:r>
            <a:endParaRPr lang="en-US" altLang="zh-CN" dirty="0"/>
          </a:p>
          <a:p>
            <a:pPr lvl="1"/>
            <a:r>
              <a:rPr lang="zh-CN" altLang="en-US" dirty="0"/>
              <a:t>变量对象：</a:t>
            </a:r>
            <a:r>
              <a:rPr lang="en-US" altLang="zh-CN" dirty="0"/>
              <a:t>Variable Object</a:t>
            </a:r>
            <a:r>
              <a:rPr lang="zh-CN" altLang="en-US" dirty="0"/>
              <a:t>，上下文关联的</a:t>
            </a:r>
            <a:r>
              <a:rPr lang="en-US" altLang="zh-CN" dirty="0"/>
              <a:t>VO</a:t>
            </a:r>
            <a:r>
              <a:rPr lang="zh-CN" altLang="en-US" dirty="0"/>
              <a:t>对象，用于记录函数和变量声明；</a:t>
            </a:r>
            <a:endParaRPr lang="en-US" altLang="zh-CN" dirty="0"/>
          </a:p>
          <a:p>
            <a:pPr lvl="1"/>
            <a:r>
              <a:rPr lang="zh-CN" altLang="en-US" dirty="0"/>
              <a:t>全局对象：</a:t>
            </a:r>
            <a:r>
              <a:rPr lang="en-US" altLang="zh-CN" dirty="0"/>
              <a:t>Global Object</a:t>
            </a:r>
            <a:r>
              <a:rPr lang="zh-CN" altLang="en-US" dirty="0"/>
              <a:t>，全局执行上下文关联的</a:t>
            </a:r>
            <a:r>
              <a:rPr lang="en-US" altLang="zh-CN" dirty="0"/>
              <a:t>VO</a:t>
            </a:r>
            <a:r>
              <a:rPr lang="zh-CN" altLang="en-US" dirty="0"/>
              <a:t>对象；</a:t>
            </a:r>
            <a:endParaRPr lang="en-US" altLang="zh-CN" dirty="0"/>
          </a:p>
          <a:p>
            <a:pPr lvl="1"/>
            <a:r>
              <a:rPr lang="zh-CN" altLang="en-US" dirty="0"/>
              <a:t>激活对象：</a:t>
            </a:r>
            <a:r>
              <a:rPr lang="en-US" altLang="zh-CN" dirty="0"/>
              <a:t>Activation Object</a:t>
            </a:r>
            <a:r>
              <a:rPr lang="zh-CN" altLang="en-US" dirty="0"/>
              <a:t>，函数执行上下文关联的</a:t>
            </a:r>
            <a:r>
              <a:rPr lang="en-US" altLang="zh-CN" dirty="0"/>
              <a:t>VO</a:t>
            </a:r>
            <a:r>
              <a:rPr lang="zh-CN" altLang="en-US" dirty="0"/>
              <a:t>对象；</a:t>
            </a:r>
            <a:endParaRPr lang="en-US" altLang="zh-CN" dirty="0"/>
          </a:p>
          <a:p>
            <a:pPr lvl="1"/>
            <a:r>
              <a:rPr lang="zh-CN" altLang="en-US" dirty="0"/>
              <a:t>作用域链：</a:t>
            </a:r>
            <a:r>
              <a:rPr lang="en-US" altLang="zh-CN" dirty="0"/>
              <a:t>scope chain</a:t>
            </a:r>
            <a:r>
              <a:rPr lang="zh-CN" altLang="en-US" dirty="0"/>
              <a:t>，作用域链，用于关联指向上下文的变量查找；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在新的</a:t>
            </a:r>
            <a:r>
              <a:rPr lang="en-US" altLang="zh-CN" dirty="0"/>
              <a:t>ECMA</a:t>
            </a:r>
            <a:r>
              <a:rPr lang="zh-CN" altLang="en-US" dirty="0"/>
              <a:t>代码执行描述中（</a:t>
            </a:r>
            <a:r>
              <a:rPr lang="en-US" altLang="zh-CN" dirty="0"/>
              <a:t>ES5</a:t>
            </a:r>
            <a:r>
              <a:rPr lang="zh-CN" altLang="en-US" dirty="0"/>
              <a:t>以及之上），对于代码的执行流程描述改成了另外的一些词汇：</a:t>
            </a:r>
            <a:endParaRPr lang="en-US" altLang="zh-CN" dirty="0"/>
          </a:p>
          <a:p>
            <a:pPr lvl="1"/>
            <a:r>
              <a:rPr lang="zh-CN" altLang="en-US" dirty="0"/>
              <a:t>基本思路是相同的，只是对于一些词汇的描述发生了改变；</a:t>
            </a:r>
            <a:endParaRPr lang="en-US" altLang="zh-CN" dirty="0"/>
          </a:p>
          <a:p>
            <a:pPr lvl="1"/>
            <a:r>
              <a:rPr lang="zh-CN" altLang="en-US" dirty="0"/>
              <a:t>执行上下文站和执行上下文也是相同的；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CA7810-6332-BD97-507A-E453C342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</a:t>
            </a:r>
            <a:r>
              <a:rPr lang="en-US" altLang="zh-CN" dirty="0"/>
              <a:t>ECMA</a:t>
            </a:r>
            <a:r>
              <a:rPr lang="zh-CN" altLang="en-US" dirty="0"/>
              <a:t>代码执行描述</a:t>
            </a:r>
          </a:p>
        </p:txBody>
      </p:sp>
    </p:spTree>
    <p:extLst>
      <p:ext uri="{BB962C8B-B14F-4D97-AF65-F5344CB8AC3E}">
        <p14:creationId xmlns:p14="http://schemas.microsoft.com/office/powerpoint/2010/main" val="121250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47B62F-C225-A181-0287-63B1898F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词法环境是一种规范类型，用于在词法嵌套结构中定义关联的变量、函数等标识符；</a:t>
            </a:r>
            <a:endParaRPr lang="en-US" altLang="zh-CN" dirty="0"/>
          </a:p>
          <a:p>
            <a:pPr lvl="1"/>
            <a:r>
              <a:rPr lang="zh-CN" altLang="en-US" dirty="0"/>
              <a:t>一个词法环境是由环境记录（</a:t>
            </a:r>
            <a:r>
              <a:rPr lang="en-US" altLang="zh-CN" dirty="0"/>
              <a:t>Environment Record</a:t>
            </a:r>
            <a:r>
              <a:rPr lang="zh-CN" altLang="en-US" dirty="0"/>
              <a:t>）和一个外部词法环境（</a:t>
            </a:r>
            <a:r>
              <a:rPr lang="en-US" altLang="zh-CN" dirty="0" err="1"/>
              <a:t>o</a:t>
            </a:r>
            <a:r>
              <a:rPr lang="en-US" altLang="zh-CN" b="0" i="1" dirty="0" err="1">
                <a:solidFill>
                  <a:srgbClr val="111111"/>
                </a:solidFill>
                <a:effectLst/>
                <a:latin typeface="Cambria" panose="02040503050406030204" pitchFamily="18" charset="0"/>
              </a:rPr>
              <a:t>ute;r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ambria" panose="02040503050406030204" pitchFamily="18" charset="0"/>
              </a:rPr>
              <a:t> Lexical Environment</a:t>
            </a:r>
            <a:r>
              <a:rPr lang="zh-CN" altLang="en-US" dirty="0"/>
              <a:t>）组成；</a:t>
            </a:r>
            <a:endParaRPr lang="en-US" altLang="zh-CN" dirty="0"/>
          </a:p>
          <a:p>
            <a:pPr lvl="1"/>
            <a:r>
              <a:rPr lang="zh-CN" altLang="en-US" dirty="0"/>
              <a:t>一个词法环境经常用于关联一个函数声明、代码块语句、</a:t>
            </a:r>
            <a:r>
              <a:rPr lang="en-US" altLang="zh-CN" dirty="0"/>
              <a:t>try-catch</a:t>
            </a:r>
            <a:r>
              <a:rPr lang="zh-CN" altLang="en-US" dirty="0"/>
              <a:t>语句，当它们的代码被执行时，词法环境被创建出来；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也就是在</a:t>
            </a:r>
            <a:r>
              <a:rPr lang="en-US" altLang="zh-CN" dirty="0"/>
              <a:t>ES5</a:t>
            </a:r>
            <a:r>
              <a:rPr lang="zh-CN" altLang="en-US" dirty="0"/>
              <a:t>之后，执行一个代码，通常会关联对应的词法环境；</a:t>
            </a:r>
            <a:endParaRPr lang="en-US" altLang="zh-CN" dirty="0"/>
          </a:p>
          <a:p>
            <a:pPr lvl="1"/>
            <a:r>
              <a:rPr lang="zh-CN" altLang="en-US" dirty="0"/>
              <a:t>那么执行上下文会关联哪些词法环境呢？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FB9FF0-B8FC-92C7-512F-BB36E766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词法环境（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</a:rPr>
              <a:t>Lexical Environments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B26DA-7C29-0430-45E2-85C333902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5" y="2853863"/>
            <a:ext cx="10782751" cy="1079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6BC920-52D9-B598-BA74-4931C224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7" y="5130518"/>
            <a:ext cx="8981180" cy="14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5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5B13A9-DE29-6931-73E4-9F63EA2D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LexicalEnvironment</a:t>
            </a:r>
            <a:r>
              <a:rPr lang="zh-CN" altLang="en-US" dirty="0"/>
              <a:t>用于存放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声明的标识符：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VariableEnvironment</a:t>
            </a:r>
            <a:r>
              <a:rPr lang="zh-CN" altLang="en-US" dirty="0"/>
              <a:t>用于存放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声明的标识符：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E4A9CD-C737-0853-D5AD-29994F20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LexicalEnvironment</a:t>
            </a:r>
            <a:r>
              <a:rPr lang="zh-CN" altLang="en-US" dirty="0"/>
              <a:t>和</a:t>
            </a:r>
            <a:r>
              <a:rPr lang="en-US" altLang="zh-CN" dirty="0" err="1"/>
              <a:t>VariableEnvironment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6AF780-4435-A433-940E-282EF9B9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6" y="1923186"/>
            <a:ext cx="9738911" cy="14376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8D5D60-061E-6BB3-08D7-75DCF24E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6" y="4563529"/>
            <a:ext cx="10014332" cy="14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48568B-C107-3E55-EBBF-5F89518F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在这个规范中有两种主要的环境记录值</a:t>
            </a:r>
            <a:r>
              <a:rPr lang="en-US" altLang="zh-CN" dirty="0"/>
              <a:t>:</a:t>
            </a:r>
            <a:r>
              <a:rPr lang="zh-CN" altLang="en-US" dirty="0"/>
              <a:t>声明式环境记录和对象环境记录。</a:t>
            </a:r>
            <a:endParaRPr lang="en-US" altLang="zh-CN" dirty="0"/>
          </a:p>
          <a:p>
            <a:pPr lvl="1"/>
            <a:r>
              <a:rPr lang="zh-CN" altLang="en-US" dirty="0"/>
              <a:t>声明式环境记录：声明性环境记录用于定义</a:t>
            </a:r>
            <a:r>
              <a:rPr lang="en-US" altLang="zh-CN" dirty="0"/>
              <a:t>ECMAScript</a:t>
            </a:r>
            <a:r>
              <a:rPr lang="zh-CN" altLang="en-US" dirty="0"/>
              <a:t>语言语法元素的效果，如函数声明、变量声明和直接将标识符绑定与</a:t>
            </a:r>
            <a:r>
              <a:rPr lang="en-US" altLang="zh-CN" dirty="0"/>
              <a:t>ECMAScript</a:t>
            </a:r>
            <a:r>
              <a:rPr lang="zh-CN" altLang="en-US" dirty="0"/>
              <a:t>语言值关联起来的</a:t>
            </a:r>
            <a:r>
              <a:rPr lang="en-US" altLang="zh-CN" dirty="0"/>
              <a:t>Catch</a:t>
            </a:r>
            <a:r>
              <a:rPr lang="zh-CN" altLang="en-US" dirty="0"/>
              <a:t>子句。</a:t>
            </a:r>
            <a:endParaRPr lang="en-US" altLang="zh-CN" dirty="0"/>
          </a:p>
          <a:p>
            <a:pPr lvl="1"/>
            <a:r>
              <a:rPr lang="zh-CN" altLang="en-US" dirty="0"/>
              <a:t>对象式环境记录：对象环境记录用于定义</a:t>
            </a:r>
            <a:r>
              <a:rPr lang="en-US" altLang="zh-CN" dirty="0"/>
              <a:t>ECMAScript</a:t>
            </a:r>
            <a:r>
              <a:rPr lang="zh-CN" altLang="en-US" dirty="0"/>
              <a:t>元素的效果，例如</a:t>
            </a:r>
            <a:r>
              <a:rPr lang="en-US" altLang="zh-CN" dirty="0" err="1"/>
              <a:t>WithStatement</a:t>
            </a:r>
            <a:r>
              <a:rPr lang="zh-CN" altLang="en-US" dirty="0"/>
              <a:t>，它将标识符绑定与某些对象的属性关联起来。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D4C262-E176-0ADD-B636-B1103412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环境记录（</a:t>
            </a:r>
            <a:r>
              <a:rPr lang="en-US" altLang="zh-CN" dirty="0"/>
              <a:t>Environment Record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3D841E-EA87-0914-AD18-95730609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8" y="3836624"/>
            <a:ext cx="11013434" cy="16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1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CD4B4A-AA55-684F-BB5F-60A960FF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ES5</a:t>
            </a:r>
            <a:r>
              <a:rPr lang="zh-CN" altLang="en-US" dirty="0"/>
              <a:t>中我们声明变量都是使用的</a:t>
            </a:r>
            <a:r>
              <a:rPr lang="en-US" altLang="zh-CN" dirty="0"/>
              <a:t>var</a:t>
            </a:r>
            <a:r>
              <a:rPr lang="zh-CN" altLang="en-US" dirty="0"/>
              <a:t>关键字，从</a:t>
            </a:r>
            <a:r>
              <a:rPr lang="en-US" altLang="zh-CN" dirty="0"/>
              <a:t>ES6</a:t>
            </a:r>
            <a:r>
              <a:rPr lang="zh-CN" altLang="en-US" dirty="0"/>
              <a:t>开始新增了两个关键字可以声明变量：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</a:p>
          <a:p>
            <a:pPr lvl="1"/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在其他编程语言中都是有的，所以也并不是新鲜的关键字；</a:t>
            </a:r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确确实实给</a:t>
            </a:r>
            <a:r>
              <a:rPr lang="en-US" altLang="zh-CN" dirty="0"/>
              <a:t>JavaScript</a:t>
            </a:r>
            <a:r>
              <a:rPr lang="zh-CN" altLang="en-US" dirty="0"/>
              <a:t>带来一些不一样的东西；</a:t>
            </a:r>
          </a:p>
          <a:p>
            <a:r>
              <a:rPr lang="en-US" altLang="zh-CN" dirty="0"/>
              <a:t>let</a:t>
            </a:r>
            <a:r>
              <a:rPr lang="zh-CN" altLang="en-US" dirty="0"/>
              <a:t>关键字：</a:t>
            </a:r>
            <a:endParaRPr lang="en-US" altLang="zh-CN" dirty="0"/>
          </a:p>
          <a:p>
            <a:pPr lvl="1"/>
            <a:r>
              <a:rPr lang="zh-CN" altLang="en-US" dirty="0"/>
              <a:t>从直观的角度来说，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/>
              <a:t>var</a:t>
            </a:r>
            <a:r>
              <a:rPr lang="zh-CN" altLang="en-US" dirty="0"/>
              <a:t>是没有太大的区别的，都是用于声明一个变量</a:t>
            </a:r>
          </a:p>
          <a:p>
            <a:r>
              <a:rPr lang="en-US" altLang="zh-CN" dirty="0"/>
              <a:t>const</a:t>
            </a:r>
            <a:r>
              <a:rPr lang="zh-CN" altLang="en-US" dirty="0"/>
              <a:t>关键字：</a:t>
            </a:r>
          </a:p>
          <a:p>
            <a:pPr lvl="1"/>
            <a:r>
              <a:rPr lang="en-US" altLang="zh-CN" dirty="0"/>
              <a:t>const</a:t>
            </a:r>
            <a:r>
              <a:rPr lang="zh-CN" altLang="en-US" dirty="0"/>
              <a:t>关键字是</a:t>
            </a:r>
            <a:r>
              <a:rPr lang="en-US" altLang="zh-CN" dirty="0"/>
              <a:t>constant</a:t>
            </a:r>
            <a:r>
              <a:rPr lang="zh-CN" altLang="en-US" dirty="0"/>
              <a:t>的单词的缩写，表示常量、衡量的意思；</a:t>
            </a:r>
          </a:p>
          <a:p>
            <a:pPr lvl="1"/>
            <a:r>
              <a:rPr lang="zh-CN" altLang="en-US" dirty="0"/>
              <a:t>它表示保存的数据一旦被赋值，就不能被修改；</a:t>
            </a:r>
          </a:p>
          <a:p>
            <a:pPr lvl="1"/>
            <a:r>
              <a:rPr lang="zh-CN" altLang="en-US" dirty="0"/>
              <a:t>但是如果赋值的是引用类型，那么可以通过引用找到对应的对象，修改对象的内容；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注意：另外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不允许重复声明变量；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CF87D8-FC52-7A46-A8B3-5432B2B2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kumimoji="1" lang="en-US" altLang="zh-CN" dirty="0"/>
              <a:t>et</a:t>
            </a:r>
            <a:r>
              <a:rPr lang="en-US" altLang="zh-CN" dirty="0"/>
              <a:t>/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基本使用</a:t>
            </a:r>
          </a:p>
        </p:txBody>
      </p:sp>
    </p:spTree>
    <p:extLst>
      <p:ext uri="{BB962C8B-B14F-4D97-AF65-F5344CB8AC3E}">
        <p14:creationId xmlns:p14="http://schemas.microsoft.com/office/powerpoint/2010/main" val="12690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2FDB01-4C8B-B049-AAC6-8144C0C3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和</a:t>
            </a:r>
            <a:r>
              <a:rPr lang="en-US" altLang="zh-CN" dirty="0"/>
              <a:t>var</a:t>
            </a:r>
            <a:r>
              <a:rPr lang="zh-CN" altLang="en-US" dirty="0"/>
              <a:t>的另一个重要区别是作用域提升：</a:t>
            </a:r>
            <a:endParaRPr lang="en-US" altLang="zh-CN" dirty="0"/>
          </a:p>
          <a:p>
            <a:pPr lvl="1"/>
            <a:r>
              <a:rPr lang="zh-CN" altLang="en-US" dirty="0"/>
              <a:t>我们知道</a:t>
            </a:r>
            <a:r>
              <a:rPr lang="en-US" altLang="zh-CN" dirty="0"/>
              <a:t>var</a:t>
            </a:r>
            <a:r>
              <a:rPr lang="zh-CN" altLang="en-US" dirty="0"/>
              <a:t>声明的变量是会进行作用域提升的；</a:t>
            </a:r>
            <a:endParaRPr lang="en-US" altLang="zh-CN" dirty="0"/>
          </a:p>
          <a:p>
            <a:pPr lvl="1"/>
            <a:r>
              <a:rPr lang="zh-CN" altLang="en-US" dirty="0"/>
              <a:t>但是如果我们使用</a:t>
            </a:r>
            <a:r>
              <a:rPr lang="en-US" altLang="zh-CN" dirty="0"/>
              <a:t>let</a:t>
            </a:r>
            <a:r>
              <a:rPr lang="zh-CN" altLang="en-US" dirty="0"/>
              <a:t>声明的变量，在声明之前访问会报错；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那么是不是意味着</a:t>
            </a:r>
            <a:r>
              <a:rPr lang="en-US" altLang="zh-CN" dirty="0"/>
              <a:t>foo</a:t>
            </a:r>
            <a:r>
              <a:rPr lang="zh-CN" altLang="en-US" dirty="0"/>
              <a:t>变量只有在代码执行阶段才会创建的呢？</a:t>
            </a:r>
          </a:p>
          <a:p>
            <a:pPr lvl="1"/>
            <a:r>
              <a:rPr lang="zh-CN" altLang="en-US" dirty="0"/>
              <a:t>事实上并不是这样的，我们可以看一下</a:t>
            </a:r>
            <a:r>
              <a:rPr lang="en-US" altLang="zh-CN" dirty="0"/>
              <a:t>ECMA262</a:t>
            </a:r>
            <a:r>
              <a:rPr lang="zh-CN" altLang="en-US" dirty="0"/>
              <a:t>对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/>
              <a:t>const</a:t>
            </a:r>
            <a:r>
              <a:rPr lang="zh-CN" altLang="en-US" dirty="0"/>
              <a:t>的描述；</a:t>
            </a:r>
          </a:p>
          <a:p>
            <a:pPr lvl="1"/>
            <a:r>
              <a:rPr lang="zh-CN" altLang="en-US" b="1" dirty="0"/>
              <a:t>这些变量会被创建在包含他们的词法环境被实例化时，但是是不可以访问它们的，直到词法绑定被求值；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B9E887-6B4F-BD45-AAF1-C06A5738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kumimoji="1" lang="en-US" altLang="zh-CN" dirty="0"/>
              <a:t>et/const</a:t>
            </a:r>
            <a:r>
              <a:rPr kumimoji="1" lang="zh-CN" altLang="en-US" dirty="0"/>
              <a:t>作用域提升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43D4B-F2A6-AD41-BF39-EC3C6B99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2" y="2845251"/>
            <a:ext cx="7529209" cy="6907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58D5BC-3DBD-514B-A51C-DAA64198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93" y="5272994"/>
            <a:ext cx="6002728" cy="14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8D5103-C3C5-BD44-971F-526DE07E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从上面我们可以看出，在执行上下文的词法环境创建出来的时候，变量事实上已经被创建了，只是这个变量是不能被访问的。</a:t>
            </a:r>
          </a:p>
          <a:p>
            <a:pPr lvl="1"/>
            <a:r>
              <a:rPr lang="zh-CN" altLang="en-US" dirty="0"/>
              <a:t>那么变量已经有了，但是不能被访问，是不是一种作用域的提升呢？</a:t>
            </a:r>
          </a:p>
          <a:p>
            <a:r>
              <a:rPr lang="zh-CN" altLang="en-US" dirty="0"/>
              <a:t>事实上维基百科并没有对作用域提升有严格的概念解释，那么我们自己从字面量上理解；</a:t>
            </a:r>
          </a:p>
          <a:p>
            <a:pPr lvl="1"/>
            <a:r>
              <a:rPr lang="zh-CN" altLang="en-US" b="1" dirty="0"/>
              <a:t>作用域提升：</a:t>
            </a:r>
            <a:r>
              <a:rPr lang="zh-CN" altLang="en-US" dirty="0"/>
              <a:t>在声明变量的作用域中，如果这个变量可以在声明之前被访问，那么我们可以称之为作用域提升；</a:t>
            </a:r>
          </a:p>
          <a:p>
            <a:pPr lvl="1"/>
            <a:r>
              <a:rPr lang="zh-CN" altLang="en-US" dirty="0"/>
              <a:t>在这里，它虽然被创建出来了，但是不能被访问，我认为不能称之为作用域提升；</a:t>
            </a:r>
          </a:p>
          <a:p>
            <a:r>
              <a:rPr kumimoji="1" lang="zh-CN" altLang="en-US" dirty="0"/>
              <a:t>所以我的观点是</a:t>
            </a:r>
            <a:r>
              <a:rPr kumimoji="1" lang="en-US" altLang="zh-CN" dirty="0"/>
              <a:t>let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没有进行作用域提升，但是会在解析阶段被创建出来。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44E5B6-3E6A-5843-B00D-991C5E0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let/const</a:t>
            </a:r>
            <a:r>
              <a:rPr kumimoji="1" lang="zh-CN" altLang="en-US" dirty="0"/>
              <a:t>有没有作用域提升呢？</a:t>
            </a:r>
          </a:p>
        </p:txBody>
      </p:sp>
    </p:spTree>
    <p:extLst>
      <p:ext uri="{BB962C8B-B14F-4D97-AF65-F5344CB8AC3E}">
        <p14:creationId xmlns:p14="http://schemas.microsoft.com/office/powerpoint/2010/main" val="30159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39146</TotalTime>
  <Words>1953</Words>
  <Application>Microsoft Office PowerPoint</Application>
  <PresentationFormat>宽屏</PresentationFormat>
  <Paragraphs>170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Cambria</vt:lpstr>
      <vt:lpstr>Wingdings</vt:lpstr>
      <vt:lpstr>2021-4-26-2</vt:lpstr>
      <vt:lpstr>ES6~ES13新特性（一）</vt:lpstr>
      <vt:lpstr>PowerPoint 演示文稿</vt:lpstr>
      <vt:lpstr>新的ECMA代码执行描述</vt:lpstr>
      <vt:lpstr>词法环境（Lexical Environments）</vt:lpstr>
      <vt:lpstr>LexicalEnvironment和VariableEnvironment</vt:lpstr>
      <vt:lpstr>环境记录（Environment Record）</vt:lpstr>
      <vt:lpstr>let/const基本使用</vt:lpstr>
      <vt:lpstr>let/const作用域提升</vt:lpstr>
      <vt:lpstr>let/const有没有作用域提升呢？</vt:lpstr>
      <vt:lpstr>Window对象添加属性</vt:lpstr>
      <vt:lpstr>变量被保存到VariableMap中</vt:lpstr>
      <vt:lpstr>var的块级作用域</vt:lpstr>
      <vt:lpstr>let/const的块级作用域</vt:lpstr>
      <vt:lpstr>块级作用域的应用</vt:lpstr>
      <vt:lpstr>var、let、const的选择</vt:lpstr>
      <vt:lpstr>字符串模板基本使用</vt:lpstr>
      <vt:lpstr>标签模板字符串使用</vt:lpstr>
      <vt:lpstr>React的styled-components库</vt:lpstr>
      <vt:lpstr>函数的默认参数</vt:lpstr>
      <vt:lpstr>函数默认值的补充</vt:lpstr>
      <vt:lpstr>函数的剩余参数</vt:lpstr>
      <vt:lpstr>函数箭头函数的补充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1281</cp:revision>
  <dcterms:created xsi:type="dcterms:W3CDTF">2021-04-26T13:18:14Z</dcterms:created>
  <dcterms:modified xsi:type="dcterms:W3CDTF">2022-06-04T17:05:25Z</dcterms:modified>
</cp:coreProperties>
</file>