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0"/>
  </p:handoutMasterIdLst>
  <p:sldIdLst>
    <p:sldId id="256" r:id="rId2"/>
    <p:sldId id="288" r:id="rId3"/>
    <p:sldId id="334" r:id="rId4"/>
    <p:sldId id="335" r:id="rId5"/>
    <p:sldId id="336" r:id="rId6"/>
    <p:sldId id="337" r:id="rId7"/>
    <p:sldId id="343" r:id="rId8"/>
    <p:sldId id="322" r:id="rId9"/>
    <p:sldId id="323" r:id="rId10"/>
    <p:sldId id="346" r:id="rId11"/>
    <p:sldId id="324" r:id="rId12"/>
    <p:sldId id="325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8" r:id="rId21"/>
    <p:sldId id="339" r:id="rId22"/>
    <p:sldId id="340" r:id="rId23"/>
    <p:sldId id="341" r:id="rId24"/>
    <p:sldId id="344" r:id="rId25"/>
    <p:sldId id="345" r:id="rId26"/>
    <p:sldId id="347" r:id="rId27"/>
    <p:sldId id="342" r:id="rId28"/>
    <p:sldId id="34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新ECMA描述" id="{163E5078-FB54-4659-A5C0-E114F59B54DF}">
          <p14:sldIdLst>
            <p14:sldId id="334"/>
            <p14:sldId id="335"/>
            <p14:sldId id="336"/>
            <p14:sldId id="337"/>
            <p14:sldId id="343"/>
          </p14:sldIdLst>
        </p14:section>
        <p14:section name="let-const" id="{AAAE2AD6-66BB-364D-A4F2-C322C42FABA0}">
          <p14:sldIdLst>
            <p14:sldId id="322"/>
            <p14:sldId id="323"/>
            <p14:sldId id="346"/>
            <p14:sldId id="324"/>
            <p14:sldId id="325"/>
            <p14:sldId id="327"/>
            <p14:sldId id="328"/>
            <p14:sldId id="329"/>
            <p14:sldId id="330"/>
          </p14:sldIdLst>
        </p14:section>
        <p14:section name="模板字符串" id="{1BD7DFF7-DFEF-8F42-9538-822366061806}">
          <p14:sldIdLst>
            <p14:sldId id="331"/>
            <p14:sldId id="332"/>
            <p14:sldId id="333"/>
          </p14:sldIdLst>
        </p14:section>
        <p14:section name="函数知识补充" id="{D35C7CDB-B393-0548-BC0C-CAE88193A569}">
          <p14:sldIdLst>
            <p14:sldId id="338"/>
            <p14:sldId id="339"/>
            <p14:sldId id="340"/>
            <p14:sldId id="341"/>
          </p14:sldIdLst>
        </p14:section>
        <p14:section name="其他知识补充" id="{8FB766F6-05FB-6F44-BCF8-9E90886107D4}">
          <p14:sldIdLst>
            <p14:sldId id="344"/>
            <p14:sldId id="345"/>
          </p14:sldIdLst>
        </p14:section>
        <p14:section name="Symbol" id="{E5553BD9-A8B9-2F4B-AADD-E9FD06B835FE}">
          <p14:sldIdLst>
            <p14:sldId id="347"/>
            <p14:sldId id="342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ES6~ES13</a:t>
            </a:r>
            <a:r>
              <a:rPr kumimoji="1" lang="zh-CN" altLang="en-US" dirty="0"/>
              <a:t>新特性（一）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8287C8-627D-5AC3-29D4-DCABE84C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我们知道，在</a:t>
            </a:r>
            <a:r>
              <a:rPr lang="en-US" altLang="zh-CN" b="1" dirty="0"/>
              <a:t>let</a:t>
            </a:r>
            <a:r>
              <a:rPr lang="zh-CN" altLang="en-US" b="1" dirty="0"/>
              <a:t>、</a:t>
            </a:r>
            <a:r>
              <a:rPr lang="en-US" altLang="zh-CN" b="1" dirty="0"/>
              <a:t>const</a:t>
            </a:r>
            <a:r>
              <a:rPr lang="zh-CN" altLang="en-US" b="1" dirty="0"/>
              <a:t>定义的标识符真正执行到声明的代码之前，是不能被访问的</a:t>
            </a:r>
            <a:endParaRPr lang="en-US" altLang="zh-CN" b="1" dirty="0"/>
          </a:p>
          <a:p>
            <a:pPr lvl="1"/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从块作用域的顶部一直到变量声明完成之前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，这个变量处在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暂时性死区（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Inter"/>
              </a:rPr>
              <a:t>TDZ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Inter"/>
              </a:rPr>
              <a:t>temporal dead zone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ter"/>
              </a:rPr>
              <a:t>）</a:t>
            </a:r>
            <a:endParaRPr lang="en-US" altLang="zh-CN" b="0" i="0" dirty="0">
              <a:solidFill>
                <a:srgbClr val="FF0000"/>
              </a:solidFill>
              <a:effectLst/>
              <a:latin typeface="Inter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使用术语 “</a:t>
            </a:r>
            <a:r>
              <a:rPr lang="en-US" altLang="zh-CN" b="0" i="0" dirty="0">
                <a:solidFill>
                  <a:srgbClr val="1B1B1B"/>
                </a:solidFill>
                <a:effectLst/>
                <a:latin typeface="Inter"/>
              </a:rPr>
              <a:t>temporal” 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是因为区域取决于执行顺序（时间），而不是编写代码的位置；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B101BA-E268-5138-08C3-8CD03E85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暂时性死区</a:t>
            </a:r>
            <a:r>
              <a:rPr lang="en-US" altLang="zh-CN" dirty="0"/>
              <a:t> (TDZ)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9F8F1B-07F2-8029-E3C0-7ECD0F32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34" y="2805342"/>
            <a:ext cx="7263734" cy="548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D4E3A5-D499-EBED-0AFB-E1C2C793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4" y="2346465"/>
            <a:ext cx="2424105" cy="14659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51BE53-C5F1-AD9F-0F45-0305AA56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34" y="4763111"/>
            <a:ext cx="3446014" cy="16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8D5103-C3C5-BD44-971F-526DE07E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从上面我们可以看出，在</a:t>
            </a:r>
            <a:r>
              <a:rPr lang="zh-CN" altLang="en-US" b="1" dirty="0">
                <a:solidFill>
                  <a:srgbClr val="FF0000"/>
                </a:solidFill>
              </a:rPr>
              <a:t>执行上下文的词法环境创建出来的时候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变量事实上已经被创建</a:t>
            </a:r>
            <a:r>
              <a:rPr lang="zh-CN" altLang="en-US" b="1" dirty="0"/>
              <a:t>了，只是</a:t>
            </a:r>
            <a:r>
              <a:rPr lang="zh-CN" altLang="en-US" b="1" dirty="0">
                <a:solidFill>
                  <a:srgbClr val="FF0000"/>
                </a:solidFill>
              </a:rPr>
              <a:t>这个变量是不能被访问</a:t>
            </a:r>
            <a:r>
              <a:rPr lang="zh-CN" altLang="en-US" b="1" dirty="0"/>
              <a:t>的。</a:t>
            </a:r>
          </a:p>
          <a:p>
            <a:pPr lvl="1"/>
            <a:r>
              <a:rPr lang="zh-CN" altLang="en-US" dirty="0"/>
              <a:t>那么变量已经有了，但是不能被访问，是不是一种作用域的提升呢？</a:t>
            </a:r>
          </a:p>
          <a:p>
            <a:r>
              <a:rPr lang="zh-CN" altLang="en-US" b="1" dirty="0"/>
              <a:t>事实上维基百科并没有对作用域提升有严格的概念解释，那么我们自己从字面量上理解；</a:t>
            </a:r>
          </a:p>
          <a:p>
            <a:pPr lvl="1"/>
            <a:r>
              <a:rPr lang="zh-CN" altLang="en-US" b="1" dirty="0"/>
              <a:t>作用域提升：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声明变量的作用域</a:t>
            </a:r>
            <a:r>
              <a:rPr lang="zh-CN" altLang="en-US" dirty="0"/>
              <a:t>中，如果</a:t>
            </a:r>
            <a:r>
              <a:rPr lang="zh-CN" altLang="en-US" dirty="0">
                <a:solidFill>
                  <a:srgbClr val="FF0000"/>
                </a:solidFill>
              </a:rPr>
              <a:t>这个变量可以在声明之前被访问，那么我们可以称之为作用域提升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在这里，它虽然被创建出来了，但是不能被访问，我认为不能称之为作用域提升；</a:t>
            </a:r>
          </a:p>
          <a:p>
            <a:r>
              <a:rPr kumimoji="1" lang="zh-CN" altLang="en-US" dirty="0"/>
              <a:t>所以我的观点是</a:t>
            </a:r>
            <a:r>
              <a:rPr kumimoji="1" lang="en-US" altLang="zh-CN" dirty="0">
                <a:solidFill>
                  <a:srgbClr val="FF0000"/>
                </a:solidFill>
              </a:rPr>
              <a:t>let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const</a:t>
            </a:r>
            <a:r>
              <a:rPr kumimoji="1" lang="zh-CN" altLang="en-US" dirty="0">
                <a:solidFill>
                  <a:srgbClr val="FF0000"/>
                </a:solidFill>
              </a:rPr>
              <a:t>没有进行作用域提升，但是会在解析阶段被创建出来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44E5B6-3E6A-5843-B00D-991C5E0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let/const</a:t>
            </a:r>
            <a:r>
              <a:rPr kumimoji="1" lang="zh-CN" altLang="en-US" dirty="0"/>
              <a:t>有没有作用域提升呢？</a:t>
            </a:r>
          </a:p>
        </p:txBody>
      </p:sp>
    </p:spTree>
    <p:extLst>
      <p:ext uri="{BB962C8B-B14F-4D97-AF65-F5344CB8AC3E}">
        <p14:creationId xmlns:p14="http://schemas.microsoft.com/office/powerpoint/2010/main" val="30159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309523-C52A-344D-A627-D3987EC7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我们知道，在全局通过</a:t>
            </a:r>
            <a:r>
              <a:rPr lang="en-US" altLang="zh-CN" b="1" dirty="0"/>
              <a:t>var</a:t>
            </a:r>
            <a:r>
              <a:rPr lang="zh-CN" altLang="en-US" b="1" dirty="0"/>
              <a:t>来声明一个变量，事实上会在</a:t>
            </a:r>
            <a:r>
              <a:rPr lang="en-US" altLang="zh-CN" b="1" dirty="0"/>
              <a:t>window</a:t>
            </a:r>
            <a:r>
              <a:rPr lang="zh-CN" altLang="en-US" b="1" dirty="0"/>
              <a:t>上添加一个属性：</a:t>
            </a:r>
            <a:endParaRPr lang="en-US" altLang="zh-CN" b="1" dirty="0"/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是不会给</a:t>
            </a:r>
            <a:r>
              <a:rPr lang="en-US" altLang="zh-CN" dirty="0"/>
              <a:t>window</a:t>
            </a:r>
            <a:r>
              <a:rPr lang="zh-CN" altLang="en-US" dirty="0"/>
              <a:t>上添加任何属性的。</a:t>
            </a:r>
            <a:endParaRPr lang="en-US" altLang="zh-CN" dirty="0"/>
          </a:p>
          <a:p>
            <a:r>
              <a:rPr lang="zh-CN" altLang="en-US" b="1" dirty="0"/>
              <a:t>那么我们可能会想这个变量是保存在哪里呢？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078743-425C-914C-AACD-0C139E8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对象添加属性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459B46B-3C3B-F08F-E1C3-BE29440D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3465133"/>
            <a:ext cx="8920976" cy="3175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A63BA6-EDCD-4831-5960-BA6870CA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9" y="2815377"/>
            <a:ext cx="9429201" cy="5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3ABF7B-15BA-B141-B4AC-DB2C45AE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在我们前面的学习中，</a:t>
            </a:r>
            <a:r>
              <a:rPr lang="en-US" altLang="zh-CN" b="1" dirty="0"/>
              <a:t>JavaScript</a:t>
            </a:r>
            <a:r>
              <a:rPr lang="zh-CN" altLang="en-US" b="1" dirty="0"/>
              <a:t>只会形成两个作用域：</a:t>
            </a:r>
            <a:r>
              <a:rPr lang="zh-CN" altLang="en-US" b="1" dirty="0">
                <a:solidFill>
                  <a:srgbClr val="FF0000"/>
                </a:solidFill>
              </a:rPr>
              <a:t>全局作用域和函数作用域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b="1" dirty="0"/>
              <a:t>ES5</a:t>
            </a:r>
            <a:r>
              <a:rPr lang="zh-CN" altLang="en-US" b="1" dirty="0"/>
              <a:t>中放到一个代码中定义的变量，外面是可以访问的：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998DB6-38B0-5640-8704-AD4E75B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kumimoji="1" lang="en-US" altLang="zh-CN" dirty="0"/>
              <a:t>ar</a:t>
            </a:r>
            <a:r>
              <a:rPr kumimoji="1" lang="zh-CN" altLang="en-US" dirty="0"/>
              <a:t>的块级作用域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8245AB-27DC-384C-8629-4E2FB681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3" y="1751115"/>
            <a:ext cx="4112368" cy="2482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CDDE98-1A4D-3343-9686-5A0D337D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8" y="4726974"/>
            <a:ext cx="3742717" cy="1744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07F0F-1275-ADFB-017D-BF7D833A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37" y="5002538"/>
            <a:ext cx="6410108" cy="11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58656A-39D7-694B-AD5E-E6E28FEC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中新增了块级作用域，并且通过</a:t>
            </a:r>
            <a:r>
              <a:rPr lang="en-US" altLang="zh-CN" b="1" dirty="0">
                <a:solidFill>
                  <a:srgbClr val="FF0000"/>
                </a:solidFill>
              </a:rPr>
              <a:t>let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const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function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zh-CN" altLang="en-US" b="1" dirty="0">
                <a:solidFill>
                  <a:srgbClr val="FF0000"/>
                </a:solidFill>
              </a:rPr>
              <a:t>声明</a:t>
            </a:r>
            <a:r>
              <a:rPr lang="zh-CN" altLang="en-US" b="1" dirty="0"/>
              <a:t>的标识符是具备块级作用域的限制的：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但是我们会发现</a:t>
            </a:r>
            <a:r>
              <a:rPr lang="zh-CN" altLang="en-US" b="1" dirty="0">
                <a:solidFill>
                  <a:srgbClr val="FF0000"/>
                </a:solidFill>
              </a:rPr>
              <a:t>函数拥有块级作用域</a:t>
            </a:r>
            <a:r>
              <a:rPr lang="zh-CN" altLang="en-US" b="1" dirty="0"/>
              <a:t>，但是</a:t>
            </a:r>
            <a:r>
              <a:rPr lang="zh-CN" altLang="en-US" b="1" dirty="0">
                <a:solidFill>
                  <a:srgbClr val="FF0000"/>
                </a:solidFill>
              </a:rPr>
              <a:t>外面依然是可以访问</a:t>
            </a:r>
            <a:r>
              <a:rPr lang="zh-CN" altLang="en-US" b="1" dirty="0"/>
              <a:t>的：</a:t>
            </a:r>
          </a:p>
          <a:p>
            <a:pPr lvl="1"/>
            <a:r>
              <a:rPr lang="zh-CN" altLang="en-US" dirty="0"/>
              <a:t>这是因为</a:t>
            </a:r>
            <a:r>
              <a:rPr lang="zh-CN" altLang="en-US" dirty="0">
                <a:solidFill>
                  <a:srgbClr val="FF0000"/>
                </a:solidFill>
              </a:rPr>
              <a:t>引擎会对函数的声明进行特殊的处理</a:t>
            </a:r>
            <a:r>
              <a:rPr lang="zh-CN" altLang="en-US" dirty="0"/>
              <a:t>，允许像</a:t>
            </a:r>
            <a:r>
              <a:rPr lang="en-US" altLang="zh-CN" dirty="0"/>
              <a:t>var</a:t>
            </a:r>
            <a:r>
              <a:rPr lang="zh-CN" altLang="en-US" dirty="0"/>
              <a:t>那样进行提升；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A73208-B170-FB49-8B59-6C5B851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et/const</a:t>
            </a:r>
            <a:r>
              <a:rPr kumimoji="1" lang="zh-CN" altLang="en-US" dirty="0"/>
              <a:t>的块级作用域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25CFD-8765-A245-AD3E-AC98330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5" y="1796176"/>
            <a:ext cx="6689656" cy="29010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F78BBF-CD25-7A4B-F445-8037F9AC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92" y="3030824"/>
            <a:ext cx="4520469" cy="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4A045E-77E7-1744-9CD7-D74AC549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我来看一个实际的案例：获取多个按钮监听点击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let</a:t>
            </a:r>
            <a:r>
              <a:rPr lang="zh-CN" altLang="en-US" b="1" dirty="0"/>
              <a:t>或者</a:t>
            </a:r>
            <a:r>
              <a:rPr lang="en-US" altLang="zh-CN" b="1" dirty="0"/>
              <a:t>const</a:t>
            </a:r>
            <a:r>
              <a:rPr lang="zh-CN" altLang="en-US" b="1" dirty="0"/>
              <a:t>来实现：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1F0C6-4910-4A47-A443-E3F627DC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块级作用域的应用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64840-24B5-934D-A956-4B3D5251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2" y="1883654"/>
            <a:ext cx="3062052" cy="1309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E561A-7027-C341-A02F-42C8AF58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2" y="4012192"/>
            <a:ext cx="5347645" cy="15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D5E798-B87C-7D4C-94EF-0FA07F7E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那么在开发中，我们到底应该选择使用哪一种方式来定义我们的变量呢？</a:t>
            </a:r>
          </a:p>
          <a:p>
            <a:r>
              <a:rPr lang="zh-CN" altLang="en-US" b="1" dirty="0"/>
              <a:t>对于</a:t>
            </a:r>
            <a:r>
              <a:rPr lang="en-US" altLang="zh-CN" b="1" dirty="0"/>
              <a:t>var</a:t>
            </a:r>
            <a:r>
              <a:rPr lang="zh-CN" altLang="en-US" b="1" dirty="0"/>
              <a:t>的使用：</a:t>
            </a:r>
          </a:p>
          <a:p>
            <a:pPr lvl="1"/>
            <a:r>
              <a:rPr lang="zh-CN" altLang="en-US" dirty="0"/>
              <a:t>我们需要明白一个事实，</a:t>
            </a:r>
            <a:r>
              <a:rPr lang="en-US" altLang="zh-CN" dirty="0"/>
              <a:t>var</a:t>
            </a:r>
            <a:r>
              <a:rPr lang="zh-CN" altLang="en-US" dirty="0"/>
              <a:t>所表现出来的特殊性：比如</a:t>
            </a:r>
            <a:r>
              <a:rPr lang="zh-CN" altLang="en-US" dirty="0">
                <a:solidFill>
                  <a:srgbClr val="FF0000"/>
                </a:solidFill>
              </a:rPr>
              <a:t>作用域提升、</a:t>
            </a:r>
            <a:r>
              <a:rPr lang="en-US" altLang="zh-CN" dirty="0">
                <a:solidFill>
                  <a:srgbClr val="FF0000"/>
                </a:solidFill>
              </a:rPr>
              <a:t>window</a:t>
            </a:r>
            <a:r>
              <a:rPr lang="zh-CN" altLang="en-US" dirty="0">
                <a:solidFill>
                  <a:srgbClr val="FF0000"/>
                </a:solidFill>
              </a:rPr>
              <a:t>全局对象、没有块级作用域</a:t>
            </a:r>
            <a:r>
              <a:rPr lang="zh-CN" altLang="en-US" dirty="0"/>
              <a:t>等都是</a:t>
            </a:r>
            <a:r>
              <a:rPr lang="zh-CN" altLang="en-US" dirty="0">
                <a:solidFill>
                  <a:srgbClr val="FF0000"/>
                </a:solidFill>
              </a:rPr>
              <a:t>一些历史遗留问题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其实是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在设计之初的一种语言缺陷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当然目前市场上也</a:t>
            </a:r>
            <a:r>
              <a:rPr lang="zh-CN" altLang="en-US" dirty="0">
                <a:solidFill>
                  <a:srgbClr val="FF0000"/>
                </a:solidFill>
              </a:rPr>
              <a:t>在利用这种缺陷出一系列的面试题，来考察大家对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语言本身以及底层的理解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但是在实际工作中，我们</a:t>
            </a:r>
            <a:r>
              <a:rPr lang="zh-CN" altLang="en-US" dirty="0">
                <a:solidFill>
                  <a:srgbClr val="FF0000"/>
                </a:solidFill>
              </a:rPr>
              <a:t>可以使用最新的规范来编写，也就是不再使用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zh-CN" altLang="en-US" dirty="0">
                <a:solidFill>
                  <a:srgbClr val="FF0000"/>
                </a:solidFill>
              </a:rPr>
              <a:t>来定义变量</a:t>
            </a:r>
            <a:r>
              <a:rPr lang="zh-CN" altLang="en-US" dirty="0"/>
              <a:t>了；</a:t>
            </a:r>
          </a:p>
          <a:p>
            <a:r>
              <a:rPr lang="zh-CN" altLang="en-US" b="1" dirty="0"/>
              <a:t>对于</a:t>
            </a:r>
            <a:r>
              <a:rPr lang="en-US" altLang="zh-CN" b="1" dirty="0"/>
              <a:t>let</a:t>
            </a:r>
            <a:r>
              <a:rPr lang="zh-CN" altLang="en-US" b="1" dirty="0"/>
              <a:t>、</a:t>
            </a:r>
            <a:r>
              <a:rPr lang="en-US" altLang="zh-CN" b="1" dirty="0"/>
              <a:t>const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来说，是目前开发中推荐使用的；</a:t>
            </a:r>
          </a:p>
          <a:p>
            <a:pPr lvl="1"/>
            <a:r>
              <a:rPr lang="zh-CN" altLang="en-US" dirty="0"/>
              <a:t>我们会</a:t>
            </a:r>
            <a:r>
              <a:rPr lang="zh-CN" altLang="en-US" dirty="0">
                <a:solidFill>
                  <a:srgbClr val="FF0000"/>
                </a:solidFill>
              </a:rPr>
              <a:t>优先推荐使用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/>
              <a:t>，这样可以</a:t>
            </a:r>
            <a:r>
              <a:rPr lang="zh-CN" altLang="en-US" dirty="0">
                <a:solidFill>
                  <a:srgbClr val="FF0000"/>
                </a:solidFill>
              </a:rPr>
              <a:t>保证数据的安全性不会被随意的篡改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只有当</a:t>
            </a:r>
            <a:r>
              <a:rPr lang="zh-CN" altLang="en-US" dirty="0">
                <a:solidFill>
                  <a:srgbClr val="FF0000"/>
                </a:solidFill>
              </a:rPr>
              <a:t>我们明确知道一个变量后续会需要被重新赋值</a:t>
            </a:r>
            <a:r>
              <a:rPr lang="zh-CN" altLang="en-US" dirty="0"/>
              <a:t>时，这个时候</a:t>
            </a:r>
            <a:r>
              <a:rPr lang="zh-CN" altLang="en-US" dirty="0">
                <a:solidFill>
                  <a:srgbClr val="FF0000"/>
                </a:solidFill>
              </a:rPr>
              <a:t>再使用</a:t>
            </a:r>
            <a:r>
              <a:rPr lang="en-US" altLang="zh-CN" dirty="0">
                <a:solidFill>
                  <a:srgbClr val="FF0000"/>
                </a:solidFill>
              </a:rPr>
              <a:t>let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这种在很多</a:t>
            </a:r>
            <a:r>
              <a:rPr lang="zh-CN" altLang="en-US" dirty="0">
                <a:solidFill>
                  <a:srgbClr val="FF0000"/>
                </a:solidFill>
              </a:rPr>
              <a:t>其他语言里面也都是一种约定俗成的规范</a:t>
            </a:r>
            <a:r>
              <a:rPr lang="zh-CN" altLang="en-US" dirty="0"/>
              <a:t>，尽量我们也遵守这种规范；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84ECE1-0F93-9A42-B6F7-C9247E7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、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的选择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C46BEB-0DE0-B942-8385-E2704F22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之前，如果我们想要将字符串和一些动态的变量（标识符）拼接到一起，是非常麻烦和丑陋的（</a:t>
            </a:r>
            <a:r>
              <a:rPr lang="en-US" altLang="zh-CN" b="1" dirty="0"/>
              <a:t>ugly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ES6</a:t>
            </a:r>
            <a:r>
              <a:rPr lang="zh-CN" altLang="en-US" b="1" dirty="0"/>
              <a:t>允许我们使用字符串模板来嵌入</a:t>
            </a:r>
            <a:r>
              <a:rPr lang="en-US" altLang="zh-CN" b="1" dirty="0"/>
              <a:t>JS</a:t>
            </a:r>
            <a:r>
              <a:rPr lang="zh-CN" altLang="en-US" b="1" dirty="0"/>
              <a:t>的变量或者表达式来进行拼接：</a:t>
            </a:r>
          </a:p>
          <a:p>
            <a:pPr lvl="1"/>
            <a:r>
              <a:rPr lang="zh-CN" altLang="en-US" dirty="0"/>
              <a:t>首先，我们会使用 </a:t>
            </a:r>
            <a:r>
              <a:rPr lang="en-US" altLang="zh-CN" b="1" dirty="0"/>
              <a:t>``</a:t>
            </a:r>
            <a:r>
              <a:rPr lang="zh-CN" altLang="en-US" dirty="0"/>
              <a:t> 符号来编写字符串，称之为</a:t>
            </a:r>
            <a:r>
              <a:rPr lang="zh-CN" altLang="en-US" dirty="0">
                <a:solidFill>
                  <a:srgbClr val="FF0000"/>
                </a:solidFill>
              </a:rPr>
              <a:t>模板字符串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其次，在模板字符串中，我们可以</a:t>
            </a:r>
            <a:r>
              <a:rPr lang="zh-CN" altLang="en-US" dirty="0">
                <a:solidFill>
                  <a:srgbClr val="FF0000"/>
                </a:solidFill>
              </a:rPr>
              <a:t>通过 </a:t>
            </a:r>
            <a:r>
              <a:rPr lang="en-US" altLang="zh-CN" b="1" dirty="0">
                <a:solidFill>
                  <a:srgbClr val="FF0000"/>
                </a:solidFill>
              </a:rPr>
              <a:t>${expression}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来嵌入动态的内容；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4B6F9C-9AF1-BA4D-9CEB-152E9287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字符串模板基本使用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250F6-EC4D-024C-B77D-DCF79919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7" y="3317338"/>
            <a:ext cx="7488037" cy="32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F7574C-3683-3644-82B2-E7B41FE2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/>
              <a:t>模板字符串还有另外一种用法：标签模板字符串（</a:t>
            </a:r>
            <a:r>
              <a:rPr lang="en-US" altLang="zh-CN" sz="1600" b="1" dirty="0"/>
              <a:t>Tagged Template Literals</a:t>
            </a:r>
            <a:r>
              <a:rPr lang="zh-CN" altLang="en-US" sz="1600" b="1" dirty="0"/>
              <a:t>）。</a:t>
            </a:r>
          </a:p>
          <a:p>
            <a:r>
              <a:rPr lang="zh-CN" altLang="en-US" sz="1600" b="1" dirty="0"/>
              <a:t>我们一起来看一个普通的</a:t>
            </a:r>
            <a:r>
              <a:rPr lang="en-US" altLang="zh-CN" sz="1600" b="1" dirty="0"/>
              <a:t>JavaScript</a:t>
            </a:r>
            <a:r>
              <a:rPr lang="zh-CN" altLang="en-US" sz="1600" b="1" dirty="0"/>
              <a:t>的函数：</a:t>
            </a:r>
            <a:endParaRPr lang="en-US" altLang="zh-CN" sz="16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b="1" dirty="0"/>
              <a:t>如果我们使用标签模板字符串，并且在调用的时候插入其他的变量：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模板字符串被拆分</a:t>
            </a:r>
            <a:r>
              <a:rPr lang="zh-CN" altLang="en-US" sz="1600" dirty="0"/>
              <a:t>了；</a:t>
            </a:r>
          </a:p>
          <a:p>
            <a:pPr lvl="1"/>
            <a:r>
              <a:rPr lang="zh-CN" altLang="en-US" sz="1600" dirty="0"/>
              <a:t>第一个元素是</a:t>
            </a:r>
            <a:r>
              <a:rPr lang="zh-CN" altLang="en-US" sz="1600" dirty="0">
                <a:solidFill>
                  <a:srgbClr val="FF0000"/>
                </a:solidFill>
              </a:rPr>
              <a:t>数组</a:t>
            </a:r>
            <a:r>
              <a:rPr lang="zh-CN" altLang="en-US" sz="1600" dirty="0"/>
              <a:t>，是</a:t>
            </a:r>
            <a:r>
              <a:rPr lang="zh-CN" altLang="en-US" sz="1600" dirty="0">
                <a:solidFill>
                  <a:srgbClr val="FF0000"/>
                </a:solidFill>
              </a:rPr>
              <a:t>被模块字符串拆分的字符串组合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后面的元素是一个个模块字符串传入的内容</a:t>
            </a:r>
            <a:r>
              <a:rPr lang="zh-CN" altLang="en-US" sz="1600" dirty="0"/>
              <a:t>；</a:t>
            </a: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B880B8-B7B2-3246-81BB-FFC384CA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标签模板字符串使用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460A70-6565-2944-BCFE-F54EF65B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3" y="2257554"/>
            <a:ext cx="2970449" cy="1426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94AD8-5B7E-7640-9FB5-954AECD9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3" y="5465587"/>
            <a:ext cx="5029581" cy="11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D38B4C-0470-9349-98EF-F0008A82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54" y="1257300"/>
            <a:ext cx="10596629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BBB8282-3CDB-E94E-9514-3BF116D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styled-components</a:t>
            </a:r>
            <a:r>
              <a:rPr kumimoji="1"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525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模板字符串的详解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ECMA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新描述概念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区别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块级作用域的使用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函数的增强用法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56DA76-34E8-E249-ABE4-345D7DB7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之前，我们编写的函数参数是没有默认值的，所以我们在编写函数时，如果有下面的需求：</a:t>
            </a:r>
          </a:p>
          <a:p>
            <a:pPr lvl="1"/>
            <a:r>
              <a:rPr lang="zh-CN" altLang="en-US" dirty="0"/>
              <a:t>传入了参数，那么使用传入的参数；</a:t>
            </a:r>
          </a:p>
          <a:p>
            <a:pPr lvl="1"/>
            <a:r>
              <a:rPr lang="zh-CN" altLang="en-US" dirty="0"/>
              <a:t>没有传入参数，那么使用一个默认值；</a:t>
            </a:r>
          </a:p>
          <a:p>
            <a:r>
              <a:rPr lang="zh-CN" altLang="en-US" b="1" dirty="0"/>
              <a:t>而在</a:t>
            </a:r>
            <a:r>
              <a:rPr lang="en-US" altLang="zh-CN" b="1" dirty="0"/>
              <a:t>ES6</a:t>
            </a:r>
            <a:r>
              <a:rPr lang="zh-CN" altLang="en-US" b="1" dirty="0"/>
              <a:t>中，我们允许给函数一个默认值：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9891ED-8670-144D-9540-B8C4568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函数的默认参数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0C6F8-4531-FD47-8E2E-86D3340F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1" y="3115222"/>
            <a:ext cx="3379956" cy="1582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2CB343-380E-FA4B-8066-33C2A7B0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1" y="4889188"/>
            <a:ext cx="7812121" cy="18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60FC5E-2F6B-3048-A0BF-CEA19F35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默认值也可以和解构一起来使用：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另外参数的默认值我们通常会将其放到最后（在很多语言中，如果不放到最后其实会报错的）：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允许不将其放到最后，但是意味着还是会按照顺序来匹配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另外默认值会改变函数的</a:t>
            </a:r>
            <a:r>
              <a:rPr lang="en-US" altLang="zh-CN" b="1" dirty="0"/>
              <a:t>length</a:t>
            </a:r>
            <a:r>
              <a:rPr lang="zh-CN" altLang="en-US" b="1" dirty="0"/>
              <a:t>的个数，默认值以及后面的参数都不计算在</a:t>
            </a:r>
            <a:r>
              <a:rPr lang="en-US" altLang="zh-CN" b="1" dirty="0"/>
              <a:t>length</a:t>
            </a:r>
            <a:r>
              <a:rPr lang="zh-CN" altLang="en-US" b="1" dirty="0"/>
              <a:t>之内了。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7D48D6-6F77-7C45-8141-5C9848A6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函数默认值的补充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D1928-34FD-444A-92EA-9ABD2FD2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" y="1755842"/>
            <a:ext cx="5471943" cy="2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79D71A-EB61-DC43-A631-9280AD7B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ES6</a:t>
            </a:r>
            <a:r>
              <a:rPr lang="zh-CN" altLang="en-US" b="1" dirty="0"/>
              <a:t>中引用了</a:t>
            </a:r>
            <a:r>
              <a:rPr lang="en-US" altLang="zh-CN" b="1" dirty="0"/>
              <a:t>rest parameter</a:t>
            </a:r>
            <a:r>
              <a:rPr lang="zh-CN" altLang="en-US" b="1" dirty="0"/>
              <a:t>，可以将不定数量的参数放入到一个数组中：</a:t>
            </a:r>
          </a:p>
          <a:p>
            <a:pPr lvl="1"/>
            <a:r>
              <a:rPr lang="zh-CN" altLang="en-US" dirty="0"/>
              <a:t>如果最后一个参数是 </a:t>
            </a:r>
            <a:r>
              <a:rPr lang="en-US" altLang="zh-CN" dirty="0"/>
              <a:t>... </a:t>
            </a:r>
            <a:r>
              <a:rPr lang="zh-CN" altLang="en-US" dirty="0"/>
              <a:t>为前缀的，那么它会将剩余的参数放到该参数中，并且作为一个数组；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那么剩余参数和</a:t>
            </a:r>
            <a:r>
              <a:rPr lang="en-US" altLang="zh-CN" b="1" dirty="0"/>
              <a:t>arguments</a:t>
            </a:r>
            <a:r>
              <a:rPr lang="zh-CN" altLang="en-US" b="1" dirty="0"/>
              <a:t>有什么区别呢？</a:t>
            </a:r>
          </a:p>
          <a:p>
            <a:pPr lvl="1"/>
            <a:r>
              <a:rPr lang="zh-CN" altLang="en-US" dirty="0"/>
              <a:t>剩余参数只包含那些</a:t>
            </a:r>
            <a:r>
              <a:rPr lang="zh-CN" altLang="en-US" dirty="0">
                <a:solidFill>
                  <a:srgbClr val="FF0000"/>
                </a:solidFill>
              </a:rPr>
              <a:t>没有对应形参的实参</a:t>
            </a:r>
            <a:r>
              <a:rPr lang="zh-CN" altLang="en-US" dirty="0"/>
              <a:t>，而 </a:t>
            </a:r>
            <a:r>
              <a:rPr lang="en-US" altLang="zh-CN" dirty="0">
                <a:solidFill>
                  <a:srgbClr val="FF0000"/>
                </a:solidFill>
              </a:rPr>
              <a:t>arguments </a:t>
            </a:r>
            <a:r>
              <a:rPr lang="zh-CN" altLang="en-US" dirty="0">
                <a:solidFill>
                  <a:srgbClr val="FF0000"/>
                </a:solidFill>
              </a:rPr>
              <a:t>对象包含了传给函数的所有实参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arguments</a:t>
            </a:r>
            <a:r>
              <a:rPr lang="zh-CN" altLang="en-US" dirty="0">
                <a:solidFill>
                  <a:srgbClr val="FF0000"/>
                </a:solidFill>
              </a:rPr>
              <a:t>对象不是一个真正的数组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FF0000"/>
                </a:solidFill>
              </a:rPr>
              <a:t>rest</a:t>
            </a:r>
            <a:r>
              <a:rPr lang="zh-CN" altLang="en-US" dirty="0">
                <a:solidFill>
                  <a:srgbClr val="FF0000"/>
                </a:solidFill>
              </a:rPr>
              <a:t>参数是一个真正的数组</a:t>
            </a:r>
            <a:r>
              <a:rPr lang="zh-CN" altLang="en-US" dirty="0"/>
              <a:t>，可以进行数组的所有操作；</a:t>
            </a:r>
          </a:p>
          <a:p>
            <a:pPr lvl="1"/>
            <a:r>
              <a:rPr lang="en-US" altLang="zh-CN" dirty="0"/>
              <a:t>arguments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早期的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中为了方便去获取所有的参数提供的一个数据结构，而</a:t>
            </a:r>
            <a:r>
              <a:rPr lang="en-US" altLang="zh-CN" dirty="0"/>
              <a:t>rest</a:t>
            </a:r>
            <a:r>
              <a:rPr lang="zh-CN" altLang="en-US" dirty="0"/>
              <a:t>参数是</a:t>
            </a:r>
            <a:r>
              <a:rPr lang="en-US" altLang="zh-CN" dirty="0">
                <a:solidFill>
                  <a:srgbClr val="FF0000"/>
                </a:solidFill>
              </a:rPr>
              <a:t>ES6</a:t>
            </a:r>
            <a:r>
              <a:rPr lang="zh-CN" altLang="en-US" dirty="0">
                <a:solidFill>
                  <a:srgbClr val="FF0000"/>
                </a:solidFill>
              </a:rPr>
              <a:t>中提供</a:t>
            </a:r>
            <a:r>
              <a:rPr lang="zh-CN" altLang="en-US" dirty="0"/>
              <a:t>并且希望以此来替代</a:t>
            </a:r>
            <a:r>
              <a:rPr lang="en-US" altLang="zh-CN" dirty="0"/>
              <a:t>arguments</a:t>
            </a:r>
            <a:r>
              <a:rPr lang="zh-CN" altLang="en-US" dirty="0"/>
              <a:t>的；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注意：剩余参数必须放到最后一个位置，否则会报错。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349EB9-DD52-BB4C-BFEA-D8D0BE45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函数的剩余参数（已经学习）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6C7C6C-D7EB-C546-B4C8-7ECF6421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8" y="2171920"/>
            <a:ext cx="4284290" cy="14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D4160E-DCBC-3043-8197-3C76D50D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在前面我们已经学习了箭头函数的用法，这里进行一些补充：</a:t>
            </a:r>
          </a:p>
          <a:p>
            <a:pPr lvl="1"/>
            <a:r>
              <a:rPr lang="zh-CN" altLang="en-US" dirty="0"/>
              <a:t>箭头函数是</a:t>
            </a:r>
            <a:r>
              <a:rPr lang="zh-CN" altLang="en-US" dirty="0">
                <a:solidFill>
                  <a:srgbClr val="FF0000"/>
                </a:solidFill>
              </a:rPr>
              <a:t>没有显式原型</a:t>
            </a:r>
            <a:r>
              <a:rPr lang="en-US" altLang="zh-CN" dirty="0">
                <a:solidFill>
                  <a:srgbClr val="FF0000"/>
                </a:solidFill>
              </a:rPr>
              <a:t>prototype</a:t>
            </a:r>
            <a:r>
              <a:rPr lang="zh-CN" altLang="en-US" dirty="0"/>
              <a:t>的，所以不能作为构造函数，使用</a:t>
            </a:r>
            <a:r>
              <a:rPr lang="en-US" altLang="zh-CN" dirty="0"/>
              <a:t>new</a:t>
            </a:r>
            <a:r>
              <a:rPr lang="zh-CN" altLang="en-US" dirty="0"/>
              <a:t>来创建对象；</a:t>
            </a:r>
            <a:endParaRPr lang="en-US" altLang="zh-CN" dirty="0"/>
          </a:p>
          <a:p>
            <a:pPr lvl="1"/>
            <a:r>
              <a:rPr lang="zh-CN" altLang="en-US" dirty="0"/>
              <a:t>箭头函数也</a:t>
            </a:r>
            <a:r>
              <a:rPr lang="zh-CN" altLang="en-US" dirty="0">
                <a:solidFill>
                  <a:srgbClr val="FF0000"/>
                </a:solidFill>
              </a:rPr>
              <a:t>不绑定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arguments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F128AE-A898-0F4A-A6BA-659FAE19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函数箭头函数的补充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DB69D-9B40-7649-BA2F-5CC90C3B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0" y="2915043"/>
            <a:ext cx="4558895" cy="2128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E2532-22B4-C8A9-9DB6-954E4F6D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73" y="2771858"/>
            <a:ext cx="6689242" cy="22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835CE8-42D8-5D4E-A858-035E5802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展开语法</a:t>
            </a:r>
            <a:r>
              <a:rPr lang="en-US" altLang="zh-CN" b="1" dirty="0"/>
              <a:t>(Spread syntax)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可以在函数调用</a:t>
            </a:r>
            <a:r>
              <a:rPr lang="en-US" altLang="zh-CN" dirty="0"/>
              <a:t>/</a:t>
            </a:r>
            <a:r>
              <a:rPr lang="zh-CN" altLang="en-US" dirty="0"/>
              <a:t>数组构造时，将数组表达式或者</a:t>
            </a:r>
            <a:r>
              <a:rPr lang="en-US" altLang="zh-CN" dirty="0"/>
              <a:t>string</a:t>
            </a:r>
            <a:r>
              <a:rPr lang="zh-CN" altLang="en-US" dirty="0"/>
              <a:t>在语法层面展开；</a:t>
            </a:r>
          </a:p>
          <a:p>
            <a:pPr lvl="1"/>
            <a:r>
              <a:rPr lang="zh-CN" altLang="en-US" dirty="0"/>
              <a:t>还可以在构造字面量对象时</a:t>
            </a:r>
            <a:r>
              <a:rPr lang="en-US" altLang="zh-CN" dirty="0"/>
              <a:t>, </a:t>
            </a:r>
            <a:r>
              <a:rPr lang="zh-CN" altLang="en-US" dirty="0"/>
              <a:t>将对象表达式按</a:t>
            </a:r>
            <a:r>
              <a:rPr lang="en-US" altLang="zh-CN" dirty="0"/>
              <a:t>key-value</a:t>
            </a:r>
            <a:r>
              <a:rPr lang="zh-CN" altLang="en-US" dirty="0"/>
              <a:t>的方式展开；</a:t>
            </a:r>
          </a:p>
          <a:p>
            <a:r>
              <a:rPr kumimoji="1" lang="zh-CN" altLang="en-US" b="1" dirty="0"/>
              <a:t>展开语法的场景：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函数调用</a:t>
            </a:r>
            <a:r>
              <a:rPr kumimoji="1" lang="zh-CN" altLang="en-US" dirty="0"/>
              <a:t>时使用；</a:t>
            </a:r>
            <a:endParaRPr kumimoji="1"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数组构造</a:t>
            </a:r>
            <a:r>
              <a:rPr lang="zh-CN" altLang="en-US" dirty="0"/>
              <a:t>时使用；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构建对象字面量</a:t>
            </a:r>
            <a:r>
              <a:rPr lang="zh-CN" altLang="en-US" dirty="0"/>
              <a:t>时，也可以使用展开运算符，这个是在</a:t>
            </a:r>
            <a:r>
              <a:rPr lang="en-US" altLang="zh-CN" dirty="0"/>
              <a:t>ES2018</a:t>
            </a:r>
            <a:r>
              <a:rPr lang="zh-CN" altLang="en-US" dirty="0"/>
              <a:t>（</a:t>
            </a:r>
            <a:r>
              <a:rPr lang="en-US" altLang="zh-CN" dirty="0"/>
              <a:t>ES9</a:t>
            </a:r>
            <a:r>
              <a:rPr lang="zh-CN" altLang="en-US" dirty="0"/>
              <a:t>）中添加的新特性；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注意：展开运算符其实是一种浅拷贝；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B26DD-5356-A641-BCFD-59B064C9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展开语法</a:t>
            </a:r>
          </a:p>
        </p:txBody>
      </p:sp>
    </p:spTree>
    <p:extLst>
      <p:ext uri="{BB962C8B-B14F-4D97-AF65-F5344CB8AC3E}">
        <p14:creationId xmlns:p14="http://schemas.microsoft.com/office/powerpoint/2010/main" val="17553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DA77C0-0FBE-CA4A-8B38-E5ADC756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中规范了二进制和八进制的写法：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另外在</a:t>
            </a:r>
            <a:r>
              <a:rPr kumimoji="1" lang="en-US" altLang="zh-CN" dirty="0"/>
              <a:t>ES2021</a:t>
            </a:r>
            <a:r>
              <a:rPr kumimoji="1" lang="zh-CN" altLang="en-US" dirty="0"/>
              <a:t>新增特性：数字过长时，可以使用</a:t>
            </a:r>
            <a:r>
              <a:rPr kumimoji="1" lang="en-US" altLang="zh-CN" dirty="0"/>
              <a:t>_</a:t>
            </a:r>
            <a:r>
              <a:rPr kumimoji="1" lang="zh-CN" altLang="en-US" dirty="0"/>
              <a:t>作为连接符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837378-7429-5C4A-B610-184D8B8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数值的表示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3D0CD-AAD6-B34F-AFBE-F887C81E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" y="1870818"/>
            <a:ext cx="3720560" cy="2258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20217-26C2-7E47-8C75-56EFE48A6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3" y="5130784"/>
            <a:ext cx="3720560" cy="8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6FA5BF-F1BD-604C-A68E-79F817AF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Symbol</a:t>
            </a:r>
            <a:r>
              <a:rPr lang="zh-CN" altLang="en-US" dirty="0"/>
              <a:t>是什么呢？</a:t>
            </a:r>
            <a:r>
              <a:rPr lang="en-US" altLang="zh-CN" dirty="0"/>
              <a:t>Symbol</a:t>
            </a:r>
            <a:r>
              <a:rPr lang="zh-CN" altLang="en-US" dirty="0"/>
              <a:t>是</a:t>
            </a:r>
            <a:r>
              <a:rPr lang="en-US" altLang="zh-CN" dirty="0"/>
              <a:t>ES6</a:t>
            </a:r>
            <a:r>
              <a:rPr lang="zh-CN" altLang="en-US" dirty="0"/>
              <a:t>中新增的一个基本数据类型，翻译为符号。</a:t>
            </a:r>
          </a:p>
          <a:p>
            <a:r>
              <a:rPr lang="zh-CN" altLang="en-US" b="1" dirty="0"/>
              <a:t>那么为什么需要</a:t>
            </a:r>
            <a:r>
              <a:rPr lang="en-US" altLang="zh-CN" b="1" dirty="0"/>
              <a:t>Symbol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之前，对象的属性名都是字符串形式，那么很容易造成</a:t>
            </a:r>
            <a:r>
              <a:rPr lang="zh-CN" altLang="en-US" dirty="0">
                <a:solidFill>
                  <a:srgbClr val="FF0000"/>
                </a:solidFill>
              </a:rPr>
              <a:t>属性名的冲突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比如原来有一个对象，我们希望在其中</a:t>
            </a:r>
            <a:r>
              <a:rPr lang="zh-CN" altLang="en-US" dirty="0">
                <a:solidFill>
                  <a:srgbClr val="FF0000"/>
                </a:solidFill>
              </a:rPr>
              <a:t>添加一个新的属性和值</a:t>
            </a:r>
            <a:r>
              <a:rPr lang="zh-CN" altLang="en-US" dirty="0"/>
              <a:t>，但是我们在不确定它原来内部有什么内容的情况下，</a:t>
            </a:r>
            <a:r>
              <a:rPr lang="zh-CN" altLang="en-US" dirty="0">
                <a:solidFill>
                  <a:srgbClr val="FF0000"/>
                </a:solidFill>
              </a:rPr>
              <a:t>很容易造成冲突，从而覆盖掉它内部的某个属性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比如我们前面在讲</a:t>
            </a:r>
            <a:r>
              <a:rPr lang="en-US" altLang="zh-CN" dirty="0"/>
              <a:t>apply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bind</a:t>
            </a:r>
            <a:r>
              <a:rPr lang="zh-CN" altLang="en-US" dirty="0"/>
              <a:t>实现时，我们有给其中</a:t>
            </a:r>
            <a:r>
              <a:rPr lang="zh-CN" altLang="en-US" dirty="0">
                <a:solidFill>
                  <a:srgbClr val="FF0000"/>
                </a:solidFill>
              </a:rPr>
              <a:t>添加一个</a:t>
            </a:r>
            <a:r>
              <a:rPr lang="en-US" altLang="zh-CN" dirty="0" err="1">
                <a:solidFill>
                  <a:srgbClr val="FF0000"/>
                </a:solidFill>
              </a:rPr>
              <a:t>fn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，那么如果它内部原来已经有了</a:t>
            </a:r>
            <a:r>
              <a:rPr lang="en-US" altLang="zh-CN" dirty="0" err="1"/>
              <a:t>fn</a:t>
            </a:r>
            <a:r>
              <a:rPr lang="zh-CN" altLang="en-US" dirty="0"/>
              <a:t>属性了呢？</a:t>
            </a:r>
          </a:p>
          <a:p>
            <a:pPr lvl="1"/>
            <a:r>
              <a:rPr lang="zh-CN" altLang="en-US" dirty="0"/>
              <a:t>比如开发中我们使用混入，那么混入中出现了同名的属性，必然有一个会被覆盖掉；</a:t>
            </a:r>
          </a:p>
          <a:p>
            <a:r>
              <a:rPr lang="en-US" altLang="zh-CN" dirty="0"/>
              <a:t>Symbol</a:t>
            </a:r>
            <a:r>
              <a:rPr lang="zh-CN" altLang="en-US" dirty="0"/>
              <a:t>就是为了解决上面的问题，用来</a:t>
            </a:r>
            <a:r>
              <a:rPr lang="zh-CN" altLang="en-US" b="1" dirty="0"/>
              <a:t>生成一个独一无二的值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Symbol</a:t>
            </a:r>
            <a:r>
              <a:rPr lang="zh-CN" altLang="en-US" dirty="0"/>
              <a:t>值是通过</a:t>
            </a:r>
            <a:r>
              <a:rPr lang="en-US" altLang="zh-CN" dirty="0">
                <a:solidFill>
                  <a:srgbClr val="FF0000"/>
                </a:solidFill>
              </a:rPr>
              <a:t>Symbol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来生成的，生成后可以</a:t>
            </a:r>
            <a:r>
              <a:rPr lang="zh-CN" altLang="en-US" dirty="0">
                <a:solidFill>
                  <a:srgbClr val="FF0000"/>
                </a:solidFill>
              </a:rPr>
              <a:t>作为属性名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也就是在</a:t>
            </a:r>
            <a:r>
              <a:rPr lang="en-US" altLang="zh-CN" dirty="0"/>
              <a:t>ES6</a:t>
            </a:r>
            <a:r>
              <a:rPr lang="zh-CN" altLang="en-US" dirty="0"/>
              <a:t>中，对象的属性名可以使用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，也可以使用</a:t>
            </a:r>
            <a:r>
              <a:rPr lang="en-US" altLang="zh-CN" dirty="0">
                <a:solidFill>
                  <a:srgbClr val="FF0000"/>
                </a:solidFill>
              </a:rPr>
              <a:t>Symbol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b="1" dirty="0"/>
              <a:t>Symbol</a:t>
            </a:r>
            <a:r>
              <a:rPr lang="zh-CN" altLang="en-US" b="1" dirty="0"/>
              <a:t>即使多次创建值，它们也是不同的：</a:t>
            </a:r>
            <a:r>
              <a:rPr lang="en-US" altLang="zh-CN" dirty="0"/>
              <a:t>Symbol</a:t>
            </a:r>
            <a:r>
              <a:rPr lang="zh-CN" altLang="en-US" dirty="0"/>
              <a:t>函数执行后每次创建出来的值都是独一无二的；</a:t>
            </a:r>
          </a:p>
          <a:p>
            <a:r>
              <a:rPr lang="zh-CN" altLang="en-US" b="1" dirty="0"/>
              <a:t>我们也可以在创建</a:t>
            </a:r>
            <a:r>
              <a:rPr lang="en-US" altLang="zh-CN" b="1" dirty="0"/>
              <a:t>Symbol</a:t>
            </a:r>
            <a:r>
              <a:rPr lang="zh-CN" altLang="en-US" b="1" dirty="0"/>
              <a:t>值的时候传入一个描述</a:t>
            </a:r>
            <a:r>
              <a:rPr lang="en-US" altLang="zh-CN" b="1" dirty="0"/>
              <a:t>description</a:t>
            </a:r>
            <a:r>
              <a:rPr lang="zh-CN" altLang="en-US" dirty="0"/>
              <a:t>：这个是</a:t>
            </a:r>
            <a:r>
              <a:rPr lang="en-US" altLang="zh-CN" dirty="0"/>
              <a:t>ES2019</a:t>
            </a:r>
            <a:r>
              <a:rPr lang="zh-CN" altLang="en-US" dirty="0"/>
              <a:t>（</a:t>
            </a:r>
            <a:r>
              <a:rPr lang="en-US" altLang="zh-CN" dirty="0"/>
              <a:t>ES10</a:t>
            </a:r>
            <a:r>
              <a:rPr lang="zh-CN" altLang="en-US" dirty="0"/>
              <a:t>）新增的特性；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39AA8-ED9A-884F-B9BB-974CE164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15594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08099A-0241-2140-920E-D6F9E94F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我们通常会使用</a:t>
            </a:r>
            <a:r>
              <a:rPr lang="en-US" altLang="zh-CN" dirty="0"/>
              <a:t>Symbol</a:t>
            </a:r>
            <a:r>
              <a:rPr lang="zh-CN" altLang="en-US" dirty="0"/>
              <a:t>在对象中表示唯一的属性名：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CEEC94-5A3F-AA45-B289-D7CF279C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作为属性名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4B04-3788-1749-8F23-FEF6FC52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7" y="1706809"/>
            <a:ext cx="3517117" cy="4994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4146E9-AC78-904F-ADA2-AA3D67BB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47" y="2826831"/>
            <a:ext cx="5763098" cy="16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BC6FA1-808F-1D4E-9B47-46CA0F9F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前面我们讲</a:t>
            </a:r>
            <a:r>
              <a:rPr lang="en-US" altLang="zh-CN" b="1" dirty="0"/>
              <a:t>Symbol</a:t>
            </a:r>
            <a:r>
              <a:rPr lang="zh-CN" altLang="en-US" b="1" dirty="0"/>
              <a:t>的目的是为了创建一个独一无二的值，那么如果我们现在就是想创建相同的</a:t>
            </a:r>
            <a:r>
              <a:rPr lang="en-US" altLang="zh-CN" b="1" dirty="0"/>
              <a:t>Symbol</a:t>
            </a:r>
            <a:r>
              <a:rPr lang="zh-CN" altLang="en-US" b="1" dirty="0"/>
              <a:t>应该怎么来做呢？</a:t>
            </a:r>
          </a:p>
          <a:p>
            <a:pPr lvl="1"/>
            <a:r>
              <a:rPr lang="zh-CN" altLang="en-US" dirty="0"/>
              <a:t>我们可以使用</a:t>
            </a:r>
            <a:r>
              <a:rPr lang="en-US" altLang="zh-CN" dirty="0" err="1">
                <a:solidFill>
                  <a:srgbClr val="FF0000"/>
                </a:solidFill>
              </a:rPr>
              <a:t>Symbol.for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来做到这一点；</a:t>
            </a:r>
          </a:p>
          <a:p>
            <a:pPr lvl="1"/>
            <a:r>
              <a:rPr lang="zh-CN" altLang="en-US" dirty="0"/>
              <a:t>并且我们可以通过</a:t>
            </a:r>
            <a:r>
              <a:rPr lang="en-US" altLang="zh-CN" dirty="0" err="1">
                <a:solidFill>
                  <a:srgbClr val="FF0000"/>
                </a:solidFill>
              </a:rPr>
              <a:t>Symbol.keyFor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来获取对应的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1EE74-8CCD-A24A-A0B9-BBF40F8E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相同值的</a:t>
            </a:r>
            <a:r>
              <a:rPr lang="en-US" altLang="zh-CN" dirty="0"/>
              <a:t>Symbol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3D21F-072C-364D-B2DC-2CE4A3BC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7" y="3284977"/>
            <a:ext cx="4383391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8BBF88-0756-70AC-14D7-70F88C89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在执行学习</a:t>
            </a:r>
            <a:r>
              <a:rPr lang="en-US" altLang="zh-CN" b="1" dirty="0"/>
              <a:t>JavaScript</a:t>
            </a:r>
            <a:r>
              <a:rPr lang="zh-CN" altLang="en-US" b="1" dirty="0"/>
              <a:t>代码执行过程中，我们学习了很多</a:t>
            </a:r>
            <a:r>
              <a:rPr lang="en-US" altLang="zh-CN" b="1" dirty="0"/>
              <a:t>ECMA</a:t>
            </a:r>
            <a:r>
              <a:rPr lang="zh-CN" altLang="en-US" b="1" dirty="0"/>
              <a:t>文档的术语：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执行上下文栈</a:t>
            </a:r>
            <a:r>
              <a:rPr lang="zh-CN" altLang="en-US" dirty="0"/>
              <a:t>：</a:t>
            </a:r>
            <a:r>
              <a:rPr lang="en-US" altLang="zh-CN" dirty="0"/>
              <a:t>Execution Context Stack</a:t>
            </a:r>
            <a:r>
              <a:rPr lang="zh-CN" altLang="en-US" dirty="0"/>
              <a:t>，用于执行上下文的栈结构；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执行上下文</a:t>
            </a:r>
            <a:r>
              <a:rPr lang="zh-CN" altLang="en-US" dirty="0"/>
              <a:t>：</a:t>
            </a:r>
            <a:r>
              <a:rPr lang="en-US" altLang="zh-CN" dirty="0"/>
              <a:t>Execution Context</a:t>
            </a:r>
            <a:r>
              <a:rPr lang="zh-CN" altLang="en-US" dirty="0"/>
              <a:t>，代码在执行之前会先创建对应的执行上下文；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变量对象</a:t>
            </a:r>
            <a:r>
              <a:rPr lang="zh-CN" altLang="en-US" dirty="0"/>
              <a:t>：</a:t>
            </a:r>
            <a:r>
              <a:rPr lang="en-US" altLang="zh-CN" dirty="0"/>
              <a:t>Variable Object</a:t>
            </a:r>
            <a:r>
              <a:rPr lang="zh-CN" altLang="en-US" dirty="0"/>
              <a:t>，上下文关联的</a:t>
            </a:r>
            <a:r>
              <a:rPr lang="en-US" altLang="zh-CN" dirty="0"/>
              <a:t>VO</a:t>
            </a:r>
            <a:r>
              <a:rPr lang="zh-CN" altLang="en-US" dirty="0"/>
              <a:t>对象，用于记录函数和变量声明；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全局对象</a:t>
            </a:r>
            <a:r>
              <a:rPr lang="zh-CN" altLang="en-US" dirty="0"/>
              <a:t>：</a:t>
            </a:r>
            <a:r>
              <a:rPr lang="en-US" altLang="zh-CN" dirty="0"/>
              <a:t>Global Object</a:t>
            </a:r>
            <a:r>
              <a:rPr lang="zh-CN" altLang="en-US" dirty="0"/>
              <a:t>，全局执行上下文关联的</a:t>
            </a:r>
            <a:r>
              <a:rPr lang="en-US" altLang="zh-CN" dirty="0"/>
              <a:t>VO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激活对象</a:t>
            </a:r>
            <a:r>
              <a:rPr lang="zh-CN" altLang="en-US" dirty="0"/>
              <a:t>：</a:t>
            </a:r>
            <a:r>
              <a:rPr lang="en-US" altLang="zh-CN" dirty="0"/>
              <a:t>Activation Object</a:t>
            </a:r>
            <a:r>
              <a:rPr lang="zh-CN" altLang="en-US" dirty="0"/>
              <a:t>，函数执行上下文关联的</a:t>
            </a:r>
            <a:r>
              <a:rPr lang="en-US" altLang="zh-CN" dirty="0"/>
              <a:t>VO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作用域链</a:t>
            </a:r>
            <a:r>
              <a:rPr lang="zh-CN" altLang="en-US" dirty="0"/>
              <a:t>：</a:t>
            </a:r>
            <a:r>
              <a:rPr lang="en-US" altLang="zh-CN" dirty="0"/>
              <a:t>scope chain</a:t>
            </a:r>
            <a:r>
              <a:rPr lang="zh-CN" altLang="en-US" dirty="0"/>
              <a:t>，作用域链，用于关联指向上下文的变量查找；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在新的</a:t>
            </a:r>
            <a:r>
              <a:rPr lang="en-US" altLang="zh-CN" b="1" dirty="0"/>
              <a:t>ECMA</a:t>
            </a:r>
            <a:r>
              <a:rPr lang="zh-CN" altLang="en-US" b="1" dirty="0"/>
              <a:t>代码执行描述中（</a:t>
            </a:r>
            <a:r>
              <a:rPr lang="en-US" altLang="zh-CN" b="1" dirty="0"/>
              <a:t>ES5</a:t>
            </a:r>
            <a:r>
              <a:rPr lang="zh-CN" altLang="en-US" b="1" dirty="0"/>
              <a:t>以及之上），对于代码的执行流程描述改成了另外的一些词汇：</a:t>
            </a:r>
            <a:endParaRPr lang="en-US" altLang="zh-CN" b="1" dirty="0"/>
          </a:p>
          <a:p>
            <a:pPr lvl="1"/>
            <a:r>
              <a:rPr lang="zh-CN" altLang="en-US" dirty="0"/>
              <a:t>基本思路是相同的，只是</a:t>
            </a:r>
            <a:r>
              <a:rPr lang="zh-CN" altLang="en-US" dirty="0">
                <a:solidFill>
                  <a:srgbClr val="FF0000"/>
                </a:solidFill>
              </a:rPr>
              <a:t>对于一些词汇的描述发生了改变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执行上下文栈和执行上下文</a:t>
            </a:r>
            <a:r>
              <a:rPr lang="zh-CN" altLang="en-US" dirty="0"/>
              <a:t>也是相同的；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CA7810-6332-BD97-507A-E453C342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en-US" altLang="zh-CN" dirty="0"/>
              <a:t>ECMA</a:t>
            </a:r>
            <a:r>
              <a:rPr lang="zh-CN" altLang="en-US" dirty="0"/>
              <a:t>代码执行描述</a:t>
            </a:r>
          </a:p>
        </p:txBody>
      </p:sp>
    </p:spTree>
    <p:extLst>
      <p:ext uri="{BB962C8B-B14F-4D97-AF65-F5344CB8AC3E}">
        <p14:creationId xmlns:p14="http://schemas.microsoft.com/office/powerpoint/2010/main" val="12125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47B62F-C225-A181-0287-63B1898F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词法环境是一种规范类型，用于在词法嵌套结构中定义关联的变量、函数等标识符；</a:t>
            </a:r>
            <a:endParaRPr lang="en-US" altLang="zh-CN" b="1" dirty="0"/>
          </a:p>
          <a:p>
            <a:pPr lvl="1"/>
            <a:r>
              <a:rPr lang="zh-CN" altLang="en-US" dirty="0"/>
              <a:t>一个词法环境是由环境记录（</a:t>
            </a:r>
            <a:r>
              <a:rPr lang="en-US" altLang="zh-CN" dirty="0"/>
              <a:t>Environment Record</a:t>
            </a:r>
            <a:r>
              <a:rPr lang="zh-CN" altLang="en-US" dirty="0"/>
              <a:t>）和一个外部词法环境（</a:t>
            </a:r>
            <a:r>
              <a:rPr lang="en-US" altLang="zh-CN" dirty="0" err="1"/>
              <a:t>o</a:t>
            </a:r>
            <a:r>
              <a:rPr lang="en-US" altLang="zh-CN" b="0" i="1" dirty="0" err="1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ute;r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 Lexical Environment</a:t>
            </a:r>
            <a:r>
              <a:rPr lang="zh-CN" altLang="en-US" dirty="0"/>
              <a:t>）组成；</a:t>
            </a:r>
            <a:endParaRPr lang="en-US" altLang="zh-CN" dirty="0"/>
          </a:p>
          <a:p>
            <a:pPr lvl="1"/>
            <a:r>
              <a:rPr lang="zh-CN" altLang="en-US" dirty="0"/>
              <a:t>一个词法环境经常用于关联一个函数声明、代码块语句、</a:t>
            </a:r>
            <a:r>
              <a:rPr lang="en-US" altLang="zh-CN" dirty="0"/>
              <a:t>try-catch</a:t>
            </a:r>
            <a:r>
              <a:rPr lang="zh-CN" altLang="en-US" dirty="0"/>
              <a:t>语句，当它们的代码被执行时，词法环境被创建出来；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也就是在</a:t>
            </a:r>
            <a:r>
              <a:rPr lang="en-US" altLang="zh-CN" b="1" dirty="0"/>
              <a:t>ES5</a:t>
            </a:r>
            <a:r>
              <a:rPr lang="zh-CN" altLang="en-US" b="1" dirty="0"/>
              <a:t>之后，执行一个代码，通常会关联对应的词法环境；</a:t>
            </a:r>
            <a:endParaRPr lang="en-US" altLang="zh-CN" b="1" dirty="0"/>
          </a:p>
          <a:p>
            <a:pPr lvl="1"/>
            <a:r>
              <a:rPr lang="zh-CN" altLang="en-US" dirty="0"/>
              <a:t>那么执行上下文会关联哪些词法环境呢？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FB9FF0-B8FC-92C7-512F-BB36E766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词法环境（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</a:rPr>
              <a:t>Lexical Environments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B26DA-7C29-0430-45E2-85C33390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5" y="2654315"/>
            <a:ext cx="10782751" cy="1079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6BC920-52D9-B598-BA74-4931C224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7" y="5130518"/>
            <a:ext cx="8981180" cy="14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5B13A9-DE29-6931-73E4-9F63EA2D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LexicalEnvironment</a:t>
            </a:r>
            <a:r>
              <a:rPr lang="zh-CN" altLang="en-US" dirty="0"/>
              <a:t>用于处理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声明的标识符：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VariableEnvironment</a:t>
            </a:r>
            <a:r>
              <a:rPr lang="zh-CN" altLang="en-US" dirty="0"/>
              <a:t>用于处理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声明的标识符：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E4A9CD-C737-0853-D5AD-29994F20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LexicalEnvironment</a:t>
            </a:r>
            <a:r>
              <a:rPr lang="zh-CN" altLang="en-US" dirty="0"/>
              <a:t>和</a:t>
            </a:r>
            <a:r>
              <a:rPr lang="en-US" altLang="zh-CN" dirty="0" err="1"/>
              <a:t>VariableEnvironment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6AF780-4435-A433-940E-282EF9B9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6" y="1923186"/>
            <a:ext cx="9738911" cy="1437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D5D60-061E-6BB3-08D7-75DCF24E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" y="4563529"/>
            <a:ext cx="10014332" cy="14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48568B-C107-3E55-EBBF-5F89518F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在这个规范中有两种主要的环境记录值</a:t>
            </a:r>
            <a:r>
              <a:rPr lang="en-US" altLang="zh-CN" b="1" dirty="0"/>
              <a:t>:</a:t>
            </a:r>
            <a:r>
              <a:rPr lang="zh-CN" altLang="en-US" b="1" dirty="0"/>
              <a:t>声明式环境记录和对象环境记录。</a:t>
            </a:r>
            <a:endParaRPr lang="en-US" altLang="zh-CN" b="1" dirty="0"/>
          </a:p>
          <a:p>
            <a:pPr lvl="1"/>
            <a:r>
              <a:rPr lang="zh-CN" altLang="en-US" dirty="0"/>
              <a:t>声明式环境记录：声明性环境记录用于定义</a:t>
            </a:r>
            <a:r>
              <a:rPr lang="en-US" altLang="zh-CN" dirty="0"/>
              <a:t>ECMAScript</a:t>
            </a:r>
            <a:r>
              <a:rPr lang="zh-CN" altLang="en-US" dirty="0"/>
              <a:t>语言语法元素的效果，如函数声明、变量声明和直接将标识符绑定与</a:t>
            </a:r>
            <a:r>
              <a:rPr lang="en-US" altLang="zh-CN" dirty="0"/>
              <a:t>ECMAScript</a:t>
            </a:r>
            <a:r>
              <a:rPr lang="zh-CN" altLang="en-US" dirty="0"/>
              <a:t>语言值关联起来的</a:t>
            </a:r>
            <a:r>
              <a:rPr lang="en-US" altLang="zh-CN" dirty="0"/>
              <a:t>Catch</a:t>
            </a:r>
            <a:r>
              <a:rPr lang="zh-CN" altLang="en-US" dirty="0"/>
              <a:t>子句。</a:t>
            </a:r>
            <a:endParaRPr lang="en-US" altLang="zh-CN" dirty="0"/>
          </a:p>
          <a:p>
            <a:pPr lvl="1"/>
            <a:r>
              <a:rPr lang="zh-CN" altLang="en-US" dirty="0"/>
              <a:t>对象式环境记录：对象环境记录用于定义</a:t>
            </a:r>
            <a:r>
              <a:rPr lang="en-US" altLang="zh-CN" dirty="0"/>
              <a:t>ECMAScript</a:t>
            </a:r>
            <a:r>
              <a:rPr lang="zh-CN" altLang="en-US" dirty="0"/>
              <a:t>元素的效果，例如</a:t>
            </a:r>
            <a:r>
              <a:rPr lang="en-US" altLang="zh-CN" dirty="0" err="1"/>
              <a:t>WithStatement</a:t>
            </a:r>
            <a:r>
              <a:rPr lang="zh-CN" altLang="en-US" dirty="0"/>
              <a:t>，它将标识符绑定与某些对象的属性关联起来。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D4C262-E176-0ADD-B636-B1103412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环境记录（</a:t>
            </a:r>
            <a:r>
              <a:rPr lang="en-US" altLang="zh-CN" dirty="0"/>
              <a:t>Environment Record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D841E-EA87-0914-AD18-95730609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4" y="3562814"/>
            <a:ext cx="11013434" cy="16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0729AD-8FC9-1C9D-8EF5-FDC4F4C6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67" y="1257300"/>
            <a:ext cx="11074403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7D1E2E3-D843-5C68-7F52-CE27AE2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en-US" altLang="zh-CN" dirty="0"/>
              <a:t>ECMA</a:t>
            </a:r>
            <a:r>
              <a:rPr lang="zh-CN" altLang="en-US" dirty="0"/>
              <a:t>描述内存图</a:t>
            </a:r>
          </a:p>
        </p:txBody>
      </p:sp>
    </p:spTree>
    <p:extLst>
      <p:ext uri="{BB962C8B-B14F-4D97-AF65-F5344CB8AC3E}">
        <p14:creationId xmlns:p14="http://schemas.microsoft.com/office/powerpoint/2010/main" val="916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CD4B4A-AA55-684F-BB5F-60A960FF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ES5</a:t>
            </a:r>
            <a:r>
              <a:rPr lang="zh-CN" altLang="en-US" b="1" dirty="0"/>
              <a:t>中我们声明变量都是使用的</a:t>
            </a:r>
            <a:r>
              <a:rPr lang="en-US" altLang="zh-CN" b="1" dirty="0"/>
              <a:t>var</a:t>
            </a:r>
            <a:r>
              <a:rPr lang="zh-CN" altLang="en-US" b="1" dirty="0"/>
              <a:t>关键字，从</a:t>
            </a:r>
            <a:r>
              <a:rPr lang="en-US" altLang="zh-CN" b="1" dirty="0"/>
              <a:t>ES6</a:t>
            </a:r>
            <a:r>
              <a:rPr lang="zh-CN" altLang="en-US" b="1" dirty="0"/>
              <a:t>开始新增了两个关键字可以声明变量：</a:t>
            </a:r>
            <a:r>
              <a:rPr lang="en-US" altLang="zh-CN" b="1" dirty="0"/>
              <a:t>let</a:t>
            </a:r>
            <a:r>
              <a:rPr lang="zh-CN" altLang="en-US" b="1" dirty="0"/>
              <a:t>、</a:t>
            </a:r>
            <a:r>
              <a:rPr lang="en-US" altLang="zh-CN" b="1" dirty="0"/>
              <a:t>const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>
                <a:solidFill>
                  <a:srgbClr val="FF0000"/>
                </a:solidFill>
              </a:rPr>
              <a:t>在其他编程语言中都是有的</a:t>
            </a:r>
            <a:r>
              <a:rPr lang="zh-CN" altLang="en-US" dirty="0"/>
              <a:t>，所以也并不是新鲜的关键字；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>
                <a:solidFill>
                  <a:srgbClr val="FF0000"/>
                </a:solidFill>
              </a:rPr>
              <a:t>let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>
                <a:solidFill>
                  <a:srgbClr val="FF0000"/>
                </a:solidFill>
              </a:rPr>
              <a:t>确确实实给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带来一些不一样的东西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let</a:t>
            </a:r>
            <a:r>
              <a:rPr lang="zh-CN" altLang="en-US" b="1" dirty="0"/>
              <a:t>关键字：</a:t>
            </a:r>
            <a:endParaRPr lang="en-US" altLang="zh-CN" b="1" dirty="0"/>
          </a:p>
          <a:p>
            <a:pPr lvl="1"/>
            <a:r>
              <a:rPr lang="zh-CN" altLang="en-US" dirty="0"/>
              <a:t>从直观的角度来说，</a:t>
            </a:r>
            <a:r>
              <a:rPr lang="en-US" altLang="zh-CN" dirty="0">
                <a:solidFill>
                  <a:srgbClr val="FF0000"/>
                </a:solidFill>
              </a:rPr>
              <a:t>let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zh-CN" altLang="en-US" dirty="0">
                <a:solidFill>
                  <a:srgbClr val="FF0000"/>
                </a:solidFill>
              </a:rPr>
              <a:t>是没有太大的区别</a:t>
            </a:r>
            <a:r>
              <a:rPr lang="zh-CN" altLang="en-US" dirty="0"/>
              <a:t>的，都是</a:t>
            </a:r>
            <a:r>
              <a:rPr lang="zh-CN" altLang="en-US" dirty="0">
                <a:solidFill>
                  <a:srgbClr val="FF0000"/>
                </a:solidFill>
              </a:rPr>
              <a:t>用于声明一个变量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const</a:t>
            </a:r>
            <a:r>
              <a:rPr lang="zh-CN" altLang="en-US" b="1" dirty="0"/>
              <a:t>关键字：</a:t>
            </a:r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关键字是</a:t>
            </a:r>
            <a:r>
              <a:rPr lang="en-US" altLang="zh-CN" dirty="0">
                <a:solidFill>
                  <a:srgbClr val="FF0000"/>
                </a:solidFill>
              </a:rPr>
              <a:t>constant</a:t>
            </a:r>
            <a:r>
              <a:rPr lang="zh-CN" altLang="en-US" dirty="0">
                <a:solidFill>
                  <a:srgbClr val="FF0000"/>
                </a:solidFill>
              </a:rPr>
              <a:t>的单词的缩写，表示常量、衡量</a:t>
            </a:r>
            <a:r>
              <a:rPr lang="zh-CN" altLang="en-US" dirty="0"/>
              <a:t>的意思；</a:t>
            </a:r>
          </a:p>
          <a:p>
            <a:pPr lvl="1"/>
            <a:r>
              <a:rPr lang="zh-CN" altLang="en-US" dirty="0"/>
              <a:t>它表示</a:t>
            </a:r>
            <a:r>
              <a:rPr lang="zh-CN" altLang="en-US" dirty="0">
                <a:solidFill>
                  <a:srgbClr val="FF0000"/>
                </a:solidFill>
              </a:rPr>
              <a:t>保存的数据一旦被赋值，就不能被修改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但是</a:t>
            </a:r>
            <a:r>
              <a:rPr lang="zh-CN" altLang="en-US" dirty="0">
                <a:solidFill>
                  <a:srgbClr val="FF0000"/>
                </a:solidFill>
              </a:rPr>
              <a:t>如果赋值的是引用类型，那么可以通过引用找到对应的对象，修改对象</a:t>
            </a:r>
            <a:r>
              <a:rPr lang="zh-CN" altLang="en-US" dirty="0"/>
              <a:t>的内容；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另外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不允许重复声明变量；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F87D8-FC52-7A46-A8B3-5432B2B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</a:t>
            </a:r>
            <a:r>
              <a:rPr lang="en-US" altLang="zh-CN" dirty="0"/>
              <a:t>/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基本使用</a:t>
            </a:r>
          </a:p>
        </p:txBody>
      </p:sp>
    </p:spTree>
    <p:extLst>
      <p:ext uri="{BB962C8B-B14F-4D97-AF65-F5344CB8AC3E}">
        <p14:creationId xmlns:p14="http://schemas.microsoft.com/office/powerpoint/2010/main" val="12690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2FDB01-4C8B-B049-AAC6-8144C0C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let</a:t>
            </a:r>
            <a:r>
              <a:rPr lang="zh-CN" altLang="en-US" b="1" dirty="0"/>
              <a:t>、</a:t>
            </a:r>
            <a:r>
              <a:rPr lang="en-US" altLang="zh-CN" b="1" dirty="0"/>
              <a:t>const</a:t>
            </a:r>
            <a:r>
              <a:rPr lang="zh-CN" altLang="en-US" b="1" dirty="0"/>
              <a:t>和</a:t>
            </a:r>
            <a:r>
              <a:rPr lang="en-US" altLang="zh-CN" b="1" dirty="0"/>
              <a:t>var</a:t>
            </a:r>
            <a:r>
              <a:rPr lang="zh-CN" altLang="en-US" b="1" dirty="0"/>
              <a:t>的另一个重要区别是作用域提升：</a:t>
            </a:r>
            <a:endParaRPr lang="en-US" altLang="zh-CN" b="1" dirty="0"/>
          </a:p>
          <a:p>
            <a:pPr lvl="1"/>
            <a:r>
              <a:rPr lang="zh-CN" altLang="en-US" dirty="0"/>
              <a:t>我们知道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zh-CN" altLang="en-US" dirty="0">
                <a:solidFill>
                  <a:srgbClr val="FF0000"/>
                </a:solidFill>
              </a:rPr>
              <a:t>声明的变量是会进行作用域提升</a:t>
            </a:r>
            <a:r>
              <a:rPr lang="zh-CN" altLang="en-US" dirty="0"/>
              <a:t>的；</a:t>
            </a:r>
            <a:endParaRPr lang="en-US" altLang="zh-CN" dirty="0"/>
          </a:p>
          <a:p>
            <a:pPr lvl="1"/>
            <a:r>
              <a:rPr lang="zh-CN" altLang="en-US" dirty="0"/>
              <a:t>但是如果我们使用</a:t>
            </a:r>
            <a:r>
              <a:rPr lang="en-US" altLang="zh-CN" dirty="0"/>
              <a:t>let</a:t>
            </a:r>
            <a:r>
              <a:rPr lang="zh-CN" altLang="en-US" dirty="0"/>
              <a:t>声明的变量，在声明之前访问会报错；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那么是不是意味着</a:t>
            </a:r>
            <a:r>
              <a:rPr lang="en-US" altLang="zh-CN" b="1" dirty="0"/>
              <a:t>foo</a:t>
            </a:r>
            <a:r>
              <a:rPr lang="zh-CN" altLang="en-US" b="1" dirty="0"/>
              <a:t>变量只有在代码执行阶段才会创建的呢？</a:t>
            </a:r>
          </a:p>
          <a:p>
            <a:pPr lvl="1"/>
            <a:r>
              <a:rPr lang="zh-CN" altLang="en-US" dirty="0"/>
              <a:t>事实上并不是这样的，我们可以看一下</a:t>
            </a:r>
            <a:r>
              <a:rPr lang="en-US" altLang="zh-CN" dirty="0"/>
              <a:t>ECMA262</a:t>
            </a:r>
            <a:r>
              <a:rPr lang="zh-CN" altLang="en-US" dirty="0"/>
              <a:t>对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的描述；</a:t>
            </a:r>
          </a:p>
          <a:p>
            <a:pPr lvl="1"/>
            <a:r>
              <a:rPr lang="zh-CN" altLang="en-US" b="1" dirty="0"/>
              <a:t>这些变量会被创建在包含他们的词法环境被实例化时，但是是不可以访问它们的，直到词法绑定被求值；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B9E887-6B4F-BD45-AAF1-C06A5738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kumimoji="1" lang="en-US" altLang="zh-CN" dirty="0"/>
              <a:t>et/const</a:t>
            </a:r>
            <a:r>
              <a:rPr kumimoji="1" lang="zh-CN" altLang="en-US" dirty="0"/>
              <a:t>作用域提升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43D4B-F2A6-AD41-BF39-EC3C6B9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2" y="2738247"/>
            <a:ext cx="7529209" cy="690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58D5BC-3DBD-514B-A51C-DAA64198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3" y="5162518"/>
            <a:ext cx="6002728" cy="14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39437</TotalTime>
  <Words>2391</Words>
  <Application>Microsoft Office PowerPoint</Application>
  <PresentationFormat>宽屏</PresentationFormat>
  <Paragraphs>212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Inter</vt:lpstr>
      <vt:lpstr>等线</vt:lpstr>
      <vt:lpstr>等线 Light</vt:lpstr>
      <vt:lpstr>微软雅黑</vt:lpstr>
      <vt:lpstr>Arial</vt:lpstr>
      <vt:lpstr>Cambria</vt:lpstr>
      <vt:lpstr>Wingdings</vt:lpstr>
      <vt:lpstr>2021-4-26-2</vt:lpstr>
      <vt:lpstr>ES6~ES13新特性（一）</vt:lpstr>
      <vt:lpstr>PowerPoint 演示文稿</vt:lpstr>
      <vt:lpstr>新的ECMA代码执行描述</vt:lpstr>
      <vt:lpstr>词法环境（Lexical Environments）</vt:lpstr>
      <vt:lpstr>LexicalEnvironment和VariableEnvironment</vt:lpstr>
      <vt:lpstr>环境记录（Environment Record）</vt:lpstr>
      <vt:lpstr>新ECMA描述内存图</vt:lpstr>
      <vt:lpstr>let/const基本使用</vt:lpstr>
      <vt:lpstr>let/const作用域提升</vt:lpstr>
      <vt:lpstr>暂时性死区 (TDZ)</vt:lpstr>
      <vt:lpstr>let/const有没有作用域提升呢？</vt:lpstr>
      <vt:lpstr>Window对象添加属性</vt:lpstr>
      <vt:lpstr>var的块级作用域</vt:lpstr>
      <vt:lpstr>let/const的块级作用域</vt:lpstr>
      <vt:lpstr>块级作用域的应用</vt:lpstr>
      <vt:lpstr>var、let、const的选择</vt:lpstr>
      <vt:lpstr>字符串模板基本使用</vt:lpstr>
      <vt:lpstr>标签模板字符串使用</vt:lpstr>
      <vt:lpstr>React的styled-components库</vt:lpstr>
      <vt:lpstr>函数的默认参数</vt:lpstr>
      <vt:lpstr>函数默认值的补充</vt:lpstr>
      <vt:lpstr>函数的剩余参数（已经学习）</vt:lpstr>
      <vt:lpstr>函数箭头函数的补充</vt:lpstr>
      <vt:lpstr>展开语法</vt:lpstr>
      <vt:lpstr>数值的表示</vt:lpstr>
      <vt:lpstr>Symbol的基本使用</vt:lpstr>
      <vt:lpstr>Symbol作为属性名</vt:lpstr>
      <vt:lpstr>相同值的Symbol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1291</cp:revision>
  <dcterms:created xsi:type="dcterms:W3CDTF">2021-04-26T13:18:14Z</dcterms:created>
  <dcterms:modified xsi:type="dcterms:W3CDTF">2022-06-05T16:58:24Z</dcterms:modified>
</cp:coreProperties>
</file>