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25"/>
  </p:handoutMasterIdLst>
  <p:sldIdLst>
    <p:sldId id="256" r:id="rId2"/>
    <p:sldId id="288" r:id="rId3"/>
    <p:sldId id="331" r:id="rId4"/>
    <p:sldId id="332" r:id="rId5"/>
    <p:sldId id="333" r:id="rId6"/>
    <p:sldId id="338" r:id="rId7"/>
    <p:sldId id="339" r:id="rId8"/>
    <p:sldId id="340" r:id="rId9"/>
    <p:sldId id="341" r:id="rId10"/>
    <p:sldId id="344" r:id="rId11"/>
    <p:sldId id="345" r:id="rId12"/>
    <p:sldId id="347" r:id="rId13"/>
    <p:sldId id="342" r:id="rId14"/>
    <p:sldId id="348" r:id="rId15"/>
    <p:sldId id="349" r:id="rId16"/>
    <p:sldId id="350" r:id="rId17"/>
    <p:sldId id="346" r:id="rId18"/>
    <p:sldId id="351" r:id="rId19"/>
    <p:sldId id="352" r:id="rId20"/>
    <p:sldId id="353" r:id="rId21"/>
    <p:sldId id="354" r:id="rId22"/>
    <p:sldId id="355" r:id="rId23"/>
    <p:sldId id="35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9FF5C5-38EE-3A40-8FF3-54AE8E46463A}">
          <p14:sldIdLst>
            <p14:sldId id="256"/>
            <p14:sldId id="288"/>
          </p14:sldIdLst>
        </p14:section>
        <p14:section name="模板字符串" id="{1BD7DFF7-DFEF-8F42-9538-822366061806}">
          <p14:sldIdLst>
            <p14:sldId id="331"/>
            <p14:sldId id="332"/>
            <p14:sldId id="333"/>
          </p14:sldIdLst>
        </p14:section>
        <p14:section name="函数知识补充" id="{D35C7CDB-B393-0548-BC0C-CAE88193A569}">
          <p14:sldIdLst>
            <p14:sldId id="338"/>
            <p14:sldId id="339"/>
            <p14:sldId id="340"/>
            <p14:sldId id="341"/>
          </p14:sldIdLst>
        </p14:section>
        <p14:section name="其他知识补充" id="{8FB766F6-05FB-6F44-BCF8-9E90886107D4}">
          <p14:sldIdLst>
            <p14:sldId id="344"/>
            <p14:sldId id="345"/>
          </p14:sldIdLst>
        </p14:section>
        <p14:section name="Symbol" id="{E5553BD9-A8B9-2F4B-AADD-E9FD06B835FE}">
          <p14:sldIdLst>
            <p14:sldId id="347"/>
            <p14:sldId id="342"/>
            <p14:sldId id="348"/>
          </p14:sldIdLst>
        </p14:section>
        <p14:section name="Set集合" id="{1FD7BD97-08A9-5D46-B1FC-480F102C0344}">
          <p14:sldIdLst>
            <p14:sldId id="349"/>
            <p14:sldId id="350"/>
            <p14:sldId id="346"/>
            <p14:sldId id="351"/>
          </p14:sldIdLst>
        </p14:section>
        <p14:section name="Map映射" id="{4E254390-733A-2F4F-BA3F-173D55E0D224}">
          <p14:sldIdLst>
            <p14:sldId id="352"/>
            <p14:sldId id="353"/>
            <p14:sldId id="354"/>
            <p14:sldId id="355"/>
          </p14:sldIdLst>
        </p14:section>
        <p14:section name="ES6其他知识点" id="{D9BBBD93-D233-49F7-BA76-148F01967B24}">
          <p14:sldIdLst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340" autoAdjust="0"/>
  </p:normalViewPr>
  <p:slideViewPr>
    <p:cSldViewPr snapToGrid="0" snapToObjects="1">
      <p:cViewPr varScale="1">
        <p:scale>
          <a:sx n="86" d="100"/>
          <a:sy n="86" d="100"/>
        </p:scale>
        <p:origin x="2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E67966-7BF3-694F-BCEB-1779471752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317A60-927D-1449-8BA7-3D46916F7F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AE29-DB34-CE44-8FA1-8C1D52FF9878}" type="datetimeFigureOut">
              <a:rPr kumimoji="1" lang="zh-CN" altLang="en-US" smtClean="0"/>
              <a:t>2022/6/7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FA1D51-4A5F-2B42-8F72-19690F7DB3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50B665-F8CB-0C4C-BD00-069E67E6CC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D41E7-EC65-0D47-AD05-D4CC4ACDEF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494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形状 3">
            <a:extLst>
              <a:ext uri="{FF2B5EF4-FFF2-40B4-BE49-F238E27FC236}">
                <a16:creationId xmlns:a16="http://schemas.microsoft.com/office/drawing/2014/main" id="{9725B4CE-0582-7B45-B31D-CC21CD8F69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7811" y="0"/>
            <a:ext cx="3933627" cy="825500"/>
          </a:xfrm>
          <a:prstGeom prst="rect">
            <a:avLst/>
          </a:prstGeom>
        </p:spPr>
      </p:pic>
      <p:pic>
        <p:nvPicPr>
          <p:cNvPr id="17" name="图片 16" descr="形状 4 拷贝 4">
            <a:extLst>
              <a:ext uri="{FF2B5EF4-FFF2-40B4-BE49-F238E27FC236}">
                <a16:creationId xmlns:a16="http://schemas.microsoft.com/office/drawing/2014/main" id="{EDF499DC-9019-1748-9A7C-818D506CD8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404"/>
          <a:stretch>
            <a:fillRect/>
          </a:stretch>
        </p:blipFill>
        <p:spPr>
          <a:xfrm>
            <a:off x="10210964" y="0"/>
            <a:ext cx="1981036" cy="2941955"/>
          </a:xfrm>
          <a:prstGeom prst="rect">
            <a:avLst/>
          </a:prstGeom>
        </p:spPr>
      </p:pic>
      <p:pic>
        <p:nvPicPr>
          <p:cNvPr id="18" name="图片 17" descr="形状 4 拷贝">
            <a:extLst>
              <a:ext uri="{FF2B5EF4-FFF2-40B4-BE49-F238E27FC236}">
                <a16:creationId xmlns:a16="http://schemas.microsoft.com/office/drawing/2014/main" id="{B19BC968-C2DD-064F-A459-B0284BAA952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73984" y="338456"/>
            <a:ext cx="1618016" cy="2670175"/>
          </a:xfrm>
          <a:prstGeom prst="rect">
            <a:avLst/>
          </a:prstGeom>
        </p:spPr>
      </p:pic>
      <p:pic>
        <p:nvPicPr>
          <p:cNvPr id="19" name="图片 18" descr="形状 2">
            <a:extLst>
              <a:ext uri="{FF2B5EF4-FFF2-40B4-BE49-F238E27FC236}">
                <a16:creationId xmlns:a16="http://schemas.microsoft.com/office/drawing/2014/main" id="{54886609-4623-B14F-867F-1E16692393D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3801293"/>
            <a:ext cx="3315950" cy="2700020"/>
          </a:xfrm>
          <a:prstGeom prst="rect">
            <a:avLst/>
          </a:prstGeom>
        </p:spPr>
      </p:pic>
      <p:pic>
        <p:nvPicPr>
          <p:cNvPr id="20" name="图片 19" descr="形状 3 拷贝">
            <a:extLst>
              <a:ext uri="{FF2B5EF4-FFF2-40B4-BE49-F238E27FC236}">
                <a16:creationId xmlns:a16="http://schemas.microsoft.com/office/drawing/2014/main" id="{2D3B475A-339D-B245-8E34-0FE327202FA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4789353"/>
            <a:ext cx="4167965" cy="1711960"/>
          </a:xfrm>
          <a:prstGeom prst="rect">
            <a:avLst/>
          </a:prstGeom>
        </p:spPr>
      </p:pic>
      <p:pic>
        <p:nvPicPr>
          <p:cNvPr id="21" name="图片 20" descr="形状 3 拷贝 2">
            <a:extLst>
              <a:ext uri="{FF2B5EF4-FFF2-40B4-BE49-F238E27FC236}">
                <a16:creationId xmlns:a16="http://schemas.microsoft.com/office/drawing/2014/main" id="{DB8DE067-95F7-464E-BD65-7CB3579AA96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45" r="26814"/>
          <a:stretch>
            <a:fillRect/>
          </a:stretch>
        </p:blipFill>
        <p:spPr>
          <a:xfrm>
            <a:off x="3413478" y="5758363"/>
            <a:ext cx="2321707" cy="742950"/>
          </a:xfrm>
          <a:prstGeom prst="rect">
            <a:avLst/>
          </a:prstGeom>
        </p:spPr>
      </p:pic>
      <p:pic>
        <p:nvPicPr>
          <p:cNvPr id="22" name="图片 21" descr="矩形 11">
            <a:extLst>
              <a:ext uri="{FF2B5EF4-FFF2-40B4-BE49-F238E27FC236}">
                <a16:creationId xmlns:a16="http://schemas.microsoft.com/office/drawing/2014/main" id="{E4A5A2D5-FA8C-B542-B609-72EFC61976C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9685" y="5682799"/>
            <a:ext cx="1124280" cy="818515"/>
          </a:xfrm>
          <a:prstGeom prst="rect">
            <a:avLst/>
          </a:prstGeom>
        </p:spPr>
      </p:pic>
      <p:sp>
        <p:nvSpPr>
          <p:cNvPr id="27" name="标题 1">
            <a:extLst>
              <a:ext uri="{FF2B5EF4-FFF2-40B4-BE49-F238E27FC236}">
                <a16:creationId xmlns:a16="http://schemas.microsoft.com/office/drawing/2014/main" id="{2C818430-C3C4-CE41-BCFF-5C7B3DCCD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" name="副标题 2">
            <a:extLst>
              <a:ext uri="{FF2B5EF4-FFF2-40B4-BE49-F238E27FC236}">
                <a16:creationId xmlns:a16="http://schemas.microsoft.com/office/drawing/2014/main" id="{90BE9B69-F2C1-C440-A41F-1E7D2D32B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3401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32">
            <a:extLst>
              <a:ext uri="{FF2B5EF4-FFF2-40B4-BE49-F238E27FC236}">
                <a16:creationId xmlns:a16="http://schemas.microsoft.com/office/drawing/2014/main" id="{A19D57B8-7610-EF46-900B-EB81275C089F}"/>
              </a:ext>
            </a:extLst>
          </p:cNvPr>
          <p:cNvSpPr/>
          <p:nvPr/>
        </p:nvSpPr>
        <p:spPr>
          <a:xfrm rot="2700000">
            <a:off x="312239" y="337946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6" name="直接连接符 33">
            <a:extLst>
              <a:ext uri="{FF2B5EF4-FFF2-40B4-BE49-F238E27FC236}">
                <a16:creationId xmlns:a16="http://schemas.microsoft.com/office/drawing/2014/main" id="{DCE9A412-7F71-D942-B1D5-5B67A08D49E8}"/>
              </a:ext>
            </a:extLst>
          </p:cNvPr>
          <p:cNvCxnSpPr>
            <a:cxnSpLocks/>
          </p:cNvCxnSpPr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A94D6BB-841B-FB40-A3CC-20D5B2618D54}"/>
              </a:ext>
            </a:extLst>
          </p:cNvPr>
          <p:cNvSpPr txBox="1"/>
          <p:nvPr/>
        </p:nvSpPr>
        <p:spPr>
          <a:xfrm>
            <a:off x="202831" y="491546"/>
            <a:ext cx="8435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coderwhy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任意多边形: 形状 36">
            <a:extLst>
              <a:ext uri="{FF2B5EF4-FFF2-40B4-BE49-F238E27FC236}">
                <a16:creationId xmlns:a16="http://schemas.microsoft.com/office/drawing/2014/main" id="{C8A7EFEE-06D3-8847-969A-EF0D7622FF15}"/>
              </a:ext>
            </a:extLst>
          </p:cNvPr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任意多边形: 形状 37">
            <a:extLst>
              <a:ext uri="{FF2B5EF4-FFF2-40B4-BE49-F238E27FC236}">
                <a16:creationId xmlns:a16="http://schemas.microsoft.com/office/drawing/2014/main" id="{252D63A4-8C59-6643-9A20-F5743F099E34}"/>
              </a:ext>
            </a:extLst>
          </p:cNvPr>
          <p:cNvSpPr/>
          <p:nvPr/>
        </p:nvSpPr>
        <p:spPr>
          <a:xfrm rot="2700000">
            <a:off x="1068801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任意多边形: 形状 38">
            <a:extLst>
              <a:ext uri="{FF2B5EF4-FFF2-40B4-BE49-F238E27FC236}">
                <a16:creationId xmlns:a16="http://schemas.microsoft.com/office/drawing/2014/main" id="{75888639-4E84-3647-9D0B-5CE68464B884}"/>
              </a:ext>
            </a:extLst>
          </p:cNvPr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94D6CB28-65E8-344A-AA21-177138B3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39" y="1257316"/>
            <a:ext cx="11866684" cy="5444088"/>
          </a:xfrm>
        </p:spPr>
        <p:txBody>
          <a:bodyPr>
            <a:normAutofit/>
          </a:bodyPr>
          <a:lstStyle>
            <a:lvl1pPr marL="228594" indent="-228594">
              <a:lnSpc>
                <a:spcPct val="150000"/>
              </a:lnSpc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6561" indent="-234945">
              <a:lnSpc>
                <a:spcPct val="150000"/>
              </a:lnSpc>
              <a:buFont typeface="Wingdings" panose="05000000000000000000" pitchFamily="2" charset="2"/>
              <a:buChar char="p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00080" indent="-253994">
              <a:lnSpc>
                <a:spcPct val="150000"/>
              </a:lnSpc>
              <a:buFont typeface="Wingdings" panose="05000000000000000000" pitchFamily="2" charset="2"/>
              <a:buChar char="ü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25500" indent="-215895">
              <a:lnSpc>
                <a:spcPct val="150000"/>
              </a:lnSpc>
              <a:buFont typeface="Wingdings" panose="05000000000000000000" pitchFamily="2" charset="2"/>
              <a:buChar char="Ø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289018" indent="-234945">
              <a:lnSpc>
                <a:spcPct val="150000"/>
              </a:lnSpc>
              <a:buFont typeface="Wingdings" panose="05000000000000000000" pitchFamily="2" charset="2"/>
              <a:buChar char="l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4" name="标题占位符 1">
            <a:extLst>
              <a:ext uri="{FF2B5EF4-FFF2-40B4-BE49-F238E27FC236}">
                <a16:creationId xmlns:a16="http://schemas.microsoft.com/office/drawing/2014/main" id="{58EB4AE5-2D12-A84E-B928-E09C888E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651" y="266261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599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2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88">
            <a:extLst>
              <a:ext uri="{FF2B5EF4-FFF2-40B4-BE49-F238E27FC236}">
                <a16:creationId xmlns:a16="http://schemas.microsoft.com/office/drawing/2014/main" id="{59A270AD-5303-4FE9-9F06-62152F6876C3}"/>
              </a:ext>
            </a:extLst>
          </p:cNvPr>
          <p:cNvGrpSpPr/>
          <p:nvPr userDrawn="1"/>
        </p:nvGrpSpPr>
        <p:grpSpPr bwMode="auto">
          <a:xfrm>
            <a:off x="7808913" y="1722919"/>
            <a:ext cx="3460750" cy="494819"/>
            <a:chOff x="0" y="25925"/>
            <a:chExt cx="3461507" cy="495658"/>
          </a:xfrm>
        </p:grpSpPr>
        <p:grpSp>
          <p:nvGrpSpPr>
            <p:cNvPr id="8" name="组合 84">
              <a:extLst>
                <a:ext uri="{FF2B5EF4-FFF2-40B4-BE49-F238E27FC236}">
                  <a16:creationId xmlns:a16="http://schemas.microsoft.com/office/drawing/2014/main" id="{75B5A69C-5409-457A-AD73-F86D0407E82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0" name="组合 82">
                <a:extLst>
                  <a:ext uri="{FF2B5EF4-FFF2-40B4-BE49-F238E27FC236}">
                    <a16:creationId xmlns:a16="http://schemas.microsoft.com/office/drawing/2014/main" id="{80F0CDCC-9C2B-4CF5-ADCC-7D91A03E454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12" name="平行四边形 79">
                  <a:extLst>
                    <a:ext uri="{FF2B5EF4-FFF2-40B4-BE49-F238E27FC236}">
                      <a16:creationId xmlns:a16="http://schemas.microsoft.com/office/drawing/2014/main" id="{37BFD0F9-C5CC-4EF6-9CB8-3E51EDCAB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平行四边形 81">
                  <a:extLst>
                    <a:ext uri="{FF2B5EF4-FFF2-40B4-BE49-F238E27FC236}">
                      <a16:creationId xmlns:a16="http://schemas.microsoft.com/office/drawing/2014/main" id="{9B8578A5-16F2-4CD9-884C-3CE2E79C5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文本框 83">
                <a:extLst>
                  <a:ext uri="{FF2B5EF4-FFF2-40B4-BE49-F238E27FC236}">
                    <a16:creationId xmlns:a16="http://schemas.microsoft.com/office/drawing/2014/main" id="{E19F3AA1-06D3-4BAC-9998-5B1589FF38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" name="直接连接符 86">
              <a:extLst>
                <a:ext uri="{FF2B5EF4-FFF2-40B4-BE49-F238E27FC236}">
                  <a16:creationId xmlns:a16="http://schemas.microsoft.com/office/drawing/2014/main" id="{F0F1A1DD-BAA3-428C-97BF-D315E0767A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组合 89">
            <a:extLst>
              <a:ext uri="{FF2B5EF4-FFF2-40B4-BE49-F238E27FC236}">
                <a16:creationId xmlns:a16="http://schemas.microsoft.com/office/drawing/2014/main" id="{5D73EB7C-E793-4AB1-9F4F-DE4D68AA9FFF}"/>
              </a:ext>
            </a:extLst>
          </p:cNvPr>
          <p:cNvGrpSpPr/>
          <p:nvPr userDrawn="1"/>
        </p:nvGrpSpPr>
        <p:grpSpPr bwMode="auto">
          <a:xfrm>
            <a:off x="7231063" y="2769081"/>
            <a:ext cx="3462337" cy="494819"/>
            <a:chOff x="0" y="25925"/>
            <a:chExt cx="3461507" cy="495658"/>
          </a:xfrm>
        </p:grpSpPr>
        <p:grpSp>
          <p:nvGrpSpPr>
            <p:cNvPr id="16" name="组合 91">
              <a:extLst>
                <a:ext uri="{FF2B5EF4-FFF2-40B4-BE49-F238E27FC236}">
                  <a16:creationId xmlns:a16="http://schemas.microsoft.com/office/drawing/2014/main" id="{174F37DC-7417-44DF-BBD8-265C3F5BA85F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8" name="组合 93">
                <a:extLst>
                  <a:ext uri="{FF2B5EF4-FFF2-40B4-BE49-F238E27FC236}">
                    <a16:creationId xmlns:a16="http://schemas.microsoft.com/office/drawing/2014/main" id="{D03915C7-EDB2-47DB-942F-68A487661D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0" name="平行四边形 95">
                  <a:extLst>
                    <a:ext uri="{FF2B5EF4-FFF2-40B4-BE49-F238E27FC236}">
                      <a16:creationId xmlns:a16="http://schemas.microsoft.com/office/drawing/2014/main" id="{E9C1FCA9-6941-48D4-BF77-855DCF090C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平行四边形 96">
                  <a:extLst>
                    <a:ext uri="{FF2B5EF4-FFF2-40B4-BE49-F238E27FC236}">
                      <a16:creationId xmlns:a16="http://schemas.microsoft.com/office/drawing/2014/main" id="{F22CA1FE-9D53-4079-975A-7DC263FDA5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9" name="文本框 94">
                <a:extLst>
                  <a:ext uri="{FF2B5EF4-FFF2-40B4-BE49-F238E27FC236}">
                    <a16:creationId xmlns:a16="http://schemas.microsoft.com/office/drawing/2014/main" id="{3082E0A7-F24D-4F24-B645-A6C1EA663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直接连接符 92">
              <a:extLst>
                <a:ext uri="{FF2B5EF4-FFF2-40B4-BE49-F238E27FC236}">
                  <a16:creationId xmlns:a16="http://schemas.microsoft.com/office/drawing/2014/main" id="{D180218D-B042-487F-B75B-462D330E85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组合 97">
            <a:extLst>
              <a:ext uri="{FF2B5EF4-FFF2-40B4-BE49-F238E27FC236}">
                <a16:creationId xmlns:a16="http://schemas.microsoft.com/office/drawing/2014/main" id="{B362A640-20E9-4540-8076-664AB5D4772F}"/>
              </a:ext>
            </a:extLst>
          </p:cNvPr>
          <p:cNvGrpSpPr/>
          <p:nvPr userDrawn="1"/>
        </p:nvGrpSpPr>
        <p:grpSpPr bwMode="auto">
          <a:xfrm>
            <a:off x="6654800" y="3815244"/>
            <a:ext cx="3462338" cy="494819"/>
            <a:chOff x="0" y="25925"/>
            <a:chExt cx="3461507" cy="495658"/>
          </a:xfrm>
        </p:grpSpPr>
        <p:grpSp>
          <p:nvGrpSpPr>
            <p:cNvPr id="24" name="组合 99">
              <a:extLst>
                <a:ext uri="{FF2B5EF4-FFF2-40B4-BE49-F238E27FC236}">
                  <a16:creationId xmlns:a16="http://schemas.microsoft.com/office/drawing/2014/main" id="{490A1117-89BA-4318-BF44-4C571A70A7C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26" name="组合 101">
                <a:extLst>
                  <a:ext uri="{FF2B5EF4-FFF2-40B4-BE49-F238E27FC236}">
                    <a16:creationId xmlns:a16="http://schemas.microsoft.com/office/drawing/2014/main" id="{90BA505B-09EA-4F5B-B361-9EDF84C26AB8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8" name="平行四边形 103">
                  <a:extLst>
                    <a:ext uri="{FF2B5EF4-FFF2-40B4-BE49-F238E27FC236}">
                      <a16:creationId xmlns:a16="http://schemas.microsoft.com/office/drawing/2014/main" id="{72263DAE-96B5-4BDF-9EE7-CA3695414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" name="平行四边形 104">
                  <a:extLst>
                    <a:ext uri="{FF2B5EF4-FFF2-40B4-BE49-F238E27FC236}">
                      <a16:creationId xmlns:a16="http://schemas.microsoft.com/office/drawing/2014/main" id="{19423534-39A3-4D81-A5B4-3115C5743D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" name="文本框 102">
                <a:extLst>
                  <a:ext uri="{FF2B5EF4-FFF2-40B4-BE49-F238E27FC236}">
                    <a16:creationId xmlns:a16="http://schemas.microsoft.com/office/drawing/2014/main" id="{CE9BE91E-3E03-4DF1-8437-897D7FEE0B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5" name="直接连接符 100">
              <a:extLst>
                <a:ext uri="{FF2B5EF4-FFF2-40B4-BE49-F238E27FC236}">
                  <a16:creationId xmlns:a16="http://schemas.microsoft.com/office/drawing/2014/main" id="{2C253842-373F-4142-9350-2BA9BCC5949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组合 105">
            <a:extLst>
              <a:ext uri="{FF2B5EF4-FFF2-40B4-BE49-F238E27FC236}">
                <a16:creationId xmlns:a16="http://schemas.microsoft.com/office/drawing/2014/main" id="{B10A60C1-2415-4DB2-8B36-18E2EB6CD51B}"/>
              </a:ext>
            </a:extLst>
          </p:cNvPr>
          <p:cNvGrpSpPr/>
          <p:nvPr userDrawn="1"/>
        </p:nvGrpSpPr>
        <p:grpSpPr bwMode="auto">
          <a:xfrm>
            <a:off x="6078538" y="4861406"/>
            <a:ext cx="3460750" cy="494819"/>
            <a:chOff x="0" y="25925"/>
            <a:chExt cx="3461507" cy="495658"/>
          </a:xfrm>
        </p:grpSpPr>
        <p:grpSp>
          <p:nvGrpSpPr>
            <p:cNvPr id="32" name="组合 107">
              <a:extLst>
                <a:ext uri="{FF2B5EF4-FFF2-40B4-BE49-F238E27FC236}">
                  <a16:creationId xmlns:a16="http://schemas.microsoft.com/office/drawing/2014/main" id="{71EC1992-FA5E-47C5-AFB4-27EF5A302392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34" name="组合 109">
                <a:extLst>
                  <a:ext uri="{FF2B5EF4-FFF2-40B4-BE49-F238E27FC236}">
                    <a16:creationId xmlns:a16="http://schemas.microsoft.com/office/drawing/2014/main" id="{44552F0A-7DD6-4EDC-8FE8-0D9AA6B689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36" name="平行四边形 111">
                  <a:extLst>
                    <a:ext uri="{FF2B5EF4-FFF2-40B4-BE49-F238E27FC236}">
                      <a16:creationId xmlns:a16="http://schemas.microsoft.com/office/drawing/2014/main" id="{0FF9AAC3-C0F0-40B6-9282-C5D65FBEA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7" name="平行四边形 112">
                  <a:extLst>
                    <a:ext uri="{FF2B5EF4-FFF2-40B4-BE49-F238E27FC236}">
                      <a16:creationId xmlns:a16="http://schemas.microsoft.com/office/drawing/2014/main" id="{E4EDD061-A892-4B86-A32E-73FD6F0F0E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5" name="文本框 110">
                <a:extLst>
                  <a:ext uri="{FF2B5EF4-FFF2-40B4-BE49-F238E27FC236}">
                    <a16:creationId xmlns:a16="http://schemas.microsoft.com/office/drawing/2014/main" id="{04AC55EE-ACFB-4F25-88B6-5161EAC69F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3" name="直接连接符 108">
              <a:extLst>
                <a:ext uri="{FF2B5EF4-FFF2-40B4-BE49-F238E27FC236}">
                  <a16:creationId xmlns:a16="http://schemas.microsoft.com/office/drawing/2014/main" id="{64C03479-81E0-4C9B-AAF5-BE80A006AE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任意多边形 77">
            <a:extLst>
              <a:ext uri="{FF2B5EF4-FFF2-40B4-BE49-F238E27FC236}">
                <a16:creationId xmlns:a16="http://schemas.microsoft.com/office/drawing/2014/main" id="{C22584A7-C922-449F-81C4-E5D8E74DF80C}"/>
              </a:ext>
            </a:extLst>
          </p:cNvPr>
          <p:cNvSpPr/>
          <p:nvPr userDrawn="1"/>
        </p:nvSpPr>
        <p:spPr bwMode="auto">
          <a:xfrm>
            <a:off x="106363" y="0"/>
            <a:ext cx="7808912" cy="6858000"/>
          </a:xfrm>
          <a:custGeom>
            <a:avLst/>
            <a:gdLst>
              <a:gd name="T0" fmla="*/ 0 w 6953768"/>
              <a:gd name="T1" fmla="*/ 0 h 6858000"/>
              <a:gd name="T2" fmla="*/ 9847618 w 6953768"/>
              <a:gd name="T3" fmla="*/ 0 h 6858000"/>
              <a:gd name="T4" fmla="*/ 5264604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9" name="任意多边形 76">
            <a:extLst>
              <a:ext uri="{FF2B5EF4-FFF2-40B4-BE49-F238E27FC236}">
                <a16:creationId xmlns:a16="http://schemas.microsoft.com/office/drawing/2014/main" id="{CA199C89-F324-416E-8344-F0A5D3F0B7EE}"/>
              </a:ext>
            </a:extLst>
          </p:cNvPr>
          <p:cNvSpPr/>
          <p:nvPr userDrawn="1"/>
        </p:nvSpPr>
        <p:spPr bwMode="auto">
          <a:xfrm>
            <a:off x="0" y="0"/>
            <a:ext cx="7808913" cy="6858000"/>
          </a:xfrm>
          <a:custGeom>
            <a:avLst/>
            <a:gdLst>
              <a:gd name="T0" fmla="*/ 0 w 6953768"/>
              <a:gd name="T1" fmla="*/ 0 h 6858000"/>
              <a:gd name="T2" fmla="*/ 9847622 w 6953768"/>
              <a:gd name="T3" fmla="*/ 0 h 6858000"/>
              <a:gd name="T4" fmla="*/ 5264606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5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pic>
        <p:nvPicPr>
          <p:cNvPr id="40" name="图片 73">
            <a:extLst>
              <a:ext uri="{FF2B5EF4-FFF2-40B4-BE49-F238E27FC236}">
                <a16:creationId xmlns:a16="http://schemas.microsoft.com/office/drawing/2014/main" id="{7359FDD3-FB8A-4012-ACD0-8CDBE5EB37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536700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78">
            <a:extLst>
              <a:ext uri="{FF2B5EF4-FFF2-40B4-BE49-F238E27FC236}">
                <a16:creationId xmlns:a16="http://schemas.microsoft.com/office/drawing/2014/main" id="{B2703CAB-E597-45F1-B323-1AADDA5B4A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125" y="171450"/>
            <a:ext cx="2055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42" name="标题占位符 1">
            <a:extLst>
              <a:ext uri="{FF2B5EF4-FFF2-40B4-BE49-F238E27FC236}">
                <a16:creationId xmlns:a16="http://schemas.microsoft.com/office/drawing/2014/main" id="{E4C02F29-99CC-4A0A-AED7-BDAF71BA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09" y="172752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7" name="标题占位符 1">
            <a:extLst>
              <a:ext uri="{FF2B5EF4-FFF2-40B4-BE49-F238E27FC236}">
                <a16:creationId xmlns:a16="http://schemas.microsoft.com/office/drawing/2014/main" id="{B5F7000F-3907-4B7C-A12B-9224EE90BA91}"/>
              </a:ext>
            </a:extLst>
          </p:cNvPr>
          <p:cNvSpPr txBox="1">
            <a:spLocks/>
          </p:cNvSpPr>
          <p:nvPr userDrawn="1"/>
        </p:nvSpPr>
        <p:spPr>
          <a:xfrm>
            <a:off x="7623451" y="385616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8" name="标题占位符 1">
            <a:extLst>
              <a:ext uri="{FF2B5EF4-FFF2-40B4-BE49-F238E27FC236}">
                <a16:creationId xmlns:a16="http://schemas.microsoft.com/office/drawing/2014/main" id="{9202CD99-818E-47BA-BC0A-BCAE7FDD1FD2}"/>
              </a:ext>
            </a:extLst>
          </p:cNvPr>
          <p:cNvSpPr txBox="1">
            <a:spLocks/>
          </p:cNvSpPr>
          <p:nvPr userDrawn="1"/>
        </p:nvSpPr>
        <p:spPr>
          <a:xfrm>
            <a:off x="7047188" y="4875895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  <p:sp>
        <p:nvSpPr>
          <p:cNvPr id="49" name="标题占位符 1">
            <a:extLst>
              <a:ext uri="{FF2B5EF4-FFF2-40B4-BE49-F238E27FC236}">
                <a16:creationId xmlns:a16="http://schemas.microsoft.com/office/drawing/2014/main" id="{1C132DFB-A4D8-4F82-BD87-65CC1E55BFD4}"/>
              </a:ext>
            </a:extLst>
          </p:cNvPr>
          <p:cNvSpPr txBox="1">
            <a:spLocks/>
          </p:cNvSpPr>
          <p:nvPr userDrawn="1"/>
        </p:nvSpPr>
        <p:spPr>
          <a:xfrm>
            <a:off x="8113712" y="2721909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44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D46DC4-DBA3-5944-A737-143BB4CB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1E6E1D-D6F4-4E46-9806-F6A08C0B0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4E7E-9BEF-9D43-8722-EC6243BEC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01B89-D733-6245-BBE3-A44BA92D2544}" type="datetimeFigureOut">
              <a:rPr kumimoji="1" lang="zh-CN" altLang="en-US" smtClean="0"/>
              <a:t>2022/6/7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0BAD9-CC5E-A24D-ABDA-D09C6CCCF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2BE2A-699D-8A40-A103-F095B6A27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48A3-FD95-344E-BCFF-C6286B27B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456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7EEB5-3E56-1044-80D9-75BE589CE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863" y="2483737"/>
            <a:ext cx="10480846" cy="69010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ES6~ES13</a:t>
            </a:r>
            <a:r>
              <a:rPr kumimoji="1" lang="zh-CN" altLang="en-US" dirty="0"/>
              <a:t>新特性（一）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CD5E9-F25D-674E-9023-DAC59C44AD7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650533" y="3886144"/>
            <a:ext cx="6327531" cy="4336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王红元 </a:t>
            </a:r>
            <a:r>
              <a:rPr kumimoji="1" lang="en-US" altLang="zh-CN" dirty="0"/>
              <a:t>coderwhy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624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7835CE8-42D8-5D4E-A858-035E58027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展开语法</a:t>
            </a:r>
            <a:r>
              <a:rPr lang="en-US" altLang="zh-CN" b="1" dirty="0"/>
              <a:t>(Spread syntax)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可以在函数调用</a:t>
            </a:r>
            <a:r>
              <a:rPr lang="en-US" altLang="zh-CN" dirty="0"/>
              <a:t>/</a:t>
            </a:r>
            <a:r>
              <a:rPr lang="zh-CN" altLang="en-US" dirty="0"/>
              <a:t>数组构造时，将数组表达式或者</a:t>
            </a:r>
            <a:r>
              <a:rPr lang="en-US" altLang="zh-CN" dirty="0"/>
              <a:t>string</a:t>
            </a:r>
            <a:r>
              <a:rPr lang="zh-CN" altLang="en-US" dirty="0"/>
              <a:t>在语法层面展开；</a:t>
            </a:r>
          </a:p>
          <a:p>
            <a:pPr lvl="1"/>
            <a:r>
              <a:rPr lang="zh-CN" altLang="en-US" dirty="0"/>
              <a:t>还可以在构造字面量对象时</a:t>
            </a:r>
            <a:r>
              <a:rPr lang="en-US" altLang="zh-CN" dirty="0"/>
              <a:t>, </a:t>
            </a:r>
            <a:r>
              <a:rPr lang="zh-CN" altLang="en-US" dirty="0"/>
              <a:t>将对象表达式按</a:t>
            </a:r>
            <a:r>
              <a:rPr lang="en-US" altLang="zh-CN" dirty="0"/>
              <a:t>key-value</a:t>
            </a:r>
            <a:r>
              <a:rPr lang="zh-CN" altLang="en-US" dirty="0"/>
              <a:t>的方式展开；</a:t>
            </a:r>
          </a:p>
          <a:p>
            <a:r>
              <a:rPr kumimoji="1" lang="zh-CN" altLang="en-US" b="1" dirty="0"/>
              <a:t>展开语法的场景：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在</a:t>
            </a:r>
            <a:r>
              <a:rPr kumimoji="1" lang="zh-CN" altLang="en-US" dirty="0">
                <a:solidFill>
                  <a:srgbClr val="FF0000"/>
                </a:solidFill>
              </a:rPr>
              <a:t>函数调用</a:t>
            </a:r>
            <a:r>
              <a:rPr kumimoji="1" lang="zh-CN" altLang="en-US" dirty="0"/>
              <a:t>时使用；</a:t>
            </a:r>
            <a:endParaRPr kumimoji="1" lang="en-US" altLang="zh-CN" dirty="0"/>
          </a:p>
          <a:p>
            <a:pPr lvl="1"/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数组构造</a:t>
            </a:r>
            <a:r>
              <a:rPr lang="zh-CN" altLang="en-US" dirty="0"/>
              <a:t>时使用；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构建对象字面量</a:t>
            </a:r>
            <a:r>
              <a:rPr lang="zh-CN" altLang="en-US" dirty="0"/>
              <a:t>时，也可以使用展开运算符，这个是在</a:t>
            </a:r>
            <a:r>
              <a:rPr lang="en-US" altLang="zh-CN" dirty="0"/>
              <a:t>ES2018</a:t>
            </a:r>
            <a:r>
              <a:rPr lang="zh-CN" altLang="en-US" dirty="0"/>
              <a:t>（</a:t>
            </a:r>
            <a:r>
              <a:rPr lang="en-US" altLang="zh-CN" dirty="0"/>
              <a:t>ES9</a:t>
            </a:r>
            <a:r>
              <a:rPr lang="zh-CN" altLang="en-US" dirty="0"/>
              <a:t>）中添加的新特性；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b="1" dirty="0"/>
              <a:t>注意：展开运算符其实是一种浅拷贝；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D7B26DD-5356-A641-BCFD-59B064C9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展开语法</a:t>
            </a:r>
          </a:p>
        </p:txBody>
      </p:sp>
    </p:spTree>
    <p:extLst>
      <p:ext uri="{BB962C8B-B14F-4D97-AF65-F5344CB8AC3E}">
        <p14:creationId xmlns:p14="http://schemas.microsoft.com/office/powerpoint/2010/main" val="175534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CDA77C0-0FBE-CA4A-8B38-E5ADC756F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ES6</a:t>
            </a:r>
            <a:r>
              <a:rPr lang="zh-CN" altLang="en-US" dirty="0"/>
              <a:t>中规范了二进制和八进制的写法：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另外在</a:t>
            </a:r>
            <a:r>
              <a:rPr kumimoji="1" lang="en-US" altLang="zh-CN" dirty="0"/>
              <a:t>ES2021</a:t>
            </a:r>
            <a:r>
              <a:rPr kumimoji="1" lang="zh-CN" altLang="en-US" dirty="0"/>
              <a:t>新增特性：数字过长时，可以使用</a:t>
            </a:r>
            <a:r>
              <a:rPr kumimoji="1" lang="en-US" altLang="zh-CN" dirty="0"/>
              <a:t>_</a:t>
            </a:r>
            <a:r>
              <a:rPr kumimoji="1" lang="zh-CN" altLang="en-US" dirty="0"/>
              <a:t>作为连接符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837378-7429-5C4A-B610-184D8B82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数值的表示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D3D0CD-AAD6-B34F-AFBE-F887C81E0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83" y="1870818"/>
            <a:ext cx="3720560" cy="22582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C20217-26C2-7E47-8C75-56EFE48A6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83" y="5130784"/>
            <a:ext cx="3720560" cy="82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2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A6FA5BF-F1BD-604C-A68E-79F817AFD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Symbol</a:t>
            </a:r>
            <a:r>
              <a:rPr lang="zh-CN" altLang="en-US" dirty="0"/>
              <a:t>是什么呢？</a:t>
            </a:r>
            <a:r>
              <a:rPr lang="en-US" altLang="zh-CN" dirty="0"/>
              <a:t>Symbol</a:t>
            </a:r>
            <a:r>
              <a:rPr lang="zh-CN" altLang="en-US" dirty="0"/>
              <a:t>是</a:t>
            </a:r>
            <a:r>
              <a:rPr lang="en-US" altLang="zh-CN" dirty="0"/>
              <a:t>ES6</a:t>
            </a:r>
            <a:r>
              <a:rPr lang="zh-CN" altLang="en-US" dirty="0"/>
              <a:t>中新增的一个基本数据类型，翻译为符号。</a:t>
            </a:r>
          </a:p>
          <a:p>
            <a:r>
              <a:rPr lang="zh-CN" altLang="en-US" b="1" dirty="0"/>
              <a:t>那么为什么需要</a:t>
            </a:r>
            <a:r>
              <a:rPr lang="en-US" altLang="zh-CN" b="1" dirty="0"/>
              <a:t>Symbol</a:t>
            </a:r>
            <a:r>
              <a:rPr lang="zh-CN" altLang="en-US" b="1" dirty="0"/>
              <a:t>呢？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ES6</a:t>
            </a:r>
            <a:r>
              <a:rPr lang="zh-CN" altLang="en-US" dirty="0"/>
              <a:t>之前，对象的属性名都是字符串形式，那么很容易造成</a:t>
            </a:r>
            <a:r>
              <a:rPr lang="zh-CN" altLang="en-US" dirty="0">
                <a:solidFill>
                  <a:srgbClr val="FF0000"/>
                </a:solidFill>
              </a:rPr>
              <a:t>属性名的冲突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比如原来有一个对象，我们希望在其中</a:t>
            </a:r>
            <a:r>
              <a:rPr lang="zh-CN" altLang="en-US" dirty="0">
                <a:solidFill>
                  <a:srgbClr val="FF0000"/>
                </a:solidFill>
              </a:rPr>
              <a:t>添加一个新的属性和值</a:t>
            </a:r>
            <a:r>
              <a:rPr lang="zh-CN" altLang="en-US" dirty="0"/>
              <a:t>，但是我们在不确定它原来内部有什么内容的情况下，</a:t>
            </a:r>
            <a:r>
              <a:rPr lang="zh-CN" altLang="en-US" dirty="0">
                <a:solidFill>
                  <a:srgbClr val="FF0000"/>
                </a:solidFill>
              </a:rPr>
              <a:t>很容易造成冲突，从而覆盖掉它内部的某个属性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比如我们前面在讲</a:t>
            </a:r>
            <a:r>
              <a:rPr lang="en-US" altLang="zh-CN" dirty="0"/>
              <a:t>apply</a:t>
            </a:r>
            <a:r>
              <a:rPr lang="zh-CN" altLang="en-US" dirty="0"/>
              <a:t>、</a:t>
            </a:r>
            <a:r>
              <a:rPr lang="en-US" altLang="zh-CN" dirty="0"/>
              <a:t>call</a:t>
            </a:r>
            <a:r>
              <a:rPr lang="zh-CN" altLang="en-US" dirty="0"/>
              <a:t>、</a:t>
            </a:r>
            <a:r>
              <a:rPr lang="en-US" altLang="zh-CN" dirty="0"/>
              <a:t>bind</a:t>
            </a:r>
            <a:r>
              <a:rPr lang="zh-CN" altLang="en-US" dirty="0"/>
              <a:t>实现时，我们有给其中</a:t>
            </a:r>
            <a:r>
              <a:rPr lang="zh-CN" altLang="en-US" dirty="0">
                <a:solidFill>
                  <a:srgbClr val="FF0000"/>
                </a:solidFill>
              </a:rPr>
              <a:t>添加一个</a:t>
            </a:r>
            <a:r>
              <a:rPr lang="en-US" altLang="zh-CN" dirty="0" err="1">
                <a:solidFill>
                  <a:srgbClr val="FF0000"/>
                </a:solidFill>
              </a:rPr>
              <a:t>fn</a:t>
            </a:r>
            <a:r>
              <a:rPr lang="zh-CN" altLang="en-US" dirty="0">
                <a:solidFill>
                  <a:srgbClr val="FF0000"/>
                </a:solidFill>
              </a:rPr>
              <a:t>属性</a:t>
            </a:r>
            <a:r>
              <a:rPr lang="zh-CN" altLang="en-US" dirty="0"/>
              <a:t>，那么如果它内部原来已经有了</a:t>
            </a:r>
            <a:r>
              <a:rPr lang="en-US" altLang="zh-CN" dirty="0" err="1"/>
              <a:t>fn</a:t>
            </a:r>
            <a:r>
              <a:rPr lang="zh-CN" altLang="en-US" dirty="0"/>
              <a:t>属性了呢？</a:t>
            </a:r>
          </a:p>
          <a:p>
            <a:pPr lvl="1"/>
            <a:r>
              <a:rPr lang="zh-CN" altLang="en-US" dirty="0"/>
              <a:t>比如开发中我们使用混入，那么混入中出现了同名的属性，必然有一个会被覆盖掉；</a:t>
            </a:r>
          </a:p>
          <a:p>
            <a:r>
              <a:rPr lang="en-US" altLang="zh-CN" dirty="0"/>
              <a:t>Symbol</a:t>
            </a:r>
            <a:r>
              <a:rPr lang="zh-CN" altLang="en-US" dirty="0"/>
              <a:t>就是为了解决上面的问题，用来</a:t>
            </a:r>
            <a:r>
              <a:rPr lang="zh-CN" altLang="en-US" b="1" dirty="0"/>
              <a:t>生成一个独一无二的值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Symbol</a:t>
            </a:r>
            <a:r>
              <a:rPr lang="zh-CN" altLang="en-US" dirty="0"/>
              <a:t>值是通过</a:t>
            </a:r>
            <a:r>
              <a:rPr lang="en-US" altLang="zh-CN" dirty="0">
                <a:solidFill>
                  <a:srgbClr val="FF0000"/>
                </a:solidFill>
              </a:rPr>
              <a:t>Symbol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来生成的，生成后可以</a:t>
            </a:r>
            <a:r>
              <a:rPr lang="zh-CN" altLang="en-US" dirty="0">
                <a:solidFill>
                  <a:srgbClr val="FF0000"/>
                </a:solidFill>
              </a:rPr>
              <a:t>作为属性名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也就是在</a:t>
            </a:r>
            <a:r>
              <a:rPr lang="en-US" altLang="zh-CN" dirty="0"/>
              <a:t>ES6</a:t>
            </a:r>
            <a:r>
              <a:rPr lang="zh-CN" altLang="en-US" dirty="0"/>
              <a:t>中，对象的属性名可以使用</a:t>
            </a:r>
            <a:r>
              <a:rPr lang="zh-CN" altLang="en-US" dirty="0">
                <a:solidFill>
                  <a:srgbClr val="FF0000"/>
                </a:solidFill>
              </a:rPr>
              <a:t>字符串</a:t>
            </a:r>
            <a:r>
              <a:rPr lang="zh-CN" altLang="en-US" dirty="0"/>
              <a:t>，也可以使用</a:t>
            </a:r>
            <a:r>
              <a:rPr lang="en-US" altLang="zh-CN" dirty="0">
                <a:solidFill>
                  <a:srgbClr val="FF0000"/>
                </a:solidFill>
              </a:rPr>
              <a:t>Symbol</a:t>
            </a:r>
            <a:r>
              <a:rPr lang="zh-CN" altLang="en-US" dirty="0">
                <a:solidFill>
                  <a:srgbClr val="FF0000"/>
                </a:solidFill>
              </a:rPr>
              <a:t>值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b="1" dirty="0"/>
              <a:t>Symbol</a:t>
            </a:r>
            <a:r>
              <a:rPr lang="zh-CN" altLang="en-US" b="1" dirty="0"/>
              <a:t>即使多次创建值，它们也是不同的：</a:t>
            </a:r>
            <a:r>
              <a:rPr lang="en-US" altLang="zh-CN" dirty="0"/>
              <a:t>Symbol</a:t>
            </a:r>
            <a:r>
              <a:rPr lang="zh-CN" altLang="en-US" dirty="0"/>
              <a:t>函数执行后每次创建出来的值都是独一无二的；</a:t>
            </a:r>
          </a:p>
          <a:p>
            <a:r>
              <a:rPr lang="zh-CN" altLang="en-US" b="1" dirty="0"/>
              <a:t>我们也可以在创建</a:t>
            </a:r>
            <a:r>
              <a:rPr lang="en-US" altLang="zh-CN" b="1" dirty="0"/>
              <a:t>Symbol</a:t>
            </a:r>
            <a:r>
              <a:rPr lang="zh-CN" altLang="en-US" b="1" dirty="0"/>
              <a:t>值的时候传入一个描述</a:t>
            </a:r>
            <a:r>
              <a:rPr lang="en-US" altLang="zh-CN" b="1" dirty="0"/>
              <a:t>description</a:t>
            </a:r>
            <a:r>
              <a:rPr lang="zh-CN" altLang="en-US" dirty="0"/>
              <a:t>：这个是</a:t>
            </a:r>
            <a:r>
              <a:rPr lang="en-US" altLang="zh-CN" dirty="0"/>
              <a:t>ES2019</a:t>
            </a:r>
            <a:r>
              <a:rPr lang="zh-CN" altLang="en-US" dirty="0"/>
              <a:t>（</a:t>
            </a:r>
            <a:r>
              <a:rPr lang="en-US" altLang="zh-CN" dirty="0"/>
              <a:t>ES10</a:t>
            </a:r>
            <a:r>
              <a:rPr lang="zh-CN" altLang="en-US" dirty="0"/>
              <a:t>）新增的特性；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9639AA8-ED9A-884F-B9BB-974CE164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</a:t>
            </a:r>
            <a:r>
              <a:rPr kumimoji="1" lang="zh-CN" altLang="en-US" dirty="0"/>
              <a:t>的基本使用</a:t>
            </a:r>
          </a:p>
        </p:txBody>
      </p:sp>
    </p:spTree>
    <p:extLst>
      <p:ext uri="{BB962C8B-B14F-4D97-AF65-F5344CB8AC3E}">
        <p14:creationId xmlns:p14="http://schemas.microsoft.com/office/powerpoint/2010/main" val="155940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08099A-0241-2140-920E-D6F9E94F3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我们通常会使用</a:t>
            </a:r>
            <a:r>
              <a:rPr lang="en-US" altLang="zh-CN" dirty="0"/>
              <a:t>Symbol</a:t>
            </a:r>
            <a:r>
              <a:rPr lang="zh-CN" altLang="en-US" dirty="0"/>
              <a:t>在对象中表示唯一的属性名：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8CEEC94-5A3F-AA45-B289-D7CF279CF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</a:t>
            </a:r>
            <a:r>
              <a:rPr kumimoji="1" lang="zh-CN" altLang="en-US" dirty="0"/>
              <a:t>作为属性名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814B04-3788-1749-8F23-FEF6FC52E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17" y="1706809"/>
            <a:ext cx="3517117" cy="49945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4146E9-AC78-904F-ADA2-AA3D67BBE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047" y="2826831"/>
            <a:ext cx="5763098" cy="166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9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6BC6FA1-808F-1D4E-9B47-46CA0F9FB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前面我们讲</a:t>
            </a:r>
            <a:r>
              <a:rPr lang="en-US" altLang="zh-CN" b="1" dirty="0"/>
              <a:t>Symbol</a:t>
            </a:r>
            <a:r>
              <a:rPr lang="zh-CN" altLang="en-US" b="1" dirty="0"/>
              <a:t>的目的是为了创建一个独一无二的值，那么如果我们现在就是想创建相同的</a:t>
            </a:r>
            <a:r>
              <a:rPr lang="en-US" altLang="zh-CN" b="1" dirty="0"/>
              <a:t>Symbol</a:t>
            </a:r>
            <a:r>
              <a:rPr lang="zh-CN" altLang="en-US" b="1" dirty="0"/>
              <a:t>应该怎么来做呢？</a:t>
            </a:r>
          </a:p>
          <a:p>
            <a:pPr lvl="1"/>
            <a:r>
              <a:rPr lang="zh-CN" altLang="en-US" dirty="0"/>
              <a:t>我们可以使用</a:t>
            </a:r>
            <a:r>
              <a:rPr lang="en-US" altLang="zh-CN" dirty="0" err="1">
                <a:solidFill>
                  <a:srgbClr val="FF0000"/>
                </a:solidFill>
              </a:rPr>
              <a:t>Symbol.for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zh-CN" altLang="en-US" dirty="0"/>
              <a:t>来做到这一点；</a:t>
            </a:r>
          </a:p>
          <a:p>
            <a:pPr lvl="1"/>
            <a:r>
              <a:rPr lang="zh-CN" altLang="en-US" dirty="0"/>
              <a:t>并且我们可以通过</a:t>
            </a:r>
            <a:r>
              <a:rPr lang="en-US" altLang="zh-CN" dirty="0" err="1">
                <a:solidFill>
                  <a:srgbClr val="FF0000"/>
                </a:solidFill>
              </a:rPr>
              <a:t>Symbol.keyFor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zh-CN" altLang="en-US" dirty="0"/>
              <a:t>来获取对应的</a:t>
            </a:r>
            <a:r>
              <a:rPr lang="en-US" altLang="zh-CN" dirty="0"/>
              <a:t>key</a:t>
            </a:r>
            <a:r>
              <a:rPr lang="zh-CN" altLang="en-US" dirty="0"/>
              <a:t>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51EE74-8CCD-A24A-A0B9-BBF40F8E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相同值的</a:t>
            </a:r>
            <a:r>
              <a:rPr lang="en-US" altLang="zh-CN" dirty="0"/>
              <a:t>Symbol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53D21F-072C-364D-B2DC-2CE4A3BC9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47" y="3284977"/>
            <a:ext cx="4383391" cy="24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9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443315B-31C8-B246-97BA-A46CE1AEA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ES6</a:t>
            </a:r>
            <a:r>
              <a:rPr lang="zh-CN" altLang="en-US" b="1" dirty="0"/>
              <a:t>之前，我们存储数据的结构主要有两种：</a:t>
            </a:r>
            <a:r>
              <a:rPr lang="zh-CN" altLang="en-US" b="1" dirty="0">
                <a:solidFill>
                  <a:srgbClr val="FF0000"/>
                </a:solidFill>
              </a:rPr>
              <a:t>数组、对象</a:t>
            </a:r>
            <a:r>
              <a:rPr lang="zh-CN" altLang="en-US" b="1" dirty="0"/>
              <a:t>。</a:t>
            </a:r>
          </a:p>
          <a:p>
            <a:pPr lvl="1"/>
            <a:r>
              <a:rPr lang="zh-CN" altLang="en-US" b="1" dirty="0"/>
              <a:t>在</a:t>
            </a:r>
            <a:r>
              <a:rPr lang="en-US" altLang="zh-CN" b="1" dirty="0"/>
              <a:t>ES6</a:t>
            </a:r>
            <a:r>
              <a:rPr lang="zh-CN" altLang="en-US" b="1" dirty="0"/>
              <a:t>中新增了另外两种数据结构：</a:t>
            </a:r>
            <a:r>
              <a:rPr lang="en-US" altLang="zh-CN" b="1" dirty="0">
                <a:solidFill>
                  <a:srgbClr val="FF0000"/>
                </a:solidFill>
              </a:rPr>
              <a:t>Set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Map</a:t>
            </a:r>
            <a:r>
              <a:rPr lang="zh-CN" altLang="en-US" b="1" dirty="0"/>
              <a:t>，以及它们的另外形式</a:t>
            </a:r>
            <a:r>
              <a:rPr lang="en-US" altLang="zh-CN" b="1" dirty="0" err="1"/>
              <a:t>WeakSet</a:t>
            </a:r>
            <a:r>
              <a:rPr lang="zh-CN" altLang="en-US" b="1" dirty="0"/>
              <a:t>、</a:t>
            </a:r>
            <a:r>
              <a:rPr lang="en-US" altLang="zh-CN" b="1" dirty="0" err="1"/>
              <a:t>WeakMap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r>
              <a:rPr lang="en-US" altLang="zh-CN" b="1" dirty="0"/>
              <a:t>Set</a:t>
            </a:r>
            <a:r>
              <a:rPr lang="zh-CN" altLang="en-US" b="1" dirty="0"/>
              <a:t>是一个新增的数据结构，可以用来保存数据，类似于数组，但是和数组的区别是</a:t>
            </a:r>
            <a:r>
              <a:rPr lang="zh-CN" altLang="en-US" b="1" dirty="0">
                <a:solidFill>
                  <a:srgbClr val="FF0000"/>
                </a:solidFill>
              </a:rPr>
              <a:t>元素不能重复</a:t>
            </a:r>
            <a:r>
              <a:rPr lang="zh-CN" altLang="en-US" b="1" dirty="0"/>
              <a:t>。</a:t>
            </a:r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Set</a:t>
            </a:r>
            <a:r>
              <a:rPr lang="zh-CN" altLang="en-US" dirty="0"/>
              <a:t>我们需要通过</a:t>
            </a:r>
            <a:r>
              <a:rPr lang="en-US" altLang="zh-CN" dirty="0">
                <a:solidFill>
                  <a:srgbClr val="FF0000"/>
                </a:solidFill>
              </a:rPr>
              <a:t>Set</a:t>
            </a:r>
            <a:r>
              <a:rPr lang="zh-CN" altLang="en-US" dirty="0">
                <a:solidFill>
                  <a:srgbClr val="FF0000"/>
                </a:solidFill>
              </a:rPr>
              <a:t>构造函数</a:t>
            </a:r>
            <a:r>
              <a:rPr lang="zh-CN" altLang="en-US" dirty="0"/>
              <a:t>（暂时没有字面量创建的方式）：</a:t>
            </a:r>
          </a:p>
          <a:p>
            <a:r>
              <a:rPr lang="zh-CN" altLang="en-US" dirty="0"/>
              <a:t>我们可以发现</a:t>
            </a:r>
            <a:r>
              <a:rPr lang="en-US" altLang="zh-CN" dirty="0"/>
              <a:t>Set</a:t>
            </a:r>
            <a:r>
              <a:rPr lang="zh-CN" altLang="en-US" dirty="0"/>
              <a:t>中存放的元素</a:t>
            </a:r>
            <a:r>
              <a:rPr lang="zh-CN" altLang="en-US" dirty="0">
                <a:solidFill>
                  <a:srgbClr val="FF0000"/>
                </a:solidFill>
              </a:rPr>
              <a:t>是不会重复</a:t>
            </a:r>
            <a:r>
              <a:rPr lang="zh-CN" altLang="en-US" dirty="0"/>
              <a:t>的，那么</a:t>
            </a:r>
            <a:r>
              <a:rPr lang="en-US" altLang="zh-CN" dirty="0"/>
              <a:t>Set</a:t>
            </a:r>
            <a:r>
              <a:rPr lang="zh-CN" altLang="en-US" dirty="0"/>
              <a:t>有一个非常常用的功能就是</a:t>
            </a:r>
            <a:r>
              <a:rPr lang="zh-CN" altLang="en-US" dirty="0">
                <a:solidFill>
                  <a:srgbClr val="FF0000"/>
                </a:solidFill>
              </a:rPr>
              <a:t>给数组去重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0047FFD-07E8-1841-9C8E-60130FD5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Set</a:t>
            </a:r>
            <a:r>
              <a:rPr kumimoji="1" lang="zh-CN" altLang="en-US" dirty="0"/>
              <a:t>的基本使用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BD6E46-7EC6-0D4D-A266-168AB48A4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30" y="4279673"/>
            <a:ext cx="4639824" cy="21105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FBB5B87-4A3B-2445-93F1-C29F8B1D1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098" y="4507364"/>
            <a:ext cx="5197581" cy="165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0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D807B40-74CD-2D49-ADA8-BB8790B11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Set</a:t>
            </a:r>
            <a:r>
              <a:rPr lang="zh-CN" altLang="en-US" b="1" dirty="0"/>
              <a:t>常见的属性：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size</a:t>
            </a:r>
            <a:r>
              <a:rPr lang="zh-CN" altLang="en-US" dirty="0"/>
              <a:t>：返回</a:t>
            </a:r>
            <a:r>
              <a:rPr lang="en-US" altLang="zh-CN" dirty="0"/>
              <a:t>Set</a:t>
            </a:r>
            <a:r>
              <a:rPr lang="zh-CN" altLang="en-US" dirty="0"/>
              <a:t>中元素的个数；</a:t>
            </a:r>
          </a:p>
          <a:p>
            <a:r>
              <a:rPr lang="en-US" altLang="zh-CN" b="1" dirty="0"/>
              <a:t>Set</a:t>
            </a:r>
            <a:r>
              <a:rPr lang="zh-CN" altLang="en-US" b="1" dirty="0"/>
              <a:t>常用的方法：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add(value)</a:t>
            </a:r>
            <a:r>
              <a:rPr lang="zh-CN" altLang="en-US" dirty="0"/>
              <a:t>：添加某个元素，返回</a:t>
            </a:r>
            <a:r>
              <a:rPr lang="en-US" altLang="zh-CN" dirty="0"/>
              <a:t>Set</a:t>
            </a:r>
            <a:r>
              <a:rPr lang="zh-CN" altLang="en-US" dirty="0"/>
              <a:t>对象本身；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delete(value)</a:t>
            </a:r>
            <a:r>
              <a:rPr lang="zh-CN" altLang="en-US" dirty="0"/>
              <a:t>：从</a:t>
            </a:r>
            <a:r>
              <a:rPr lang="en-US" altLang="zh-CN" dirty="0"/>
              <a:t>set</a:t>
            </a:r>
            <a:r>
              <a:rPr lang="zh-CN" altLang="en-US" dirty="0"/>
              <a:t>中删除和这个值相等的元素，返回</a:t>
            </a:r>
            <a:r>
              <a:rPr lang="en-US" altLang="zh-CN" dirty="0" err="1"/>
              <a:t>boolean</a:t>
            </a:r>
            <a:r>
              <a:rPr lang="zh-CN" altLang="en-US" dirty="0"/>
              <a:t>类型；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has(value)</a:t>
            </a:r>
            <a:r>
              <a:rPr lang="zh-CN" altLang="en-US" dirty="0"/>
              <a:t>：判断</a:t>
            </a:r>
            <a:r>
              <a:rPr lang="en-US" altLang="zh-CN" dirty="0"/>
              <a:t>set</a:t>
            </a:r>
            <a:r>
              <a:rPr lang="zh-CN" altLang="en-US" dirty="0"/>
              <a:t>中是否存在某个元素，返回</a:t>
            </a:r>
            <a:r>
              <a:rPr lang="en-US" altLang="zh-CN" dirty="0" err="1"/>
              <a:t>boolean</a:t>
            </a:r>
            <a:r>
              <a:rPr lang="zh-CN" altLang="en-US" dirty="0"/>
              <a:t>类型；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clear()</a:t>
            </a:r>
            <a:r>
              <a:rPr lang="zh-CN" altLang="en-US" dirty="0"/>
              <a:t>：清空</a:t>
            </a:r>
            <a:r>
              <a:rPr lang="en-US" altLang="zh-CN" dirty="0"/>
              <a:t>set</a:t>
            </a:r>
            <a:r>
              <a:rPr lang="zh-CN" altLang="en-US" dirty="0"/>
              <a:t>中所有的元素，没有返回值；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forEach(callback, [, </a:t>
            </a:r>
            <a:r>
              <a:rPr lang="en-US" altLang="zh-CN" dirty="0" err="1">
                <a:solidFill>
                  <a:srgbClr val="FF0000"/>
                </a:solidFill>
              </a:rPr>
              <a:t>thisArg</a:t>
            </a:r>
            <a:r>
              <a:rPr lang="en-US" altLang="zh-CN" dirty="0">
                <a:solidFill>
                  <a:srgbClr val="FF0000"/>
                </a:solidFill>
              </a:rPr>
              <a:t>])</a:t>
            </a:r>
            <a:r>
              <a:rPr lang="zh-CN" altLang="en-US" dirty="0"/>
              <a:t>：通过</a:t>
            </a:r>
            <a:r>
              <a:rPr lang="en-US" altLang="zh-CN" dirty="0"/>
              <a:t>forEach</a:t>
            </a:r>
            <a:r>
              <a:rPr lang="zh-CN" altLang="en-US" dirty="0"/>
              <a:t>遍历</a:t>
            </a:r>
            <a:r>
              <a:rPr lang="en-US" altLang="zh-CN" dirty="0"/>
              <a:t>set</a:t>
            </a:r>
            <a:r>
              <a:rPr lang="zh-CN" altLang="en-US" dirty="0"/>
              <a:t>；</a:t>
            </a:r>
          </a:p>
          <a:p>
            <a:r>
              <a:rPr lang="zh-CN" altLang="en-US" b="1" dirty="0"/>
              <a:t>另外</a:t>
            </a:r>
            <a:r>
              <a:rPr lang="en-US" altLang="zh-CN" b="1" dirty="0"/>
              <a:t>Set</a:t>
            </a:r>
            <a:r>
              <a:rPr lang="zh-CN" altLang="en-US" b="1" dirty="0"/>
              <a:t>是支持</a:t>
            </a:r>
            <a:r>
              <a:rPr lang="en-US" altLang="zh-CN" b="1" dirty="0"/>
              <a:t>for of</a:t>
            </a:r>
            <a:r>
              <a:rPr lang="zh-CN" altLang="en-US" b="1" dirty="0"/>
              <a:t>的遍历的。</a:t>
            </a:r>
            <a:endParaRPr kumimoji="1" lang="zh-CN" altLang="en-US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68A382C-4248-EB4D-99CB-A6662DCF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Set</a:t>
            </a:r>
            <a:r>
              <a:rPr kumimoji="1" lang="zh-CN" altLang="en-US" dirty="0"/>
              <a:t>的常见方法</a:t>
            </a:r>
          </a:p>
        </p:txBody>
      </p:sp>
    </p:spTree>
    <p:extLst>
      <p:ext uri="{BB962C8B-B14F-4D97-AF65-F5344CB8AC3E}">
        <p14:creationId xmlns:p14="http://schemas.microsoft.com/office/powerpoint/2010/main" val="86910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400E00A-5151-B840-A64E-4B7E3404F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和</a:t>
            </a:r>
            <a:r>
              <a:rPr lang="en-US" altLang="zh-CN" b="1" dirty="0"/>
              <a:t>Set</a:t>
            </a:r>
            <a:r>
              <a:rPr lang="zh-CN" altLang="en-US" b="1" dirty="0"/>
              <a:t>类似的另外一个数据结构称之为</a:t>
            </a:r>
            <a:r>
              <a:rPr lang="en-US" altLang="zh-CN" b="1" dirty="0" err="1">
                <a:solidFill>
                  <a:srgbClr val="FF0000"/>
                </a:solidFill>
              </a:rPr>
              <a:t>WeakSet</a:t>
            </a:r>
            <a:r>
              <a:rPr lang="zh-CN" altLang="en-US" b="1" dirty="0"/>
              <a:t>，也是内部元素不能重复的数据结构。</a:t>
            </a:r>
          </a:p>
          <a:p>
            <a:r>
              <a:rPr lang="zh-CN" altLang="en-US" b="1" dirty="0"/>
              <a:t>那么和</a:t>
            </a:r>
            <a:r>
              <a:rPr lang="en-US" altLang="zh-CN" b="1" dirty="0"/>
              <a:t>Set</a:t>
            </a:r>
            <a:r>
              <a:rPr lang="zh-CN" altLang="en-US" b="1" dirty="0"/>
              <a:t>有什么区别呢？</a:t>
            </a:r>
          </a:p>
          <a:p>
            <a:pPr lvl="1"/>
            <a:r>
              <a:rPr lang="zh-CN" altLang="en-US" dirty="0"/>
              <a:t>区别一：</a:t>
            </a:r>
            <a:r>
              <a:rPr lang="en-US" altLang="zh-CN" dirty="0" err="1"/>
              <a:t>WeakSet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FF0000"/>
                </a:solidFill>
              </a:rPr>
              <a:t>只能存放对象类型，不能存放基本数据类型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区别二：</a:t>
            </a:r>
            <a:r>
              <a:rPr lang="en-US" altLang="zh-CN" dirty="0" err="1"/>
              <a:t>WeakSet</a:t>
            </a:r>
            <a:r>
              <a:rPr lang="zh-CN" altLang="en-US" dirty="0">
                <a:solidFill>
                  <a:srgbClr val="FF0000"/>
                </a:solidFill>
              </a:rPr>
              <a:t>对元素的引用是弱引用</a:t>
            </a:r>
            <a:r>
              <a:rPr lang="zh-CN" altLang="en-US" dirty="0"/>
              <a:t>，如果没有其他引用对某个对象进行引用，那么</a:t>
            </a:r>
            <a:r>
              <a:rPr lang="en-US" altLang="zh-CN" dirty="0"/>
              <a:t>GC</a:t>
            </a:r>
            <a:r>
              <a:rPr lang="zh-CN" altLang="en-US" dirty="0"/>
              <a:t>可以对该对象进行回收；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b="1" dirty="0" err="1"/>
              <a:t>WeakSet</a:t>
            </a:r>
            <a:r>
              <a:rPr lang="zh-CN" altLang="en-US" b="1" dirty="0"/>
              <a:t>常见的方法：</a:t>
            </a:r>
          </a:p>
          <a:p>
            <a:pPr lvl="1"/>
            <a:r>
              <a:rPr lang="en-US" altLang="zh-CN" dirty="0"/>
              <a:t>add(value)</a:t>
            </a:r>
            <a:r>
              <a:rPr lang="zh-CN" altLang="en-US" dirty="0"/>
              <a:t>：添加某个元素，返回</a:t>
            </a:r>
            <a:r>
              <a:rPr lang="en-US" altLang="zh-CN" dirty="0" err="1"/>
              <a:t>WeakSet</a:t>
            </a:r>
            <a:r>
              <a:rPr lang="zh-CN" altLang="en-US" dirty="0"/>
              <a:t>对象本身；</a:t>
            </a:r>
          </a:p>
          <a:p>
            <a:pPr lvl="1"/>
            <a:r>
              <a:rPr lang="en-US" altLang="zh-CN" dirty="0"/>
              <a:t>delete(value)</a:t>
            </a:r>
            <a:r>
              <a:rPr lang="zh-CN" altLang="en-US" dirty="0"/>
              <a:t>：从</a:t>
            </a:r>
            <a:r>
              <a:rPr lang="en-US" altLang="zh-CN" dirty="0" err="1"/>
              <a:t>WeakSet</a:t>
            </a:r>
            <a:r>
              <a:rPr lang="zh-CN" altLang="en-US" dirty="0"/>
              <a:t>中删除和这个值相等的元素，返回</a:t>
            </a:r>
            <a:r>
              <a:rPr lang="en-US" altLang="zh-CN" dirty="0" err="1"/>
              <a:t>boolean</a:t>
            </a:r>
            <a:r>
              <a:rPr lang="zh-CN" altLang="en-US" dirty="0"/>
              <a:t>类型；</a:t>
            </a:r>
          </a:p>
          <a:p>
            <a:pPr lvl="1"/>
            <a:r>
              <a:rPr lang="en-US" altLang="zh-CN" dirty="0"/>
              <a:t>has(value)</a:t>
            </a:r>
            <a:r>
              <a:rPr lang="zh-CN" altLang="en-US" dirty="0"/>
              <a:t>：判断</a:t>
            </a:r>
            <a:r>
              <a:rPr lang="en-US" altLang="zh-CN" dirty="0" err="1"/>
              <a:t>WeakSet</a:t>
            </a:r>
            <a:r>
              <a:rPr lang="zh-CN" altLang="en-US" dirty="0"/>
              <a:t>中是否存在某个元素，返回</a:t>
            </a:r>
            <a:r>
              <a:rPr lang="en-US" altLang="zh-CN" dirty="0" err="1"/>
              <a:t>boolean</a:t>
            </a:r>
            <a:r>
              <a:rPr lang="zh-CN" altLang="en-US" dirty="0"/>
              <a:t>类型；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93E7AFC-B155-344A-890A-850E9F9D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WeakSet</a:t>
            </a:r>
            <a:r>
              <a:rPr kumimoji="1" lang="zh-CN" altLang="en-US" dirty="0"/>
              <a:t>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396A63-6DF1-F140-938F-149824FBD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08" y="3114558"/>
            <a:ext cx="6199492" cy="13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9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A6DFE78-78FB-A044-9194-06B4AED75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注意：</a:t>
            </a:r>
            <a:r>
              <a:rPr lang="en-US" altLang="zh-CN" b="1" dirty="0" err="1"/>
              <a:t>WeakSet</a:t>
            </a:r>
            <a:r>
              <a:rPr lang="zh-CN" altLang="en-US" b="1" dirty="0"/>
              <a:t>不能遍历</a:t>
            </a:r>
          </a:p>
          <a:p>
            <a:pPr lvl="1"/>
            <a:r>
              <a:rPr lang="zh-CN" altLang="en-US" dirty="0"/>
              <a:t>因为</a:t>
            </a:r>
            <a:r>
              <a:rPr lang="en-US" altLang="zh-CN" dirty="0" err="1">
                <a:solidFill>
                  <a:srgbClr val="FF0000"/>
                </a:solidFill>
              </a:rPr>
              <a:t>WeakSet</a:t>
            </a:r>
            <a:r>
              <a:rPr lang="zh-CN" altLang="en-US" dirty="0">
                <a:solidFill>
                  <a:srgbClr val="FF0000"/>
                </a:solidFill>
              </a:rPr>
              <a:t>只是对对象的弱引用</a:t>
            </a:r>
            <a:r>
              <a:rPr lang="zh-CN" altLang="en-US" dirty="0"/>
              <a:t>，如果我们遍历获取到其中的元素，那么有可能造成对象不能正常的销毁。</a:t>
            </a:r>
          </a:p>
          <a:p>
            <a:pPr lvl="1"/>
            <a:r>
              <a:rPr lang="zh-CN" altLang="en-US" dirty="0"/>
              <a:t>所以</a:t>
            </a:r>
            <a:r>
              <a:rPr lang="zh-CN" altLang="en-US" dirty="0">
                <a:solidFill>
                  <a:srgbClr val="FF0000"/>
                </a:solidFill>
              </a:rPr>
              <a:t>存储到</a:t>
            </a:r>
            <a:r>
              <a:rPr lang="en-US" altLang="zh-CN" dirty="0" err="1">
                <a:solidFill>
                  <a:srgbClr val="FF0000"/>
                </a:solidFill>
              </a:rPr>
              <a:t>WeakSet</a:t>
            </a:r>
            <a:r>
              <a:rPr lang="zh-CN" altLang="en-US" dirty="0">
                <a:solidFill>
                  <a:srgbClr val="FF0000"/>
                </a:solidFill>
              </a:rPr>
              <a:t>中的对象是没办法获取</a:t>
            </a:r>
            <a:r>
              <a:rPr lang="zh-CN" altLang="en-US" dirty="0"/>
              <a:t>的；</a:t>
            </a:r>
          </a:p>
          <a:p>
            <a:r>
              <a:rPr lang="zh-CN" altLang="en-US" b="1" dirty="0"/>
              <a:t>那么这个东西有什么用呢？</a:t>
            </a:r>
          </a:p>
          <a:p>
            <a:pPr lvl="1"/>
            <a:r>
              <a:rPr lang="zh-CN" altLang="en-US" dirty="0"/>
              <a:t>事实上这个问题并不好回答，我们来使用一个</a:t>
            </a:r>
            <a:r>
              <a:rPr lang="en-US" altLang="zh-CN" dirty="0"/>
              <a:t>Stack Overflow</a:t>
            </a:r>
            <a:r>
              <a:rPr lang="zh-CN" altLang="en-US" dirty="0"/>
              <a:t>上的答案；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D1218B5-C893-F94E-9433-C098A36F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WeakSet</a:t>
            </a:r>
            <a:r>
              <a:rPr kumimoji="1" lang="zh-CN" altLang="en-US" dirty="0"/>
              <a:t>的应用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43ABD6-1CA4-0B40-865A-7FB70964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06" y="3585378"/>
            <a:ext cx="8310135" cy="289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8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02F75A0-0615-7840-926B-8E648E202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另外一个新增的数据结构是</a:t>
            </a:r>
            <a:r>
              <a:rPr lang="en-US" altLang="zh-CN" b="1" dirty="0"/>
              <a:t>Map</a:t>
            </a:r>
            <a:r>
              <a:rPr lang="zh-CN" altLang="en-US" b="1" dirty="0"/>
              <a:t>，用于</a:t>
            </a:r>
            <a:r>
              <a:rPr lang="zh-CN" altLang="en-US" b="1" dirty="0">
                <a:solidFill>
                  <a:srgbClr val="FF0000"/>
                </a:solidFill>
              </a:rPr>
              <a:t>存储映射关系</a:t>
            </a:r>
            <a:r>
              <a:rPr lang="zh-CN" altLang="en-US" b="1" dirty="0"/>
              <a:t>。</a:t>
            </a:r>
          </a:p>
          <a:p>
            <a:r>
              <a:rPr lang="zh-CN" altLang="en-US" b="1" dirty="0"/>
              <a:t>但是我们可能会想，在之前我们可以</a:t>
            </a:r>
            <a:r>
              <a:rPr lang="zh-CN" altLang="en-US" b="1" dirty="0">
                <a:solidFill>
                  <a:srgbClr val="FF0000"/>
                </a:solidFill>
              </a:rPr>
              <a:t>使用对象来存储映射关系，他们有什么区别</a:t>
            </a:r>
            <a:r>
              <a:rPr lang="zh-CN" altLang="en-US" b="1" dirty="0"/>
              <a:t>呢？</a:t>
            </a:r>
          </a:p>
          <a:p>
            <a:pPr lvl="1"/>
            <a:r>
              <a:rPr lang="zh-CN" altLang="en-US" dirty="0"/>
              <a:t>事实上我们对象存储映射关系只能用</a:t>
            </a:r>
            <a:r>
              <a:rPr lang="zh-CN" altLang="en-US" dirty="0">
                <a:solidFill>
                  <a:srgbClr val="FF0000"/>
                </a:solidFill>
              </a:rPr>
              <a:t>字符串（</a:t>
            </a:r>
            <a:r>
              <a:rPr lang="en-US" altLang="zh-CN" dirty="0">
                <a:solidFill>
                  <a:srgbClr val="FF0000"/>
                </a:solidFill>
              </a:rPr>
              <a:t>ES6</a:t>
            </a:r>
            <a:r>
              <a:rPr lang="zh-CN" altLang="en-US" dirty="0">
                <a:solidFill>
                  <a:srgbClr val="FF0000"/>
                </a:solidFill>
              </a:rPr>
              <a:t>新增了</a:t>
            </a:r>
            <a:r>
              <a:rPr lang="en-US" altLang="zh-CN" dirty="0">
                <a:solidFill>
                  <a:srgbClr val="FF0000"/>
                </a:solidFill>
              </a:rPr>
              <a:t>Symbol</a:t>
            </a:r>
            <a:r>
              <a:rPr lang="zh-CN" altLang="en-US" dirty="0">
                <a:solidFill>
                  <a:srgbClr val="FF0000"/>
                </a:solidFill>
              </a:rPr>
              <a:t>）作为属性名（</a:t>
            </a:r>
            <a:r>
              <a:rPr lang="en-US" altLang="zh-CN" dirty="0">
                <a:solidFill>
                  <a:srgbClr val="FF0000"/>
                </a:solidFill>
              </a:rPr>
              <a:t>key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某些情况下我们可能希望通过</a:t>
            </a:r>
            <a:r>
              <a:rPr lang="zh-CN" altLang="en-US" dirty="0">
                <a:solidFill>
                  <a:srgbClr val="FF0000"/>
                </a:solidFill>
              </a:rPr>
              <a:t>其他类型作为</a:t>
            </a:r>
            <a:r>
              <a:rPr lang="en-US" altLang="zh-CN" dirty="0">
                <a:solidFill>
                  <a:srgbClr val="FF0000"/>
                </a:solidFill>
              </a:rPr>
              <a:t>key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比如对象</a:t>
            </a:r>
            <a:r>
              <a:rPr lang="zh-CN" altLang="en-US" dirty="0"/>
              <a:t>，这个时候</a:t>
            </a:r>
            <a:r>
              <a:rPr lang="zh-CN" altLang="en-US" dirty="0">
                <a:solidFill>
                  <a:srgbClr val="FF0000"/>
                </a:solidFill>
              </a:rPr>
              <a:t>会自动将对象转成字符串来作为</a:t>
            </a:r>
            <a:r>
              <a:rPr lang="en-US" altLang="zh-CN" dirty="0">
                <a:solidFill>
                  <a:srgbClr val="FF0000"/>
                </a:solidFill>
              </a:rPr>
              <a:t>key</a:t>
            </a:r>
            <a:r>
              <a:rPr lang="zh-CN" altLang="en-US" dirty="0"/>
              <a:t>；</a:t>
            </a:r>
          </a:p>
          <a:p>
            <a:r>
              <a:rPr lang="zh-CN" altLang="en-US" b="1" dirty="0"/>
              <a:t>那么我们就可以使用</a:t>
            </a:r>
            <a:r>
              <a:rPr lang="en-US" altLang="zh-CN" b="1" dirty="0"/>
              <a:t>Map</a:t>
            </a:r>
            <a:r>
              <a:rPr lang="zh-CN" altLang="en-US" b="1" dirty="0"/>
              <a:t>：</a:t>
            </a:r>
            <a:endParaRPr kumimoji="1" lang="zh-CN" altLang="en-US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D7D1407-A30D-E448-8A2B-183F20EA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Map</a:t>
            </a:r>
            <a:r>
              <a:rPr kumimoji="1" lang="zh-CN" altLang="en-US" dirty="0"/>
              <a:t>的基本使用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94A5E5-8C6F-3A49-96E2-DD0D89443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8" y="3896062"/>
            <a:ext cx="3862643" cy="24084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F4AEC1-253C-CE4C-AC74-F0E7429F0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860" y="3950922"/>
            <a:ext cx="4490161" cy="213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0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A0416949-2663-43FE-A73F-9032E38BAE6C}"/>
              </a:ext>
            </a:extLst>
          </p:cNvPr>
          <p:cNvSpPr/>
          <p:nvPr/>
        </p:nvSpPr>
        <p:spPr>
          <a:xfrm>
            <a:off x="0" y="0"/>
            <a:ext cx="681170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73">
            <a:extLst>
              <a:ext uri="{FF2B5EF4-FFF2-40B4-BE49-F238E27FC236}">
                <a16:creationId xmlns:a16="http://schemas.microsoft.com/office/drawing/2014/main" id="{A28173DB-796E-4C39-8600-2EE35659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9" y="1914051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78">
            <a:extLst>
              <a:ext uri="{FF2B5EF4-FFF2-40B4-BE49-F238E27FC236}">
                <a16:creationId xmlns:a16="http://schemas.microsoft.com/office/drawing/2014/main" id="{2847D667-15CD-4DE1-B90B-19185BD37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171450"/>
            <a:ext cx="2055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</a:t>
            </a:r>
            <a:r>
              <a:rPr lang="en-US" altLang="zh-CN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105">
            <a:extLst>
              <a:ext uri="{FF2B5EF4-FFF2-40B4-BE49-F238E27FC236}">
                <a16:creationId xmlns:a16="http://schemas.microsoft.com/office/drawing/2014/main" id="{CDECD88F-D06A-4E72-8513-55F41D5C2212}"/>
              </a:ext>
            </a:extLst>
          </p:cNvPr>
          <p:cNvGrpSpPr/>
          <p:nvPr/>
        </p:nvGrpSpPr>
        <p:grpSpPr bwMode="auto">
          <a:xfrm>
            <a:off x="7518734" y="4962996"/>
            <a:ext cx="4139753" cy="520700"/>
            <a:chOff x="0" y="0"/>
            <a:chExt cx="4140659" cy="521583"/>
          </a:xfrm>
        </p:grpSpPr>
        <p:sp>
          <p:nvSpPr>
            <p:cNvPr id="39" name="文本框 106">
              <a:extLst>
                <a:ext uri="{FF2B5EF4-FFF2-40B4-BE49-F238E27FC236}">
                  <a16:creationId xmlns:a16="http://schemas.microsoft.com/office/drawing/2014/main" id="{1910E112-D259-47F6-9CD9-86A485A7F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199200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数据结构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-Set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</a:t>
              </a:r>
            </a:p>
          </p:txBody>
        </p:sp>
        <p:grpSp>
          <p:nvGrpSpPr>
            <p:cNvPr id="40" name="组合 107">
              <a:extLst>
                <a:ext uri="{FF2B5EF4-FFF2-40B4-BE49-F238E27FC236}">
                  <a16:creationId xmlns:a16="http://schemas.microsoft.com/office/drawing/2014/main" id="{1C22AB41-E63F-44A8-9556-37214514D61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42" name="组合 109">
                <a:extLst>
                  <a:ext uri="{FF2B5EF4-FFF2-40B4-BE49-F238E27FC236}">
                    <a16:creationId xmlns:a16="http://schemas.microsoft.com/office/drawing/2014/main" id="{EF5684DE-554E-4418-8860-2AD14FBDBDB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44" name="平行四边形 111">
                  <a:extLst>
                    <a:ext uri="{FF2B5EF4-FFF2-40B4-BE49-F238E27FC236}">
                      <a16:creationId xmlns:a16="http://schemas.microsoft.com/office/drawing/2014/main" id="{BA9779B2-56E7-4E32-9CF4-74D739B7B1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5" name="平行四边形 112">
                  <a:extLst>
                    <a:ext uri="{FF2B5EF4-FFF2-40B4-BE49-F238E27FC236}">
                      <a16:creationId xmlns:a16="http://schemas.microsoft.com/office/drawing/2014/main" id="{052CA8EB-F5B9-472C-87D3-A346E478CD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3" name="文本框 110">
                <a:extLst>
                  <a:ext uri="{FF2B5EF4-FFF2-40B4-BE49-F238E27FC236}">
                    <a16:creationId xmlns:a16="http://schemas.microsoft.com/office/drawing/2014/main" id="{DA89DF02-D70C-4A15-AD8F-2BC34AE8E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1" name="直接连接符 108">
              <a:extLst>
                <a:ext uri="{FF2B5EF4-FFF2-40B4-BE49-F238E27FC236}">
                  <a16:creationId xmlns:a16="http://schemas.microsoft.com/office/drawing/2014/main" id="{5D11F973-F642-4D66-B231-BAABC8E2F5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组合 88">
            <a:extLst>
              <a:ext uri="{FF2B5EF4-FFF2-40B4-BE49-F238E27FC236}">
                <a16:creationId xmlns:a16="http://schemas.microsoft.com/office/drawing/2014/main" id="{C6AEA436-6A76-2A41-B63E-1FD9ABC36BA2}"/>
              </a:ext>
            </a:extLst>
          </p:cNvPr>
          <p:cNvGrpSpPr/>
          <p:nvPr/>
        </p:nvGrpSpPr>
        <p:grpSpPr bwMode="auto">
          <a:xfrm>
            <a:off x="7502120" y="537056"/>
            <a:ext cx="4451755" cy="520700"/>
            <a:chOff x="0" y="0"/>
            <a:chExt cx="4452729" cy="521583"/>
          </a:xfrm>
        </p:grpSpPr>
        <p:sp>
          <p:nvSpPr>
            <p:cNvPr id="48" name="文本框 7">
              <a:extLst>
                <a:ext uri="{FF2B5EF4-FFF2-40B4-BE49-F238E27FC236}">
                  <a16:creationId xmlns:a16="http://schemas.microsoft.com/office/drawing/2014/main" id="{A6151BBE-C904-7844-9E97-9AD0A867C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8" y="0"/>
              <a:ext cx="3511271" cy="462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模板字符串的详解</a:t>
              </a:r>
            </a:p>
          </p:txBody>
        </p:sp>
        <p:grpSp>
          <p:nvGrpSpPr>
            <p:cNvPr id="49" name="组合 84">
              <a:extLst>
                <a:ext uri="{FF2B5EF4-FFF2-40B4-BE49-F238E27FC236}">
                  <a16:creationId xmlns:a16="http://schemas.microsoft.com/office/drawing/2014/main" id="{D0F7E88D-4B37-F849-9C6F-2D237B626285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1" name="组合 82">
                <a:extLst>
                  <a:ext uri="{FF2B5EF4-FFF2-40B4-BE49-F238E27FC236}">
                    <a16:creationId xmlns:a16="http://schemas.microsoft.com/office/drawing/2014/main" id="{D17E7886-DD5C-5243-93BC-946A7679365C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53" name="平行四边形 79">
                  <a:extLst>
                    <a:ext uri="{FF2B5EF4-FFF2-40B4-BE49-F238E27FC236}">
                      <a16:creationId xmlns:a16="http://schemas.microsoft.com/office/drawing/2014/main" id="{EA93E616-02C7-1145-9E23-F0BEA8686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平行四边形 81">
                  <a:extLst>
                    <a:ext uri="{FF2B5EF4-FFF2-40B4-BE49-F238E27FC236}">
                      <a16:creationId xmlns:a16="http://schemas.microsoft.com/office/drawing/2014/main" id="{D551A92E-B6DB-3244-9514-0C7076DD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2" name="文本框 83">
                <a:extLst>
                  <a:ext uri="{FF2B5EF4-FFF2-40B4-BE49-F238E27FC236}">
                    <a16:creationId xmlns:a16="http://schemas.microsoft.com/office/drawing/2014/main" id="{F647C2FE-F46E-544B-A54F-CB60AA3669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0" name="直接连接符 86">
              <a:extLst>
                <a:ext uri="{FF2B5EF4-FFF2-40B4-BE49-F238E27FC236}">
                  <a16:creationId xmlns:a16="http://schemas.microsoft.com/office/drawing/2014/main" id="{06521F44-48B4-3049-91D5-598A17D0DF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" name="组合 89">
            <a:extLst>
              <a:ext uri="{FF2B5EF4-FFF2-40B4-BE49-F238E27FC236}">
                <a16:creationId xmlns:a16="http://schemas.microsoft.com/office/drawing/2014/main" id="{BF8B53CC-8836-DA42-88E1-87D7826DB606}"/>
              </a:ext>
            </a:extLst>
          </p:cNvPr>
          <p:cNvGrpSpPr/>
          <p:nvPr/>
        </p:nvGrpSpPr>
        <p:grpSpPr bwMode="auto">
          <a:xfrm>
            <a:off x="7500533" y="1595605"/>
            <a:ext cx="4553935" cy="520700"/>
            <a:chOff x="0" y="0"/>
            <a:chExt cx="4552843" cy="521583"/>
          </a:xfrm>
        </p:grpSpPr>
        <p:sp>
          <p:nvSpPr>
            <p:cNvPr id="56" name="文本框 90">
              <a:extLst>
                <a:ext uri="{FF2B5EF4-FFF2-40B4-BE49-F238E27FC236}">
                  <a16:creationId xmlns:a16="http://schemas.microsoft.com/office/drawing/2014/main" id="{BF47FA29-5D0C-774B-9AA7-5E901BE4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8" y="0"/>
              <a:ext cx="3611385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ES6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函数的增强用法</a:t>
              </a:r>
            </a:p>
          </p:txBody>
        </p:sp>
        <p:grpSp>
          <p:nvGrpSpPr>
            <p:cNvPr id="57" name="组合 91">
              <a:extLst>
                <a:ext uri="{FF2B5EF4-FFF2-40B4-BE49-F238E27FC236}">
                  <a16:creationId xmlns:a16="http://schemas.microsoft.com/office/drawing/2014/main" id="{9DDE4902-8E05-F347-937B-3F50D1B66A5D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9" name="组合 93">
                <a:extLst>
                  <a:ext uri="{FF2B5EF4-FFF2-40B4-BE49-F238E27FC236}">
                    <a16:creationId xmlns:a16="http://schemas.microsoft.com/office/drawing/2014/main" id="{6B754829-742D-6943-A99F-1399C87A04E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1" name="平行四边形 95">
                  <a:extLst>
                    <a:ext uri="{FF2B5EF4-FFF2-40B4-BE49-F238E27FC236}">
                      <a16:creationId xmlns:a16="http://schemas.microsoft.com/office/drawing/2014/main" id="{5928B495-FCDB-934D-BB02-CE8151922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" name="平行四边形 96">
                  <a:extLst>
                    <a:ext uri="{FF2B5EF4-FFF2-40B4-BE49-F238E27FC236}">
                      <a16:creationId xmlns:a16="http://schemas.microsoft.com/office/drawing/2014/main" id="{C6A9E09C-00EB-9D40-BAC0-627653D86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0" name="文本框 94">
                <a:extLst>
                  <a:ext uri="{FF2B5EF4-FFF2-40B4-BE49-F238E27FC236}">
                    <a16:creationId xmlns:a16="http://schemas.microsoft.com/office/drawing/2014/main" id="{02AA34B5-06EB-344A-856D-2873D880C7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8" name="直接连接符 92">
              <a:extLst>
                <a:ext uri="{FF2B5EF4-FFF2-40B4-BE49-F238E27FC236}">
                  <a16:creationId xmlns:a16="http://schemas.microsoft.com/office/drawing/2014/main" id="{4B1F2480-B5D0-594E-A147-6D50B114A6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" name="组合 97">
            <a:extLst>
              <a:ext uri="{FF2B5EF4-FFF2-40B4-BE49-F238E27FC236}">
                <a16:creationId xmlns:a16="http://schemas.microsoft.com/office/drawing/2014/main" id="{B05F6746-D159-A248-9C0C-989812DF8052}"/>
              </a:ext>
            </a:extLst>
          </p:cNvPr>
          <p:cNvGrpSpPr/>
          <p:nvPr/>
        </p:nvGrpSpPr>
        <p:grpSpPr bwMode="auto">
          <a:xfrm>
            <a:off x="7502120" y="2686074"/>
            <a:ext cx="4451755" cy="520700"/>
            <a:chOff x="0" y="0"/>
            <a:chExt cx="4450687" cy="521583"/>
          </a:xfrm>
        </p:grpSpPr>
        <p:sp>
          <p:nvSpPr>
            <p:cNvPr id="64" name="文本框 98">
              <a:extLst>
                <a:ext uri="{FF2B5EF4-FFF2-40B4-BE49-F238E27FC236}">
                  <a16:creationId xmlns:a16="http://schemas.microsoft.com/office/drawing/2014/main" id="{324C3117-89AC-B24B-86AD-33AE915EF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509228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展开运算符的使用</a:t>
              </a:r>
            </a:p>
          </p:txBody>
        </p:sp>
        <p:grpSp>
          <p:nvGrpSpPr>
            <p:cNvPr id="65" name="组合 99">
              <a:extLst>
                <a:ext uri="{FF2B5EF4-FFF2-40B4-BE49-F238E27FC236}">
                  <a16:creationId xmlns:a16="http://schemas.microsoft.com/office/drawing/2014/main" id="{F4533F59-0952-3540-997E-A2848BB9AAC1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67" name="组合 101">
                <a:extLst>
                  <a:ext uri="{FF2B5EF4-FFF2-40B4-BE49-F238E27FC236}">
                    <a16:creationId xmlns:a16="http://schemas.microsoft.com/office/drawing/2014/main" id="{17BCCC27-49C9-FA4B-A8AA-9196ED9A5B7B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9" name="平行四边形 103">
                  <a:extLst>
                    <a:ext uri="{FF2B5EF4-FFF2-40B4-BE49-F238E27FC236}">
                      <a16:creationId xmlns:a16="http://schemas.microsoft.com/office/drawing/2014/main" id="{D18038F7-47B7-4C44-B7AF-58D983AE4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平行四边形 104">
                  <a:extLst>
                    <a:ext uri="{FF2B5EF4-FFF2-40B4-BE49-F238E27FC236}">
                      <a16:creationId xmlns:a16="http://schemas.microsoft.com/office/drawing/2014/main" id="{7E743304-8173-4449-BF4E-59801D6D6A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8" name="文本框 102">
                <a:extLst>
                  <a:ext uri="{FF2B5EF4-FFF2-40B4-BE49-F238E27FC236}">
                    <a16:creationId xmlns:a16="http://schemas.microsoft.com/office/drawing/2014/main" id="{3E2A9538-0224-0C44-A166-174892BA2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66" name="直接连接符 100">
              <a:extLst>
                <a:ext uri="{FF2B5EF4-FFF2-40B4-BE49-F238E27FC236}">
                  <a16:creationId xmlns:a16="http://schemas.microsoft.com/office/drawing/2014/main" id="{38A5CFDC-9886-5145-BACC-6848D88F99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1" name="组合 105">
            <a:extLst>
              <a:ext uri="{FF2B5EF4-FFF2-40B4-BE49-F238E27FC236}">
                <a16:creationId xmlns:a16="http://schemas.microsoft.com/office/drawing/2014/main" id="{AF06721A-64A1-D849-9F48-A9121FFB154E}"/>
              </a:ext>
            </a:extLst>
          </p:cNvPr>
          <p:cNvGrpSpPr/>
          <p:nvPr/>
        </p:nvGrpSpPr>
        <p:grpSpPr bwMode="auto">
          <a:xfrm>
            <a:off x="7489229" y="3813104"/>
            <a:ext cx="4041132" cy="520700"/>
            <a:chOff x="0" y="0"/>
            <a:chExt cx="4042016" cy="521583"/>
          </a:xfrm>
        </p:grpSpPr>
        <p:sp>
          <p:nvSpPr>
            <p:cNvPr id="72" name="文本框 106">
              <a:extLst>
                <a:ext uri="{FF2B5EF4-FFF2-40B4-BE49-F238E27FC236}">
                  <a16:creationId xmlns:a16="http://schemas.microsoft.com/office/drawing/2014/main" id="{46B2F7CE-7125-2442-AEE1-9CF1E19FA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100557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Symbol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类型用法</a:t>
              </a:r>
            </a:p>
          </p:txBody>
        </p:sp>
        <p:grpSp>
          <p:nvGrpSpPr>
            <p:cNvPr id="73" name="组合 107">
              <a:extLst>
                <a:ext uri="{FF2B5EF4-FFF2-40B4-BE49-F238E27FC236}">
                  <a16:creationId xmlns:a16="http://schemas.microsoft.com/office/drawing/2014/main" id="{0ECF31FA-26DE-D042-86A1-B46C8347553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75" name="组合 109">
                <a:extLst>
                  <a:ext uri="{FF2B5EF4-FFF2-40B4-BE49-F238E27FC236}">
                    <a16:creationId xmlns:a16="http://schemas.microsoft.com/office/drawing/2014/main" id="{DF8B7888-B4E6-1243-B326-C6CDF5055183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77" name="平行四边形 111">
                  <a:extLst>
                    <a:ext uri="{FF2B5EF4-FFF2-40B4-BE49-F238E27FC236}">
                      <a16:creationId xmlns:a16="http://schemas.microsoft.com/office/drawing/2014/main" id="{56FE4559-A90D-E145-ADDD-BDED259A7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平行四边形 112">
                  <a:extLst>
                    <a:ext uri="{FF2B5EF4-FFF2-40B4-BE49-F238E27FC236}">
                      <a16:creationId xmlns:a16="http://schemas.microsoft.com/office/drawing/2014/main" id="{4058A4CE-7B2F-3842-B980-30227411DB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76" name="文本框 110">
                <a:extLst>
                  <a:ext uri="{FF2B5EF4-FFF2-40B4-BE49-F238E27FC236}">
                    <a16:creationId xmlns:a16="http://schemas.microsoft.com/office/drawing/2014/main" id="{5D7C281E-70BE-2B49-B810-75F1561209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4" name="直接连接符 108">
              <a:extLst>
                <a:ext uri="{FF2B5EF4-FFF2-40B4-BE49-F238E27FC236}">
                  <a16:creationId xmlns:a16="http://schemas.microsoft.com/office/drawing/2014/main" id="{E57C7A76-C361-A24D-9A1B-46C20A780B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" name="组合 105">
            <a:extLst>
              <a:ext uri="{FF2B5EF4-FFF2-40B4-BE49-F238E27FC236}">
                <a16:creationId xmlns:a16="http://schemas.microsoft.com/office/drawing/2014/main" id="{8456F322-6187-55E6-81A5-2D08573F3046}"/>
              </a:ext>
            </a:extLst>
          </p:cNvPr>
          <p:cNvGrpSpPr/>
          <p:nvPr/>
        </p:nvGrpSpPr>
        <p:grpSpPr bwMode="auto">
          <a:xfrm>
            <a:off x="7531638" y="5993266"/>
            <a:ext cx="4139753" cy="520700"/>
            <a:chOff x="0" y="0"/>
            <a:chExt cx="4140659" cy="521583"/>
          </a:xfrm>
        </p:grpSpPr>
        <p:sp>
          <p:nvSpPr>
            <p:cNvPr id="80" name="文本框 106">
              <a:extLst>
                <a:ext uri="{FF2B5EF4-FFF2-40B4-BE49-F238E27FC236}">
                  <a16:creationId xmlns:a16="http://schemas.microsoft.com/office/drawing/2014/main" id="{8418D7D0-6C9D-FB76-8751-F1D98E235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199200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数据结构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-Map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映射</a:t>
              </a:r>
            </a:p>
          </p:txBody>
        </p:sp>
        <p:grpSp>
          <p:nvGrpSpPr>
            <p:cNvPr id="81" name="组合 107">
              <a:extLst>
                <a:ext uri="{FF2B5EF4-FFF2-40B4-BE49-F238E27FC236}">
                  <a16:creationId xmlns:a16="http://schemas.microsoft.com/office/drawing/2014/main" id="{FBCE6F1C-235B-A267-0E8B-56957F3BAB15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83" name="组合 109">
                <a:extLst>
                  <a:ext uri="{FF2B5EF4-FFF2-40B4-BE49-F238E27FC236}">
                    <a16:creationId xmlns:a16="http://schemas.microsoft.com/office/drawing/2014/main" id="{9FCDE80C-09C1-25F8-ABF7-886857B58D6B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85" name="平行四边形 111">
                  <a:extLst>
                    <a:ext uri="{FF2B5EF4-FFF2-40B4-BE49-F238E27FC236}">
                      <a16:creationId xmlns:a16="http://schemas.microsoft.com/office/drawing/2014/main" id="{89671E9F-F7BC-C783-92D1-2D15D79694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平行四边形 112">
                  <a:extLst>
                    <a:ext uri="{FF2B5EF4-FFF2-40B4-BE49-F238E27FC236}">
                      <a16:creationId xmlns:a16="http://schemas.microsoft.com/office/drawing/2014/main" id="{36ED95F0-784F-5F36-9E57-408FD4F37D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4" name="文本框 110">
                <a:extLst>
                  <a:ext uri="{FF2B5EF4-FFF2-40B4-BE49-F238E27FC236}">
                    <a16:creationId xmlns:a16="http://schemas.microsoft.com/office/drawing/2014/main" id="{7933D65E-E007-50F5-F096-4A539C585F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2" name="直接连接符 108">
              <a:extLst>
                <a:ext uri="{FF2B5EF4-FFF2-40B4-BE49-F238E27FC236}">
                  <a16:creationId xmlns:a16="http://schemas.microsoft.com/office/drawing/2014/main" id="{61FB6160-246B-B8F3-BF41-58A82849BE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30924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1A8F450-C86B-2A43-B9C5-FD460FC8D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Map</a:t>
            </a:r>
            <a:r>
              <a:rPr lang="zh-CN" altLang="en-US" b="1" dirty="0"/>
              <a:t>常见的属性：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size</a:t>
            </a:r>
            <a:r>
              <a:rPr lang="zh-CN" altLang="en-US" dirty="0"/>
              <a:t>：返回</a:t>
            </a:r>
            <a:r>
              <a:rPr lang="en-US" altLang="zh-CN" dirty="0"/>
              <a:t>Map</a:t>
            </a:r>
            <a:r>
              <a:rPr lang="zh-CN" altLang="en-US" dirty="0"/>
              <a:t>中元素的个数；</a:t>
            </a:r>
          </a:p>
          <a:p>
            <a:r>
              <a:rPr lang="en-US" altLang="zh-CN" b="1" dirty="0"/>
              <a:t>Map</a:t>
            </a:r>
            <a:r>
              <a:rPr lang="zh-CN" altLang="en-US" b="1" dirty="0"/>
              <a:t>常见的方法：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set(key, value)</a:t>
            </a:r>
            <a:r>
              <a:rPr lang="zh-CN" altLang="en-US" dirty="0"/>
              <a:t>：在</a:t>
            </a:r>
            <a:r>
              <a:rPr lang="en-US" altLang="zh-CN" dirty="0"/>
              <a:t>Map</a:t>
            </a:r>
            <a:r>
              <a:rPr lang="zh-CN" altLang="en-US" dirty="0"/>
              <a:t>中添加</a:t>
            </a:r>
            <a:r>
              <a:rPr lang="en-US" altLang="zh-CN" dirty="0"/>
              <a:t>key</a:t>
            </a:r>
            <a:r>
              <a:rPr lang="zh-CN" altLang="en-US" dirty="0"/>
              <a:t>、</a:t>
            </a:r>
            <a:r>
              <a:rPr lang="en-US" altLang="zh-CN" dirty="0"/>
              <a:t>value</a:t>
            </a:r>
            <a:r>
              <a:rPr lang="zh-CN" altLang="en-US" dirty="0"/>
              <a:t>，并且返回整个</a:t>
            </a:r>
            <a:r>
              <a:rPr lang="en-US" altLang="zh-CN" dirty="0"/>
              <a:t>Map</a:t>
            </a:r>
            <a:r>
              <a:rPr lang="zh-CN" altLang="en-US" dirty="0"/>
              <a:t>对象；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get(key)</a:t>
            </a:r>
            <a:r>
              <a:rPr lang="zh-CN" altLang="en-US" dirty="0"/>
              <a:t>：根据</a:t>
            </a:r>
            <a:r>
              <a:rPr lang="en-US" altLang="zh-CN" dirty="0"/>
              <a:t>key</a:t>
            </a:r>
            <a:r>
              <a:rPr lang="zh-CN" altLang="en-US" dirty="0"/>
              <a:t>获取</a:t>
            </a:r>
            <a:r>
              <a:rPr lang="en-US" altLang="zh-CN" dirty="0"/>
              <a:t>Map</a:t>
            </a:r>
            <a:r>
              <a:rPr lang="zh-CN" altLang="en-US" dirty="0"/>
              <a:t>中的</a:t>
            </a:r>
            <a:r>
              <a:rPr lang="en-US" altLang="zh-CN" dirty="0"/>
              <a:t>value</a:t>
            </a:r>
            <a:r>
              <a:rPr lang="zh-CN" altLang="en-US" dirty="0"/>
              <a:t>；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has(key)</a:t>
            </a:r>
            <a:r>
              <a:rPr lang="zh-CN" altLang="en-US" dirty="0"/>
              <a:t>：判断是否包括某一个</a:t>
            </a:r>
            <a:r>
              <a:rPr lang="en-US" altLang="zh-CN" dirty="0"/>
              <a:t>key</a:t>
            </a:r>
            <a:r>
              <a:rPr lang="zh-CN" altLang="en-US" dirty="0"/>
              <a:t>，返回</a:t>
            </a:r>
            <a:r>
              <a:rPr lang="en-US" altLang="zh-CN" dirty="0"/>
              <a:t>Boolean</a:t>
            </a:r>
            <a:r>
              <a:rPr lang="zh-CN" altLang="en-US" dirty="0"/>
              <a:t>类型；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delete(key)</a:t>
            </a:r>
            <a:r>
              <a:rPr lang="zh-CN" altLang="en-US" dirty="0"/>
              <a:t>：根据</a:t>
            </a:r>
            <a:r>
              <a:rPr lang="en-US" altLang="zh-CN" dirty="0"/>
              <a:t>key</a:t>
            </a:r>
            <a:r>
              <a:rPr lang="zh-CN" altLang="en-US" dirty="0"/>
              <a:t>删除一个键值对，返回</a:t>
            </a:r>
            <a:r>
              <a:rPr lang="en-US" altLang="zh-CN" dirty="0"/>
              <a:t>Boolean</a:t>
            </a:r>
            <a:r>
              <a:rPr lang="zh-CN" altLang="en-US" dirty="0"/>
              <a:t>类型；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clear()</a:t>
            </a:r>
            <a:r>
              <a:rPr lang="zh-CN" altLang="en-US" dirty="0"/>
              <a:t>：清空所有的元素；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forEach(callback, [, </a:t>
            </a:r>
            <a:r>
              <a:rPr lang="en-US" altLang="zh-CN" dirty="0" err="1">
                <a:solidFill>
                  <a:srgbClr val="FF0000"/>
                </a:solidFill>
              </a:rPr>
              <a:t>thisArg</a:t>
            </a:r>
            <a:r>
              <a:rPr lang="en-US" altLang="zh-CN" dirty="0">
                <a:solidFill>
                  <a:srgbClr val="FF0000"/>
                </a:solidFill>
              </a:rPr>
              <a:t>])</a:t>
            </a:r>
            <a:r>
              <a:rPr lang="zh-CN" altLang="en-US" dirty="0"/>
              <a:t>：通过</a:t>
            </a:r>
            <a:r>
              <a:rPr lang="en-US" altLang="zh-CN" dirty="0"/>
              <a:t>forEach</a:t>
            </a:r>
            <a:r>
              <a:rPr lang="zh-CN" altLang="en-US" dirty="0"/>
              <a:t>遍历</a:t>
            </a:r>
            <a:r>
              <a:rPr lang="en-US" altLang="zh-CN" dirty="0"/>
              <a:t>Map</a:t>
            </a:r>
            <a:r>
              <a:rPr lang="zh-CN" altLang="en-US" dirty="0"/>
              <a:t>；</a:t>
            </a:r>
          </a:p>
          <a:p>
            <a:r>
              <a:rPr lang="en-US" altLang="zh-CN" b="1" dirty="0"/>
              <a:t>Map</a:t>
            </a:r>
            <a:r>
              <a:rPr lang="zh-CN" altLang="en-US" b="1" dirty="0"/>
              <a:t>也可以通过</a:t>
            </a:r>
            <a:r>
              <a:rPr lang="en-US" altLang="zh-CN" b="1" dirty="0"/>
              <a:t>for of</a:t>
            </a:r>
            <a:r>
              <a:rPr lang="zh-CN" altLang="en-US" b="1" dirty="0"/>
              <a:t>进行遍历。</a:t>
            </a:r>
            <a:endParaRPr kumimoji="1" lang="zh-CN" altLang="en-US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ADD4E5F-9F1E-1A44-86CE-556B12DD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Map</a:t>
            </a:r>
            <a:r>
              <a:rPr kumimoji="1" lang="zh-CN" altLang="en-US" dirty="0"/>
              <a:t>的常用方法</a:t>
            </a:r>
          </a:p>
        </p:txBody>
      </p:sp>
    </p:spTree>
    <p:extLst>
      <p:ext uri="{BB962C8B-B14F-4D97-AF65-F5344CB8AC3E}">
        <p14:creationId xmlns:p14="http://schemas.microsoft.com/office/powerpoint/2010/main" val="376789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E23BB88-09FC-E94E-81F9-6D7232D9B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/>
              <a:t>和</a:t>
            </a:r>
            <a:r>
              <a:rPr lang="en-US" altLang="zh-CN" b="1" dirty="0"/>
              <a:t>Map</a:t>
            </a:r>
            <a:r>
              <a:rPr lang="zh-CN" altLang="en-US" b="1" dirty="0"/>
              <a:t>类型的另外一个数据结构称之为</a:t>
            </a:r>
            <a:r>
              <a:rPr lang="en-US" altLang="zh-CN" b="1" dirty="0" err="1">
                <a:solidFill>
                  <a:srgbClr val="FF0000"/>
                </a:solidFill>
              </a:rPr>
              <a:t>WeakMap</a:t>
            </a:r>
            <a:r>
              <a:rPr lang="zh-CN" altLang="en-US" b="1" dirty="0"/>
              <a:t>，也是</a:t>
            </a:r>
            <a:r>
              <a:rPr lang="zh-CN" altLang="en-US" b="1" dirty="0">
                <a:solidFill>
                  <a:srgbClr val="FF0000"/>
                </a:solidFill>
              </a:rPr>
              <a:t>以键值对的形式</a:t>
            </a:r>
            <a:r>
              <a:rPr lang="zh-CN" altLang="en-US" b="1" dirty="0"/>
              <a:t>存在的。</a:t>
            </a:r>
          </a:p>
          <a:p>
            <a:r>
              <a:rPr lang="zh-CN" altLang="en-US" dirty="0"/>
              <a:t>那么和</a:t>
            </a:r>
            <a:r>
              <a:rPr lang="en-US" altLang="zh-CN" dirty="0"/>
              <a:t>Map</a:t>
            </a:r>
            <a:r>
              <a:rPr lang="zh-CN" altLang="en-US" dirty="0"/>
              <a:t>有什么区别呢？</a:t>
            </a:r>
          </a:p>
          <a:p>
            <a:pPr lvl="1"/>
            <a:r>
              <a:rPr lang="zh-CN" altLang="en-US" dirty="0"/>
              <a:t>区别一：</a:t>
            </a:r>
            <a:r>
              <a:rPr lang="en-US" altLang="zh-CN" dirty="0" err="1">
                <a:solidFill>
                  <a:srgbClr val="FF0000"/>
                </a:solidFill>
              </a:rPr>
              <a:t>WeakMap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key</a:t>
            </a:r>
            <a:r>
              <a:rPr lang="zh-CN" altLang="en-US" dirty="0">
                <a:solidFill>
                  <a:srgbClr val="FF0000"/>
                </a:solidFill>
              </a:rPr>
              <a:t>只能使用对象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不接受其他的类型作为</a:t>
            </a:r>
            <a:r>
              <a:rPr lang="en-US" altLang="zh-CN" dirty="0">
                <a:solidFill>
                  <a:srgbClr val="FF0000"/>
                </a:solidFill>
              </a:rPr>
              <a:t>key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区别二：</a:t>
            </a:r>
            <a:r>
              <a:rPr lang="en-US" altLang="zh-CN" dirty="0" err="1"/>
              <a:t>WeakMap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FF0000"/>
                </a:solidFill>
              </a:rPr>
              <a:t>key</a:t>
            </a:r>
            <a:r>
              <a:rPr lang="zh-CN" altLang="en-US" dirty="0">
                <a:solidFill>
                  <a:srgbClr val="FF0000"/>
                </a:solidFill>
              </a:rPr>
              <a:t>对对象想的引用是弱引用</a:t>
            </a:r>
            <a:r>
              <a:rPr lang="zh-CN" altLang="en-US" dirty="0"/>
              <a:t>，如果没有其他引用引用这个对象，那么</a:t>
            </a:r>
            <a:r>
              <a:rPr lang="en-US" altLang="zh-CN" dirty="0"/>
              <a:t>GC</a:t>
            </a:r>
            <a:r>
              <a:rPr lang="zh-CN" altLang="en-US" dirty="0"/>
              <a:t>可以回收该对象；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lang="en-US" altLang="zh-CN" dirty="0"/>
          </a:p>
          <a:p>
            <a:r>
              <a:rPr lang="en-US" altLang="zh-CN" b="1" dirty="0" err="1"/>
              <a:t>WeakMap</a:t>
            </a:r>
            <a:r>
              <a:rPr lang="zh-CN" altLang="en-US" b="1" dirty="0"/>
              <a:t>常见的方法有四个：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set(key, value)</a:t>
            </a:r>
            <a:r>
              <a:rPr lang="zh-CN" altLang="en-US" dirty="0"/>
              <a:t>：在</a:t>
            </a:r>
            <a:r>
              <a:rPr lang="en-US" altLang="zh-CN" dirty="0"/>
              <a:t>Map</a:t>
            </a:r>
            <a:r>
              <a:rPr lang="zh-CN" altLang="en-US" dirty="0"/>
              <a:t>中添加</a:t>
            </a:r>
            <a:r>
              <a:rPr lang="en-US" altLang="zh-CN" dirty="0"/>
              <a:t>key</a:t>
            </a:r>
            <a:r>
              <a:rPr lang="zh-CN" altLang="en-US" dirty="0"/>
              <a:t>、</a:t>
            </a:r>
            <a:r>
              <a:rPr lang="en-US" altLang="zh-CN" dirty="0"/>
              <a:t>value</a:t>
            </a:r>
            <a:r>
              <a:rPr lang="zh-CN" altLang="en-US" dirty="0"/>
              <a:t>，并且返回整个</a:t>
            </a:r>
            <a:r>
              <a:rPr lang="en-US" altLang="zh-CN" dirty="0"/>
              <a:t>Map</a:t>
            </a:r>
            <a:r>
              <a:rPr lang="zh-CN" altLang="en-US" dirty="0"/>
              <a:t>对象；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get(key)</a:t>
            </a:r>
            <a:r>
              <a:rPr lang="zh-CN" altLang="en-US" dirty="0"/>
              <a:t>：根据</a:t>
            </a:r>
            <a:r>
              <a:rPr lang="en-US" altLang="zh-CN" dirty="0"/>
              <a:t>key</a:t>
            </a:r>
            <a:r>
              <a:rPr lang="zh-CN" altLang="en-US" dirty="0"/>
              <a:t>获取</a:t>
            </a:r>
            <a:r>
              <a:rPr lang="en-US" altLang="zh-CN" dirty="0"/>
              <a:t>Map</a:t>
            </a:r>
            <a:r>
              <a:rPr lang="zh-CN" altLang="en-US" dirty="0"/>
              <a:t>中的</a:t>
            </a:r>
            <a:r>
              <a:rPr lang="en-US" altLang="zh-CN" dirty="0"/>
              <a:t>value</a:t>
            </a:r>
            <a:r>
              <a:rPr lang="zh-CN" altLang="en-US" dirty="0"/>
              <a:t>；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has(key)</a:t>
            </a:r>
            <a:r>
              <a:rPr lang="zh-CN" altLang="en-US" dirty="0"/>
              <a:t>：判断是否包括某一个</a:t>
            </a:r>
            <a:r>
              <a:rPr lang="en-US" altLang="zh-CN" dirty="0"/>
              <a:t>key</a:t>
            </a:r>
            <a:r>
              <a:rPr lang="zh-CN" altLang="en-US" dirty="0"/>
              <a:t>，返回</a:t>
            </a:r>
            <a:r>
              <a:rPr lang="en-US" altLang="zh-CN" dirty="0"/>
              <a:t>Boolean</a:t>
            </a:r>
            <a:r>
              <a:rPr lang="zh-CN" altLang="en-US" dirty="0"/>
              <a:t>类型；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delete(key)</a:t>
            </a:r>
            <a:r>
              <a:rPr lang="zh-CN" altLang="en-US" dirty="0"/>
              <a:t>：根据</a:t>
            </a:r>
            <a:r>
              <a:rPr lang="en-US" altLang="zh-CN" dirty="0"/>
              <a:t>key</a:t>
            </a:r>
            <a:r>
              <a:rPr lang="zh-CN" altLang="en-US" dirty="0"/>
              <a:t>删除一个键值对，返回</a:t>
            </a:r>
            <a:r>
              <a:rPr lang="en-US" altLang="zh-CN" dirty="0"/>
              <a:t>Boolean</a:t>
            </a:r>
            <a:r>
              <a:rPr lang="zh-CN" altLang="en-US" dirty="0"/>
              <a:t>类型；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213A7F9-C748-6749-81B6-11564B43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WeakMap</a:t>
            </a:r>
            <a:r>
              <a:rPr kumimoji="1" lang="zh-CN" altLang="en-US" dirty="0"/>
              <a:t>的使用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106BE2-0071-414A-BB35-EFF4B8A5A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25" y="2944644"/>
            <a:ext cx="5442959" cy="161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4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60A144B-98A6-6440-9640-DB8BE66B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注意：</a:t>
            </a:r>
            <a:r>
              <a:rPr lang="en-US" altLang="zh-CN" b="1" dirty="0" err="1"/>
              <a:t>WeakMap</a:t>
            </a:r>
            <a:r>
              <a:rPr lang="zh-CN" altLang="en-US" b="1" dirty="0"/>
              <a:t>也是不能遍历的</a:t>
            </a:r>
          </a:p>
          <a:p>
            <a:pPr lvl="1"/>
            <a:r>
              <a:rPr lang="zh-CN" altLang="en-US" dirty="0"/>
              <a:t>没有</a:t>
            </a:r>
            <a:r>
              <a:rPr lang="en-US" altLang="zh-CN" dirty="0"/>
              <a:t>forEach</a:t>
            </a:r>
            <a:r>
              <a:rPr lang="zh-CN" altLang="en-US" dirty="0"/>
              <a:t>方法，也不支持通过</a:t>
            </a:r>
            <a:r>
              <a:rPr lang="en-US" altLang="zh-CN" dirty="0"/>
              <a:t>for of</a:t>
            </a:r>
            <a:r>
              <a:rPr lang="zh-CN" altLang="en-US" dirty="0"/>
              <a:t>的方式进行遍历；</a:t>
            </a:r>
          </a:p>
          <a:p>
            <a:r>
              <a:rPr lang="zh-CN" altLang="en-US" b="1" dirty="0"/>
              <a:t>那么我们的</a:t>
            </a:r>
            <a:r>
              <a:rPr lang="en-US" altLang="zh-CN" b="1" dirty="0" err="1"/>
              <a:t>WeakMap</a:t>
            </a:r>
            <a:r>
              <a:rPr lang="zh-CN" altLang="en-US" b="1" dirty="0"/>
              <a:t>有什么作用呢？（后续专门讲解）</a:t>
            </a:r>
            <a:endParaRPr kumimoji="1" lang="zh-CN" altLang="en-US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8F61ED-D0DE-C441-8F0A-72091D75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WeakMap</a:t>
            </a:r>
            <a:r>
              <a:rPr kumimoji="1" lang="zh-CN" altLang="en-US" dirty="0"/>
              <a:t>的应用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80FF0C-E030-9044-9A4C-822A5688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42" y="2723744"/>
            <a:ext cx="5174340" cy="404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6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02CEB54-78C2-03EA-F7CD-C3E4B19A3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事实上</a:t>
            </a:r>
            <a:r>
              <a:rPr lang="en-US" altLang="zh-CN" b="1" dirty="0"/>
              <a:t>ES6</a:t>
            </a:r>
            <a:r>
              <a:rPr lang="zh-CN" altLang="en-US" b="1" dirty="0"/>
              <a:t>（</a:t>
            </a:r>
            <a:r>
              <a:rPr lang="en-US" altLang="zh-CN" b="1" dirty="0"/>
              <a:t>ES2015</a:t>
            </a:r>
            <a:r>
              <a:rPr lang="zh-CN" altLang="en-US" b="1" dirty="0"/>
              <a:t>）是一次非常大的版本更新，所以里面重要的特性非常多：</a:t>
            </a:r>
            <a:endParaRPr lang="en-US" altLang="zh-CN" b="1" dirty="0"/>
          </a:p>
          <a:p>
            <a:pPr lvl="1"/>
            <a:r>
              <a:rPr lang="zh-CN" altLang="en-US" dirty="0"/>
              <a:t>除了前面讲到的特性外还有很多其他特性；</a:t>
            </a:r>
            <a:endParaRPr lang="en-US" altLang="zh-CN" dirty="0"/>
          </a:p>
          <a:p>
            <a:r>
              <a:rPr lang="en-US" altLang="zh-CN" b="1" dirty="0"/>
              <a:t>Proxy</a:t>
            </a:r>
            <a:r>
              <a:rPr lang="zh-CN" altLang="en-US" b="1" dirty="0"/>
              <a:t>、</a:t>
            </a:r>
            <a:r>
              <a:rPr lang="en-US" altLang="zh-CN" b="1" dirty="0"/>
              <a:t>Reflect</a:t>
            </a:r>
            <a:r>
              <a:rPr lang="zh-CN" altLang="en-US" b="1" dirty="0"/>
              <a:t>，我们会在后续专门进行学习。</a:t>
            </a:r>
            <a:endParaRPr lang="en-US" altLang="zh-CN" b="1" dirty="0"/>
          </a:p>
          <a:p>
            <a:pPr lvl="1"/>
            <a:r>
              <a:rPr lang="zh-CN" altLang="en-US" dirty="0"/>
              <a:t>并且会利用</a:t>
            </a:r>
            <a:r>
              <a:rPr lang="en-US" altLang="zh-CN" dirty="0"/>
              <a:t>Proxy</a:t>
            </a:r>
            <a:r>
              <a:rPr lang="zh-CN" altLang="en-US" dirty="0"/>
              <a:t>、</a:t>
            </a:r>
            <a:r>
              <a:rPr lang="en-US" altLang="zh-CN" dirty="0"/>
              <a:t>Reflect</a:t>
            </a:r>
            <a:r>
              <a:rPr lang="zh-CN" altLang="en-US" dirty="0"/>
              <a:t>来讲解</a:t>
            </a:r>
            <a:r>
              <a:rPr lang="en-US" altLang="zh-CN" dirty="0"/>
              <a:t>Vue3</a:t>
            </a:r>
            <a:r>
              <a:rPr lang="zh-CN" altLang="en-US" dirty="0"/>
              <a:t>的响应式原理；</a:t>
            </a:r>
            <a:endParaRPr lang="en-US" altLang="zh-CN" dirty="0"/>
          </a:p>
          <a:p>
            <a:r>
              <a:rPr lang="en-US" altLang="zh-CN" b="1" dirty="0"/>
              <a:t>Promise</a:t>
            </a:r>
            <a:r>
              <a:rPr lang="zh-CN" altLang="en-US" b="1" dirty="0"/>
              <a:t>，用于处理异步的解决方案</a:t>
            </a:r>
            <a:endParaRPr lang="en-US" altLang="zh-CN" b="1" dirty="0"/>
          </a:p>
          <a:p>
            <a:pPr lvl="1"/>
            <a:r>
              <a:rPr lang="zh-CN" altLang="en-US" dirty="0"/>
              <a:t>后续会详细学习；</a:t>
            </a:r>
            <a:endParaRPr lang="en-US" altLang="zh-CN" dirty="0"/>
          </a:p>
          <a:p>
            <a:pPr lvl="1"/>
            <a:r>
              <a:rPr lang="zh-CN" altLang="en-US" dirty="0"/>
              <a:t>并且会学习如何手写</a:t>
            </a:r>
            <a:r>
              <a:rPr lang="en-US" altLang="zh-CN" dirty="0"/>
              <a:t>Promise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b="1" dirty="0"/>
              <a:t>ES Module</a:t>
            </a:r>
            <a:r>
              <a:rPr lang="zh-CN" altLang="en-US" b="1" dirty="0"/>
              <a:t>模块化开发：</a:t>
            </a:r>
            <a:endParaRPr lang="en-US" altLang="zh-CN" b="1" dirty="0"/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ES6</a:t>
            </a:r>
            <a:r>
              <a:rPr lang="zh-CN" altLang="en-US" dirty="0"/>
              <a:t>开发，</a:t>
            </a:r>
            <a:r>
              <a:rPr lang="en-US" altLang="zh-CN" dirty="0"/>
              <a:t>JavaScript</a:t>
            </a:r>
            <a:r>
              <a:rPr lang="zh-CN" altLang="en-US" dirty="0"/>
              <a:t>可以进行原生的模块化开发；</a:t>
            </a:r>
            <a:endParaRPr lang="en-US" altLang="zh-CN" dirty="0"/>
          </a:p>
          <a:p>
            <a:pPr lvl="1"/>
            <a:r>
              <a:rPr lang="zh-CN" altLang="en-US" dirty="0"/>
              <a:t>这部分内容会在工程化部分学习；</a:t>
            </a:r>
            <a:endParaRPr lang="en-US" altLang="zh-CN" dirty="0"/>
          </a:p>
          <a:p>
            <a:pPr lvl="1"/>
            <a:r>
              <a:rPr lang="zh-CN" altLang="en-US" dirty="0"/>
              <a:t>包括其他模块化方案：</a:t>
            </a:r>
            <a:r>
              <a:rPr lang="en-US" altLang="zh-CN" dirty="0" err="1"/>
              <a:t>CommonJS</a:t>
            </a:r>
            <a:r>
              <a:rPr lang="zh-CN" altLang="en-US" dirty="0"/>
              <a:t>、</a:t>
            </a:r>
            <a:r>
              <a:rPr lang="en-US" altLang="zh-CN" dirty="0"/>
              <a:t>AMD</a:t>
            </a:r>
            <a:r>
              <a:rPr lang="zh-CN" altLang="en-US" dirty="0"/>
              <a:t>、</a:t>
            </a:r>
            <a:r>
              <a:rPr lang="en-US" altLang="zh-CN" dirty="0"/>
              <a:t>CMD</a:t>
            </a:r>
            <a:r>
              <a:rPr lang="zh-CN" altLang="en-US" dirty="0"/>
              <a:t>等方案；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9226805-CB34-E0DD-B131-16CFCA26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ES6</a:t>
            </a:r>
            <a:r>
              <a:rPr lang="zh-CN" altLang="en-US" dirty="0"/>
              <a:t>其他知识点说明</a:t>
            </a:r>
          </a:p>
        </p:txBody>
      </p:sp>
    </p:spTree>
    <p:extLst>
      <p:ext uri="{BB962C8B-B14F-4D97-AF65-F5344CB8AC3E}">
        <p14:creationId xmlns:p14="http://schemas.microsoft.com/office/powerpoint/2010/main" val="423824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4C46BEB-0DE0-B942-8385-E2704F224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ES6</a:t>
            </a:r>
            <a:r>
              <a:rPr lang="zh-CN" altLang="en-US" b="1" dirty="0"/>
              <a:t>之前，如果我们想要将字符串和一些动态的变量（标识符）拼接到一起，是非常麻烦和丑陋的（</a:t>
            </a:r>
            <a:r>
              <a:rPr lang="en-US" altLang="zh-CN" b="1" dirty="0"/>
              <a:t>ugly</a:t>
            </a:r>
            <a:r>
              <a:rPr lang="zh-CN" altLang="en-US" b="1" dirty="0"/>
              <a:t>）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b="1" dirty="0"/>
              <a:t>ES6</a:t>
            </a:r>
            <a:r>
              <a:rPr lang="zh-CN" altLang="en-US" b="1" dirty="0"/>
              <a:t>允许我们使用字符串模板来嵌入</a:t>
            </a:r>
            <a:r>
              <a:rPr lang="en-US" altLang="zh-CN" b="1" dirty="0"/>
              <a:t>JS</a:t>
            </a:r>
            <a:r>
              <a:rPr lang="zh-CN" altLang="en-US" b="1" dirty="0"/>
              <a:t>的变量或者表达式来进行拼接：</a:t>
            </a:r>
          </a:p>
          <a:p>
            <a:pPr lvl="1"/>
            <a:r>
              <a:rPr lang="zh-CN" altLang="en-US" dirty="0"/>
              <a:t>首先，我们会使用 </a:t>
            </a:r>
            <a:r>
              <a:rPr lang="en-US" altLang="zh-CN" b="1" dirty="0"/>
              <a:t>``</a:t>
            </a:r>
            <a:r>
              <a:rPr lang="zh-CN" altLang="en-US" dirty="0"/>
              <a:t> 符号来编写字符串，称之为</a:t>
            </a:r>
            <a:r>
              <a:rPr lang="zh-CN" altLang="en-US" dirty="0">
                <a:solidFill>
                  <a:srgbClr val="FF0000"/>
                </a:solidFill>
              </a:rPr>
              <a:t>模板字符串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其次，在模板字符串中，我们可以</a:t>
            </a:r>
            <a:r>
              <a:rPr lang="zh-CN" altLang="en-US" dirty="0">
                <a:solidFill>
                  <a:srgbClr val="FF0000"/>
                </a:solidFill>
              </a:rPr>
              <a:t>通过 </a:t>
            </a:r>
            <a:r>
              <a:rPr lang="en-US" altLang="zh-CN" b="1" dirty="0">
                <a:solidFill>
                  <a:srgbClr val="FF0000"/>
                </a:solidFill>
              </a:rPr>
              <a:t>${expression}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来嵌入动态的内容；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64B6F9C-9AF1-BA4D-9CEB-152E9287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字符串模板基本使用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C250F6-EC4D-024C-B77D-DCF79919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77" y="3317338"/>
            <a:ext cx="7488037" cy="327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2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BF7574C-3683-3644-82B2-E7B41FE25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b="1" dirty="0"/>
              <a:t>模板字符串还有另外一种用法：标签模板字符串（</a:t>
            </a:r>
            <a:r>
              <a:rPr lang="en-US" altLang="zh-CN" sz="1600" b="1" dirty="0"/>
              <a:t>Tagged Template Literals</a:t>
            </a:r>
            <a:r>
              <a:rPr lang="zh-CN" altLang="en-US" sz="1600" b="1" dirty="0"/>
              <a:t>）。</a:t>
            </a:r>
          </a:p>
          <a:p>
            <a:r>
              <a:rPr lang="zh-CN" altLang="en-US" sz="1600" b="1" dirty="0"/>
              <a:t>我们一起来看一个普通的</a:t>
            </a:r>
            <a:r>
              <a:rPr lang="en-US" altLang="zh-CN" sz="1600" b="1" dirty="0"/>
              <a:t>JavaScript</a:t>
            </a:r>
            <a:r>
              <a:rPr lang="zh-CN" altLang="en-US" sz="1600" b="1" dirty="0"/>
              <a:t>的函数：</a:t>
            </a:r>
            <a:endParaRPr lang="en-US" altLang="zh-CN" sz="1600" b="1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r>
              <a:rPr lang="zh-CN" altLang="en-US" sz="1600" b="1" dirty="0"/>
              <a:t>如果我们使用标签模板字符串，并且在调用的时候插入其他的变量：</a:t>
            </a:r>
          </a:p>
          <a:p>
            <a:pPr lvl="1"/>
            <a:r>
              <a:rPr lang="zh-CN" altLang="en-US" sz="1600" dirty="0">
                <a:solidFill>
                  <a:srgbClr val="FF0000"/>
                </a:solidFill>
              </a:rPr>
              <a:t>模板字符串被拆分</a:t>
            </a:r>
            <a:r>
              <a:rPr lang="zh-CN" altLang="en-US" sz="1600" dirty="0"/>
              <a:t>了；</a:t>
            </a:r>
          </a:p>
          <a:p>
            <a:pPr lvl="1"/>
            <a:r>
              <a:rPr lang="zh-CN" altLang="en-US" sz="1600" dirty="0"/>
              <a:t>第一个元素是</a:t>
            </a:r>
            <a:r>
              <a:rPr lang="zh-CN" altLang="en-US" sz="1600" dirty="0">
                <a:solidFill>
                  <a:srgbClr val="FF0000"/>
                </a:solidFill>
              </a:rPr>
              <a:t>数组</a:t>
            </a:r>
            <a:r>
              <a:rPr lang="zh-CN" altLang="en-US" sz="1600" dirty="0"/>
              <a:t>，是</a:t>
            </a:r>
            <a:r>
              <a:rPr lang="zh-CN" altLang="en-US" sz="1600" dirty="0">
                <a:solidFill>
                  <a:srgbClr val="FF0000"/>
                </a:solidFill>
              </a:rPr>
              <a:t>被模块字符串拆分的字符串组合</a:t>
            </a:r>
            <a:r>
              <a:rPr lang="zh-CN" altLang="en-US" sz="1600" dirty="0"/>
              <a:t>；</a:t>
            </a:r>
          </a:p>
          <a:p>
            <a:pPr lvl="1"/>
            <a:r>
              <a:rPr lang="zh-CN" altLang="en-US" sz="1600" dirty="0">
                <a:solidFill>
                  <a:srgbClr val="FF0000"/>
                </a:solidFill>
              </a:rPr>
              <a:t>后面的元素是一个个模块字符串传入的内容</a:t>
            </a:r>
            <a:r>
              <a:rPr lang="zh-CN" altLang="en-US" sz="1600" dirty="0"/>
              <a:t>；</a:t>
            </a:r>
          </a:p>
          <a:p>
            <a:endParaRPr kumimoji="1" lang="zh-CN" altLang="en-US" sz="1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DB880B8-B7B2-3246-81BB-FFC384CA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标签模板字符串使用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460A70-6565-2944-BCFE-F54EF65BB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23" y="2257554"/>
            <a:ext cx="2970449" cy="14266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F94AD8-5B7E-7640-9FB5-954AECD91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23" y="5465587"/>
            <a:ext cx="5029581" cy="112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6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4D38B4C-0470-9349-98EF-F0008A82B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054" y="1257300"/>
            <a:ext cx="10596629" cy="5443538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5BBB8282-3CDB-E94E-9514-3BF116DB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React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styled-components</a:t>
            </a:r>
            <a:r>
              <a:rPr kumimoji="1" lang="zh-CN" altLang="en-US" dirty="0"/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352576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656DA76-34E8-E249-ABE4-345D7DB7C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ES6</a:t>
            </a:r>
            <a:r>
              <a:rPr lang="zh-CN" altLang="en-US" b="1" dirty="0"/>
              <a:t>之前，我们编写的函数参数是没有默认值的，所以我们在编写函数时，如果有下面的需求：</a:t>
            </a:r>
          </a:p>
          <a:p>
            <a:pPr lvl="1"/>
            <a:r>
              <a:rPr lang="zh-CN" altLang="en-US" dirty="0"/>
              <a:t>传入了参数，那么使用传入的参数；</a:t>
            </a:r>
          </a:p>
          <a:p>
            <a:pPr lvl="1"/>
            <a:r>
              <a:rPr lang="zh-CN" altLang="en-US" dirty="0"/>
              <a:t>没有传入参数，那么使用一个默认值；</a:t>
            </a:r>
          </a:p>
          <a:p>
            <a:r>
              <a:rPr lang="zh-CN" altLang="en-US" b="1" dirty="0"/>
              <a:t>而在</a:t>
            </a:r>
            <a:r>
              <a:rPr lang="en-US" altLang="zh-CN" b="1" dirty="0"/>
              <a:t>ES6</a:t>
            </a:r>
            <a:r>
              <a:rPr lang="zh-CN" altLang="en-US" b="1" dirty="0"/>
              <a:t>中，我们允许给函数一个默认值：</a:t>
            </a:r>
            <a:endParaRPr lang="en-US" altLang="zh-CN" b="1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E9891ED-8670-144D-9540-B8C45688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函数的默认参数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90C6F8-4531-FD47-8E2E-86D3340F9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81" y="3115222"/>
            <a:ext cx="3379956" cy="15821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2CB343-380E-FA4B-8066-33C2A7B0D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81" y="4889188"/>
            <a:ext cx="7812121" cy="181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0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160FC5E-2F6B-3048-A0BF-CEA19F35B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/>
              <a:t>默认值也可以和解构一起来使用：</a:t>
            </a:r>
            <a:endParaRPr kumimoji="1" lang="en-US" altLang="zh-CN" b="1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lang="en-US" altLang="zh-CN" b="1" dirty="0"/>
          </a:p>
          <a:p>
            <a:r>
              <a:rPr lang="zh-CN" altLang="en-US" b="1" dirty="0"/>
              <a:t>另外参数的默认值我们通常会将其放到最后（在很多语言中，如果不放到最后其实会报错的）：</a:t>
            </a:r>
          </a:p>
          <a:p>
            <a:pPr lvl="1"/>
            <a:r>
              <a:rPr lang="zh-CN" altLang="en-US" dirty="0"/>
              <a:t>但是</a:t>
            </a:r>
            <a:r>
              <a:rPr lang="en-US" altLang="zh-CN" dirty="0"/>
              <a:t>JavaScript</a:t>
            </a:r>
            <a:r>
              <a:rPr lang="zh-CN" altLang="en-US" dirty="0">
                <a:solidFill>
                  <a:srgbClr val="FF0000"/>
                </a:solidFill>
              </a:rPr>
              <a:t>允许不将其放到最后，但是意味着还是会按照顺序来匹配</a:t>
            </a:r>
            <a:r>
              <a:rPr lang="zh-CN" altLang="en-US" dirty="0"/>
              <a:t>；</a:t>
            </a:r>
          </a:p>
          <a:p>
            <a:r>
              <a:rPr lang="zh-CN" altLang="en-US" b="1" dirty="0"/>
              <a:t>另外默认值会改变函数的</a:t>
            </a:r>
            <a:r>
              <a:rPr lang="en-US" altLang="zh-CN" b="1" dirty="0"/>
              <a:t>length</a:t>
            </a:r>
            <a:r>
              <a:rPr lang="zh-CN" altLang="en-US" b="1" dirty="0"/>
              <a:t>的个数，默认值以及后面的参数都不计算在</a:t>
            </a:r>
            <a:r>
              <a:rPr lang="en-US" altLang="zh-CN" b="1" dirty="0"/>
              <a:t>length</a:t>
            </a:r>
            <a:r>
              <a:rPr lang="zh-CN" altLang="en-US" b="1" dirty="0"/>
              <a:t>之内了。</a:t>
            </a:r>
            <a:endParaRPr kumimoji="1" lang="zh-CN" altLang="en-US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A7D48D6-6F77-7C45-8141-5C9848A6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函数默认值的补充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4D1928-34FD-444A-92EA-9ABD2FD23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1" y="1755842"/>
            <a:ext cx="5471943" cy="239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1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879D71A-EB61-DC43-A631-9280AD7B0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ES6</a:t>
            </a:r>
            <a:r>
              <a:rPr lang="zh-CN" altLang="en-US" b="1" dirty="0"/>
              <a:t>中引用了</a:t>
            </a:r>
            <a:r>
              <a:rPr lang="en-US" altLang="zh-CN" b="1" dirty="0"/>
              <a:t>rest parameter</a:t>
            </a:r>
            <a:r>
              <a:rPr lang="zh-CN" altLang="en-US" b="1" dirty="0"/>
              <a:t>，可以将不定数量的参数放入到一个数组中：</a:t>
            </a:r>
          </a:p>
          <a:p>
            <a:pPr lvl="1"/>
            <a:r>
              <a:rPr lang="zh-CN" altLang="en-US" dirty="0"/>
              <a:t>如果最后一个参数是 </a:t>
            </a:r>
            <a:r>
              <a:rPr lang="en-US" altLang="zh-CN" dirty="0"/>
              <a:t>... </a:t>
            </a:r>
            <a:r>
              <a:rPr lang="zh-CN" altLang="en-US" dirty="0"/>
              <a:t>为前缀的，那么它会将剩余的参数放到该参数中，并且作为一个数组；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b="1" dirty="0"/>
              <a:t>那么剩余参数和</a:t>
            </a:r>
            <a:r>
              <a:rPr lang="en-US" altLang="zh-CN" b="1" dirty="0"/>
              <a:t>arguments</a:t>
            </a:r>
            <a:r>
              <a:rPr lang="zh-CN" altLang="en-US" b="1" dirty="0"/>
              <a:t>有什么区别呢？</a:t>
            </a:r>
          </a:p>
          <a:p>
            <a:pPr lvl="1"/>
            <a:r>
              <a:rPr lang="zh-CN" altLang="en-US" dirty="0"/>
              <a:t>剩余参数只包含那些</a:t>
            </a:r>
            <a:r>
              <a:rPr lang="zh-CN" altLang="en-US" dirty="0">
                <a:solidFill>
                  <a:srgbClr val="FF0000"/>
                </a:solidFill>
              </a:rPr>
              <a:t>没有对应形参的实参</a:t>
            </a:r>
            <a:r>
              <a:rPr lang="zh-CN" altLang="en-US" dirty="0"/>
              <a:t>，而 </a:t>
            </a:r>
            <a:r>
              <a:rPr lang="en-US" altLang="zh-CN" dirty="0">
                <a:solidFill>
                  <a:srgbClr val="FF0000"/>
                </a:solidFill>
              </a:rPr>
              <a:t>arguments </a:t>
            </a:r>
            <a:r>
              <a:rPr lang="zh-CN" altLang="en-US" dirty="0">
                <a:solidFill>
                  <a:srgbClr val="FF0000"/>
                </a:solidFill>
              </a:rPr>
              <a:t>对象包含了传给函数的所有实参</a:t>
            </a:r>
            <a:r>
              <a:rPr lang="zh-CN" altLang="en-US" dirty="0"/>
              <a:t>；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arguments</a:t>
            </a:r>
            <a:r>
              <a:rPr lang="zh-CN" altLang="en-US" dirty="0">
                <a:solidFill>
                  <a:srgbClr val="FF0000"/>
                </a:solidFill>
              </a:rPr>
              <a:t>对象不是一个真正的数组</a:t>
            </a:r>
            <a:r>
              <a:rPr lang="zh-CN" altLang="en-US" dirty="0"/>
              <a:t>，而</a:t>
            </a:r>
            <a:r>
              <a:rPr lang="en-US" altLang="zh-CN" dirty="0">
                <a:solidFill>
                  <a:srgbClr val="FF0000"/>
                </a:solidFill>
              </a:rPr>
              <a:t>rest</a:t>
            </a:r>
            <a:r>
              <a:rPr lang="zh-CN" altLang="en-US" dirty="0">
                <a:solidFill>
                  <a:srgbClr val="FF0000"/>
                </a:solidFill>
              </a:rPr>
              <a:t>参数是一个真正的数组</a:t>
            </a:r>
            <a:r>
              <a:rPr lang="zh-CN" altLang="en-US" dirty="0"/>
              <a:t>，可以进行数组的所有操作；</a:t>
            </a:r>
          </a:p>
          <a:p>
            <a:pPr lvl="1"/>
            <a:r>
              <a:rPr lang="en-US" altLang="zh-CN" dirty="0"/>
              <a:t>arguments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早期的</a:t>
            </a:r>
            <a:r>
              <a:rPr lang="en-US" altLang="zh-CN" dirty="0">
                <a:solidFill>
                  <a:srgbClr val="FF0000"/>
                </a:solidFill>
              </a:rPr>
              <a:t>ECMAScript</a:t>
            </a:r>
            <a:r>
              <a:rPr lang="zh-CN" altLang="en-US" dirty="0"/>
              <a:t>中为了方便去获取所有的参数提供的一个数据结构，而</a:t>
            </a:r>
            <a:r>
              <a:rPr lang="en-US" altLang="zh-CN" dirty="0"/>
              <a:t>rest</a:t>
            </a:r>
            <a:r>
              <a:rPr lang="zh-CN" altLang="en-US" dirty="0"/>
              <a:t>参数是</a:t>
            </a:r>
            <a:r>
              <a:rPr lang="en-US" altLang="zh-CN" dirty="0">
                <a:solidFill>
                  <a:srgbClr val="FF0000"/>
                </a:solidFill>
              </a:rPr>
              <a:t>ES6</a:t>
            </a:r>
            <a:r>
              <a:rPr lang="zh-CN" altLang="en-US" dirty="0">
                <a:solidFill>
                  <a:srgbClr val="FF0000"/>
                </a:solidFill>
              </a:rPr>
              <a:t>中提供</a:t>
            </a:r>
            <a:r>
              <a:rPr lang="zh-CN" altLang="en-US" dirty="0"/>
              <a:t>并且希望以此来替代</a:t>
            </a:r>
            <a:r>
              <a:rPr lang="en-US" altLang="zh-CN" dirty="0"/>
              <a:t>arguments</a:t>
            </a:r>
            <a:r>
              <a:rPr lang="zh-CN" altLang="en-US" dirty="0"/>
              <a:t>的；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注意：剩余参数必须放到最后一个位置，否则会报错。</a:t>
            </a:r>
            <a:endParaRPr kumimoji="1" lang="zh-CN" altLang="en-US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F349EB9-DD52-BB4C-BFEA-D8D0BE45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函数的剩余参数（已经学习）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6C7C6C-D7EB-C546-B4C8-7ECF64217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18" y="2171920"/>
            <a:ext cx="4284290" cy="140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9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8D4160E-DCBC-3043-8197-3C76D50DF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在前面我们已经学习了箭头函数的用法，这里进行一些补充：</a:t>
            </a:r>
          </a:p>
          <a:p>
            <a:pPr lvl="1"/>
            <a:r>
              <a:rPr lang="zh-CN" altLang="en-US" dirty="0"/>
              <a:t>箭头函数是</a:t>
            </a:r>
            <a:r>
              <a:rPr lang="zh-CN" altLang="en-US" dirty="0">
                <a:solidFill>
                  <a:srgbClr val="FF0000"/>
                </a:solidFill>
              </a:rPr>
              <a:t>没有显式原型</a:t>
            </a:r>
            <a:r>
              <a:rPr lang="en-US" altLang="zh-CN" dirty="0">
                <a:solidFill>
                  <a:srgbClr val="FF0000"/>
                </a:solidFill>
              </a:rPr>
              <a:t>prototype</a:t>
            </a:r>
            <a:r>
              <a:rPr lang="zh-CN" altLang="en-US" dirty="0"/>
              <a:t>的，所以不能作为构造函数，使用</a:t>
            </a:r>
            <a:r>
              <a:rPr lang="en-US" altLang="zh-CN" dirty="0"/>
              <a:t>new</a:t>
            </a:r>
            <a:r>
              <a:rPr lang="zh-CN" altLang="en-US" dirty="0"/>
              <a:t>来创建对象；</a:t>
            </a:r>
            <a:endParaRPr lang="en-US" altLang="zh-CN" dirty="0"/>
          </a:p>
          <a:p>
            <a:pPr lvl="1"/>
            <a:r>
              <a:rPr lang="zh-CN" altLang="en-US" dirty="0"/>
              <a:t>箭头函数也</a:t>
            </a:r>
            <a:r>
              <a:rPr lang="zh-CN" altLang="en-US" dirty="0">
                <a:solidFill>
                  <a:srgbClr val="FF0000"/>
                </a:solidFill>
              </a:rPr>
              <a:t>不绑定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arguments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super</a:t>
            </a:r>
            <a:r>
              <a:rPr lang="zh-CN" altLang="en-US" dirty="0">
                <a:solidFill>
                  <a:srgbClr val="FF0000"/>
                </a:solidFill>
              </a:rPr>
              <a:t>参数</a:t>
            </a:r>
            <a:r>
              <a:rPr lang="zh-CN" altLang="en-US" dirty="0"/>
              <a:t>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0F128AE-A898-0F4A-A6BA-659FAE19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函数箭头函数的补充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9DB69D-9B40-7649-BA2F-5CC90C3BF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50" y="2915043"/>
            <a:ext cx="4558895" cy="21286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47E2532-22B4-C8A9-9DB6-954E4F6DF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173" y="2771858"/>
            <a:ext cx="6689242" cy="227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9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2021-4-26-2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/>
      <a:bodyPr vert="horz" lIns="91440" tIns="45720" rIns="91440" bIns="45720" rtlCol="0" anchor="ctr">
        <a:no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1-4-26-2" id="{4A51172A-A772-3E4F-9001-22DF8F808751}" vid="{4E90DBBC-22CF-6C41-B475-53D708E4241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2021-4-26-2</Template>
  <TotalTime>39550</TotalTime>
  <Words>2045</Words>
  <Application>Microsoft Office PowerPoint</Application>
  <PresentationFormat>宽屏</PresentationFormat>
  <Paragraphs>184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等线 Light</vt:lpstr>
      <vt:lpstr>微软雅黑</vt:lpstr>
      <vt:lpstr>Arial</vt:lpstr>
      <vt:lpstr>Wingdings</vt:lpstr>
      <vt:lpstr>2021-4-26-2</vt:lpstr>
      <vt:lpstr>ES6~ES13新特性（一）</vt:lpstr>
      <vt:lpstr>PowerPoint 演示文稿</vt:lpstr>
      <vt:lpstr>字符串模板基本使用</vt:lpstr>
      <vt:lpstr>标签模板字符串使用</vt:lpstr>
      <vt:lpstr>React的styled-components库</vt:lpstr>
      <vt:lpstr>函数的默认参数</vt:lpstr>
      <vt:lpstr>函数默认值的补充</vt:lpstr>
      <vt:lpstr>函数的剩余参数（已经学习）</vt:lpstr>
      <vt:lpstr>函数箭头函数的补充</vt:lpstr>
      <vt:lpstr>展开语法</vt:lpstr>
      <vt:lpstr>数值的表示</vt:lpstr>
      <vt:lpstr>Symbol的基本使用</vt:lpstr>
      <vt:lpstr>Symbol作为属性名</vt:lpstr>
      <vt:lpstr>相同值的Symbol</vt:lpstr>
      <vt:lpstr>Set的基本使用</vt:lpstr>
      <vt:lpstr>Set的常见方法</vt:lpstr>
      <vt:lpstr>WeakSet使用</vt:lpstr>
      <vt:lpstr>WeakSet的应用</vt:lpstr>
      <vt:lpstr>Map的基本使用</vt:lpstr>
      <vt:lpstr>Map的常用方法</vt:lpstr>
      <vt:lpstr>WeakMap的使用</vt:lpstr>
      <vt:lpstr>WeakMap的应用</vt:lpstr>
      <vt:lpstr>ES6其他知识点说明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Vue3+TypeScript</dc:title>
  <dc:creator>coder why</dc:creator>
  <cp:lastModifiedBy>coderwhy</cp:lastModifiedBy>
  <cp:revision>1298</cp:revision>
  <dcterms:created xsi:type="dcterms:W3CDTF">2021-04-26T13:18:14Z</dcterms:created>
  <dcterms:modified xsi:type="dcterms:W3CDTF">2022-06-07T15:51:06Z</dcterms:modified>
</cp:coreProperties>
</file>