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9"/>
  </p:handoutMasterIdLst>
  <p:sldIdLst>
    <p:sldId id="256" r:id="rId2"/>
    <p:sldId id="28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async、await" id="{0B3984AF-75AB-284C-BE73-D5A40C054001}">
          <p14:sldIdLst>
            <p14:sldId id="277"/>
            <p14:sldId id="278"/>
            <p14:sldId id="279"/>
          </p14:sldIdLst>
        </p14:section>
        <p14:section name="进程-线程" id="{4F9450E7-374E-4342-898F-C0E4EF400539}">
          <p14:sldIdLst>
            <p14:sldId id="280"/>
            <p14:sldId id="281"/>
            <p14:sldId id="282"/>
          </p14:sldIdLst>
        </p14:section>
        <p14:section name="浏览器和JavaScript" id="{4B1BE642-0128-4B41-B8EC-F74CBC3949FC}">
          <p14:sldIdLst>
            <p14:sldId id="283"/>
            <p14:sldId id="284"/>
            <p14:sldId id="285"/>
          </p14:sldIdLst>
        </p14:section>
        <p14:section name="Promise面试题" id="{C61E2292-524F-4770-B32F-E2DC3E3DE04A}">
          <p14:sldIdLst>
            <p14:sldId id="286"/>
            <p14:sldId id="287"/>
          </p14:sldIdLst>
        </p14:section>
        <p14:section name="Node的事件循环" id="{A6D9BE59-F4FE-1147-963F-DB635BD40CD8}">
          <p14:sldIdLst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throw" id="{9B2270BB-5A3E-D544-96BF-032F34275873}">
          <p14:sldIdLst>
            <p14:sldId id="295"/>
            <p14:sldId id="296"/>
            <p14:sldId id="297"/>
            <p14:sldId id="298"/>
            <p14:sldId id="299"/>
          </p14:sldIdLst>
        </p14:section>
        <p14:section name="storage" id="{E9D20DC7-F913-45F3-9845-370AD691BBE3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86" d="100"/>
          <a:sy n="86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await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async</a:t>
            </a:r>
            <a:r>
              <a:rPr kumimoji="1" lang="zh-CN" altLang="en-US" dirty="0"/>
              <a:t>、事件循环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7160D1-3ECE-CE49-9267-E9D1DE17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如果在执行</a:t>
            </a:r>
            <a:r>
              <a:rPr lang="en-US" altLang="zh-CN" b="1" dirty="0"/>
              <a:t>JavaScript</a:t>
            </a:r>
            <a:r>
              <a:rPr lang="zh-CN" altLang="en-US" b="1" dirty="0"/>
              <a:t>代码的过程中，有异步操作呢？</a:t>
            </a:r>
          </a:p>
          <a:p>
            <a:pPr lvl="1"/>
            <a:r>
              <a:rPr lang="zh-CN" altLang="en-US" dirty="0"/>
              <a:t>中间我们插入了一个</a:t>
            </a:r>
            <a:r>
              <a:rPr lang="en-US" altLang="zh-CN" dirty="0"/>
              <a:t>setTimeout</a:t>
            </a:r>
            <a:r>
              <a:rPr lang="zh-CN" altLang="en-US" dirty="0"/>
              <a:t>的函数调用；</a:t>
            </a:r>
          </a:p>
          <a:p>
            <a:pPr lvl="1"/>
            <a:r>
              <a:rPr lang="zh-CN" altLang="en-US" dirty="0"/>
              <a:t>这个函数被放到入调用栈中，执行会立即结束，并不会阻塞后续代码的执行；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48178A-6946-D142-B57A-FE12E898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浏览器的事件循环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E1866-B887-7A45-A542-E334D15D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87" y="2908570"/>
            <a:ext cx="5464179" cy="3557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87BA5F-B0FC-6B4A-89B8-6870EDD03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90" y="2816323"/>
            <a:ext cx="2999026" cy="367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8ED97B-2FA0-4547-8CD5-A75CD6EF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但是事件循环中并非只维护着一个队列，事实上是有两个队列：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宏任务队列（</a:t>
            </a:r>
            <a:r>
              <a:rPr lang="en-US" altLang="zh-CN" dirty="0" err="1">
                <a:solidFill>
                  <a:srgbClr val="FF0000"/>
                </a:solidFill>
              </a:rPr>
              <a:t>macrotask</a:t>
            </a:r>
            <a:r>
              <a:rPr lang="en-US" altLang="zh-CN" dirty="0">
                <a:solidFill>
                  <a:srgbClr val="FF0000"/>
                </a:solidFill>
              </a:rPr>
              <a:t> queue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</a:t>
            </a:r>
            <a:r>
              <a:rPr lang="en-US" altLang="zh-CN" dirty="0"/>
              <a:t>ajax</a:t>
            </a:r>
            <a:r>
              <a:rPr lang="zh-CN" altLang="en-US" dirty="0"/>
              <a:t>、</a:t>
            </a:r>
            <a:r>
              <a:rPr lang="en-US" altLang="zh-CN" dirty="0"/>
              <a:t>setTimeout</a:t>
            </a:r>
            <a:r>
              <a:rPr lang="zh-CN" altLang="en-US" dirty="0"/>
              <a:t>、</a:t>
            </a:r>
            <a:r>
              <a:rPr lang="en-US" altLang="zh-CN" dirty="0" err="1"/>
              <a:t>setInterval</a:t>
            </a:r>
            <a:r>
              <a:rPr lang="zh-CN" altLang="en-US" dirty="0"/>
              <a:t>、</a:t>
            </a:r>
            <a:r>
              <a:rPr lang="en-US" altLang="zh-CN" dirty="0"/>
              <a:t>DOM</a:t>
            </a:r>
            <a:r>
              <a:rPr lang="zh-CN" altLang="en-US" dirty="0"/>
              <a:t>监听、</a:t>
            </a:r>
            <a:r>
              <a:rPr lang="en-US" altLang="zh-CN" dirty="0"/>
              <a:t>UI Rendering</a:t>
            </a:r>
            <a:r>
              <a:rPr lang="zh-CN" altLang="en-US" dirty="0"/>
              <a:t>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微任务队列（</a:t>
            </a:r>
            <a:r>
              <a:rPr lang="en-US" altLang="zh-CN" dirty="0">
                <a:solidFill>
                  <a:srgbClr val="FF0000"/>
                </a:solidFill>
              </a:rPr>
              <a:t>microtask queue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</a:t>
            </a:r>
            <a:r>
              <a:rPr lang="en-US" altLang="zh-CN" dirty="0"/>
              <a:t>Promise</a:t>
            </a:r>
            <a:r>
              <a:rPr lang="zh-CN" altLang="en-US" dirty="0"/>
              <a:t>的</a:t>
            </a:r>
            <a:r>
              <a:rPr lang="en-US" altLang="zh-CN" dirty="0"/>
              <a:t>then</a:t>
            </a:r>
            <a:r>
              <a:rPr lang="zh-CN" altLang="en-US" dirty="0"/>
              <a:t>回调、 </a:t>
            </a:r>
            <a:r>
              <a:rPr lang="en-US" altLang="zh-CN" dirty="0"/>
              <a:t>Mutation Observer API</a:t>
            </a:r>
            <a:r>
              <a:rPr lang="zh-CN" altLang="en-US" dirty="0"/>
              <a:t>、</a:t>
            </a:r>
            <a:r>
              <a:rPr lang="en-US" altLang="zh-CN" dirty="0" err="1"/>
              <a:t>queueMicrotask</a:t>
            </a:r>
            <a:r>
              <a:rPr lang="en-US" altLang="zh-CN" dirty="0"/>
              <a:t>()</a:t>
            </a:r>
            <a:r>
              <a:rPr lang="zh-CN" altLang="en-US" dirty="0"/>
              <a:t>等</a:t>
            </a:r>
          </a:p>
          <a:p>
            <a:r>
              <a:rPr lang="zh-CN" altLang="en-US" b="1" dirty="0"/>
              <a:t>那么事件循环对于两个队列的优先级是怎么样的呢？</a:t>
            </a:r>
            <a:endParaRPr lang="en-US" altLang="zh-CN" b="1" dirty="0"/>
          </a:p>
          <a:p>
            <a:pPr lvl="1"/>
            <a:r>
              <a:rPr lang="en-US" altLang="zh-CN" dirty="0"/>
              <a:t>1.</a:t>
            </a:r>
            <a:r>
              <a:rPr lang="en-US" altLang="zh-CN" dirty="0">
                <a:solidFill>
                  <a:srgbClr val="FF0000"/>
                </a:solidFill>
              </a:rPr>
              <a:t>main script</a:t>
            </a:r>
            <a:r>
              <a:rPr lang="zh-CN" altLang="en-US" dirty="0">
                <a:solidFill>
                  <a:srgbClr val="FF0000"/>
                </a:solidFill>
              </a:rPr>
              <a:t>中的代码优先执行</a:t>
            </a:r>
            <a:r>
              <a:rPr lang="zh-CN" altLang="en-US" dirty="0"/>
              <a:t>（编写的顶层</a:t>
            </a:r>
            <a:r>
              <a:rPr lang="en-US" altLang="zh-CN" dirty="0"/>
              <a:t>script</a:t>
            </a:r>
            <a:r>
              <a:rPr lang="zh-CN" altLang="en-US" dirty="0"/>
              <a:t>代码）；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执行任何一个宏任务之前（不是队列，是一个宏任务）</a:t>
            </a:r>
            <a:r>
              <a:rPr lang="zh-CN" altLang="en-US" dirty="0"/>
              <a:t>，都会</a:t>
            </a:r>
            <a:r>
              <a:rPr lang="zh-CN" altLang="en-US" dirty="0">
                <a:solidFill>
                  <a:srgbClr val="FF0000"/>
                </a:solidFill>
              </a:rPr>
              <a:t>先查看微任务队列中是否有任务需要执行</a:t>
            </a:r>
          </a:p>
          <a:p>
            <a:pPr lvl="2"/>
            <a:r>
              <a:rPr lang="zh-CN" altLang="en-US" dirty="0"/>
              <a:t>也就是宏任务执行之前，必须保证微任务队列是空的；</a:t>
            </a:r>
          </a:p>
          <a:p>
            <a:pPr lvl="2"/>
            <a:r>
              <a:rPr lang="zh-CN" altLang="en-US" dirty="0"/>
              <a:t>如果不为空，那么就优先执行微任务队列中的任务（回调）；</a:t>
            </a:r>
          </a:p>
          <a:p>
            <a:endParaRPr kumimoji="1" lang="en-US" altLang="zh-CN" dirty="0"/>
          </a:p>
          <a:p>
            <a:r>
              <a:rPr kumimoji="1" lang="zh-CN" altLang="en-US" b="1" dirty="0"/>
              <a:t>下面我们通过几到面试题来练习一下。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3F2386-91A8-7C40-8016-F40089BD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宏任务和微任务</a:t>
            </a:r>
          </a:p>
        </p:txBody>
      </p:sp>
    </p:spTree>
    <p:extLst>
      <p:ext uri="{BB962C8B-B14F-4D97-AF65-F5344CB8AC3E}">
        <p14:creationId xmlns:p14="http://schemas.microsoft.com/office/powerpoint/2010/main" val="5912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0F7DEB-45CD-8347-8EFB-A61F50E1C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62" y="1218389"/>
            <a:ext cx="3883549" cy="544353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294F125-8F34-9049-AA5F-24A4C90D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Promise</a:t>
            </a:r>
            <a:r>
              <a:rPr kumimoji="1" lang="zh-CN" altLang="en-US" dirty="0"/>
              <a:t>面试题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883DE-8D5C-B840-B216-0E5C3DBE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920" y="1642480"/>
            <a:ext cx="4067378" cy="43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CFB911-20D2-2848-9133-6ED4368CD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651" y="1597768"/>
            <a:ext cx="4080197" cy="443338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59D48E5-1994-0D46-8BFE-B2E47FD6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kumimoji="1" lang="en-US" altLang="zh-CN" dirty="0"/>
              <a:t>sync</a:t>
            </a:r>
            <a:r>
              <a:rPr kumimoji="1" lang="zh-CN" altLang="en-US" dirty="0"/>
              <a:t> </a:t>
            </a:r>
            <a:r>
              <a:rPr kumimoji="1" lang="en-US" altLang="zh-CN" dirty="0"/>
              <a:t>await</a:t>
            </a:r>
            <a:r>
              <a:rPr kumimoji="1" lang="zh-CN" altLang="en-US" dirty="0"/>
              <a:t> 面试题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BCA49-AF60-F54C-B552-066D14CC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966" y="2181157"/>
            <a:ext cx="4275625" cy="29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80A2BB-7FAA-4C44-AA80-7360D09E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浏览器中的</a:t>
            </a:r>
            <a:r>
              <a:rPr lang="en-US" altLang="zh-CN" dirty="0" err="1"/>
              <a:t>EventLoop</a:t>
            </a:r>
            <a:r>
              <a:rPr lang="zh-CN" altLang="en-US" dirty="0"/>
              <a:t>是根据</a:t>
            </a:r>
            <a:r>
              <a:rPr lang="en-US" altLang="zh-CN" dirty="0"/>
              <a:t>HTML5</a:t>
            </a:r>
            <a:r>
              <a:rPr lang="zh-CN" altLang="en-US" dirty="0"/>
              <a:t>定义的规范来实现的，不同的浏览器可能会有不同的实现，而</a:t>
            </a:r>
            <a:r>
              <a:rPr lang="en-US" altLang="zh-CN" dirty="0"/>
              <a:t>Node</a:t>
            </a:r>
            <a:r>
              <a:rPr lang="zh-CN" altLang="en-US" dirty="0"/>
              <a:t>中是由</a:t>
            </a:r>
            <a:r>
              <a:rPr lang="en-US" altLang="zh-CN" dirty="0" err="1"/>
              <a:t>libuv</a:t>
            </a:r>
            <a:r>
              <a:rPr lang="zh-CN" altLang="en-US" dirty="0"/>
              <a:t>实现的。</a:t>
            </a:r>
            <a:endParaRPr lang="en-US" altLang="zh-CN" dirty="0"/>
          </a:p>
          <a:p>
            <a:r>
              <a:rPr lang="zh-CN" altLang="en-US" dirty="0"/>
              <a:t>这里我们来给出一个</a:t>
            </a:r>
            <a:r>
              <a:rPr lang="en-US" altLang="zh-CN" dirty="0"/>
              <a:t>Node</a:t>
            </a:r>
            <a:r>
              <a:rPr lang="zh-CN" altLang="en-US" dirty="0"/>
              <a:t>的架构图：</a:t>
            </a:r>
          </a:p>
          <a:p>
            <a:pPr lvl="1"/>
            <a:r>
              <a:rPr lang="zh-CN" altLang="en-US" dirty="0"/>
              <a:t>我们会发现</a:t>
            </a:r>
            <a:r>
              <a:rPr lang="en-US" altLang="zh-CN" dirty="0" err="1"/>
              <a:t>libuv</a:t>
            </a:r>
            <a:r>
              <a:rPr lang="zh-CN" altLang="en-US" dirty="0"/>
              <a:t>中主要维护了一个</a:t>
            </a:r>
            <a:r>
              <a:rPr lang="en-US" altLang="zh-CN" dirty="0" err="1"/>
              <a:t>EventLoop</a:t>
            </a:r>
            <a:r>
              <a:rPr lang="zh-CN" altLang="en-US" dirty="0"/>
              <a:t>和</a:t>
            </a:r>
            <a:r>
              <a:rPr lang="en-US" altLang="zh-CN" dirty="0"/>
              <a:t>worker threads</a:t>
            </a:r>
            <a:r>
              <a:rPr lang="zh-CN" altLang="en-US" dirty="0"/>
              <a:t>（线程池）；</a:t>
            </a:r>
          </a:p>
          <a:p>
            <a:pPr lvl="1"/>
            <a:r>
              <a:rPr lang="en-US" altLang="zh-CN" dirty="0" err="1"/>
              <a:t>EventLoop</a:t>
            </a:r>
            <a:r>
              <a:rPr lang="zh-CN" altLang="en-US" dirty="0"/>
              <a:t>负责调用系统的一些其他操作：文件的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Network</a:t>
            </a:r>
            <a:r>
              <a:rPr lang="zh-CN" altLang="en-US" dirty="0"/>
              <a:t>、</a:t>
            </a:r>
            <a:r>
              <a:rPr lang="en-US" altLang="zh-CN" dirty="0"/>
              <a:t>child-processes</a:t>
            </a:r>
            <a:r>
              <a:rPr lang="zh-CN" altLang="en-US" dirty="0"/>
              <a:t>等</a:t>
            </a:r>
          </a:p>
          <a:p>
            <a:r>
              <a:rPr lang="en-US" altLang="zh-CN" dirty="0" err="1"/>
              <a:t>libuv</a:t>
            </a:r>
            <a:r>
              <a:rPr lang="zh-CN" altLang="en-US" dirty="0"/>
              <a:t>是一个多平台的专注于异步</a:t>
            </a:r>
            <a:r>
              <a:rPr lang="en-US" altLang="zh-CN" dirty="0"/>
              <a:t>IO</a:t>
            </a:r>
            <a:r>
              <a:rPr lang="zh-CN" altLang="en-US" dirty="0"/>
              <a:t>的库，它最初是为</a:t>
            </a:r>
            <a:r>
              <a:rPr lang="en-US" altLang="zh-CN" dirty="0"/>
              <a:t>Node</a:t>
            </a:r>
            <a:r>
              <a:rPr lang="zh-CN" altLang="en-US" dirty="0"/>
              <a:t>开发的，但是现在也被使用到</a:t>
            </a:r>
            <a:r>
              <a:rPr lang="en-US" altLang="zh-CN" dirty="0" err="1"/>
              <a:t>Luvit</a:t>
            </a:r>
            <a:r>
              <a:rPr lang="zh-CN" altLang="en-US" dirty="0"/>
              <a:t>、</a:t>
            </a:r>
            <a:r>
              <a:rPr lang="en-US" altLang="zh-CN" dirty="0"/>
              <a:t>Julia</a:t>
            </a:r>
            <a:r>
              <a:rPr lang="zh-CN" altLang="en-US" dirty="0"/>
              <a:t>、</a:t>
            </a:r>
            <a:r>
              <a:rPr lang="en-US" altLang="zh-CN" dirty="0" err="1"/>
              <a:t>pyuv</a:t>
            </a:r>
            <a:r>
              <a:rPr lang="zh-CN" altLang="en-US" dirty="0"/>
              <a:t>等其他地方；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F92C5F-2702-F243-A07D-E0A549DE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的事件循环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387E51-B966-1649-8222-B480F432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00" y="3979360"/>
            <a:ext cx="7297600" cy="25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9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2DD6EC-6E66-5745-858B-DB2743F8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我们最前面就强调过，</a:t>
            </a:r>
            <a:r>
              <a:rPr lang="zh-CN" altLang="en-US" b="1" dirty="0"/>
              <a:t>事件循环像是一个桥梁</a:t>
            </a:r>
            <a:r>
              <a:rPr lang="zh-CN" altLang="en-US" dirty="0"/>
              <a:t>，是连接着应用程序的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和系统调用</a:t>
            </a:r>
            <a:r>
              <a:rPr lang="zh-CN" altLang="en-US" dirty="0"/>
              <a:t>之间的通道：</a:t>
            </a:r>
          </a:p>
          <a:p>
            <a:pPr lvl="1"/>
            <a:r>
              <a:rPr lang="zh-CN" altLang="en-US" dirty="0"/>
              <a:t>无论是我们的文件</a:t>
            </a:r>
            <a:r>
              <a:rPr lang="en-US" altLang="zh-CN" dirty="0"/>
              <a:t>IO</a:t>
            </a:r>
            <a:r>
              <a:rPr lang="zh-CN" altLang="en-US" dirty="0"/>
              <a:t>、数据库、网络</a:t>
            </a:r>
            <a:r>
              <a:rPr lang="en-US" altLang="zh-CN" dirty="0"/>
              <a:t>IO</a:t>
            </a:r>
            <a:r>
              <a:rPr lang="zh-CN" altLang="en-US" dirty="0"/>
              <a:t>、定时器、子进程，在完成对应的操作后，都会将</a:t>
            </a:r>
            <a:r>
              <a:rPr lang="zh-CN" altLang="en-US" dirty="0">
                <a:solidFill>
                  <a:srgbClr val="FF0000"/>
                </a:solidFill>
              </a:rPr>
              <a:t>对应的结果和回调函数</a:t>
            </a:r>
            <a:r>
              <a:rPr lang="zh-CN" altLang="en-US" dirty="0"/>
              <a:t>放到事件循环（任务队列）中；</a:t>
            </a:r>
          </a:p>
          <a:p>
            <a:pPr lvl="1"/>
            <a:r>
              <a:rPr lang="zh-CN" altLang="en-US" dirty="0"/>
              <a:t>事件循环会不断的从</a:t>
            </a:r>
            <a:r>
              <a:rPr lang="zh-CN" altLang="en-US" dirty="0">
                <a:solidFill>
                  <a:srgbClr val="FF0000"/>
                </a:solidFill>
              </a:rPr>
              <a:t>任务队列中取出对应的事件（回调函数）</a:t>
            </a:r>
            <a:r>
              <a:rPr lang="zh-CN" altLang="en-US" dirty="0"/>
              <a:t>来执行；</a:t>
            </a:r>
          </a:p>
          <a:p>
            <a:r>
              <a:rPr lang="zh-CN" altLang="en-US" b="1" dirty="0"/>
              <a:t>但是一次完整的事件循环</a:t>
            </a:r>
            <a:r>
              <a:rPr lang="en-US" altLang="zh-CN" b="1" dirty="0"/>
              <a:t>Tick</a:t>
            </a:r>
            <a:r>
              <a:rPr lang="zh-CN" altLang="en-US" b="1" dirty="0"/>
              <a:t>分成很多个阶段：</a:t>
            </a:r>
          </a:p>
          <a:p>
            <a:pPr lvl="1"/>
            <a:r>
              <a:rPr lang="zh-CN" altLang="en-US" b="1" dirty="0"/>
              <a:t>定时器（</a:t>
            </a:r>
            <a:r>
              <a:rPr lang="en-US" altLang="zh-CN" b="1" dirty="0"/>
              <a:t>Timers</a:t>
            </a:r>
            <a:r>
              <a:rPr lang="zh-CN" altLang="en-US" b="1" dirty="0"/>
              <a:t>）</a:t>
            </a:r>
            <a:r>
              <a:rPr lang="zh-CN" altLang="en-US" dirty="0"/>
              <a:t>：本阶段执行已经被 </a:t>
            </a:r>
            <a:r>
              <a:rPr lang="en-US" altLang="zh-CN" dirty="0"/>
              <a:t>setTimeout() </a:t>
            </a:r>
            <a:r>
              <a:rPr lang="zh-CN" altLang="en-US" dirty="0"/>
              <a:t>和 </a:t>
            </a:r>
            <a:r>
              <a:rPr lang="en-US" altLang="zh-CN" dirty="0" err="1"/>
              <a:t>setInterval</a:t>
            </a:r>
            <a:r>
              <a:rPr lang="en-US" altLang="zh-CN" dirty="0"/>
              <a:t>() </a:t>
            </a:r>
            <a:r>
              <a:rPr lang="zh-CN" altLang="en-US" dirty="0"/>
              <a:t>的调度回调函数。</a:t>
            </a:r>
          </a:p>
          <a:p>
            <a:pPr lvl="1"/>
            <a:r>
              <a:rPr lang="zh-CN" altLang="en-US" b="1" dirty="0"/>
              <a:t>待定回调（</a:t>
            </a:r>
            <a:r>
              <a:rPr lang="en-US" altLang="zh-CN" b="1" dirty="0"/>
              <a:t>Pending Callback</a:t>
            </a:r>
            <a:r>
              <a:rPr lang="zh-CN" altLang="en-US" b="1" dirty="0"/>
              <a:t>）</a:t>
            </a:r>
            <a:r>
              <a:rPr lang="zh-CN" altLang="en-US" dirty="0"/>
              <a:t>：对某些系统操作（如</a:t>
            </a:r>
            <a:r>
              <a:rPr lang="en-US" altLang="zh-CN" dirty="0"/>
              <a:t>TCP</a:t>
            </a:r>
            <a:r>
              <a:rPr lang="zh-CN" altLang="en-US" dirty="0"/>
              <a:t>错误类型）执行回调，比如</a:t>
            </a:r>
            <a:r>
              <a:rPr lang="en-US" altLang="zh-CN" dirty="0"/>
              <a:t>TCP</a:t>
            </a:r>
            <a:r>
              <a:rPr lang="zh-CN" altLang="en-US" dirty="0"/>
              <a:t>连接时接收到</a:t>
            </a:r>
            <a:r>
              <a:rPr lang="en-US" altLang="zh-CN" dirty="0"/>
              <a:t>ECONNREFUSED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b="1" dirty="0"/>
              <a:t>idle, prepare</a:t>
            </a:r>
            <a:r>
              <a:rPr lang="zh-CN" altLang="en-US" dirty="0"/>
              <a:t>：仅系统内部使用。</a:t>
            </a:r>
          </a:p>
          <a:p>
            <a:pPr lvl="1"/>
            <a:r>
              <a:rPr lang="zh-CN" altLang="en-US" b="1" dirty="0"/>
              <a:t>轮询（</a:t>
            </a:r>
            <a:r>
              <a:rPr lang="en-US" altLang="zh-CN" b="1" dirty="0"/>
              <a:t>Poll</a:t>
            </a:r>
            <a:r>
              <a:rPr lang="zh-CN" altLang="en-US" b="1" dirty="0"/>
              <a:t>）</a:t>
            </a:r>
            <a:r>
              <a:rPr lang="zh-CN" altLang="en-US" dirty="0"/>
              <a:t>：检索新的 </a:t>
            </a:r>
            <a:r>
              <a:rPr lang="en-US" altLang="zh-CN" dirty="0"/>
              <a:t>I/O </a:t>
            </a:r>
            <a:r>
              <a:rPr lang="zh-CN" altLang="en-US" dirty="0"/>
              <a:t>事件；执行与 </a:t>
            </a:r>
            <a:r>
              <a:rPr lang="en-US" altLang="zh-CN" dirty="0"/>
              <a:t>I/O </a:t>
            </a:r>
            <a:r>
              <a:rPr lang="zh-CN" altLang="en-US" dirty="0"/>
              <a:t>相关的回调；</a:t>
            </a:r>
          </a:p>
          <a:p>
            <a:pPr lvl="1"/>
            <a:r>
              <a:rPr lang="zh-CN" altLang="en-US" b="1" dirty="0"/>
              <a:t>检测（</a:t>
            </a:r>
            <a:r>
              <a:rPr lang="en-US" altLang="zh-CN" b="1" dirty="0"/>
              <a:t>check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  <a:r>
              <a:rPr lang="en-US" altLang="zh-CN" dirty="0" err="1"/>
              <a:t>setImmediate</a:t>
            </a:r>
            <a:r>
              <a:rPr lang="en-US" altLang="zh-CN" dirty="0"/>
              <a:t>() </a:t>
            </a:r>
            <a:r>
              <a:rPr lang="zh-CN" altLang="en-US" dirty="0"/>
              <a:t>回调函数在这里执行。</a:t>
            </a:r>
          </a:p>
          <a:p>
            <a:pPr lvl="1"/>
            <a:r>
              <a:rPr lang="zh-CN" altLang="en-US" b="1" dirty="0"/>
              <a:t>关闭的回调函数</a:t>
            </a:r>
            <a:r>
              <a:rPr lang="zh-CN" altLang="en-US" dirty="0"/>
              <a:t>：一些关闭的回调函数，如：</a:t>
            </a:r>
            <a:r>
              <a:rPr lang="en-US" altLang="zh-CN" dirty="0" err="1"/>
              <a:t>socket.on</a:t>
            </a:r>
            <a:r>
              <a:rPr lang="en-US" altLang="zh-CN" dirty="0"/>
              <a:t>('close', ...)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6683A42-7613-6948-BFF9-5EAF1901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事件循环的阶段</a:t>
            </a:r>
          </a:p>
        </p:txBody>
      </p:sp>
    </p:spTree>
    <p:extLst>
      <p:ext uri="{BB962C8B-B14F-4D97-AF65-F5344CB8AC3E}">
        <p14:creationId xmlns:p14="http://schemas.microsoft.com/office/powerpoint/2010/main" val="6540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E9DD2AE-81E6-4F4B-BB17-A2EEF783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事件循环的阶段图解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DC40FC-1DB7-9146-8E4B-4CF150495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069" y="1318419"/>
            <a:ext cx="91186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72E63A-52BA-0549-99F1-44C9586E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我们会发现从一次事件循环的</a:t>
            </a:r>
            <a:r>
              <a:rPr lang="en-US" altLang="zh-CN" dirty="0"/>
              <a:t>Tick</a:t>
            </a:r>
            <a:r>
              <a:rPr lang="zh-CN" altLang="en-US" dirty="0"/>
              <a:t>来说，</a:t>
            </a:r>
            <a:r>
              <a:rPr lang="en-US" altLang="zh-CN" dirty="0"/>
              <a:t>Node</a:t>
            </a:r>
            <a:r>
              <a:rPr lang="zh-CN" altLang="en-US" dirty="0"/>
              <a:t>的事件循环更复杂，它也分为微任务和宏任务：</a:t>
            </a:r>
          </a:p>
          <a:p>
            <a:pPr lvl="1"/>
            <a:r>
              <a:rPr lang="zh-CN" altLang="en-US" dirty="0"/>
              <a:t>宏任务（</a:t>
            </a:r>
            <a:r>
              <a:rPr lang="en-US" altLang="zh-CN" dirty="0" err="1"/>
              <a:t>macrotask</a:t>
            </a:r>
            <a:r>
              <a:rPr lang="zh-CN" altLang="en-US" dirty="0"/>
              <a:t>）：</a:t>
            </a:r>
            <a:r>
              <a:rPr lang="en-US" altLang="zh-CN" dirty="0"/>
              <a:t>setTimeout</a:t>
            </a:r>
            <a:r>
              <a:rPr lang="zh-CN" altLang="en-US" dirty="0"/>
              <a:t>、</a:t>
            </a:r>
            <a:r>
              <a:rPr lang="en-US" altLang="zh-CN" dirty="0" err="1"/>
              <a:t>setInterval</a:t>
            </a:r>
            <a:r>
              <a:rPr lang="zh-CN" altLang="en-US" dirty="0"/>
              <a:t>、</a:t>
            </a:r>
            <a:r>
              <a:rPr lang="en-US" altLang="zh-CN" dirty="0"/>
              <a:t>IO</a:t>
            </a:r>
            <a:r>
              <a:rPr lang="zh-CN" altLang="en-US" dirty="0"/>
              <a:t>事件、</a:t>
            </a:r>
            <a:r>
              <a:rPr lang="en-US" altLang="zh-CN" dirty="0" err="1"/>
              <a:t>setImmediate</a:t>
            </a:r>
            <a:r>
              <a:rPr lang="zh-CN" altLang="en-US" dirty="0"/>
              <a:t>、</a:t>
            </a:r>
            <a:r>
              <a:rPr lang="en-US" altLang="zh-CN" dirty="0"/>
              <a:t>close</a:t>
            </a:r>
            <a:r>
              <a:rPr lang="zh-CN" altLang="en-US" dirty="0"/>
              <a:t>事件；</a:t>
            </a:r>
          </a:p>
          <a:p>
            <a:pPr lvl="1"/>
            <a:r>
              <a:rPr lang="zh-CN" altLang="en-US" dirty="0"/>
              <a:t>微任务（</a:t>
            </a:r>
            <a:r>
              <a:rPr lang="en-US" altLang="zh-CN" dirty="0"/>
              <a:t>microtask</a:t>
            </a:r>
            <a:r>
              <a:rPr lang="zh-CN" altLang="en-US" dirty="0"/>
              <a:t>）：</a:t>
            </a:r>
            <a:r>
              <a:rPr lang="en-US" altLang="zh-CN" dirty="0"/>
              <a:t>Promise</a:t>
            </a:r>
            <a:r>
              <a:rPr lang="zh-CN" altLang="en-US" dirty="0"/>
              <a:t>的</a:t>
            </a:r>
            <a:r>
              <a:rPr lang="en-US" altLang="zh-CN" dirty="0"/>
              <a:t>then</a:t>
            </a:r>
            <a:r>
              <a:rPr lang="zh-CN" altLang="en-US" dirty="0"/>
              <a:t>回调、</a:t>
            </a:r>
            <a:r>
              <a:rPr lang="en-US" altLang="zh-CN" dirty="0" err="1"/>
              <a:t>process.nextTick</a:t>
            </a:r>
            <a:r>
              <a:rPr lang="zh-CN" altLang="en-US" dirty="0"/>
              <a:t>、</a:t>
            </a:r>
            <a:r>
              <a:rPr lang="en-US" altLang="zh-CN" dirty="0" err="1"/>
              <a:t>queueMicrotask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但是，</a:t>
            </a:r>
            <a:r>
              <a:rPr lang="en-US" altLang="zh-CN" dirty="0"/>
              <a:t>Node</a:t>
            </a:r>
            <a:r>
              <a:rPr lang="zh-CN" altLang="en-US" dirty="0"/>
              <a:t>中的事件循环不只是 微任务队列和 宏任务队列：</a:t>
            </a:r>
          </a:p>
          <a:p>
            <a:pPr lvl="1"/>
            <a:r>
              <a:rPr lang="zh-CN" altLang="en-US" dirty="0"/>
              <a:t>微任务队列：</a:t>
            </a:r>
          </a:p>
          <a:p>
            <a:pPr lvl="2"/>
            <a:r>
              <a:rPr lang="en-US" altLang="zh-CN" dirty="0"/>
              <a:t>next tick queue</a:t>
            </a:r>
            <a:r>
              <a:rPr lang="zh-CN" altLang="en-US" dirty="0"/>
              <a:t>：</a:t>
            </a:r>
            <a:r>
              <a:rPr lang="en-US" altLang="zh-CN" dirty="0" err="1"/>
              <a:t>process.nextTick</a:t>
            </a:r>
            <a:r>
              <a:rPr lang="zh-CN" altLang="en-US" dirty="0"/>
              <a:t>；</a:t>
            </a:r>
          </a:p>
          <a:p>
            <a:pPr lvl="2"/>
            <a:r>
              <a:rPr lang="en-US" altLang="zh-CN" dirty="0"/>
              <a:t>other queue</a:t>
            </a:r>
            <a:r>
              <a:rPr lang="zh-CN" altLang="en-US" dirty="0"/>
              <a:t>：</a:t>
            </a:r>
            <a:r>
              <a:rPr lang="en-US" altLang="zh-CN" dirty="0"/>
              <a:t>Promise</a:t>
            </a:r>
            <a:r>
              <a:rPr lang="zh-CN" altLang="en-US" dirty="0"/>
              <a:t>的</a:t>
            </a:r>
            <a:r>
              <a:rPr lang="en-US" altLang="zh-CN" dirty="0"/>
              <a:t>then</a:t>
            </a:r>
            <a:r>
              <a:rPr lang="zh-CN" altLang="en-US" dirty="0"/>
              <a:t>回调、</a:t>
            </a:r>
            <a:r>
              <a:rPr lang="en-US" altLang="zh-CN" dirty="0" err="1"/>
              <a:t>queueMicrotask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宏任务队列：</a:t>
            </a:r>
          </a:p>
          <a:p>
            <a:pPr lvl="2"/>
            <a:r>
              <a:rPr lang="en-US" altLang="zh-CN" dirty="0"/>
              <a:t>timer queue</a:t>
            </a:r>
            <a:r>
              <a:rPr lang="zh-CN" altLang="en-US" dirty="0"/>
              <a:t>：</a:t>
            </a:r>
            <a:r>
              <a:rPr lang="en-US" altLang="zh-CN" dirty="0"/>
              <a:t>setTimeout</a:t>
            </a:r>
            <a:r>
              <a:rPr lang="zh-CN" altLang="en-US" dirty="0"/>
              <a:t>、</a:t>
            </a:r>
            <a:r>
              <a:rPr lang="en-US" altLang="zh-CN" dirty="0" err="1"/>
              <a:t>setInterval</a:t>
            </a:r>
            <a:r>
              <a:rPr lang="zh-CN" altLang="en-US" dirty="0"/>
              <a:t>；</a:t>
            </a:r>
          </a:p>
          <a:p>
            <a:pPr lvl="2"/>
            <a:r>
              <a:rPr lang="en-US" altLang="zh-CN" dirty="0"/>
              <a:t>poll queue</a:t>
            </a:r>
            <a:r>
              <a:rPr lang="zh-CN" altLang="en-US" dirty="0"/>
              <a:t>：</a:t>
            </a:r>
            <a:r>
              <a:rPr lang="en-US" altLang="zh-CN" dirty="0"/>
              <a:t>IO</a:t>
            </a:r>
            <a:r>
              <a:rPr lang="zh-CN" altLang="en-US" dirty="0"/>
              <a:t>事件；</a:t>
            </a:r>
          </a:p>
          <a:p>
            <a:pPr lvl="2"/>
            <a:r>
              <a:rPr lang="en-US" altLang="zh-CN" dirty="0"/>
              <a:t>check queue</a:t>
            </a:r>
            <a:r>
              <a:rPr lang="zh-CN" altLang="en-US" dirty="0"/>
              <a:t>：</a:t>
            </a:r>
            <a:r>
              <a:rPr lang="en-US" altLang="zh-CN" dirty="0" err="1"/>
              <a:t>setImmediate</a:t>
            </a:r>
            <a:r>
              <a:rPr lang="zh-CN" altLang="en-US" dirty="0"/>
              <a:t>；</a:t>
            </a:r>
          </a:p>
          <a:p>
            <a:pPr lvl="2"/>
            <a:r>
              <a:rPr lang="en-US" altLang="zh-CN" dirty="0"/>
              <a:t>close queue</a:t>
            </a:r>
            <a:r>
              <a:rPr lang="zh-CN" altLang="en-US" dirty="0"/>
              <a:t>：</a:t>
            </a:r>
            <a:r>
              <a:rPr lang="en-US" altLang="zh-CN" dirty="0"/>
              <a:t>close</a:t>
            </a:r>
            <a:r>
              <a:rPr lang="zh-CN" altLang="en-US" dirty="0"/>
              <a:t>事件；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2FD922-B6F0-F447-BE80-BCA6658A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的宏任务和微任务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8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19BE70-7413-4E4B-8FAD-BD3B7F66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所以，在每一次事件循环的</a:t>
            </a:r>
            <a:r>
              <a:rPr lang="en-US" altLang="zh-CN" dirty="0"/>
              <a:t>tick</a:t>
            </a:r>
            <a:r>
              <a:rPr lang="zh-CN" altLang="en-US" dirty="0"/>
              <a:t>中，会按照如下顺序来执行代码：</a:t>
            </a:r>
          </a:p>
          <a:p>
            <a:pPr lvl="1"/>
            <a:r>
              <a:rPr lang="en-US" altLang="zh-CN" dirty="0"/>
              <a:t>next tick microtask queue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other microtask queue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timer queue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poll queue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check queue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close queue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A1B5183-8C1E-D945-B9B1-D0DC33A2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事件循环的顺序</a:t>
            </a:r>
          </a:p>
        </p:txBody>
      </p:sp>
    </p:spTree>
    <p:extLst>
      <p:ext uri="{BB962C8B-B14F-4D97-AF65-F5344CB8AC3E}">
        <p14:creationId xmlns:p14="http://schemas.microsoft.com/office/powerpoint/2010/main" val="220575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BB7961A-81AF-E945-835D-06A3A42B4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202" y="1247572"/>
            <a:ext cx="3764436" cy="544353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6F3A238E-5451-194B-A3E1-2133CE51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执行面试题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C26835-36CA-6A48-B72F-10B8F992C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319" y="1638630"/>
            <a:ext cx="5345468" cy="45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4962996"/>
            <a:ext cx="4139753" cy="520700"/>
            <a:chOff x="0" y="0"/>
            <a:chExt cx="4140659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throw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catch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async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await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59560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浏览器进程、线程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8607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宏任务、微任务队列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3813104"/>
            <a:ext cx="4041132" cy="520700"/>
            <a:chOff x="0" y="0"/>
            <a:chExt cx="4042016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0055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面试题解析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531638" y="5993266"/>
            <a:ext cx="4139753" cy="520700"/>
            <a:chOff x="0" y="0"/>
            <a:chExt cx="414065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浏览器存储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813C90-648C-8F41-A110-E2118DC1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开发中我们会封装一些工具函数，封装之后给别人使用：</a:t>
            </a:r>
          </a:p>
          <a:p>
            <a:pPr lvl="1"/>
            <a:r>
              <a:rPr lang="zh-CN" altLang="en-US" dirty="0"/>
              <a:t>在其他人使用的过程中，</a:t>
            </a:r>
            <a:r>
              <a:rPr lang="zh-CN" altLang="en-US" dirty="0">
                <a:solidFill>
                  <a:srgbClr val="FF0000"/>
                </a:solidFill>
              </a:rPr>
              <a:t>可能会传递一些参数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对于函数来说，需要</a:t>
            </a:r>
            <a:r>
              <a:rPr lang="zh-CN" altLang="en-US" dirty="0">
                <a:solidFill>
                  <a:srgbClr val="FF0000"/>
                </a:solidFill>
              </a:rPr>
              <a:t>对这些参数进行验证</a:t>
            </a:r>
            <a:r>
              <a:rPr lang="zh-CN" altLang="en-US" dirty="0"/>
              <a:t>，否则可能得到的是我们不想要的结果；</a:t>
            </a:r>
          </a:p>
          <a:p>
            <a:r>
              <a:rPr lang="zh-CN" altLang="en-US" b="1" dirty="0"/>
              <a:t>很多时候我们可能验证到不是希望得到的参数时，就会直接</a:t>
            </a:r>
            <a:r>
              <a:rPr lang="en-US" altLang="zh-CN" b="1" dirty="0"/>
              <a:t>return</a:t>
            </a:r>
            <a:r>
              <a:rPr lang="zh-CN" altLang="en-US" b="1" dirty="0"/>
              <a:t>：</a:t>
            </a:r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return</a:t>
            </a:r>
            <a:r>
              <a:rPr lang="zh-CN" altLang="en-US" dirty="0"/>
              <a:t>存在很大的弊端：</a:t>
            </a:r>
            <a:r>
              <a:rPr lang="zh-CN" altLang="en-US" dirty="0">
                <a:solidFill>
                  <a:srgbClr val="FF0000"/>
                </a:solidFill>
              </a:rPr>
              <a:t>调用者不知道是因为函数内部没有正常执行</a:t>
            </a:r>
            <a:r>
              <a:rPr lang="zh-CN" altLang="en-US" dirty="0"/>
              <a:t>，还是</a:t>
            </a:r>
            <a:r>
              <a:rPr lang="zh-CN" altLang="en-US" dirty="0">
                <a:solidFill>
                  <a:srgbClr val="FF0000"/>
                </a:solidFill>
              </a:rPr>
              <a:t>执行结果就是一个</a:t>
            </a:r>
            <a:r>
              <a:rPr lang="en-US" altLang="zh-CN" dirty="0">
                <a:solidFill>
                  <a:srgbClr val="FF0000"/>
                </a:solidFill>
              </a:rPr>
              <a:t>undefined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事实上，正确的做法应该是</a:t>
            </a:r>
            <a:r>
              <a:rPr lang="zh-CN" altLang="en-US" dirty="0">
                <a:solidFill>
                  <a:srgbClr val="FF0000"/>
                </a:solidFill>
              </a:rPr>
              <a:t>如果没有通过某些验证，那么应该让外界知道函数内部报错</a:t>
            </a:r>
            <a:r>
              <a:rPr lang="zh-CN" altLang="en-US" dirty="0"/>
              <a:t>了；</a:t>
            </a:r>
          </a:p>
          <a:p>
            <a:r>
              <a:rPr lang="zh-CN" altLang="en-US" b="1" dirty="0"/>
              <a:t>如何可以让一个函数告知外界自己内部出现了错误呢？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>
                <a:solidFill>
                  <a:srgbClr val="FF0000"/>
                </a:solidFill>
              </a:rPr>
              <a:t>throw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zh-CN" altLang="en-US" dirty="0"/>
              <a:t>，抛出一个异常；</a:t>
            </a:r>
          </a:p>
          <a:p>
            <a:r>
              <a:rPr lang="en-US" altLang="zh-CN" b="1" dirty="0"/>
              <a:t>throw</a:t>
            </a:r>
            <a:r>
              <a:rPr lang="zh-CN" altLang="en-US" b="1" dirty="0"/>
              <a:t>语句：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throw</a:t>
            </a:r>
            <a:r>
              <a:rPr lang="zh-CN" altLang="en-US" dirty="0">
                <a:solidFill>
                  <a:srgbClr val="FF0000"/>
                </a:solidFill>
              </a:rPr>
              <a:t>语句用于抛出一个用户自定义的异常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当</a:t>
            </a:r>
            <a:r>
              <a:rPr lang="zh-CN" altLang="en-US" dirty="0">
                <a:solidFill>
                  <a:srgbClr val="FF0000"/>
                </a:solidFill>
              </a:rPr>
              <a:t>遇到</a:t>
            </a:r>
            <a:r>
              <a:rPr lang="en-US" altLang="zh-CN" dirty="0">
                <a:solidFill>
                  <a:srgbClr val="FF0000"/>
                </a:solidFill>
              </a:rPr>
              <a:t>throw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FF0000"/>
                </a:solidFill>
              </a:rPr>
              <a:t>当前的函数执行会被停止</a:t>
            </a:r>
            <a:r>
              <a:rPr lang="zh-CN" altLang="en-US" dirty="0"/>
              <a:t>（</a:t>
            </a:r>
            <a:r>
              <a:rPr lang="en-US" altLang="zh-CN" dirty="0"/>
              <a:t>throw</a:t>
            </a:r>
            <a:r>
              <a:rPr lang="zh-CN" altLang="en-US" dirty="0"/>
              <a:t>后面的语句不会执行）；</a:t>
            </a:r>
            <a:endParaRPr lang="en-US" altLang="zh-CN" dirty="0"/>
          </a:p>
          <a:p>
            <a:r>
              <a:rPr lang="zh-CN" altLang="en-US" b="1" dirty="0"/>
              <a:t>如果我们执行代码，就会报错，拿到错误信息的时候我们可以及时的去修正代码。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06406D-C260-DA4F-9A11-AE8558FA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错误处理方案</a:t>
            </a:r>
          </a:p>
        </p:txBody>
      </p:sp>
    </p:spTree>
    <p:extLst>
      <p:ext uri="{BB962C8B-B14F-4D97-AF65-F5344CB8AC3E}">
        <p14:creationId xmlns:p14="http://schemas.microsoft.com/office/powerpoint/2010/main" val="40769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EF2B76-E68F-C343-93F6-4A925FD5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throw</a:t>
            </a:r>
            <a:r>
              <a:rPr lang="zh-CN" altLang="en-US" b="1" dirty="0"/>
              <a:t>表达式就是在</a:t>
            </a:r>
            <a:r>
              <a:rPr lang="en-US" altLang="zh-CN" b="1" dirty="0"/>
              <a:t>throw</a:t>
            </a:r>
            <a:r>
              <a:rPr lang="zh-CN" altLang="en-US" b="1" dirty="0"/>
              <a:t>后面可以跟上一个表达式来表示具体的异常信息：</a:t>
            </a:r>
            <a:endParaRPr lang="en-US" altLang="zh-CN" b="1" dirty="0"/>
          </a:p>
          <a:p>
            <a:endParaRPr kumimoji="1" lang="en-US" altLang="zh-CN" dirty="0"/>
          </a:p>
          <a:p>
            <a:r>
              <a:rPr kumimoji="1" lang="en-US" altLang="zh-CN" b="1" dirty="0"/>
              <a:t>throw</a:t>
            </a:r>
            <a:r>
              <a:rPr kumimoji="1" lang="zh-CN" altLang="en-US" b="1" dirty="0"/>
              <a:t>关键字可以跟上哪些类型呢？</a:t>
            </a:r>
            <a:endParaRPr kumimoji="1" lang="en-US" altLang="zh-CN" b="1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基本数据类型</a:t>
            </a:r>
            <a:r>
              <a:rPr kumimoji="1" lang="zh-CN" altLang="en-US" dirty="0"/>
              <a:t>：比如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Boolean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对象类型</a:t>
            </a:r>
            <a:r>
              <a:rPr kumimoji="1" lang="zh-CN" altLang="en-US" dirty="0"/>
              <a:t>：对象类型可以包含更多的信息</a:t>
            </a:r>
            <a:endParaRPr kumimoji="1" lang="en-US" altLang="zh-CN" dirty="0"/>
          </a:p>
          <a:p>
            <a:r>
              <a:rPr lang="zh-CN" altLang="en-US" b="1" dirty="0"/>
              <a:t>但是每次写这么长的对象又有点麻烦，所以我们可以创建一个类：</a:t>
            </a:r>
            <a:endParaRPr kumimoji="1" lang="en-US" altLang="zh-CN" b="1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45F9569-769E-9146-A1D9-5156B9F9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kumimoji="1" lang="en-US" altLang="zh-CN" dirty="0"/>
              <a:t>hrow</a:t>
            </a:r>
            <a:r>
              <a:rPr kumimoji="1" lang="zh-CN" altLang="en-US" dirty="0"/>
              <a:t>关键字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C93143-4388-4748-BBA2-E6EA6AD0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40" y="1776982"/>
            <a:ext cx="2407517" cy="5090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97CF6C-E0B8-0A42-AE45-B1F6E1FA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41" y="4420745"/>
            <a:ext cx="4217616" cy="169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35E477-7B9B-EC46-9DA5-A7C44FF2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事实上，</a:t>
            </a:r>
            <a:r>
              <a:rPr lang="en-US" altLang="zh-CN" b="1" dirty="0"/>
              <a:t>JavaScript</a:t>
            </a:r>
            <a:r>
              <a:rPr lang="zh-CN" altLang="en-US" b="1" dirty="0"/>
              <a:t>已经给我们提供了一个</a:t>
            </a:r>
            <a:r>
              <a:rPr lang="en-US" altLang="zh-CN" b="1" dirty="0"/>
              <a:t>Error</a:t>
            </a:r>
            <a:r>
              <a:rPr lang="zh-CN" altLang="en-US" b="1" dirty="0"/>
              <a:t>类，我们可以直接创建这个类的对象：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 dirty="0"/>
              <a:t>Error</a:t>
            </a:r>
            <a:r>
              <a:rPr lang="zh-CN" altLang="en-US" b="1" dirty="0"/>
              <a:t>包含三个属性：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messsage</a:t>
            </a:r>
            <a:r>
              <a:rPr lang="zh-CN" altLang="en-US" dirty="0"/>
              <a:t>：创建</a:t>
            </a:r>
            <a:r>
              <a:rPr lang="en-US" altLang="zh-CN" dirty="0"/>
              <a:t>Error</a:t>
            </a:r>
            <a:r>
              <a:rPr lang="zh-CN" altLang="en-US" dirty="0"/>
              <a:t>对象时传入的</a:t>
            </a:r>
            <a:r>
              <a:rPr lang="en-US" altLang="zh-CN" dirty="0"/>
              <a:t>message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/>
              <a:t>：</a:t>
            </a:r>
            <a:r>
              <a:rPr lang="en-US" altLang="zh-CN" dirty="0"/>
              <a:t>Error</a:t>
            </a:r>
            <a:r>
              <a:rPr lang="zh-CN" altLang="en-US" dirty="0"/>
              <a:t>的名称，通常和类的名称一致；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stack</a:t>
            </a:r>
            <a:r>
              <a:rPr lang="zh-CN" altLang="en-US" dirty="0"/>
              <a:t>：整个</a:t>
            </a:r>
            <a:r>
              <a:rPr lang="en-US" altLang="zh-CN" dirty="0"/>
              <a:t>Error</a:t>
            </a:r>
            <a:r>
              <a:rPr lang="zh-CN" altLang="en-US" dirty="0"/>
              <a:t>的错误信息，包括函数的调用栈，当我们直接打印</a:t>
            </a:r>
            <a:r>
              <a:rPr lang="en-US" altLang="zh-CN" dirty="0"/>
              <a:t>Error</a:t>
            </a:r>
            <a:r>
              <a:rPr lang="zh-CN" altLang="en-US" dirty="0"/>
              <a:t>对象时，打印的就是</a:t>
            </a:r>
            <a:r>
              <a:rPr lang="en-US" altLang="zh-CN" dirty="0"/>
              <a:t>stack</a:t>
            </a:r>
            <a:r>
              <a:rPr lang="zh-CN" altLang="en-US" dirty="0"/>
              <a:t>；</a:t>
            </a:r>
          </a:p>
          <a:p>
            <a:r>
              <a:rPr lang="en-US" altLang="zh-CN" b="1" dirty="0"/>
              <a:t>Error</a:t>
            </a:r>
            <a:r>
              <a:rPr lang="zh-CN" altLang="en-US" b="1" dirty="0"/>
              <a:t>有一些自己的子类：</a:t>
            </a:r>
          </a:p>
          <a:p>
            <a:pPr lvl="1"/>
            <a:r>
              <a:rPr lang="en-US" altLang="zh-CN" dirty="0" err="1"/>
              <a:t>RangeError</a:t>
            </a:r>
            <a:r>
              <a:rPr lang="zh-CN" altLang="en-US" dirty="0"/>
              <a:t>：下标值越界时使用的错误类型；</a:t>
            </a:r>
          </a:p>
          <a:p>
            <a:pPr lvl="1"/>
            <a:r>
              <a:rPr lang="en-US" altLang="zh-CN" dirty="0" err="1"/>
              <a:t>SyntaxError</a:t>
            </a:r>
            <a:r>
              <a:rPr lang="zh-CN" altLang="en-US" dirty="0"/>
              <a:t>：解析语法错误时使用的错误类型；</a:t>
            </a:r>
          </a:p>
          <a:p>
            <a:pPr lvl="1"/>
            <a:r>
              <a:rPr lang="en-US" altLang="zh-CN" dirty="0" err="1"/>
              <a:t>TypeError</a:t>
            </a:r>
            <a:r>
              <a:rPr lang="zh-CN" altLang="en-US" dirty="0"/>
              <a:t>：出现类型错误时，使用的错误类型；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84FBE03-62CD-8A47-838E-3201C15B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类型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EEFE24-0745-B747-9530-A81B7305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72" y="1840689"/>
            <a:ext cx="4686165" cy="8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F18BB5-A9DF-414A-B8A6-4F779CA9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/>
              <a:t>我们会发现在之前的代码中，一个函数抛出了异常，调用它的时候程序会被强制终止：</a:t>
            </a:r>
          </a:p>
          <a:p>
            <a:pPr lvl="1"/>
            <a:r>
              <a:rPr lang="zh-CN" altLang="en-US" sz="1600" dirty="0"/>
              <a:t>这是因为如果我们在调用一个函数时，这个函数</a:t>
            </a:r>
            <a:r>
              <a:rPr lang="zh-CN" altLang="en-US" sz="1600" dirty="0">
                <a:solidFill>
                  <a:srgbClr val="FF0000"/>
                </a:solidFill>
              </a:rPr>
              <a:t>抛出了异常</a:t>
            </a:r>
            <a:r>
              <a:rPr lang="zh-CN" altLang="en-US" sz="1600" dirty="0"/>
              <a:t>，但是我们</a:t>
            </a:r>
            <a:r>
              <a:rPr lang="zh-CN" altLang="en-US" sz="1600" dirty="0">
                <a:solidFill>
                  <a:srgbClr val="FF0000"/>
                </a:solidFill>
              </a:rPr>
              <a:t>并没有对这个异常进行处理</a:t>
            </a:r>
            <a:r>
              <a:rPr lang="zh-CN" altLang="en-US" sz="1600" dirty="0"/>
              <a:t>，那么这个</a:t>
            </a:r>
            <a:r>
              <a:rPr lang="zh-CN" altLang="en-US" sz="1600" dirty="0">
                <a:solidFill>
                  <a:srgbClr val="FF0000"/>
                </a:solidFill>
              </a:rPr>
              <a:t>异常会继续传递到上一个函数调用</a:t>
            </a:r>
            <a:r>
              <a:rPr lang="zh-CN" altLang="en-US" sz="1600" dirty="0"/>
              <a:t>中；</a:t>
            </a:r>
          </a:p>
          <a:p>
            <a:pPr lvl="1"/>
            <a:r>
              <a:rPr lang="zh-CN" altLang="en-US" sz="1600" dirty="0"/>
              <a:t>而如果</a:t>
            </a:r>
            <a:r>
              <a:rPr lang="zh-CN" altLang="en-US" sz="1600" dirty="0">
                <a:solidFill>
                  <a:srgbClr val="FF0000"/>
                </a:solidFill>
              </a:rPr>
              <a:t>到了最顶层（全局）的代码中依然没有对这个异常的处理代码</a:t>
            </a:r>
            <a:r>
              <a:rPr lang="zh-CN" altLang="en-US" sz="1600" dirty="0"/>
              <a:t>，这个时候就会报错并且终止程序的运行；</a:t>
            </a:r>
          </a:p>
          <a:p>
            <a:r>
              <a:rPr lang="zh-CN" altLang="en-US" sz="1600" b="1" dirty="0"/>
              <a:t>我们先来看一下这段代码的异常传递过程：</a:t>
            </a:r>
          </a:p>
          <a:p>
            <a:pPr lvl="1"/>
            <a:r>
              <a:rPr lang="en-US" altLang="zh-CN" sz="1600" dirty="0"/>
              <a:t>foo</a:t>
            </a:r>
            <a:r>
              <a:rPr lang="zh-CN" altLang="en-US" sz="1600" dirty="0"/>
              <a:t>函数在被执行时会抛出异常，也就是我们的</a:t>
            </a:r>
            <a:r>
              <a:rPr lang="en-US" altLang="zh-CN" sz="1600" dirty="0"/>
              <a:t>bar</a:t>
            </a:r>
            <a:r>
              <a:rPr lang="zh-CN" altLang="en-US" sz="1600" dirty="0"/>
              <a:t>函数会拿到这个异常；</a:t>
            </a:r>
          </a:p>
          <a:p>
            <a:pPr lvl="1"/>
            <a:r>
              <a:rPr lang="zh-CN" altLang="en-US" sz="1600" dirty="0"/>
              <a:t>但是</a:t>
            </a:r>
            <a:r>
              <a:rPr lang="en-US" altLang="zh-CN" sz="1600" dirty="0"/>
              <a:t>bar</a:t>
            </a:r>
            <a:r>
              <a:rPr lang="zh-CN" altLang="en-US" sz="1600" dirty="0"/>
              <a:t>函数并没有对这个异常进行处理，那么这个异常就会被继续传递到调用</a:t>
            </a:r>
            <a:r>
              <a:rPr lang="en-US" altLang="zh-CN" sz="1600" dirty="0"/>
              <a:t>bar</a:t>
            </a:r>
            <a:r>
              <a:rPr lang="zh-CN" altLang="en-US" sz="1600" dirty="0"/>
              <a:t>函数的函数，也就是</a:t>
            </a:r>
            <a:r>
              <a:rPr lang="en-US" altLang="zh-CN" sz="1600" dirty="0"/>
              <a:t>test</a:t>
            </a:r>
            <a:r>
              <a:rPr lang="zh-CN" altLang="en-US" sz="1600" dirty="0"/>
              <a:t>函数；</a:t>
            </a:r>
          </a:p>
          <a:p>
            <a:pPr lvl="1"/>
            <a:r>
              <a:rPr lang="zh-CN" altLang="en-US" sz="1600" dirty="0"/>
              <a:t>但是</a:t>
            </a:r>
            <a:r>
              <a:rPr lang="en-US" altLang="zh-CN" sz="1600" dirty="0"/>
              <a:t>test</a:t>
            </a:r>
            <a:r>
              <a:rPr lang="zh-CN" altLang="en-US" sz="1600" dirty="0"/>
              <a:t>函数依然没有处理，就会继续传递到我们的全局代码逻辑中；</a:t>
            </a:r>
          </a:p>
          <a:p>
            <a:pPr lvl="1"/>
            <a:r>
              <a:rPr lang="zh-CN" altLang="en-US" sz="1600" dirty="0"/>
              <a:t>依然没有被处理，这个时候程序会终止执行，后续代码都不会再执行了；</a:t>
            </a:r>
          </a:p>
          <a:p>
            <a:endParaRPr kumimoji="1"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71E210-A7A8-1D41-AEC8-2A5E413C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异常的处理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370820-7985-5348-A423-36F410F0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61" y="5149039"/>
            <a:ext cx="2991661" cy="16285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662737-6AB3-624D-8C4E-37433BD53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219" y="5160314"/>
            <a:ext cx="3002334" cy="161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B43767-928E-D94D-ADA6-CE75A4D8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但是很多情况下当出现异常时，我们并不希望程序直接推出，而是希望可以正确的处理异常：</a:t>
            </a:r>
          </a:p>
          <a:p>
            <a:pPr lvl="1"/>
            <a:r>
              <a:rPr lang="zh-CN" altLang="en-US" dirty="0"/>
              <a:t>这个时候我们就</a:t>
            </a:r>
            <a:r>
              <a:rPr lang="zh-CN" altLang="en-US" dirty="0">
                <a:solidFill>
                  <a:srgbClr val="FF0000"/>
                </a:solidFill>
              </a:rPr>
              <a:t>可以使用</a:t>
            </a:r>
            <a:r>
              <a:rPr lang="en-US" altLang="zh-CN" dirty="0">
                <a:solidFill>
                  <a:srgbClr val="FF0000"/>
                </a:solidFill>
              </a:rPr>
              <a:t>try catch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ES10</a:t>
            </a:r>
            <a:r>
              <a:rPr lang="zh-CN" altLang="en-US" dirty="0"/>
              <a:t>（</a:t>
            </a:r>
            <a:r>
              <a:rPr lang="en-US" altLang="zh-CN" dirty="0"/>
              <a:t>ES2019</a:t>
            </a:r>
            <a:r>
              <a:rPr lang="zh-CN" altLang="en-US" dirty="0"/>
              <a:t>）中，</a:t>
            </a:r>
            <a:r>
              <a:rPr lang="en-US" altLang="zh-CN" dirty="0"/>
              <a:t>catch</a:t>
            </a:r>
            <a:r>
              <a:rPr lang="zh-CN" altLang="en-US" dirty="0"/>
              <a:t>后面绑定的</a:t>
            </a:r>
            <a:r>
              <a:rPr lang="en-US" altLang="zh-CN" dirty="0"/>
              <a:t>error</a:t>
            </a:r>
            <a:r>
              <a:rPr lang="zh-CN" altLang="en-US" dirty="0"/>
              <a:t>可以省略。</a:t>
            </a:r>
          </a:p>
          <a:p>
            <a:r>
              <a:rPr lang="zh-CN" altLang="en-US" b="1" dirty="0"/>
              <a:t>当然，如果有一些必须要执行的代码，我们可以使用</a:t>
            </a:r>
            <a:r>
              <a:rPr lang="en-US" altLang="zh-CN" b="1" dirty="0"/>
              <a:t>finally</a:t>
            </a:r>
            <a:r>
              <a:rPr lang="zh-CN" altLang="en-US" b="1" dirty="0"/>
              <a:t>来执行：</a:t>
            </a:r>
          </a:p>
          <a:p>
            <a:pPr lvl="1"/>
            <a:r>
              <a:rPr lang="en-US" altLang="zh-CN" dirty="0"/>
              <a:t>finally</a:t>
            </a:r>
            <a:r>
              <a:rPr lang="zh-CN" altLang="en-US" dirty="0"/>
              <a:t>表示最终一定会被执行的代码结构；</a:t>
            </a:r>
          </a:p>
          <a:p>
            <a:pPr lvl="1"/>
            <a:r>
              <a:rPr lang="zh-CN" altLang="en-US" dirty="0"/>
              <a:t>注意：如果</a:t>
            </a:r>
            <a:r>
              <a:rPr lang="en-US" altLang="zh-CN" dirty="0"/>
              <a:t>try</a:t>
            </a:r>
            <a:r>
              <a:rPr lang="zh-CN" altLang="en-US" dirty="0"/>
              <a:t>和</a:t>
            </a:r>
            <a:r>
              <a:rPr lang="en-US" altLang="zh-CN" dirty="0"/>
              <a:t>finally</a:t>
            </a:r>
            <a:r>
              <a:rPr lang="zh-CN" altLang="en-US" dirty="0"/>
              <a:t>中都有返回值，那么会使用</a:t>
            </a:r>
            <a:r>
              <a:rPr lang="en-US" altLang="zh-CN" dirty="0"/>
              <a:t>finally</a:t>
            </a:r>
            <a:r>
              <a:rPr lang="zh-CN" altLang="en-US" dirty="0"/>
              <a:t>当中的返回值；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8122C9-FF08-FA49-B521-60060E54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异常的捕获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D5EFD-D46A-9441-9343-DAD5A971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28" y="2375526"/>
            <a:ext cx="2401078" cy="18839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77B2A3-3CC4-F54F-9082-DC1B8435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97" y="2272599"/>
            <a:ext cx="2528503" cy="231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E3E0F1-5F1A-324E-8D5D-A14E6753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WebStorage</a:t>
            </a:r>
            <a:r>
              <a:rPr lang="zh-CN" altLang="en-US" b="1" dirty="0"/>
              <a:t>主要提供了一种机制，可以让浏览器提供一种比</a:t>
            </a:r>
            <a:r>
              <a:rPr lang="en-US" altLang="zh-CN" b="1" dirty="0"/>
              <a:t>cookie</a:t>
            </a:r>
            <a:r>
              <a:rPr lang="zh-CN" altLang="en-US" b="1" dirty="0"/>
              <a:t>更直观的</a:t>
            </a:r>
            <a:r>
              <a:rPr lang="en-US" altLang="zh-CN" b="1" dirty="0"/>
              <a:t>key</a:t>
            </a:r>
            <a:r>
              <a:rPr lang="zh-CN" altLang="en-US" b="1" dirty="0"/>
              <a:t>、</a:t>
            </a:r>
            <a:r>
              <a:rPr lang="en-US" altLang="zh-CN" b="1" dirty="0"/>
              <a:t>value</a:t>
            </a:r>
            <a:r>
              <a:rPr lang="zh-CN" altLang="en-US" b="1" dirty="0"/>
              <a:t>存储方式：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localStorage</a:t>
            </a:r>
            <a:r>
              <a:rPr lang="zh-CN" altLang="en-US" dirty="0"/>
              <a:t>：本地存储，提供的是一种</a:t>
            </a:r>
            <a:r>
              <a:rPr lang="zh-CN" altLang="en-US" dirty="0">
                <a:solidFill>
                  <a:srgbClr val="FF0000"/>
                </a:solidFill>
              </a:rPr>
              <a:t>永久性的存储方法</a:t>
            </a:r>
            <a:r>
              <a:rPr lang="zh-CN" altLang="en-US" dirty="0"/>
              <a:t>，在关闭掉网页重新打开时，存储的内容依然保留；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sessionStorage</a:t>
            </a:r>
            <a:r>
              <a:rPr lang="zh-CN" altLang="en-US" dirty="0"/>
              <a:t>：会话存储，提供的是</a:t>
            </a:r>
            <a:r>
              <a:rPr lang="zh-CN" altLang="en-US" dirty="0">
                <a:solidFill>
                  <a:srgbClr val="FF0000"/>
                </a:solidFill>
              </a:rPr>
              <a:t>本次会话的存储</a:t>
            </a:r>
            <a:r>
              <a:rPr lang="zh-CN" altLang="en-US" dirty="0"/>
              <a:t>，在关闭掉会话时，存储的内容会被清除；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19BB6C-2CAF-5245-8B03-CCD685F7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/>
              <a:t>Storage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D7BFA3-00C3-0345-BA48-803F90C5A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7" y="2817326"/>
            <a:ext cx="5873075" cy="5797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FF53E2-666A-3E4C-8897-16F641D0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57" y="3536468"/>
            <a:ext cx="8278238" cy="30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7AE697-DE0A-6548-9C70-E31AA440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我们会发现</a:t>
            </a:r>
            <a:r>
              <a:rPr lang="en-US" altLang="zh-CN" dirty="0" err="1"/>
              <a:t>localStorage</a:t>
            </a:r>
            <a:r>
              <a:rPr lang="zh-CN" altLang="en-US" dirty="0"/>
              <a:t>和</a:t>
            </a:r>
            <a:r>
              <a:rPr lang="en-US" altLang="zh-CN" dirty="0" err="1"/>
              <a:t>sessionStorage</a:t>
            </a:r>
            <a:r>
              <a:rPr lang="zh-CN" altLang="en-US" dirty="0"/>
              <a:t>看起来非常的相似。</a:t>
            </a:r>
            <a:endParaRPr lang="en-US" altLang="zh-CN" dirty="0"/>
          </a:p>
          <a:p>
            <a:r>
              <a:rPr lang="zh-CN" altLang="en-US" b="1" dirty="0"/>
              <a:t>那么它们有什么区别呢？</a:t>
            </a:r>
          </a:p>
          <a:p>
            <a:pPr lvl="1"/>
            <a:r>
              <a:rPr lang="zh-CN" altLang="en-US" dirty="0"/>
              <a:t>验证一：关闭网页后重新打开，</a:t>
            </a:r>
            <a:r>
              <a:rPr lang="en-US" altLang="zh-CN" dirty="0" err="1"/>
              <a:t>localStorage</a:t>
            </a:r>
            <a:r>
              <a:rPr lang="zh-CN" altLang="en-US" dirty="0"/>
              <a:t>会保留，而</a:t>
            </a:r>
            <a:r>
              <a:rPr lang="en-US" altLang="zh-CN" dirty="0" err="1"/>
              <a:t>sessionStorage</a:t>
            </a:r>
            <a:r>
              <a:rPr lang="zh-CN" altLang="en-US" dirty="0"/>
              <a:t>会被删除；</a:t>
            </a:r>
          </a:p>
          <a:p>
            <a:pPr lvl="1"/>
            <a:r>
              <a:rPr lang="zh-CN" altLang="en-US" dirty="0"/>
              <a:t>验证二：在页面内实现跳转，</a:t>
            </a:r>
            <a:r>
              <a:rPr lang="en-US" altLang="zh-CN" dirty="0" err="1"/>
              <a:t>localStorage</a:t>
            </a:r>
            <a:r>
              <a:rPr lang="zh-CN" altLang="en-US" dirty="0"/>
              <a:t>会保留，</a:t>
            </a:r>
            <a:r>
              <a:rPr lang="en-US" altLang="zh-CN" dirty="0" err="1"/>
              <a:t>sessionStorage</a:t>
            </a:r>
            <a:r>
              <a:rPr lang="zh-CN" altLang="en-US" dirty="0"/>
              <a:t>也会保留；</a:t>
            </a:r>
          </a:p>
          <a:p>
            <a:pPr lvl="1"/>
            <a:r>
              <a:rPr lang="zh-CN" altLang="en-US" dirty="0"/>
              <a:t>验证三：在页面外实现跳转（打开新的网页），</a:t>
            </a:r>
            <a:r>
              <a:rPr lang="en-US" altLang="zh-CN" dirty="0" err="1"/>
              <a:t>localStorage</a:t>
            </a:r>
            <a:r>
              <a:rPr lang="zh-CN" altLang="en-US" dirty="0"/>
              <a:t>会保留，</a:t>
            </a:r>
            <a:r>
              <a:rPr lang="en-US" altLang="zh-CN" dirty="0" err="1"/>
              <a:t>sessionStorage</a:t>
            </a:r>
            <a:r>
              <a:rPr lang="zh-CN" altLang="en-US" dirty="0"/>
              <a:t>不会被保留；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B24D03-25A6-7742-B4B1-BCF852DE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localStorage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sessionStorage</a:t>
            </a:r>
            <a:r>
              <a:rPr kumimoji="1" lang="zh-CN" altLang="en-US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33172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53C7EB-A1DF-B945-A422-4C15507F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Storage</a:t>
            </a:r>
            <a:r>
              <a:rPr lang="zh-CN" altLang="en-US" b="1" dirty="0"/>
              <a:t>有如下的属性和方法：</a:t>
            </a:r>
            <a:endParaRPr lang="zh-CN" altLang="en-US" dirty="0"/>
          </a:p>
          <a:p>
            <a:r>
              <a:rPr lang="zh-CN" altLang="en-US" b="1" dirty="0"/>
              <a:t>属性：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Storage.length</a:t>
            </a:r>
            <a:r>
              <a:rPr lang="zh-CN" altLang="en-US" dirty="0"/>
              <a:t>：只读属性</a:t>
            </a:r>
          </a:p>
          <a:p>
            <a:pPr lvl="2"/>
            <a:r>
              <a:rPr lang="zh-CN" altLang="en-US" dirty="0"/>
              <a:t>返回一个整数，表示存储在</a:t>
            </a:r>
            <a:r>
              <a:rPr lang="en-US" altLang="zh-CN" dirty="0"/>
              <a:t>Storage</a:t>
            </a:r>
            <a:r>
              <a:rPr lang="zh-CN" altLang="en-US" dirty="0"/>
              <a:t>对象中的数据项数量；</a:t>
            </a:r>
          </a:p>
          <a:p>
            <a:r>
              <a:rPr lang="zh-CN" altLang="en-US" dirty="0"/>
              <a:t>方法：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Storage.key</a:t>
            </a:r>
            <a:r>
              <a:rPr lang="en-US" altLang="zh-CN" dirty="0">
                <a:solidFill>
                  <a:srgbClr val="FF0000"/>
                </a:solidFill>
              </a:rPr>
              <a:t>(index)</a:t>
            </a:r>
            <a:r>
              <a:rPr lang="zh-CN" altLang="en-US" dirty="0"/>
              <a:t>：该方法接受一个数值</a:t>
            </a:r>
            <a:r>
              <a:rPr lang="en-US" altLang="zh-CN" dirty="0"/>
              <a:t>n</a:t>
            </a:r>
            <a:r>
              <a:rPr lang="zh-CN" altLang="en-US" dirty="0"/>
              <a:t>作为参数，返回存储中的第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key</a:t>
            </a:r>
            <a:r>
              <a:rPr lang="zh-CN" altLang="en-US" dirty="0"/>
              <a:t>名称；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Storage.getItem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：该方法接受一个</a:t>
            </a:r>
            <a:r>
              <a:rPr lang="en-US" altLang="zh-CN" dirty="0"/>
              <a:t>key</a:t>
            </a:r>
            <a:r>
              <a:rPr lang="zh-CN" altLang="en-US" dirty="0"/>
              <a:t>作为参数，并且返回</a:t>
            </a:r>
            <a:r>
              <a:rPr lang="en-US" altLang="zh-CN" dirty="0"/>
              <a:t>key</a:t>
            </a:r>
            <a:r>
              <a:rPr lang="zh-CN" altLang="en-US" dirty="0"/>
              <a:t>对应的</a:t>
            </a:r>
            <a:r>
              <a:rPr lang="en-US" altLang="zh-CN" dirty="0"/>
              <a:t>value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Storage.setItem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：该方法接受一个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，并且将会把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添加到存储中。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key</a:t>
            </a:r>
            <a:r>
              <a:rPr lang="zh-CN" altLang="en-US" dirty="0"/>
              <a:t>存储，则更新其对应的值；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Storage.removeItem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：该方法接受一个</a:t>
            </a:r>
            <a:r>
              <a:rPr lang="en-US" altLang="zh-CN" dirty="0"/>
              <a:t>key</a:t>
            </a:r>
            <a:r>
              <a:rPr lang="zh-CN" altLang="en-US" dirty="0"/>
              <a:t>作为参数，并把该</a:t>
            </a:r>
            <a:r>
              <a:rPr lang="en-US" altLang="zh-CN" dirty="0"/>
              <a:t>key</a:t>
            </a:r>
            <a:r>
              <a:rPr lang="zh-CN" altLang="en-US" dirty="0"/>
              <a:t>从存储中删除；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Storage.clear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：该方法的作用是清空存储中的所有</a:t>
            </a:r>
            <a:r>
              <a:rPr lang="en-US" altLang="zh-CN" dirty="0"/>
              <a:t>key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C8F82D-6BD8-3640-AB9C-2E85EF36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Storage</a:t>
            </a:r>
            <a:r>
              <a:rPr kumimoji="1" lang="zh-CN" altLang="en-US" dirty="0"/>
              <a:t>常见的方法和属性</a:t>
            </a:r>
          </a:p>
        </p:txBody>
      </p:sp>
    </p:spTree>
    <p:extLst>
      <p:ext uri="{BB962C8B-B14F-4D97-AF65-F5344CB8AC3E}">
        <p14:creationId xmlns:p14="http://schemas.microsoft.com/office/powerpoint/2010/main" val="201435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3EA7F8-3FD5-6E47-8C96-BF2517B8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async</a:t>
            </a:r>
            <a:r>
              <a:rPr lang="zh-CN" altLang="en-US" b="1" dirty="0"/>
              <a:t>关键字用于声明一个异步函数：</a:t>
            </a:r>
          </a:p>
          <a:p>
            <a:pPr lvl="1"/>
            <a:r>
              <a:rPr lang="en-US" altLang="zh-CN" dirty="0"/>
              <a:t>async</a:t>
            </a:r>
            <a:r>
              <a:rPr lang="zh-CN" altLang="en-US" dirty="0"/>
              <a:t>是</a:t>
            </a:r>
            <a:r>
              <a:rPr lang="en-US" altLang="zh-CN" dirty="0"/>
              <a:t>asynchronous</a:t>
            </a:r>
            <a:r>
              <a:rPr lang="zh-CN" altLang="en-US" dirty="0"/>
              <a:t>单词的缩写，异步、非同步；</a:t>
            </a:r>
          </a:p>
          <a:p>
            <a:pPr lvl="1"/>
            <a:r>
              <a:rPr lang="en-US" altLang="zh-CN" dirty="0"/>
              <a:t>sync</a:t>
            </a:r>
            <a:r>
              <a:rPr lang="zh-CN" altLang="en-US" dirty="0"/>
              <a:t>是</a:t>
            </a:r>
            <a:r>
              <a:rPr lang="en-US" altLang="zh-CN" dirty="0"/>
              <a:t>synchronous</a:t>
            </a:r>
            <a:r>
              <a:rPr lang="zh-CN" altLang="en-US" dirty="0"/>
              <a:t>单词的缩写，同步、同时；</a:t>
            </a:r>
          </a:p>
          <a:p>
            <a:r>
              <a:rPr lang="en-US" altLang="zh-CN" b="1" dirty="0"/>
              <a:t>async</a:t>
            </a:r>
            <a:r>
              <a:rPr lang="zh-CN" altLang="en-US" b="1" dirty="0"/>
              <a:t>异步函数可以有很多中写法：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A33004-9DCB-6E40-86AD-A3DD77B2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异步函数 </a:t>
            </a:r>
            <a:r>
              <a:rPr kumimoji="1" lang="en-US" altLang="zh-CN" dirty="0"/>
              <a:t>async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8B3F5B-5B4F-B14A-83F1-D0B347CC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8" y="3153900"/>
            <a:ext cx="3586534" cy="3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5D03F7-3519-C441-A313-1201CFC0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异步函数的内部代码执行过程和普通的函数是一致的，默认情况下也是会被同步执行。</a:t>
            </a:r>
            <a:endParaRPr lang="en-US" altLang="zh-CN" b="1" dirty="0"/>
          </a:p>
          <a:p>
            <a:endParaRPr kumimoji="1" lang="en-US" altLang="zh-CN" dirty="0"/>
          </a:p>
          <a:p>
            <a:r>
              <a:rPr kumimoji="1" lang="zh-CN" altLang="en-US" b="1" dirty="0"/>
              <a:t>异步函数有返回值时，和普通函数会有区别：</a:t>
            </a:r>
            <a:endParaRPr kumimoji="1"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情况一：</a:t>
            </a:r>
            <a:r>
              <a:rPr lang="zh-CN" altLang="en-US" dirty="0"/>
              <a:t>异步函数也可以有返回值，但是异步函数的返回值相当于被包裹到</a:t>
            </a:r>
            <a:r>
              <a:rPr lang="en-US" altLang="zh-CN" dirty="0" err="1"/>
              <a:t>Promise.resolve</a:t>
            </a:r>
            <a:r>
              <a:rPr lang="zh-CN" altLang="en-US" dirty="0"/>
              <a:t>中；</a:t>
            </a:r>
            <a:endParaRPr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情况二：</a:t>
            </a:r>
            <a:r>
              <a:rPr lang="zh-CN" altLang="en-US" dirty="0"/>
              <a:t>如果我们的异步函数的返回值是</a:t>
            </a:r>
            <a:r>
              <a:rPr lang="en-US" altLang="zh-CN" dirty="0"/>
              <a:t>Promise</a:t>
            </a:r>
            <a:r>
              <a:rPr lang="zh-CN" altLang="en-US" dirty="0"/>
              <a:t>，状态由会由</a:t>
            </a:r>
            <a:r>
              <a:rPr lang="en-US" altLang="zh-CN" dirty="0"/>
              <a:t>Promise</a:t>
            </a:r>
            <a:r>
              <a:rPr lang="zh-CN" altLang="en-US" dirty="0"/>
              <a:t>决定；</a:t>
            </a:r>
            <a:endParaRPr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情况三：</a:t>
            </a:r>
            <a:r>
              <a:rPr lang="zh-CN" altLang="en-US" dirty="0"/>
              <a:t>如果我们的异步函数的返回值是一个对象并且实现了</a:t>
            </a:r>
            <a:r>
              <a:rPr lang="en-US" altLang="zh-CN" dirty="0" err="1"/>
              <a:t>thenable</a:t>
            </a:r>
            <a:r>
              <a:rPr lang="zh-CN" altLang="en-US" dirty="0"/>
              <a:t>，那么会由对象的</a:t>
            </a:r>
            <a:r>
              <a:rPr lang="en-US" altLang="zh-CN" dirty="0"/>
              <a:t>then</a:t>
            </a:r>
            <a:r>
              <a:rPr lang="zh-CN" altLang="en-US" dirty="0"/>
              <a:t>方法来决定；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如果我们在</a:t>
            </a:r>
            <a:r>
              <a:rPr lang="en-US" altLang="zh-CN" b="1" dirty="0"/>
              <a:t>async</a:t>
            </a:r>
            <a:r>
              <a:rPr lang="zh-CN" altLang="en-US" b="1" dirty="0"/>
              <a:t>中抛出了异常，那么程序它并不会像普通函数一样报错，而是会作为</a:t>
            </a:r>
            <a:r>
              <a:rPr lang="en-US" altLang="zh-CN" b="1" dirty="0"/>
              <a:t>Promise</a:t>
            </a:r>
            <a:r>
              <a:rPr lang="zh-CN" altLang="en-US" b="1" dirty="0"/>
              <a:t>的</a:t>
            </a:r>
            <a:r>
              <a:rPr lang="en-US" altLang="zh-CN" b="1" dirty="0"/>
              <a:t>reject</a:t>
            </a:r>
            <a:r>
              <a:rPr lang="zh-CN" altLang="en-US" b="1" dirty="0"/>
              <a:t>来传递；</a:t>
            </a:r>
            <a:endParaRPr kumimoji="1"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D7E5F-F58E-AB4F-9339-81ECCBFD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异步函数的执行流程</a:t>
            </a:r>
          </a:p>
        </p:txBody>
      </p:sp>
    </p:spTree>
    <p:extLst>
      <p:ext uri="{BB962C8B-B14F-4D97-AF65-F5344CB8AC3E}">
        <p14:creationId xmlns:p14="http://schemas.microsoft.com/office/powerpoint/2010/main" val="123755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2BE48D-765E-0349-99C8-AC53A227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async</a:t>
            </a:r>
            <a:r>
              <a:rPr lang="zh-CN" altLang="en-US" b="1" dirty="0">
                <a:solidFill>
                  <a:srgbClr val="FF0000"/>
                </a:solidFill>
              </a:rPr>
              <a:t>函数另外一个特殊之处</a:t>
            </a:r>
            <a:r>
              <a:rPr lang="zh-CN" altLang="en-US" b="1" dirty="0"/>
              <a:t>就是可以在它内部</a:t>
            </a:r>
            <a:r>
              <a:rPr lang="zh-CN" altLang="en-US" b="1" dirty="0">
                <a:solidFill>
                  <a:srgbClr val="FF0000"/>
                </a:solidFill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await</a:t>
            </a:r>
            <a:r>
              <a:rPr lang="zh-CN" altLang="en-US" b="1" dirty="0">
                <a:solidFill>
                  <a:srgbClr val="FF0000"/>
                </a:solidFill>
              </a:rPr>
              <a:t>关键字</a:t>
            </a:r>
            <a:r>
              <a:rPr lang="zh-CN" altLang="en-US" b="1" dirty="0"/>
              <a:t>，而</a:t>
            </a:r>
            <a:r>
              <a:rPr lang="zh-CN" altLang="en-US" b="1" dirty="0">
                <a:solidFill>
                  <a:srgbClr val="FF0000"/>
                </a:solidFill>
              </a:rPr>
              <a:t>普通函数中是不可以</a:t>
            </a:r>
            <a:r>
              <a:rPr lang="zh-CN" altLang="en-US" b="1" dirty="0"/>
              <a:t>的。</a:t>
            </a:r>
          </a:p>
          <a:p>
            <a:r>
              <a:rPr lang="en-US" altLang="zh-CN" b="1" dirty="0"/>
              <a:t>await</a:t>
            </a:r>
            <a:r>
              <a:rPr lang="zh-CN" altLang="en-US" b="1" dirty="0"/>
              <a:t>关键字有什么特点呢？</a:t>
            </a:r>
          </a:p>
          <a:p>
            <a:pPr lvl="1"/>
            <a:r>
              <a:rPr lang="zh-CN" altLang="en-US" dirty="0"/>
              <a:t>通常使用</a:t>
            </a:r>
            <a:r>
              <a:rPr lang="en-US" altLang="zh-CN" dirty="0"/>
              <a:t>await</a:t>
            </a:r>
            <a:r>
              <a:rPr lang="zh-CN" altLang="en-US" dirty="0"/>
              <a:t>是后面会</a:t>
            </a:r>
            <a:r>
              <a:rPr lang="zh-CN" altLang="en-US" dirty="0">
                <a:solidFill>
                  <a:srgbClr val="FF0000"/>
                </a:solidFill>
              </a:rPr>
              <a:t>跟上一个表达式</a:t>
            </a:r>
            <a:r>
              <a:rPr lang="zh-CN" altLang="en-US" dirty="0"/>
              <a:t>，这个</a:t>
            </a:r>
            <a:r>
              <a:rPr lang="zh-CN" altLang="en-US" dirty="0">
                <a:solidFill>
                  <a:srgbClr val="FF0000"/>
                </a:solidFill>
              </a:rPr>
              <a:t>表达式会返回一个</a:t>
            </a:r>
            <a:r>
              <a:rPr lang="en-US" altLang="zh-CN" dirty="0">
                <a:solidFill>
                  <a:srgbClr val="FF0000"/>
                </a:solidFill>
              </a:rPr>
              <a:t>Promise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那么</a:t>
            </a:r>
            <a:r>
              <a:rPr lang="en-US" altLang="zh-CN" dirty="0"/>
              <a:t>await</a:t>
            </a:r>
            <a:r>
              <a:rPr lang="zh-CN" altLang="en-US" dirty="0"/>
              <a:t>会</a:t>
            </a:r>
            <a:r>
              <a:rPr lang="zh-CN" altLang="en-US" dirty="0">
                <a:solidFill>
                  <a:srgbClr val="FF0000"/>
                </a:solidFill>
              </a:rPr>
              <a:t>等到</a:t>
            </a:r>
            <a:r>
              <a:rPr lang="en-US" altLang="zh-CN" dirty="0">
                <a:solidFill>
                  <a:srgbClr val="FF0000"/>
                </a:solidFill>
              </a:rPr>
              <a:t>Promise</a:t>
            </a:r>
            <a:r>
              <a:rPr lang="zh-CN" altLang="en-US" dirty="0">
                <a:solidFill>
                  <a:srgbClr val="FF0000"/>
                </a:solidFill>
              </a:rPr>
              <a:t>的状态变成</a:t>
            </a:r>
            <a:r>
              <a:rPr lang="en-US" altLang="zh-CN" dirty="0">
                <a:solidFill>
                  <a:srgbClr val="FF0000"/>
                </a:solidFill>
              </a:rPr>
              <a:t>fulfilled</a:t>
            </a:r>
            <a:r>
              <a:rPr lang="zh-CN" altLang="en-US" dirty="0">
                <a:solidFill>
                  <a:srgbClr val="FF0000"/>
                </a:solidFill>
              </a:rPr>
              <a:t>状态</a:t>
            </a:r>
            <a:r>
              <a:rPr lang="zh-CN" altLang="en-US" dirty="0"/>
              <a:t>，之后</a:t>
            </a:r>
            <a:r>
              <a:rPr lang="zh-CN" altLang="en-US" dirty="0">
                <a:solidFill>
                  <a:srgbClr val="FF0000"/>
                </a:solidFill>
              </a:rPr>
              <a:t>继续执行异步函数</a:t>
            </a:r>
            <a:r>
              <a:rPr lang="zh-CN" altLang="en-US" dirty="0"/>
              <a:t>；</a:t>
            </a:r>
          </a:p>
          <a:p>
            <a:endParaRPr lang="en-US" altLang="zh-CN" dirty="0"/>
          </a:p>
          <a:p>
            <a:r>
              <a:rPr lang="zh-CN" altLang="en-US" b="1" dirty="0"/>
              <a:t>如果</a:t>
            </a:r>
            <a:r>
              <a:rPr lang="en-US" altLang="zh-CN" b="1" dirty="0"/>
              <a:t>await</a:t>
            </a:r>
            <a:r>
              <a:rPr lang="zh-CN" altLang="en-US" b="1" dirty="0"/>
              <a:t>后面是一个</a:t>
            </a:r>
            <a:r>
              <a:rPr lang="zh-CN" altLang="en-US" b="1" dirty="0">
                <a:solidFill>
                  <a:srgbClr val="FF0000"/>
                </a:solidFill>
              </a:rPr>
              <a:t>普通的值</a:t>
            </a:r>
            <a:r>
              <a:rPr lang="zh-CN" altLang="en-US" b="1" dirty="0"/>
              <a:t>，那么会</a:t>
            </a:r>
            <a:r>
              <a:rPr lang="zh-CN" altLang="en-US" b="1" dirty="0">
                <a:solidFill>
                  <a:srgbClr val="FF0000"/>
                </a:solidFill>
              </a:rPr>
              <a:t>直接返回这个值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zh-CN" altLang="en-US" b="1" dirty="0"/>
              <a:t>如果</a:t>
            </a:r>
            <a:r>
              <a:rPr lang="en-US" altLang="zh-CN" b="1" dirty="0"/>
              <a:t>await</a:t>
            </a:r>
            <a:r>
              <a:rPr lang="zh-CN" altLang="en-US" b="1" dirty="0"/>
              <a:t>后面是一个</a:t>
            </a:r>
            <a:r>
              <a:rPr lang="en-US" altLang="zh-CN" b="1" dirty="0" err="1">
                <a:solidFill>
                  <a:srgbClr val="FF0000"/>
                </a:solidFill>
              </a:rPr>
              <a:t>thenable</a:t>
            </a:r>
            <a:r>
              <a:rPr lang="zh-CN" altLang="en-US" b="1" dirty="0">
                <a:solidFill>
                  <a:srgbClr val="FF0000"/>
                </a:solidFill>
              </a:rPr>
              <a:t>的对象</a:t>
            </a:r>
            <a:r>
              <a:rPr lang="zh-CN" altLang="en-US" b="1" dirty="0"/>
              <a:t>，那么会根据对象的</a:t>
            </a:r>
            <a:r>
              <a:rPr lang="en-US" altLang="zh-CN" b="1" dirty="0">
                <a:solidFill>
                  <a:srgbClr val="FF0000"/>
                </a:solidFill>
              </a:rPr>
              <a:t>then</a:t>
            </a:r>
            <a:r>
              <a:rPr lang="zh-CN" altLang="en-US" b="1" dirty="0">
                <a:solidFill>
                  <a:srgbClr val="FF0000"/>
                </a:solidFill>
              </a:rPr>
              <a:t>方法调用来决定后续的值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zh-CN" altLang="en-US" b="1" dirty="0"/>
              <a:t>如果</a:t>
            </a:r>
            <a:r>
              <a:rPr lang="en-US" altLang="zh-CN" b="1" dirty="0"/>
              <a:t>await</a:t>
            </a:r>
            <a:r>
              <a:rPr lang="zh-CN" altLang="en-US" b="1" dirty="0"/>
              <a:t>后面的表达式，返回的</a:t>
            </a:r>
            <a:r>
              <a:rPr lang="en-US" altLang="zh-CN" b="1" dirty="0"/>
              <a:t>Promise</a:t>
            </a:r>
            <a:r>
              <a:rPr lang="zh-CN" altLang="en-US" b="1" dirty="0"/>
              <a:t>是</a:t>
            </a:r>
            <a:r>
              <a:rPr lang="en-US" altLang="zh-CN" b="1" dirty="0">
                <a:solidFill>
                  <a:srgbClr val="FF0000"/>
                </a:solidFill>
              </a:rPr>
              <a:t>reject</a:t>
            </a:r>
            <a:r>
              <a:rPr lang="zh-CN" altLang="en-US" b="1" dirty="0">
                <a:solidFill>
                  <a:srgbClr val="FF0000"/>
                </a:solidFill>
              </a:rPr>
              <a:t>的状态</a:t>
            </a:r>
            <a:r>
              <a:rPr lang="zh-CN" altLang="en-US" b="1" dirty="0"/>
              <a:t>，那么会将这个</a:t>
            </a:r>
            <a:r>
              <a:rPr lang="en-US" altLang="zh-CN" b="1" dirty="0">
                <a:solidFill>
                  <a:srgbClr val="FF0000"/>
                </a:solidFill>
              </a:rPr>
              <a:t>reject</a:t>
            </a:r>
            <a:r>
              <a:rPr lang="zh-CN" altLang="en-US" b="1" dirty="0">
                <a:solidFill>
                  <a:srgbClr val="FF0000"/>
                </a:solidFill>
              </a:rPr>
              <a:t>结果直接作为函数的</a:t>
            </a:r>
            <a:r>
              <a:rPr lang="en-US" altLang="zh-CN" b="1" dirty="0">
                <a:solidFill>
                  <a:srgbClr val="FF0000"/>
                </a:solidFill>
              </a:rPr>
              <a:t>Promise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reject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C08078-D05E-6D4B-8237-29FAD197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kumimoji="1" lang="en-US" altLang="zh-CN" dirty="0"/>
              <a:t>wait</a:t>
            </a:r>
            <a:r>
              <a:rPr kumimoji="1" lang="zh-CN" altLang="en-US" dirty="0"/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28166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B16166-D41A-6749-A099-CB0CA3AB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线程和进程是操作系统中的两个概念：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进程（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：计算机</a:t>
            </a:r>
            <a:r>
              <a:rPr lang="zh-CN" altLang="en-US" dirty="0">
                <a:solidFill>
                  <a:srgbClr val="FF0000"/>
                </a:solidFill>
              </a:rPr>
              <a:t>已经运行的程序</a:t>
            </a:r>
            <a:r>
              <a:rPr lang="zh-CN" altLang="en-US" dirty="0"/>
              <a:t>，是</a:t>
            </a:r>
            <a:r>
              <a:rPr lang="zh-CN" altLang="en-US" dirty="0">
                <a:solidFill>
                  <a:srgbClr val="FF0000"/>
                </a:solidFill>
              </a:rPr>
              <a:t>操作系统管理程序</a:t>
            </a:r>
            <a:r>
              <a:rPr lang="zh-CN" altLang="en-US" dirty="0"/>
              <a:t>的一种方式；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线程（</a:t>
            </a:r>
            <a:r>
              <a:rPr lang="en-US" altLang="zh-CN" dirty="0">
                <a:solidFill>
                  <a:srgbClr val="FF0000"/>
                </a:solidFill>
              </a:rPr>
              <a:t>thread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：操作系统能够运行</a:t>
            </a:r>
            <a:r>
              <a:rPr lang="zh-CN" altLang="en-US" dirty="0">
                <a:solidFill>
                  <a:srgbClr val="FF0000"/>
                </a:solidFill>
              </a:rPr>
              <a:t>运算调度的最小单位</a:t>
            </a:r>
            <a:r>
              <a:rPr lang="zh-CN" altLang="en-US" dirty="0"/>
              <a:t>，通常情况下</a:t>
            </a:r>
            <a:r>
              <a:rPr lang="zh-CN" altLang="en-US" dirty="0">
                <a:solidFill>
                  <a:srgbClr val="FF0000"/>
                </a:solidFill>
              </a:rPr>
              <a:t>它被包含在进程</a:t>
            </a:r>
            <a:r>
              <a:rPr lang="zh-CN" altLang="en-US" dirty="0"/>
              <a:t>中；</a:t>
            </a:r>
          </a:p>
          <a:p>
            <a:r>
              <a:rPr lang="zh-CN" altLang="en-US" b="1" dirty="0"/>
              <a:t>听起来很抽象，这里还是给出我的解释：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进程：</a:t>
            </a:r>
            <a:r>
              <a:rPr lang="zh-CN" altLang="en-US" dirty="0"/>
              <a:t>我们可以认为，启动</a:t>
            </a:r>
            <a:r>
              <a:rPr lang="zh-CN" altLang="en-US" dirty="0">
                <a:solidFill>
                  <a:srgbClr val="FF0000"/>
                </a:solidFill>
              </a:rPr>
              <a:t>一个应用程序</a:t>
            </a:r>
            <a:r>
              <a:rPr lang="zh-CN" altLang="en-US" dirty="0"/>
              <a:t>，就会默认</a:t>
            </a:r>
            <a:r>
              <a:rPr lang="zh-CN" altLang="en-US" dirty="0">
                <a:solidFill>
                  <a:srgbClr val="FF0000"/>
                </a:solidFill>
              </a:rPr>
              <a:t>启动一个进程</a:t>
            </a:r>
            <a:r>
              <a:rPr lang="zh-CN" altLang="en-US" dirty="0"/>
              <a:t>（也可能是多个进程）；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线程：</a:t>
            </a:r>
            <a:r>
              <a:rPr lang="zh-CN" altLang="en-US" dirty="0"/>
              <a:t>每</a:t>
            </a:r>
            <a:r>
              <a:rPr lang="zh-CN" altLang="en-US" dirty="0">
                <a:solidFill>
                  <a:srgbClr val="FF0000"/>
                </a:solidFill>
              </a:rPr>
              <a:t>一个进程</a:t>
            </a:r>
            <a:r>
              <a:rPr lang="zh-CN" altLang="en-US" dirty="0"/>
              <a:t>中，都会启动</a:t>
            </a:r>
            <a:r>
              <a:rPr lang="zh-CN" altLang="en-US" dirty="0">
                <a:solidFill>
                  <a:srgbClr val="FF0000"/>
                </a:solidFill>
              </a:rPr>
              <a:t>至少一个线程</a:t>
            </a:r>
            <a:r>
              <a:rPr lang="zh-CN" altLang="en-US" dirty="0"/>
              <a:t>用来执行程序中的代码，这个线程被称之为</a:t>
            </a:r>
            <a:r>
              <a:rPr lang="zh-CN" altLang="en-US" dirty="0">
                <a:solidFill>
                  <a:srgbClr val="FF0000"/>
                </a:solidFill>
              </a:rPr>
              <a:t>主线程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所以我们也可以说进程是线程的容器；</a:t>
            </a:r>
          </a:p>
          <a:p>
            <a:r>
              <a:rPr lang="zh-CN" altLang="en-US" b="1" dirty="0"/>
              <a:t>再用一个形象的例子解释：</a:t>
            </a:r>
          </a:p>
          <a:p>
            <a:pPr lvl="1"/>
            <a:r>
              <a:rPr lang="zh-CN" altLang="en-US" dirty="0"/>
              <a:t>操作系统类似于一个大工厂；</a:t>
            </a:r>
          </a:p>
          <a:p>
            <a:pPr lvl="1"/>
            <a:r>
              <a:rPr lang="zh-CN" altLang="en-US" dirty="0"/>
              <a:t>工厂中里有很多车间，这个车间就是进程；</a:t>
            </a:r>
          </a:p>
          <a:p>
            <a:pPr lvl="1"/>
            <a:r>
              <a:rPr lang="zh-CN" altLang="en-US" dirty="0"/>
              <a:t>每个车间可能有一个以上的工人在工厂，这个工人就是线程；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28C57E-4B59-5B42-8BF2-A2E4E4E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进程和线程</a:t>
            </a:r>
          </a:p>
        </p:txBody>
      </p:sp>
    </p:spTree>
    <p:extLst>
      <p:ext uri="{BB962C8B-B14F-4D97-AF65-F5344CB8AC3E}">
        <p14:creationId xmlns:p14="http://schemas.microsoft.com/office/powerpoint/2010/main" val="306933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F2D765-5360-1F47-9903-BC3A06EDB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069" y="1445419"/>
            <a:ext cx="9372600" cy="50673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32F3E4F-05C5-2E45-B8E2-4158FB8D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进程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线程</a:t>
            </a:r>
          </a:p>
        </p:txBody>
      </p:sp>
    </p:spTree>
    <p:extLst>
      <p:ext uri="{BB962C8B-B14F-4D97-AF65-F5344CB8AC3E}">
        <p14:creationId xmlns:p14="http://schemas.microsoft.com/office/powerpoint/2010/main" val="126904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A848C4-92A1-4442-AA54-87BC882B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操作系统是如何做到同时让多个进程（边听歌、边写代码、边查阅资料）同时工作</a:t>
            </a:r>
            <a:r>
              <a:rPr lang="zh-CN" altLang="en-US" dirty="0"/>
              <a:t>呢？</a:t>
            </a:r>
          </a:p>
          <a:p>
            <a:pPr lvl="1"/>
            <a:r>
              <a:rPr lang="zh-CN" altLang="en-US" dirty="0"/>
              <a:t>这是因为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的运算速度非常快</a:t>
            </a:r>
            <a:r>
              <a:rPr lang="zh-CN" altLang="en-US" dirty="0"/>
              <a:t>，它可以</a:t>
            </a:r>
            <a:r>
              <a:rPr lang="zh-CN" altLang="en-US" dirty="0">
                <a:solidFill>
                  <a:srgbClr val="FF0000"/>
                </a:solidFill>
              </a:rPr>
              <a:t>快速的在多个进程之间迅速的切换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当我们</a:t>
            </a:r>
            <a:r>
              <a:rPr lang="zh-CN" altLang="en-US" dirty="0">
                <a:solidFill>
                  <a:srgbClr val="FF0000"/>
                </a:solidFill>
              </a:rPr>
              <a:t>进程中的线程</a:t>
            </a:r>
            <a:r>
              <a:rPr lang="zh-CN" altLang="en-US" dirty="0"/>
              <a:t>获取到</a:t>
            </a:r>
            <a:r>
              <a:rPr lang="zh-CN" altLang="en-US" dirty="0">
                <a:solidFill>
                  <a:srgbClr val="FF0000"/>
                </a:solidFill>
              </a:rPr>
              <a:t>时间片</a:t>
            </a:r>
            <a:r>
              <a:rPr lang="zh-CN" altLang="en-US" dirty="0"/>
              <a:t>时，就可以</a:t>
            </a:r>
            <a:r>
              <a:rPr lang="zh-CN" altLang="en-US" dirty="0">
                <a:solidFill>
                  <a:srgbClr val="FF0000"/>
                </a:solidFill>
              </a:rPr>
              <a:t>快速执行我们编写的代码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对于用户来说</a:t>
            </a:r>
            <a:r>
              <a:rPr lang="zh-CN" altLang="en-US" dirty="0">
                <a:solidFill>
                  <a:srgbClr val="FF0000"/>
                </a:solidFill>
              </a:rPr>
              <a:t>是感受不到这种快速的切换</a:t>
            </a:r>
            <a:r>
              <a:rPr lang="zh-CN" altLang="en-US" dirty="0"/>
              <a:t>的；</a:t>
            </a:r>
          </a:p>
          <a:p>
            <a:r>
              <a:rPr lang="zh-CN" altLang="en-US" dirty="0"/>
              <a:t>你可以在</a:t>
            </a:r>
            <a:r>
              <a:rPr lang="en-US" altLang="zh-CN" dirty="0"/>
              <a:t>Mac</a:t>
            </a:r>
            <a:r>
              <a:rPr lang="zh-CN" altLang="en-US" dirty="0"/>
              <a:t>的活动监视器或者</a:t>
            </a:r>
            <a:r>
              <a:rPr lang="en-US" altLang="zh-CN" dirty="0"/>
              <a:t>Windows</a:t>
            </a:r>
            <a:r>
              <a:rPr lang="zh-CN" altLang="en-US" dirty="0"/>
              <a:t>的资源管理器中查看到很多进程：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C0F48E-1D3D-AF43-8158-2166BB7E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操作系统的工作方式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66345C-0E16-3744-863D-907B520C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5" y="3619015"/>
            <a:ext cx="8764621" cy="25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4E9B21-EE19-8D41-B0C8-D32188FB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我们经常会说</a:t>
            </a:r>
            <a:r>
              <a:rPr lang="en-US" altLang="zh-CN" b="1" dirty="0"/>
              <a:t>JavaScript</a:t>
            </a:r>
            <a:r>
              <a:rPr lang="zh-CN" altLang="en-US" b="1" dirty="0"/>
              <a:t>是单线程（可以开启</a:t>
            </a:r>
            <a:r>
              <a:rPr lang="en-US" altLang="zh-CN" b="1" dirty="0"/>
              <a:t>workers</a:t>
            </a:r>
            <a:r>
              <a:rPr lang="zh-CN" altLang="en-US" b="1" dirty="0"/>
              <a:t>）</a:t>
            </a:r>
            <a:r>
              <a:rPr lang="zh-CN" altLang="en-US" dirty="0"/>
              <a:t>的，但是</a:t>
            </a:r>
            <a:r>
              <a:rPr lang="en-US" altLang="zh-CN" b="1" dirty="0"/>
              <a:t>JavaScript</a:t>
            </a:r>
            <a:r>
              <a:rPr lang="zh-CN" altLang="en-US" b="1" dirty="0"/>
              <a:t>的线程应该有自己的容器进程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浏览器或者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浏览器是一个进程吗，它里面只有一个线程吗？</a:t>
            </a:r>
          </a:p>
          <a:p>
            <a:pPr lvl="1"/>
            <a:r>
              <a:rPr lang="zh-CN" altLang="en-US" dirty="0"/>
              <a:t>目前</a:t>
            </a:r>
            <a:r>
              <a:rPr lang="zh-CN" altLang="en-US" dirty="0">
                <a:solidFill>
                  <a:srgbClr val="FF0000"/>
                </a:solidFill>
              </a:rPr>
              <a:t>多数的浏览器其实都是多进程</a:t>
            </a:r>
            <a:r>
              <a:rPr lang="zh-CN" altLang="en-US" dirty="0"/>
              <a:t>的，当我们</a:t>
            </a:r>
            <a:r>
              <a:rPr lang="zh-CN" altLang="en-US" dirty="0">
                <a:solidFill>
                  <a:srgbClr val="FF0000"/>
                </a:solidFill>
              </a:rPr>
              <a:t>打开一个</a:t>
            </a:r>
            <a:r>
              <a:rPr lang="en-US" altLang="zh-CN" dirty="0">
                <a:solidFill>
                  <a:srgbClr val="FF0000"/>
                </a:solidFill>
              </a:rPr>
              <a:t>tab</a:t>
            </a:r>
            <a:r>
              <a:rPr lang="zh-CN" altLang="en-US" dirty="0">
                <a:solidFill>
                  <a:srgbClr val="FF0000"/>
                </a:solidFill>
              </a:rPr>
              <a:t>页面时就会开启一个新的进程</a:t>
            </a:r>
            <a:r>
              <a:rPr lang="zh-CN" altLang="en-US" dirty="0"/>
              <a:t>，这是为了</a:t>
            </a:r>
            <a:r>
              <a:rPr lang="zh-CN" altLang="en-US" dirty="0">
                <a:solidFill>
                  <a:srgbClr val="FF0000"/>
                </a:solidFill>
              </a:rPr>
              <a:t>防止一个页面卡死而造成所有页面无法响应</a:t>
            </a:r>
            <a:r>
              <a:rPr lang="zh-CN" altLang="en-US" dirty="0"/>
              <a:t>，整个浏览器需要强制退出；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每个进程中又有很多的线程</a:t>
            </a:r>
            <a:r>
              <a:rPr lang="zh-CN" altLang="en-US" dirty="0"/>
              <a:t>，其中</a:t>
            </a:r>
            <a:r>
              <a:rPr lang="zh-CN" altLang="en-US" dirty="0">
                <a:solidFill>
                  <a:srgbClr val="FF0000"/>
                </a:solidFill>
              </a:rPr>
              <a:t>包括执行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代码的线程</a:t>
            </a:r>
            <a:r>
              <a:rPr lang="zh-CN" altLang="en-US" dirty="0"/>
              <a:t>；</a:t>
            </a:r>
          </a:p>
          <a:p>
            <a:r>
              <a:rPr lang="en-US" altLang="zh-CN" b="1" dirty="0"/>
              <a:t>JavaScript</a:t>
            </a:r>
            <a:r>
              <a:rPr lang="zh-CN" altLang="en-US" b="1" dirty="0"/>
              <a:t>的代码执行是在一个单独的线程中执行的：</a:t>
            </a:r>
          </a:p>
          <a:p>
            <a:pPr lvl="1"/>
            <a:r>
              <a:rPr lang="zh-CN" altLang="en-US" dirty="0"/>
              <a:t>这就意味着</a:t>
            </a:r>
            <a:r>
              <a:rPr lang="en-US" altLang="zh-CN" dirty="0"/>
              <a:t>JavaScript</a:t>
            </a:r>
            <a:r>
              <a:rPr lang="zh-CN" altLang="en-US" dirty="0"/>
              <a:t>的代码，在</a:t>
            </a:r>
            <a:r>
              <a:rPr lang="zh-CN" altLang="en-US" dirty="0">
                <a:solidFill>
                  <a:srgbClr val="FF0000"/>
                </a:solidFill>
              </a:rPr>
              <a:t>同一个时刻只能做一件事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这件事是非常耗时</a:t>
            </a:r>
            <a:r>
              <a:rPr lang="zh-CN" altLang="en-US" dirty="0"/>
              <a:t>的，就意味着当前的线程就</a:t>
            </a:r>
            <a:r>
              <a:rPr lang="zh-CN" altLang="en-US" dirty="0">
                <a:solidFill>
                  <a:srgbClr val="FF0000"/>
                </a:solidFill>
              </a:rPr>
              <a:t>会被阻塞</a:t>
            </a:r>
            <a:r>
              <a:rPr lang="zh-CN" altLang="en-US" dirty="0"/>
              <a:t>；</a:t>
            </a:r>
          </a:p>
          <a:p>
            <a:r>
              <a:rPr kumimoji="1" lang="zh-CN" altLang="en-US" b="1" dirty="0"/>
              <a:t>所以真正耗时的操作，实际上并不是由</a:t>
            </a:r>
            <a:r>
              <a:rPr kumimoji="1" lang="en-US" altLang="zh-CN" b="1" dirty="0"/>
              <a:t>JavaScript</a:t>
            </a:r>
            <a:r>
              <a:rPr kumimoji="1" lang="zh-CN" altLang="en-US" b="1" dirty="0"/>
              <a:t>线程在执行的：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浏览器的每个进程是多线程的，那么</a:t>
            </a:r>
            <a:r>
              <a:rPr kumimoji="1" lang="zh-CN" altLang="en-US" dirty="0">
                <a:solidFill>
                  <a:srgbClr val="FF0000"/>
                </a:solidFill>
              </a:rPr>
              <a:t>其他线程可以来完成这个耗时的操作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比如</a:t>
            </a:r>
            <a:r>
              <a:rPr kumimoji="1" lang="zh-CN" altLang="en-US" dirty="0">
                <a:solidFill>
                  <a:srgbClr val="FF0000"/>
                </a:solidFill>
              </a:rPr>
              <a:t>网络请求、定时器</a:t>
            </a:r>
            <a:r>
              <a:rPr kumimoji="1" lang="zh-CN" altLang="en-US" dirty="0"/>
              <a:t>，我们只需要在特性的时候执行应该有的回调即可；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A481843-511B-174A-8629-667FCDD4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浏览器中的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302503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41401</TotalTime>
  <Words>2703</Words>
  <Application>Microsoft Office PowerPoint</Application>
  <PresentationFormat>宽屏</PresentationFormat>
  <Paragraphs>200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Wingdings</vt:lpstr>
      <vt:lpstr>2021-4-26-2</vt:lpstr>
      <vt:lpstr>await、async、事件循环</vt:lpstr>
      <vt:lpstr>PowerPoint 演示文稿</vt:lpstr>
      <vt:lpstr>异步函数 async function</vt:lpstr>
      <vt:lpstr>异步函数的执行流程</vt:lpstr>
      <vt:lpstr>await关键字</vt:lpstr>
      <vt:lpstr>进程和线程</vt:lpstr>
      <vt:lpstr>操作系统 – 进程 – 线程</vt:lpstr>
      <vt:lpstr>操作系统的工作方式</vt:lpstr>
      <vt:lpstr>浏览器中的JavaScript线程</vt:lpstr>
      <vt:lpstr>浏览器的事件循环</vt:lpstr>
      <vt:lpstr>宏任务和微任务</vt:lpstr>
      <vt:lpstr>Promise面试题</vt:lpstr>
      <vt:lpstr>promise async await 面试题</vt:lpstr>
      <vt:lpstr>Node的事件循环</vt:lpstr>
      <vt:lpstr>Node事件循环的阶段</vt:lpstr>
      <vt:lpstr>Node事件循环的阶段图解</vt:lpstr>
      <vt:lpstr>Node的宏任务和微任务</vt:lpstr>
      <vt:lpstr>Node事件循环的顺序</vt:lpstr>
      <vt:lpstr>Node执行面试题</vt:lpstr>
      <vt:lpstr>错误处理方案</vt:lpstr>
      <vt:lpstr>throw关键字</vt:lpstr>
      <vt:lpstr>Error类型</vt:lpstr>
      <vt:lpstr>异常的处理</vt:lpstr>
      <vt:lpstr>异常的捕获</vt:lpstr>
      <vt:lpstr>认识Storage</vt:lpstr>
      <vt:lpstr>localStorage和sessionStorage的区别</vt:lpstr>
      <vt:lpstr>Storage常见的方法和属性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1345</cp:revision>
  <dcterms:created xsi:type="dcterms:W3CDTF">2021-04-26T13:18:14Z</dcterms:created>
  <dcterms:modified xsi:type="dcterms:W3CDTF">2022-06-12T15:56:40Z</dcterms:modified>
</cp:coreProperties>
</file>