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0" r:id="rId3"/>
    <p:sldId id="256" r:id="rId5"/>
    <p:sldId id="294" r:id="rId6"/>
    <p:sldId id="326" r:id="rId7"/>
    <p:sldId id="361" r:id="rId8"/>
    <p:sldId id="362" r:id="rId9"/>
    <p:sldId id="328" r:id="rId10"/>
    <p:sldId id="327" r:id="rId11"/>
    <p:sldId id="360" r:id="rId12"/>
    <p:sldId id="329" r:id="rId13"/>
    <p:sldId id="368" r:id="rId14"/>
    <p:sldId id="369" r:id="rId15"/>
    <p:sldId id="370" r:id="rId16"/>
    <p:sldId id="371" r:id="rId17"/>
    <p:sldId id="2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595959"/>
    <a:srgbClr val="B7BDC7"/>
    <a:srgbClr val="006FBB"/>
    <a:srgbClr val="00C8AF"/>
    <a:srgbClr val="E8EAED"/>
    <a:srgbClr val="333435"/>
    <a:srgbClr val="714296"/>
    <a:srgbClr val="FF3494"/>
    <a:srgbClr val="F54B36"/>
    <a:srgbClr val="FFA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96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AC62-A483-4C29-86ED-7BFAA0427E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1237"/>
            <a:ext cx="12193057" cy="685552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528" y="123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72258" y="2832470"/>
            <a:ext cx="1181100" cy="1181100"/>
          </a:xfrm>
          <a:custGeom>
            <a:avLst/>
            <a:gdLst>
              <a:gd name="connsiteX0" fmla="*/ 590550 w 1181100"/>
              <a:gd name="connsiteY0" fmla="*/ 0 h 1181100"/>
              <a:gd name="connsiteX1" fmla="*/ 1181100 w 1181100"/>
              <a:gd name="connsiteY1" fmla="*/ 590550 h 1181100"/>
              <a:gd name="connsiteX2" fmla="*/ 590550 w 1181100"/>
              <a:gd name="connsiteY2" fmla="*/ 1181100 h 1181100"/>
              <a:gd name="connsiteX3" fmla="*/ 0 w 1181100"/>
              <a:gd name="connsiteY3" fmla="*/ 590550 h 1181100"/>
              <a:gd name="connsiteX4" fmla="*/ 590550 w 1181100"/>
              <a:gd name="connsiteY4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590550" y="0"/>
                </a:moveTo>
                <a:cubicBezTo>
                  <a:pt x="916702" y="0"/>
                  <a:pt x="1181100" y="264398"/>
                  <a:pt x="1181100" y="590550"/>
                </a:cubicBezTo>
                <a:cubicBezTo>
                  <a:pt x="1181100" y="916702"/>
                  <a:pt x="916702" y="1181100"/>
                  <a:pt x="590550" y="1181100"/>
                </a:cubicBezTo>
                <a:cubicBezTo>
                  <a:pt x="264398" y="1181100"/>
                  <a:pt x="0" y="916702"/>
                  <a:pt x="0" y="590550"/>
                </a:cubicBezTo>
                <a:cubicBezTo>
                  <a:pt x="0" y="264398"/>
                  <a:pt x="264398" y="0"/>
                  <a:pt x="590550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61053" y="2832470"/>
            <a:ext cx="1181100" cy="1181100"/>
          </a:xfrm>
          <a:custGeom>
            <a:avLst/>
            <a:gdLst>
              <a:gd name="connsiteX0" fmla="*/ 590550 w 1181100"/>
              <a:gd name="connsiteY0" fmla="*/ 0 h 1181100"/>
              <a:gd name="connsiteX1" fmla="*/ 1181100 w 1181100"/>
              <a:gd name="connsiteY1" fmla="*/ 590550 h 1181100"/>
              <a:gd name="connsiteX2" fmla="*/ 590550 w 1181100"/>
              <a:gd name="connsiteY2" fmla="*/ 1181100 h 1181100"/>
              <a:gd name="connsiteX3" fmla="*/ 0 w 1181100"/>
              <a:gd name="connsiteY3" fmla="*/ 590550 h 1181100"/>
              <a:gd name="connsiteX4" fmla="*/ 590550 w 1181100"/>
              <a:gd name="connsiteY4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590550" y="0"/>
                </a:moveTo>
                <a:cubicBezTo>
                  <a:pt x="916702" y="0"/>
                  <a:pt x="1181100" y="264398"/>
                  <a:pt x="1181100" y="590550"/>
                </a:cubicBezTo>
                <a:cubicBezTo>
                  <a:pt x="1181100" y="916702"/>
                  <a:pt x="916702" y="1181100"/>
                  <a:pt x="590550" y="1181100"/>
                </a:cubicBezTo>
                <a:cubicBezTo>
                  <a:pt x="264398" y="1181100"/>
                  <a:pt x="0" y="916702"/>
                  <a:pt x="0" y="590550"/>
                </a:cubicBezTo>
                <a:cubicBezTo>
                  <a:pt x="0" y="264398"/>
                  <a:pt x="264398" y="0"/>
                  <a:pt x="590550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89294" y="2586192"/>
            <a:ext cx="1502206" cy="1502206"/>
          </a:xfrm>
          <a:custGeom>
            <a:avLst/>
            <a:gdLst>
              <a:gd name="connsiteX0" fmla="*/ 751103 w 1502206"/>
              <a:gd name="connsiteY0" fmla="*/ 0 h 1502206"/>
              <a:gd name="connsiteX1" fmla="*/ 1502206 w 1502206"/>
              <a:gd name="connsiteY1" fmla="*/ 751103 h 1502206"/>
              <a:gd name="connsiteX2" fmla="*/ 751103 w 1502206"/>
              <a:gd name="connsiteY2" fmla="*/ 1502206 h 1502206"/>
              <a:gd name="connsiteX3" fmla="*/ 0 w 1502206"/>
              <a:gd name="connsiteY3" fmla="*/ 751103 h 1502206"/>
              <a:gd name="connsiteX4" fmla="*/ 751103 w 1502206"/>
              <a:gd name="connsiteY4" fmla="*/ 0 h 150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206" h="1502206">
                <a:moveTo>
                  <a:pt x="751103" y="0"/>
                </a:moveTo>
                <a:cubicBezTo>
                  <a:pt x="1165926" y="0"/>
                  <a:pt x="1502206" y="336280"/>
                  <a:pt x="1502206" y="751103"/>
                </a:cubicBezTo>
                <a:cubicBezTo>
                  <a:pt x="1502206" y="1165926"/>
                  <a:pt x="1165926" y="1502206"/>
                  <a:pt x="751103" y="1502206"/>
                </a:cubicBezTo>
                <a:cubicBezTo>
                  <a:pt x="336280" y="1502206"/>
                  <a:pt x="0" y="1165926"/>
                  <a:pt x="0" y="751103"/>
                </a:cubicBezTo>
                <a:cubicBezTo>
                  <a:pt x="0" y="336280"/>
                  <a:pt x="336280" y="0"/>
                  <a:pt x="751103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538642" y="2832470"/>
            <a:ext cx="1181100" cy="1181100"/>
          </a:xfrm>
          <a:custGeom>
            <a:avLst/>
            <a:gdLst>
              <a:gd name="connsiteX0" fmla="*/ 590550 w 1181100"/>
              <a:gd name="connsiteY0" fmla="*/ 0 h 1181100"/>
              <a:gd name="connsiteX1" fmla="*/ 1181100 w 1181100"/>
              <a:gd name="connsiteY1" fmla="*/ 590550 h 1181100"/>
              <a:gd name="connsiteX2" fmla="*/ 590550 w 1181100"/>
              <a:gd name="connsiteY2" fmla="*/ 1181100 h 1181100"/>
              <a:gd name="connsiteX3" fmla="*/ 0 w 1181100"/>
              <a:gd name="connsiteY3" fmla="*/ 590550 h 1181100"/>
              <a:gd name="connsiteX4" fmla="*/ 590550 w 1181100"/>
              <a:gd name="connsiteY4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590550" y="0"/>
                </a:moveTo>
                <a:cubicBezTo>
                  <a:pt x="916702" y="0"/>
                  <a:pt x="1181100" y="264398"/>
                  <a:pt x="1181100" y="590550"/>
                </a:cubicBezTo>
                <a:cubicBezTo>
                  <a:pt x="1181100" y="916702"/>
                  <a:pt x="916702" y="1181100"/>
                  <a:pt x="590550" y="1181100"/>
                </a:cubicBezTo>
                <a:cubicBezTo>
                  <a:pt x="264398" y="1181100"/>
                  <a:pt x="0" y="916702"/>
                  <a:pt x="0" y="590550"/>
                </a:cubicBezTo>
                <a:cubicBezTo>
                  <a:pt x="0" y="264398"/>
                  <a:pt x="264398" y="0"/>
                  <a:pt x="590550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815071" y="1929097"/>
            <a:ext cx="2396160" cy="2396160"/>
          </a:xfrm>
          <a:custGeom>
            <a:avLst/>
            <a:gdLst>
              <a:gd name="connsiteX0" fmla="*/ 1198080 w 2396160"/>
              <a:gd name="connsiteY0" fmla="*/ 0 h 2396160"/>
              <a:gd name="connsiteX1" fmla="*/ 2396160 w 2396160"/>
              <a:gd name="connsiteY1" fmla="*/ 1198080 h 2396160"/>
              <a:gd name="connsiteX2" fmla="*/ 1198080 w 2396160"/>
              <a:gd name="connsiteY2" fmla="*/ 2396160 h 2396160"/>
              <a:gd name="connsiteX3" fmla="*/ 0 w 2396160"/>
              <a:gd name="connsiteY3" fmla="*/ 1198080 h 2396160"/>
              <a:gd name="connsiteX4" fmla="*/ 1198080 w 2396160"/>
              <a:gd name="connsiteY4" fmla="*/ 0 h 23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160" h="2396160">
                <a:moveTo>
                  <a:pt x="1198080" y="0"/>
                </a:moveTo>
                <a:cubicBezTo>
                  <a:pt x="1859761" y="0"/>
                  <a:pt x="2396160" y="536399"/>
                  <a:pt x="2396160" y="1198080"/>
                </a:cubicBezTo>
                <a:cubicBezTo>
                  <a:pt x="2396160" y="1859761"/>
                  <a:pt x="1859761" y="2396160"/>
                  <a:pt x="1198080" y="2396160"/>
                </a:cubicBezTo>
                <a:cubicBezTo>
                  <a:pt x="536399" y="2396160"/>
                  <a:pt x="0" y="1859761"/>
                  <a:pt x="0" y="1198080"/>
                </a:cubicBezTo>
                <a:cubicBezTo>
                  <a:pt x="0" y="536399"/>
                  <a:pt x="536399" y="0"/>
                  <a:pt x="1198080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009797" y="1929097"/>
            <a:ext cx="2396160" cy="2396160"/>
          </a:xfrm>
          <a:custGeom>
            <a:avLst/>
            <a:gdLst>
              <a:gd name="connsiteX0" fmla="*/ 1198080 w 2396160"/>
              <a:gd name="connsiteY0" fmla="*/ 0 h 2396160"/>
              <a:gd name="connsiteX1" fmla="*/ 2396160 w 2396160"/>
              <a:gd name="connsiteY1" fmla="*/ 1198080 h 2396160"/>
              <a:gd name="connsiteX2" fmla="*/ 1198080 w 2396160"/>
              <a:gd name="connsiteY2" fmla="*/ 2396160 h 2396160"/>
              <a:gd name="connsiteX3" fmla="*/ 0 w 2396160"/>
              <a:gd name="connsiteY3" fmla="*/ 1198080 h 2396160"/>
              <a:gd name="connsiteX4" fmla="*/ 1198080 w 2396160"/>
              <a:gd name="connsiteY4" fmla="*/ 0 h 23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160" h="2396160">
                <a:moveTo>
                  <a:pt x="1198080" y="0"/>
                </a:moveTo>
                <a:cubicBezTo>
                  <a:pt x="1859761" y="0"/>
                  <a:pt x="2396160" y="536399"/>
                  <a:pt x="2396160" y="1198080"/>
                </a:cubicBezTo>
                <a:cubicBezTo>
                  <a:pt x="2396160" y="1859761"/>
                  <a:pt x="1859761" y="2396160"/>
                  <a:pt x="1198080" y="2396160"/>
                </a:cubicBezTo>
                <a:cubicBezTo>
                  <a:pt x="536399" y="2396160"/>
                  <a:pt x="0" y="1859761"/>
                  <a:pt x="0" y="1198080"/>
                </a:cubicBezTo>
                <a:cubicBezTo>
                  <a:pt x="0" y="536399"/>
                  <a:pt x="536399" y="0"/>
                  <a:pt x="1198080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57282" y="2365800"/>
            <a:ext cx="1860597" cy="3111687"/>
          </a:xfrm>
          <a:custGeom>
            <a:avLst/>
            <a:gdLst>
              <a:gd name="connsiteX0" fmla="*/ 0 w 1860597"/>
              <a:gd name="connsiteY0" fmla="*/ 0 h 3111687"/>
              <a:gd name="connsiteX1" fmla="*/ 1860597 w 1860597"/>
              <a:gd name="connsiteY1" fmla="*/ 0 h 3111687"/>
              <a:gd name="connsiteX2" fmla="*/ 1860597 w 1860597"/>
              <a:gd name="connsiteY2" fmla="*/ 3111687 h 3111687"/>
              <a:gd name="connsiteX3" fmla="*/ 0 w 1860597"/>
              <a:gd name="connsiteY3" fmla="*/ 3111687 h 31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597" h="3111687">
                <a:moveTo>
                  <a:pt x="0" y="0"/>
                </a:moveTo>
                <a:lnTo>
                  <a:pt x="1860597" y="0"/>
                </a:lnTo>
                <a:lnTo>
                  <a:pt x="1860597" y="3111687"/>
                </a:lnTo>
                <a:lnTo>
                  <a:pt x="0" y="3111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01015" y="2360448"/>
            <a:ext cx="1722933" cy="3078385"/>
          </a:xfrm>
          <a:custGeom>
            <a:avLst/>
            <a:gdLst>
              <a:gd name="connsiteX0" fmla="*/ 0 w 1722933"/>
              <a:gd name="connsiteY0" fmla="*/ 0 h 3078385"/>
              <a:gd name="connsiteX1" fmla="*/ 1722933 w 1722933"/>
              <a:gd name="connsiteY1" fmla="*/ 0 h 3078385"/>
              <a:gd name="connsiteX2" fmla="*/ 1722933 w 1722933"/>
              <a:gd name="connsiteY2" fmla="*/ 3078385 h 3078385"/>
              <a:gd name="connsiteX3" fmla="*/ 0 w 1722933"/>
              <a:gd name="connsiteY3" fmla="*/ 3078385 h 307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933" h="3078385">
                <a:moveTo>
                  <a:pt x="0" y="0"/>
                </a:moveTo>
                <a:lnTo>
                  <a:pt x="1722933" y="0"/>
                </a:lnTo>
                <a:lnTo>
                  <a:pt x="1722933" y="3078385"/>
                </a:lnTo>
                <a:lnTo>
                  <a:pt x="0" y="307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5680102" y="2360448"/>
            <a:ext cx="1722933" cy="3078385"/>
          </a:xfrm>
          <a:custGeom>
            <a:avLst/>
            <a:gdLst>
              <a:gd name="connsiteX0" fmla="*/ 0 w 1722933"/>
              <a:gd name="connsiteY0" fmla="*/ 0 h 3078385"/>
              <a:gd name="connsiteX1" fmla="*/ 1722933 w 1722933"/>
              <a:gd name="connsiteY1" fmla="*/ 0 h 3078385"/>
              <a:gd name="connsiteX2" fmla="*/ 1722933 w 1722933"/>
              <a:gd name="connsiteY2" fmla="*/ 3078385 h 3078385"/>
              <a:gd name="connsiteX3" fmla="*/ 0 w 1722933"/>
              <a:gd name="connsiteY3" fmla="*/ 3078385 h 307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933" h="3078385">
                <a:moveTo>
                  <a:pt x="0" y="0"/>
                </a:moveTo>
                <a:lnTo>
                  <a:pt x="1722933" y="0"/>
                </a:lnTo>
                <a:lnTo>
                  <a:pt x="1722933" y="3078385"/>
                </a:lnTo>
                <a:lnTo>
                  <a:pt x="0" y="307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3107057"/>
            <a:ext cx="12192000" cy="2509027"/>
          </a:xfrm>
          <a:custGeom>
            <a:avLst/>
            <a:gdLst>
              <a:gd name="connsiteX0" fmla="*/ 0 w 12192000"/>
              <a:gd name="connsiteY0" fmla="*/ 0 h 2509027"/>
              <a:gd name="connsiteX1" fmla="*/ 12192000 w 12192000"/>
              <a:gd name="connsiteY1" fmla="*/ 0 h 2509027"/>
              <a:gd name="connsiteX2" fmla="*/ 12192000 w 12192000"/>
              <a:gd name="connsiteY2" fmla="*/ 2509027 h 2509027"/>
              <a:gd name="connsiteX3" fmla="*/ 0 w 12192000"/>
              <a:gd name="connsiteY3" fmla="*/ 2509027 h 250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9027">
                <a:moveTo>
                  <a:pt x="0" y="0"/>
                </a:moveTo>
                <a:lnTo>
                  <a:pt x="12192000" y="0"/>
                </a:lnTo>
                <a:lnTo>
                  <a:pt x="12192000" y="2509027"/>
                </a:lnTo>
                <a:lnTo>
                  <a:pt x="0" y="25090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408149" y="2292219"/>
            <a:ext cx="2879180" cy="2879118"/>
          </a:xfrm>
          <a:custGeom>
            <a:avLst/>
            <a:gdLst>
              <a:gd name="connsiteX0" fmla="*/ 1439590 w 2879180"/>
              <a:gd name="connsiteY0" fmla="*/ 0 h 2879118"/>
              <a:gd name="connsiteX1" fmla="*/ 2879180 w 2879180"/>
              <a:gd name="connsiteY1" fmla="*/ 1439559 h 2879118"/>
              <a:gd name="connsiteX2" fmla="*/ 1439590 w 2879180"/>
              <a:gd name="connsiteY2" fmla="*/ 2879118 h 2879118"/>
              <a:gd name="connsiteX3" fmla="*/ 0 w 2879180"/>
              <a:gd name="connsiteY3" fmla="*/ 1439559 h 2879118"/>
              <a:gd name="connsiteX4" fmla="*/ 1439590 w 2879180"/>
              <a:gd name="connsiteY4" fmla="*/ 0 h 28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180" h="2879118">
                <a:moveTo>
                  <a:pt x="1439590" y="0"/>
                </a:moveTo>
                <a:cubicBezTo>
                  <a:pt x="2234654" y="0"/>
                  <a:pt x="2879180" y="644512"/>
                  <a:pt x="2879180" y="1439559"/>
                </a:cubicBezTo>
                <a:cubicBezTo>
                  <a:pt x="2879180" y="2234606"/>
                  <a:pt x="2234654" y="2879118"/>
                  <a:pt x="1439590" y="2879118"/>
                </a:cubicBezTo>
                <a:cubicBezTo>
                  <a:pt x="644526" y="2879118"/>
                  <a:pt x="0" y="2234606"/>
                  <a:pt x="0" y="1439559"/>
                </a:cubicBezTo>
                <a:cubicBezTo>
                  <a:pt x="0" y="644512"/>
                  <a:pt x="644526" y="0"/>
                  <a:pt x="1439590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rgbClr val="E8EAED"/>
                </a:gs>
                <a:gs pos="100000">
                  <a:srgbClr val="B7BDC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483099" y="2187100"/>
            <a:ext cx="3225800" cy="3204524"/>
          </a:xfrm>
          <a:custGeom>
            <a:avLst/>
            <a:gdLst>
              <a:gd name="connsiteX0" fmla="*/ 1754534 w 3225800"/>
              <a:gd name="connsiteY0" fmla="*/ 1618065 h 3204524"/>
              <a:gd name="connsiteX1" fmla="*/ 3110607 w 3225800"/>
              <a:gd name="connsiteY1" fmla="*/ 1618065 h 3204524"/>
              <a:gd name="connsiteX2" fmla="*/ 3225800 w 3225800"/>
              <a:gd name="connsiteY2" fmla="*/ 1733258 h 3204524"/>
              <a:gd name="connsiteX3" fmla="*/ 3225800 w 3225800"/>
              <a:gd name="connsiteY3" fmla="*/ 3089331 h 3204524"/>
              <a:gd name="connsiteX4" fmla="*/ 3110607 w 3225800"/>
              <a:gd name="connsiteY4" fmla="*/ 3204524 h 3204524"/>
              <a:gd name="connsiteX5" fmla="*/ 1754534 w 3225800"/>
              <a:gd name="connsiteY5" fmla="*/ 3204524 h 3204524"/>
              <a:gd name="connsiteX6" fmla="*/ 1639341 w 3225800"/>
              <a:gd name="connsiteY6" fmla="*/ 3089331 h 3204524"/>
              <a:gd name="connsiteX7" fmla="*/ 1639341 w 3225800"/>
              <a:gd name="connsiteY7" fmla="*/ 1733258 h 3204524"/>
              <a:gd name="connsiteX8" fmla="*/ 1754534 w 3225800"/>
              <a:gd name="connsiteY8" fmla="*/ 1618065 h 3204524"/>
              <a:gd name="connsiteX9" fmla="*/ 115193 w 3225800"/>
              <a:gd name="connsiteY9" fmla="*/ 1618065 h 3204524"/>
              <a:gd name="connsiteX10" fmla="*/ 1471266 w 3225800"/>
              <a:gd name="connsiteY10" fmla="*/ 1618065 h 3204524"/>
              <a:gd name="connsiteX11" fmla="*/ 1586459 w 3225800"/>
              <a:gd name="connsiteY11" fmla="*/ 1733258 h 3204524"/>
              <a:gd name="connsiteX12" fmla="*/ 1586459 w 3225800"/>
              <a:gd name="connsiteY12" fmla="*/ 3089331 h 3204524"/>
              <a:gd name="connsiteX13" fmla="*/ 1471266 w 3225800"/>
              <a:gd name="connsiteY13" fmla="*/ 3204524 h 3204524"/>
              <a:gd name="connsiteX14" fmla="*/ 115193 w 3225800"/>
              <a:gd name="connsiteY14" fmla="*/ 3204524 h 3204524"/>
              <a:gd name="connsiteX15" fmla="*/ 0 w 3225800"/>
              <a:gd name="connsiteY15" fmla="*/ 3089331 h 3204524"/>
              <a:gd name="connsiteX16" fmla="*/ 0 w 3225800"/>
              <a:gd name="connsiteY16" fmla="*/ 1733258 h 3204524"/>
              <a:gd name="connsiteX17" fmla="*/ 115193 w 3225800"/>
              <a:gd name="connsiteY17" fmla="*/ 1618065 h 3204524"/>
              <a:gd name="connsiteX18" fmla="*/ 1754534 w 3225800"/>
              <a:gd name="connsiteY18" fmla="*/ 0 h 3204524"/>
              <a:gd name="connsiteX19" fmla="*/ 3110607 w 3225800"/>
              <a:gd name="connsiteY19" fmla="*/ 0 h 3204524"/>
              <a:gd name="connsiteX20" fmla="*/ 3225800 w 3225800"/>
              <a:gd name="connsiteY20" fmla="*/ 115193 h 3204524"/>
              <a:gd name="connsiteX21" fmla="*/ 3225800 w 3225800"/>
              <a:gd name="connsiteY21" fmla="*/ 1471266 h 3204524"/>
              <a:gd name="connsiteX22" fmla="*/ 3110607 w 3225800"/>
              <a:gd name="connsiteY22" fmla="*/ 1586459 h 3204524"/>
              <a:gd name="connsiteX23" fmla="*/ 1754534 w 3225800"/>
              <a:gd name="connsiteY23" fmla="*/ 1586459 h 3204524"/>
              <a:gd name="connsiteX24" fmla="*/ 1639341 w 3225800"/>
              <a:gd name="connsiteY24" fmla="*/ 1471266 h 3204524"/>
              <a:gd name="connsiteX25" fmla="*/ 1639341 w 3225800"/>
              <a:gd name="connsiteY25" fmla="*/ 115193 h 3204524"/>
              <a:gd name="connsiteX26" fmla="*/ 1754534 w 3225800"/>
              <a:gd name="connsiteY26" fmla="*/ 0 h 3204524"/>
              <a:gd name="connsiteX27" fmla="*/ 115193 w 3225800"/>
              <a:gd name="connsiteY27" fmla="*/ 0 h 3204524"/>
              <a:gd name="connsiteX28" fmla="*/ 1471266 w 3225800"/>
              <a:gd name="connsiteY28" fmla="*/ 0 h 3204524"/>
              <a:gd name="connsiteX29" fmla="*/ 1586459 w 3225800"/>
              <a:gd name="connsiteY29" fmla="*/ 115193 h 3204524"/>
              <a:gd name="connsiteX30" fmla="*/ 1586459 w 3225800"/>
              <a:gd name="connsiteY30" fmla="*/ 1471266 h 3204524"/>
              <a:gd name="connsiteX31" fmla="*/ 1471266 w 3225800"/>
              <a:gd name="connsiteY31" fmla="*/ 1586459 h 3204524"/>
              <a:gd name="connsiteX32" fmla="*/ 115193 w 3225800"/>
              <a:gd name="connsiteY32" fmla="*/ 1586459 h 3204524"/>
              <a:gd name="connsiteX33" fmla="*/ 0 w 3225800"/>
              <a:gd name="connsiteY33" fmla="*/ 1471266 h 3204524"/>
              <a:gd name="connsiteX34" fmla="*/ 0 w 3225800"/>
              <a:gd name="connsiteY34" fmla="*/ 115193 h 3204524"/>
              <a:gd name="connsiteX35" fmla="*/ 115193 w 3225800"/>
              <a:gd name="connsiteY35" fmla="*/ 0 h 320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25800" h="3204524">
                <a:moveTo>
                  <a:pt x="1754534" y="1618065"/>
                </a:moveTo>
                <a:lnTo>
                  <a:pt x="3110607" y="1618065"/>
                </a:lnTo>
                <a:cubicBezTo>
                  <a:pt x="3174226" y="1618065"/>
                  <a:pt x="3225800" y="1669639"/>
                  <a:pt x="3225800" y="1733258"/>
                </a:cubicBezTo>
                <a:lnTo>
                  <a:pt x="3225800" y="3089331"/>
                </a:lnTo>
                <a:cubicBezTo>
                  <a:pt x="3225800" y="3152950"/>
                  <a:pt x="3174226" y="3204524"/>
                  <a:pt x="3110607" y="3204524"/>
                </a:cubicBezTo>
                <a:lnTo>
                  <a:pt x="1754534" y="3204524"/>
                </a:lnTo>
                <a:cubicBezTo>
                  <a:pt x="1690915" y="3204524"/>
                  <a:pt x="1639341" y="3152950"/>
                  <a:pt x="1639341" y="3089331"/>
                </a:cubicBezTo>
                <a:lnTo>
                  <a:pt x="1639341" y="1733258"/>
                </a:lnTo>
                <a:cubicBezTo>
                  <a:pt x="1639341" y="1669639"/>
                  <a:pt x="1690915" y="1618065"/>
                  <a:pt x="1754534" y="1618065"/>
                </a:cubicBezTo>
                <a:close/>
                <a:moveTo>
                  <a:pt x="115193" y="1618065"/>
                </a:moveTo>
                <a:lnTo>
                  <a:pt x="1471266" y="1618065"/>
                </a:lnTo>
                <a:cubicBezTo>
                  <a:pt x="1534885" y="1618065"/>
                  <a:pt x="1586459" y="1669639"/>
                  <a:pt x="1586459" y="1733258"/>
                </a:cubicBezTo>
                <a:lnTo>
                  <a:pt x="1586459" y="3089331"/>
                </a:lnTo>
                <a:cubicBezTo>
                  <a:pt x="1586459" y="3152950"/>
                  <a:pt x="1534885" y="3204524"/>
                  <a:pt x="1471266" y="3204524"/>
                </a:cubicBezTo>
                <a:lnTo>
                  <a:pt x="115193" y="3204524"/>
                </a:lnTo>
                <a:cubicBezTo>
                  <a:pt x="51574" y="3204524"/>
                  <a:pt x="0" y="3152950"/>
                  <a:pt x="0" y="3089331"/>
                </a:cubicBezTo>
                <a:lnTo>
                  <a:pt x="0" y="1733258"/>
                </a:lnTo>
                <a:cubicBezTo>
                  <a:pt x="0" y="1669639"/>
                  <a:pt x="51574" y="1618065"/>
                  <a:pt x="115193" y="1618065"/>
                </a:cubicBezTo>
                <a:close/>
                <a:moveTo>
                  <a:pt x="1754534" y="0"/>
                </a:moveTo>
                <a:lnTo>
                  <a:pt x="3110607" y="0"/>
                </a:lnTo>
                <a:cubicBezTo>
                  <a:pt x="3174226" y="0"/>
                  <a:pt x="3225800" y="51574"/>
                  <a:pt x="3225800" y="115193"/>
                </a:cubicBezTo>
                <a:lnTo>
                  <a:pt x="3225800" y="1471266"/>
                </a:lnTo>
                <a:cubicBezTo>
                  <a:pt x="3225800" y="1534885"/>
                  <a:pt x="3174226" y="1586459"/>
                  <a:pt x="3110607" y="1586459"/>
                </a:cubicBezTo>
                <a:lnTo>
                  <a:pt x="1754534" y="1586459"/>
                </a:lnTo>
                <a:cubicBezTo>
                  <a:pt x="1690915" y="1586459"/>
                  <a:pt x="1639341" y="1534885"/>
                  <a:pt x="1639341" y="1471266"/>
                </a:cubicBezTo>
                <a:lnTo>
                  <a:pt x="1639341" y="115193"/>
                </a:lnTo>
                <a:cubicBezTo>
                  <a:pt x="1639341" y="51574"/>
                  <a:pt x="1690915" y="0"/>
                  <a:pt x="1754534" y="0"/>
                </a:cubicBezTo>
                <a:close/>
                <a:moveTo>
                  <a:pt x="115193" y="0"/>
                </a:moveTo>
                <a:lnTo>
                  <a:pt x="1471266" y="0"/>
                </a:lnTo>
                <a:cubicBezTo>
                  <a:pt x="1534885" y="0"/>
                  <a:pt x="1586459" y="51574"/>
                  <a:pt x="1586459" y="115193"/>
                </a:cubicBezTo>
                <a:lnTo>
                  <a:pt x="1586459" y="1471266"/>
                </a:lnTo>
                <a:cubicBezTo>
                  <a:pt x="1586459" y="1534885"/>
                  <a:pt x="1534885" y="1586459"/>
                  <a:pt x="1471266" y="1586459"/>
                </a:cubicBezTo>
                <a:lnTo>
                  <a:pt x="115193" y="1586459"/>
                </a:lnTo>
                <a:cubicBezTo>
                  <a:pt x="51574" y="1586459"/>
                  <a:pt x="0" y="1534885"/>
                  <a:pt x="0" y="1471266"/>
                </a:cubicBezTo>
                <a:lnTo>
                  <a:pt x="0" y="115193"/>
                </a:lnTo>
                <a:cubicBezTo>
                  <a:pt x="0" y="51574"/>
                  <a:pt x="51574" y="0"/>
                  <a:pt x="1151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74713" y="3893867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3203407" y="3893867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3" y="1892721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203407" y="1892721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874712" y="1969676"/>
            <a:ext cx="3213358" cy="1670818"/>
          </a:xfrm>
          <a:custGeom>
            <a:avLst/>
            <a:gdLst>
              <a:gd name="connsiteX0" fmla="*/ 0 w 3213358"/>
              <a:gd name="connsiteY0" fmla="*/ 0 h 1670818"/>
              <a:gd name="connsiteX1" fmla="*/ 3213358 w 3213358"/>
              <a:gd name="connsiteY1" fmla="*/ 0 h 1670818"/>
              <a:gd name="connsiteX2" fmla="*/ 3213358 w 3213358"/>
              <a:gd name="connsiteY2" fmla="*/ 1670818 h 1670818"/>
              <a:gd name="connsiteX3" fmla="*/ 0 w 3213358"/>
              <a:gd name="connsiteY3" fmla="*/ 1670818 h 16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358" h="1670818">
                <a:moveTo>
                  <a:pt x="0" y="0"/>
                </a:moveTo>
                <a:lnTo>
                  <a:pt x="3213358" y="0"/>
                </a:lnTo>
                <a:lnTo>
                  <a:pt x="3213358" y="1670818"/>
                </a:lnTo>
                <a:lnTo>
                  <a:pt x="0" y="1670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89320" y="1969676"/>
            <a:ext cx="3213358" cy="1670818"/>
          </a:xfrm>
          <a:custGeom>
            <a:avLst/>
            <a:gdLst>
              <a:gd name="connsiteX0" fmla="*/ 0 w 3213358"/>
              <a:gd name="connsiteY0" fmla="*/ 0 h 1670818"/>
              <a:gd name="connsiteX1" fmla="*/ 3213358 w 3213358"/>
              <a:gd name="connsiteY1" fmla="*/ 0 h 1670818"/>
              <a:gd name="connsiteX2" fmla="*/ 3213358 w 3213358"/>
              <a:gd name="connsiteY2" fmla="*/ 1670818 h 1670818"/>
              <a:gd name="connsiteX3" fmla="*/ 0 w 3213358"/>
              <a:gd name="connsiteY3" fmla="*/ 1670818 h 16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358" h="1670818">
                <a:moveTo>
                  <a:pt x="0" y="0"/>
                </a:moveTo>
                <a:lnTo>
                  <a:pt x="3213358" y="0"/>
                </a:lnTo>
                <a:lnTo>
                  <a:pt x="3213358" y="1670818"/>
                </a:lnTo>
                <a:lnTo>
                  <a:pt x="0" y="1670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03930" y="1969676"/>
            <a:ext cx="3213358" cy="1670818"/>
          </a:xfrm>
          <a:custGeom>
            <a:avLst/>
            <a:gdLst>
              <a:gd name="connsiteX0" fmla="*/ 0 w 3213358"/>
              <a:gd name="connsiteY0" fmla="*/ 0 h 1670818"/>
              <a:gd name="connsiteX1" fmla="*/ 3213358 w 3213358"/>
              <a:gd name="connsiteY1" fmla="*/ 0 h 1670818"/>
              <a:gd name="connsiteX2" fmla="*/ 3213358 w 3213358"/>
              <a:gd name="connsiteY2" fmla="*/ 1670818 h 1670818"/>
              <a:gd name="connsiteX3" fmla="*/ 0 w 3213358"/>
              <a:gd name="connsiteY3" fmla="*/ 1670818 h 16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358" h="1670818">
                <a:moveTo>
                  <a:pt x="0" y="0"/>
                </a:moveTo>
                <a:lnTo>
                  <a:pt x="3213358" y="0"/>
                </a:lnTo>
                <a:lnTo>
                  <a:pt x="3213358" y="1670818"/>
                </a:lnTo>
                <a:lnTo>
                  <a:pt x="0" y="1670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63507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52302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41097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-297"/>
            <a:ext cx="12193056" cy="685859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527" y="-29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04620" y="308488"/>
            <a:ext cx="7184030" cy="60986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18710" y="45142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charset="0"/>
                <a:ea typeface="微软雅黑" panose="020B0503020204020204" charset="-122"/>
                <a:cs typeface="+mn-cs"/>
              </a:rPr>
              <a:t>演讲人：杨增壮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9086" y="2166288"/>
            <a:ext cx="333946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80604020202020204" charset="0"/>
                <a:ea typeface="微软雅黑" panose="020B0503020204020204" charset="-122"/>
                <a:cs typeface="+mn-cs"/>
                <a:sym typeface="+mn-ea"/>
              </a:rPr>
              <a:t>部署</a:t>
            </a:r>
            <a:r>
              <a:rPr kumimoji="0" lang="en-US" altLang="zh-CN" sz="66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80604020202020204" charset="0"/>
                <a:ea typeface="微软雅黑" panose="020B0503020204020204" charset="-122"/>
                <a:cs typeface="+mn-cs"/>
                <a:sym typeface="+mn-ea"/>
              </a:rPr>
              <a:t>LVS</a:t>
            </a:r>
            <a:endParaRPr kumimoji="0" lang="zh-CN" altLang="en-US" sz="66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8060402020202020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57649" y="3556528"/>
            <a:ext cx="3403602" cy="284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Representational State Transfer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椭圆 21"/>
          <p:cNvSpPr/>
          <p:nvPr/>
        </p:nvSpPr>
        <p:spPr>
          <a:xfrm>
            <a:off x="466547" y="476250"/>
            <a:ext cx="436544" cy="397722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396642" cy="1159989"/>
            <a:chOff x="347913" y="224310"/>
            <a:chExt cx="4396642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93614" y="512876"/>
              <a:ext cx="59817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４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49238" y="425498"/>
              <a:ext cx="3295317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x-none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部署基于ＤＲ模式的ＬＶＳ</a:t>
              </a:r>
              <a:endParaRPr lang="x-none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44320" y="880110"/>
            <a:ext cx="8091170" cy="5048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１.</a:t>
            </a:r>
            <a:r>
              <a:rPr lang="zh-CN" altLang="en-US"/>
              <a:t>设置</a:t>
            </a:r>
            <a:r>
              <a:rPr lang="x-none" altLang="zh-CN"/>
              <a:t>调度器</a:t>
            </a:r>
            <a:r>
              <a:rPr lang="zh-CN" altLang="en-US"/>
              <a:t>的VIP和DIP</a:t>
            </a:r>
            <a:endParaRPr lang="zh-CN" altLang="en-US"/>
          </a:p>
          <a:p>
            <a:r>
              <a:rPr lang="x-none" altLang="zh-CN"/>
              <a:t>[root@proxy ~]# cd /etc/sysconfig/network-scripts/</a:t>
            </a:r>
            <a:endParaRPr lang="x-none" altLang="zh-CN"/>
          </a:p>
          <a:p>
            <a:r>
              <a:rPr lang="x-none" altLang="zh-CN"/>
              <a:t>[root@proxy ~]# cp ifcfg-eth0{,:0}</a:t>
            </a:r>
            <a:endParaRPr lang="x-none" altLang="zh-CN"/>
          </a:p>
          <a:p>
            <a:r>
              <a:rPr lang="x-none" altLang="zh-CN"/>
              <a:t>[root@proxy ~]# vim ifcfg-eth0:0</a:t>
            </a:r>
            <a:endParaRPr lang="x-none" altLang="zh-CN"/>
          </a:p>
          <a:p>
            <a:r>
              <a:rPr lang="x-none" altLang="zh-CN"/>
              <a:t>TYPE=Ethernet</a:t>
            </a:r>
            <a:endParaRPr lang="x-none" altLang="zh-CN"/>
          </a:p>
          <a:p>
            <a:r>
              <a:rPr lang="x-none" altLang="zh-CN"/>
              <a:t>#网卡类型为：以太网卡</a:t>
            </a:r>
            <a:endParaRPr lang="x-none" altLang="zh-CN"/>
          </a:p>
          <a:p>
            <a:r>
              <a:rPr lang="x-none" altLang="zh-CN"/>
              <a:t>BOOTPROTO=none</a:t>
            </a:r>
            <a:endParaRPr lang="x-none" altLang="zh-CN"/>
          </a:p>
          <a:p>
            <a:r>
              <a:rPr lang="x-none" altLang="zh-CN"/>
              <a:t>#none手动配置IP，或者dhcp自动配置IP</a:t>
            </a:r>
            <a:endParaRPr lang="x-none" altLang="zh-CN"/>
          </a:p>
          <a:p>
            <a:r>
              <a:rPr lang="x-none" altLang="zh-CN"/>
              <a:t>NAME=eth0:0</a:t>
            </a:r>
            <a:endParaRPr lang="x-none" altLang="zh-CN"/>
          </a:p>
          <a:p>
            <a:r>
              <a:rPr lang="x-none" altLang="zh-CN"/>
              <a:t>#网卡名称</a:t>
            </a:r>
            <a:endParaRPr lang="x-none" altLang="zh-CN"/>
          </a:p>
          <a:p>
            <a:r>
              <a:rPr lang="x-none" altLang="zh-CN"/>
              <a:t>DEVICE=eth0:0</a:t>
            </a:r>
            <a:endParaRPr lang="x-none" altLang="zh-CN"/>
          </a:p>
          <a:p>
            <a:r>
              <a:rPr lang="x-none" altLang="zh-CN"/>
              <a:t>#设备名称</a:t>
            </a:r>
            <a:endParaRPr lang="x-none" altLang="zh-CN"/>
          </a:p>
          <a:p>
            <a:r>
              <a:rPr lang="x-none" altLang="zh-CN"/>
              <a:t>ONBOOT=yes</a:t>
            </a:r>
            <a:endParaRPr lang="x-none" altLang="zh-CN"/>
          </a:p>
          <a:p>
            <a:r>
              <a:rPr lang="x-none" altLang="zh-CN"/>
              <a:t>#开机时是否自动激活该网卡</a:t>
            </a:r>
            <a:endParaRPr lang="x-none" altLang="zh-CN"/>
          </a:p>
          <a:p>
            <a:r>
              <a:rPr lang="x-none" altLang="zh-CN"/>
              <a:t>IPADDR=124.126.147.15</a:t>
            </a:r>
            <a:endParaRPr lang="x-none" altLang="zh-CN"/>
          </a:p>
          <a:p>
            <a:r>
              <a:rPr lang="x-none" altLang="zh-CN"/>
              <a:t>#IP地址</a:t>
            </a:r>
            <a:endParaRPr lang="x-none" altLang="zh-CN"/>
          </a:p>
          <a:p>
            <a:r>
              <a:rPr lang="x-none" altLang="zh-CN"/>
              <a:t>PREFIX=8</a:t>
            </a:r>
            <a:endParaRPr lang="x-none" altLang="zh-CN"/>
          </a:p>
          <a:p>
            <a:r>
              <a:rPr lang="x-none" altLang="zh-CN"/>
              <a:t>#子网掩码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83002" cy="1159989"/>
            <a:chOff x="347913" y="224310"/>
            <a:chExt cx="4483002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93614" y="512876"/>
              <a:ext cx="59817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４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35598" y="304848"/>
              <a:ext cx="32953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x-none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部署基于ＤＲ模式的ＬＶＳ</a:t>
              </a:r>
              <a:endParaRPr lang="x-none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36065" y="897255"/>
            <a:ext cx="8091170" cy="395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2.给后端真实服务器配置伪装</a:t>
            </a:r>
            <a:r>
              <a:rPr lang="zh-CN" altLang="en-US"/>
              <a:t>VIP</a:t>
            </a:r>
            <a:r>
              <a:rPr lang="x-none" altLang="zh-CN"/>
              <a:t>（子网掩码必须是32（也就是全255），网络地址与IP地址一样，广播地址与IP地址也一样）</a:t>
            </a:r>
            <a:endParaRPr lang="x-none" altLang="zh-CN"/>
          </a:p>
          <a:p>
            <a:r>
              <a:rPr lang="x-none" altLang="zh-CN"/>
              <a:t>    [root@web1 ~]# cd /etc/sysconfig/network-scripts/</a:t>
            </a:r>
            <a:endParaRPr lang="x-none" altLang="zh-CN"/>
          </a:p>
          <a:p>
            <a:r>
              <a:rPr lang="x-none" altLang="zh-CN"/>
              <a:t>    [root@web1 ~]# cp ifcfg-lo{,:0}</a:t>
            </a:r>
            <a:endParaRPr lang="x-none" altLang="zh-CN"/>
          </a:p>
          <a:p>
            <a:r>
              <a:rPr lang="x-none" altLang="zh-CN"/>
              <a:t>    [root@web1 ~]# vim ifcfg-lo:0</a:t>
            </a:r>
            <a:endParaRPr lang="x-none" altLang="zh-CN"/>
          </a:p>
          <a:p>
            <a:r>
              <a:rPr lang="x-none" altLang="zh-CN"/>
              <a:t>    DEVICE=lo:0</a:t>
            </a:r>
            <a:endParaRPr lang="x-none" altLang="zh-CN"/>
          </a:p>
          <a:p>
            <a:r>
              <a:rPr lang="x-none" altLang="zh-CN"/>
              <a:t>    IPADDR=124.126.147.15</a:t>
            </a:r>
            <a:endParaRPr lang="x-none" altLang="zh-CN"/>
          </a:p>
          <a:p>
            <a:r>
              <a:rPr lang="x-none" altLang="zh-CN"/>
              <a:t>    NETMASK=255.255.255.255</a:t>
            </a:r>
            <a:endParaRPr lang="x-none" altLang="zh-CN"/>
          </a:p>
          <a:p>
            <a:r>
              <a:rPr lang="x-none" altLang="zh-CN"/>
              <a:t>    NETWORK=</a:t>
            </a:r>
            <a:r>
              <a:rPr lang="x-none" altLang="zh-CN">
                <a:sym typeface="+mn-ea"/>
              </a:rPr>
              <a:t>124.126.147.15</a:t>
            </a:r>
            <a:endParaRPr lang="x-none" altLang="zh-CN"/>
          </a:p>
          <a:p>
            <a:r>
              <a:rPr lang="x-none" altLang="zh-CN"/>
              <a:t>    BROADCAST=</a:t>
            </a:r>
            <a:r>
              <a:rPr lang="x-none" altLang="zh-CN">
                <a:sym typeface="+mn-ea"/>
              </a:rPr>
              <a:t>124.126.147.15</a:t>
            </a:r>
            <a:endParaRPr lang="x-none" altLang="zh-CN"/>
          </a:p>
          <a:p>
            <a:r>
              <a:rPr lang="x-none" altLang="zh-CN"/>
              <a:t>    ONBOOT=yes</a:t>
            </a:r>
            <a:endParaRPr lang="x-none" altLang="zh-CN"/>
          </a:p>
          <a:p>
            <a:r>
              <a:rPr lang="x-none" altLang="zh-CN"/>
              <a:t>    NAME=lo:0</a:t>
            </a:r>
            <a:endParaRPr lang="x-none" altLang="zh-CN"/>
          </a:p>
          <a:p>
            <a:endParaRPr lang="zh-CN" altLang="en-US"/>
          </a:p>
          <a:p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83002" cy="1159989"/>
            <a:chOff x="347913" y="224310"/>
            <a:chExt cx="4483002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93614" y="512876"/>
              <a:ext cx="59817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４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35598" y="304848"/>
              <a:ext cx="32953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x-none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部署基于ＤＲ模式的ＬＶＳ</a:t>
              </a:r>
              <a:endParaRPr lang="x-none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36065" y="897255"/>
            <a:ext cx="8091170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３．防止后端真实服务器和调度器地址冲突，执行以下操作</a:t>
            </a:r>
            <a:endParaRPr lang="x-none" altLang="zh-CN"/>
          </a:p>
          <a:p>
            <a:r>
              <a:rPr lang="x-none" altLang="zh-CN"/>
              <a:t>[root@web1 ~]# vim /etc/sysctl.conf</a:t>
            </a:r>
            <a:endParaRPr lang="x-none" altLang="zh-CN"/>
          </a:p>
          <a:p>
            <a:r>
              <a:rPr lang="x-none" altLang="zh-CN"/>
              <a:t>#手动写入如下4行内容</a:t>
            </a:r>
            <a:endParaRPr lang="x-none" altLang="zh-CN"/>
          </a:p>
          <a:p>
            <a:r>
              <a:rPr lang="x-none" altLang="zh-CN"/>
              <a:t>net.ipv4.conf.all.arp_ignore = 1</a:t>
            </a:r>
            <a:endParaRPr lang="x-none" altLang="zh-CN"/>
          </a:p>
          <a:p>
            <a:r>
              <a:rPr lang="x-none" altLang="zh-CN"/>
              <a:t>net.ipv4.conf.lo.arp_ignore = 1</a:t>
            </a:r>
            <a:endParaRPr lang="x-none" altLang="zh-CN"/>
          </a:p>
          <a:p>
            <a:r>
              <a:rPr lang="x-none" altLang="zh-CN"/>
              <a:t>net.ipv4.conf.lo.arp_announce = 2</a:t>
            </a:r>
            <a:endParaRPr lang="x-none" altLang="zh-CN"/>
          </a:p>
          <a:p>
            <a:r>
              <a:rPr lang="x-none" altLang="zh-CN"/>
              <a:t>net.ipv4.conf.all.arp_announce = 2</a:t>
            </a:r>
            <a:endParaRPr lang="x-none" altLang="zh-CN"/>
          </a:p>
          <a:p>
            <a:r>
              <a:rPr lang="x-none" altLang="zh-CN"/>
              <a:t>#当有arp广播问谁是192.168.4.15时，本机忽略该ARP广播，不做任何回应</a:t>
            </a:r>
            <a:endParaRPr lang="x-none" altLang="zh-CN"/>
          </a:p>
          <a:p>
            <a:r>
              <a:rPr lang="x-none" altLang="zh-CN"/>
              <a:t>#本机不要向外宣告自己的lo回环地址是</a:t>
            </a:r>
            <a:r>
              <a:rPr lang="x-none" altLang="zh-CN">
                <a:sym typeface="+mn-ea"/>
              </a:rPr>
              <a:t>124.126.147.15</a:t>
            </a:r>
            <a:endParaRPr lang="x-none" altLang="zh-CN">
              <a:sym typeface="+mn-ea"/>
            </a:endParaRPr>
          </a:p>
          <a:p>
            <a:r>
              <a:rPr lang="zh-CN" altLang="en-US"/>
              <a:t>[root@web1 ~]# sysctl -p</a:t>
            </a:r>
            <a:endParaRPr lang="zh-CN" altLang="en-US"/>
          </a:p>
          <a:p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83002" cy="1159989"/>
            <a:chOff x="347913" y="224310"/>
            <a:chExt cx="4483002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93614" y="512876"/>
              <a:ext cx="59817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４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35598" y="304848"/>
              <a:ext cx="32953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x-none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部署基于ＤＲ模式的ＬＶＳ</a:t>
              </a:r>
              <a:endParaRPr lang="x-none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36700" y="897890"/>
            <a:ext cx="9471025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４．调度器安装软件并部署LVS-DR模式调度器</a:t>
            </a:r>
            <a:endParaRPr lang="x-none" altLang="zh-CN"/>
          </a:p>
          <a:p>
            <a:r>
              <a:rPr lang="x-none" altLang="zh-CN"/>
              <a:t>[root@proxy ~]# yum -y install ipvsadm</a:t>
            </a:r>
            <a:endParaRPr lang="x-none" altLang="zh-CN"/>
          </a:p>
          <a:p>
            <a:r>
              <a:rPr lang="x-none" altLang="zh-CN"/>
              <a:t>清理之前实验的规则，创建新的集群服务器规则</a:t>
            </a:r>
            <a:endParaRPr lang="x-none" altLang="zh-CN"/>
          </a:p>
          <a:p>
            <a:r>
              <a:rPr lang="x-none" altLang="zh-CN"/>
              <a:t>    [root@proxy ~]# ipvsadm -C                                #清空所有规则</a:t>
            </a:r>
            <a:endParaRPr lang="x-none" altLang="zh-CN"/>
          </a:p>
          <a:p>
            <a:r>
              <a:rPr lang="x-none" altLang="zh-CN"/>
              <a:t>    [root@proxy ~]# ipvsadm -A -t </a:t>
            </a:r>
            <a:r>
              <a:rPr lang="x-none" altLang="zh-CN">
                <a:sym typeface="+mn-ea"/>
              </a:rPr>
              <a:t>124.126.147.15</a:t>
            </a:r>
            <a:r>
              <a:rPr lang="x-none" altLang="zh-CN"/>
              <a:t>:80 -s wrr</a:t>
            </a:r>
            <a:endParaRPr lang="x-none" altLang="zh-CN"/>
          </a:p>
          <a:p>
            <a:r>
              <a:rPr lang="x-none" altLang="zh-CN"/>
              <a:t>添加真实服务器(-g参数设置LVS工作模式为DR模式，-w设置权重)</a:t>
            </a:r>
            <a:endParaRPr lang="x-none" altLang="zh-CN"/>
          </a:p>
          <a:p>
            <a:r>
              <a:rPr lang="x-none" altLang="zh-CN"/>
              <a:t>    [root@proxy ~]# ipvsadm -a -t </a:t>
            </a:r>
            <a:r>
              <a:rPr lang="x-none" altLang="zh-CN">
                <a:sym typeface="+mn-ea"/>
              </a:rPr>
              <a:t>124.126.147.15</a:t>
            </a:r>
            <a:r>
              <a:rPr lang="x-none" altLang="zh-CN"/>
              <a:t>:80 -r 192.168.0.1 -g -w 1</a:t>
            </a:r>
            <a:endParaRPr lang="x-none" altLang="zh-CN"/>
          </a:p>
          <a:p>
            <a:r>
              <a:rPr lang="x-none" altLang="zh-CN"/>
              <a:t>    [root@proxy ~]# ipvsadm -a -t </a:t>
            </a:r>
            <a:r>
              <a:rPr lang="x-none" altLang="zh-CN">
                <a:sym typeface="+mn-ea"/>
              </a:rPr>
              <a:t>124.126.147.15</a:t>
            </a:r>
            <a:r>
              <a:rPr lang="x-none" altLang="zh-CN"/>
              <a:t>:80 -r 192.168.0.2 -g -w 1</a:t>
            </a:r>
            <a:endParaRPr lang="x-none" altLang="zh-CN"/>
          </a:p>
          <a:p>
            <a:r>
              <a:rPr lang="x-none" altLang="zh-CN">
                <a:sym typeface="+mn-ea"/>
              </a:rPr>
              <a:t> 　[root@proxy ~]# ipvsadm -a -t 124.126.147.15:80 -r 192.168.0.3 -g -w 1</a:t>
            </a:r>
            <a:endParaRPr lang="x-none" altLang="zh-CN"/>
          </a:p>
          <a:p>
            <a:r>
              <a:rPr lang="x-none" altLang="zh-CN"/>
              <a:t>查看规则列表，并保存规则</a:t>
            </a:r>
            <a:endParaRPr lang="x-none" altLang="zh-CN"/>
          </a:p>
          <a:p>
            <a:r>
              <a:rPr lang="x-none" altLang="zh-CN"/>
              <a:t>    [root@proxy ~]# ipvsadm -Ln</a:t>
            </a:r>
            <a:endParaRPr lang="x-none" altLang="zh-CN"/>
          </a:p>
          <a:p>
            <a:r>
              <a:rPr lang="x-none" altLang="zh-CN"/>
              <a:t>    [root@proxy ~]# ipvsadm-save -n &gt; /etc/sysconfig/ipvsadm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83002" cy="1159989"/>
            <a:chOff x="347913" y="224310"/>
            <a:chExt cx="4483002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39969" y="512876"/>
              <a:ext cx="505460" cy="39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04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35598" y="304848"/>
              <a:ext cx="329531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x-none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LVS 优缺点</a:t>
              </a:r>
              <a:endParaRPr lang="x-none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36065" y="897255"/>
            <a:ext cx="8091170" cy="4499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1、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抗负载能力强</a:t>
            </a:r>
            <a:r>
              <a:rPr lang="x-none" altLang="zh-CN"/>
              <a:t>、是工作在网络4层之上仅作分发之用，没有流量的产生，这个特点也决定了它在负载均衡软件里的性能最强的，对内存和cpu资源消耗比较低。</a:t>
            </a:r>
            <a:endParaRPr lang="x-none" altLang="zh-CN"/>
          </a:p>
          <a:p>
            <a:r>
              <a:rPr lang="x-none" altLang="zh-CN"/>
              <a:t>2、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配置性比较低</a:t>
            </a:r>
            <a:r>
              <a:rPr lang="x-none" altLang="zh-CN"/>
              <a:t>，这是一个缺点也是一个优点，因为没有可太多配置的东西，所以并不需要太多接触，大大减少了人为出错的几率。</a:t>
            </a:r>
            <a:endParaRPr lang="x-none" altLang="zh-CN"/>
          </a:p>
          <a:p>
            <a:r>
              <a:rPr lang="x-none" altLang="zh-CN"/>
              <a:t>3、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工作稳定</a:t>
            </a:r>
            <a:r>
              <a:rPr lang="x-none" altLang="zh-CN"/>
              <a:t>，因为其本身抗负载能力很强，自身有完整的双机热备方案，如LVS+Keepalived</a:t>
            </a:r>
            <a:endParaRPr lang="x-none" altLang="zh-CN"/>
          </a:p>
          <a:p>
            <a:r>
              <a:rPr lang="x-none" altLang="zh-CN"/>
              <a:t>４、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应用范围比较广</a:t>
            </a:r>
            <a:r>
              <a:rPr lang="x-none" altLang="zh-CN"/>
              <a:t>，因为LVS工作在4层，所以它几乎可以对所有应用做负载均衡，包括http、数据库、在线聊天室等等。</a:t>
            </a:r>
            <a:endParaRPr lang="x-none" altLang="zh-CN"/>
          </a:p>
          <a:p>
            <a:r>
              <a:rPr lang="x-none" altLang="zh-CN"/>
              <a:t>LVS的缺点：</a:t>
            </a:r>
            <a:endParaRPr lang="x-none" altLang="zh-CN"/>
          </a:p>
          <a:p>
            <a:r>
              <a:rPr lang="x-none" altLang="zh-CN"/>
              <a:t>1、软件本身不支持正则表达式处理，不能做动静分离；而现在许多网站在这方面都有较强的需求，这个是Nginx/HAProxy+Keepalived的优势所在。</a:t>
            </a:r>
            <a:endParaRPr lang="x-none" altLang="zh-CN"/>
          </a:p>
          <a:p>
            <a:r>
              <a:rPr lang="x-none" altLang="zh-CN"/>
              <a:t>2、如果是网站应用比较庞大的话，LVS/DR+Keepalived实施起来就比较复杂了，特别后面有Windows Server的机器的话，如果实施及配置还有维护过程就比较复杂了，相对而言，Nginx/HAProxy+Keepalived就简单多了</a:t>
            </a:r>
            <a:endParaRPr lang="x-none" altLang="zh-CN"/>
          </a:p>
          <a:p>
            <a:r>
              <a:rPr lang="x-none" altLang="zh-CN"/>
              <a:t>３</a:t>
            </a:r>
            <a:r>
              <a:rPr lang="x-none" altLang="zh-CN">
                <a:sym typeface="+mn-ea"/>
              </a:rPr>
              <a:t>、网络依赖性大．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21"/>
          <p:cNvSpPr/>
          <p:nvPr/>
        </p:nvSpPr>
        <p:spPr>
          <a:xfrm>
            <a:off x="683260" y="1184275"/>
            <a:ext cx="2479675" cy="2614295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9415" y="2959735"/>
            <a:ext cx="5834380" cy="16579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kumimoji="0" lang="x-none" altLang="zh-CN" sz="9600" b="1" i="0" u="none" strike="noStrike" kern="1200" cap="none" spc="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thanks</a:t>
            </a:r>
            <a:endParaRPr kumimoji="0" lang="x-none" altLang="zh-CN" sz="9600" b="1" i="0" u="none" strike="noStrike" kern="1200" cap="none" spc="0" normalizeH="0" baseline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959799" y="2194363"/>
            <a:ext cx="2040345" cy="200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218326" y="2194363"/>
            <a:ext cx="2040425" cy="2001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497253" y="2194363"/>
            <a:ext cx="2018368" cy="2001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711854" y="2194363"/>
            <a:ext cx="2019603" cy="200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75152" y="415593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CONTENTS</a:t>
            </a:r>
            <a:endParaRPr lang="zh-CN" altLang="en-US" sz="3200" b="1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57056" y="1074911"/>
            <a:ext cx="877888" cy="128231"/>
            <a:chOff x="1670731" y="2023448"/>
            <a:chExt cx="8576128" cy="1252698"/>
          </a:xfrm>
        </p:grpSpPr>
        <p:sp>
          <p:nvSpPr>
            <p:cNvPr id="17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39679" y="4246563"/>
            <a:ext cx="176395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了解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LVS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8070" y="4196080"/>
            <a:ext cx="25469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了解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ipvsadm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6350" y="4246880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LVS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工作机制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14627" y="4246563"/>
            <a:ext cx="1763952" cy="48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x-none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部署LVS</a:t>
            </a:r>
            <a:endParaRPr lang="x-none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20630" y="264002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US" altLang="zh-CN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55930" y="264002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US" altLang="zh-CN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42865" y="264002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-US" altLang="zh-CN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26581" y="264002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endParaRPr lang="en-US" altLang="zh-CN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7438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01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什么是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LVS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？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66290" y="1384300"/>
            <a:ext cx="5787390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LVS，全称Linux Virtual Server，是国人章文嵩发起的一个开源项目。</a:t>
            </a:r>
            <a:endParaRPr lang="en-US"/>
          </a:p>
          <a:p>
            <a:r>
              <a:rPr lang="en-US"/>
              <a:t>在社区具有很大的热度，是一个基于四层、具有强大性能的反向代理服务器。</a:t>
            </a:r>
            <a:endParaRPr lang="en-US"/>
          </a:p>
          <a:p>
            <a:r>
              <a:rPr lang="en-US"/>
              <a:t>早期使用lvs需要修改内核才能使用，但是由于性能优异，现在已经被收入内核。</a:t>
            </a:r>
            <a:endParaRPr lang="en-US"/>
          </a:p>
          <a:p>
            <a:endParaRPr lang="en-US"/>
          </a:p>
          <a:p>
            <a:r>
              <a:rPr lang="en-US"/>
              <a:t>LVS通过工作于内核的ipvs模块来实现功能，其主要工作于netfilter 的INPUT链上。</a:t>
            </a:r>
            <a:endParaRPr lang="en-US"/>
          </a:p>
          <a:p>
            <a:r>
              <a:rPr lang="en-US"/>
              <a:t>而用户需要对ipvs进行操作配置则需要使用ipvsadm这个工具。</a:t>
            </a:r>
            <a:endParaRPr lang="en-US"/>
          </a:p>
          <a:p>
            <a:r>
              <a:rPr lang="en-US"/>
              <a:t>ipvsadm主要用于设置lvs模型、调度方式以及指定后端主机。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940" y="483235"/>
            <a:ext cx="919480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4299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LVS 由2部分程序组成，包括 ipvs 和 ipvsadm。</a:t>
            </a:r>
            <a:endParaRPr lang="zh-CN" altLang="en-US" sz="2400" dirty="0">
              <a:solidFill>
                <a:srgbClr val="4299A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/>
              <a:t>1.IPVS(ip virtual server)：一段代码工作在内核空间，叫IPVS，是真正生效实现调度的代码。IPVS的总体结构主要由IP包处理、负载均衡算法、系统配置与管理三个模块及虚拟服务器与真实服务器链表组成。</a:t>
            </a:r>
            <a:endParaRPr lang="zh-CN" altLang="en-US" sz="2400"/>
          </a:p>
          <a:p>
            <a:r>
              <a:rPr lang="zh-CN" altLang="en-US" sz="2400"/>
              <a:t>2.ipvsadm：另外一段是工作在用户空间，叫ipvsadm，即IPVS管理器，负责为ipvs内核框架编写规则，定义谁是集群服务，而谁是后端真实的服务器(Real Server)。</a:t>
            </a:r>
            <a:endParaRPr lang="zh-CN" altLang="en-US" sz="2400"/>
          </a:p>
          <a:p>
            <a:r>
              <a:rPr lang="en-US" altLang="zh-CN" sz="2400"/>
              <a:t>LVS</a:t>
            </a:r>
            <a:r>
              <a:rPr lang="zh-CN" altLang="en-US" sz="2400"/>
              <a:t>术语：</a:t>
            </a:r>
            <a:endParaRPr lang="zh-CN" altLang="en-US" sz="2400"/>
          </a:p>
          <a:p>
            <a:r>
              <a:rPr lang="zh-CN" altLang="en-US" sz="2400"/>
              <a:t>•DS：Director Server。指的是前端负载均衡器节点。</a:t>
            </a:r>
            <a:endParaRPr lang="zh-CN" altLang="en-US" sz="2400"/>
          </a:p>
          <a:p>
            <a:r>
              <a:rPr lang="zh-CN" altLang="en-US" sz="2400"/>
              <a:t>•RS：Real Server。后端真实的工作服务器。</a:t>
            </a:r>
            <a:endParaRPr lang="zh-CN" altLang="en-US" sz="2400"/>
          </a:p>
          <a:p>
            <a:r>
              <a:rPr lang="zh-CN" altLang="en-US" sz="2400"/>
              <a:t>•VIP：Virtual IP，向外部直接面向用户请求，作为用户请求的目标的IP地址。</a:t>
            </a:r>
            <a:endParaRPr lang="zh-CN" altLang="en-US" sz="2400"/>
          </a:p>
          <a:p>
            <a:r>
              <a:rPr lang="zh-CN" altLang="en-US" sz="2400"/>
              <a:t>•DIP：Director Server IP，主要用于和内部主机通讯的IP地址。</a:t>
            </a:r>
            <a:endParaRPr lang="zh-CN" altLang="en-US" sz="2400"/>
          </a:p>
          <a:p>
            <a:r>
              <a:rPr lang="zh-CN" altLang="en-US" sz="2400"/>
              <a:t>•RIP：Real Server IP，后端服务器的IP地址。</a:t>
            </a:r>
            <a:endParaRPr lang="zh-CN" altLang="en-US" sz="2400"/>
          </a:p>
          <a:p>
            <a:r>
              <a:rPr lang="zh-CN" altLang="en-US" sz="2400"/>
              <a:t>•CIP：Client IP，访问客户端的IP地址。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7438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39969" y="512876"/>
              <a:ext cx="505460" cy="39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ipvsad</a:t>
              </a:r>
              <a:r>
                <a:rPr lang="x-none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m命令</a:t>
              </a:r>
              <a:endParaRPr lang="x-none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7810" y="1384300"/>
            <a:ext cx="5787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ipvsadm：用户空间的集群服务管理工具,</a:t>
            </a:r>
            <a:r>
              <a:rPr lang="zh-CN" altLang="en-US"/>
              <a:t>管理内核中的</a:t>
            </a:r>
            <a:r>
              <a:rPr lang="en-US" altLang="zh-CN"/>
              <a:t>lpvs</a:t>
            </a:r>
            <a:r>
              <a:rPr lang="zh-CN" altLang="en-US"/>
              <a:t>模块。用</a:t>
            </a:r>
            <a:r>
              <a:rPr lang="en-US" altLang="zh-CN"/>
              <a:t>ipvsadm</a:t>
            </a:r>
            <a:r>
              <a:rPr lang="zh-CN" altLang="en-US"/>
              <a:t>可以为添加基于TCP一些的集群服务，•在集群中添加若干台后端真实服务器，•实现同一客户端访问，调度器分配固定服务器等功能。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2583180"/>
            <a:ext cx="7954010" cy="350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396240"/>
            <a:ext cx="7546975" cy="394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0" y="4356735"/>
            <a:ext cx="5497830" cy="5816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919980"/>
            <a:ext cx="7400925" cy="668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55" y="5579745"/>
            <a:ext cx="6354445" cy="80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1075690"/>
            <a:ext cx="8166100" cy="3842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4580" y="4942205"/>
            <a:ext cx="9486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当请求来到时，Diretor server上处理的程序将数据报文中的目标地址（即虚拟IP地址）改成具体的某台Real Server,端口也改成Real Server的端口，然后把报文发给Real Server。Real Server处理完数据后，需要返回给Diretor Server，然后Diretor server将数据包中的源地址和源端口改成VIP的地址和端口，最后把数据发送出去。由此可以看出，用户的请求和返回都要经过Diretor Server，如果数据过多，Diretor Server肯定会不堪重负。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6390" y="45720"/>
            <a:ext cx="7270750" cy="1029970"/>
            <a:chOff x="347913" y="224310"/>
            <a:chExt cx="6058572" cy="11599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57699" y="512876"/>
              <a:ext cx="470000" cy="44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x-none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55677" y="512864"/>
              <a:ext cx="5050808" cy="4147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LVS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三种工作机制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--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基于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NAT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LVS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模式负载均衡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94280" y="1577340"/>
            <a:ext cx="7452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400"/>
          </a:p>
          <a:p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789305"/>
            <a:ext cx="7292340" cy="3909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7480" y="4698365"/>
            <a:ext cx="97250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LVS（TUN）的思路就是将请求与响应数据分离，让调度器仅处理数据请求，而让真实服务器响应数据包直接返回给客户端。VS/TUN工作模式拓扑结构如图3所示。其中，IP隧道（IP tunning）是一种数据包封装技术，它可以将原始数据包封装并添加新的包头（内容包括新的源地址及端口、目标地址及端口），从而实现将一个目标为调度器的VIP地址的数据包封装，通过隧道转发给后端的真实服务器（Real Server），通过将客户端发往调度器的原始数据包封装，并在其基础上添加新的数据包头（修改目标地址为调度器选择出来的真实服务器的IP地址及对应端口），（TUN）模式要求真实服务器可以直接与外部网络连接，真实服务器在收到请求数据包后直接给客户端主机响应数据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98157" y="301931"/>
            <a:ext cx="6898983" cy="396251"/>
            <a:chOff x="657699" y="512864"/>
            <a:chExt cx="5748786" cy="446272"/>
          </a:xfrm>
        </p:grpSpPr>
        <p:sp>
          <p:nvSpPr>
            <p:cNvPr id="11" name="文本框 10"/>
            <p:cNvSpPr txBox="1"/>
            <p:nvPr/>
          </p:nvSpPr>
          <p:spPr>
            <a:xfrm>
              <a:off x="657699" y="512876"/>
              <a:ext cx="470000" cy="44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x-none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5677" y="512864"/>
              <a:ext cx="5050808" cy="4147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LVS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三种工作机制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--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基于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TUN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LVS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模式负载均衡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737870" y="51308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35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94280" y="1577340"/>
            <a:ext cx="7452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400"/>
          </a:p>
          <a:p>
            <a:endParaRPr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789305"/>
            <a:ext cx="7680960" cy="41605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76070" y="453390"/>
            <a:ext cx="60610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LVS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三种工作机制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基于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LVS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模式负载均衡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9065" y="4889500"/>
            <a:ext cx="665035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客户端向VIP发起请求时，[源CIP;目的VIP]数据包通过路由器发送到Director。然后Director不修改其源IP目的iP。经过调度后将目的MAC改为RS的MAC，RS收到数据之后发现目的IP为本机的L0接口就将其收下，然后找到数据再将源IP改为L0目的IP为CIP直接通过公网返回给客户端</a:t>
            </a:r>
            <a:r>
              <a:rPr lang="x-none" altLang="zh-CN"/>
              <a:t>，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3700</Words>
  <Application>Kingsoft Office WPP</Application>
  <PresentationFormat>宽屏</PresentationFormat>
  <Paragraphs>163</Paragraphs>
  <Slides>15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student</cp:lastModifiedBy>
  <cp:revision>56</cp:revision>
  <dcterms:created xsi:type="dcterms:W3CDTF">2019-11-15T07:39:19Z</dcterms:created>
  <dcterms:modified xsi:type="dcterms:W3CDTF">2019-11-15T07:39:19Z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