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58" r:id="rId4"/>
    <p:sldId id="291" r:id="rId5"/>
    <p:sldId id="292" r:id="rId6"/>
    <p:sldId id="293" r:id="rId7"/>
    <p:sldId id="294" r:id="rId8"/>
    <p:sldId id="259" r:id="rId9"/>
    <p:sldId id="261" r:id="rId10"/>
    <p:sldId id="297" r:id="rId11"/>
    <p:sldId id="262" r:id="rId12"/>
    <p:sldId id="298" r:id="rId13"/>
    <p:sldId id="333" r:id="rId14"/>
    <p:sldId id="334" r:id="rId15"/>
    <p:sldId id="264" r:id="rId16"/>
    <p:sldId id="263" r:id="rId17"/>
    <p:sldId id="265" r:id="rId18"/>
    <p:sldId id="266" r:id="rId19"/>
    <p:sldId id="301" r:id="rId20"/>
    <p:sldId id="302" r:id="rId21"/>
    <p:sldId id="303" r:id="rId22"/>
    <p:sldId id="304" r:id="rId23"/>
    <p:sldId id="305" r:id="rId24"/>
    <p:sldId id="306" r:id="rId25"/>
    <p:sldId id="309" r:id="rId26"/>
    <p:sldId id="310" r:id="rId27"/>
    <p:sldId id="311" r:id="rId28"/>
    <p:sldId id="312" r:id="rId29"/>
    <p:sldId id="314" r:id="rId30"/>
    <p:sldId id="315" r:id="rId31"/>
    <p:sldId id="335" r:id="rId32"/>
    <p:sldId id="336" r:id="rId33"/>
    <p:sldId id="337" r:id="rId34"/>
    <p:sldId id="319" r:id="rId35"/>
    <p:sldId id="320" r:id="rId36"/>
    <p:sldId id="322" r:id="rId37"/>
    <p:sldId id="324" r:id="rId38"/>
    <p:sldId id="325" r:id="rId39"/>
    <p:sldId id="327" r:id="rId40"/>
    <p:sldId id="328" r:id="rId41"/>
    <p:sldId id="330" r:id="rId42"/>
    <p:sldId id="331" r:id="rId43"/>
    <p:sldId id="33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FF"/>
    <a:srgbClr val="CC66FF"/>
    <a:srgbClr val="006600"/>
    <a:srgbClr val="8A2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51" autoAdjust="0"/>
  </p:normalViewPr>
  <p:slideViewPr>
    <p:cSldViewPr snapToGrid="0">
      <p:cViewPr>
        <p:scale>
          <a:sx n="120" d="100"/>
          <a:sy n="120" d="100"/>
        </p:scale>
        <p:origin x="-44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75126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  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基本语法元素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02039" cy="830997"/>
            <a:chOff x="734568" y="424635"/>
            <a:chExt cx="480203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13976" y="562689"/>
              <a:ext cx="42226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 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程序介绍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624953" y="1380977"/>
            <a:ext cx="841783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编写程序，计算用户输入的两个整数之和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09933" y="1950140"/>
            <a:ext cx="84178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F59B"/>
              </a:buClr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include 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a, b, sum;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&lt;&lt; "a: ";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&gt;&gt; a;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&lt;&lt; "b: ";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&gt;&gt; b;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sum = a + b;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&lt;&lt; a &lt;&lt; " + " &lt;&lt; b &lt;&lt; " = " &lt;&lt; sum &lt;&lt;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return 0;</a:t>
            </a:r>
          </a:p>
          <a:p>
            <a:pPr marL="342900" indent="-342900"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6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数据的输入与存储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21802" y="2535780"/>
            <a:ext cx="7141677" cy="1327560"/>
            <a:chOff x="2521802" y="2535780"/>
            <a:chExt cx="7141677" cy="132756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3182112"/>
              <a:ext cx="1913038" cy="68122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3182112"/>
              <a:ext cx="1913038" cy="68122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441" y="3182112"/>
              <a:ext cx="1913038" cy="68122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521802" y="2535781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36121" y="2535781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50440" y="2535780"/>
              <a:ext cx="11336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3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数据的输入与存储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802" y="2535780"/>
            <a:ext cx="7141677" cy="1327560"/>
            <a:chOff x="2521802" y="2535780"/>
            <a:chExt cx="7141677" cy="132756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3182112"/>
              <a:ext cx="1913038" cy="68122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3182112"/>
              <a:ext cx="1913038" cy="68122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441" y="3182112"/>
              <a:ext cx="1913038" cy="68122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2521802" y="2535781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36121" y="2535781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50440" y="2535780"/>
              <a:ext cx="11336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31103" y="3211555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3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数据的输入与存储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50440" y="253578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1103" y="32115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72067" y="319388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数据的输入与存储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50440" y="253578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1103" y="32115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72067" y="319388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86387" y="31976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70613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188661" cy="830997"/>
            <a:chOff x="734568" y="424635"/>
            <a:chExt cx="518866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30305" y="562689"/>
              <a:ext cx="45929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C/C++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程序结构特点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7266" y="1518602"/>
            <a:ext cx="9789448" cy="4208336"/>
            <a:chOff x="1477266" y="1518602"/>
            <a:chExt cx="9789448" cy="4208336"/>
          </a:xfrm>
        </p:grpSpPr>
        <p:sp>
          <p:nvSpPr>
            <p:cNvPr id="7" name="矩形 6"/>
            <p:cNvSpPr/>
            <p:nvPr/>
          </p:nvSpPr>
          <p:spPr>
            <a:xfrm>
              <a:off x="1477266" y="1518602"/>
              <a:ext cx="9413238" cy="51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由一个或多个函数组成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266" y="2155418"/>
              <a:ext cx="9413238" cy="51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具有惟一一个主函数 </a:t>
              </a:r>
              <a:r>
                <a:rPr lang="en-US" altLang="zh-CN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endParaRPr lang="zh-CN" altLang="en-US" sz="2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2775906"/>
              <a:ext cx="9789448" cy="501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程序执行由主函数开始，其他函数由主函数调用或间接调用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3396393"/>
              <a:ext cx="9413238" cy="51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程序执行流程与函数定义顺序无关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6" y="4000552"/>
              <a:ext cx="9413238" cy="51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每个函数包含函数头与函数体两部分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266" y="4621039"/>
              <a:ext cx="9413238" cy="51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C/C++ </a:t>
              </a: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包含大量库函数和算法，可直接使用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477266" y="5225198"/>
              <a:ext cx="9658820" cy="501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库函数原型位于相应头文件中，使用函数前必须包含该头文件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7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286941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程序设计的基本流程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89112" y="1563258"/>
            <a:ext cx="8751808" cy="4163786"/>
            <a:chOff x="1589112" y="1563258"/>
            <a:chExt cx="8751808" cy="4163786"/>
          </a:xfrm>
        </p:grpSpPr>
        <p:sp>
          <p:nvSpPr>
            <p:cNvPr id="20" name="矩形 19"/>
            <p:cNvSpPr/>
            <p:nvPr/>
          </p:nvSpPr>
          <p:spPr>
            <a:xfrm>
              <a:off x="4055427" y="1563258"/>
              <a:ext cx="2955472" cy="4163786"/>
            </a:xfrm>
            <a:prstGeom prst="rect">
              <a:avLst/>
            </a:prstGeom>
            <a:noFill/>
            <a:ln w="28575" cap="flat">
              <a:solidFill>
                <a:srgbClr val="8A2F8C"/>
              </a:solidFill>
              <a:prstDash val="dash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794170" y="4020708"/>
              <a:ext cx="767443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3794170" y="5000422"/>
              <a:ext cx="767443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6521041" y="2061279"/>
              <a:ext cx="767443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521041" y="3040993"/>
              <a:ext cx="767443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521041" y="4020708"/>
              <a:ext cx="767443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dash"/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300355" y="2061279"/>
              <a:ext cx="288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300355" y="5490279"/>
              <a:ext cx="1224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2565541" y="3779756"/>
              <a:ext cx="3456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284184" y="2563341"/>
              <a:ext cx="468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5284184" y="3526727"/>
              <a:ext cx="468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5284184" y="4506441"/>
              <a:ext cx="468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392184" y="5378155"/>
              <a:ext cx="252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4300355" y="4510565"/>
              <a:ext cx="1224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300355" y="3530851"/>
              <a:ext cx="1224000" cy="1588"/>
            </a:xfrm>
            <a:prstGeom prst="straightConnector1">
              <a:avLst/>
            </a:prstGeom>
            <a:ln w="38100" cap="flat" cmpd="sng">
              <a:solidFill>
                <a:srgbClr val="8A2F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589112" y="3721268"/>
              <a:ext cx="2242426" cy="582265"/>
              <a:chOff x="1769368" y="3727913"/>
              <a:chExt cx="2242426" cy="582265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函数库文件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589112" y="4692960"/>
              <a:ext cx="2242426" cy="582265"/>
              <a:chOff x="1769368" y="3727913"/>
              <a:chExt cx="2242426" cy="582265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可执行文件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7250750" y="1753840"/>
              <a:ext cx="3084739" cy="582265"/>
              <a:chOff x="1769368" y="3727913"/>
              <a:chExt cx="2242426" cy="582265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源文件、头文件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248219" y="2749860"/>
              <a:ext cx="3084739" cy="582265"/>
              <a:chOff x="1769368" y="3727913"/>
              <a:chExt cx="2242426" cy="582265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目标文件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7256181" y="3704473"/>
              <a:ext cx="3084739" cy="582265"/>
              <a:chOff x="1769368" y="3727913"/>
              <a:chExt cx="2242426" cy="582265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60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可执行文件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508988" y="1757003"/>
              <a:ext cx="2076539" cy="582265"/>
              <a:chOff x="1769368" y="3727913"/>
              <a:chExt cx="2242426" cy="582265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　辑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4507618" y="2742052"/>
              <a:ext cx="2076539" cy="582265"/>
              <a:chOff x="1769368" y="3727913"/>
              <a:chExt cx="2242426" cy="582265"/>
            </a:xfrm>
          </p:grpSpPr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73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　译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507618" y="3721268"/>
              <a:ext cx="2076539" cy="582265"/>
              <a:chOff x="1769368" y="3727913"/>
              <a:chExt cx="2242426" cy="582265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　接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497555" y="4685919"/>
              <a:ext cx="2076539" cy="582265"/>
              <a:chOff x="1769368" y="3727913"/>
              <a:chExt cx="2242426" cy="582265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9142" y="3771313"/>
                <a:ext cx="2100197" cy="538865"/>
              </a:xfrm>
              <a:prstGeom prst="rect">
                <a:avLst/>
              </a:prstGeom>
            </p:spPr>
          </p:pic>
          <p:sp>
            <p:nvSpPr>
              <p:cNvPr id="79" name="Text Box 6"/>
              <p:cNvSpPr txBox="1">
                <a:spLocks noChangeArrowheads="1"/>
              </p:cNvSpPr>
              <p:nvPr/>
            </p:nvSpPr>
            <p:spPr bwMode="auto">
              <a:xfrm>
                <a:off x="1769368" y="3727913"/>
                <a:ext cx="2242426" cy="548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7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　试</a:t>
                </a:r>
                <a:endParaRPr lang="en-US" altLang="zh-CN" sz="27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1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编辑与编译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7266" y="1491291"/>
            <a:ext cx="7264288" cy="4248005"/>
            <a:chOff x="1477266" y="1491291"/>
            <a:chExt cx="7264288" cy="4248005"/>
          </a:xfrm>
        </p:grpSpPr>
        <p:sp>
          <p:nvSpPr>
            <p:cNvPr id="7" name="矩形 6"/>
            <p:cNvSpPr/>
            <p:nvPr/>
          </p:nvSpPr>
          <p:spPr>
            <a:xfrm>
              <a:off x="1477266" y="1491291"/>
              <a:ext cx="639310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　辑</a:t>
              </a:r>
              <a:endParaRPr lang="en-US" altLang="zh-CN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97334" y="1997473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行文本编辑器：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编辑器或其他编辑器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97334" y="2422015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窗口文本编辑器：</a:t>
              </a:r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gedit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编辑器或类似编辑器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2911873"/>
              <a:ext cx="714422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　译</a:t>
              </a:r>
              <a:endParaRPr lang="en-US" altLang="zh-CN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97334" y="3401726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gcc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：编译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97334" y="3842597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g++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：编译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25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97334" y="4250808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g++ main.cpp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4757000"/>
              <a:ext cx="714422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　行</a:t>
              </a:r>
              <a:endParaRPr lang="en-US" altLang="zh-CN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7334" y="5246853"/>
              <a:ext cx="71442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缺省可执行文件：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./</a:t>
              </a:r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a.out</a:t>
              </a:r>
              <a:endPara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2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7266" y="1518999"/>
            <a:ext cx="8726766" cy="3857073"/>
            <a:chOff x="1477266" y="1518999"/>
            <a:chExt cx="8726766" cy="3857073"/>
          </a:xfrm>
        </p:grpSpPr>
        <p:sp>
          <p:nvSpPr>
            <p:cNvPr id="11" name="矩形 10"/>
            <p:cNvSpPr/>
            <p:nvPr/>
          </p:nvSpPr>
          <p:spPr>
            <a:xfrm>
              <a:off x="1477266" y="1518999"/>
              <a:ext cx="6393105" cy="596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606570" y="2139484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定义整数类型的数据对象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06569" y="2645671"/>
              <a:ext cx="8597463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整数类型具有取值范围，仅能表示特定区间内整数值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6" y="3249832"/>
              <a:ext cx="7144220" cy="596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浮点数类型</a:t>
              </a:r>
              <a:endParaRPr lang="en-US" altLang="zh-CN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06570" y="3886646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表示小数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606570" y="4392833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同样具有取值范围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606570" y="4899018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首选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，精度更高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498384"/>
            <a:ext cx="7328940" cy="4216282"/>
            <a:chOff x="1477266" y="1498384"/>
            <a:chExt cx="7328940" cy="4216282"/>
          </a:xfrm>
        </p:grpSpPr>
        <p:sp>
          <p:nvSpPr>
            <p:cNvPr id="11" name="矩形 10"/>
            <p:cNvSpPr/>
            <p:nvPr/>
          </p:nvSpPr>
          <p:spPr>
            <a:xfrm>
              <a:off x="1477266" y="1498384"/>
              <a:ext cx="639310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661986" y="2069882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为整数：</a:t>
              </a:r>
              <a:r>
                <a:rPr lang="en-US" altLang="zh-CN" sz="25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5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a;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6" y="2559728"/>
              <a:ext cx="7144220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整数的符号：确定是否表示负数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661986" y="3147555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signed、unsigned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61986" y="3653742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为无符号整数：</a:t>
              </a:r>
              <a:r>
                <a:rPr lang="en-US" altLang="zh-CN" sz="25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unsigned </a:t>
              </a:r>
              <a:r>
                <a:rPr lang="en-US" altLang="zh-CN" sz="25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5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b;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7266" y="4143598"/>
              <a:ext cx="7144220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整数的长短：确定整数取值范围的大小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1986" y="4731425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25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long、short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61986" y="5237612"/>
              <a:ext cx="714422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 </a:t>
              </a:r>
              <a:r>
                <a:rPr lang="en-US" altLang="zh-CN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为短整数：</a:t>
              </a:r>
              <a:r>
                <a:rPr lang="en-US" altLang="zh-CN" sz="25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 </a:t>
              </a:r>
              <a:r>
                <a:rPr lang="en-US" altLang="zh-CN" sz="25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5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37167"/>
            <a:ext cx="6096000" cy="45037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程序设计的基本概念</a:t>
            </a:r>
            <a:endParaRPr lang="en-US" altLang="zh-CN" sz="3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 </a:t>
            </a:r>
            <a:r>
              <a:rPr lang="en-US" altLang="zh-CN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程序介绍</a:t>
            </a:r>
            <a:endParaRPr lang="en-US" altLang="zh-CN" sz="3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程序设计流程与常用命令</a:t>
            </a:r>
            <a:endParaRPr lang="en-US" altLang="zh-CN" sz="3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量与表达式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　句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基本输入输出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3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程序设计风格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量与表达式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763934"/>
            <a:ext cx="5854263" cy="3753950"/>
            <a:chOff x="1477266" y="1763934"/>
            <a:chExt cx="5854263" cy="3753950"/>
          </a:xfrm>
        </p:grpSpPr>
        <p:sp>
          <p:nvSpPr>
            <p:cNvPr id="11" name="矩形 10"/>
            <p:cNvSpPr/>
            <p:nvPr/>
          </p:nvSpPr>
          <p:spPr>
            <a:xfrm>
              <a:off x="1477266" y="1763934"/>
              <a:ext cx="5238769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6" y="2547685"/>
              <a:ext cx="5854263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　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7266" y="4082568"/>
              <a:ext cx="5854263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赋值与初始化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3331455"/>
              <a:ext cx="5854263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文字与常量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7266" y="4850009"/>
              <a:ext cx="5854263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操作符与操作数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421025"/>
            <a:ext cx="8956691" cy="4465669"/>
            <a:chOff x="1477266" y="1421025"/>
            <a:chExt cx="8956691" cy="4465669"/>
          </a:xfrm>
        </p:grpSpPr>
        <p:sp>
          <p:nvSpPr>
            <p:cNvPr id="11" name="矩形 10"/>
            <p:cNvSpPr/>
            <p:nvPr/>
          </p:nvSpPr>
          <p:spPr>
            <a:xfrm>
              <a:off x="1477266" y="1421025"/>
              <a:ext cx="5238769" cy="580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表达式的定义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643514" y="2041486"/>
              <a:ext cx="7274848" cy="501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操作数与操作符序列，表达运算过程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7266" y="3151815"/>
              <a:ext cx="5854263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操作符：运算逻辑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2563992"/>
              <a:ext cx="8956691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操作数：文字、量、函数调用、括号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7266" y="3739637"/>
              <a:ext cx="5854263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表达式值：运算结果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4343843"/>
              <a:ext cx="856480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表达式求值：计算表达式值的过程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3514" y="4947975"/>
              <a:ext cx="7925360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5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类比：按普通四则运算理解表达式求值过程，逐一计算表达式中所有操作符，直至完成</a:t>
              </a:r>
              <a:endParaRPr lang="en-US" altLang="zh-CN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　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339585"/>
            <a:ext cx="7746391" cy="4540624"/>
            <a:chOff x="1477266" y="1339585"/>
            <a:chExt cx="7746391" cy="4540624"/>
          </a:xfrm>
        </p:grpSpPr>
        <p:sp>
          <p:nvSpPr>
            <p:cNvPr id="11" name="矩形 10"/>
            <p:cNvSpPr/>
            <p:nvPr/>
          </p:nvSpPr>
          <p:spPr>
            <a:xfrm>
              <a:off x="1477266" y="1339585"/>
              <a:ext cx="5238769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先定义再使用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671222" y="1900285"/>
              <a:ext cx="72748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定义格式：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变量类型  变量名称[, 变量名称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7266" y="3124416"/>
              <a:ext cx="7454463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变量名称应既有惟一性：不允许重名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671222" y="2300934"/>
              <a:ext cx="72748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单独定义例：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a;</a:t>
              </a:r>
              <a:endPara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71222" y="2717125"/>
              <a:ext cx="7274848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同时定义例：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b, c;</a:t>
              </a:r>
              <a:endPara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690725"/>
              <a:ext cx="6670691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变量的四大基本特征（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VANT）</a:t>
              </a:r>
              <a:endPara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71223" y="4251971"/>
              <a:ext cx="582160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变量总是具有值（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value）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71222" y="4618724"/>
              <a:ext cx="755243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变量总是与内存中的地址（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address）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相对应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671222" y="5028660"/>
              <a:ext cx="618083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变量总是具有名称（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name）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71222" y="5472918"/>
              <a:ext cx="6180835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变量总是具有确定的类型（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type）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　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600644"/>
            <a:ext cx="8581134" cy="4145879"/>
            <a:chOff x="1477266" y="1600644"/>
            <a:chExt cx="8581134" cy="4145879"/>
          </a:xfrm>
        </p:grpSpPr>
        <p:sp>
          <p:nvSpPr>
            <p:cNvPr id="11" name="矩形 10"/>
            <p:cNvSpPr/>
            <p:nvPr/>
          </p:nvSpPr>
          <p:spPr>
            <a:xfrm>
              <a:off x="1477266" y="1600644"/>
              <a:ext cx="6948277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定义：程序中单独出现的值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671222" y="2188447"/>
              <a:ext cx="7274848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3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3.14</a:t>
              </a: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altLang="zh-CN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7266" y="4311152"/>
              <a:ext cx="7291177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浮点类型文字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7" y="5078648"/>
              <a:ext cx="6752334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字符串类型文字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2923266"/>
              <a:ext cx="8581134" cy="66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整数类型文字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671222" y="3527398"/>
              <a:ext cx="7274848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十进制、十六进制、八进制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整数类型文字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7266" y="1405690"/>
            <a:ext cx="9264946" cy="4424488"/>
            <a:chOff x="1477266" y="1405690"/>
            <a:chExt cx="9264946" cy="4424488"/>
          </a:xfrm>
        </p:grpSpPr>
        <p:sp>
          <p:nvSpPr>
            <p:cNvPr id="11" name="矩形 10"/>
            <p:cNvSpPr/>
            <p:nvPr/>
          </p:nvSpPr>
          <p:spPr>
            <a:xfrm>
              <a:off x="1477266" y="1405690"/>
              <a:ext cx="6948277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十进制表示：普通整数表示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671221" y="2424944"/>
              <a:ext cx="90709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以“0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”或“0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”开头的 0～9、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A/</a:t>
              </a:r>
              <a:r>
                <a:rPr lang="en-US" altLang="zh-CN" sz="20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a～F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/f 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1904288"/>
              <a:ext cx="8581134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十六进制表示：逢十六进一，无正负号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671222" y="2850320"/>
              <a:ext cx="72748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x55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X1F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0x2a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71222" y="3277914"/>
              <a:ext cx="72748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x55</a:t>
              </a:r>
              <a:r>
                <a:rPr lang="en-US" altLang="zh-CN" sz="2000" b="1" baseline="-25000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 = 85</a:t>
              </a:r>
              <a:r>
                <a:rPr lang="en-US" altLang="zh-CN" sz="2000" b="1" baseline="-25000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000" b="1" baseline="-25000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718442"/>
              <a:ext cx="6948277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八进制表示：逢八进一，无正负号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671221" y="4641559"/>
              <a:ext cx="578894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055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671222" y="4210672"/>
              <a:ext cx="547633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以“0”开头的 0～7 序列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671222" y="5072446"/>
              <a:ext cx="72748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055</a:t>
              </a:r>
              <a:r>
                <a:rPr lang="zh-CN" altLang="en-US" sz="2000" b="1" baseline="-25000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 = 45</a:t>
              </a:r>
              <a:r>
                <a:rPr lang="zh-CN" altLang="en-US" sz="2000" b="1" baseline="-25000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10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71222" y="5422887"/>
              <a:ext cx="7274848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注意不要与十进制混淆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浮点数类型文字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747605"/>
            <a:ext cx="9266428" cy="3674610"/>
            <a:chOff x="1477266" y="1747605"/>
            <a:chExt cx="9266428" cy="3674610"/>
          </a:xfrm>
        </p:grpSpPr>
        <p:sp>
          <p:nvSpPr>
            <p:cNvPr id="11" name="矩形 10"/>
            <p:cNvSpPr/>
            <p:nvPr/>
          </p:nvSpPr>
          <p:spPr>
            <a:xfrm>
              <a:off x="1477266" y="1747605"/>
              <a:ext cx="6948277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一般形式：小数表示法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4345" y="2906915"/>
              <a:ext cx="5788949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3.1416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–2.718281828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54346" y="2368111"/>
              <a:ext cx="778103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由整数部分、小数点与小数部分组成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739685"/>
              <a:ext cx="6948277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指数形式：科学计数法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54345" y="4898995"/>
              <a:ext cx="89893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itchFamily="34" charset="-122"/>
                  <a:ea typeface="微软雅黑" pitchFamily="34" charset="-122"/>
                </a:rPr>
                <a:t>例：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3.14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e3 = 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3.14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10</a:t>
              </a:r>
              <a:r>
                <a:rPr lang="en-US" altLang="zh-CN" sz="2800" b="1" baseline="30000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–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2.7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–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2 = 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–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2.7</a:t>
              </a:r>
              <a:r>
                <a:rPr lang="zh-CN" altLang="en-US" sz="28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10</a:t>
              </a:r>
              <a:r>
                <a:rPr lang="zh-CN" altLang="en-US" sz="2800" b="1" baseline="30000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–</a:t>
              </a:r>
              <a:r>
                <a:rPr lang="en-US" altLang="zh-CN" sz="2800" b="1" baseline="30000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754346" y="4360191"/>
              <a:ext cx="7781034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由尾数部分、字符‘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‘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’与指数部分组成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字符串类型文字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437354"/>
            <a:ext cx="9693777" cy="4454399"/>
            <a:chOff x="1477266" y="1437354"/>
            <a:chExt cx="9693777" cy="4454399"/>
          </a:xfrm>
        </p:grpSpPr>
        <p:sp>
          <p:nvSpPr>
            <p:cNvPr id="11" name="矩形 10"/>
            <p:cNvSpPr/>
            <p:nvPr/>
          </p:nvSpPr>
          <p:spPr>
            <a:xfrm>
              <a:off x="1477266" y="1437354"/>
              <a:ext cx="6948277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双引号引起来的字符序列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08165" y="2482361"/>
              <a:ext cx="8777078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双引号是字符串文字的界定符，不是字符串的内容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08165" y="1992544"/>
              <a:ext cx="8891377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“Programming in C++"、"Hello World!\n"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053867"/>
              <a:ext cx="6948277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转义序列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8165" y="4507099"/>
              <a:ext cx="9462878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格式：使用反斜杠开始转义序列，后跟一个或多个字符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708166" y="3625386"/>
              <a:ext cx="7740625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字符串不仅可以包含可打印字符，也可以包含表示特殊活动的特殊字符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708165" y="4964297"/>
              <a:ext cx="9462878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转义序列整体作为单个字符进行处理，样式固定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708165" y="5421496"/>
              <a:ext cx="9462878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n"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\\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预定义的转义序列</a:t>
              </a:r>
            </a:p>
          </p:txBody>
        </p:sp>
      </p:grpSp>
      <p:graphicFrame>
        <p:nvGraphicFramePr>
          <p:cNvPr id="1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78812"/>
              </p:ext>
            </p:extLst>
          </p:nvPr>
        </p:nvGraphicFramePr>
        <p:xfrm>
          <a:off x="2252030" y="1327244"/>
          <a:ext cx="7520043" cy="4602144"/>
        </p:xfrm>
        <a:graphic>
          <a:graphicData uri="http://schemas.openxmlformats.org/drawingml/2006/table">
            <a:tbl>
              <a:tblPr/>
              <a:tblGrid>
                <a:gridCol w="1428808"/>
                <a:gridCol w="6091235"/>
              </a:tblGrid>
              <a:tr h="341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转义序列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功能与意义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9020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响铃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退格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换页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换行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返回到当前行首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水平制表键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垂直制表键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\0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ASCII 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码 0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\\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反斜杠字符自身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’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单引号字符（仅在字符常数中需要使用此方式）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"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双引号字符（仅在字符串常数中需要使用此方式）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ddd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1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ddd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”表示八进制的该字符 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ASCII 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码值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47843"/>
                      </a:srgbClr>
                    </a:solidFill>
                  </a:tcPr>
                </a:tc>
              </a:tr>
              <a:tr h="326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kumimoji="1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xhh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1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hh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”表示十六进制的字符 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ASCII 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码值，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 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为十六进制标志</a:t>
                      </a: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47843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　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62321" y="1331970"/>
            <a:ext cx="8933012" cy="4596433"/>
            <a:chOff x="1462321" y="1387386"/>
            <a:chExt cx="8933012" cy="4596433"/>
          </a:xfrm>
        </p:grpSpPr>
        <p:sp>
          <p:nvSpPr>
            <p:cNvPr id="11" name="矩形 10"/>
            <p:cNvSpPr/>
            <p:nvPr/>
          </p:nvSpPr>
          <p:spPr>
            <a:xfrm>
              <a:off x="1507156" y="1387386"/>
              <a:ext cx="8108152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常量的定义：程序执行期间其值不可改变的量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8056" y="2354621"/>
              <a:ext cx="8033427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zero = 0;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38056" y="1947856"/>
              <a:ext cx="8138042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  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  常量名称 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初始值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07156" y="2804899"/>
              <a:ext cx="6359574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常量的意义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34211" y="3751650"/>
              <a:ext cx="8661122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文字？魔数也！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8056" y="3326306"/>
              <a:ext cx="846683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解决直接出现的文字无法解释其意义的问题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2321" y="4221540"/>
              <a:ext cx="8108152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常量与变量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708166" y="5165678"/>
              <a:ext cx="8033427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定义常量时必须进行初始化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708166" y="4756607"/>
              <a:ext cx="8138042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常量不可改变值，其他与变量同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93221" y="5576528"/>
              <a:ext cx="8138042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常量初始值必须能够在编译期间计算出来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赋值与初始化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7266" y="1402560"/>
            <a:ext cx="6073966" cy="4389080"/>
            <a:chOff x="1477266" y="1421032"/>
            <a:chExt cx="6073966" cy="4389080"/>
          </a:xfrm>
        </p:grpSpPr>
        <p:sp>
          <p:nvSpPr>
            <p:cNvPr id="11" name="矩形 10"/>
            <p:cNvSpPr/>
            <p:nvPr/>
          </p:nvSpPr>
          <p:spPr>
            <a:xfrm>
              <a:off x="1477266" y="1421032"/>
              <a:ext cx="582160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赋值表达式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08165" y="2368059"/>
              <a:ext cx="5767953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 0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08166" y="1927229"/>
              <a:ext cx="5843066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变量名称 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表达式</a:t>
              </a:r>
              <a:endPara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2906930"/>
              <a:ext cx="582160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赋值语句：赋值表达式加分号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8165" y="3870286"/>
              <a:ext cx="5767953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 b + c;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708166" y="3429456"/>
              <a:ext cx="5843066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变量名称 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表达式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7266" y="4392828"/>
              <a:ext cx="582160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变量的初始化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708165" y="5339855"/>
              <a:ext cx="5767953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4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4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 = 0;</a:t>
              </a:r>
              <a:endPara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08166" y="4915354"/>
              <a:ext cx="5843066" cy="472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在定义变量时直接设定初始值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程序设计的基本概念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6000" y="1730216"/>
            <a:ext cx="8647714" cy="2483566"/>
            <a:chOff x="1476000" y="1730216"/>
            <a:chExt cx="8647714" cy="2483566"/>
          </a:xfrm>
        </p:grpSpPr>
        <p:sp>
          <p:nvSpPr>
            <p:cNvPr id="7" name="矩形 6"/>
            <p:cNvSpPr/>
            <p:nvPr/>
          </p:nvSpPr>
          <p:spPr>
            <a:xfrm>
              <a:off x="1477266" y="1730216"/>
              <a:ext cx="7786807" cy="700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　序</a:t>
              </a:r>
              <a:endParaRPr lang="en-US" altLang="zh-CN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76000" y="2613344"/>
              <a:ext cx="864771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一系列遵循一定规则并能正确完成特定功能的代码或指令序列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690562"/>
              <a:ext cx="7786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通常包括数据结构与算法两部分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赋值流程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39112" y="3143989"/>
            <a:ext cx="8015830" cy="2685443"/>
            <a:chOff x="2039112" y="3143989"/>
            <a:chExt cx="8015830" cy="2685443"/>
          </a:xfrm>
        </p:grpSpPr>
        <p:sp>
          <p:nvSpPr>
            <p:cNvPr id="16" name="矩形 15"/>
            <p:cNvSpPr/>
            <p:nvPr/>
          </p:nvSpPr>
          <p:spPr>
            <a:xfrm>
              <a:off x="2039112" y="3232536"/>
              <a:ext cx="3196172" cy="530352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48256" y="3762888"/>
              <a:ext cx="8006686" cy="2066544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4567560"/>
              <a:ext cx="1913038" cy="68122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4567560"/>
              <a:ext cx="1913038" cy="68122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441" y="4567560"/>
              <a:ext cx="1913038" cy="68122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044728" y="3143989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zh-CN" alt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21802" y="3921229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6121" y="3921229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50440" y="3921228"/>
              <a:ext cx="11336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赋值流程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039112" y="3232536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48256" y="3762888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567560"/>
            <a:ext cx="1913038" cy="6812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567560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4567560"/>
            <a:ext cx="1913038" cy="681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044728" y="3143989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1802" y="392122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921229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0440" y="3921228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45578" y="147161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a = 1;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0339" y="459700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赋值流程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039112" y="3232536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48256" y="3762888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567560"/>
            <a:ext cx="1913038" cy="6812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567560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4567560"/>
            <a:ext cx="1913038" cy="681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044728" y="3143989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1802" y="392122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921229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0440" y="3921228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0339" y="459700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54658" y="458500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45578" y="147161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a = 1;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45578" y="2006829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b = 2;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7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赋值流程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039112" y="3232536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48256" y="3762888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567560"/>
            <a:ext cx="1913038" cy="6812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567560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4567560"/>
            <a:ext cx="1913038" cy="681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044728" y="3143989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1802" y="392122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921229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50440" y="3921228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0339" y="459700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54658" y="458500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71113" y="459700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45578" y="147161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a = 1;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45578" y="2006829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b = 2;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45578" y="2537094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sum = </a:t>
            </a:r>
            <a:r>
              <a:rPr lang="en-US" altLang="zh-CN" sz="2800" b="1" dirty="0" err="1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a+b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800" b="1" dirty="0">
              <a:solidFill>
                <a:srgbClr val="8A2F8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3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操作符与操作数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95738" y="1627537"/>
            <a:ext cx="8788613" cy="3752355"/>
            <a:chOff x="1495738" y="1627537"/>
            <a:chExt cx="8788613" cy="3752355"/>
          </a:xfrm>
        </p:grpSpPr>
        <p:sp>
          <p:nvSpPr>
            <p:cNvPr id="11" name="矩形 10"/>
            <p:cNvSpPr/>
            <p:nvPr/>
          </p:nvSpPr>
          <p:spPr>
            <a:xfrm>
              <a:off x="1495738" y="1627537"/>
              <a:ext cx="6948277" cy="63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操作符分类</a:t>
              </a:r>
              <a:endParaRPr lang="en-US" altLang="zh-CN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35873" y="2803176"/>
              <a:ext cx="854847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二元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操作符：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带有两个操作数，例如加减乘除等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35874" y="2264372"/>
              <a:ext cx="7781034" cy="535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一元操作符：只有单个操作数，例如负号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95738" y="4223790"/>
              <a:ext cx="6948277" cy="63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操作符的优先级与结合性</a:t>
              </a:r>
              <a:endParaRPr lang="en-US" altLang="zh-CN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5874" y="4844296"/>
              <a:ext cx="7781034" cy="535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优先级确定计算顺序，结合性确定计算方向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35873" y="3374676"/>
              <a:ext cx="854847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操作符：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带有三个操作数，例如条件表达式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　句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390676"/>
            <a:ext cx="8779378" cy="4420149"/>
            <a:chOff x="1477266" y="1390676"/>
            <a:chExt cx="8779378" cy="4420149"/>
          </a:xfrm>
        </p:grpSpPr>
        <p:sp>
          <p:nvSpPr>
            <p:cNvPr id="11" name="矩形 10"/>
            <p:cNvSpPr/>
            <p:nvPr/>
          </p:nvSpPr>
          <p:spPr>
            <a:xfrm>
              <a:off x="1477266" y="1390676"/>
              <a:ext cx="6948277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简单语句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08165" y="2311103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例一：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 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＝ 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+ d;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08166" y="1925534"/>
              <a:ext cx="77810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格式：表达式后跟分号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3174177"/>
              <a:ext cx="6948277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复合语句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08166" y="3678024"/>
              <a:ext cx="77810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格式：花括号对括起来的语句序列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08165" y="2748746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例二：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"Hello, World!" &lt;&lt;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8166" y="4090354"/>
              <a:ext cx="77810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a = 1;  b = a + 1; }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7267" y="4462955"/>
              <a:ext cx="6948277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空语句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08166" y="5403534"/>
              <a:ext cx="8548478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目的：满足程序特定语法规则的要求；作为未来添加程序代码的占位标记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708167" y="4996243"/>
              <a:ext cx="778103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格式：单独出现的分号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基本输入输出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365958"/>
            <a:ext cx="8825557" cy="4611382"/>
            <a:chOff x="1477266" y="1365958"/>
            <a:chExt cx="8825557" cy="4611382"/>
          </a:xfrm>
        </p:grpSpPr>
        <p:sp>
          <p:nvSpPr>
            <p:cNvPr id="11" name="矩形 10"/>
            <p:cNvSpPr/>
            <p:nvPr/>
          </p:nvSpPr>
          <p:spPr>
            <a:xfrm>
              <a:off x="1477266" y="1365958"/>
              <a:ext cx="6948277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</a:t>
              </a:r>
              <a:r>
                <a:rPr lang="en-US" altLang="zh-CN" sz="28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endPara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4345" y="2363154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输出（插入）操作符：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54346" y="1932267"/>
              <a:ext cx="77810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输出目的地：</a:t>
              </a:r>
              <a:r>
                <a:rPr lang="en-US" altLang="zh-CN" sz="20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4345" y="3224928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&lt;&lt; "Hello, World!" &lt;&lt;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4346" y="2794041"/>
              <a:ext cx="778103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输出数据对象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266" y="3711660"/>
              <a:ext cx="6948277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输入：</a:t>
              </a:r>
              <a:r>
                <a:rPr lang="en-US" altLang="zh-CN" sz="28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endPara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54345" y="4708856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输入（提取）操作符：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54346" y="4277969"/>
              <a:ext cx="77810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输入来源：</a:t>
              </a:r>
              <a:r>
                <a:rPr lang="en-US" altLang="zh-CN" sz="20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endPara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54345" y="5546453"/>
              <a:ext cx="8548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&gt;&gt; a &gt;&gt; b;</a:t>
              </a:r>
              <a:endPara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54346" y="5139743"/>
              <a:ext cx="778103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输入数据对象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程序设计风格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5" y="1763934"/>
            <a:ext cx="8548478" cy="3632194"/>
            <a:chOff x="1477265" y="1763934"/>
            <a:chExt cx="8548478" cy="3632194"/>
          </a:xfrm>
        </p:grpSpPr>
        <p:sp>
          <p:nvSpPr>
            <p:cNvPr id="11" name="矩形 10"/>
            <p:cNvSpPr/>
            <p:nvPr/>
          </p:nvSpPr>
          <p:spPr>
            <a:xfrm>
              <a:off x="1477266" y="1763934"/>
              <a:ext cx="6948277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　释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5" y="3282482"/>
              <a:ext cx="8548478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宏与常量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2515072"/>
              <a:ext cx="7781034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命名规范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5" y="4768392"/>
              <a:ext cx="8548478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源代码的排版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4033640"/>
              <a:ext cx="7781034" cy="627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3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赋值语句的简写形式</a:t>
              </a:r>
              <a:endParaRPr lang="en-US" altLang="zh-CN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　释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359783"/>
            <a:ext cx="8883778" cy="4439424"/>
            <a:chOff x="1477266" y="1359783"/>
            <a:chExt cx="8883778" cy="4439424"/>
          </a:xfrm>
        </p:grpSpPr>
        <p:sp>
          <p:nvSpPr>
            <p:cNvPr id="11" name="矩形 10"/>
            <p:cNvSpPr/>
            <p:nvPr/>
          </p:nvSpPr>
          <p:spPr>
            <a:xfrm>
              <a:off x="1477266" y="1359783"/>
              <a:ext cx="8679105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注释的目的：增强程序的可读性、可维护性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77266" y="1893071"/>
              <a:ext cx="7781034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注释的格式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581" y="2426359"/>
              <a:ext cx="8238235" cy="745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格式一：“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”与“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*/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”对，注释其中的部分，可出现在程序代码的任意地方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581" y="3172204"/>
              <a:ext cx="8597463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例一：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/*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此处内容为注释 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*/ a;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581" y="3579495"/>
              <a:ext cx="8597463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格式二：“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”，注释从此字符序列开始直至本文本行结束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63581" y="3986786"/>
              <a:ext cx="8597463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例二：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a;  //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此处内容为注释</a:t>
              </a:r>
              <a:endPara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4451337"/>
              <a:ext cx="8679105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特别说明</a:t>
              </a:r>
              <a:endPara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63581" y="4984625"/>
              <a:ext cx="8238235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同一种注释标记不可以嵌套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581" y="5391916"/>
              <a:ext cx="8597463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”不跨行，“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/*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”与“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*/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”对可跨行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命名规范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573092"/>
            <a:ext cx="9628463" cy="3910951"/>
            <a:chOff x="1477266" y="1573092"/>
            <a:chExt cx="9628463" cy="3910951"/>
          </a:xfrm>
        </p:grpSpPr>
        <p:sp>
          <p:nvSpPr>
            <p:cNvPr id="11" name="矩形 10"/>
            <p:cNvSpPr/>
            <p:nvPr/>
          </p:nvSpPr>
          <p:spPr>
            <a:xfrm>
              <a:off x="1477266" y="1573092"/>
              <a:ext cx="8679105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字符集：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字符集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08165" y="2111953"/>
              <a:ext cx="8238235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大小写英文字母、数字、部分特殊符号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2615314"/>
              <a:ext cx="8679105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708165" y="3154175"/>
              <a:ext cx="836870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以下划线或字母开头，由下划线、字母、数字组成，表示常量、变量、函数、类型等名称，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区分大小写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08165" y="3900020"/>
              <a:ext cx="939756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关键字：系统专用的具有特定意义的标识符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708165" y="4307311"/>
              <a:ext cx="9397564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预定义标识符：编译命令与库函数名，具有特定意义，一般不能重新定义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708165" y="4714602"/>
              <a:ext cx="84482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用户定义标识符：用户根据需要定义，主要是为了使程序容易阅读、理解与维护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程序设计的基本概念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5999" y="1664900"/>
            <a:ext cx="9349844" cy="3963714"/>
            <a:chOff x="1475999" y="1664900"/>
            <a:chExt cx="9349844" cy="3963714"/>
          </a:xfrm>
        </p:grpSpPr>
        <p:sp>
          <p:nvSpPr>
            <p:cNvPr id="7" name="矩形 6"/>
            <p:cNvSpPr/>
            <p:nvPr/>
          </p:nvSpPr>
          <p:spPr>
            <a:xfrm>
              <a:off x="1477266" y="1664900"/>
              <a:ext cx="7786807" cy="700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程序设计与程序设计语言</a:t>
              </a:r>
              <a:endParaRPr lang="en-US" altLang="zh-CN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75999" y="2482712"/>
              <a:ext cx="9349844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程序设计：按照任务需要，设计数据结构与算法，编写代码并测试其正确性，得到正确运行结果的过程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6000" y="3593064"/>
              <a:ext cx="9186557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程序设计方法学：程序设计应遵循一定的方法与原则，养成良好的编程风格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6000" y="4736062"/>
              <a:ext cx="9186557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程序设计语言：编写程序代码的规范，具有特定的语法规则、意义与使用环境</a:t>
              </a:r>
              <a:endParaRPr lang="en-US" altLang="zh-CN" sz="2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宏与常量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278818"/>
            <a:ext cx="8564300" cy="4581797"/>
            <a:chOff x="1477266" y="1278818"/>
            <a:chExt cx="8564300" cy="4581797"/>
          </a:xfrm>
        </p:grpSpPr>
        <p:sp>
          <p:nvSpPr>
            <p:cNvPr id="11" name="矩形 10"/>
            <p:cNvSpPr/>
            <p:nvPr/>
          </p:nvSpPr>
          <p:spPr>
            <a:xfrm>
              <a:off x="1477266" y="1278818"/>
              <a:ext cx="6597615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宏定义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54346" y="1759296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指令：预处理命令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754346" y="2142778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zh-CN" altLang="en-US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  PI  3.14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754346" y="2530959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一旦定义，可以代替常量使用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754346" y="2915162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宏定义不是常量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54346" y="3322547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程序中应优先使用常量而不是宏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3748663"/>
              <a:ext cx="6597615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目的与意义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4346" y="4272266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增强程序可读性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04348" y="4643465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使用有意义的名字命名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754346" y="5040455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增强程序的可维护性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113584" y="5453324"/>
              <a:ext cx="7927982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将值定义为符号常量，则程序中仅需要修改一次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19599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赋值语句的简写形式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3446" y="1505484"/>
            <a:ext cx="6621716" cy="4268117"/>
            <a:chOff x="1523446" y="1505484"/>
            <a:chExt cx="6621716" cy="4268117"/>
          </a:xfrm>
        </p:grpSpPr>
        <p:sp>
          <p:nvSpPr>
            <p:cNvPr id="11" name="矩形 10"/>
            <p:cNvSpPr/>
            <p:nvPr/>
          </p:nvSpPr>
          <p:spPr>
            <a:xfrm>
              <a:off x="1523446" y="1505484"/>
              <a:ext cx="6597615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加赋：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+= a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+ a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882684" y="3464933"/>
              <a:ext cx="6262478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除法作用于整数上时，结果也为整数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23446" y="1995339"/>
              <a:ext cx="659761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减赋：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-= a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- a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3446" y="2468867"/>
              <a:ext cx="659761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乘赋：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*= a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* a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523446" y="2942393"/>
              <a:ext cx="6597615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除赋：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/= a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/ a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2684" y="4411989"/>
              <a:ext cx="6262478" cy="40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342900"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％：两个整数进行整数除法，结果为余数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23446" y="3889449"/>
              <a:ext cx="6597615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余赋：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%= a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8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% a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882684" y="5342714"/>
              <a:ext cx="626247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342900"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*= a + b </a:t>
              </a: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 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= x * (a + b)</a:t>
              </a:r>
              <a:endPara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23446" y="4836503"/>
              <a:ext cx="6597615" cy="564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19599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源代码排版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505484"/>
            <a:ext cx="9299591" cy="4242154"/>
            <a:chOff x="1477266" y="1505484"/>
            <a:chExt cx="9299591" cy="4242154"/>
          </a:xfrm>
        </p:grpSpPr>
        <p:sp>
          <p:nvSpPr>
            <p:cNvPr id="11" name="矩形 10"/>
            <p:cNvSpPr/>
            <p:nvPr/>
          </p:nvSpPr>
          <p:spPr>
            <a:xfrm>
              <a:off x="1477266" y="1505484"/>
              <a:ext cx="659761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递进层次应使用左缩进格式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6" y="2060655"/>
              <a:ext cx="8238234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每行代码不能过长，不超过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个字符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2583170"/>
              <a:ext cx="659761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函数代码不超过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7266" y="3122012"/>
              <a:ext cx="6597615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使用空行区分不同功能代码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77266" y="3677182"/>
              <a:ext cx="659761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复合语句书写格式要统一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77266" y="4199695"/>
              <a:ext cx="8875048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除非特别必要，否则不要在一行上书写多条语句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77266" y="4738539"/>
              <a:ext cx="659761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命名规范要一致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7266" y="5277381"/>
              <a:ext cx="9299591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无论采用什么标准，都一定要一直按照该标准执行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19599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5" y="1675867"/>
            <a:ext cx="9087321" cy="3895565"/>
            <a:chOff x="1477265" y="1675867"/>
            <a:chExt cx="9087321" cy="3895565"/>
          </a:xfrm>
        </p:grpSpPr>
        <p:sp>
          <p:nvSpPr>
            <p:cNvPr id="11" name="矩形 10"/>
            <p:cNvSpPr/>
            <p:nvPr/>
          </p:nvSpPr>
          <p:spPr>
            <a:xfrm>
              <a:off x="1477266" y="1675867"/>
              <a:ext cx="8907705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编写程序，接受用户输入的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个整数，输出它们的和。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265" y="2394328"/>
              <a:ext cx="9087321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编制程序完成下述任务。接受两个数，一个为用户一年期定期存款金额，一个为按照百分比格式表示的一年期定期存款年利率。程序计算一年期满后本金与利息总额。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265" y="3684272"/>
              <a:ext cx="8613791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说明：（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）存款金额以人民币元为单位，精确到分；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92998" y="4186774"/>
              <a:ext cx="8140234" cy="87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）输入利率时不需要输入百分号，例如一年期定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>
                <a:lnSpc>
                  <a:spcPct val="110000"/>
                </a:lnSpc>
              </a:pP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期存款年利率为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2.52%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，用户输入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2.52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即可；</a:t>
              </a:r>
              <a:endPara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92998" y="5101175"/>
              <a:ext cx="8140234" cy="470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）输出数据如何精确到分？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程序设计的基本概念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52758" y="1632902"/>
            <a:ext cx="7786807" cy="3588597"/>
            <a:chOff x="1615812" y="1559012"/>
            <a:chExt cx="7786807" cy="3588597"/>
          </a:xfrm>
        </p:grpSpPr>
        <p:sp>
          <p:nvSpPr>
            <p:cNvPr id="7" name="矩形 6"/>
            <p:cNvSpPr/>
            <p:nvPr/>
          </p:nvSpPr>
          <p:spPr>
            <a:xfrm>
              <a:off x="1615812" y="1559012"/>
              <a:ext cx="7786807" cy="700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　法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615812" y="2371055"/>
              <a:ext cx="53330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问题的求解方法与步骤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615813" y="3105840"/>
              <a:ext cx="64270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不允许存在二义性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5813" y="3856942"/>
              <a:ext cx="64270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算法设计过程是逐步求精的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15813" y="4624389"/>
              <a:ext cx="64270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常使用流程图描述算法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程序设计的基本概念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5999" y="1730216"/>
            <a:ext cx="8892644" cy="3176161"/>
            <a:chOff x="1475999" y="1730216"/>
            <a:chExt cx="8892644" cy="3176161"/>
          </a:xfrm>
        </p:grpSpPr>
        <p:sp>
          <p:nvSpPr>
            <p:cNvPr id="7" name="矩形 6"/>
            <p:cNvSpPr/>
            <p:nvPr/>
          </p:nvSpPr>
          <p:spPr>
            <a:xfrm>
              <a:off x="1477266" y="1730216"/>
              <a:ext cx="7786807" cy="700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数据与数据结构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75999" y="2678660"/>
              <a:ext cx="83864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数据：程序操作的对象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476000" y="3315471"/>
              <a:ext cx="88926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数据结构：数据对象之间的相互关系及构造方法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6000" y="3952270"/>
              <a:ext cx="86313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与算法关系密切，良好的数据结构可使算法更简单，恰当的算法可使数据结构更易理解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程序设计的基本概念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536412"/>
            <a:ext cx="9348741" cy="4113751"/>
            <a:chOff x="1477266" y="1517939"/>
            <a:chExt cx="9348741" cy="4113751"/>
          </a:xfrm>
        </p:grpSpPr>
        <p:sp>
          <p:nvSpPr>
            <p:cNvPr id="7" name="矩形 6"/>
            <p:cNvSpPr/>
            <p:nvPr/>
          </p:nvSpPr>
          <p:spPr>
            <a:xfrm>
              <a:off x="1477266" y="1517939"/>
              <a:ext cx="778680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结构化程序设计</a:t>
              </a:r>
              <a:endParaRPr lang="en-US" altLang="zh-CN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88435" y="2172461"/>
              <a:ext cx="913757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数据结构、程序流程控制、函数与算法、程序组织</a:t>
              </a:r>
              <a:endParaRPr lang="en-US" altLang="zh-CN" sz="2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7266" y="2742577"/>
              <a:ext cx="778680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688435" y="3397099"/>
              <a:ext cx="913757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对象：行为与属性的集合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688435" y="3889542"/>
              <a:ext cx="913757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类与对象、对象构造、继承与派生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477266" y="4506060"/>
              <a:ext cx="778680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范型编程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688435" y="5139247"/>
              <a:ext cx="773331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6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标准模板库：迭代器、容器、抽象算法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279244" cy="830997"/>
            <a:chOff x="734568" y="424635"/>
            <a:chExt cx="427924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5365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 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程序介绍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28276" y="1314553"/>
            <a:ext cx="916896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编写程序，显示字符串 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"Hello World!“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53182" y="1957991"/>
            <a:ext cx="5446048" cy="2637116"/>
            <a:chOff x="1346634" y="2361158"/>
            <a:chExt cx="5446048" cy="2637116"/>
          </a:xfrm>
        </p:grpSpPr>
        <p:sp>
          <p:nvSpPr>
            <p:cNvPr id="10" name="矩形 9"/>
            <p:cNvSpPr/>
            <p:nvPr/>
          </p:nvSpPr>
          <p:spPr>
            <a:xfrm>
              <a:off x="1346634" y="2361158"/>
              <a:ext cx="44336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zh-CN" altLang="en-US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#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include &lt;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stdio.h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en-US" altLang="zh-CN" sz="2000" b="1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46634" y="2785696"/>
              <a:ext cx="44336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 main()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34" y="3242897"/>
              <a:ext cx="44336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346634" y="3667438"/>
              <a:ext cx="54460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en-US" altLang="zh-CN" sz="2000" b="1" dirty="0" smtClean="0">
                  <a:solidFill>
                    <a:srgbClr val="006600"/>
                  </a:solidFill>
                  <a:latin typeface="Arial Narrow" pitchFamily="34" charset="0"/>
                  <a:ea typeface="黑体" pitchFamily="2" charset="-122"/>
                </a:rPr>
                <a:t>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printf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( "Hello World!\n" );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346634" y="4140963"/>
              <a:ext cx="44336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err="1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return 0;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46634" y="4598164"/>
              <a:ext cx="44336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FFF59B"/>
                </a:buClr>
              </a:pPr>
              <a:r>
                <a:rPr lang="en-US" altLang="zh-CN" sz="2000" b="1" dirty="0" smtClean="0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22603" y="1908201"/>
            <a:ext cx="6596743" cy="430374"/>
            <a:chOff x="4653639" y="2361158"/>
            <a:chExt cx="6596743" cy="430374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653639" y="2612577"/>
              <a:ext cx="2111838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16705" y="2361158"/>
              <a:ext cx="4433677" cy="430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预编译指令，包含标准头文件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96620" y="2366580"/>
            <a:ext cx="8131628" cy="430374"/>
            <a:chOff x="3118754" y="2829737"/>
            <a:chExt cx="8131628" cy="430374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118754" y="3086106"/>
              <a:ext cx="3646733" cy="5443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16705" y="2829737"/>
              <a:ext cx="4433677" cy="430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主函数的函数头，全局惟一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17407" y="3013762"/>
            <a:ext cx="9552214" cy="1420586"/>
            <a:chOff x="1698168" y="3445335"/>
            <a:chExt cx="9552214" cy="1420586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30825" y="3445335"/>
              <a:ext cx="4653662" cy="3402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698168" y="4865921"/>
              <a:ext cx="4669990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6368139" y="3447148"/>
              <a:ext cx="16348" cy="1418771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6384487" y="3812274"/>
              <a:ext cx="381000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816705" y="3566666"/>
              <a:ext cx="44336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函数体，花括号内为语句序列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50977" y="3688545"/>
            <a:ext cx="8147957" cy="430374"/>
            <a:chOff x="3102425" y="4161587"/>
            <a:chExt cx="8147957" cy="430374"/>
          </a:xfrm>
        </p:grpSpPr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02425" y="4425054"/>
              <a:ext cx="3663062" cy="5443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16705" y="4161587"/>
              <a:ext cx="4433677" cy="430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函数结束执行，程序退出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474456" y="3621193"/>
            <a:ext cx="8639360" cy="1984999"/>
            <a:chOff x="1448842" y="4156991"/>
            <a:chExt cx="9618313" cy="1984999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 flipV="1">
              <a:off x="2002987" y="4156991"/>
              <a:ext cx="5424" cy="104400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48842" y="5218660"/>
              <a:ext cx="961831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标准库函数，在输出设备（一般为屏幕）上输出一行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文本函数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调用，需要了解该函数原型，即函数如何使用的细节信息；</a:t>
              </a:r>
              <a:r>
                <a:rPr lang="en-US" altLang="zh-CN" b="1" dirty="0" err="1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printf</a:t>
              </a:r>
              <a:r>
                <a:rPr lang="en-US" altLang="zh-CN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函数原型位于</a:t>
              </a:r>
              <a:r>
                <a:rPr lang="en-US" altLang="zh-CN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b="1" dirty="0" err="1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stdio.h</a:t>
              </a:r>
              <a:r>
                <a:rPr lang="en-US" altLang="zh-CN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中，故需包含该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头文件双引号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内为字符串内容；‘</a:t>
              </a:r>
              <a:r>
                <a:rPr lang="en-US" altLang="zh-CN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\n’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为转义字符，表示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换行分号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表示语句结束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0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802039" cy="830997"/>
            <a:chOff x="734568" y="424635"/>
            <a:chExt cx="480203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13976" y="562689"/>
              <a:ext cx="42226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 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程序介绍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29456" y="1300246"/>
            <a:ext cx="9413238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编写程序，显示字符串 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"Hello World!" </a:t>
            </a:r>
          </a:p>
        </p:txBody>
      </p:sp>
      <p:sp>
        <p:nvSpPr>
          <p:cNvPr id="10" name="矩形 9"/>
          <p:cNvSpPr/>
          <p:nvPr/>
        </p:nvSpPr>
        <p:spPr>
          <a:xfrm>
            <a:off x="1529456" y="2074814"/>
            <a:ext cx="5968563" cy="264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include 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&lt;&lt; "Hello World!" &lt;&lt;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return 0;</a:t>
            </a:r>
          </a:p>
          <a:p>
            <a:pPr marL="342900" indent="-342900">
              <a:lnSpc>
                <a:spcPct val="120000"/>
              </a:lnSpc>
              <a:buClr>
                <a:srgbClr val="FFF59B"/>
              </a:buClr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66604" y="2127933"/>
            <a:ext cx="6481753" cy="400110"/>
            <a:chOff x="4882933" y="2377487"/>
            <a:chExt cx="6481753" cy="4001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882933" y="2579919"/>
              <a:ext cx="2412000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22905" y="2377487"/>
              <a:ext cx="40417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20"/>
                </a:spcBef>
                <a:spcAft>
                  <a:spcPts val="20"/>
                </a:spcAft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预编译指令，包含标准头文件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46495" y="2456366"/>
            <a:ext cx="6057885" cy="461665"/>
            <a:chOff x="4963902" y="2769371"/>
            <a:chExt cx="6057885" cy="461665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4963902" y="2998339"/>
              <a:ext cx="2340000" cy="6123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322905" y="2769371"/>
              <a:ext cx="36988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使用标准名空间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88074" y="3393248"/>
            <a:ext cx="9786243" cy="1224000"/>
            <a:chOff x="1529456" y="3762835"/>
            <a:chExt cx="9786243" cy="1224000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1534880" y="3764422"/>
              <a:ext cx="5580000" cy="7483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529456" y="4969338"/>
              <a:ext cx="5580000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02718" y="3762835"/>
              <a:ext cx="0" cy="122400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02718" y="4176947"/>
              <a:ext cx="180975" cy="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322904" y="3945040"/>
              <a:ext cx="39927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函数体，花括号内为语句序列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94434" y="3942119"/>
            <a:ext cx="7968339" cy="461665"/>
            <a:chOff x="3053448" y="4353249"/>
            <a:chExt cx="7968339" cy="461665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053448" y="4582893"/>
              <a:ext cx="4248000" cy="21770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322905" y="4353249"/>
              <a:ext cx="36988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函数结束执行，程序退出</a:t>
              </a:r>
              <a:endPara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45755" y="2828702"/>
            <a:ext cx="8294899" cy="461665"/>
            <a:chOff x="3053458" y="3161260"/>
            <a:chExt cx="8294899" cy="461665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3053458" y="3390905"/>
              <a:ext cx="4248000" cy="5443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322905" y="3161260"/>
              <a:ext cx="4025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主函数的函数头，全局惟一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64156" y="3854404"/>
            <a:ext cx="7810753" cy="1851391"/>
            <a:chOff x="1564156" y="3854404"/>
            <a:chExt cx="7810753" cy="1851391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071270" y="3854404"/>
              <a:ext cx="0" cy="866775"/>
            </a:xfrm>
            <a:prstGeom prst="line">
              <a:avLst/>
            </a:prstGeom>
            <a:noFill/>
            <a:ln w="28575">
              <a:solidFill>
                <a:srgbClr val="8A2F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64156" y="4782465"/>
              <a:ext cx="78107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标准输出对象，在输出设备（一般为屏幕）上输出一行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文本；连续的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双左尖括号表示向左侧输出对象提供右侧的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信息；双引号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内为字符串内容；‘</a:t>
              </a:r>
              <a:r>
                <a:rPr lang="en-US" altLang="zh-CN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\n’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为转义字符，表示</a:t>
              </a:r>
              <a:r>
                <a:rPr lang="zh-CN" altLang="en-US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换行；分号</a:t>
              </a:r>
              <a:r>
                <a:rPr lang="zh-CN" altLang="en-US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表示语句结束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6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2387</Words>
  <Application>Microsoft Office PowerPoint</Application>
  <PresentationFormat>自定义</PresentationFormat>
  <Paragraphs>422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113</cp:revision>
  <dcterms:created xsi:type="dcterms:W3CDTF">2015-06-24T00:43:17Z</dcterms:created>
  <dcterms:modified xsi:type="dcterms:W3CDTF">2018-07-02T11:20:40Z</dcterms:modified>
</cp:coreProperties>
</file>