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3"/>
  </p:notesMasterIdLst>
  <p:sldIdLst>
    <p:sldId id="257" r:id="rId2"/>
    <p:sldId id="290" r:id="rId3"/>
    <p:sldId id="258" r:id="rId4"/>
    <p:sldId id="291" r:id="rId5"/>
    <p:sldId id="292" r:id="rId6"/>
    <p:sldId id="293" r:id="rId7"/>
    <p:sldId id="294" r:id="rId8"/>
    <p:sldId id="296" r:id="rId9"/>
    <p:sldId id="298" r:id="rId10"/>
    <p:sldId id="299" r:id="rId11"/>
    <p:sldId id="301" r:id="rId12"/>
    <p:sldId id="303" r:id="rId13"/>
    <p:sldId id="304" r:id="rId14"/>
    <p:sldId id="306" r:id="rId15"/>
    <p:sldId id="311" r:id="rId16"/>
    <p:sldId id="312" r:id="rId17"/>
    <p:sldId id="314" r:id="rId18"/>
    <p:sldId id="315" r:id="rId19"/>
    <p:sldId id="316" r:id="rId20"/>
    <p:sldId id="317" r:id="rId21"/>
    <p:sldId id="318" r:id="rId22"/>
    <p:sldId id="319" r:id="rId23"/>
    <p:sldId id="321" r:id="rId24"/>
    <p:sldId id="322" r:id="rId25"/>
    <p:sldId id="323" r:id="rId26"/>
    <p:sldId id="324" r:id="rId27"/>
    <p:sldId id="325" r:id="rId28"/>
    <p:sldId id="326" r:id="rId29"/>
    <p:sldId id="328" r:id="rId30"/>
    <p:sldId id="329" r:id="rId31"/>
    <p:sldId id="330" r:id="rId32"/>
    <p:sldId id="331" r:id="rId33"/>
    <p:sldId id="332" r:id="rId34"/>
    <p:sldId id="334" r:id="rId35"/>
    <p:sldId id="336" r:id="rId36"/>
    <p:sldId id="337" r:id="rId37"/>
    <p:sldId id="338" r:id="rId38"/>
    <p:sldId id="339" r:id="rId39"/>
    <p:sldId id="340" r:id="rId40"/>
    <p:sldId id="341" r:id="rId41"/>
    <p:sldId id="342" r:id="rId4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A2F8C"/>
    <a:srgbClr val="9900CC"/>
    <a:srgbClr val="CC00FF"/>
    <a:srgbClr val="800080"/>
    <a:srgbClr val="00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8544" autoAdjust="0"/>
  </p:normalViewPr>
  <p:slideViewPr>
    <p:cSldViewPr snapToGrid="0">
      <p:cViewPr>
        <p:scale>
          <a:sx n="200" d="100"/>
          <a:sy n="200" d="100"/>
        </p:scale>
        <p:origin x="-1388" y="-13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2874925-55FD-4945-B45E-1FF3D28F2134}" type="datetimeFigureOut">
              <a:rPr lang="zh-CN" altLang="en-US" smtClean="0"/>
              <a:t>2015-08-28</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28AAA6A-7FA5-4AE9-8AA0-DB1A1236F075}" type="slidenum">
              <a:rPr lang="zh-CN" altLang="en-US" smtClean="0"/>
              <a:t>‹#›</a:t>
            </a:fld>
            <a:endParaRPr lang="zh-CN" altLang="en-US"/>
          </a:p>
        </p:txBody>
      </p:sp>
    </p:spTree>
    <p:extLst>
      <p:ext uri="{BB962C8B-B14F-4D97-AF65-F5344CB8AC3E}">
        <p14:creationId xmlns:p14="http://schemas.microsoft.com/office/powerpoint/2010/main" val="14167517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428AAA6A-7FA5-4AE9-8AA0-DB1A1236F075}" type="slidenum">
              <a:rPr lang="zh-CN" altLang="en-US" smtClean="0"/>
              <a:t>23</a:t>
            </a:fld>
            <a:endParaRPr lang="zh-CN" altLang="en-US"/>
          </a:p>
        </p:txBody>
      </p:sp>
    </p:spTree>
    <p:extLst>
      <p:ext uri="{BB962C8B-B14F-4D97-AF65-F5344CB8AC3E}">
        <p14:creationId xmlns:p14="http://schemas.microsoft.com/office/powerpoint/2010/main" val="8175047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C89E88F9-2DAB-4F57-95F8-C7478FC4C871}" type="datetimeFigureOut">
              <a:rPr lang="zh-CN" altLang="en-US" smtClean="0"/>
              <a:pPr/>
              <a:t>2015-08-28</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4E4B1B30-7325-422E-8BD9-3314EAD957BE}" type="slidenum">
              <a:rPr lang="zh-CN" altLang="en-US" smtClean="0"/>
              <a:pPr/>
              <a:t>‹#›</a:t>
            </a:fld>
            <a:endParaRPr lang="zh-CN" altLang="en-US"/>
          </a:p>
        </p:txBody>
      </p:sp>
    </p:spTree>
    <p:extLst>
      <p:ext uri="{BB962C8B-B14F-4D97-AF65-F5344CB8AC3E}">
        <p14:creationId xmlns:p14="http://schemas.microsoft.com/office/powerpoint/2010/main" val="2337519638"/>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1825625"/>
            <a:ext cx="10515600" cy="4351338"/>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C89E88F9-2DAB-4F57-95F8-C7478FC4C871}" type="datetimeFigureOut">
              <a:rPr lang="zh-CN" altLang="en-US" smtClean="0"/>
              <a:pPr/>
              <a:t>2015-08-28</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4E4B1B30-7325-422E-8BD9-3314EAD957BE}" type="slidenum">
              <a:rPr lang="zh-CN" altLang="en-US" smtClean="0"/>
              <a:pPr/>
              <a:t>‹#›</a:t>
            </a:fld>
            <a:endParaRPr lang="zh-CN" altLang="en-US"/>
          </a:p>
        </p:txBody>
      </p:sp>
    </p:spTree>
    <p:extLst>
      <p:ext uri="{BB962C8B-B14F-4D97-AF65-F5344CB8AC3E}">
        <p14:creationId xmlns:p14="http://schemas.microsoft.com/office/powerpoint/2010/main" val="32426440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C89E88F9-2DAB-4F57-95F8-C7478FC4C871}" type="datetimeFigureOut">
              <a:rPr lang="zh-CN" altLang="en-US" smtClean="0"/>
              <a:pPr/>
              <a:t>2015-08-28</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4E4B1B30-7325-422E-8BD9-3314EAD957BE}" type="slidenum">
              <a:rPr lang="zh-CN" altLang="en-US" smtClean="0"/>
              <a:pPr/>
              <a:t>‹#›</a:t>
            </a:fld>
            <a:endParaRPr lang="zh-CN" altLang="en-US"/>
          </a:p>
        </p:txBody>
      </p:sp>
    </p:spTree>
    <p:extLst>
      <p:ext uri="{BB962C8B-B14F-4D97-AF65-F5344CB8AC3E}">
        <p14:creationId xmlns:p14="http://schemas.microsoft.com/office/powerpoint/2010/main" val="32589638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a:xfrm>
            <a:off x="838200" y="6356350"/>
            <a:ext cx="2743200" cy="365125"/>
          </a:xfrm>
          <a:prstGeom prst="rect">
            <a:avLst/>
          </a:prstGeom>
        </p:spPr>
        <p:txBody>
          <a:bodyPr/>
          <a:lstStyle/>
          <a:p>
            <a:fld id="{C89E88F9-2DAB-4F57-95F8-C7478FC4C871}" type="datetimeFigureOut">
              <a:rPr lang="zh-CN" altLang="en-US" smtClean="0"/>
              <a:pPr/>
              <a:t>2015-08-28</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4E4B1B30-7325-422E-8BD9-3314EAD957BE}" type="slidenum">
              <a:rPr lang="zh-CN" altLang="en-US" smtClean="0"/>
              <a:pPr/>
              <a:t>‹#›</a:t>
            </a:fld>
            <a:endParaRPr lang="zh-CN" altLang="en-US"/>
          </a:p>
        </p:txBody>
      </p:sp>
    </p:spTree>
    <p:extLst>
      <p:ext uri="{BB962C8B-B14F-4D97-AF65-F5344CB8AC3E}">
        <p14:creationId xmlns:p14="http://schemas.microsoft.com/office/powerpoint/2010/main" val="323357578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Tree>
    <p:extLst>
      <p:ext uri="{BB962C8B-B14F-4D97-AF65-F5344CB8AC3E}">
        <p14:creationId xmlns:p14="http://schemas.microsoft.com/office/powerpoint/2010/main" val="44968355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C89E88F9-2DAB-4F57-95F8-C7478FC4C871}" type="datetimeFigureOut">
              <a:rPr lang="zh-CN" altLang="en-US" smtClean="0"/>
              <a:pPr/>
              <a:t>2015-08-28</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4E4B1B30-7325-422E-8BD9-3314EAD957BE}" type="slidenum">
              <a:rPr lang="zh-CN" altLang="en-US" smtClean="0"/>
              <a:pPr/>
              <a:t>‹#›</a:t>
            </a:fld>
            <a:endParaRPr lang="zh-CN" altLang="en-US"/>
          </a:p>
        </p:txBody>
      </p:sp>
    </p:spTree>
    <p:extLst>
      <p:ext uri="{BB962C8B-B14F-4D97-AF65-F5344CB8AC3E}">
        <p14:creationId xmlns:p14="http://schemas.microsoft.com/office/powerpoint/2010/main" val="348989490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a:prstGeom prst="rect">
            <a:avLst/>
          </a:prstGeo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a:xfrm>
            <a:off x="838200" y="6356350"/>
            <a:ext cx="2743200" cy="365125"/>
          </a:xfrm>
          <a:prstGeom prst="rect">
            <a:avLst/>
          </a:prstGeom>
        </p:spPr>
        <p:txBody>
          <a:bodyPr/>
          <a:lstStyle/>
          <a:p>
            <a:fld id="{C89E88F9-2DAB-4F57-95F8-C7478FC4C871}" type="datetimeFigureOut">
              <a:rPr lang="zh-CN" altLang="en-US" smtClean="0"/>
              <a:pPr/>
              <a:t>2015-08-28</a:t>
            </a:fld>
            <a:endParaRPr lang="zh-CN" altLang="en-US"/>
          </a:p>
        </p:txBody>
      </p:sp>
      <p:sp>
        <p:nvSpPr>
          <p:cNvPr id="8" name="页脚占位符 7"/>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8610600" y="6356350"/>
            <a:ext cx="2743200" cy="365125"/>
          </a:xfrm>
          <a:prstGeom prst="rect">
            <a:avLst/>
          </a:prstGeom>
        </p:spPr>
        <p:txBody>
          <a:bodyPr/>
          <a:lstStyle/>
          <a:p>
            <a:fld id="{4E4B1B30-7325-422E-8BD9-3314EAD957BE}" type="slidenum">
              <a:rPr lang="zh-CN" altLang="en-US" smtClean="0"/>
              <a:pPr/>
              <a:t>‹#›</a:t>
            </a:fld>
            <a:endParaRPr lang="zh-CN" altLang="en-US"/>
          </a:p>
        </p:txBody>
      </p:sp>
    </p:spTree>
    <p:extLst>
      <p:ext uri="{BB962C8B-B14F-4D97-AF65-F5344CB8AC3E}">
        <p14:creationId xmlns:p14="http://schemas.microsoft.com/office/powerpoint/2010/main" val="271295765"/>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838200" y="6356350"/>
            <a:ext cx="2743200" cy="365125"/>
          </a:xfrm>
          <a:prstGeom prst="rect">
            <a:avLst/>
          </a:prstGeom>
        </p:spPr>
        <p:txBody>
          <a:bodyPr/>
          <a:lstStyle/>
          <a:p>
            <a:fld id="{C89E88F9-2DAB-4F57-95F8-C7478FC4C871}" type="datetimeFigureOut">
              <a:rPr lang="zh-CN" altLang="en-US" smtClean="0"/>
              <a:pPr/>
              <a:t>2015-08-28</a:t>
            </a:fld>
            <a:endParaRPr lang="zh-CN" altLang="en-US"/>
          </a:p>
        </p:txBody>
      </p:sp>
      <p:sp>
        <p:nvSpPr>
          <p:cNvPr id="4" name="页脚占位符 3"/>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a:prstGeom prst="rect">
            <a:avLst/>
          </a:prstGeom>
        </p:spPr>
        <p:txBody>
          <a:bodyPr/>
          <a:lstStyle/>
          <a:p>
            <a:fld id="{4E4B1B30-7325-422E-8BD9-3314EAD957BE}" type="slidenum">
              <a:rPr lang="zh-CN" altLang="en-US" smtClean="0"/>
              <a:pPr/>
              <a:t>‹#›</a:t>
            </a:fld>
            <a:endParaRPr lang="zh-CN" altLang="en-US"/>
          </a:p>
        </p:txBody>
      </p:sp>
    </p:spTree>
    <p:extLst>
      <p:ext uri="{BB962C8B-B14F-4D97-AF65-F5344CB8AC3E}">
        <p14:creationId xmlns:p14="http://schemas.microsoft.com/office/powerpoint/2010/main" val="4013267533"/>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a:lstStyle/>
          <a:p>
            <a:fld id="{C89E88F9-2DAB-4F57-95F8-C7478FC4C871}" type="datetimeFigureOut">
              <a:rPr lang="zh-CN" altLang="en-US" smtClean="0"/>
              <a:pPr/>
              <a:t>2015-08-28</a:t>
            </a:fld>
            <a:endParaRPr lang="zh-CN" altLang="en-US"/>
          </a:p>
        </p:txBody>
      </p:sp>
      <p:sp>
        <p:nvSpPr>
          <p:cNvPr id="3" name="页脚占位符 2"/>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a:prstGeom prst="rect">
            <a:avLst/>
          </a:prstGeom>
        </p:spPr>
        <p:txBody>
          <a:bodyPr/>
          <a:lstStyle/>
          <a:p>
            <a:fld id="{4E4B1B30-7325-422E-8BD9-3314EAD957BE}" type="slidenum">
              <a:rPr lang="zh-CN" altLang="en-US" smtClean="0"/>
              <a:pPr/>
              <a:t>‹#›</a:t>
            </a:fld>
            <a:endParaRPr lang="zh-CN" altLang="en-US"/>
          </a:p>
        </p:txBody>
      </p:sp>
    </p:spTree>
    <p:extLst>
      <p:ext uri="{BB962C8B-B14F-4D97-AF65-F5344CB8AC3E}">
        <p14:creationId xmlns:p14="http://schemas.microsoft.com/office/powerpoint/2010/main" val="4072072226"/>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C89E88F9-2DAB-4F57-95F8-C7478FC4C871}" type="datetimeFigureOut">
              <a:rPr lang="zh-CN" altLang="en-US" smtClean="0"/>
              <a:pPr/>
              <a:t>2015-08-28</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4E4B1B30-7325-422E-8BD9-3314EAD957BE}" type="slidenum">
              <a:rPr lang="zh-CN" altLang="en-US" smtClean="0"/>
              <a:pPr/>
              <a:t>‹#›</a:t>
            </a:fld>
            <a:endParaRPr lang="zh-CN" altLang="en-US"/>
          </a:p>
        </p:txBody>
      </p:sp>
    </p:spTree>
    <p:extLst>
      <p:ext uri="{BB962C8B-B14F-4D97-AF65-F5344CB8AC3E}">
        <p14:creationId xmlns:p14="http://schemas.microsoft.com/office/powerpoint/2010/main" val="28387175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C89E88F9-2DAB-4F57-95F8-C7478FC4C871}" type="datetimeFigureOut">
              <a:rPr lang="zh-CN" altLang="en-US" smtClean="0"/>
              <a:pPr/>
              <a:t>2015-08-28</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4E4B1B30-7325-422E-8BD9-3314EAD957BE}" type="slidenum">
              <a:rPr lang="zh-CN" altLang="en-US" smtClean="0"/>
              <a:pPr/>
              <a:t>‹#›</a:t>
            </a:fld>
            <a:endParaRPr lang="zh-CN" altLang="en-US"/>
          </a:p>
        </p:txBody>
      </p:sp>
    </p:spTree>
    <p:extLst>
      <p:ext uri="{BB962C8B-B14F-4D97-AF65-F5344CB8AC3E}">
        <p14:creationId xmlns:p14="http://schemas.microsoft.com/office/powerpoint/2010/main" val="39794757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文本框 1"/>
          <p:cNvSpPr txBox="1"/>
          <p:nvPr userDrawn="1"/>
        </p:nvSpPr>
        <p:spPr>
          <a:xfrm>
            <a:off x="8281371" y="6225702"/>
            <a:ext cx="2994872" cy="369332"/>
          </a:xfrm>
          <a:prstGeom prst="rect">
            <a:avLst/>
          </a:prstGeom>
          <a:noFill/>
        </p:spPr>
        <p:txBody>
          <a:bodyPr wrap="square" rtlCol="0">
            <a:spAutoFit/>
          </a:bodyPr>
          <a:lstStyle/>
          <a:p>
            <a:r>
              <a:rPr lang="en-US" altLang="zh-CN" b="1" dirty="0" smtClean="0">
                <a:solidFill>
                  <a:srgbClr val="8A2F8C"/>
                </a:solidFill>
                <a:latin typeface="Arial" panose="020B0604020202020204" pitchFamily="34" charset="0"/>
                <a:cs typeface="Arial" panose="020B0604020202020204" pitchFamily="34" charset="0"/>
              </a:rPr>
              <a:t>TSINGHUA  UNIVERSITY</a:t>
            </a:r>
            <a:endParaRPr lang="zh-CN" altLang="en-US" b="1" dirty="0">
              <a:solidFill>
                <a:srgbClr val="8A2F8C"/>
              </a:solidFill>
              <a:latin typeface="Arial" panose="020B0604020202020204" pitchFamily="34" charset="0"/>
              <a:cs typeface="Arial" panose="020B0604020202020204" pitchFamily="34" charset="0"/>
            </a:endParaRPr>
          </a:p>
        </p:txBody>
      </p:sp>
      <p:pic>
        <p:nvPicPr>
          <p:cNvPr id="4" name="图片 3"/>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1009" y="476"/>
            <a:ext cx="12190831" cy="6857524"/>
          </a:xfrm>
          <a:prstGeom prst="rect">
            <a:avLst/>
          </a:prstGeom>
        </p:spPr>
      </p:pic>
    </p:spTree>
    <p:extLst>
      <p:ext uri="{BB962C8B-B14F-4D97-AF65-F5344CB8AC3E}">
        <p14:creationId xmlns:p14="http://schemas.microsoft.com/office/powerpoint/2010/main" val="24941714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3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5.jpeg"/></Relationships>
</file>

<file path=ppt/slides/_rels/slide4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2241"/>
            <a:ext cx="12192000" cy="6853516"/>
          </a:xfrm>
          <a:prstGeom prst="rect">
            <a:avLst/>
          </a:prstGeom>
        </p:spPr>
      </p:pic>
      <p:sp>
        <p:nvSpPr>
          <p:cNvPr id="7" name="文本框 4"/>
          <p:cNvSpPr txBox="1"/>
          <p:nvPr/>
        </p:nvSpPr>
        <p:spPr>
          <a:xfrm>
            <a:off x="-879798" y="4983483"/>
            <a:ext cx="5464629" cy="523220"/>
          </a:xfrm>
          <a:prstGeom prst="rect">
            <a:avLst/>
          </a:prstGeom>
          <a:noFill/>
        </p:spPr>
        <p:txBody>
          <a:bodyPr wrap="square" rtlCol="0">
            <a:spAutoFit/>
          </a:bodyPr>
          <a:lstStyle/>
          <a:p>
            <a:pPr marL="342900" indent="-342900" algn="r">
              <a:spcBef>
                <a:spcPct val="20000"/>
              </a:spcBef>
              <a:buClr>
                <a:schemeClr val="tx1"/>
              </a:buClr>
              <a:buSzPct val="75000"/>
              <a:buFont typeface="Wingdings" pitchFamily="2" charset="2"/>
              <a:buNone/>
              <a:defRPr/>
            </a:pPr>
            <a:r>
              <a:rPr lang="zh-CN" altLang="en-US" sz="2800" b="1" dirty="0" smtClean="0">
                <a:solidFill>
                  <a:srgbClr val="8A2F8C"/>
                </a:solidFill>
                <a:latin typeface="微软雅黑" panose="020B0503020204020204" pitchFamily="34" charset="-122"/>
                <a:ea typeface="微软雅黑" panose="020B0503020204020204" pitchFamily="34" charset="-122"/>
              </a:rPr>
              <a:t>第二讲  程序流程控制</a:t>
            </a:r>
          </a:p>
        </p:txBody>
      </p:sp>
    </p:spTree>
    <p:extLst>
      <p:ext uri="{BB962C8B-B14F-4D97-AF65-F5344CB8AC3E}">
        <p14:creationId xmlns:p14="http://schemas.microsoft.com/office/powerpoint/2010/main" val="167480750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56675" y="1254740"/>
            <a:ext cx="10271573" cy="4846569"/>
          </a:xfrm>
          <a:prstGeom prst="rect">
            <a:avLst/>
          </a:prstGeom>
        </p:spPr>
      </p:pic>
      <p:pic>
        <p:nvPicPr>
          <p:cNvPr id="9" name="图片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771" y="507825"/>
            <a:ext cx="6352257" cy="743356"/>
          </a:xfrm>
          <a:prstGeom prst="rect">
            <a:avLst/>
          </a:prstGeom>
        </p:spPr>
      </p:pic>
      <p:grpSp>
        <p:nvGrpSpPr>
          <p:cNvPr id="2" name="组合 7"/>
          <p:cNvGrpSpPr/>
          <p:nvPr/>
        </p:nvGrpSpPr>
        <p:grpSpPr>
          <a:xfrm>
            <a:off x="734568" y="424635"/>
            <a:ext cx="2774023" cy="830997"/>
            <a:chOff x="734568" y="424635"/>
            <a:chExt cx="2774023" cy="830997"/>
          </a:xfrm>
        </p:grpSpPr>
        <p:sp>
          <p:nvSpPr>
            <p:cNvPr id="4" name="文本框 3"/>
            <p:cNvSpPr txBox="1"/>
            <p:nvPr/>
          </p:nvSpPr>
          <p:spPr>
            <a:xfrm>
              <a:off x="734568" y="424635"/>
              <a:ext cx="417576" cy="830997"/>
            </a:xfrm>
            <a:prstGeom prst="rect">
              <a:avLst/>
            </a:prstGeom>
            <a:noFill/>
          </p:spPr>
          <p:txBody>
            <a:bodyPr wrap="square" rtlCol="0">
              <a:spAutoFit/>
            </a:bodyPr>
            <a:lstStyle/>
            <a:p>
              <a:r>
                <a:rPr lang="zh-CN" altLang="en-US" sz="4800" dirty="0" smtClean="0">
                  <a:solidFill>
                    <a:schemeClr val="bg1"/>
                  </a:solidFill>
                  <a:latin typeface="微软雅黑" panose="020B0503020204020204" pitchFamily="34" charset="-122"/>
                  <a:ea typeface="微软雅黑" panose="020B0503020204020204" pitchFamily="34" charset="-122"/>
                </a:rPr>
                <a:t>■</a:t>
              </a:r>
            </a:p>
          </p:txBody>
        </p:sp>
        <p:sp>
          <p:nvSpPr>
            <p:cNvPr id="5" name="矩形 4"/>
            <p:cNvSpPr/>
            <p:nvPr/>
          </p:nvSpPr>
          <p:spPr>
            <a:xfrm>
              <a:off x="1477266" y="562689"/>
              <a:ext cx="2031325" cy="646331"/>
            </a:xfrm>
            <a:prstGeom prst="rect">
              <a:avLst/>
            </a:prstGeom>
          </p:spPr>
          <p:txBody>
            <a:bodyPr wrap="none">
              <a:spAutoFit/>
            </a:bodyPr>
            <a:lstStyle/>
            <a:p>
              <a:r>
                <a:rPr lang="zh-CN" altLang="en-US" sz="3600" dirty="0" smtClean="0">
                  <a:solidFill>
                    <a:schemeClr val="bg1"/>
                  </a:solidFill>
                  <a:latin typeface="微软雅黑" panose="020B0503020204020204" pitchFamily="34" charset="-122"/>
                  <a:ea typeface="微软雅黑" panose="020B0503020204020204" pitchFamily="34" charset="-122"/>
                </a:rPr>
                <a:t>枚举类型</a:t>
              </a:r>
            </a:p>
          </p:txBody>
        </p:sp>
      </p:grpSp>
      <p:grpSp>
        <p:nvGrpSpPr>
          <p:cNvPr id="3" name="组合 2"/>
          <p:cNvGrpSpPr/>
          <p:nvPr/>
        </p:nvGrpSpPr>
        <p:grpSpPr>
          <a:xfrm>
            <a:off x="1477267" y="1343039"/>
            <a:ext cx="9269232" cy="4651332"/>
            <a:chOff x="1477267" y="1343039"/>
            <a:chExt cx="9269232" cy="4651332"/>
          </a:xfrm>
        </p:grpSpPr>
        <p:sp>
          <p:nvSpPr>
            <p:cNvPr id="7" name="矩形 6"/>
            <p:cNvSpPr/>
            <p:nvPr/>
          </p:nvSpPr>
          <p:spPr>
            <a:xfrm>
              <a:off x="1477267" y="1343039"/>
              <a:ext cx="5495034" cy="535531"/>
            </a:xfrm>
            <a:prstGeom prst="rect">
              <a:avLst/>
            </a:prstGeom>
          </p:spPr>
          <p:txBody>
            <a:bodyPr wrap="square">
              <a:spAutoFit/>
            </a:bodyPr>
            <a:lstStyle/>
            <a:p>
              <a:pPr>
                <a:lnSpc>
                  <a:spcPct val="120000"/>
                </a:lnSpc>
              </a:pPr>
              <a:r>
                <a:rPr lang="zh-CN" altLang="en-US" sz="2400" b="1" dirty="0" smtClean="0">
                  <a:solidFill>
                    <a:srgbClr val="8A2F8C"/>
                  </a:solidFill>
                  <a:latin typeface="微软雅黑" panose="020B0503020204020204" pitchFamily="34" charset="-122"/>
                  <a:ea typeface="微软雅黑" panose="020B0503020204020204" pitchFamily="34" charset="-122"/>
                </a:rPr>
                <a:t>枚举类型的声明</a:t>
              </a:r>
            </a:p>
          </p:txBody>
        </p:sp>
        <p:sp>
          <p:nvSpPr>
            <p:cNvPr id="14" name="矩形 13"/>
            <p:cNvSpPr/>
            <p:nvPr/>
          </p:nvSpPr>
          <p:spPr>
            <a:xfrm>
              <a:off x="1708166" y="1827550"/>
              <a:ext cx="9038333" cy="461665"/>
            </a:xfrm>
            <a:prstGeom prst="rect">
              <a:avLst/>
            </a:prstGeom>
          </p:spPr>
          <p:txBody>
            <a:bodyPr wrap="square">
              <a:spAutoFit/>
            </a:bodyPr>
            <a:lstStyle/>
            <a:p>
              <a:pPr marL="0" lvl="1">
                <a:lnSpc>
                  <a:spcPct val="120000"/>
                </a:lnSpc>
              </a:pPr>
              <a:r>
                <a:rPr lang="zh-CN" altLang="en-US" sz="2000" b="1" dirty="0" smtClean="0">
                  <a:solidFill>
                    <a:srgbClr val="8A2F8C"/>
                  </a:solidFill>
                  <a:latin typeface="微软雅黑" panose="020B0503020204020204" pitchFamily="34" charset="-122"/>
                  <a:ea typeface="微软雅黑" panose="020B0503020204020204" pitchFamily="34" charset="-122"/>
                </a:rPr>
                <a:t>格式：</a:t>
              </a:r>
              <a:r>
                <a:rPr lang="en-US" altLang="zh-CN" sz="2000" b="1" dirty="0" err="1" smtClean="0">
                  <a:solidFill>
                    <a:srgbClr val="006600"/>
                  </a:solidFill>
                  <a:latin typeface="微软雅黑" panose="020B0503020204020204" pitchFamily="34" charset="-122"/>
                  <a:ea typeface="微软雅黑" panose="020B0503020204020204" pitchFamily="34" charset="-122"/>
                </a:rPr>
                <a:t>enum</a:t>
              </a:r>
              <a:r>
                <a:rPr lang="en-US" altLang="zh-CN" sz="2000" b="1" dirty="0" smtClean="0">
                  <a:solidFill>
                    <a:srgbClr val="006600"/>
                  </a:solidFill>
                  <a:latin typeface="微软雅黑" panose="020B0503020204020204" pitchFamily="34" charset="-122"/>
                  <a:ea typeface="微软雅黑" panose="020B0503020204020204" pitchFamily="34" charset="-122"/>
                </a:rPr>
                <a:t> </a:t>
              </a:r>
              <a:r>
                <a:rPr lang="zh-CN" altLang="en-US" sz="2000" b="1" dirty="0" smtClean="0">
                  <a:solidFill>
                    <a:srgbClr val="006600"/>
                  </a:solidFill>
                  <a:latin typeface="微软雅黑" panose="020B0503020204020204" pitchFamily="34" charset="-122"/>
                  <a:ea typeface="微软雅黑" panose="020B0503020204020204" pitchFamily="34" charset="-122"/>
                </a:rPr>
                <a:t>枚举名 </a:t>
              </a:r>
              <a:r>
                <a:rPr lang="en-US" altLang="zh-CN" sz="2000" b="1" dirty="0" smtClean="0">
                  <a:solidFill>
                    <a:srgbClr val="006600"/>
                  </a:solidFill>
                  <a:latin typeface="微软雅黑" panose="020B0503020204020204" pitchFamily="34" charset="-122"/>
                  <a:ea typeface="微软雅黑" panose="020B0503020204020204" pitchFamily="34" charset="-122"/>
                </a:rPr>
                <a:t>{ </a:t>
              </a:r>
              <a:r>
                <a:rPr lang="zh-CN" altLang="en-US" sz="2000" b="1" dirty="0" smtClean="0">
                  <a:solidFill>
                    <a:srgbClr val="006600"/>
                  </a:solidFill>
                  <a:latin typeface="微软雅黑" panose="020B0503020204020204" pitchFamily="34" charset="-122"/>
                  <a:ea typeface="微软雅黑" panose="020B0503020204020204" pitchFamily="34" charset="-122"/>
                </a:rPr>
                <a:t>元素名</a:t>
              </a:r>
              <a:r>
                <a:rPr lang="en-US" altLang="zh-CN" sz="2000" b="1" dirty="0" smtClean="0">
                  <a:solidFill>
                    <a:srgbClr val="006600"/>
                  </a:solidFill>
                  <a:latin typeface="微软雅黑" panose="020B0503020204020204" pitchFamily="34" charset="-122"/>
                  <a:ea typeface="微软雅黑" panose="020B0503020204020204" pitchFamily="34" charset="-122"/>
                </a:rPr>
                <a:t>1, </a:t>
              </a:r>
              <a:r>
                <a:rPr lang="zh-CN" altLang="en-US" sz="2000" b="1" dirty="0" smtClean="0">
                  <a:solidFill>
                    <a:srgbClr val="006600"/>
                  </a:solidFill>
                  <a:latin typeface="微软雅黑" panose="020B0503020204020204" pitchFamily="34" charset="-122"/>
                  <a:ea typeface="微软雅黑" panose="020B0503020204020204" pitchFamily="34" charset="-122"/>
                </a:rPr>
                <a:t>元素名</a:t>
              </a:r>
              <a:r>
                <a:rPr lang="en-US" altLang="zh-CN" sz="2000" b="1" dirty="0" smtClean="0">
                  <a:solidFill>
                    <a:srgbClr val="006600"/>
                  </a:solidFill>
                  <a:latin typeface="微软雅黑" panose="020B0503020204020204" pitchFamily="34" charset="-122"/>
                  <a:ea typeface="微软雅黑" panose="020B0503020204020204" pitchFamily="34" charset="-122"/>
                </a:rPr>
                <a:t>2, …, </a:t>
              </a:r>
              <a:r>
                <a:rPr lang="zh-CN" altLang="en-US" sz="2000" b="1" dirty="0" smtClean="0">
                  <a:solidFill>
                    <a:srgbClr val="006600"/>
                  </a:solidFill>
                  <a:latin typeface="微软雅黑" panose="020B0503020204020204" pitchFamily="34" charset="-122"/>
                  <a:ea typeface="微软雅黑" panose="020B0503020204020204" pitchFamily="34" charset="-122"/>
                </a:rPr>
                <a:t>元素名</a:t>
              </a:r>
              <a:r>
                <a:rPr lang="en-US" altLang="zh-CN" sz="2000" b="1" dirty="0" smtClean="0">
                  <a:solidFill>
                    <a:srgbClr val="006600"/>
                  </a:solidFill>
                  <a:latin typeface="微软雅黑" panose="020B0503020204020204" pitchFamily="34" charset="-122"/>
                  <a:ea typeface="微软雅黑" panose="020B0503020204020204" pitchFamily="34" charset="-122"/>
                </a:rPr>
                <a:t>n };</a:t>
              </a:r>
            </a:p>
          </p:txBody>
        </p:sp>
        <p:sp>
          <p:nvSpPr>
            <p:cNvPr id="15" name="矩形 14"/>
            <p:cNvSpPr/>
            <p:nvPr/>
          </p:nvSpPr>
          <p:spPr>
            <a:xfrm>
              <a:off x="1708166" y="2289215"/>
              <a:ext cx="7768343" cy="830997"/>
            </a:xfrm>
            <a:prstGeom prst="rect">
              <a:avLst/>
            </a:prstGeom>
          </p:spPr>
          <p:txBody>
            <a:bodyPr wrap="square">
              <a:spAutoFit/>
            </a:bodyPr>
            <a:lstStyle/>
            <a:p>
              <a:pPr marL="0" lvl="1">
                <a:lnSpc>
                  <a:spcPct val="120000"/>
                </a:lnSpc>
              </a:pPr>
              <a:r>
                <a:rPr lang="zh-CN" altLang="en-US" sz="2000" b="1" dirty="0" smtClean="0">
                  <a:solidFill>
                    <a:srgbClr val="8A2F8C"/>
                  </a:solidFill>
                  <a:latin typeface="微软雅黑" panose="020B0503020204020204" pitchFamily="34" charset="-122"/>
                  <a:ea typeface="微软雅黑" panose="020B0503020204020204" pitchFamily="34" charset="-122"/>
                </a:rPr>
                <a:t>例：</a:t>
              </a:r>
              <a:r>
                <a:rPr lang="en-US" altLang="zh-CN" sz="2000" b="1" dirty="0" err="1" smtClean="0">
                  <a:solidFill>
                    <a:srgbClr val="006600"/>
                  </a:solidFill>
                  <a:latin typeface="微软雅黑" panose="020B0503020204020204" pitchFamily="34" charset="-122"/>
                  <a:ea typeface="微软雅黑" panose="020B0503020204020204" pitchFamily="34" charset="-122"/>
                </a:rPr>
                <a:t>enum</a:t>
              </a:r>
              <a:r>
                <a:rPr lang="en-US" altLang="zh-CN" sz="2000" b="1" dirty="0" smtClean="0">
                  <a:solidFill>
                    <a:srgbClr val="006600"/>
                  </a:solidFill>
                  <a:latin typeface="微软雅黑" panose="020B0503020204020204" pitchFamily="34" charset="-122"/>
                  <a:ea typeface="微软雅黑" panose="020B0503020204020204" pitchFamily="34" charset="-122"/>
                </a:rPr>
                <a:t>  MONTH{ JAN, FEB, MAR, APR, MAY, JUN, JUL, AUG, SEP, OCT, NOV, DEC };</a:t>
              </a:r>
            </a:p>
          </p:txBody>
        </p:sp>
        <p:sp>
          <p:nvSpPr>
            <p:cNvPr id="17" name="矩形 16"/>
            <p:cNvSpPr/>
            <p:nvPr/>
          </p:nvSpPr>
          <p:spPr>
            <a:xfrm>
              <a:off x="1708166" y="3088921"/>
              <a:ext cx="9038333" cy="430374"/>
            </a:xfrm>
            <a:prstGeom prst="rect">
              <a:avLst/>
            </a:prstGeom>
          </p:spPr>
          <p:txBody>
            <a:bodyPr wrap="square">
              <a:spAutoFit/>
            </a:bodyPr>
            <a:lstStyle/>
            <a:p>
              <a:pPr marL="0" lvl="1">
                <a:lnSpc>
                  <a:spcPct val="120000"/>
                </a:lnSpc>
              </a:pPr>
              <a:r>
                <a:rPr lang="zh-CN" altLang="en-US" sz="2000" b="1" dirty="0" smtClean="0">
                  <a:solidFill>
                    <a:srgbClr val="8A2F8C"/>
                  </a:solidFill>
                  <a:latin typeface="微软雅黑" panose="020B0503020204020204" pitchFamily="34" charset="-122"/>
                  <a:ea typeface="微软雅黑" panose="020B0503020204020204" pitchFamily="34" charset="-122"/>
                </a:rPr>
                <a:t>枚举类型声明中的元素为枚举文字，不是变量</a:t>
              </a:r>
              <a:endParaRPr lang="en-US" altLang="zh-CN" sz="2000" b="1" dirty="0" smtClean="0">
                <a:solidFill>
                  <a:srgbClr val="8A2F8C"/>
                </a:solidFill>
                <a:latin typeface="微软雅黑" panose="020B0503020204020204" pitchFamily="34" charset="-122"/>
                <a:ea typeface="微软雅黑" panose="020B0503020204020204" pitchFamily="34" charset="-122"/>
              </a:endParaRPr>
            </a:p>
          </p:txBody>
        </p:sp>
        <p:sp>
          <p:nvSpPr>
            <p:cNvPr id="11" name="矩形 10"/>
            <p:cNvSpPr/>
            <p:nvPr/>
          </p:nvSpPr>
          <p:spPr>
            <a:xfrm>
              <a:off x="1477267" y="3550586"/>
              <a:ext cx="5495034" cy="535531"/>
            </a:xfrm>
            <a:prstGeom prst="rect">
              <a:avLst/>
            </a:prstGeom>
          </p:spPr>
          <p:txBody>
            <a:bodyPr wrap="square">
              <a:spAutoFit/>
            </a:bodyPr>
            <a:lstStyle/>
            <a:p>
              <a:pPr>
                <a:lnSpc>
                  <a:spcPct val="120000"/>
                </a:lnSpc>
              </a:pPr>
              <a:r>
                <a:rPr lang="zh-CN" altLang="en-US" sz="2400" b="1" dirty="0" smtClean="0">
                  <a:solidFill>
                    <a:srgbClr val="8A2F8C"/>
                  </a:solidFill>
                  <a:latin typeface="微软雅黑" panose="020B0503020204020204" pitchFamily="34" charset="-122"/>
                  <a:ea typeface="微软雅黑" panose="020B0503020204020204" pitchFamily="34" charset="-122"/>
                </a:rPr>
                <a:t>枚举类型变量的定义</a:t>
              </a:r>
            </a:p>
          </p:txBody>
        </p:sp>
        <p:sp>
          <p:nvSpPr>
            <p:cNvPr id="12" name="矩形 11"/>
            <p:cNvSpPr/>
            <p:nvPr/>
          </p:nvSpPr>
          <p:spPr>
            <a:xfrm>
              <a:off x="1708166" y="4079981"/>
              <a:ext cx="9038333" cy="461665"/>
            </a:xfrm>
            <a:prstGeom prst="rect">
              <a:avLst/>
            </a:prstGeom>
          </p:spPr>
          <p:txBody>
            <a:bodyPr wrap="square">
              <a:spAutoFit/>
            </a:bodyPr>
            <a:lstStyle/>
            <a:p>
              <a:pPr marL="0" lvl="1">
                <a:lnSpc>
                  <a:spcPct val="120000"/>
                </a:lnSpc>
              </a:pPr>
              <a:r>
                <a:rPr lang="zh-CN" altLang="en-US" sz="2000" b="1" dirty="0" smtClean="0">
                  <a:solidFill>
                    <a:srgbClr val="8A2F8C"/>
                  </a:solidFill>
                  <a:latin typeface="微软雅黑" panose="020B0503020204020204" pitchFamily="34" charset="-122"/>
                  <a:ea typeface="微软雅黑" panose="020B0503020204020204" pitchFamily="34" charset="-122"/>
                </a:rPr>
                <a:t>例：</a:t>
              </a:r>
              <a:r>
                <a:rPr lang="en-US" altLang="zh-CN" sz="2000" b="1" dirty="0" smtClean="0">
                  <a:solidFill>
                    <a:srgbClr val="006600"/>
                  </a:solidFill>
                  <a:latin typeface="微软雅黑" panose="020B0503020204020204" pitchFamily="34" charset="-122"/>
                  <a:ea typeface="微软雅黑" panose="020B0503020204020204" pitchFamily="34" charset="-122"/>
                </a:rPr>
                <a:t>MONTH </a:t>
              </a:r>
              <a:r>
                <a:rPr lang="en-US" altLang="zh-CN" sz="2000" b="1" dirty="0" err="1" smtClean="0">
                  <a:solidFill>
                    <a:srgbClr val="006600"/>
                  </a:solidFill>
                  <a:latin typeface="微软雅黑" panose="020B0503020204020204" pitchFamily="34" charset="-122"/>
                  <a:ea typeface="微软雅黑" panose="020B0503020204020204" pitchFamily="34" charset="-122"/>
                </a:rPr>
                <a:t>month</a:t>
              </a:r>
              <a:r>
                <a:rPr lang="en-US" altLang="zh-CN" sz="2000" b="1" dirty="0" smtClean="0">
                  <a:solidFill>
                    <a:srgbClr val="006600"/>
                  </a:solidFill>
                  <a:latin typeface="微软雅黑" panose="020B0503020204020204" pitchFamily="34" charset="-122"/>
                  <a:ea typeface="微软雅黑" panose="020B0503020204020204" pitchFamily="34" charset="-122"/>
                </a:rPr>
                <a:t>;</a:t>
              </a:r>
            </a:p>
          </p:txBody>
        </p:sp>
        <p:sp>
          <p:nvSpPr>
            <p:cNvPr id="13" name="矩形 12"/>
            <p:cNvSpPr/>
            <p:nvPr/>
          </p:nvSpPr>
          <p:spPr>
            <a:xfrm>
              <a:off x="1708166" y="5071041"/>
              <a:ext cx="9038333" cy="461665"/>
            </a:xfrm>
            <a:prstGeom prst="rect">
              <a:avLst/>
            </a:prstGeom>
          </p:spPr>
          <p:txBody>
            <a:bodyPr wrap="square">
              <a:spAutoFit/>
            </a:bodyPr>
            <a:lstStyle/>
            <a:p>
              <a:pPr marL="0" lvl="1">
                <a:lnSpc>
                  <a:spcPct val="120000"/>
                </a:lnSpc>
              </a:pPr>
              <a:r>
                <a:rPr lang="zh-CN" altLang="en-US" sz="2000" b="1" dirty="0" smtClean="0">
                  <a:solidFill>
                    <a:srgbClr val="8A2F8C"/>
                  </a:solidFill>
                  <a:latin typeface="微软雅黑" panose="020B0503020204020204" pitchFamily="34" charset="-122"/>
                  <a:ea typeface="微软雅黑" panose="020B0503020204020204" pitchFamily="34" charset="-122"/>
                </a:rPr>
                <a:t>将多个文字组织在一起，表达从属于特定类型的性质</a:t>
              </a:r>
              <a:endParaRPr lang="en-US" altLang="zh-CN" sz="2000" b="1" dirty="0" smtClean="0">
                <a:solidFill>
                  <a:srgbClr val="8A2F8C"/>
                </a:solidFill>
                <a:latin typeface="微软雅黑" panose="020B0503020204020204" pitchFamily="34" charset="-122"/>
                <a:ea typeface="微软雅黑" panose="020B0503020204020204" pitchFamily="34" charset="-122"/>
              </a:endParaRPr>
            </a:p>
          </p:txBody>
        </p:sp>
        <p:sp>
          <p:nvSpPr>
            <p:cNvPr id="16" name="矩形 15"/>
            <p:cNvSpPr/>
            <p:nvPr/>
          </p:nvSpPr>
          <p:spPr>
            <a:xfrm>
              <a:off x="1708166" y="5532706"/>
              <a:ext cx="9038333" cy="461665"/>
            </a:xfrm>
            <a:prstGeom prst="rect">
              <a:avLst/>
            </a:prstGeom>
          </p:spPr>
          <p:txBody>
            <a:bodyPr wrap="square">
              <a:spAutoFit/>
            </a:bodyPr>
            <a:lstStyle/>
            <a:p>
              <a:pPr marL="0" lvl="1">
                <a:lnSpc>
                  <a:spcPct val="120000"/>
                </a:lnSpc>
              </a:pPr>
              <a:r>
                <a:rPr lang="zh-CN" altLang="en-US" sz="2000" b="1" dirty="0" smtClean="0">
                  <a:solidFill>
                    <a:srgbClr val="8A2F8C"/>
                  </a:solidFill>
                  <a:latin typeface="微软雅黑" panose="020B0503020204020204" pitchFamily="34" charset="-122"/>
                  <a:ea typeface="微软雅黑" panose="020B0503020204020204" pitchFamily="34" charset="-122"/>
                </a:rPr>
                <a:t>取代魔数，使源代码更易理解</a:t>
              </a:r>
              <a:endParaRPr lang="en-US" altLang="zh-CN" sz="2000" b="1" dirty="0" smtClean="0">
                <a:solidFill>
                  <a:srgbClr val="8A2F8C"/>
                </a:solidFill>
                <a:latin typeface="微软雅黑" panose="020B0503020204020204" pitchFamily="34" charset="-122"/>
                <a:ea typeface="微软雅黑" panose="020B0503020204020204" pitchFamily="34" charset="-122"/>
              </a:endParaRPr>
            </a:p>
          </p:txBody>
        </p:sp>
        <p:sp>
          <p:nvSpPr>
            <p:cNvPr id="18" name="矩形 17"/>
            <p:cNvSpPr/>
            <p:nvPr/>
          </p:nvSpPr>
          <p:spPr>
            <a:xfrm>
              <a:off x="1477267" y="4560396"/>
              <a:ext cx="5495034" cy="497957"/>
            </a:xfrm>
            <a:prstGeom prst="rect">
              <a:avLst/>
            </a:prstGeom>
          </p:spPr>
          <p:txBody>
            <a:bodyPr wrap="square">
              <a:spAutoFit/>
            </a:bodyPr>
            <a:lstStyle/>
            <a:p>
              <a:pPr>
                <a:lnSpc>
                  <a:spcPct val="120000"/>
                </a:lnSpc>
              </a:pPr>
              <a:r>
                <a:rPr lang="zh-CN" altLang="en-US" sz="2400" b="1" dirty="0" smtClean="0">
                  <a:solidFill>
                    <a:srgbClr val="8A2F8C"/>
                  </a:solidFill>
                  <a:latin typeface="微软雅黑" panose="020B0503020204020204" pitchFamily="34" charset="-122"/>
                  <a:ea typeface="微软雅黑" panose="020B0503020204020204" pitchFamily="34" charset="-122"/>
                </a:rPr>
                <a:t>枚举类型的意义</a:t>
              </a:r>
            </a:p>
          </p:txBody>
        </p:sp>
      </p:grpSp>
    </p:spTree>
    <p:extLst>
      <p:ext uri="{BB962C8B-B14F-4D97-AF65-F5344CB8AC3E}">
        <p14:creationId xmlns:p14="http://schemas.microsoft.com/office/powerpoint/2010/main" val="25412296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par>
                                <p:cTn id="9" presetID="2" presetClass="entr" presetSubtype="4" decel="100000" fill="hold" nodeType="withEffect">
                                  <p:stCondLst>
                                    <p:cond delay="25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1+#ppt_h/2"/>
                                          </p:val>
                                        </p:tav>
                                        <p:tav tm="100000">
                                          <p:val>
                                            <p:strVal val="#ppt_y"/>
                                          </p:val>
                                        </p:tav>
                                      </p:tavLst>
                                    </p:anim>
                                  </p:childTnLst>
                                </p:cTn>
                              </p:par>
                            </p:childTnLst>
                          </p:cTn>
                        </p:par>
                        <p:par>
                          <p:cTn id="13" fill="hold">
                            <p:stCondLst>
                              <p:cond delay="750"/>
                            </p:stCondLst>
                            <p:childTnLst>
                              <p:par>
                                <p:cTn id="14" presetID="10" presetClass="entr" presetSubtype="0" fill="hold" nodeType="after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500"/>
                                        <p:tgtEl>
                                          <p:spTgt spid="2"/>
                                        </p:tgtEl>
                                      </p:cBhvr>
                                    </p:animEffect>
                                  </p:childTnLst>
                                </p:cTn>
                              </p:par>
                              <p:par>
                                <p:cTn id="17" presetID="2" presetClass="entr" presetSubtype="4" decel="100000" fill="hold" nodeType="with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fill="hold"/>
                                        <p:tgtEl>
                                          <p:spTgt spid="3"/>
                                        </p:tgtEl>
                                        <p:attrNameLst>
                                          <p:attrName>ppt_x</p:attrName>
                                        </p:attrNameLst>
                                      </p:cBhvr>
                                      <p:tavLst>
                                        <p:tav tm="0">
                                          <p:val>
                                            <p:strVal val="#ppt_x"/>
                                          </p:val>
                                        </p:tav>
                                        <p:tav tm="100000">
                                          <p:val>
                                            <p:strVal val="#ppt_x"/>
                                          </p:val>
                                        </p:tav>
                                      </p:tavLst>
                                    </p:anim>
                                    <p:anim calcmode="lin" valueType="num">
                                      <p:cBhvr additive="base">
                                        <p:cTn id="20"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56675" y="1254740"/>
            <a:ext cx="10271573" cy="4846569"/>
          </a:xfrm>
          <a:prstGeom prst="rect">
            <a:avLst/>
          </a:prstGeom>
        </p:spPr>
      </p:pic>
      <p:pic>
        <p:nvPicPr>
          <p:cNvPr id="9" name="图片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771" y="507825"/>
            <a:ext cx="6352257" cy="743356"/>
          </a:xfrm>
          <a:prstGeom prst="rect">
            <a:avLst/>
          </a:prstGeom>
        </p:spPr>
      </p:pic>
      <p:grpSp>
        <p:nvGrpSpPr>
          <p:cNvPr id="2" name="组合 7"/>
          <p:cNvGrpSpPr/>
          <p:nvPr/>
        </p:nvGrpSpPr>
        <p:grpSpPr>
          <a:xfrm>
            <a:off x="734568" y="424635"/>
            <a:ext cx="4159018" cy="830997"/>
            <a:chOff x="734568" y="424635"/>
            <a:chExt cx="4159018" cy="830997"/>
          </a:xfrm>
        </p:grpSpPr>
        <p:sp>
          <p:nvSpPr>
            <p:cNvPr id="4" name="文本框 3"/>
            <p:cNvSpPr txBox="1"/>
            <p:nvPr/>
          </p:nvSpPr>
          <p:spPr>
            <a:xfrm>
              <a:off x="734568" y="424635"/>
              <a:ext cx="417576" cy="830997"/>
            </a:xfrm>
            <a:prstGeom prst="rect">
              <a:avLst/>
            </a:prstGeom>
            <a:noFill/>
          </p:spPr>
          <p:txBody>
            <a:bodyPr wrap="square" rtlCol="0">
              <a:spAutoFit/>
            </a:bodyPr>
            <a:lstStyle/>
            <a:p>
              <a:r>
                <a:rPr lang="zh-CN" altLang="en-US" sz="4800" dirty="0" smtClean="0">
                  <a:solidFill>
                    <a:schemeClr val="bg1"/>
                  </a:solidFill>
                  <a:latin typeface="微软雅黑" panose="020B0503020204020204" pitchFamily="34" charset="-122"/>
                  <a:ea typeface="微软雅黑" panose="020B0503020204020204" pitchFamily="34" charset="-122"/>
                </a:rPr>
                <a:t>■</a:t>
              </a:r>
            </a:p>
          </p:txBody>
        </p:sp>
        <p:sp>
          <p:nvSpPr>
            <p:cNvPr id="5" name="矩形 4"/>
            <p:cNvSpPr/>
            <p:nvPr/>
          </p:nvSpPr>
          <p:spPr>
            <a:xfrm>
              <a:off x="1477266" y="562689"/>
              <a:ext cx="3416320" cy="646331"/>
            </a:xfrm>
            <a:prstGeom prst="rect">
              <a:avLst/>
            </a:prstGeom>
          </p:spPr>
          <p:txBody>
            <a:bodyPr wrap="none">
              <a:spAutoFit/>
            </a:bodyPr>
            <a:lstStyle/>
            <a:p>
              <a:r>
                <a:rPr lang="zh-CN" altLang="en-US" sz="3600" dirty="0" smtClean="0">
                  <a:solidFill>
                    <a:schemeClr val="bg1"/>
                  </a:solidFill>
                  <a:latin typeface="微软雅黑" panose="020B0503020204020204" pitchFamily="34" charset="-122"/>
                  <a:ea typeface="微软雅黑" panose="020B0503020204020204" pitchFamily="34" charset="-122"/>
                </a:rPr>
                <a:t>用户自定义类型</a:t>
              </a:r>
            </a:p>
          </p:txBody>
        </p:sp>
      </p:grpSp>
      <p:grpSp>
        <p:nvGrpSpPr>
          <p:cNvPr id="3" name="组合 2"/>
          <p:cNvGrpSpPr/>
          <p:nvPr/>
        </p:nvGrpSpPr>
        <p:grpSpPr>
          <a:xfrm>
            <a:off x="1477267" y="1473952"/>
            <a:ext cx="9269232" cy="3825927"/>
            <a:chOff x="1477267" y="1473952"/>
            <a:chExt cx="9269232" cy="3825927"/>
          </a:xfrm>
        </p:grpSpPr>
        <p:sp>
          <p:nvSpPr>
            <p:cNvPr id="7" name="矩形 6"/>
            <p:cNvSpPr/>
            <p:nvPr/>
          </p:nvSpPr>
          <p:spPr>
            <a:xfrm>
              <a:off x="1477267" y="1473952"/>
              <a:ext cx="5495034" cy="497957"/>
            </a:xfrm>
            <a:prstGeom prst="rect">
              <a:avLst/>
            </a:prstGeom>
          </p:spPr>
          <p:txBody>
            <a:bodyPr wrap="square">
              <a:spAutoFit/>
            </a:bodyPr>
            <a:lstStyle/>
            <a:p>
              <a:pPr>
                <a:lnSpc>
                  <a:spcPct val="120000"/>
                </a:lnSpc>
              </a:pPr>
              <a:r>
                <a:rPr lang="zh-CN" altLang="en-US" sz="2400" b="1" dirty="0" smtClean="0">
                  <a:solidFill>
                    <a:srgbClr val="8A2F8C"/>
                  </a:solidFill>
                  <a:latin typeface="微软雅黑" panose="020B0503020204020204" pitchFamily="34" charset="-122"/>
                  <a:ea typeface="微软雅黑" panose="020B0503020204020204" pitchFamily="34" charset="-122"/>
                </a:rPr>
                <a:t>自定义类型的格式</a:t>
              </a:r>
            </a:p>
          </p:txBody>
        </p:sp>
        <p:sp>
          <p:nvSpPr>
            <p:cNvPr id="14" name="矩形 13"/>
            <p:cNvSpPr/>
            <p:nvPr/>
          </p:nvSpPr>
          <p:spPr>
            <a:xfrm>
              <a:off x="1708166" y="2041625"/>
              <a:ext cx="9038333" cy="430374"/>
            </a:xfrm>
            <a:prstGeom prst="rect">
              <a:avLst/>
            </a:prstGeom>
          </p:spPr>
          <p:txBody>
            <a:bodyPr wrap="square">
              <a:spAutoFit/>
            </a:bodyPr>
            <a:lstStyle/>
            <a:p>
              <a:pPr marL="0" lvl="1">
                <a:lnSpc>
                  <a:spcPct val="120000"/>
                </a:lnSpc>
              </a:pPr>
              <a:r>
                <a:rPr lang="zh-CN" altLang="en-US" sz="2000" b="1" dirty="0" smtClean="0">
                  <a:solidFill>
                    <a:srgbClr val="8A2F8C"/>
                  </a:solidFill>
                  <a:latin typeface="微软雅黑" panose="020B0503020204020204" pitchFamily="34" charset="-122"/>
                  <a:ea typeface="微软雅黑" panose="020B0503020204020204" pitchFamily="34" charset="-122"/>
                </a:rPr>
                <a:t>格式：</a:t>
              </a:r>
              <a:r>
                <a:rPr lang="en-US" altLang="zh-CN" sz="2000" b="1" dirty="0" err="1" smtClean="0">
                  <a:solidFill>
                    <a:srgbClr val="006600"/>
                  </a:solidFill>
                  <a:latin typeface="微软雅黑" panose="020B0503020204020204" pitchFamily="34" charset="-122"/>
                  <a:ea typeface="微软雅黑" panose="020B0503020204020204" pitchFamily="34" charset="-122"/>
                </a:rPr>
                <a:t>typedef</a:t>
              </a:r>
              <a:r>
                <a:rPr lang="en-US" altLang="zh-CN" sz="2000" b="1" dirty="0" smtClean="0">
                  <a:solidFill>
                    <a:srgbClr val="006600"/>
                  </a:solidFill>
                  <a:latin typeface="微软雅黑" panose="020B0503020204020204" pitchFamily="34" charset="-122"/>
                  <a:ea typeface="微软雅黑" panose="020B0503020204020204" pitchFamily="34" charset="-122"/>
                </a:rPr>
                <a:t> </a:t>
              </a:r>
              <a:r>
                <a:rPr lang="zh-CN" altLang="en-US" sz="2000" b="1" dirty="0" smtClean="0">
                  <a:solidFill>
                    <a:srgbClr val="006600"/>
                  </a:solidFill>
                  <a:latin typeface="微软雅黑" panose="020B0503020204020204" pitchFamily="34" charset="-122"/>
                  <a:ea typeface="微软雅黑" panose="020B0503020204020204" pitchFamily="34" charset="-122"/>
                </a:rPr>
                <a:t>原类型标识 新类型名</a:t>
              </a:r>
              <a:r>
                <a:rPr lang="en-US" altLang="zh-CN" sz="2000" b="1" dirty="0" smtClean="0">
                  <a:solidFill>
                    <a:srgbClr val="006600"/>
                  </a:solidFill>
                  <a:latin typeface="微软雅黑" panose="020B0503020204020204" pitchFamily="34" charset="-122"/>
                  <a:ea typeface="微软雅黑" panose="020B0503020204020204" pitchFamily="34" charset="-122"/>
                </a:rPr>
                <a:t>;</a:t>
              </a:r>
            </a:p>
          </p:txBody>
        </p:sp>
        <p:sp>
          <p:nvSpPr>
            <p:cNvPr id="12" name="矩形 11"/>
            <p:cNvSpPr/>
            <p:nvPr/>
          </p:nvSpPr>
          <p:spPr>
            <a:xfrm>
              <a:off x="1708166" y="2471999"/>
              <a:ext cx="9038333" cy="430374"/>
            </a:xfrm>
            <a:prstGeom prst="rect">
              <a:avLst/>
            </a:prstGeom>
          </p:spPr>
          <p:txBody>
            <a:bodyPr wrap="square">
              <a:spAutoFit/>
            </a:bodyPr>
            <a:lstStyle/>
            <a:p>
              <a:pPr marL="0" lvl="1">
                <a:lnSpc>
                  <a:spcPct val="120000"/>
                </a:lnSpc>
              </a:pPr>
              <a:r>
                <a:rPr lang="zh-CN" altLang="en-US" sz="2000" b="1" dirty="0" smtClean="0">
                  <a:solidFill>
                    <a:srgbClr val="8A2F8C"/>
                  </a:solidFill>
                  <a:latin typeface="微软雅黑" panose="020B0503020204020204" pitchFamily="34" charset="-122"/>
                  <a:ea typeface="微软雅黑" panose="020B0503020204020204" pitchFamily="34" charset="-122"/>
                </a:rPr>
                <a:t>例一：</a:t>
              </a:r>
              <a:r>
                <a:rPr lang="en-US" altLang="zh-CN" sz="2000" b="1" dirty="0" err="1" smtClean="0">
                  <a:solidFill>
                    <a:srgbClr val="006600"/>
                  </a:solidFill>
                  <a:latin typeface="微软雅黑" panose="020B0503020204020204" pitchFamily="34" charset="-122"/>
                  <a:ea typeface="微软雅黑" panose="020B0503020204020204" pitchFamily="34" charset="-122"/>
                </a:rPr>
                <a:t>typedef</a:t>
              </a:r>
              <a:r>
                <a:rPr lang="en-US" altLang="zh-CN" sz="2000" b="1" dirty="0" smtClean="0">
                  <a:solidFill>
                    <a:srgbClr val="006600"/>
                  </a:solidFill>
                  <a:latin typeface="微软雅黑" panose="020B0503020204020204" pitchFamily="34" charset="-122"/>
                  <a:ea typeface="微软雅黑" panose="020B0503020204020204" pitchFamily="34" charset="-122"/>
                </a:rPr>
                <a:t> </a:t>
              </a:r>
              <a:r>
                <a:rPr lang="en-US" altLang="zh-CN" sz="2000" b="1" dirty="0" err="1" smtClean="0">
                  <a:solidFill>
                    <a:srgbClr val="006600"/>
                  </a:solidFill>
                  <a:latin typeface="微软雅黑" panose="020B0503020204020204" pitchFamily="34" charset="-122"/>
                  <a:ea typeface="微软雅黑" panose="020B0503020204020204" pitchFamily="34" charset="-122"/>
                </a:rPr>
                <a:t>int</a:t>
              </a:r>
              <a:r>
                <a:rPr lang="en-US" altLang="zh-CN" sz="2000" b="1" dirty="0" smtClean="0">
                  <a:solidFill>
                    <a:srgbClr val="006600"/>
                  </a:solidFill>
                  <a:latin typeface="微软雅黑" panose="020B0503020204020204" pitchFamily="34" charset="-122"/>
                  <a:ea typeface="微软雅黑" panose="020B0503020204020204" pitchFamily="34" charset="-122"/>
                </a:rPr>
                <a:t> DWORD;</a:t>
              </a:r>
            </a:p>
          </p:txBody>
        </p:sp>
        <p:sp>
          <p:nvSpPr>
            <p:cNvPr id="16" name="矩形 15"/>
            <p:cNvSpPr/>
            <p:nvPr/>
          </p:nvSpPr>
          <p:spPr>
            <a:xfrm>
              <a:off x="1708166" y="3576024"/>
              <a:ext cx="8211679" cy="830997"/>
            </a:xfrm>
            <a:prstGeom prst="rect">
              <a:avLst/>
            </a:prstGeom>
          </p:spPr>
          <p:txBody>
            <a:bodyPr wrap="square">
              <a:spAutoFit/>
            </a:bodyPr>
            <a:lstStyle/>
            <a:p>
              <a:pPr marL="0" lvl="1">
                <a:lnSpc>
                  <a:spcPct val="120000"/>
                </a:lnSpc>
              </a:pPr>
              <a:r>
                <a:rPr lang="zh-CN" altLang="en-US" sz="2000" b="1" dirty="0" smtClean="0">
                  <a:solidFill>
                    <a:srgbClr val="8A2F8C"/>
                  </a:solidFill>
                  <a:latin typeface="微软雅黑" panose="020B0503020204020204" pitchFamily="34" charset="-122"/>
                  <a:ea typeface="微软雅黑" panose="020B0503020204020204" pitchFamily="34" charset="-122"/>
                </a:rPr>
                <a:t>新类型与原类型相同，并未产生新类型，重新命名的自定义类型使程序更易理解</a:t>
              </a:r>
            </a:p>
          </p:txBody>
        </p:sp>
        <p:sp>
          <p:nvSpPr>
            <p:cNvPr id="17" name="矩形 16"/>
            <p:cNvSpPr/>
            <p:nvPr/>
          </p:nvSpPr>
          <p:spPr>
            <a:xfrm>
              <a:off x="1708166" y="4406060"/>
              <a:ext cx="9038333" cy="461665"/>
            </a:xfrm>
            <a:prstGeom prst="rect">
              <a:avLst/>
            </a:prstGeom>
          </p:spPr>
          <p:txBody>
            <a:bodyPr wrap="square">
              <a:spAutoFit/>
            </a:bodyPr>
            <a:lstStyle/>
            <a:p>
              <a:pPr marL="0" lvl="1">
                <a:lnSpc>
                  <a:spcPct val="120000"/>
                </a:lnSpc>
              </a:pPr>
              <a:r>
                <a:rPr lang="zh-CN" altLang="en-US" sz="2000" b="1" dirty="0" smtClean="0">
                  <a:solidFill>
                    <a:srgbClr val="8A2F8C"/>
                  </a:solidFill>
                  <a:latin typeface="微软雅黑" panose="020B0503020204020204" pitchFamily="34" charset="-122"/>
                  <a:ea typeface="微软雅黑" panose="020B0503020204020204" pitchFamily="34" charset="-122"/>
                </a:rPr>
                <a:t>若整数可以用于表示两类不同数据对象，使用自定义类型可以区分它们</a:t>
              </a:r>
              <a:endParaRPr lang="en-US" altLang="zh-CN" sz="2000" b="1" dirty="0" smtClean="0">
                <a:solidFill>
                  <a:srgbClr val="8A2F8C"/>
                </a:solidFill>
                <a:latin typeface="微软雅黑" panose="020B0503020204020204" pitchFamily="34" charset="-122"/>
                <a:ea typeface="微软雅黑" panose="020B0503020204020204" pitchFamily="34" charset="-122"/>
              </a:endParaRPr>
            </a:p>
          </p:txBody>
        </p:sp>
        <p:sp>
          <p:nvSpPr>
            <p:cNvPr id="18" name="矩形 17"/>
            <p:cNvSpPr/>
            <p:nvPr/>
          </p:nvSpPr>
          <p:spPr>
            <a:xfrm>
              <a:off x="1477267" y="3032347"/>
              <a:ext cx="5495034" cy="497957"/>
            </a:xfrm>
            <a:prstGeom prst="rect">
              <a:avLst/>
            </a:prstGeom>
          </p:spPr>
          <p:txBody>
            <a:bodyPr wrap="square">
              <a:spAutoFit/>
            </a:bodyPr>
            <a:lstStyle/>
            <a:p>
              <a:pPr>
                <a:lnSpc>
                  <a:spcPct val="120000"/>
                </a:lnSpc>
              </a:pPr>
              <a:r>
                <a:rPr lang="zh-CN" altLang="en-US" sz="2400" b="1" dirty="0" smtClean="0">
                  <a:solidFill>
                    <a:srgbClr val="8A2F8C"/>
                  </a:solidFill>
                  <a:latin typeface="微软雅黑" panose="020B0503020204020204" pitchFamily="34" charset="-122"/>
                  <a:ea typeface="微软雅黑" panose="020B0503020204020204" pitchFamily="34" charset="-122"/>
                </a:rPr>
                <a:t>自定义类型的性质</a:t>
              </a:r>
            </a:p>
          </p:txBody>
        </p:sp>
        <p:sp>
          <p:nvSpPr>
            <p:cNvPr id="19" name="矩形 18"/>
            <p:cNvSpPr/>
            <p:nvPr/>
          </p:nvSpPr>
          <p:spPr>
            <a:xfrm>
              <a:off x="1708166" y="4869505"/>
              <a:ext cx="9038333" cy="430374"/>
            </a:xfrm>
            <a:prstGeom prst="rect">
              <a:avLst/>
            </a:prstGeom>
          </p:spPr>
          <p:txBody>
            <a:bodyPr wrap="square">
              <a:spAutoFit/>
            </a:bodyPr>
            <a:lstStyle/>
            <a:p>
              <a:pPr marL="0" lvl="1">
                <a:lnSpc>
                  <a:spcPct val="120000"/>
                </a:lnSpc>
              </a:pPr>
              <a:r>
                <a:rPr lang="zh-CN" altLang="en-US" sz="2000" b="1" dirty="0" smtClean="0">
                  <a:solidFill>
                    <a:srgbClr val="8A2F8C"/>
                  </a:solidFill>
                  <a:latin typeface="微软雅黑" panose="020B0503020204020204" pitchFamily="34" charset="-122"/>
                  <a:ea typeface="微软雅黑" panose="020B0503020204020204" pitchFamily="34" charset="-122"/>
                </a:rPr>
                <a:t>自定义类型不是简单的类型替换，虽然它们确实等同</a:t>
              </a:r>
              <a:endParaRPr lang="en-US" altLang="zh-CN" sz="2000" b="1" dirty="0" smtClean="0">
                <a:solidFill>
                  <a:srgbClr val="8A2F8C"/>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25412296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par>
                                <p:cTn id="9" presetID="2" presetClass="entr" presetSubtype="4" decel="100000" fill="hold" nodeType="withEffect">
                                  <p:stCondLst>
                                    <p:cond delay="25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1+#ppt_h/2"/>
                                          </p:val>
                                        </p:tav>
                                        <p:tav tm="100000">
                                          <p:val>
                                            <p:strVal val="#ppt_y"/>
                                          </p:val>
                                        </p:tav>
                                      </p:tavLst>
                                    </p:anim>
                                  </p:childTnLst>
                                </p:cTn>
                              </p:par>
                            </p:childTnLst>
                          </p:cTn>
                        </p:par>
                        <p:par>
                          <p:cTn id="13" fill="hold">
                            <p:stCondLst>
                              <p:cond delay="750"/>
                            </p:stCondLst>
                            <p:childTnLst>
                              <p:par>
                                <p:cTn id="14" presetID="10" presetClass="entr" presetSubtype="0" fill="hold" nodeType="after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500"/>
                                        <p:tgtEl>
                                          <p:spTgt spid="2"/>
                                        </p:tgtEl>
                                      </p:cBhvr>
                                    </p:animEffect>
                                  </p:childTnLst>
                                </p:cTn>
                              </p:par>
                              <p:par>
                                <p:cTn id="17" presetID="2" presetClass="entr" presetSubtype="4" decel="100000" fill="hold" nodeType="with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fill="hold"/>
                                        <p:tgtEl>
                                          <p:spTgt spid="3"/>
                                        </p:tgtEl>
                                        <p:attrNameLst>
                                          <p:attrName>ppt_x</p:attrName>
                                        </p:attrNameLst>
                                      </p:cBhvr>
                                      <p:tavLst>
                                        <p:tav tm="0">
                                          <p:val>
                                            <p:strVal val="#ppt_x"/>
                                          </p:val>
                                        </p:tav>
                                        <p:tav tm="100000">
                                          <p:val>
                                            <p:strVal val="#ppt_x"/>
                                          </p:val>
                                        </p:tav>
                                      </p:tavLst>
                                    </p:anim>
                                    <p:anim calcmode="lin" valueType="num">
                                      <p:cBhvr additive="base">
                                        <p:cTn id="20"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56675" y="1254740"/>
            <a:ext cx="10271573" cy="4846569"/>
          </a:xfrm>
          <a:prstGeom prst="rect">
            <a:avLst/>
          </a:prstGeom>
        </p:spPr>
      </p:pic>
      <p:pic>
        <p:nvPicPr>
          <p:cNvPr id="9" name="图片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771" y="507825"/>
            <a:ext cx="6352257" cy="743356"/>
          </a:xfrm>
          <a:prstGeom prst="rect">
            <a:avLst/>
          </a:prstGeom>
        </p:spPr>
      </p:pic>
      <p:grpSp>
        <p:nvGrpSpPr>
          <p:cNvPr id="2" name="组合 7"/>
          <p:cNvGrpSpPr/>
          <p:nvPr/>
        </p:nvGrpSpPr>
        <p:grpSpPr>
          <a:xfrm>
            <a:off x="734568" y="424635"/>
            <a:ext cx="2774023" cy="830997"/>
            <a:chOff x="734568" y="424635"/>
            <a:chExt cx="2774023" cy="830997"/>
          </a:xfrm>
        </p:grpSpPr>
        <p:sp>
          <p:nvSpPr>
            <p:cNvPr id="4" name="文本框 3"/>
            <p:cNvSpPr txBox="1"/>
            <p:nvPr/>
          </p:nvSpPr>
          <p:spPr>
            <a:xfrm>
              <a:off x="734568" y="424635"/>
              <a:ext cx="417576" cy="830997"/>
            </a:xfrm>
            <a:prstGeom prst="rect">
              <a:avLst/>
            </a:prstGeom>
            <a:noFill/>
          </p:spPr>
          <p:txBody>
            <a:bodyPr wrap="square" rtlCol="0">
              <a:spAutoFit/>
            </a:bodyPr>
            <a:lstStyle/>
            <a:p>
              <a:r>
                <a:rPr lang="zh-CN" altLang="en-US" sz="4800" dirty="0" smtClean="0">
                  <a:solidFill>
                    <a:schemeClr val="bg1"/>
                  </a:solidFill>
                  <a:latin typeface="微软雅黑" panose="020B0503020204020204" pitchFamily="34" charset="-122"/>
                  <a:ea typeface="微软雅黑" panose="020B0503020204020204" pitchFamily="34" charset="-122"/>
                </a:rPr>
                <a:t>■</a:t>
              </a:r>
            </a:p>
          </p:txBody>
        </p:sp>
        <p:sp>
          <p:nvSpPr>
            <p:cNvPr id="5" name="矩形 4"/>
            <p:cNvSpPr/>
            <p:nvPr/>
          </p:nvSpPr>
          <p:spPr>
            <a:xfrm>
              <a:off x="1477266" y="562689"/>
              <a:ext cx="2031325" cy="646331"/>
            </a:xfrm>
            <a:prstGeom prst="rect">
              <a:avLst/>
            </a:prstGeom>
          </p:spPr>
          <p:txBody>
            <a:bodyPr wrap="none">
              <a:spAutoFit/>
            </a:bodyPr>
            <a:lstStyle/>
            <a:p>
              <a:r>
                <a:rPr lang="zh-CN" altLang="en-US" sz="3600" dirty="0" smtClean="0">
                  <a:solidFill>
                    <a:schemeClr val="bg1"/>
                  </a:solidFill>
                  <a:latin typeface="微软雅黑" panose="020B0503020204020204" pitchFamily="34" charset="-122"/>
                  <a:ea typeface="微软雅黑" panose="020B0503020204020204" pitchFamily="34" charset="-122"/>
                </a:rPr>
                <a:t>布尔类型</a:t>
              </a:r>
            </a:p>
          </p:txBody>
        </p:sp>
      </p:grpSp>
      <p:grpSp>
        <p:nvGrpSpPr>
          <p:cNvPr id="3" name="组合 2"/>
          <p:cNvGrpSpPr/>
          <p:nvPr/>
        </p:nvGrpSpPr>
        <p:grpSpPr>
          <a:xfrm>
            <a:off x="1700870" y="1589528"/>
            <a:ext cx="9269232" cy="3424966"/>
            <a:chOff x="1477267" y="1746546"/>
            <a:chExt cx="9269232" cy="3424966"/>
          </a:xfrm>
        </p:grpSpPr>
        <p:sp>
          <p:nvSpPr>
            <p:cNvPr id="15" name="矩形 14"/>
            <p:cNvSpPr/>
            <p:nvPr/>
          </p:nvSpPr>
          <p:spPr>
            <a:xfrm>
              <a:off x="1708166" y="2403884"/>
              <a:ext cx="9038333" cy="497957"/>
            </a:xfrm>
            <a:prstGeom prst="rect">
              <a:avLst/>
            </a:prstGeom>
          </p:spPr>
          <p:txBody>
            <a:bodyPr wrap="square">
              <a:spAutoFit/>
            </a:bodyPr>
            <a:lstStyle/>
            <a:p>
              <a:pPr marL="0" lvl="1">
                <a:lnSpc>
                  <a:spcPct val="120000"/>
                </a:lnSpc>
              </a:pPr>
              <a:r>
                <a:rPr lang="zh-CN" altLang="en-US" sz="2400" b="1" dirty="0" smtClean="0">
                  <a:solidFill>
                    <a:srgbClr val="8A2F8C"/>
                  </a:solidFill>
                  <a:latin typeface="微软雅黑" panose="020B0503020204020204" pitchFamily="34" charset="-122"/>
                  <a:ea typeface="微软雅黑" panose="020B0503020204020204" pitchFamily="34" charset="-122"/>
                </a:rPr>
                <a:t>取值：</a:t>
              </a:r>
              <a:r>
                <a:rPr lang="en-US" altLang="zh-CN" sz="2400" b="1" dirty="0" smtClean="0">
                  <a:solidFill>
                    <a:srgbClr val="006600"/>
                  </a:solidFill>
                  <a:latin typeface="微软雅黑" panose="020B0503020204020204" pitchFamily="34" charset="-122"/>
                  <a:ea typeface="微软雅黑" panose="020B0503020204020204" pitchFamily="34" charset="-122"/>
                </a:rPr>
                <a:t>false</a:t>
              </a:r>
              <a:r>
                <a:rPr lang="zh-CN" altLang="en-US" sz="2400" b="1" dirty="0" smtClean="0">
                  <a:solidFill>
                    <a:srgbClr val="8A2F8C"/>
                  </a:solidFill>
                  <a:latin typeface="微软雅黑" panose="020B0503020204020204" pitchFamily="34" charset="-122"/>
                  <a:ea typeface="微软雅黑" panose="020B0503020204020204" pitchFamily="34" charset="-122"/>
                </a:rPr>
                <a:t>、</a:t>
              </a:r>
              <a:r>
                <a:rPr lang="en-US" altLang="zh-CN" sz="2400" b="1" dirty="0" smtClean="0">
                  <a:solidFill>
                    <a:srgbClr val="006600"/>
                  </a:solidFill>
                  <a:latin typeface="微软雅黑" panose="020B0503020204020204" pitchFamily="34" charset="-122"/>
                  <a:ea typeface="微软雅黑" panose="020B0503020204020204" pitchFamily="34" charset="-122"/>
                </a:rPr>
                <a:t>true</a:t>
              </a:r>
            </a:p>
          </p:txBody>
        </p:sp>
        <p:sp>
          <p:nvSpPr>
            <p:cNvPr id="11" name="矩形 10"/>
            <p:cNvSpPr/>
            <p:nvPr/>
          </p:nvSpPr>
          <p:spPr>
            <a:xfrm>
              <a:off x="1477267" y="1746546"/>
              <a:ext cx="5495034" cy="565604"/>
            </a:xfrm>
            <a:prstGeom prst="rect">
              <a:avLst/>
            </a:prstGeom>
          </p:spPr>
          <p:txBody>
            <a:bodyPr wrap="square">
              <a:spAutoFit/>
            </a:bodyPr>
            <a:lstStyle/>
            <a:p>
              <a:pPr marL="0" lvl="1">
                <a:lnSpc>
                  <a:spcPct val="120000"/>
                </a:lnSpc>
              </a:pPr>
              <a:r>
                <a:rPr lang="en-US" altLang="zh-CN" sz="2800" b="1" dirty="0" err="1" smtClean="0">
                  <a:solidFill>
                    <a:srgbClr val="8A2F8C"/>
                  </a:solidFill>
                  <a:latin typeface="微软雅黑" panose="020B0503020204020204" pitchFamily="34" charset="-122"/>
                  <a:ea typeface="微软雅黑" panose="020B0503020204020204" pitchFamily="34" charset="-122"/>
                </a:rPr>
                <a:t>bool</a:t>
              </a:r>
              <a:r>
                <a:rPr lang="en-US" altLang="zh-CN" sz="2800" b="1" dirty="0" smtClean="0">
                  <a:solidFill>
                    <a:srgbClr val="8A2F8C"/>
                  </a:solidFill>
                  <a:latin typeface="微软雅黑" panose="020B0503020204020204" pitchFamily="34" charset="-122"/>
                  <a:ea typeface="微软雅黑" panose="020B0503020204020204" pitchFamily="34" charset="-122"/>
                </a:rPr>
                <a:t> </a:t>
              </a:r>
              <a:r>
                <a:rPr lang="zh-CN" altLang="en-US" sz="2800" b="1" dirty="0" smtClean="0">
                  <a:solidFill>
                    <a:srgbClr val="8A2F8C"/>
                  </a:solidFill>
                  <a:latin typeface="微软雅黑" panose="020B0503020204020204" pitchFamily="34" charset="-122"/>
                  <a:ea typeface="微软雅黑" panose="020B0503020204020204" pitchFamily="34" charset="-122"/>
                </a:rPr>
                <a:t>类型</a:t>
              </a:r>
              <a:endParaRPr lang="en-US" altLang="zh-CN" sz="2800" b="1" dirty="0" smtClean="0">
                <a:solidFill>
                  <a:srgbClr val="8A2F8C"/>
                </a:solidFill>
                <a:latin typeface="微软雅黑" panose="020B0503020204020204" pitchFamily="34" charset="-122"/>
                <a:ea typeface="微软雅黑" panose="020B0503020204020204" pitchFamily="34" charset="-122"/>
              </a:endParaRPr>
            </a:p>
          </p:txBody>
        </p:sp>
        <p:sp>
          <p:nvSpPr>
            <p:cNvPr id="12" name="矩形 11"/>
            <p:cNvSpPr/>
            <p:nvPr/>
          </p:nvSpPr>
          <p:spPr>
            <a:xfrm>
              <a:off x="1708166" y="4069398"/>
              <a:ext cx="9038333" cy="497957"/>
            </a:xfrm>
            <a:prstGeom prst="rect">
              <a:avLst/>
            </a:prstGeom>
          </p:spPr>
          <p:txBody>
            <a:bodyPr wrap="square">
              <a:spAutoFit/>
            </a:bodyPr>
            <a:lstStyle/>
            <a:p>
              <a:pPr marL="0" lvl="1">
                <a:lnSpc>
                  <a:spcPct val="120000"/>
                </a:lnSpc>
              </a:pPr>
              <a:r>
                <a:rPr lang="zh-CN" altLang="en-US" sz="2400" b="1" dirty="0" smtClean="0">
                  <a:solidFill>
                    <a:srgbClr val="8A2F8C"/>
                  </a:solidFill>
                  <a:latin typeface="微软雅黑" panose="020B0503020204020204" pitchFamily="34" charset="-122"/>
                  <a:ea typeface="微软雅黑" panose="020B0503020204020204" pitchFamily="34" charset="-122"/>
                </a:rPr>
                <a:t>定义：</a:t>
              </a:r>
              <a:r>
                <a:rPr lang="en-US" altLang="zh-CN" sz="2400" b="1" dirty="0" err="1" smtClean="0">
                  <a:solidFill>
                    <a:srgbClr val="006600"/>
                  </a:solidFill>
                  <a:latin typeface="微软雅黑" panose="020B0503020204020204" pitchFamily="34" charset="-122"/>
                  <a:ea typeface="微软雅黑" panose="020B0503020204020204" pitchFamily="34" charset="-122"/>
                </a:rPr>
                <a:t>bool</a:t>
              </a:r>
              <a:r>
                <a:rPr lang="en-US" altLang="zh-CN" sz="2400" b="1" dirty="0" smtClean="0">
                  <a:solidFill>
                    <a:srgbClr val="006600"/>
                  </a:solidFill>
                  <a:latin typeface="微软雅黑" panose="020B0503020204020204" pitchFamily="34" charset="-122"/>
                  <a:ea typeface="微软雅黑" panose="020B0503020204020204" pitchFamily="34" charset="-122"/>
                </a:rPr>
                <a:t> modified;</a:t>
              </a:r>
            </a:p>
          </p:txBody>
        </p:sp>
        <p:sp>
          <p:nvSpPr>
            <p:cNvPr id="14" name="矩形 13"/>
            <p:cNvSpPr/>
            <p:nvPr/>
          </p:nvSpPr>
          <p:spPr>
            <a:xfrm>
              <a:off x="1477267" y="3412060"/>
              <a:ext cx="5495034" cy="565604"/>
            </a:xfrm>
            <a:prstGeom prst="rect">
              <a:avLst/>
            </a:prstGeom>
          </p:spPr>
          <p:txBody>
            <a:bodyPr wrap="square">
              <a:spAutoFit/>
            </a:bodyPr>
            <a:lstStyle/>
            <a:p>
              <a:pPr marL="0" lvl="1">
                <a:lnSpc>
                  <a:spcPct val="120000"/>
                </a:lnSpc>
              </a:pPr>
              <a:r>
                <a:rPr lang="en-US" altLang="zh-CN" sz="2800" b="1" dirty="0" err="1" smtClean="0">
                  <a:solidFill>
                    <a:srgbClr val="8A2F8C"/>
                  </a:solidFill>
                  <a:latin typeface="微软雅黑" panose="020B0503020204020204" pitchFamily="34" charset="-122"/>
                  <a:ea typeface="微软雅黑" panose="020B0503020204020204" pitchFamily="34" charset="-122"/>
                </a:rPr>
                <a:t>bool</a:t>
              </a:r>
              <a:r>
                <a:rPr lang="en-US" altLang="zh-CN" sz="2800" b="1" dirty="0" smtClean="0">
                  <a:solidFill>
                    <a:srgbClr val="8A2F8C"/>
                  </a:solidFill>
                  <a:latin typeface="微软雅黑" panose="020B0503020204020204" pitchFamily="34" charset="-122"/>
                  <a:ea typeface="微软雅黑" panose="020B0503020204020204" pitchFamily="34" charset="-122"/>
                </a:rPr>
                <a:t> </a:t>
              </a:r>
              <a:r>
                <a:rPr lang="zh-CN" altLang="en-US" sz="2800" b="1" dirty="0" smtClean="0">
                  <a:solidFill>
                    <a:srgbClr val="8A2F8C"/>
                  </a:solidFill>
                  <a:latin typeface="微软雅黑" panose="020B0503020204020204" pitchFamily="34" charset="-122"/>
                  <a:ea typeface="微软雅黑" panose="020B0503020204020204" pitchFamily="34" charset="-122"/>
                </a:rPr>
                <a:t>量的定义</a:t>
              </a:r>
              <a:endParaRPr lang="en-US" altLang="zh-CN" sz="2800" b="1" dirty="0" err="1" smtClean="0">
                <a:solidFill>
                  <a:srgbClr val="8A2F8C"/>
                </a:solidFill>
                <a:latin typeface="微软雅黑" panose="020B0503020204020204" pitchFamily="34" charset="-122"/>
                <a:ea typeface="微软雅黑" panose="020B0503020204020204" pitchFamily="34" charset="-122"/>
              </a:endParaRPr>
            </a:p>
          </p:txBody>
        </p:sp>
        <p:sp>
          <p:nvSpPr>
            <p:cNvPr id="16" name="矩形 15"/>
            <p:cNvSpPr/>
            <p:nvPr/>
          </p:nvSpPr>
          <p:spPr>
            <a:xfrm>
              <a:off x="1708166" y="4673555"/>
              <a:ext cx="9038333" cy="497957"/>
            </a:xfrm>
            <a:prstGeom prst="rect">
              <a:avLst/>
            </a:prstGeom>
          </p:spPr>
          <p:txBody>
            <a:bodyPr wrap="square">
              <a:spAutoFit/>
            </a:bodyPr>
            <a:lstStyle/>
            <a:p>
              <a:pPr marL="0" lvl="1">
                <a:lnSpc>
                  <a:spcPct val="120000"/>
                </a:lnSpc>
              </a:pPr>
              <a:r>
                <a:rPr lang="zh-CN" altLang="en-US" sz="2400" b="1" dirty="0" smtClean="0">
                  <a:solidFill>
                    <a:srgbClr val="8A2F8C"/>
                  </a:solidFill>
                  <a:latin typeface="微软雅黑" panose="020B0503020204020204" pitchFamily="34" charset="-122"/>
                  <a:ea typeface="微软雅黑" panose="020B0503020204020204" pitchFamily="34" charset="-122"/>
                </a:rPr>
                <a:t>赋值：</a:t>
              </a:r>
              <a:r>
                <a:rPr lang="en-US" altLang="zh-CN" sz="2400" b="1" dirty="0" smtClean="0">
                  <a:solidFill>
                    <a:srgbClr val="8A2F8C"/>
                  </a:solidFill>
                  <a:latin typeface="微软雅黑" panose="020B0503020204020204" pitchFamily="34" charset="-122"/>
                  <a:ea typeface="微软雅黑" panose="020B0503020204020204" pitchFamily="34" charset="-122"/>
                </a:rPr>
                <a:t> </a:t>
              </a:r>
              <a:r>
                <a:rPr lang="en-US" altLang="zh-CN" sz="2400" b="1" dirty="0" smtClean="0">
                  <a:solidFill>
                    <a:srgbClr val="006600"/>
                  </a:solidFill>
                  <a:latin typeface="微软雅黑" panose="020B0503020204020204" pitchFamily="34" charset="-122"/>
                  <a:ea typeface="微软雅黑" panose="020B0503020204020204" pitchFamily="34" charset="-122"/>
                </a:rPr>
                <a:t>modified = true;</a:t>
              </a:r>
            </a:p>
          </p:txBody>
        </p:sp>
      </p:grpSp>
    </p:spTree>
    <p:extLst>
      <p:ext uri="{BB962C8B-B14F-4D97-AF65-F5344CB8AC3E}">
        <p14:creationId xmlns:p14="http://schemas.microsoft.com/office/powerpoint/2010/main" val="25412296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par>
                                <p:cTn id="9" presetID="2" presetClass="entr" presetSubtype="4" decel="100000" fill="hold" nodeType="withEffect">
                                  <p:stCondLst>
                                    <p:cond delay="25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1+#ppt_h/2"/>
                                          </p:val>
                                        </p:tav>
                                        <p:tav tm="100000">
                                          <p:val>
                                            <p:strVal val="#ppt_y"/>
                                          </p:val>
                                        </p:tav>
                                      </p:tavLst>
                                    </p:anim>
                                  </p:childTnLst>
                                </p:cTn>
                              </p:par>
                            </p:childTnLst>
                          </p:cTn>
                        </p:par>
                        <p:par>
                          <p:cTn id="13" fill="hold">
                            <p:stCondLst>
                              <p:cond delay="750"/>
                            </p:stCondLst>
                            <p:childTnLst>
                              <p:par>
                                <p:cTn id="14" presetID="10" presetClass="entr" presetSubtype="0" fill="hold" nodeType="after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500"/>
                                        <p:tgtEl>
                                          <p:spTgt spid="2"/>
                                        </p:tgtEl>
                                      </p:cBhvr>
                                    </p:animEffect>
                                  </p:childTnLst>
                                </p:cTn>
                              </p:par>
                              <p:par>
                                <p:cTn id="17" presetID="2" presetClass="entr" presetSubtype="4" decel="100000" fill="hold" nodeType="with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fill="hold"/>
                                        <p:tgtEl>
                                          <p:spTgt spid="3"/>
                                        </p:tgtEl>
                                        <p:attrNameLst>
                                          <p:attrName>ppt_x</p:attrName>
                                        </p:attrNameLst>
                                      </p:cBhvr>
                                      <p:tavLst>
                                        <p:tav tm="0">
                                          <p:val>
                                            <p:strVal val="#ppt_x"/>
                                          </p:val>
                                        </p:tav>
                                        <p:tav tm="100000">
                                          <p:val>
                                            <p:strVal val="#ppt_x"/>
                                          </p:val>
                                        </p:tav>
                                      </p:tavLst>
                                    </p:anim>
                                    <p:anim calcmode="lin" valueType="num">
                                      <p:cBhvr additive="base">
                                        <p:cTn id="20"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65912" y="1212824"/>
            <a:ext cx="10271573" cy="4846569"/>
          </a:xfrm>
          <a:prstGeom prst="rect">
            <a:avLst/>
          </a:prstGeom>
        </p:spPr>
      </p:pic>
      <p:pic>
        <p:nvPicPr>
          <p:cNvPr id="9" name="图片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771" y="507825"/>
            <a:ext cx="6352257" cy="743356"/>
          </a:xfrm>
          <a:prstGeom prst="rect">
            <a:avLst/>
          </a:prstGeom>
        </p:spPr>
      </p:pic>
      <p:grpSp>
        <p:nvGrpSpPr>
          <p:cNvPr id="2" name="组合 7"/>
          <p:cNvGrpSpPr/>
          <p:nvPr/>
        </p:nvGrpSpPr>
        <p:grpSpPr>
          <a:xfrm>
            <a:off x="734568" y="424635"/>
            <a:ext cx="3235688" cy="830997"/>
            <a:chOff x="734568" y="424635"/>
            <a:chExt cx="3235688" cy="830997"/>
          </a:xfrm>
        </p:grpSpPr>
        <p:sp>
          <p:nvSpPr>
            <p:cNvPr id="4" name="文本框 3"/>
            <p:cNvSpPr txBox="1"/>
            <p:nvPr/>
          </p:nvSpPr>
          <p:spPr>
            <a:xfrm>
              <a:off x="734568" y="424635"/>
              <a:ext cx="417576" cy="830997"/>
            </a:xfrm>
            <a:prstGeom prst="rect">
              <a:avLst/>
            </a:prstGeom>
            <a:noFill/>
          </p:spPr>
          <p:txBody>
            <a:bodyPr wrap="square" rtlCol="0">
              <a:spAutoFit/>
            </a:bodyPr>
            <a:lstStyle/>
            <a:p>
              <a:r>
                <a:rPr lang="zh-CN" altLang="en-US" sz="4800" dirty="0" smtClean="0">
                  <a:solidFill>
                    <a:schemeClr val="bg1"/>
                  </a:solidFill>
                  <a:latin typeface="微软雅黑" panose="020B0503020204020204" pitchFamily="34" charset="-122"/>
                  <a:ea typeface="微软雅黑" panose="020B0503020204020204" pitchFamily="34" charset="-122"/>
                </a:rPr>
                <a:t>■</a:t>
              </a:r>
            </a:p>
          </p:txBody>
        </p:sp>
        <p:sp>
          <p:nvSpPr>
            <p:cNvPr id="5" name="矩形 4"/>
            <p:cNvSpPr/>
            <p:nvPr/>
          </p:nvSpPr>
          <p:spPr>
            <a:xfrm>
              <a:off x="1477266" y="562689"/>
              <a:ext cx="2492990" cy="646331"/>
            </a:xfrm>
            <a:prstGeom prst="rect">
              <a:avLst/>
            </a:prstGeom>
          </p:spPr>
          <p:txBody>
            <a:bodyPr wrap="none">
              <a:spAutoFit/>
            </a:bodyPr>
            <a:lstStyle/>
            <a:p>
              <a:r>
                <a:rPr lang="zh-CN" altLang="en-US" sz="3600" dirty="0" smtClean="0">
                  <a:solidFill>
                    <a:schemeClr val="bg1"/>
                  </a:solidFill>
                  <a:latin typeface="微软雅黑" panose="020B0503020204020204" pitchFamily="34" charset="-122"/>
                  <a:ea typeface="微软雅黑" panose="020B0503020204020204" pitchFamily="34" charset="-122"/>
                </a:rPr>
                <a:t>关系表达式</a:t>
              </a:r>
            </a:p>
          </p:txBody>
        </p:sp>
      </p:grpSp>
      <p:grpSp>
        <p:nvGrpSpPr>
          <p:cNvPr id="3" name="组合 2"/>
          <p:cNvGrpSpPr/>
          <p:nvPr/>
        </p:nvGrpSpPr>
        <p:grpSpPr>
          <a:xfrm>
            <a:off x="1477267" y="1231398"/>
            <a:ext cx="9296940" cy="4725859"/>
            <a:chOff x="1477267" y="1231398"/>
            <a:chExt cx="9296940" cy="4725859"/>
          </a:xfrm>
        </p:grpSpPr>
        <p:sp>
          <p:nvSpPr>
            <p:cNvPr id="15" name="矩形 14"/>
            <p:cNvSpPr/>
            <p:nvPr/>
          </p:nvSpPr>
          <p:spPr>
            <a:xfrm>
              <a:off x="1735875" y="1640266"/>
              <a:ext cx="6752334" cy="757130"/>
            </a:xfrm>
            <a:prstGeom prst="rect">
              <a:avLst/>
            </a:prstGeom>
          </p:spPr>
          <p:txBody>
            <a:bodyPr wrap="square">
              <a:spAutoFit/>
            </a:bodyPr>
            <a:lstStyle/>
            <a:p>
              <a:pPr marL="0" lvl="1">
                <a:lnSpc>
                  <a:spcPct val="120000"/>
                </a:lnSpc>
              </a:pPr>
              <a:r>
                <a:rPr lang="zh-CN" altLang="en-US" b="1" dirty="0" smtClean="0">
                  <a:solidFill>
                    <a:srgbClr val="8A2F8C"/>
                  </a:solidFill>
                  <a:latin typeface="微软雅黑" panose="020B0503020204020204" pitchFamily="34" charset="-122"/>
                  <a:ea typeface="微软雅黑" panose="020B0503020204020204" pitchFamily="34" charset="-122"/>
                </a:rPr>
                <a:t>大于（</a:t>
              </a:r>
              <a:r>
                <a:rPr lang="en-US" altLang="zh-CN" b="1" dirty="0" smtClean="0">
                  <a:solidFill>
                    <a:srgbClr val="8A2F8C"/>
                  </a:solidFill>
                  <a:latin typeface="微软雅黑" panose="020B0503020204020204" pitchFamily="34" charset="-122"/>
                  <a:ea typeface="微软雅黑" panose="020B0503020204020204" pitchFamily="34" charset="-122"/>
                </a:rPr>
                <a:t>&gt;</a:t>
              </a:r>
              <a:r>
                <a:rPr lang="zh-CN" altLang="en-US" b="1" dirty="0" smtClean="0">
                  <a:solidFill>
                    <a:srgbClr val="8A2F8C"/>
                  </a:solidFill>
                  <a:latin typeface="微软雅黑" panose="020B0503020204020204" pitchFamily="34" charset="-122"/>
                  <a:ea typeface="微软雅黑" panose="020B0503020204020204" pitchFamily="34" charset="-122"/>
                </a:rPr>
                <a:t>）、等于（</a:t>
              </a:r>
              <a:r>
                <a:rPr lang="en-US" altLang="zh-CN" b="1" dirty="0" smtClean="0">
                  <a:solidFill>
                    <a:srgbClr val="8A2F8C"/>
                  </a:solidFill>
                  <a:latin typeface="微软雅黑" panose="020B0503020204020204" pitchFamily="34" charset="-122"/>
                  <a:ea typeface="微软雅黑" panose="020B0503020204020204" pitchFamily="34" charset="-122"/>
                </a:rPr>
                <a:t>==</a:t>
              </a:r>
              <a:r>
                <a:rPr lang="zh-CN" altLang="en-US" b="1" dirty="0" smtClean="0">
                  <a:solidFill>
                    <a:srgbClr val="8A2F8C"/>
                  </a:solidFill>
                  <a:latin typeface="微软雅黑" panose="020B0503020204020204" pitchFamily="34" charset="-122"/>
                  <a:ea typeface="微软雅黑" panose="020B0503020204020204" pitchFamily="34" charset="-122"/>
                </a:rPr>
                <a:t>）、小于（</a:t>
              </a:r>
              <a:r>
                <a:rPr lang="en-US" altLang="zh-CN" b="1" dirty="0" smtClean="0">
                  <a:solidFill>
                    <a:srgbClr val="8A2F8C"/>
                  </a:solidFill>
                  <a:latin typeface="微软雅黑" panose="020B0503020204020204" pitchFamily="34" charset="-122"/>
                  <a:ea typeface="微软雅黑" panose="020B0503020204020204" pitchFamily="34" charset="-122"/>
                </a:rPr>
                <a:t>&lt;</a:t>
              </a:r>
              <a:r>
                <a:rPr lang="zh-CN" altLang="en-US" b="1" dirty="0" smtClean="0">
                  <a:solidFill>
                    <a:srgbClr val="8A2F8C"/>
                  </a:solidFill>
                  <a:latin typeface="微软雅黑" panose="020B0503020204020204" pitchFamily="34" charset="-122"/>
                  <a:ea typeface="微软雅黑" panose="020B0503020204020204" pitchFamily="34" charset="-122"/>
                </a:rPr>
                <a:t>）、不大于（</a:t>
              </a:r>
              <a:r>
                <a:rPr lang="en-US" altLang="zh-CN" b="1" dirty="0" smtClean="0">
                  <a:solidFill>
                    <a:srgbClr val="8A2F8C"/>
                  </a:solidFill>
                  <a:latin typeface="微软雅黑" panose="020B0503020204020204" pitchFamily="34" charset="-122"/>
                  <a:ea typeface="微软雅黑" panose="020B0503020204020204" pitchFamily="34" charset="-122"/>
                </a:rPr>
                <a:t>&lt;=</a:t>
              </a:r>
              <a:r>
                <a:rPr lang="zh-CN" altLang="en-US" b="1" dirty="0" smtClean="0">
                  <a:solidFill>
                    <a:srgbClr val="8A2F8C"/>
                  </a:solidFill>
                  <a:latin typeface="微软雅黑" panose="020B0503020204020204" pitchFamily="34" charset="-122"/>
                  <a:ea typeface="微软雅黑" panose="020B0503020204020204" pitchFamily="34" charset="-122"/>
                </a:rPr>
                <a:t>）、不小于（</a:t>
              </a:r>
              <a:r>
                <a:rPr lang="en-US" altLang="zh-CN" b="1" dirty="0" smtClean="0">
                  <a:solidFill>
                    <a:srgbClr val="8A2F8C"/>
                  </a:solidFill>
                  <a:latin typeface="微软雅黑" panose="020B0503020204020204" pitchFamily="34" charset="-122"/>
                  <a:ea typeface="微软雅黑" panose="020B0503020204020204" pitchFamily="34" charset="-122"/>
                </a:rPr>
                <a:t>&gt;=</a:t>
              </a:r>
              <a:r>
                <a:rPr lang="zh-CN" altLang="en-US" b="1" dirty="0" smtClean="0">
                  <a:solidFill>
                    <a:srgbClr val="8A2F8C"/>
                  </a:solidFill>
                  <a:latin typeface="微软雅黑" panose="020B0503020204020204" pitchFamily="34" charset="-122"/>
                  <a:ea typeface="微软雅黑" panose="020B0503020204020204" pitchFamily="34" charset="-122"/>
                </a:rPr>
                <a:t>）、不等于（</a:t>
              </a:r>
              <a:r>
                <a:rPr lang="en-US" altLang="zh-CN" b="1" dirty="0" smtClean="0">
                  <a:solidFill>
                    <a:srgbClr val="8A2F8C"/>
                  </a:solidFill>
                  <a:latin typeface="微软雅黑" panose="020B0503020204020204" pitchFamily="34" charset="-122"/>
                  <a:ea typeface="微软雅黑" panose="020B0503020204020204" pitchFamily="34" charset="-122"/>
                </a:rPr>
                <a:t>!=</a:t>
              </a:r>
              <a:r>
                <a:rPr lang="zh-CN" altLang="en-US" b="1" dirty="0" smtClean="0">
                  <a:solidFill>
                    <a:srgbClr val="8A2F8C"/>
                  </a:solidFill>
                  <a:latin typeface="微软雅黑" panose="020B0503020204020204" pitchFamily="34" charset="-122"/>
                  <a:ea typeface="微软雅黑" panose="020B0503020204020204" pitchFamily="34" charset="-122"/>
                </a:rPr>
                <a:t>）</a:t>
              </a:r>
            </a:p>
          </p:txBody>
        </p:sp>
        <p:sp>
          <p:nvSpPr>
            <p:cNvPr id="11" name="矩形 10"/>
            <p:cNvSpPr/>
            <p:nvPr/>
          </p:nvSpPr>
          <p:spPr>
            <a:xfrm>
              <a:off x="1477267" y="1231398"/>
              <a:ext cx="5495034" cy="535531"/>
            </a:xfrm>
            <a:prstGeom prst="rect">
              <a:avLst/>
            </a:prstGeom>
          </p:spPr>
          <p:txBody>
            <a:bodyPr wrap="square">
              <a:spAutoFit/>
            </a:bodyPr>
            <a:lstStyle/>
            <a:p>
              <a:pPr marL="0" lvl="1">
                <a:lnSpc>
                  <a:spcPct val="120000"/>
                </a:lnSpc>
              </a:pPr>
              <a:r>
                <a:rPr lang="zh-CN" altLang="en-US" sz="2400" b="1" dirty="0" smtClean="0">
                  <a:solidFill>
                    <a:srgbClr val="8A2F8C"/>
                  </a:solidFill>
                  <a:latin typeface="微软雅黑" panose="020B0503020204020204" pitchFamily="34" charset="-122"/>
                  <a:ea typeface="微软雅黑" panose="020B0503020204020204" pitchFamily="34" charset="-122"/>
                </a:rPr>
                <a:t>关系操作符</a:t>
              </a:r>
              <a:endParaRPr lang="en-US" altLang="zh-CN" sz="2400" b="1" dirty="0" smtClean="0">
                <a:solidFill>
                  <a:srgbClr val="8A2F8C"/>
                </a:solidFill>
                <a:latin typeface="微软雅黑" panose="020B0503020204020204" pitchFamily="34" charset="-122"/>
                <a:ea typeface="微软雅黑" panose="020B0503020204020204" pitchFamily="34" charset="-122"/>
              </a:endParaRPr>
            </a:p>
          </p:txBody>
        </p:sp>
        <p:sp>
          <p:nvSpPr>
            <p:cNvPr id="12" name="矩形 11"/>
            <p:cNvSpPr/>
            <p:nvPr/>
          </p:nvSpPr>
          <p:spPr>
            <a:xfrm>
              <a:off x="1735874" y="2812891"/>
              <a:ext cx="9038333" cy="430374"/>
            </a:xfrm>
            <a:prstGeom prst="rect">
              <a:avLst/>
            </a:prstGeom>
          </p:spPr>
          <p:txBody>
            <a:bodyPr wrap="square">
              <a:spAutoFit/>
            </a:bodyPr>
            <a:lstStyle/>
            <a:p>
              <a:pPr marL="0" lvl="1">
                <a:lnSpc>
                  <a:spcPct val="120000"/>
                </a:lnSpc>
              </a:pPr>
              <a:r>
                <a:rPr lang="zh-CN" altLang="en-US" b="1" dirty="0" smtClean="0">
                  <a:solidFill>
                    <a:srgbClr val="8A2F8C"/>
                  </a:solidFill>
                  <a:latin typeface="微软雅黑" panose="020B0503020204020204" pitchFamily="34" charset="-122"/>
                  <a:ea typeface="微软雅黑" panose="020B0503020204020204" pitchFamily="34" charset="-122"/>
                </a:rPr>
                <a:t>关系操作符与两个操作数构成的表达式</a:t>
              </a:r>
              <a:endParaRPr lang="en-US" altLang="zh-CN" b="1" dirty="0" smtClean="0">
                <a:solidFill>
                  <a:srgbClr val="8A2F8C"/>
                </a:solidFill>
                <a:latin typeface="微软雅黑" panose="020B0503020204020204" pitchFamily="34" charset="-122"/>
                <a:ea typeface="微软雅黑" panose="020B0503020204020204" pitchFamily="34" charset="-122"/>
              </a:endParaRPr>
            </a:p>
          </p:txBody>
        </p:sp>
        <p:sp>
          <p:nvSpPr>
            <p:cNvPr id="14" name="矩形 13"/>
            <p:cNvSpPr/>
            <p:nvPr/>
          </p:nvSpPr>
          <p:spPr>
            <a:xfrm>
              <a:off x="1477267" y="2369329"/>
              <a:ext cx="5495034" cy="535531"/>
            </a:xfrm>
            <a:prstGeom prst="rect">
              <a:avLst/>
            </a:prstGeom>
          </p:spPr>
          <p:txBody>
            <a:bodyPr wrap="square">
              <a:spAutoFit/>
            </a:bodyPr>
            <a:lstStyle/>
            <a:p>
              <a:pPr marL="0" lvl="1">
                <a:lnSpc>
                  <a:spcPct val="120000"/>
                </a:lnSpc>
              </a:pPr>
              <a:r>
                <a:rPr lang="zh-CN" altLang="en-US" sz="2400" b="1" dirty="0" smtClean="0">
                  <a:solidFill>
                    <a:srgbClr val="8A2F8C"/>
                  </a:solidFill>
                  <a:latin typeface="微软雅黑" panose="020B0503020204020204" pitchFamily="34" charset="-122"/>
                  <a:ea typeface="微软雅黑" panose="020B0503020204020204" pitchFamily="34" charset="-122"/>
                </a:rPr>
                <a:t>关系表达式</a:t>
              </a:r>
              <a:endParaRPr lang="en-US" altLang="zh-CN" sz="2400" b="1" dirty="0" err="1" smtClean="0">
                <a:solidFill>
                  <a:srgbClr val="8A2F8C"/>
                </a:solidFill>
                <a:latin typeface="微软雅黑" panose="020B0503020204020204" pitchFamily="34" charset="-122"/>
                <a:ea typeface="微软雅黑" panose="020B0503020204020204" pitchFamily="34" charset="-122"/>
              </a:endParaRPr>
            </a:p>
          </p:txBody>
        </p:sp>
        <p:sp>
          <p:nvSpPr>
            <p:cNvPr id="16" name="矩形 15"/>
            <p:cNvSpPr/>
            <p:nvPr/>
          </p:nvSpPr>
          <p:spPr>
            <a:xfrm>
              <a:off x="1735874" y="3185100"/>
              <a:ext cx="9038333" cy="430374"/>
            </a:xfrm>
            <a:prstGeom prst="rect">
              <a:avLst/>
            </a:prstGeom>
          </p:spPr>
          <p:txBody>
            <a:bodyPr wrap="square">
              <a:spAutoFit/>
            </a:bodyPr>
            <a:lstStyle/>
            <a:p>
              <a:pPr marL="0" lvl="1">
                <a:lnSpc>
                  <a:spcPct val="120000"/>
                </a:lnSpc>
              </a:pPr>
              <a:r>
                <a:rPr lang="zh-CN" altLang="en-US" b="1" dirty="0" smtClean="0">
                  <a:solidFill>
                    <a:srgbClr val="8A2F8C"/>
                  </a:solidFill>
                  <a:latin typeface="微软雅黑" panose="020B0503020204020204" pitchFamily="34" charset="-122"/>
                  <a:ea typeface="微软雅黑" panose="020B0503020204020204" pitchFamily="34" charset="-122"/>
                </a:rPr>
                <a:t>多个关系表达式可连接起来构成复杂关系表达式</a:t>
              </a:r>
            </a:p>
          </p:txBody>
        </p:sp>
        <p:sp>
          <p:nvSpPr>
            <p:cNvPr id="13" name="矩形 12"/>
            <p:cNvSpPr/>
            <p:nvPr/>
          </p:nvSpPr>
          <p:spPr>
            <a:xfrm>
              <a:off x="1735874" y="3563659"/>
              <a:ext cx="9038333" cy="430374"/>
            </a:xfrm>
            <a:prstGeom prst="rect">
              <a:avLst/>
            </a:prstGeom>
          </p:spPr>
          <p:txBody>
            <a:bodyPr wrap="square">
              <a:spAutoFit/>
            </a:bodyPr>
            <a:lstStyle/>
            <a:p>
              <a:pPr marL="0" lvl="1">
                <a:lnSpc>
                  <a:spcPct val="120000"/>
                </a:lnSpc>
              </a:pPr>
              <a:r>
                <a:rPr lang="zh-CN" altLang="en-US" b="1" dirty="0" smtClean="0">
                  <a:solidFill>
                    <a:srgbClr val="8A2F8C"/>
                  </a:solidFill>
                  <a:latin typeface="微软雅黑" panose="020B0503020204020204" pitchFamily="34" charset="-122"/>
                  <a:ea typeface="微软雅黑" panose="020B0503020204020204" pitchFamily="34" charset="-122"/>
                </a:rPr>
                <a:t>运算结果为逻辑值：真或假</a:t>
              </a:r>
              <a:endParaRPr lang="en-US" altLang="zh-CN" b="1" dirty="0" smtClean="0">
                <a:solidFill>
                  <a:srgbClr val="8A2F8C"/>
                </a:solidFill>
                <a:latin typeface="微软雅黑" panose="020B0503020204020204" pitchFamily="34" charset="-122"/>
                <a:ea typeface="微软雅黑" panose="020B0503020204020204" pitchFamily="34" charset="-122"/>
              </a:endParaRPr>
            </a:p>
          </p:txBody>
        </p:sp>
        <p:sp>
          <p:nvSpPr>
            <p:cNvPr id="17" name="矩形 16"/>
            <p:cNvSpPr/>
            <p:nvPr/>
          </p:nvSpPr>
          <p:spPr>
            <a:xfrm>
              <a:off x="1735874" y="4391510"/>
              <a:ext cx="9038333" cy="430374"/>
            </a:xfrm>
            <a:prstGeom prst="rect">
              <a:avLst/>
            </a:prstGeom>
          </p:spPr>
          <p:txBody>
            <a:bodyPr wrap="square">
              <a:spAutoFit/>
            </a:bodyPr>
            <a:lstStyle/>
            <a:p>
              <a:pPr marL="0" lvl="1">
                <a:lnSpc>
                  <a:spcPct val="120000"/>
                </a:lnSpc>
              </a:pPr>
              <a:r>
                <a:rPr lang="en-US" altLang="zh-CN" b="1" dirty="0" smtClean="0">
                  <a:solidFill>
                    <a:srgbClr val="8A2F8C"/>
                  </a:solidFill>
                  <a:latin typeface="微软雅黑" panose="020B0503020204020204" pitchFamily="34" charset="-122"/>
                  <a:ea typeface="微软雅黑" panose="020B0503020204020204" pitchFamily="34" charset="-122"/>
                </a:rPr>
                <a:t>C/C++ </a:t>
              </a:r>
              <a:r>
                <a:rPr lang="zh-CN" altLang="en-US" b="1" dirty="0" smtClean="0">
                  <a:solidFill>
                    <a:srgbClr val="8A2F8C"/>
                  </a:solidFill>
                  <a:latin typeface="微软雅黑" panose="020B0503020204020204" pitchFamily="34" charset="-122"/>
                  <a:ea typeface="微软雅黑" panose="020B0503020204020204" pitchFamily="34" charset="-122"/>
                </a:rPr>
                <a:t>语言以 </a:t>
              </a:r>
              <a:r>
                <a:rPr lang="en-US" altLang="zh-CN" b="1" dirty="0" smtClean="0">
                  <a:solidFill>
                    <a:srgbClr val="8A2F8C"/>
                  </a:solidFill>
                  <a:latin typeface="微软雅黑" panose="020B0503020204020204" pitchFamily="34" charset="-122"/>
                  <a:ea typeface="微软雅黑" panose="020B0503020204020204" pitchFamily="34" charset="-122"/>
                </a:rPr>
                <a:t>0 </a:t>
              </a:r>
              <a:r>
                <a:rPr lang="zh-CN" altLang="en-US" b="1" dirty="0" smtClean="0">
                  <a:solidFill>
                    <a:srgbClr val="8A2F8C"/>
                  </a:solidFill>
                  <a:latin typeface="微软雅黑" panose="020B0503020204020204" pitchFamily="34" charset="-122"/>
                  <a:ea typeface="微软雅黑" panose="020B0503020204020204" pitchFamily="34" charset="-122"/>
                </a:rPr>
                <a:t>表示假，以非 </a:t>
              </a:r>
              <a:r>
                <a:rPr lang="en-US" altLang="zh-CN" b="1" dirty="0" smtClean="0">
                  <a:solidFill>
                    <a:srgbClr val="8A2F8C"/>
                  </a:solidFill>
                  <a:latin typeface="微软雅黑" panose="020B0503020204020204" pitchFamily="34" charset="-122"/>
                  <a:ea typeface="微软雅黑" panose="020B0503020204020204" pitchFamily="34" charset="-122"/>
                </a:rPr>
                <a:t>0 </a:t>
              </a:r>
              <a:r>
                <a:rPr lang="zh-CN" altLang="en-US" b="1" dirty="0" smtClean="0">
                  <a:solidFill>
                    <a:srgbClr val="8A2F8C"/>
                  </a:solidFill>
                  <a:latin typeface="微软雅黑" panose="020B0503020204020204" pitchFamily="34" charset="-122"/>
                  <a:ea typeface="微软雅黑" panose="020B0503020204020204" pitchFamily="34" charset="-122"/>
                </a:rPr>
                <a:t>表示真（经常以 </a:t>
              </a:r>
              <a:r>
                <a:rPr lang="en-US" altLang="zh-CN" b="1" dirty="0" smtClean="0">
                  <a:solidFill>
                    <a:srgbClr val="8A2F8C"/>
                  </a:solidFill>
                  <a:latin typeface="微软雅黑" panose="020B0503020204020204" pitchFamily="34" charset="-122"/>
                  <a:ea typeface="微软雅黑" panose="020B0503020204020204" pitchFamily="34" charset="-122"/>
                </a:rPr>
                <a:t>1 </a:t>
              </a:r>
              <a:r>
                <a:rPr lang="zh-CN" altLang="en-US" b="1" dirty="0" smtClean="0">
                  <a:solidFill>
                    <a:srgbClr val="8A2F8C"/>
                  </a:solidFill>
                  <a:latin typeface="微软雅黑" panose="020B0503020204020204" pitchFamily="34" charset="-122"/>
                  <a:ea typeface="微软雅黑" panose="020B0503020204020204" pitchFamily="34" charset="-122"/>
                </a:rPr>
                <a:t>表示）</a:t>
              </a:r>
              <a:endParaRPr lang="en-US" altLang="zh-CN" b="1" dirty="0" smtClean="0">
                <a:solidFill>
                  <a:srgbClr val="8A2F8C"/>
                </a:solidFill>
                <a:latin typeface="微软雅黑" panose="020B0503020204020204" pitchFamily="34" charset="-122"/>
                <a:ea typeface="微软雅黑" panose="020B0503020204020204" pitchFamily="34" charset="-122"/>
              </a:endParaRPr>
            </a:p>
          </p:txBody>
        </p:sp>
        <p:sp>
          <p:nvSpPr>
            <p:cNvPr id="18" name="矩形 17"/>
            <p:cNvSpPr/>
            <p:nvPr/>
          </p:nvSpPr>
          <p:spPr>
            <a:xfrm>
              <a:off x="1477267" y="3923265"/>
              <a:ext cx="5495034" cy="535531"/>
            </a:xfrm>
            <a:prstGeom prst="rect">
              <a:avLst/>
            </a:prstGeom>
          </p:spPr>
          <p:txBody>
            <a:bodyPr wrap="square">
              <a:spAutoFit/>
            </a:bodyPr>
            <a:lstStyle/>
            <a:p>
              <a:pPr marL="0" lvl="1">
                <a:lnSpc>
                  <a:spcPct val="120000"/>
                </a:lnSpc>
              </a:pPr>
              <a:r>
                <a:rPr lang="zh-CN" altLang="en-US" sz="2400" b="1" dirty="0" smtClean="0">
                  <a:solidFill>
                    <a:srgbClr val="8A2F8C"/>
                  </a:solidFill>
                  <a:latin typeface="微软雅黑" panose="020B0503020204020204" pitchFamily="34" charset="-122"/>
                  <a:ea typeface="微软雅黑" panose="020B0503020204020204" pitchFamily="34" charset="-122"/>
                </a:rPr>
                <a:t>逻辑值（布尔值）</a:t>
              </a:r>
            </a:p>
          </p:txBody>
        </p:sp>
        <p:sp>
          <p:nvSpPr>
            <p:cNvPr id="19" name="矩形 18"/>
            <p:cNvSpPr/>
            <p:nvPr/>
          </p:nvSpPr>
          <p:spPr>
            <a:xfrm>
              <a:off x="1735874" y="5526883"/>
              <a:ext cx="9038333" cy="430374"/>
            </a:xfrm>
            <a:prstGeom prst="rect">
              <a:avLst/>
            </a:prstGeom>
          </p:spPr>
          <p:txBody>
            <a:bodyPr wrap="square">
              <a:spAutoFit/>
            </a:bodyPr>
            <a:lstStyle/>
            <a:p>
              <a:pPr marL="0" lvl="1">
                <a:lnSpc>
                  <a:spcPct val="120000"/>
                </a:lnSpc>
              </a:pPr>
              <a:r>
                <a:rPr lang="zh-CN" altLang="en-US" b="1" dirty="0" smtClean="0">
                  <a:solidFill>
                    <a:srgbClr val="8A2F8C"/>
                  </a:solidFill>
                  <a:latin typeface="微软雅黑" panose="020B0503020204020204" pitchFamily="34" charset="-122"/>
                  <a:ea typeface="微软雅黑" panose="020B0503020204020204" pitchFamily="34" charset="-122"/>
                </a:rPr>
                <a:t>例：</a:t>
              </a:r>
              <a:r>
                <a:rPr lang="en-US" altLang="zh-CN" b="1" dirty="0" smtClean="0">
                  <a:solidFill>
                    <a:srgbClr val="006600"/>
                  </a:solidFill>
                  <a:latin typeface="微软雅黑" panose="020B0503020204020204" pitchFamily="34" charset="-122"/>
                  <a:ea typeface="微软雅黑" panose="020B0503020204020204" pitchFamily="34" charset="-122"/>
                </a:rPr>
                <a:t>x == y</a:t>
              </a:r>
              <a:r>
                <a:rPr lang="zh-CN" altLang="en-US" b="1" dirty="0" smtClean="0">
                  <a:solidFill>
                    <a:srgbClr val="006600"/>
                  </a:solidFill>
                  <a:latin typeface="微软雅黑" panose="020B0503020204020204" pitchFamily="34" charset="-122"/>
                  <a:ea typeface="微软雅黑" panose="020B0503020204020204" pitchFamily="34" charset="-122"/>
                </a:rPr>
                <a:t>，</a:t>
              </a:r>
              <a:r>
                <a:rPr lang="en-US" altLang="zh-CN" b="1" dirty="0" smtClean="0">
                  <a:solidFill>
                    <a:srgbClr val="006600"/>
                  </a:solidFill>
                  <a:latin typeface="微软雅黑" panose="020B0503020204020204" pitchFamily="34" charset="-122"/>
                  <a:ea typeface="微软雅黑" panose="020B0503020204020204" pitchFamily="34" charset="-122"/>
                </a:rPr>
                <a:t>a &lt; b</a:t>
              </a:r>
            </a:p>
          </p:txBody>
        </p:sp>
        <p:sp>
          <p:nvSpPr>
            <p:cNvPr id="20" name="矩形 19"/>
            <p:cNvSpPr/>
            <p:nvPr/>
          </p:nvSpPr>
          <p:spPr>
            <a:xfrm>
              <a:off x="1477267" y="5093488"/>
              <a:ext cx="5495034" cy="535531"/>
            </a:xfrm>
            <a:prstGeom prst="rect">
              <a:avLst/>
            </a:prstGeom>
          </p:spPr>
          <p:txBody>
            <a:bodyPr wrap="square">
              <a:spAutoFit/>
            </a:bodyPr>
            <a:lstStyle/>
            <a:p>
              <a:pPr marL="0" lvl="1">
                <a:lnSpc>
                  <a:spcPct val="120000"/>
                </a:lnSpc>
              </a:pPr>
              <a:r>
                <a:rPr lang="zh-CN" altLang="en-US" sz="2400" b="1" dirty="0" smtClean="0">
                  <a:solidFill>
                    <a:srgbClr val="8A2F8C"/>
                  </a:solidFill>
                  <a:latin typeface="微软雅黑" panose="020B0503020204020204" pitchFamily="34" charset="-122"/>
                  <a:ea typeface="微软雅黑" panose="020B0503020204020204" pitchFamily="34" charset="-122"/>
                </a:rPr>
                <a:t>示　例</a:t>
              </a:r>
              <a:endParaRPr lang="en-US" altLang="zh-CN" sz="2400" b="1" dirty="0" err="1" smtClean="0">
                <a:solidFill>
                  <a:srgbClr val="8A2F8C"/>
                </a:solidFill>
                <a:latin typeface="微软雅黑" panose="020B0503020204020204" pitchFamily="34" charset="-122"/>
                <a:ea typeface="微软雅黑" panose="020B0503020204020204" pitchFamily="34" charset="-122"/>
              </a:endParaRPr>
            </a:p>
          </p:txBody>
        </p:sp>
        <p:sp>
          <p:nvSpPr>
            <p:cNvPr id="21" name="矩形 20"/>
            <p:cNvSpPr/>
            <p:nvPr/>
          </p:nvSpPr>
          <p:spPr>
            <a:xfrm>
              <a:off x="1735874" y="4763547"/>
              <a:ext cx="9038333" cy="430374"/>
            </a:xfrm>
            <a:prstGeom prst="rect">
              <a:avLst/>
            </a:prstGeom>
          </p:spPr>
          <p:txBody>
            <a:bodyPr wrap="square">
              <a:spAutoFit/>
            </a:bodyPr>
            <a:lstStyle/>
            <a:p>
              <a:pPr marL="0" lvl="1">
                <a:lnSpc>
                  <a:spcPct val="120000"/>
                </a:lnSpc>
              </a:pPr>
              <a:r>
                <a:rPr lang="zh-CN" altLang="en-US" b="1" dirty="0" smtClean="0">
                  <a:solidFill>
                    <a:srgbClr val="C00000"/>
                  </a:solidFill>
                  <a:latin typeface="微软雅黑" panose="020B0503020204020204" pitchFamily="34" charset="-122"/>
                  <a:ea typeface="微软雅黑" panose="020B0503020204020204" pitchFamily="34" charset="-122"/>
                </a:rPr>
                <a:t>尽量使用 </a:t>
              </a:r>
              <a:r>
                <a:rPr lang="en-US" altLang="zh-CN" b="1" dirty="0" err="1" smtClean="0">
                  <a:solidFill>
                    <a:srgbClr val="C00000"/>
                  </a:solidFill>
                  <a:latin typeface="微软雅黑" panose="020B0503020204020204" pitchFamily="34" charset="-122"/>
                  <a:ea typeface="微软雅黑" panose="020B0503020204020204" pitchFamily="34" charset="-122"/>
                </a:rPr>
                <a:t>bool</a:t>
              </a:r>
              <a:r>
                <a:rPr lang="en-US" altLang="zh-CN" b="1" dirty="0" smtClean="0">
                  <a:solidFill>
                    <a:srgbClr val="C00000"/>
                  </a:solidFill>
                  <a:latin typeface="微软雅黑" panose="020B0503020204020204" pitchFamily="34" charset="-122"/>
                  <a:ea typeface="微软雅黑" panose="020B0503020204020204" pitchFamily="34" charset="-122"/>
                </a:rPr>
                <a:t> </a:t>
              </a:r>
              <a:r>
                <a:rPr lang="zh-CN" altLang="en-US" b="1" dirty="0" smtClean="0">
                  <a:solidFill>
                    <a:srgbClr val="C00000"/>
                  </a:solidFill>
                  <a:latin typeface="微软雅黑" panose="020B0503020204020204" pitchFamily="34" charset="-122"/>
                  <a:ea typeface="微软雅黑" panose="020B0503020204020204" pitchFamily="34" charset="-122"/>
                </a:rPr>
                <a:t>类型表示逻辑值</a:t>
              </a:r>
            </a:p>
          </p:txBody>
        </p:sp>
      </p:grpSp>
    </p:spTree>
    <p:extLst>
      <p:ext uri="{BB962C8B-B14F-4D97-AF65-F5344CB8AC3E}">
        <p14:creationId xmlns:p14="http://schemas.microsoft.com/office/powerpoint/2010/main" val="25412296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par>
                                <p:cTn id="9" presetID="2" presetClass="entr" presetSubtype="4" decel="100000" fill="hold" nodeType="withEffect">
                                  <p:stCondLst>
                                    <p:cond delay="25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1+#ppt_h/2"/>
                                          </p:val>
                                        </p:tav>
                                        <p:tav tm="100000">
                                          <p:val>
                                            <p:strVal val="#ppt_y"/>
                                          </p:val>
                                        </p:tav>
                                      </p:tavLst>
                                    </p:anim>
                                  </p:childTnLst>
                                </p:cTn>
                              </p:par>
                            </p:childTnLst>
                          </p:cTn>
                        </p:par>
                        <p:par>
                          <p:cTn id="13" fill="hold">
                            <p:stCondLst>
                              <p:cond delay="750"/>
                            </p:stCondLst>
                            <p:childTnLst>
                              <p:par>
                                <p:cTn id="14" presetID="10" presetClass="entr" presetSubtype="0" fill="hold" nodeType="after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500"/>
                                        <p:tgtEl>
                                          <p:spTgt spid="2"/>
                                        </p:tgtEl>
                                      </p:cBhvr>
                                    </p:animEffect>
                                  </p:childTnLst>
                                </p:cTn>
                              </p:par>
                              <p:par>
                                <p:cTn id="17" presetID="2" presetClass="entr" presetSubtype="4" decel="100000" fill="hold" nodeType="with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fill="hold"/>
                                        <p:tgtEl>
                                          <p:spTgt spid="3"/>
                                        </p:tgtEl>
                                        <p:attrNameLst>
                                          <p:attrName>ppt_x</p:attrName>
                                        </p:attrNameLst>
                                      </p:cBhvr>
                                      <p:tavLst>
                                        <p:tav tm="0">
                                          <p:val>
                                            <p:strVal val="#ppt_x"/>
                                          </p:val>
                                        </p:tav>
                                        <p:tav tm="100000">
                                          <p:val>
                                            <p:strVal val="#ppt_x"/>
                                          </p:val>
                                        </p:tav>
                                      </p:tavLst>
                                    </p:anim>
                                    <p:anim calcmode="lin" valueType="num">
                                      <p:cBhvr additive="base">
                                        <p:cTn id="20"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56675" y="1254740"/>
            <a:ext cx="10271573" cy="4846569"/>
          </a:xfrm>
          <a:prstGeom prst="rect">
            <a:avLst/>
          </a:prstGeom>
        </p:spPr>
      </p:pic>
      <p:pic>
        <p:nvPicPr>
          <p:cNvPr id="9" name="图片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771" y="507825"/>
            <a:ext cx="6352257" cy="743356"/>
          </a:xfrm>
          <a:prstGeom prst="rect">
            <a:avLst/>
          </a:prstGeom>
        </p:spPr>
      </p:pic>
      <p:grpSp>
        <p:nvGrpSpPr>
          <p:cNvPr id="2" name="组合 7"/>
          <p:cNvGrpSpPr/>
          <p:nvPr/>
        </p:nvGrpSpPr>
        <p:grpSpPr>
          <a:xfrm>
            <a:off x="734568" y="424635"/>
            <a:ext cx="3235688" cy="830997"/>
            <a:chOff x="734568" y="424635"/>
            <a:chExt cx="3235688" cy="830997"/>
          </a:xfrm>
        </p:grpSpPr>
        <p:sp>
          <p:nvSpPr>
            <p:cNvPr id="4" name="文本框 3"/>
            <p:cNvSpPr txBox="1"/>
            <p:nvPr/>
          </p:nvSpPr>
          <p:spPr>
            <a:xfrm>
              <a:off x="734568" y="424635"/>
              <a:ext cx="417576" cy="830997"/>
            </a:xfrm>
            <a:prstGeom prst="rect">
              <a:avLst/>
            </a:prstGeom>
            <a:noFill/>
          </p:spPr>
          <p:txBody>
            <a:bodyPr wrap="square" rtlCol="0">
              <a:spAutoFit/>
            </a:bodyPr>
            <a:lstStyle/>
            <a:p>
              <a:r>
                <a:rPr lang="zh-CN" altLang="en-US" sz="4800" dirty="0" smtClean="0">
                  <a:solidFill>
                    <a:schemeClr val="bg1"/>
                  </a:solidFill>
                  <a:latin typeface="微软雅黑" panose="020B0503020204020204" pitchFamily="34" charset="-122"/>
                  <a:ea typeface="微软雅黑" panose="020B0503020204020204" pitchFamily="34" charset="-122"/>
                </a:rPr>
                <a:t>■</a:t>
              </a:r>
            </a:p>
          </p:txBody>
        </p:sp>
        <p:sp>
          <p:nvSpPr>
            <p:cNvPr id="5" name="矩形 4"/>
            <p:cNvSpPr/>
            <p:nvPr/>
          </p:nvSpPr>
          <p:spPr>
            <a:xfrm>
              <a:off x="1477266" y="562689"/>
              <a:ext cx="2492990" cy="646331"/>
            </a:xfrm>
            <a:prstGeom prst="rect">
              <a:avLst/>
            </a:prstGeom>
          </p:spPr>
          <p:txBody>
            <a:bodyPr wrap="none">
              <a:spAutoFit/>
            </a:bodyPr>
            <a:lstStyle/>
            <a:p>
              <a:r>
                <a:rPr lang="zh-CN" altLang="en-US" sz="3600" dirty="0" smtClean="0">
                  <a:solidFill>
                    <a:schemeClr val="bg1"/>
                  </a:solidFill>
                  <a:latin typeface="微软雅黑" panose="020B0503020204020204" pitchFamily="34" charset="-122"/>
                  <a:ea typeface="微软雅黑" panose="020B0503020204020204" pitchFamily="34" charset="-122"/>
                </a:rPr>
                <a:t>逻辑表达式</a:t>
              </a:r>
            </a:p>
          </p:txBody>
        </p:sp>
      </p:grpSp>
      <p:grpSp>
        <p:nvGrpSpPr>
          <p:cNvPr id="3" name="组合 2"/>
          <p:cNvGrpSpPr/>
          <p:nvPr/>
        </p:nvGrpSpPr>
        <p:grpSpPr>
          <a:xfrm>
            <a:off x="1477266" y="1343321"/>
            <a:ext cx="9278469" cy="4373136"/>
            <a:chOff x="1477266" y="1343321"/>
            <a:chExt cx="9278469" cy="4373136"/>
          </a:xfrm>
        </p:grpSpPr>
        <p:sp>
          <p:nvSpPr>
            <p:cNvPr id="15" name="矩形 14"/>
            <p:cNvSpPr/>
            <p:nvPr/>
          </p:nvSpPr>
          <p:spPr>
            <a:xfrm>
              <a:off x="1477266" y="1857119"/>
              <a:ext cx="9038333" cy="535531"/>
            </a:xfrm>
            <a:prstGeom prst="rect">
              <a:avLst/>
            </a:prstGeom>
          </p:spPr>
          <p:txBody>
            <a:bodyPr wrap="square">
              <a:spAutoFit/>
            </a:bodyPr>
            <a:lstStyle/>
            <a:p>
              <a:pPr marL="0" lvl="1">
                <a:lnSpc>
                  <a:spcPct val="120000"/>
                </a:lnSpc>
              </a:pPr>
              <a:r>
                <a:rPr lang="zh-CN" altLang="en-US" sz="2400" b="1" dirty="0" smtClean="0">
                  <a:solidFill>
                    <a:srgbClr val="8A2F8C"/>
                  </a:solidFill>
                  <a:latin typeface="微软雅黑" panose="020B0503020204020204" pitchFamily="34" charset="-122"/>
                  <a:ea typeface="微软雅黑" panose="020B0503020204020204" pitchFamily="34" charset="-122"/>
                </a:rPr>
                <a:t>逻辑表达式</a:t>
              </a:r>
            </a:p>
          </p:txBody>
        </p:sp>
        <p:sp>
          <p:nvSpPr>
            <p:cNvPr id="11" name="矩形 10"/>
            <p:cNvSpPr/>
            <p:nvPr/>
          </p:nvSpPr>
          <p:spPr>
            <a:xfrm>
              <a:off x="1477266" y="1343321"/>
              <a:ext cx="8973019" cy="535531"/>
            </a:xfrm>
            <a:prstGeom prst="rect">
              <a:avLst/>
            </a:prstGeom>
          </p:spPr>
          <p:txBody>
            <a:bodyPr wrap="square">
              <a:spAutoFit/>
            </a:bodyPr>
            <a:lstStyle/>
            <a:p>
              <a:pPr marL="0" lvl="1">
                <a:lnSpc>
                  <a:spcPct val="120000"/>
                </a:lnSpc>
              </a:pPr>
              <a:r>
                <a:rPr lang="zh-CN" altLang="en-US" sz="2400" b="1" dirty="0" smtClean="0">
                  <a:solidFill>
                    <a:srgbClr val="8A2F8C"/>
                  </a:solidFill>
                  <a:latin typeface="微软雅黑" panose="020B0503020204020204" pitchFamily="34" charset="-122"/>
                  <a:ea typeface="微软雅黑" panose="020B0503020204020204" pitchFamily="34" charset="-122"/>
                </a:rPr>
                <a:t>逻辑操作符：逻辑与（</a:t>
              </a:r>
              <a:r>
                <a:rPr lang="en-US" altLang="zh-CN" sz="2400" b="1" dirty="0" smtClean="0">
                  <a:solidFill>
                    <a:srgbClr val="8A2F8C"/>
                  </a:solidFill>
                  <a:latin typeface="微软雅黑" panose="020B0503020204020204" pitchFamily="34" charset="-122"/>
                  <a:ea typeface="微软雅黑" panose="020B0503020204020204" pitchFamily="34" charset="-122"/>
                </a:rPr>
                <a:t>&amp;&amp;</a:t>
              </a:r>
              <a:r>
                <a:rPr lang="zh-CN" altLang="en-US" sz="2400" b="1" dirty="0" smtClean="0">
                  <a:solidFill>
                    <a:srgbClr val="8A2F8C"/>
                  </a:solidFill>
                  <a:latin typeface="微软雅黑" panose="020B0503020204020204" pitchFamily="34" charset="-122"/>
                  <a:ea typeface="微软雅黑" panose="020B0503020204020204" pitchFamily="34" charset="-122"/>
                </a:rPr>
                <a:t>）、逻辑或（</a:t>
              </a:r>
              <a:r>
                <a:rPr lang="en-US" altLang="zh-CN" sz="2400" b="1" dirty="0" smtClean="0">
                  <a:solidFill>
                    <a:srgbClr val="8A2F8C"/>
                  </a:solidFill>
                  <a:latin typeface="微软雅黑" panose="020B0503020204020204" pitchFamily="34" charset="-122"/>
                  <a:ea typeface="微软雅黑" panose="020B0503020204020204" pitchFamily="34" charset="-122"/>
                </a:rPr>
                <a:t>||</a:t>
              </a:r>
              <a:r>
                <a:rPr lang="zh-CN" altLang="en-US" sz="2400" b="1" dirty="0" smtClean="0">
                  <a:solidFill>
                    <a:srgbClr val="8A2F8C"/>
                  </a:solidFill>
                  <a:latin typeface="微软雅黑" panose="020B0503020204020204" pitchFamily="34" charset="-122"/>
                  <a:ea typeface="微软雅黑" panose="020B0503020204020204" pitchFamily="34" charset="-122"/>
                </a:rPr>
                <a:t>）、逻辑非（</a:t>
              </a:r>
              <a:r>
                <a:rPr lang="en-US" altLang="zh-CN" sz="2400" b="1" dirty="0" smtClean="0">
                  <a:solidFill>
                    <a:srgbClr val="8A2F8C"/>
                  </a:solidFill>
                  <a:latin typeface="微软雅黑" panose="020B0503020204020204" pitchFamily="34" charset="-122"/>
                  <a:ea typeface="微软雅黑" panose="020B0503020204020204" pitchFamily="34" charset="-122"/>
                </a:rPr>
                <a:t>!</a:t>
              </a:r>
              <a:r>
                <a:rPr lang="zh-CN" altLang="en-US" sz="2400" b="1" dirty="0" smtClean="0">
                  <a:solidFill>
                    <a:srgbClr val="8A2F8C"/>
                  </a:solidFill>
                  <a:latin typeface="微软雅黑" panose="020B0503020204020204" pitchFamily="34" charset="-122"/>
                  <a:ea typeface="微软雅黑" panose="020B0503020204020204" pitchFamily="34" charset="-122"/>
                </a:rPr>
                <a:t>）</a:t>
              </a:r>
            </a:p>
          </p:txBody>
        </p:sp>
        <p:sp>
          <p:nvSpPr>
            <p:cNvPr id="13" name="矩形 12"/>
            <p:cNvSpPr/>
            <p:nvPr/>
          </p:nvSpPr>
          <p:spPr>
            <a:xfrm>
              <a:off x="1717402" y="2278690"/>
              <a:ext cx="9038333" cy="430374"/>
            </a:xfrm>
            <a:prstGeom prst="rect">
              <a:avLst/>
            </a:prstGeom>
          </p:spPr>
          <p:txBody>
            <a:bodyPr wrap="square">
              <a:spAutoFit/>
            </a:bodyPr>
            <a:lstStyle/>
            <a:p>
              <a:pPr marL="0" lvl="1">
                <a:lnSpc>
                  <a:spcPct val="120000"/>
                </a:lnSpc>
              </a:pPr>
              <a:r>
                <a:rPr lang="zh-CN" altLang="en-US" b="1" dirty="0" smtClean="0">
                  <a:solidFill>
                    <a:srgbClr val="8A2F8C"/>
                  </a:solidFill>
                  <a:latin typeface="微软雅黑" panose="020B0503020204020204" pitchFamily="34" charset="-122"/>
                  <a:ea typeface="微软雅黑" panose="020B0503020204020204" pitchFamily="34" charset="-122"/>
                </a:rPr>
                <a:t>逻辑操作符与一个或两个操作数构成的表达式，结果仍为真或假</a:t>
              </a:r>
            </a:p>
          </p:txBody>
        </p:sp>
        <p:sp>
          <p:nvSpPr>
            <p:cNvPr id="16" name="矩形 15"/>
            <p:cNvSpPr/>
            <p:nvPr/>
          </p:nvSpPr>
          <p:spPr>
            <a:xfrm>
              <a:off x="1717402" y="2612513"/>
              <a:ext cx="9038333" cy="430374"/>
            </a:xfrm>
            <a:prstGeom prst="rect">
              <a:avLst/>
            </a:prstGeom>
          </p:spPr>
          <p:txBody>
            <a:bodyPr wrap="square">
              <a:spAutoFit/>
            </a:bodyPr>
            <a:lstStyle/>
            <a:p>
              <a:pPr marL="0" lvl="1">
                <a:lnSpc>
                  <a:spcPct val="120000"/>
                </a:lnSpc>
              </a:pPr>
              <a:r>
                <a:rPr lang="en-US" altLang="zh-CN" b="1" dirty="0" smtClean="0">
                  <a:solidFill>
                    <a:srgbClr val="8A2F8C"/>
                  </a:solidFill>
                  <a:latin typeface="微软雅黑" panose="020B0503020204020204" pitchFamily="34" charset="-122"/>
                  <a:ea typeface="微软雅黑" panose="020B0503020204020204" pitchFamily="34" charset="-122"/>
                </a:rPr>
                <a:t>x &amp;&amp; y</a:t>
              </a:r>
              <a:r>
                <a:rPr lang="zh-CN" altLang="en-US" b="1" dirty="0" smtClean="0">
                  <a:solidFill>
                    <a:srgbClr val="8A2F8C"/>
                  </a:solidFill>
                  <a:latin typeface="微软雅黑" panose="020B0503020204020204" pitchFamily="34" charset="-122"/>
                  <a:ea typeface="微软雅黑" panose="020B0503020204020204" pitchFamily="34" charset="-122"/>
                </a:rPr>
                <a:t>：若 </a:t>
              </a:r>
              <a:r>
                <a:rPr lang="en-US" altLang="zh-CN" b="1" dirty="0" smtClean="0">
                  <a:solidFill>
                    <a:srgbClr val="8A2F8C"/>
                  </a:solidFill>
                  <a:latin typeface="微软雅黑" panose="020B0503020204020204" pitchFamily="34" charset="-122"/>
                  <a:ea typeface="微软雅黑" panose="020B0503020204020204" pitchFamily="34" charset="-122"/>
                </a:rPr>
                <a:t>x</a:t>
              </a:r>
              <a:r>
                <a:rPr lang="zh-CN" altLang="en-US" b="1" dirty="0" smtClean="0">
                  <a:solidFill>
                    <a:srgbClr val="8A2F8C"/>
                  </a:solidFill>
                  <a:latin typeface="微软雅黑" panose="020B0503020204020204" pitchFamily="34" charset="-122"/>
                  <a:ea typeface="微软雅黑" panose="020B0503020204020204" pitchFamily="34" charset="-122"/>
                </a:rPr>
                <a:t>、</a:t>
              </a:r>
              <a:r>
                <a:rPr lang="en-US" altLang="zh-CN" b="1" dirty="0" smtClean="0">
                  <a:solidFill>
                    <a:srgbClr val="8A2F8C"/>
                  </a:solidFill>
                  <a:latin typeface="微软雅黑" panose="020B0503020204020204" pitchFamily="34" charset="-122"/>
                  <a:ea typeface="微软雅黑" panose="020B0503020204020204" pitchFamily="34" charset="-122"/>
                </a:rPr>
                <a:t>y </a:t>
              </a:r>
              <a:r>
                <a:rPr lang="zh-CN" altLang="en-US" b="1" dirty="0" smtClean="0">
                  <a:solidFill>
                    <a:srgbClr val="8A2F8C"/>
                  </a:solidFill>
                  <a:latin typeface="微软雅黑" panose="020B0503020204020204" pitchFamily="34" charset="-122"/>
                  <a:ea typeface="微软雅黑" panose="020B0503020204020204" pitchFamily="34" charset="-122"/>
                </a:rPr>
                <a:t>均为真，则结果为真，否则为假</a:t>
              </a:r>
            </a:p>
          </p:txBody>
        </p:sp>
        <p:sp>
          <p:nvSpPr>
            <p:cNvPr id="18" name="矩形 17"/>
            <p:cNvSpPr/>
            <p:nvPr/>
          </p:nvSpPr>
          <p:spPr>
            <a:xfrm>
              <a:off x="1717402" y="2995029"/>
              <a:ext cx="9038333" cy="430374"/>
            </a:xfrm>
            <a:prstGeom prst="rect">
              <a:avLst/>
            </a:prstGeom>
          </p:spPr>
          <p:txBody>
            <a:bodyPr wrap="square">
              <a:spAutoFit/>
            </a:bodyPr>
            <a:lstStyle/>
            <a:p>
              <a:pPr marL="0" lvl="1">
                <a:lnSpc>
                  <a:spcPct val="120000"/>
                </a:lnSpc>
              </a:pPr>
              <a:r>
                <a:rPr lang="en-US" altLang="zh-CN" b="1" dirty="0" smtClean="0">
                  <a:solidFill>
                    <a:srgbClr val="8A2F8C"/>
                  </a:solidFill>
                  <a:latin typeface="微软雅黑" panose="020B0503020204020204" pitchFamily="34" charset="-122"/>
                  <a:ea typeface="微软雅黑" panose="020B0503020204020204" pitchFamily="34" charset="-122"/>
                </a:rPr>
                <a:t>x || y</a:t>
              </a:r>
              <a:r>
                <a:rPr lang="zh-CN" altLang="en-US" b="1" dirty="0" smtClean="0">
                  <a:solidFill>
                    <a:srgbClr val="8A2F8C"/>
                  </a:solidFill>
                  <a:latin typeface="微软雅黑" panose="020B0503020204020204" pitchFamily="34" charset="-122"/>
                  <a:ea typeface="微软雅黑" panose="020B0503020204020204" pitchFamily="34" charset="-122"/>
                </a:rPr>
                <a:t>：若 </a:t>
              </a:r>
              <a:r>
                <a:rPr lang="en-US" altLang="zh-CN" b="1" dirty="0" smtClean="0">
                  <a:solidFill>
                    <a:srgbClr val="8A2F8C"/>
                  </a:solidFill>
                  <a:latin typeface="微软雅黑" panose="020B0503020204020204" pitchFamily="34" charset="-122"/>
                  <a:ea typeface="微软雅黑" panose="020B0503020204020204" pitchFamily="34" charset="-122"/>
                </a:rPr>
                <a:t>x</a:t>
              </a:r>
              <a:r>
                <a:rPr lang="zh-CN" altLang="en-US" b="1" dirty="0" smtClean="0">
                  <a:solidFill>
                    <a:srgbClr val="8A2F8C"/>
                  </a:solidFill>
                  <a:latin typeface="微软雅黑" panose="020B0503020204020204" pitchFamily="34" charset="-122"/>
                  <a:ea typeface="微软雅黑" panose="020B0503020204020204" pitchFamily="34" charset="-122"/>
                </a:rPr>
                <a:t>、</a:t>
              </a:r>
              <a:r>
                <a:rPr lang="en-US" altLang="zh-CN" b="1" dirty="0" smtClean="0">
                  <a:solidFill>
                    <a:srgbClr val="8A2F8C"/>
                  </a:solidFill>
                  <a:latin typeface="微软雅黑" panose="020B0503020204020204" pitchFamily="34" charset="-122"/>
                  <a:ea typeface="微软雅黑" panose="020B0503020204020204" pitchFamily="34" charset="-122"/>
                </a:rPr>
                <a:t>y </a:t>
              </a:r>
              <a:r>
                <a:rPr lang="zh-CN" altLang="en-US" b="1" dirty="0" smtClean="0">
                  <a:solidFill>
                    <a:srgbClr val="8A2F8C"/>
                  </a:solidFill>
                  <a:latin typeface="微软雅黑" panose="020B0503020204020204" pitchFamily="34" charset="-122"/>
                  <a:ea typeface="微软雅黑" panose="020B0503020204020204" pitchFamily="34" charset="-122"/>
                </a:rPr>
                <a:t>均为假，则结果为假，否则为真</a:t>
              </a:r>
            </a:p>
          </p:txBody>
        </p:sp>
        <p:sp>
          <p:nvSpPr>
            <p:cNvPr id="19" name="矩形 18"/>
            <p:cNvSpPr/>
            <p:nvPr/>
          </p:nvSpPr>
          <p:spPr>
            <a:xfrm>
              <a:off x="1717402" y="3328852"/>
              <a:ext cx="9038333" cy="430374"/>
            </a:xfrm>
            <a:prstGeom prst="rect">
              <a:avLst/>
            </a:prstGeom>
          </p:spPr>
          <p:txBody>
            <a:bodyPr wrap="square">
              <a:spAutoFit/>
            </a:bodyPr>
            <a:lstStyle/>
            <a:p>
              <a:pPr marL="0" lvl="1">
                <a:lnSpc>
                  <a:spcPct val="120000"/>
                </a:lnSpc>
              </a:pPr>
              <a:r>
                <a:rPr lang="en-US" altLang="zh-CN" b="1" dirty="0" smtClean="0">
                  <a:solidFill>
                    <a:srgbClr val="8A2F8C"/>
                  </a:solidFill>
                  <a:latin typeface="微软雅黑" panose="020B0503020204020204" pitchFamily="34" charset="-122"/>
                  <a:ea typeface="微软雅黑" panose="020B0503020204020204" pitchFamily="34" charset="-122"/>
                </a:rPr>
                <a:t>!x</a:t>
              </a:r>
              <a:r>
                <a:rPr lang="zh-CN" altLang="en-US" b="1" dirty="0" smtClean="0">
                  <a:solidFill>
                    <a:srgbClr val="8A2F8C"/>
                  </a:solidFill>
                  <a:latin typeface="微软雅黑" panose="020B0503020204020204" pitchFamily="34" charset="-122"/>
                  <a:ea typeface="微软雅黑" panose="020B0503020204020204" pitchFamily="34" charset="-122"/>
                </a:rPr>
                <a:t>：若 </a:t>
              </a:r>
              <a:r>
                <a:rPr lang="en-US" altLang="zh-CN" b="1" dirty="0" smtClean="0">
                  <a:solidFill>
                    <a:srgbClr val="8A2F8C"/>
                  </a:solidFill>
                  <a:latin typeface="微软雅黑" panose="020B0503020204020204" pitchFamily="34" charset="-122"/>
                  <a:ea typeface="微软雅黑" panose="020B0503020204020204" pitchFamily="34" charset="-122"/>
                </a:rPr>
                <a:t>x </a:t>
              </a:r>
              <a:r>
                <a:rPr lang="zh-CN" altLang="en-US" b="1" dirty="0" smtClean="0">
                  <a:solidFill>
                    <a:srgbClr val="8A2F8C"/>
                  </a:solidFill>
                  <a:latin typeface="微软雅黑" panose="020B0503020204020204" pitchFamily="34" charset="-122"/>
                  <a:ea typeface="微软雅黑" panose="020B0503020204020204" pitchFamily="34" charset="-122"/>
                </a:rPr>
                <a:t>为真，则结果为假，否则为真</a:t>
              </a:r>
            </a:p>
          </p:txBody>
        </p:sp>
        <p:sp>
          <p:nvSpPr>
            <p:cNvPr id="14" name="矩形 13"/>
            <p:cNvSpPr/>
            <p:nvPr/>
          </p:nvSpPr>
          <p:spPr>
            <a:xfrm>
              <a:off x="1477266" y="4531268"/>
              <a:ext cx="9038333" cy="535531"/>
            </a:xfrm>
            <a:prstGeom prst="rect">
              <a:avLst/>
            </a:prstGeom>
          </p:spPr>
          <p:txBody>
            <a:bodyPr wrap="square">
              <a:spAutoFit/>
            </a:bodyPr>
            <a:lstStyle/>
            <a:p>
              <a:pPr marL="0" lvl="1">
                <a:lnSpc>
                  <a:spcPct val="120000"/>
                </a:lnSpc>
              </a:pPr>
              <a:r>
                <a:rPr lang="zh-CN" altLang="en-US" sz="2400" b="1" dirty="0" smtClean="0">
                  <a:solidFill>
                    <a:srgbClr val="8A2F8C"/>
                  </a:solidFill>
                  <a:latin typeface="微软雅黑" panose="020B0503020204020204" pitchFamily="34" charset="-122"/>
                  <a:ea typeface="微软雅黑" panose="020B0503020204020204" pitchFamily="34" charset="-122"/>
                </a:rPr>
                <a:t>关系操作符与逻辑操作符的优先级</a:t>
              </a:r>
            </a:p>
          </p:txBody>
        </p:sp>
        <p:sp>
          <p:nvSpPr>
            <p:cNvPr id="17" name="矩形 16"/>
            <p:cNvSpPr/>
            <p:nvPr/>
          </p:nvSpPr>
          <p:spPr>
            <a:xfrm>
              <a:off x="1477266" y="3710570"/>
              <a:ext cx="8973019" cy="535531"/>
            </a:xfrm>
            <a:prstGeom prst="rect">
              <a:avLst/>
            </a:prstGeom>
          </p:spPr>
          <p:txBody>
            <a:bodyPr wrap="square">
              <a:spAutoFit/>
            </a:bodyPr>
            <a:lstStyle/>
            <a:p>
              <a:pPr marL="0" lvl="1">
                <a:lnSpc>
                  <a:spcPct val="120000"/>
                </a:lnSpc>
              </a:pPr>
              <a:r>
                <a:rPr lang="zh-CN" altLang="en-US" sz="2400" b="1" dirty="0" smtClean="0">
                  <a:solidFill>
                    <a:srgbClr val="8A2F8C"/>
                  </a:solidFill>
                  <a:latin typeface="微软雅黑" panose="020B0503020204020204" pitchFamily="34" charset="-122"/>
                  <a:ea typeface="微软雅黑" panose="020B0503020204020204" pitchFamily="34" charset="-122"/>
                </a:rPr>
                <a:t>复杂逻辑表达式</a:t>
              </a:r>
            </a:p>
          </p:txBody>
        </p:sp>
        <p:sp>
          <p:nvSpPr>
            <p:cNvPr id="20" name="矩形 19"/>
            <p:cNvSpPr/>
            <p:nvPr/>
          </p:nvSpPr>
          <p:spPr>
            <a:xfrm>
              <a:off x="1717402" y="4987475"/>
              <a:ext cx="9038333" cy="728982"/>
            </a:xfrm>
            <a:prstGeom prst="rect">
              <a:avLst/>
            </a:prstGeom>
          </p:spPr>
          <p:txBody>
            <a:bodyPr wrap="square">
              <a:spAutoFit/>
            </a:bodyPr>
            <a:lstStyle/>
            <a:p>
              <a:pPr marL="0" lvl="1">
                <a:lnSpc>
                  <a:spcPct val="120000"/>
                </a:lnSpc>
              </a:pPr>
              <a:r>
                <a:rPr lang="zh-CN" altLang="en-US" b="1" dirty="0" smtClean="0">
                  <a:solidFill>
                    <a:srgbClr val="8A2F8C"/>
                  </a:solidFill>
                  <a:latin typeface="微软雅黑" panose="020B0503020204020204" pitchFamily="34" charset="-122"/>
                  <a:ea typeface="微软雅黑" panose="020B0503020204020204" pitchFamily="34" charset="-122"/>
                </a:rPr>
                <a:t>从高到低顺序：逻辑非“</a:t>
              </a:r>
              <a:r>
                <a:rPr lang="en-US" altLang="zh-CN" b="1" dirty="0" smtClean="0">
                  <a:solidFill>
                    <a:srgbClr val="8A2F8C"/>
                  </a:solidFill>
                  <a:latin typeface="微软雅黑" panose="020B0503020204020204" pitchFamily="34" charset="-122"/>
                  <a:ea typeface="微软雅黑" panose="020B0503020204020204" pitchFamily="34" charset="-122"/>
                </a:rPr>
                <a:t>!</a:t>
              </a:r>
              <a:r>
                <a:rPr lang="zh-CN" altLang="en-US" b="1" dirty="0" smtClean="0">
                  <a:solidFill>
                    <a:srgbClr val="8A2F8C"/>
                  </a:solidFill>
                  <a:latin typeface="微软雅黑" panose="020B0503020204020204" pitchFamily="34" charset="-122"/>
                  <a:ea typeface="微软雅黑" panose="020B0503020204020204" pitchFamily="34" charset="-122"/>
                </a:rPr>
                <a:t>”；小于“</a:t>
              </a:r>
              <a:r>
                <a:rPr lang="en-US" altLang="zh-CN" b="1" dirty="0" smtClean="0">
                  <a:solidFill>
                    <a:srgbClr val="8A2F8C"/>
                  </a:solidFill>
                  <a:latin typeface="微软雅黑" panose="020B0503020204020204" pitchFamily="34" charset="-122"/>
                  <a:ea typeface="微软雅黑" panose="020B0503020204020204" pitchFamily="34" charset="-122"/>
                </a:rPr>
                <a:t>&lt;</a:t>
              </a:r>
              <a:r>
                <a:rPr lang="zh-CN" altLang="en-US" b="1" dirty="0" smtClean="0">
                  <a:solidFill>
                    <a:srgbClr val="8A2F8C"/>
                  </a:solidFill>
                  <a:latin typeface="微软雅黑" panose="020B0503020204020204" pitchFamily="34" charset="-122"/>
                  <a:ea typeface="微软雅黑" panose="020B0503020204020204" pitchFamily="34" charset="-122"/>
                </a:rPr>
                <a:t>”、不小于“</a:t>
              </a:r>
              <a:r>
                <a:rPr lang="en-US" altLang="zh-CN" b="1" dirty="0" smtClean="0">
                  <a:solidFill>
                    <a:srgbClr val="8A2F8C"/>
                  </a:solidFill>
                  <a:latin typeface="微软雅黑" panose="020B0503020204020204" pitchFamily="34" charset="-122"/>
                  <a:ea typeface="微软雅黑" panose="020B0503020204020204" pitchFamily="34" charset="-122"/>
                </a:rPr>
                <a:t>&gt;=</a:t>
              </a:r>
              <a:r>
                <a:rPr lang="zh-CN" altLang="en-US" b="1" dirty="0" smtClean="0">
                  <a:solidFill>
                    <a:srgbClr val="8A2F8C"/>
                  </a:solidFill>
                  <a:latin typeface="微软雅黑" panose="020B0503020204020204" pitchFamily="34" charset="-122"/>
                  <a:ea typeface="微软雅黑" panose="020B0503020204020204" pitchFamily="34" charset="-122"/>
                </a:rPr>
                <a:t>”、大于“</a:t>
              </a:r>
              <a:r>
                <a:rPr lang="en-US" altLang="zh-CN" b="1" dirty="0" smtClean="0">
                  <a:solidFill>
                    <a:srgbClr val="8A2F8C"/>
                  </a:solidFill>
                  <a:latin typeface="微软雅黑" panose="020B0503020204020204" pitchFamily="34" charset="-122"/>
                  <a:ea typeface="微软雅黑" panose="020B0503020204020204" pitchFamily="34" charset="-122"/>
                </a:rPr>
                <a:t>&gt;</a:t>
              </a:r>
              <a:r>
                <a:rPr lang="zh-CN" altLang="en-US" b="1" dirty="0" smtClean="0">
                  <a:solidFill>
                    <a:srgbClr val="8A2F8C"/>
                  </a:solidFill>
                  <a:latin typeface="微软雅黑" panose="020B0503020204020204" pitchFamily="34" charset="-122"/>
                  <a:ea typeface="微软雅黑" panose="020B0503020204020204" pitchFamily="34" charset="-122"/>
                </a:rPr>
                <a:t>”、不大于“</a:t>
              </a:r>
              <a:r>
                <a:rPr lang="en-US" altLang="zh-CN" b="1" dirty="0" smtClean="0">
                  <a:solidFill>
                    <a:srgbClr val="8A2F8C"/>
                  </a:solidFill>
                  <a:latin typeface="微软雅黑" panose="020B0503020204020204" pitchFamily="34" charset="-122"/>
                  <a:ea typeface="微软雅黑" panose="020B0503020204020204" pitchFamily="34" charset="-122"/>
                </a:rPr>
                <a:t>&lt;=</a:t>
              </a:r>
              <a:r>
                <a:rPr lang="zh-CN" altLang="en-US" b="1" dirty="0" smtClean="0">
                  <a:solidFill>
                    <a:srgbClr val="8A2F8C"/>
                  </a:solidFill>
                  <a:latin typeface="微软雅黑" panose="020B0503020204020204" pitchFamily="34" charset="-122"/>
                  <a:ea typeface="微软雅黑" panose="020B0503020204020204" pitchFamily="34" charset="-122"/>
                </a:rPr>
                <a:t>”（同级）；等于“</a:t>
              </a:r>
              <a:r>
                <a:rPr lang="en-US" altLang="zh-CN" b="1" dirty="0" smtClean="0">
                  <a:solidFill>
                    <a:srgbClr val="8A2F8C"/>
                  </a:solidFill>
                  <a:latin typeface="微软雅黑" panose="020B0503020204020204" pitchFamily="34" charset="-122"/>
                  <a:ea typeface="微软雅黑" panose="020B0503020204020204" pitchFamily="34" charset="-122"/>
                </a:rPr>
                <a:t>==</a:t>
              </a:r>
              <a:r>
                <a:rPr lang="zh-CN" altLang="en-US" b="1" dirty="0" smtClean="0">
                  <a:solidFill>
                    <a:srgbClr val="8A2F8C"/>
                  </a:solidFill>
                  <a:latin typeface="微软雅黑" panose="020B0503020204020204" pitchFamily="34" charset="-122"/>
                  <a:ea typeface="微软雅黑" panose="020B0503020204020204" pitchFamily="34" charset="-122"/>
                </a:rPr>
                <a:t>”、不等于“</a:t>
              </a:r>
              <a:r>
                <a:rPr lang="en-US" altLang="zh-CN" b="1" dirty="0" smtClean="0">
                  <a:solidFill>
                    <a:srgbClr val="8A2F8C"/>
                  </a:solidFill>
                  <a:latin typeface="微软雅黑" panose="020B0503020204020204" pitchFamily="34" charset="-122"/>
                  <a:ea typeface="微软雅黑" panose="020B0503020204020204" pitchFamily="34" charset="-122"/>
                </a:rPr>
                <a:t>!=</a:t>
              </a:r>
              <a:r>
                <a:rPr lang="zh-CN" altLang="en-US" b="1" dirty="0" smtClean="0">
                  <a:solidFill>
                    <a:srgbClr val="8A2F8C"/>
                  </a:solidFill>
                  <a:latin typeface="微软雅黑" panose="020B0503020204020204" pitchFamily="34" charset="-122"/>
                  <a:ea typeface="微软雅黑" panose="020B0503020204020204" pitchFamily="34" charset="-122"/>
                </a:rPr>
                <a:t>”（同级）；逻辑与“</a:t>
              </a:r>
              <a:r>
                <a:rPr lang="en-US" altLang="zh-CN" b="1" dirty="0" smtClean="0">
                  <a:solidFill>
                    <a:srgbClr val="8A2F8C"/>
                  </a:solidFill>
                  <a:latin typeface="微软雅黑" panose="020B0503020204020204" pitchFamily="34" charset="-122"/>
                  <a:ea typeface="微软雅黑" panose="020B0503020204020204" pitchFamily="34" charset="-122"/>
                </a:rPr>
                <a:t>&amp;&amp;</a:t>
              </a:r>
              <a:r>
                <a:rPr lang="zh-CN" altLang="en-US" b="1" dirty="0" smtClean="0">
                  <a:solidFill>
                    <a:srgbClr val="8A2F8C"/>
                  </a:solidFill>
                  <a:latin typeface="微软雅黑" panose="020B0503020204020204" pitchFamily="34" charset="-122"/>
                  <a:ea typeface="微软雅黑" panose="020B0503020204020204" pitchFamily="34" charset="-122"/>
                </a:rPr>
                <a:t>”；逻辑或“</a:t>
              </a:r>
              <a:r>
                <a:rPr lang="en-US" altLang="zh-CN" b="1" dirty="0" smtClean="0">
                  <a:solidFill>
                    <a:srgbClr val="8A2F8C"/>
                  </a:solidFill>
                  <a:latin typeface="微软雅黑" panose="020B0503020204020204" pitchFamily="34" charset="-122"/>
                  <a:ea typeface="微软雅黑" panose="020B0503020204020204" pitchFamily="34" charset="-122"/>
                </a:rPr>
                <a:t>||</a:t>
              </a:r>
              <a:r>
                <a:rPr lang="zh-CN" altLang="en-US" b="1" dirty="0" smtClean="0">
                  <a:solidFill>
                    <a:srgbClr val="8A2F8C"/>
                  </a:solidFill>
                  <a:latin typeface="微软雅黑" panose="020B0503020204020204" pitchFamily="34" charset="-122"/>
                  <a:ea typeface="微软雅黑" panose="020B0503020204020204" pitchFamily="34" charset="-122"/>
                </a:rPr>
                <a:t>”</a:t>
              </a:r>
            </a:p>
          </p:txBody>
        </p:sp>
        <p:sp>
          <p:nvSpPr>
            <p:cNvPr id="21" name="矩形 20"/>
            <p:cNvSpPr/>
            <p:nvPr/>
          </p:nvSpPr>
          <p:spPr>
            <a:xfrm>
              <a:off x="1717402" y="4149018"/>
              <a:ext cx="9038333" cy="396583"/>
            </a:xfrm>
            <a:prstGeom prst="rect">
              <a:avLst/>
            </a:prstGeom>
          </p:spPr>
          <p:txBody>
            <a:bodyPr wrap="square">
              <a:spAutoFit/>
            </a:bodyPr>
            <a:lstStyle/>
            <a:p>
              <a:pPr marL="0" lvl="1">
                <a:lnSpc>
                  <a:spcPct val="120000"/>
                </a:lnSpc>
              </a:pPr>
              <a:r>
                <a:rPr lang="zh-CN" altLang="en-US" b="1" dirty="0" smtClean="0">
                  <a:solidFill>
                    <a:srgbClr val="8A2F8C"/>
                  </a:solidFill>
                  <a:latin typeface="微软雅黑" panose="020B0503020204020204" pitchFamily="34" charset="-122"/>
                  <a:ea typeface="微软雅黑" panose="020B0503020204020204" pitchFamily="34" charset="-122"/>
                </a:rPr>
                <a:t>例：</a:t>
              </a:r>
              <a:r>
                <a:rPr lang="en-US" altLang="zh-CN" b="1" dirty="0" smtClean="0">
                  <a:solidFill>
                    <a:srgbClr val="006600"/>
                  </a:solidFill>
                  <a:latin typeface="微软雅黑" panose="020B0503020204020204" pitchFamily="34" charset="-122"/>
                  <a:ea typeface="微软雅黑" panose="020B0503020204020204" pitchFamily="34" charset="-122"/>
                </a:rPr>
                <a:t>x &gt; y || a != b &amp;&amp; 3 &lt;= 2</a:t>
              </a:r>
            </a:p>
          </p:txBody>
        </p:sp>
      </p:grpSp>
    </p:spTree>
    <p:extLst>
      <p:ext uri="{BB962C8B-B14F-4D97-AF65-F5344CB8AC3E}">
        <p14:creationId xmlns:p14="http://schemas.microsoft.com/office/powerpoint/2010/main" val="25412296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par>
                                <p:cTn id="9" presetID="2" presetClass="entr" presetSubtype="4" decel="100000" fill="hold" nodeType="withEffect">
                                  <p:stCondLst>
                                    <p:cond delay="25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1+#ppt_h/2"/>
                                          </p:val>
                                        </p:tav>
                                        <p:tav tm="100000">
                                          <p:val>
                                            <p:strVal val="#ppt_y"/>
                                          </p:val>
                                        </p:tav>
                                      </p:tavLst>
                                    </p:anim>
                                  </p:childTnLst>
                                </p:cTn>
                              </p:par>
                            </p:childTnLst>
                          </p:cTn>
                        </p:par>
                        <p:par>
                          <p:cTn id="13" fill="hold">
                            <p:stCondLst>
                              <p:cond delay="750"/>
                            </p:stCondLst>
                            <p:childTnLst>
                              <p:par>
                                <p:cTn id="14" presetID="10" presetClass="entr" presetSubtype="0" fill="hold" nodeType="after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500"/>
                                        <p:tgtEl>
                                          <p:spTgt spid="2"/>
                                        </p:tgtEl>
                                      </p:cBhvr>
                                    </p:animEffect>
                                  </p:childTnLst>
                                </p:cTn>
                              </p:par>
                              <p:par>
                                <p:cTn id="17" presetID="2" presetClass="entr" presetSubtype="4" decel="100000" fill="hold" nodeType="with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fill="hold"/>
                                        <p:tgtEl>
                                          <p:spTgt spid="3"/>
                                        </p:tgtEl>
                                        <p:attrNameLst>
                                          <p:attrName>ppt_x</p:attrName>
                                        </p:attrNameLst>
                                      </p:cBhvr>
                                      <p:tavLst>
                                        <p:tav tm="0">
                                          <p:val>
                                            <p:strVal val="#ppt_x"/>
                                          </p:val>
                                        </p:tav>
                                        <p:tav tm="100000">
                                          <p:val>
                                            <p:strVal val="#ppt_x"/>
                                          </p:val>
                                        </p:tav>
                                      </p:tavLst>
                                    </p:anim>
                                    <p:anim calcmode="lin" valueType="num">
                                      <p:cBhvr additive="base">
                                        <p:cTn id="20"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56675" y="1254740"/>
            <a:ext cx="10271573" cy="4846569"/>
          </a:xfrm>
          <a:prstGeom prst="rect">
            <a:avLst/>
          </a:prstGeom>
        </p:spPr>
      </p:pic>
      <p:pic>
        <p:nvPicPr>
          <p:cNvPr id="9" name="图片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771" y="507825"/>
            <a:ext cx="6352257" cy="743356"/>
          </a:xfrm>
          <a:prstGeom prst="rect">
            <a:avLst/>
          </a:prstGeom>
        </p:spPr>
      </p:pic>
      <p:grpSp>
        <p:nvGrpSpPr>
          <p:cNvPr id="2" name="组合 7"/>
          <p:cNvGrpSpPr/>
          <p:nvPr/>
        </p:nvGrpSpPr>
        <p:grpSpPr>
          <a:xfrm>
            <a:off x="734568" y="424635"/>
            <a:ext cx="4620683" cy="830997"/>
            <a:chOff x="734568" y="424635"/>
            <a:chExt cx="4620683" cy="830997"/>
          </a:xfrm>
        </p:grpSpPr>
        <p:sp>
          <p:nvSpPr>
            <p:cNvPr id="4" name="文本框 3"/>
            <p:cNvSpPr txBox="1"/>
            <p:nvPr/>
          </p:nvSpPr>
          <p:spPr>
            <a:xfrm>
              <a:off x="734568" y="424635"/>
              <a:ext cx="417576" cy="830997"/>
            </a:xfrm>
            <a:prstGeom prst="rect">
              <a:avLst/>
            </a:prstGeom>
            <a:noFill/>
          </p:spPr>
          <p:txBody>
            <a:bodyPr wrap="square" rtlCol="0">
              <a:spAutoFit/>
            </a:bodyPr>
            <a:lstStyle/>
            <a:p>
              <a:r>
                <a:rPr lang="zh-CN" altLang="en-US" sz="4800" dirty="0" smtClean="0">
                  <a:solidFill>
                    <a:schemeClr val="bg1"/>
                  </a:solidFill>
                  <a:latin typeface="微软雅黑" panose="020B0503020204020204" pitchFamily="34" charset="-122"/>
                  <a:ea typeface="微软雅黑" panose="020B0503020204020204" pitchFamily="34" charset="-122"/>
                </a:rPr>
                <a:t>■</a:t>
              </a:r>
            </a:p>
          </p:txBody>
        </p:sp>
        <p:sp>
          <p:nvSpPr>
            <p:cNvPr id="5" name="矩形 4"/>
            <p:cNvSpPr/>
            <p:nvPr/>
          </p:nvSpPr>
          <p:spPr>
            <a:xfrm>
              <a:off x="1477266" y="562689"/>
              <a:ext cx="3877985" cy="646331"/>
            </a:xfrm>
            <a:prstGeom prst="rect">
              <a:avLst/>
            </a:prstGeom>
          </p:spPr>
          <p:txBody>
            <a:bodyPr wrap="none">
              <a:spAutoFit/>
            </a:bodyPr>
            <a:lstStyle/>
            <a:p>
              <a:r>
                <a:rPr lang="zh-CN" altLang="en-US" sz="3600" dirty="0" smtClean="0">
                  <a:solidFill>
                    <a:schemeClr val="bg1"/>
                  </a:solidFill>
                  <a:latin typeface="微软雅黑" panose="020B0503020204020204" pitchFamily="34" charset="-122"/>
                  <a:ea typeface="微软雅黑" panose="020B0503020204020204" pitchFamily="34" charset="-122"/>
                </a:rPr>
                <a:t>逻辑表达式的求值</a:t>
              </a:r>
            </a:p>
          </p:txBody>
        </p:sp>
      </p:grpSp>
      <p:grpSp>
        <p:nvGrpSpPr>
          <p:cNvPr id="3" name="组合 2"/>
          <p:cNvGrpSpPr/>
          <p:nvPr/>
        </p:nvGrpSpPr>
        <p:grpSpPr>
          <a:xfrm>
            <a:off x="1477266" y="1427663"/>
            <a:ext cx="9269233" cy="1769658"/>
            <a:chOff x="1477266" y="1427663"/>
            <a:chExt cx="9269233" cy="1769658"/>
          </a:xfrm>
        </p:grpSpPr>
        <p:sp>
          <p:nvSpPr>
            <p:cNvPr id="11" name="矩形 10"/>
            <p:cNvSpPr/>
            <p:nvPr/>
          </p:nvSpPr>
          <p:spPr>
            <a:xfrm>
              <a:off x="1477266" y="1427663"/>
              <a:ext cx="8973019" cy="565604"/>
            </a:xfrm>
            <a:prstGeom prst="rect">
              <a:avLst/>
            </a:prstGeom>
          </p:spPr>
          <p:txBody>
            <a:bodyPr wrap="square">
              <a:spAutoFit/>
            </a:bodyPr>
            <a:lstStyle/>
            <a:p>
              <a:pPr marL="0" lvl="1">
                <a:lnSpc>
                  <a:spcPct val="120000"/>
                </a:lnSpc>
              </a:pPr>
              <a:r>
                <a:rPr lang="zh-CN" altLang="en-US" sz="2800" b="1" dirty="0" smtClean="0">
                  <a:solidFill>
                    <a:srgbClr val="8A2F8C"/>
                  </a:solidFill>
                  <a:latin typeface="微软雅黑" panose="020B0503020204020204" pitchFamily="34" charset="-122"/>
                  <a:ea typeface="微软雅黑" panose="020B0503020204020204" pitchFamily="34" charset="-122"/>
                </a:rPr>
                <a:t>给定年份 </a:t>
              </a:r>
              <a:r>
                <a:rPr lang="en-US" altLang="zh-CN" sz="2800" b="1" dirty="0" smtClean="0">
                  <a:solidFill>
                    <a:srgbClr val="8A2F8C"/>
                  </a:solidFill>
                  <a:latin typeface="微软雅黑" panose="020B0503020204020204" pitchFamily="34" charset="-122"/>
                  <a:ea typeface="微软雅黑" panose="020B0503020204020204" pitchFamily="34" charset="-122"/>
                </a:rPr>
                <a:t>year</a:t>
              </a:r>
              <a:r>
                <a:rPr lang="zh-CN" altLang="en-US" sz="2800" b="1" dirty="0" smtClean="0">
                  <a:solidFill>
                    <a:srgbClr val="8A2F8C"/>
                  </a:solidFill>
                  <a:latin typeface="微软雅黑" panose="020B0503020204020204" pitchFamily="34" charset="-122"/>
                  <a:ea typeface="微软雅黑" panose="020B0503020204020204" pitchFamily="34" charset="-122"/>
                </a:rPr>
                <a:t>，判断是否为闰年，闰年规定为：</a:t>
              </a:r>
              <a:endParaRPr lang="en-US" altLang="zh-CN" sz="2800" b="1" dirty="0" smtClean="0">
                <a:solidFill>
                  <a:srgbClr val="8A2F8C"/>
                </a:solidFill>
                <a:latin typeface="微软雅黑" panose="020B0503020204020204" pitchFamily="34" charset="-122"/>
                <a:ea typeface="微软雅黑" panose="020B0503020204020204" pitchFamily="34" charset="-122"/>
              </a:endParaRPr>
            </a:p>
          </p:txBody>
        </p:sp>
        <p:sp>
          <p:nvSpPr>
            <p:cNvPr id="19" name="矩形 18"/>
            <p:cNvSpPr/>
            <p:nvPr/>
          </p:nvSpPr>
          <p:spPr>
            <a:xfrm>
              <a:off x="1708166" y="1963768"/>
              <a:ext cx="9038333" cy="430374"/>
            </a:xfrm>
            <a:prstGeom prst="rect">
              <a:avLst/>
            </a:prstGeom>
          </p:spPr>
          <p:txBody>
            <a:bodyPr wrap="square">
              <a:spAutoFit/>
            </a:bodyPr>
            <a:lstStyle/>
            <a:p>
              <a:pPr marL="0" lvl="1">
                <a:lnSpc>
                  <a:spcPct val="120000"/>
                </a:lnSpc>
              </a:pPr>
              <a:r>
                <a:rPr lang="zh-CN" altLang="en-US" sz="2000" b="1" dirty="0" smtClean="0">
                  <a:solidFill>
                    <a:srgbClr val="8A2F8C"/>
                  </a:solidFill>
                  <a:latin typeface="微软雅黑" panose="020B0503020204020204" pitchFamily="34" charset="-122"/>
                  <a:ea typeface="微软雅黑" panose="020B0503020204020204" pitchFamily="34" charset="-122"/>
                </a:rPr>
                <a:t>能够被 </a:t>
              </a:r>
              <a:r>
                <a:rPr lang="en-US" altLang="zh-CN" sz="2000" b="1" dirty="0" smtClean="0">
                  <a:solidFill>
                    <a:srgbClr val="8A2F8C"/>
                  </a:solidFill>
                  <a:latin typeface="微软雅黑" panose="020B0503020204020204" pitchFamily="34" charset="-122"/>
                  <a:ea typeface="微软雅黑" panose="020B0503020204020204" pitchFamily="34" charset="-122"/>
                </a:rPr>
                <a:t>400 </a:t>
              </a:r>
              <a:r>
                <a:rPr lang="zh-CN" altLang="en-US" sz="2000" b="1" dirty="0" smtClean="0">
                  <a:solidFill>
                    <a:srgbClr val="8A2F8C"/>
                  </a:solidFill>
                  <a:latin typeface="微软雅黑" panose="020B0503020204020204" pitchFamily="34" charset="-122"/>
                  <a:ea typeface="微软雅黑" panose="020B0503020204020204" pitchFamily="34" charset="-122"/>
                </a:rPr>
                <a:t>整除的年份一定是闰年</a:t>
              </a:r>
              <a:endParaRPr lang="en-US" altLang="zh-CN" sz="2000" b="1" dirty="0" smtClean="0">
                <a:solidFill>
                  <a:srgbClr val="8A2F8C"/>
                </a:solidFill>
                <a:latin typeface="微软雅黑" panose="020B0503020204020204" pitchFamily="34" charset="-122"/>
                <a:ea typeface="微软雅黑" panose="020B0503020204020204" pitchFamily="34" charset="-122"/>
              </a:endParaRPr>
            </a:p>
          </p:txBody>
        </p:sp>
        <p:sp>
          <p:nvSpPr>
            <p:cNvPr id="12" name="矩形 11"/>
            <p:cNvSpPr/>
            <p:nvPr/>
          </p:nvSpPr>
          <p:spPr>
            <a:xfrm>
              <a:off x="1708166" y="2345809"/>
              <a:ext cx="9038333" cy="430374"/>
            </a:xfrm>
            <a:prstGeom prst="rect">
              <a:avLst/>
            </a:prstGeom>
          </p:spPr>
          <p:txBody>
            <a:bodyPr wrap="square">
              <a:spAutoFit/>
            </a:bodyPr>
            <a:lstStyle/>
            <a:p>
              <a:pPr marL="0" lvl="1">
                <a:lnSpc>
                  <a:spcPct val="120000"/>
                </a:lnSpc>
              </a:pPr>
              <a:r>
                <a:rPr lang="zh-CN" altLang="en-US" sz="2000" b="1" dirty="0" smtClean="0">
                  <a:solidFill>
                    <a:srgbClr val="8A2F8C"/>
                  </a:solidFill>
                  <a:latin typeface="微软雅黑" panose="020B0503020204020204" pitchFamily="34" charset="-122"/>
                  <a:ea typeface="微软雅黑" panose="020B0503020204020204" pitchFamily="34" charset="-122"/>
                </a:rPr>
                <a:t>其他能够被 </a:t>
              </a:r>
              <a:r>
                <a:rPr lang="en-US" altLang="zh-CN" sz="2000" b="1" dirty="0" smtClean="0">
                  <a:solidFill>
                    <a:srgbClr val="8A2F8C"/>
                  </a:solidFill>
                  <a:latin typeface="微软雅黑" panose="020B0503020204020204" pitchFamily="34" charset="-122"/>
                  <a:ea typeface="微软雅黑" panose="020B0503020204020204" pitchFamily="34" charset="-122"/>
                </a:rPr>
                <a:t>100 </a:t>
              </a:r>
              <a:r>
                <a:rPr lang="zh-CN" altLang="en-US" sz="2000" b="1" dirty="0" smtClean="0">
                  <a:solidFill>
                    <a:srgbClr val="8A2F8C"/>
                  </a:solidFill>
                  <a:latin typeface="微软雅黑" panose="020B0503020204020204" pitchFamily="34" charset="-122"/>
                  <a:ea typeface="微软雅黑" panose="020B0503020204020204" pitchFamily="34" charset="-122"/>
                </a:rPr>
                <a:t>整除的年份一定不是闰年</a:t>
              </a:r>
              <a:endParaRPr lang="en-US" altLang="zh-CN" sz="2000" b="1" dirty="0" smtClean="0">
                <a:solidFill>
                  <a:srgbClr val="8A2F8C"/>
                </a:solidFill>
                <a:latin typeface="微软雅黑" panose="020B0503020204020204" pitchFamily="34" charset="-122"/>
                <a:ea typeface="微软雅黑" panose="020B0503020204020204" pitchFamily="34" charset="-122"/>
              </a:endParaRPr>
            </a:p>
          </p:txBody>
        </p:sp>
        <p:sp>
          <p:nvSpPr>
            <p:cNvPr id="14" name="矩形 13"/>
            <p:cNvSpPr/>
            <p:nvPr/>
          </p:nvSpPr>
          <p:spPr>
            <a:xfrm>
              <a:off x="1708166" y="2766947"/>
              <a:ext cx="9038333" cy="430374"/>
            </a:xfrm>
            <a:prstGeom prst="rect">
              <a:avLst/>
            </a:prstGeom>
          </p:spPr>
          <p:txBody>
            <a:bodyPr wrap="square">
              <a:spAutoFit/>
            </a:bodyPr>
            <a:lstStyle/>
            <a:p>
              <a:pPr marL="0" lvl="1">
                <a:lnSpc>
                  <a:spcPct val="120000"/>
                </a:lnSpc>
              </a:pPr>
              <a:r>
                <a:rPr lang="zh-CN" altLang="en-US" sz="2000" b="1" dirty="0" smtClean="0">
                  <a:solidFill>
                    <a:srgbClr val="8A2F8C"/>
                  </a:solidFill>
                  <a:latin typeface="微软雅黑" panose="020B0503020204020204" pitchFamily="34" charset="-122"/>
                  <a:ea typeface="微软雅黑" panose="020B0503020204020204" pitchFamily="34" charset="-122"/>
                </a:rPr>
                <a:t>其他能够被 </a:t>
              </a:r>
              <a:r>
                <a:rPr lang="en-US" altLang="zh-CN" sz="2000" b="1" dirty="0" smtClean="0">
                  <a:solidFill>
                    <a:srgbClr val="8A2F8C"/>
                  </a:solidFill>
                  <a:latin typeface="微软雅黑" panose="020B0503020204020204" pitchFamily="34" charset="-122"/>
                  <a:ea typeface="微软雅黑" panose="020B0503020204020204" pitchFamily="34" charset="-122"/>
                </a:rPr>
                <a:t>4 </a:t>
              </a:r>
              <a:r>
                <a:rPr lang="zh-CN" altLang="en-US" sz="2000" b="1" dirty="0" smtClean="0">
                  <a:solidFill>
                    <a:srgbClr val="8A2F8C"/>
                  </a:solidFill>
                  <a:latin typeface="微软雅黑" panose="020B0503020204020204" pitchFamily="34" charset="-122"/>
                  <a:ea typeface="微软雅黑" panose="020B0503020204020204" pitchFamily="34" charset="-122"/>
                </a:rPr>
                <a:t>整除的年份一定是闰年</a:t>
              </a:r>
            </a:p>
          </p:txBody>
        </p:sp>
      </p:grpSp>
      <p:sp>
        <p:nvSpPr>
          <p:cNvPr id="13" name="矩形 12"/>
          <p:cNvSpPr/>
          <p:nvPr/>
        </p:nvSpPr>
        <p:spPr>
          <a:xfrm>
            <a:off x="1816319" y="5241210"/>
            <a:ext cx="9038333" cy="430374"/>
          </a:xfrm>
          <a:prstGeom prst="rect">
            <a:avLst/>
          </a:prstGeom>
        </p:spPr>
        <p:txBody>
          <a:bodyPr wrap="square">
            <a:spAutoFit/>
          </a:bodyPr>
          <a:lstStyle/>
          <a:p>
            <a:pPr marL="0" lvl="1" indent="-285750">
              <a:lnSpc>
                <a:spcPct val="120000"/>
              </a:lnSpc>
              <a:spcBef>
                <a:spcPct val="20000"/>
              </a:spcBef>
              <a:buClr>
                <a:schemeClr val="tx1"/>
              </a:buClr>
              <a:buSzPct val="75000"/>
              <a:defRPr/>
            </a:pPr>
            <a:r>
              <a:rPr lang="en-US" altLang="zh-CN" sz="2000" b="1" dirty="0" smtClean="0">
                <a:solidFill>
                  <a:srgbClr val="006600"/>
                </a:solidFill>
                <a:latin typeface="微软雅黑" panose="020B0503020204020204" pitchFamily="34" charset="-122"/>
                <a:ea typeface="微软雅黑" panose="020B0503020204020204" pitchFamily="34" charset="-122"/>
              </a:rPr>
              <a:t>year % 4 == 0 &amp;&amp; year % 100 != 0 || year % 400 == 0</a:t>
            </a:r>
          </a:p>
        </p:txBody>
      </p:sp>
      <p:grpSp>
        <p:nvGrpSpPr>
          <p:cNvPr id="15" name="组合 14"/>
          <p:cNvGrpSpPr/>
          <p:nvPr/>
        </p:nvGrpSpPr>
        <p:grpSpPr>
          <a:xfrm>
            <a:off x="3188688" y="3230418"/>
            <a:ext cx="3707013" cy="1920500"/>
            <a:chOff x="3641270" y="2253342"/>
            <a:chExt cx="4601620" cy="2383971"/>
          </a:xfrm>
        </p:grpSpPr>
        <p:sp>
          <p:nvSpPr>
            <p:cNvPr id="16" name="椭圆 15"/>
            <p:cNvSpPr/>
            <p:nvPr/>
          </p:nvSpPr>
          <p:spPr>
            <a:xfrm>
              <a:off x="3641270" y="2253342"/>
              <a:ext cx="4601620" cy="2383971"/>
            </a:xfrm>
            <a:prstGeom prst="ellipse">
              <a:avLst/>
            </a:prstGeom>
            <a:gradFill flip="none" rotWithShape="1">
              <a:gsLst>
                <a:gs pos="0">
                  <a:srgbClr val="9900CC">
                    <a:shade val="30000"/>
                    <a:satMod val="115000"/>
                  </a:srgbClr>
                </a:gs>
                <a:gs pos="50000">
                  <a:srgbClr val="9900CC">
                    <a:shade val="67500"/>
                    <a:satMod val="115000"/>
                  </a:srgbClr>
                </a:gs>
                <a:gs pos="100000">
                  <a:srgbClr val="9900CC">
                    <a:shade val="100000"/>
                    <a:satMod val="115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7" name="椭圆 16"/>
            <p:cNvSpPr/>
            <p:nvPr/>
          </p:nvSpPr>
          <p:spPr>
            <a:xfrm>
              <a:off x="4676178" y="2770794"/>
              <a:ext cx="2809015" cy="133058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8" name="椭圆 17"/>
            <p:cNvSpPr/>
            <p:nvPr/>
          </p:nvSpPr>
          <p:spPr>
            <a:xfrm>
              <a:off x="5772678" y="3103441"/>
              <a:ext cx="1342908" cy="683774"/>
            </a:xfrm>
            <a:prstGeom prst="ellipse">
              <a:avLst/>
            </a:prstGeom>
            <a:gradFill flip="none" rotWithShape="1">
              <a:gsLst>
                <a:gs pos="0">
                  <a:srgbClr val="9900CC">
                    <a:shade val="30000"/>
                    <a:satMod val="115000"/>
                  </a:srgbClr>
                </a:gs>
                <a:gs pos="50000">
                  <a:srgbClr val="9900CC">
                    <a:shade val="67500"/>
                    <a:satMod val="115000"/>
                  </a:srgbClr>
                </a:gs>
                <a:gs pos="100000">
                  <a:srgbClr val="9900CC">
                    <a:shade val="100000"/>
                    <a:satMod val="115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0" name="矩形 19"/>
            <p:cNvSpPr/>
            <p:nvPr/>
          </p:nvSpPr>
          <p:spPr>
            <a:xfrm>
              <a:off x="3996810" y="3209789"/>
              <a:ext cx="656586" cy="534235"/>
            </a:xfrm>
            <a:prstGeom prst="rect">
              <a:avLst/>
            </a:prstGeom>
          </p:spPr>
          <p:txBody>
            <a:bodyPr wrap="square">
              <a:spAutoFit/>
            </a:bodyPr>
            <a:lstStyle/>
            <a:p>
              <a:pPr marL="0" lvl="1" indent="-285750">
                <a:lnSpc>
                  <a:spcPct val="120000"/>
                </a:lnSpc>
                <a:spcBef>
                  <a:spcPct val="20000"/>
                </a:spcBef>
                <a:buClr>
                  <a:schemeClr val="tx1"/>
                </a:buClr>
                <a:buSzPct val="75000"/>
                <a:defRPr/>
              </a:pPr>
              <a:r>
                <a:rPr lang="en-US" altLang="zh-CN" sz="2000" b="1" dirty="0" smtClean="0">
                  <a:solidFill>
                    <a:schemeClr val="bg1"/>
                  </a:solidFill>
                  <a:latin typeface="微软雅黑" panose="020B0503020204020204" pitchFamily="34" charset="-122"/>
                  <a:ea typeface="微软雅黑" panose="020B0503020204020204" pitchFamily="34" charset="-122"/>
                </a:rPr>
                <a:t>4</a:t>
              </a:r>
            </a:p>
          </p:txBody>
        </p:sp>
        <p:sp>
          <p:nvSpPr>
            <p:cNvPr id="21" name="矩形 20"/>
            <p:cNvSpPr/>
            <p:nvPr/>
          </p:nvSpPr>
          <p:spPr>
            <a:xfrm>
              <a:off x="4863239" y="3209789"/>
              <a:ext cx="859866" cy="573078"/>
            </a:xfrm>
            <a:prstGeom prst="rect">
              <a:avLst/>
            </a:prstGeom>
          </p:spPr>
          <p:txBody>
            <a:bodyPr wrap="square">
              <a:spAutoFit/>
            </a:bodyPr>
            <a:lstStyle/>
            <a:p>
              <a:pPr marL="0" lvl="1" indent="-285750">
                <a:lnSpc>
                  <a:spcPct val="120000"/>
                </a:lnSpc>
                <a:spcBef>
                  <a:spcPct val="20000"/>
                </a:spcBef>
                <a:buClr>
                  <a:schemeClr val="tx1"/>
                </a:buClr>
                <a:buSzPct val="75000"/>
                <a:defRPr/>
              </a:pPr>
              <a:r>
                <a:rPr lang="en-US" altLang="zh-CN" sz="2000" b="1" dirty="0" smtClean="0">
                  <a:solidFill>
                    <a:srgbClr val="8A2F8C"/>
                  </a:solidFill>
                  <a:latin typeface="微软雅黑" panose="020B0503020204020204" pitchFamily="34" charset="-122"/>
                  <a:ea typeface="微软雅黑" panose="020B0503020204020204" pitchFamily="34" charset="-122"/>
                </a:rPr>
                <a:t>100</a:t>
              </a:r>
            </a:p>
          </p:txBody>
        </p:sp>
        <p:sp>
          <p:nvSpPr>
            <p:cNvPr id="22" name="矩形 21"/>
            <p:cNvSpPr/>
            <p:nvPr/>
          </p:nvSpPr>
          <p:spPr>
            <a:xfrm>
              <a:off x="6048136" y="3209789"/>
              <a:ext cx="859866" cy="534235"/>
            </a:xfrm>
            <a:prstGeom prst="rect">
              <a:avLst/>
            </a:prstGeom>
          </p:spPr>
          <p:txBody>
            <a:bodyPr wrap="square">
              <a:spAutoFit/>
            </a:bodyPr>
            <a:lstStyle/>
            <a:p>
              <a:pPr marL="0" lvl="1" indent="-285750">
                <a:lnSpc>
                  <a:spcPct val="120000"/>
                </a:lnSpc>
                <a:spcBef>
                  <a:spcPct val="20000"/>
                </a:spcBef>
                <a:buClr>
                  <a:schemeClr val="tx1"/>
                </a:buClr>
                <a:buSzPct val="75000"/>
                <a:defRPr/>
              </a:pPr>
              <a:r>
                <a:rPr lang="en-US" altLang="zh-CN" sz="2000" b="1" dirty="0" smtClean="0">
                  <a:solidFill>
                    <a:schemeClr val="bg1"/>
                  </a:solidFill>
                  <a:latin typeface="微软雅黑" panose="020B0503020204020204" pitchFamily="34" charset="-122"/>
                  <a:ea typeface="微软雅黑" panose="020B0503020204020204" pitchFamily="34" charset="-122"/>
                </a:rPr>
                <a:t>400</a:t>
              </a:r>
            </a:p>
          </p:txBody>
        </p:sp>
      </p:grpSp>
    </p:spTree>
    <p:extLst>
      <p:ext uri="{BB962C8B-B14F-4D97-AF65-F5344CB8AC3E}">
        <p14:creationId xmlns:p14="http://schemas.microsoft.com/office/powerpoint/2010/main" val="25412296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par>
                                <p:cTn id="9" presetID="2" presetClass="entr" presetSubtype="4" decel="100000" fill="hold" nodeType="withEffect">
                                  <p:stCondLst>
                                    <p:cond delay="25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1+#ppt_h/2"/>
                                          </p:val>
                                        </p:tav>
                                        <p:tav tm="100000">
                                          <p:val>
                                            <p:strVal val="#ppt_y"/>
                                          </p:val>
                                        </p:tav>
                                      </p:tavLst>
                                    </p:anim>
                                  </p:childTnLst>
                                </p:cTn>
                              </p:par>
                            </p:childTnLst>
                          </p:cTn>
                        </p:par>
                        <p:par>
                          <p:cTn id="13" fill="hold">
                            <p:stCondLst>
                              <p:cond delay="750"/>
                            </p:stCondLst>
                            <p:childTnLst>
                              <p:par>
                                <p:cTn id="14" presetID="10" presetClass="entr" presetSubtype="0" fill="hold" nodeType="after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500"/>
                                        <p:tgtEl>
                                          <p:spTgt spid="2"/>
                                        </p:tgtEl>
                                      </p:cBhvr>
                                    </p:animEffect>
                                  </p:childTnLst>
                                </p:cTn>
                              </p:par>
                              <p:par>
                                <p:cTn id="17" presetID="2" presetClass="entr" presetSubtype="4" decel="100000" fill="hold" nodeType="with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fill="hold"/>
                                        <p:tgtEl>
                                          <p:spTgt spid="3"/>
                                        </p:tgtEl>
                                        <p:attrNameLst>
                                          <p:attrName>ppt_x</p:attrName>
                                        </p:attrNameLst>
                                      </p:cBhvr>
                                      <p:tavLst>
                                        <p:tav tm="0">
                                          <p:val>
                                            <p:strVal val="#ppt_x"/>
                                          </p:val>
                                        </p:tav>
                                        <p:tav tm="100000">
                                          <p:val>
                                            <p:strVal val="#ppt_x"/>
                                          </p:val>
                                        </p:tav>
                                      </p:tavLst>
                                    </p:anim>
                                    <p:anim calcmode="lin" valueType="num">
                                      <p:cBhvr additive="base">
                                        <p:cTn id="20" dur="500" fill="hold"/>
                                        <p:tgtEl>
                                          <p:spTgt spid="3"/>
                                        </p:tgtEl>
                                        <p:attrNameLst>
                                          <p:attrName>ppt_y</p:attrName>
                                        </p:attrNameLst>
                                      </p:cBhvr>
                                      <p:tavLst>
                                        <p:tav tm="0">
                                          <p:val>
                                            <p:strVal val="1+#ppt_h/2"/>
                                          </p:val>
                                        </p:tav>
                                        <p:tav tm="100000">
                                          <p:val>
                                            <p:strVal val="#ppt_y"/>
                                          </p:val>
                                        </p:tav>
                                      </p:tavLst>
                                    </p:anim>
                                  </p:childTnLst>
                                </p:cTn>
                              </p:par>
                            </p:childTnLst>
                          </p:cTn>
                        </p:par>
                        <p:par>
                          <p:cTn id="21" fill="hold">
                            <p:stCondLst>
                              <p:cond delay="1250"/>
                            </p:stCondLst>
                            <p:childTnLst>
                              <p:par>
                                <p:cTn id="22" presetID="2" presetClass="entr" presetSubtype="4" decel="100000" fill="hold" nodeType="afterEffect">
                                  <p:stCondLst>
                                    <p:cond delay="0"/>
                                  </p:stCondLst>
                                  <p:childTnLst>
                                    <p:set>
                                      <p:cBhvr>
                                        <p:cTn id="23" dur="1" fill="hold">
                                          <p:stCondLst>
                                            <p:cond delay="0"/>
                                          </p:stCondLst>
                                        </p:cTn>
                                        <p:tgtEl>
                                          <p:spTgt spid="15"/>
                                        </p:tgtEl>
                                        <p:attrNameLst>
                                          <p:attrName>style.visibility</p:attrName>
                                        </p:attrNameLst>
                                      </p:cBhvr>
                                      <p:to>
                                        <p:strVal val="visible"/>
                                      </p:to>
                                    </p:set>
                                    <p:anim calcmode="lin" valueType="num">
                                      <p:cBhvr additive="base">
                                        <p:cTn id="24" dur="500" fill="hold"/>
                                        <p:tgtEl>
                                          <p:spTgt spid="15"/>
                                        </p:tgtEl>
                                        <p:attrNameLst>
                                          <p:attrName>ppt_x</p:attrName>
                                        </p:attrNameLst>
                                      </p:cBhvr>
                                      <p:tavLst>
                                        <p:tav tm="0">
                                          <p:val>
                                            <p:strVal val="#ppt_x"/>
                                          </p:val>
                                        </p:tav>
                                        <p:tav tm="100000">
                                          <p:val>
                                            <p:strVal val="#ppt_x"/>
                                          </p:val>
                                        </p:tav>
                                      </p:tavLst>
                                    </p:anim>
                                    <p:anim calcmode="lin" valueType="num">
                                      <p:cBhvr additive="base">
                                        <p:cTn id="25" dur="500" fill="hold"/>
                                        <p:tgtEl>
                                          <p:spTgt spid="15"/>
                                        </p:tgtEl>
                                        <p:attrNameLst>
                                          <p:attrName>ppt_y</p:attrName>
                                        </p:attrNameLst>
                                      </p:cBhvr>
                                      <p:tavLst>
                                        <p:tav tm="0">
                                          <p:val>
                                            <p:strVal val="1+#ppt_h/2"/>
                                          </p:val>
                                        </p:tav>
                                        <p:tav tm="100000">
                                          <p:val>
                                            <p:strVal val="#ppt_y"/>
                                          </p:val>
                                        </p:tav>
                                      </p:tavLst>
                                    </p:anim>
                                  </p:childTnLst>
                                </p:cTn>
                              </p:par>
                            </p:childTnLst>
                          </p:cTn>
                        </p:par>
                        <p:par>
                          <p:cTn id="26" fill="hold">
                            <p:stCondLst>
                              <p:cond delay="1750"/>
                            </p:stCondLst>
                            <p:childTnLst>
                              <p:par>
                                <p:cTn id="27" presetID="2" presetClass="entr" presetSubtype="4" decel="100000" fill="hold" grpId="0" nodeType="afterEffect">
                                  <p:stCondLst>
                                    <p:cond delay="0"/>
                                  </p:stCondLst>
                                  <p:childTnLst>
                                    <p:set>
                                      <p:cBhvr>
                                        <p:cTn id="28" dur="1" fill="hold">
                                          <p:stCondLst>
                                            <p:cond delay="0"/>
                                          </p:stCondLst>
                                        </p:cTn>
                                        <p:tgtEl>
                                          <p:spTgt spid="13"/>
                                        </p:tgtEl>
                                        <p:attrNameLst>
                                          <p:attrName>style.visibility</p:attrName>
                                        </p:attrNameLst>
                                      </p:cBhvr>
                                      <p:to>
                                        <p:strVal val="visible"/>
                                      </p:to>
                                    </p:set>
                                    <p:anim calcmode="lin" valueType="num">
                                      <p:cBhvr additive="base">
                                        <p:cTn id="29" dur="500" fill="hold"/>
                                        <p:tgtEl>
                                          <p:spTgt spid="13"/>
                                        </p:tgtEl>
                                        <p:attrNameLst>
                                          <p:attrName>ppt_x</p:attrName>
                                        </p:attrNameLst>
                                      </p:cBhvr>
                                      <p:tavLst>
                                        <p:tav tm="0">
                                          <p:val>
                                            <p:strVal val="#ppt_x"/>
                                          </p:val>
                                        </p:tav>
                                        <p:tav tm="100000">
                                          <p:val>
                                            <p:strVal val="#ppt_x"/>
                                          </p:val>
                                        </p:tav>
                                      </p:tavLst>
                                    </p:anim>
                                    <p:anim calcmode="lin" valueType="num">
                                      <p:cBhvr additive="base">
                                        <p:cTn id="30"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56675" y="1254740"/>
            <a:ext cx="10271573" cy="4846569"/>
          </a:xfrm>
          <a:prstGeom prst="rect">
            <a:avLst/>
          </a:prstGeom>
        </p:spPr>
      </p:pic>
      <p:pic>
        <p:nvPicPr>
          <p:cNvPr id="9" name="图片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771" y="507825"/>
            <a:ext cx="6352257" cy="743356"/>
          </a:xfrm>
          <a:prstGeom prst="rect">
            <a:avLst/>
          </a:prstGeom>
        </p:spPr>
      </p:pic>
      <p:grpSp>
        <p:nvGrpSpPr>
          <p:cNvPr id="2" name="组合 7"/>
          <p:cNvGrpSpPr/>
          <p:nvPr/>
        </p:nvGrpSpPr>
        <p:grpSpPr>
          <a:xfrm>
            <a:off x="734568" y="424635"/>
            <a:ext cx="3070579" cy="830997"/>
            <a:chOff x="734568" y="424635"/>
            <a:chExt cx="3070579" cy="830997"/>
          </a:xfrm>
        </p:grpSpPr>
        <p:sp>
          <p:nvSpPr>
            <p:cNvPr id="4" name="文本框 3"/>
            <p:cNvSpPr txBox="1"/>
            <p:nvPr/>
          </p:nvSpPr>
          <p:spPr>
            <a:xfrm>
              <a:off x="734568" y="424635"/>
              <a:ext cx="417576" cy="830997"/>
            </a:xfrm>
            <a:prstGeom prst="rect">
              <a:avLst/>
            </a:prstGeom>
            <a:noFill/>
          </p:spPr>
          <p:txBody>
            <a:bodyPr wrap="square" rtlCol="0">
              <a:spAutoFit/>
            </a:bodyPr>
            <a:lstStyle/>
            <a:p>
              <a:r>
                <a:rPr lang="zh-CN" altLang="en-US" sz="4800" dirty="0" smtClean="0">
                  <a:solidFill>
                    <a:schemeClr val="bg1"/>
                  </a:solidFill>
                  <a:latin typeface="微软雅黑" panose="020B0503020204020204" pitchFamily="34" charset="-122"/>
                  <a:ea typeface="微软雅黑" panose="020B0503020204020204" pitchFamily="34" charset="-122"/>
                </a:rPr>
                <a:t>■</a:t>
              </a:r>
            </a:p>
          </p:txBody>
        </p:sp>
        <p:sp>
          <p:nvSpPr>
            <p:cNvPr id="5" name="矩形 4"/>
            <p:cNvSpPr/>
            <p:nvPr/>
          </p:nvSpPr>
          <p:spPr>
            <a:xfrm>
              <a:off x="1477266" y="562689"/>
              <a:ext cx="2327881" cy="646331"/>
            </a:xfrm>
            <a:prstGeom prst="rect">
              <a:avLst/>
            </a:prstGeom>
          </p:spPr>
          <p:txBody>
            <a:bodyPr wrap="none">
              <a:spAutoFit/>
            </a:bodyPr>
            <a:lstStyle/>
            <a:p>
              <a:r>
                <a:rPr lang="en-US" altLang="zh-CN" sz="3600" dirty="0" smtClean="0">
                  <a:solidFill>
                    <a:schemeClr val="bg1"/>
                  </a:solidFill>
                  <a:latin typeface="微软雅黑" panose="020B0503020204020204" pitchFamily="34" charset="-122"/>
                  <a:ea typeface="微软雅黑" panose="020B0503020204020204" pitchFamily="34" charset="-122"/>
                </a:rPr>
                <a:t>if</a:t>
              </a:r>
              <a:r>
                <a:rPr lang="zh-CN" altLang="en-US" sz="3600" dirty="0" smtClean="0">
                  <a:solidFill>
                    <a:schemeClr val="bg1"/>
                  </a:solidFill>
                  <a:latin typeface="微软雅黑" panose="020B0503020204020204" pitchFamily="34" charset="-122"/>
                  <a:ea typeface="微软雅黑" panose="020B0503020204020204" pitchFamily="34" charset="-122"/>
                </a:rPr>
                <a:t>分支结构</a:t>
              </a:r>
            </a:p>
          </p:txBody>
        </p:sp>
      </p:grpSp>
      <p:grpSp>
        <p:nvGrpSpPr>
          <p:cNvPr id="3" name="组合 2"/>
          <p:cNvGrpSpPr/>
          <p:nvPr/>
        </p:nvGrpSpPr>
        <p:grpSpPr>
          <a:xfrm>
            <a:off x="1477266" y="1440584"/>
            <a:ext cx="9269233" cy="4184258"/>
            <a:chOff x="1477266" y="1440584"/>
            <a:chExt cx="9269233" cy="4184258"/>
          </a:xfrm>
        </p:grpSpPr>
        <p:sp>
          <p:nvSpPr>
            <p:cNvPr id="19" name="矩形 18"/>
            <p:cNvSpPr/>
            <p:nvPr/>
          </p:nvSpPr>
          <p:spPr>
            <a:xfrm>
              <a:off x="1477266" y="1440584"/>
              <a:ext cx="8973019" cy="535531"/>
            </a:xfrm>
            <a:prstGeom prst="rect">
              <a:avLst/>
            </a:prstGeom>
          </p:spPr>
          <p:txBody>
            <a:bodyPr wrap="square">
              <a:spAutoFit/>
            </a:bodyPr>
            <a:lstStyle/>
            <a:p>
              <a:pPr marL="0" lvl="1">
                <a:lnSpc>
                  <a:spcPct val="120000"/>
                </a:lnSpc>
              </a:pPr>
              <a:r>
                <a:rPr lang="en-US" altLang="zh-CN" sz="2400" b="1" dirty="0" smtClean="0">
                  <a:solidFill>
                    <a:srgbClr val="8A2F8C"/>
                  </a:solidFill>
                  <a:latin typeface="微软雅黑" panose="020B0503020204020204" pitchFamily="34" charset="-122"/>
                  <a:ea typeface="微软雅黑" panose="020B0503020204020204" pitchFamily="34" charset="-122"/>
                </a:rPr>
                <a:t>If </a:t>
              </a:r>
              <a:r>
                <a:rPr lang="zh-CN" altLang="en-US" sz="2400" b="1" dirty="0" smtClean="0">
                  <a:solidFill>
                    <a:srgbClr val="8A2F8C"/>
                  </a:solidFill>
                  <a:latin typeface="微软雅黑" panose="020B0503020204020204" pitchFamily="34" charset="-122"/>
                  <a:ea typeface="微软雅黑" panose="020B0503020204020204" pitchFamily="34" charset="-122"/>
                </a:rPr>
                <a:t>分支结构的三种格式</a:t>
              </a:r>
              <a:endParaRPr lang="en-US" altLang="zh-CN" sz="2400" b="1" dirty="0" smtClean="0">
                <a:solidFill>
                  <a:srgbClr val="8A2F8C"/>
                </a:solidFill>
                <a:latin typeface="微软雅黑" panose="020B0503020204020204" pitchFamily="34" charset="-122"/>
                <a:ea typeface="微软雅黑" panose="020B0503020204020204" pitchFamily="34" charset="-122"/>
              </a:endParaRPr>
            </a:p>
          </p:txBody>
        </p:sp>
        <p:sp>
          <p:nvSpPr>
            <p:cNvPr id="21" name="矩形 20"/>
            <p:cNvSpPr/>
            <p:nvPr/>
          </p:nvSpPr>
          <p:spPr>
            <a:xfrm>
              <a:off x="1708166" y="1896968"/>
              <a:ext cx="9038333" cy="430374"/>
            </a:xfrm>
            <a:prstGeom prst="rect">
              <a:avLst/>
            </a:prstGeom>
          </p:spPr>
          <p:txBody>
            <a:bodyPr wrap="square">
              <a:spAutoFit/>
            </a:bodyPr>
            <a:lstStyle/>
            <a:p>
              <a:pPr marL="0" lvl="1">
                <a:lnSpc>
                  <a:spcPct val="120000"/>
                </a:lnSpc>
              </a:pPr>
              <a:r>
                <a:rPr lang="zh-CN" altLang="en-US" b="1" dirty="0" smtClean="0">
                  <a:solidFill>
                    <a:srgbClr val="8A2F8C"/>
                  </a:solidFill>
                  <a:latin typeface="微软雅黑" panose="020B0503020204020204" pitchFamily="34" charset="-122"/>
                  <a:ea typeface="微软雅黑" panose="020B0503020204020204" pitchFamily="34" charset="-122"/>
                </a:rPr>
                <a:t>格式一：</a:t>
              </a:r>
              <a:r>
                <a:rPr lang="en-US" altLang="zh-CN" b="1" dirty="0" smtClean="0">
                  <a:solidFill>
                    <a:srgbClr val="006600"/>
                  </a:solidFill>
                  <a:latin typeface="微软雅黑" panose="020B0503020204020204" pitchFamily="34" charset="-122"/>
                  <a:ea typeface="微软雅黑" panose="020B0503020204020204" pitchFamily="34" charset="-122"/>
                </a:rPr>
                <a:t>if( </a:t>
              </a:r>
              <a:r>
                <a:rPr lang="zh-CN" altLang="en-US" b="1" dirty="0" smtClean="0">
                  <a:solidFill>
                    <a:srgbClr val="006600"/>
                  </a:solidFill>
                  <a:latin typeface="微软雅黑" panose="020B0503020204020204" pitchFamily="34" charset="-122"/>
                  <a:ea typeface="微软雅黑" panose="020B0503020204020204" pitchFamily="34" charset="-122"/>
                </a:rPr>
                <a:t>条件表达式 </a:t>
              </a:r>
              <a:r>
                <a:rPr lang="en-US" altLang="zh-CN" b="1" dirty="0" smtClean="0">
                  <a:solidFill>
                    <a:srgbClr val="006600"/>
                  </a:solidFill>
                  <a:latin typeface="微软雅黑" panose="020B0503020204020204" pitchFamily="34" charset="-122"/>
                  <a:ea typeface="微软雅黑" panose="020B0503020204020204" pitchFamily="34" charset="-122"/>
                </a:rPr>
                <a:t>) { </a:t>
              </a:r>
              <a:r>
                <a:rPr lang="zh-CN" altLang="en-US" b="1" dirty="0" smtClean="0">
                  <a:solidFill>
                    <a:srgbClr val="006600"/>
                  </a:solidFill>
                  <a:latin typeface="微软雅黑" panose="020B0503020204020204" pitchFamily="34" charset="-122"/>
                  <a:ea typeface="微软雅黑" panose="020B0503020204020204" pitchFamily="34" charset="-122"/>
                </a:rPr>
                <a:t>语句序列 </a:t>
              </a:r>
              <a:r>
                <a:rPr lang="en-US" altLang="zh-CN" b="1" dirty="0" smtClean="0">
                  <a:solidFill>
                    <a:srgbClr val="006600"/>
                  </a:solidFill>
                  <a:latin typeface="微软雅黑" panose="020B0503020204020204" pitchFamily="34" charset="-122"/>
                  <a:ea typeface="微软雅黑" panose="020B0503020204020204" pitchFamily="34" charset="-122"/>
                </a:rPr>
                <a:t>}</a:t>
              </a:r>
            </a:p>
          </p:txBody>
        </p:sp>
        <p:sp>
          <p:nvSpPr>
            <p:cNvPr id="22" name="矩形 21"/>
            <p:cNvSpPr/>
            <p:nvPr/>
          </p:nvSpPr>
          <p:spPr>
            <a:xfrm>
              <a:off x="1708166" y="2221760"/>
              <a:ext cx="9038333" cy="396583"/>
            </a:xfrm>
            <a:prstGeom prst="rect">
              <a:avLst/>
            </a:prstGeom>
          </p:spPr>
          <p:txBody>
            <a:bodyPr wrap="square">
              <a:spAutoFit/>
            </a:bodyPr>
            <a:lstStyle/>
            <a:p>
              <a:pPr marL="0" lvl="1">
                <a:lnSpc>
                  <a:spcPct val="120000"/>
                </a:lnSpc>
              </a:pPr>
              <a:r>
                <a:rPr lang="zh-CN" altLang="en-US" b="1" dirty="0" smtClean="0">
                  <a:solidFill>
                    <a:srgbClr val="8A2F8C"/>
                  </a:solidFill>
                  <a:latin typeface="微软雅黑" panose="020B0503020204020204" pitchFamily="34" charset="-122"/>
                  <a:ea typeface="微软雅黑" panose="020B0503020204020204" pitchFamily="34" charset="-122"/>
                </a:rPr>
                <a:t>格式二：</a:t>
              </a:r>
              <a:r>
                <a:rPr lang="en-US" altLang="zh-CN" b="1" dirty="0" smtClean="0">
                  <a:solidFill>
                    <a:srgbClr val="006600"/>
                  </a:solidFill>
                  <a:latin typeface="微软雅黑" panose="020B0503020204020204" pitchFamily="34" charset="-122"/>
                  <a:ea typeface="微软雅黑" panose="020B0503020204020204" pitchFamily="34" charset="-122"/>
                </a:rPr>
                <a:t>if( </a:t>
              </a:r>
              <a:r>
                <a:rPr lang="zh-CN" altLang="en-US" b="1" dirty="0" smtClean="0">
                  <a:solidFill>
                    <a:srgbClr val="006600"/>
                  </a:solidFill>
                  <a:latin typeface="微软雅黑" panose="020B0503020204020204" pitchFamily="34" charset="-122"/>
                  <a:ea typeface="微软雅黑" panose="020B0503020204020204" pitchFamily="34" charset="-122"/>
                </a:rPr>
                <a:t>条件表达式 </a:t>
              </a:r>
              <a:r>
                <a:rPr lang="en-US" altLang="zh-CN" b="1" dirty="0" smtClean="0">
                  <a:solidFill>
                    <a:srgbClr val="006600"/>
                  </a:solidFill>
                  <a:latin typeface="微软雅黑" panose="020B0503020204020204" pitchFamily="34" charset="-122"/>
                  <a:ea typeface="微软雅黑" panose="020B0503020204020204" pitchFamily="34" charset="-122"/>
                </a:rPr>
                <a:t>) { </a:t>
              </a:r>
              <a:r>
                <a:rPr lang="zh-CN" altLang="en-US" b="1" dirty="0" smtClean="0">
                  <a:solidFill>
                    <a:srgbClr val="006600"/>
                  </a:solidFill>
                  <a:latin typeface="微软雅黑" panose="020B0503020204020204" pitchFamily="34" charset="-122"/>
                  <a:ea typeface="微软雅黑" panose="020B0503020204020204" pitchFamily="34" charset="-122"/>
                </a:rPr>
                <a:t>语句序列 </a:t>
              </a:r>
              <a:r>
                <a:rPr lang="en-US" altLang="zh-CN" b="1" dirty="0" smtClean="0">
                  <a:solidFill>
                    <a:srgbClr val="006600"/>
                  </a:solidFill>
                  <a:latin typeface="微软雅黑" panose="020B0503020204020204" pitchFamily="34" charset="-122"/>
                  <a:ea typeface="微软雅黑" panose="020B0503020204020204" pitchFamily="34" charset="-122"/>
                </a:rPr>
                <a:t>1</a:t>
              </a:r>
              <a:r>
                <a:rPr lang="zh-CN" altLang="en-US" b="1" dirty="0" smtClean="0">
                  <a:solidFill>
                    <a:srgbClr val="006600"/>
                  </a:solidFill>
                  <a:latin typeface="微软雅黑" panose="020B0503020204020204" pitchFamily="34" charset="-122"/>
                  <a:ea typeface="微软雅黑" panose="020B0503020204020204" pitchFamily="34" charset="-122"/>
                </a:rPr>
                <a:t> </a:t>
              </a:r>
              <a:r>
                <a:rPr lang="en-US" altLang="zh-CN" b="1" dirty="0" smtClean="0">
                  <a:solidFill>
                    <a:srgbClr val="006600"/>
                  </a:solidFill>
                  <a:latin typeface="微软雅黑" panose="020B0503020204020204" pitchFamily="34" charset="-122"/>
                  <a:ea typeface="微软雅黑" panose="020B0503020204020204" pitchFamily="34" charset="-122"/>
                </a:rPr>
                <a:t>}  else { </a:t>
              </a:r>
              <a:r>
                <a:rPr lang="zh-CN" altLang="en-US" b="1" dirty="0" smtClean="0">
                  <a:solidFill>
                    <a:srgbClr val="006600"/>
                  </a:solidFill>
                  <a:latin typeface="微软雅黑" panose="020B0503020204020204" pitchFamily="34" charset="-122"/>
                  <a:ea typeface="微软雅黑" panose="020B0503020204020204" pitchFamily="34" charset="-122"/>
                </a:rPr>
                <a:t>语句序列 </a:t>
              </a:r>
              <a:r>
                <a:rPr lang="en-US" altLang="zh-CN" b="1" dirty="0" smtClean="0">
                  <a:solidFill>
                    <a:srgbClr val="006600"/>
                  </a:solidFill>
                  <a:latin typeface="微软雅黑" panose="020B0503020204020204" pitchFamily="34" charset="-122"/>
                  <a:ea typeface="微软雅黑" panose="020B0503020204020204" pitchFamily="34" charset="-122"/>
                </a:rPr>
                <a:t>2</a:t>
              </a:r>
              <a:r>
                <a:rPr lang="zh-CN" altLang="en-US" b="1" dirty="0" smtClean="0">
                  <a:solidFill>
                    <a:srgbClr val="006600"/>
                  </a:solidFill>
                  <a:latin typeface="微软雅黑" panose="020B0503020204020204" pitchFamily="34" charset="-122"/>
                  <a:ea typeface="微软雅黑" panose="020B0503020204020204" pitchFamily="34" charset="-122"/>
                </a:rPr>
                <a:t> </a:t>
              </a:r>
              <a:r>
                <a:rPr lang="en-US" altLang="zh-CN" b="1" dirty="0" smtClean="0">
                  <a:solidFill>
                    <a:srgbClr val="006600"/>
                  </a:solidFill>
                  <a:latin typeface="微软雅黑" panose="020B0503020204020204" pitchFamily="34" charset="-122"/>
                  <a:ea typeface="微软雅黑" panose="020B0503020204020204" pitchFamily="34" charset="-122"/>
                </a:rPr>
                <a:t>}</a:t>
              </a:r>
            </a:p>
          </p:txBody>
        </p:sp>
        <p:sp>
          <p:nvSpPr>
            <p:cNvPr id="23" name="矩形 22"/>
            <p:cNvSpPr/>
            <p:nvPr/>
          </p:nvSpPr>
          <p:spPr>
            <a:xfrm>
              <a:off x="1708166" y="2572987"/>
              <a:ext cx="9038333" cy="728982"/>
            </a:xfrm>
            <a:prstGeom prst="rect">
              <a:avLst/>
            </a:prstGeom>
          </p:spPr>
          <p:txBody>
            <a:bodyPr wrap="square">
              <a:spAutoFit/>
            </a:bodyPr>
            <a:lstStyle/>
            <a:p>
              <a:pPr marL="0" lvl="1">
                <a:lnSpc>
                  <a:spcPct val="120000"/>
                </a:lnSpc>
              </a:pPr>
              <a:r>
                <a:rPr lang="zh-CN" altLang="en-US" b="1" dirty="0" smtClean="0">
                  <a:solidFill>
                    <a:srgbClr val="8A2F8C"/>
                  </a:solidFill>
                  <a:latin typeface="微软雅黑" panose="020B0503020204020204" pitchFamily="34" charset="-122"/>
                  <a:ea typeface="微软雅黑" panose="020B0503020204020204" pitchFamily="34" charset="-122"/>
                </a:rPr>
                <a:t>格式三：</a:t>
              </a:r>
              <a:r>
                <a:rPr lang="en-US" altLang="zh-CN" b="1" dirty="0" smtClean="0">
                  <a:solidFill>
                    <a:srgbClr val="006600"/>
                  </a:solidFill>
                  <a:latin typeface="微软雅黑" panose="020B0503020204020204" pitchFamily="34" charset="-122"/>
                  <a:ea typeface="微软雅黑" panose="020B0503020204020204" pitchFamily="34" charset="-122"/>
                </a:rPr>
                <a:t>if( </a:t>
              </a:r>
              <a:r>
                <a:rPr lang="zh-CN" altLang="en-US" b="1" dirty="0" smtClean="0">
                  <a:solidFill>
                    <a:srgbClr val="006600"/>
                  </a:solidFill>
                  <a:latin typeface="微软雅黑" panose="020B0503020204020204" pitchFamily="34" charset="-122"/>
                  <a:ea typeface="微软雅黑" panose="020B0503020204020204" pitchFamily="34" charset="-122"/>
                </a:rPr>
                <a:t>条件表达式 1 </a:t>
              </a:r>
              <a:r>
                <a:rPr lang="en-US" altLang="zh-CN" b="1" dirty="0" smtClean="0">
                  <a:solidFill>
                    <a:srgbClr val="006600"/>
                  </a:solidFill>
                  <a:latin typeface="微软雅黑" panose="020B0503020204020204" pitchFamily="34" charset="-122"/>
                  <a:ea typeface="微软雅黑" panose="020B0503020204020204" pitchFamily="34" charset="-122"/>
                </a:rPr>
                <a:t>) { </a:t>
              </a:r>
              <a:r>
                <a:rPr lang="zh-CN" altLang="en-US" b="1" dirty="0" smtClean="0">
                  <a:solidFill>
                    <a:srgbClr val="006600"/>
                  </a:solidFill>
                  <a:latin typeface="微软雅黑" panose="020B0503020204020204" pitchFamily="34" charset="-122"/>
                  <a:ea typeface="微软雅黑" panose="020B0503020204020204" pitchFamily="34" charset="-122"/>
                </a:rPr>
                <a:t>语句序列 </a:t>
              </a:r>
              <a:r>
                <a:rPr lang="en-US" altLang="zh-CN" b="1" dirty="0" smtClean="0">
                  <a:solidFill>
                    <a:srgbClr val="006600"/>
                  </a:solidFill>
                  <a:latin typeface="微软雅黑" panose="020B0503020204020204" pitchFamily="34" charset="-122"/>
                  <a:ea typeface="微软雅黑" panose="020B0503020204020204" pitchFamily="34" charset="-122"/>
                </a:rPr>
                <a:t>1</a:t>
              </a:r>
              <a:r>
                <a:rPr lang="zh-CN" altLang="en-US" b="1" dirty="0" smtClean="0">
                  <a:solidFill>
                    <a:srgbClr val="006600"/>
                  </a:solidFill>
                  <a:latin typeface="微软雅黑" panose="020B0503020204020204" pitchFamily="34" charset="-122"/>
                  <a:ea typeface="微软雅黑" panose="020B0503020204020204" pitchFamily="34" charset="-122"/>
                </a:rPr>
                <a:t> </a:t>
              </a:r>
              <a:r>
                <a:rPr lang="en-US" altLang="zh-CN" b="1" dirty="0" smtClean="0">
                  <a:solidFill>
                    <a:srgbClr val="006600"/>
                  </a:solidFill>
                  <a:latin typeface="微软雅黑" panose="020B0503020204020204" pitchFamily="34" charset="-122"/>
                  <a:ea typeface="微软雅黑" panose="020B0503020204020204" pitchFamily="34" charset="-122"/>
                </a:rPr>
                <a:t>}  else if( </a:t>
              </a:r>
              <a:r>
                <a:rPr lang="zh-CN" altLang="en-US" b="1" dirty="0" smtClean="0">
                  <a:solidFill>
                    <a:srgbClr val="006600"/>
                  </a:solidFill>
                  <a:latin typeface="微软雅黑" panose="020B0503020204020204" pitchFamily="34" charset="-122"/>
                  <a:ea typeface="微软雅黑" panose="020B0503020204020204" pitchFamily="34" charset="-122"/>
                </a:rPr>
                <a:t>条件表达式 2 </a:t>
              </a:r>
              <a:r>
                <a:rPr lang="en-US" altLang="zh-CN" b="1" dirty="0" smtClean="0">
                  <a:solidFill>
                    <a:srgbClr val="006600"/>
                  </a:solidFill>
                  <a:latin typeface="微软雅黑" panose="020B0503020204020204" pitchFamily="34" charset="-122"/>
                  <a:ea typeface="微软雅黑" panose="020B0503020204020204" pitchFamily="34" charset="-122"/>
                </a:rPr>
                <a:t>) { </a:t>
              </a:r>
              <a:r>
                <a:rPr lang="zh-CN" altLang="en-US" b="1" dirty="0" smtClean="0">
                  <a:solidFill>
                    <a:srgbClr val="006600"/>
                  </a:solidFill>
                  <a:latin typeface="微软雅黑" panose="020B0503020204020204" pitchFamily="34" charset="-122"/>
                  <a:ea typeface="微软雅黑" panose="020B0503020204020204" pitchFamily="34" charset="-122"/>
                </a:rPr>
                <a:t>语句序列 </a:t>
              </a:r>
              <a:r>
                <a:rPr lang="en-US" altLang="zh-CN" b="1" dirty="0" smtClean="0">
                  <a:solidFill>
                    <a:srgbClr val="006600"/>
                  </a:solidFill>
                  <a:latin typeface="微软雅黑" panose="020B0503020204020204" pitchFamily="34" charset="-122"/>
                  <a:ea typeface="微软雅黑" panose="020B0503020204020204" pitchFamily="34" charset="-122"/>
                </a:rPr>
                <a:t>2</a:t>
              </a:r>
              <a:r>
                <a:rPr lang="zh-CN" altLang="en-US" b="1" dirty="0" smtClean="0">
                  <a:solidFill>
                    <a:srgbClr val="006600"/>
                  </a:solidFill>
                  <a:latin typeface="微软雅黑" panose="020B0503020204020204" pitchFamily="34" charset="-122"/>
                  <a:ea typeface="微软雅黑" panose="020B0503020204020204" pitchFamily="34" charset="-122"/>
                </a:rPr>
                <a:t> </a:t>
              </a:r>
              <a:r>
                <a:rPr lang="en-US" altLang="zh-CN" b="1" dirty="0" smtClean="0">
                  <a:solidFill>
                    <a:srgbClr val="006600"/>
                  </a:solidFill>
                  <a:latin typeface="微软雅黑" panose="020B0503020204020204" pitchFamily="34" charset="-122"/>
                  <a:ea typeface="微软雅黑" panose="020B0503020204020204" pitchFamily="34" charset="-122"/>
                </a:rPr>
                <a:t>}  …  else { </a:t>
              </a:r>
              <a:r>
                <a:rPr lang="zh-CN" altLang="en-US" b="1" dirty="0" smtClean="0">
                  <a:solidFill>
                    <a:srgbClr val="006600"/>
                  </a:solidFill>
                  <a:latin typeface="微软雅黑" panose="020B0503020204020204" pitchFamily="34" charset="-122"/>
                  <a:ea typeface="微软雅黑" panose="020B0503020204020204" pitchFamily="34" charset="-122"/>
                </a:rPr>
                <a:t>语句序列 </a:t>
              </a:r>
              <a:r>
                <a:rPr lang="en-US" altLang="zh-CN" b="1" dirty="0" smtClean="0">
                  <a:solidFill>
                    <a:srgbClr val="006600"/>
                  </a:solidFill>
                  <a:latin typeface="微软雅黑" panose="020B0503020204020204" pitchFamily="34" charset="-122"/>
                  <a:ea typeface="微软雅黑" panose="020B0503020204020204" pitchFamily="34" charset="-122"/>
                </a:rPr>
                <a:t>n</a:t>
              </a:r>
              <a:r>
                <a:rPr lang="zh-CN" altLang="en-US" b="1" dirty="0" smtClean="0">
                  <a:solidFill>
                    <a:srgbClr val="006600"/>
                  </a:solidFill>
                  <a:latin typeface="微软雅黑" panose="020B0503020204020204" pitchFamily="34" charset="-122"/>
                  <a:ea typeface="微软雅黑" panose="020B0503020204020204" pitchFamily="34" charset="-122"/>
                </a:rPr>
                <a:t> </a:t>
              </a:r>
              <a:r>
                <a:rPr lang="en-US" altLang="zh-CN" b="1" dirty="0" smtClean="0">
                  <a:solidFill>
                    <a:srgbClr val="006600"/>
                  </a:solidFill>
                  <a:latin typeface="微软雅黑" panose="020B0503020204020204" pitchFamily="34" charset="-122"/>
                  <a:ea typeface="微软雅黑" panose="020B0503020204020204" pitchFamily="34" charset="-122"/>
                </a:rPr>
                <a:t>}</a:t>
              </a:r>
              <a:endParaRPr lang="zh-CN" altLang="en-US" b="1" dirty="0" smtClean="0">
                <a:solidFill>
                  <a:srgbClr val="006600"/>
                </a:solidFill>
                <a:latin typeface="微软雅黑" panose="020B0503020204020204" pitchFamily="34" charset="-122"/>
                <a:ea typeface="微软雅黑" panose="020B0503020204020204" pitchFamily="34" charset="-122"/>
              </a:endParaRPr>
            </a:p>
          </p:txBody>
        </p:sp>
        <p:sp>
          <p:nvSpPr>
            <p:cNvPr id="11" name="矩形 10"/>
            <p:cNvSpPr/>
            <p:nvPr/>
          </p:nvSpPr>
          <p:spPr>
            <a:xfrm>
              <a:off x="1477266" y="3301969"/>
              <a:ext cx="8973019" cy="535531"/>
            </a:xfrm>
            <a:prstGeom prst="rect">
              <a:avLst/>
            </a:prstGeom>
          </p:spPr>
          <p:txBody>
            <a:bodyPr wrap="square">
              <a:spAutoFit/>
            </a:bodyPr>
            <a:lstStyle/>
            <a:p>
              <a:pPr marL="0" lvl="1">
                <a:lnSpc>
                  <a:spcPct val="120000"/>
                </a:lnSpc>
              </a:pPr>
              <a:r>
                <a:rPr lang="zh-CN" altLang="en-US" sz="2400" b="1" dirty="0" smtClean="0">
                  <a:solidFill>
                    <a:srgbClr val="8A2F8C"/>
                  </a:solidFill>
                  <a:latin typeface="微软雅黑" panose="020B0503020204020204" pitchFamily="34" charset="-122"/>
                  <a:ea typeface="微软雅黑" panose="020B0503020204020204" pitchFamily="34" charset="-122"/>
                </a:rPr>
                <a:t>特别说明</a:t>
              </a:r>
              <a:endParaRPr lang="en-US" altLang="zh-CN" sz="2400" b="1" dirty="0" smtClean="0">
                <a:solidFill>
                  <a:srgbClr val="8A2F8C"/>
                </a:solidFill>
                <a:latin typeface="微软雅黑" panose="020B0503020204020204" pitchFamily="34" charset="-122"/>
                <a:ea typeface="微软雅黑" panose="020B0503020204020204" pitchFamily="34" charset="-122"/>
              </a:endParaRPr>
            </a:p>
          </p:txBody>
        </p:sp>
        <p:sp>
          <p:nvSpPr>
            <p:cNvPr id="12" name="矩形 11"/>
            <p:cNvSpPr/>
            <p:nvPr/>
          </p:nvSpPr>
          <p:spPr>
            <a:xfrm>
              <a:off x="1708166" y="3770408"/>
              <a:ext cx="9038333" cy="430374"/>
            </a:xfrm>
            <a:prstGeom prst="rect">
              <a:avLst/>
            </a:prstGeom>
          </p:spPr>
          <p:txBody>
            <a:bodyPr wrap="square">
              <a:spAutoFit/>
            </a:bodyPr>
            <a:lstStyle/>
            <a:p>
              <a:pPr marL="0" lvl="1">
                <a:lnSpc>
                  <a:spcPct val="120000"/>
                </a:lnSpc>
              </a:pPr>
              <a:r>
                <a:rPr lang="zh-CN" altLang="en-US" b="1" dirty="0" smtClean="0">
                  <a:solidFill>
                    <a:srgbClr val="8A2F8C"/>
                  </a:solidFill>
                  <a:latin typeface="微软雅黑" panose="020B0503020204020204" pitchFamily="34" charset="-122"/>
                  <a:ea typeface="微软雅黑" panose="020B0503020204020204" pitchFamily="34" charset="-122"/>
                </a:rPr>
                <a:t>条件表达式必须位于括号内，一般为关系或逻辑表达式</a:t>
              </a:r>
            </a:p>
          </p:txBody>
        </p:sp>
        <p:sp>
          <p:nvSpPr>
            <p:cNvPr id="13" name="矩形 12"/>
            <p:cNvSpPr/>
            <p:nvPr/>
          </p:nvSpPr>
          <p:spPr>
            <a:xfrm>
              <a:off x="1708166" y="4119156"/>
              <a:ext cx="9038333" cy="430374"/>
            </a:xfrm>
            <a:prstGeom prst="rect">
              <a:avLst/>
            </a:prstGeom>
          </p:spPr>
          <p:txBody>
            <a:bodyPr wrap="square">
              <a:spAutoFit/>
            </a:bodyPr>
            <a:lstStyle/>
            <a:p>
              <a:pPr marL="0" lvl="1">
                <a:lnSpc>
                  <a:spcPct val="120000"/>
                </a:lnSpc>
              </a:pPr>
              <a:r>
                <a:rPr lang="zh-CN" altLang="en-US" b="1" dirty="0" smtClean="0">
                  <a:solidFill>
                    <a:srgbClr val="8A2F8C"/>
                  </a:solidFill>
                  <a:latin typeface="微软雅黑" panose="020B0503020204020204" pitchFamily="34" charset="-122"/>
                  <a:ea typeface="微软雅黑" panose="020B0503020204020204" pitchFamily="34" charset="-122"/>
                </a:rPr>
                <a:t>先计算条件表达式值，若为真则执行语句序列 </a:t>
              </a:r>
              <a:r>
                <a:rPr lang="en-US" altLang="zh-CN" b="1" dirty="0" smtClean="0">
                  <a:solidFill>
                    <a:srgbClr val="8A2F8C"/>
                  </a:solidFill>
                  <a:latin typeface="微软雅黑" panose="020B0503020204020204" pitchFamily="34" charset="-122"/>
                  <a:ea typeface="微软雅黑" panose="020B0503020204020204" pitchFamily="34" charset="-122"/>
                </a:rPr>
                <a:t>1</a:t>
              </a:r>
              <a:r>
                <a:rPr lang="zh-CN" altLang="en-US" b="1" dirty="0" smtClean="0">
                  <a:solidFill>
                    <a:srgbClr val="8A2F8C"/>
                  </a:solidFill>
                  <a:latin typeface="微软雅黑" panose="020B0503020204020204" pitchFamily="34" charset="-122"/>
                  <a:ea typeface="微软雅黑" panose="020B0503020204020204" pitchFamily="34" charset="-122"/>
                </a:rPr>
                <a:t>，否则执行语句序列 </a:t>
              </a:r>
              <a:r>
                <a:rPr lang="en-US" altLang="zh-CN" b="1" dirty="0" smtClean="0">
                  <a:solidFill>
                    <a:srgbClr val="8A2F8C"/>
                  </a:solidFill>
                  <a:latin typeface="微软雅黑" panose="020B0503020204020204" pitchFamily="34" charset="-122"/>
                  <a:ea typeface="微软雅黑" panose="020B0503020204020204" pitchFamily="34" charset="-122"/>
                </a:rPr>
                <a:t>2</a:t>
              </a:r>
            </a:p>
          </p:txBody>
        </p:sp>
        <p:sp>
          <p:nvSpPr>
            <p:cNvPr id="14" name="矩形 13"/>
            <p:cNvSpPr/>
            <p:nvPr/>
          </p:nvSpPr>
          <p:spPr>
            <a:xfrm>
              <a:off x="1708166" y="4482438"/>
              <a:ext cx="9038333" cy="430374"/>
            </a:xfrm>
            <a:prstGeom prst="rect">
              <a:avLst/>
            </a:prstGeom>
          </p:spPr>
          <p:txBody>
            <a:bodyPr wrap="square">
              <a:spAutoFit/>
            </a:bodyPr>
            <a:lstStyle/>
            <a:p>
              <a:pPr marL="0" lvl="1">
                <a:lnSpc>
                  <a:spcPct val="120000"/>
                </a:lnSpc>
              </a:pPr>
              <a:r>
                <a:rPr lang="zh-CN" altLang="en-US" b="1" dirty="0" smtClean="0">
                  <a:solidFill>
                    <a:srgbClr val="8A2F8C"/>
                  </a:solidFill>
                  <a:latin typeface="微软雅黑" panose="020B0503020204020204" pitchFamily="34" charset="-122"/>
                  <a:ea typeface="微软雅黑" panose="020B0503020204020204" pitchFamily="34" charset="-122"/>
                </a:rPr>
                <a:t>语句序列 </a:t>
              </a:r>
              <a:r>
                <a:rPr lang="en-US" altLang="zh-CN" b="1" dirty="0" smtClean="0">
                  <a:solidFill>
                    <a:srgbClr val="8A2F8C"/>
                  </a:solidFill>
                  <a:latin typeface="微软雅黑" panose="020B0503020204020204" pitchFamily="34" charset="-122"/>
                  <a:ea typeface="微软雅黑" panose="020B0503020204020204" pitchFamily="34" charset="-122"/>
                </a:rPr>
                <a:t>1 </a:t>
              </a:r>
              <a:r>
                <a:rPr lang="zh-CN" altLang="en-US" b="1" dirty="0" smtClean="0">
                  <a:solidFill>
                    <a:srgbClr val="8A2F8C"/>
                  </a:solidFill>
                  <a:latin typeface="微软雅黑" panose="020B0503020204020204" pitchFamily="34" charset="-122"/>
                  <a:ea typeface="微软雅黑" panose="020B0503020204020204" pitchFamily="34" charset="-122"/>
                </a:rPr>
                <a:t>与语句序列 </a:t>
              </a:r>
              <a:r>
                <a:rPr lang="en-US" altLang="zh-CN" b="1" dirty="0" smtClean="0">
                  <a:solidFill>
                    <a:srgbClr val="8A2F8C"/>
                  </a:solidFill>
                  <a:latin typeface="微软雅黑" panose="020B0503020204020204" pitchFamily="34" charset="-122"/>
                  <a:ea typeface="微软雅黑" panose="020B0503020204020204" pitchFamily="34" charset="-122"/>
                </a:rPr>
                <a:t>2 </a:t>
              </a:r>
              <a:r>
                <a:rPr lang="zh-CN" altLang="en-US" b="1" dirty="0" smtClean="0">
                  <a:solidFill>
                    <a:srgbClr val="8A2F8C"/>
                  </a:solidFill>
                  <a:latin typeface="微软雅黑" panose="020B0503020204020204" pitchFamily="34" charset="-122"/>
                  <a:ea typeface="微软雅黑" panose="020B0503020204020204" pitchFamily="34" charset="-122"/>
                </a:rPr>
                <a:t>可以为复合语句、单语句或空语句</a:t>
              </a:r>
            </a:p>
          </p:txBody>
        </p:sp>
        <p:sp>
          <p:nvSpPr>
            <p:cNvPr id="15" name="矩形 14"/>
            <p:cNvSpPr/>
            <p:nvPr/>
          </p:nvSpPr>
          <p:spPr>
            <a:xfrm>
              <a:off x="1708166" y="4831186"/>
              <a:ext cx="9038333" cy="430374"/>
            </a:xfrm>
            <a:prstGeom prst="rect">
              <a:avLst/>
            </a:prstGeom>
          </p:spPr>
          <p:txBody>
            <a:bodyPr wrap="square">
              <a:spAutoFit/>
            </a:bodyPr>
            <a:lstStyle/>
            <a:p>
              <a:pPr marL="0" lvl="1">
                <a:lnSpc>
                  <a:spcPct val="120000"/>
                </a:lnSpc>
              </a:pPr>
              <a:r>
                <a:rPr lang="zh-CN" altLang="en-US" b="1" dirty="0" smtClean="0">
                  <a:solidFill>
                    <a:srgbClr val="8A2F8C"/>
                  </a:solidFill>
                  <a:latin typeface="微软雅黑" panose="020B0503020204020204" pitchFamily="34" charset="-122"/>
                  <a:ea typeface="微软雅黑" panose="020B0503020204020204" pitchFamily="34" charset="-122"/>
                </a:rPr>
                <a:t>语句序列 </a:t>
              </a:r>
              <a:r>
                <a:rPr lang="en-US" altLang="zh-CN" b="1" dirty="0" smtClean="0">
                  <a:solidFill>
                    <a:srgbClr val="8A2F8C"/>
                  </a:solidFill>
                  <a:latin typeface="微软雅黑" panose="020B0503020204020204" pitchFamily="34" charset="-122"/>
                  <a:ea typeface="微软雅黑" panose="020B0503020204020204" pitchFamily="34" charset="-122"/>
                </a:rPr>
                <a:t>1 </a:t>
              </a:r>
              <a:r>
                <a:rPr lang="zh-CN" altLang="en-US" b="1" dirty="0" smtClean="0">
                  <a:solidFill>
                    <a:srgbClr val="8A2F8C"/>
                  </a:solidFill>
                  <a:latin typeface="微软雅黑" panose="020B0503020204020204" pitchFamily="34" charset="-122"/>
                  <a:ea typeface="微软雅黑" panose="020B0503020204020204" pitchFamily="34" charset="-122"/>
                </a:rPr>
                <a:t>与语句序列 </a:t>
              </a:r>
              <a:r>
                <a:rPr lang="en-US" altLang="zh-CN" b="1" dirty="0" smtClean="0">
                  <a:solidFill>
                    <a:srgbClr val="8A2F8C"/>
                  </a:solidFill>
                  <a:latin typeface="微软雅黑" panose="020B0503020204020204" pitchFamily="34" charset="-122"/>
                  <a:ea typeface="微软雅黑" panose="020B0503020204020204" pitchFamily="34" charset="-122"/>
                </a:rPr>
                <a:t>2 </a:t>
              </a:r>
              <a:r>
                <a:rPr lang="zh-CN" altLang="en-US" b="1" dirty="0" smtClean="0">
                  <a:solidFill>
                    <a:srgbClr val="8A2F8C"/>
                  </a:solidFill>
                  <a:latin typeface="微软雅黑" panose="020B0503020204020204" pitchFamily="34" charset="-122"/>
                  <a:ea typeface="微软雅黑" panose="020B0503020204020204" pitchFamily="34" charset="-122"/>
                </a:rPr>
                <a:t>只能有一个被执行</a:t>
              </a:r>
            </a:p>
          </p:txBody>
        </p:sp>
        <p:sp>
          <p:nvSpPr>
            <p:cNvPr id="16" name="矩形 15"/>
            <p:cNvSpPr/>
            <p:nvPr/>
          </p:nvSpPr>
          <p:spPr>
            <a:xfrm>
              <a:off x="1708166" y="5194468"/>
              <a:ext cx="9038333" cy="430374"/>
            </a:xfrm>
            <a:prstGeom prst="rect">
              <a:avLst/>
            </a:prstGeom>
          </p:spPr>
          <p:txBody>
            <a:bodyPr wrap="square">
              <a:spAutoFit/>
            </a:bodyPr>
            <a:lstStyle/>
            <a:p>
              <a:pPr marL="0" lvl="1">
                <a:lnSpc>
                  <a:spcPct val="120000"/>
                </a:lnSpc>
              </a:pPr>
              <a:r>
                <a:rPr lang="zh-CN" altLang="en-US" b="1" dirty="0" smtClean="0">
                  <a:solidFill>
                    <a:srgbClr val="8A2F8C"/>
                  </a:solidFill>
                  <a:latin typeface="微软雅黑" panose="020B0503020204020204" pitchFamily="34" charset="-122"/>
                  <a:ea typeface="微软雅黑" panose="020B0503020204020204" pitchFamily="34" charset="-122"/>
                </a:rPr>
                <a:t>若仅用于确定某条语句是否执行，</a:t>
              </a:r>
              <a:r>
                <a:rPr lang="en-US" altLang="zh-CN" b="1" dirty="0" smtClean="0">
                  <a:solidFill>
                    <a:srgbClr val="8A2F8C"/>
                  </a:solidFill>
                  <a:latin typeface="微软雅黑" panose="020B0503020204020204" pitchFamily="34" charset="-122"/>
                  <a:ea typeface="微软雅黑" panose="020B0503020204020204" pitchFamily="34" charset="-122"/>
                </a:rPr>
                <a:t>else </a:t>
              </a:r>
              <a:r>
                <a:rPr lang="zh-CN" altLang="en-US" b="1" dirty="0" smtClean="0">
                  <a:solidFill>
                    <a:srgbClr val="8A2F8C"/>
                  </a:solidFill>
                  <a:latin typeface="微软雅黑" panose="020B0503020204020204" pitchFamily="34" charset="-122"/>
                  <a:ea typeface="微软雅黑" panose="020B0503020204020204" pitchFamily="34" charset="-122"/>
                </a:rPr>
                <a:t>分支可以省略</a:t>
              </a:r>
            </a:p>
          </p:txBody>
        </p:sp>
      </p:grpSp>
    </p:spTree>
    <p:extLst>
      <p:ext uri="{BB962C8B-B14F-4D97-AF65-F5344CB8AC3E}">
        <p14:creationId xmlns:p14="http://schemas.microsoft.com/office/powerpoint/2010/main" val="25412296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par>
                                <p:cTn id="9" presetID="2" presetClass="entr" presetSubtype="4" decel="100000" fill="hold" nodeType="withEffect">
                                  <p:stCondLst>
                                    <p:cond delay="25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1+#ppt_h/2"/>
                                          </p:val>
                                        </p:tav>
                                        <p:tav tm="100000">
                                          <p:val>
                                            <p:strVal val="#ppt_y"/>
                                          </p:val>
                                        </p:tav>
                                      </p:tavLst>
                                    </p:anim>
                                  </p:childTnLst>
                                </p:cTn>
                              </p:par>
                            </p:childTnLst>
                          </p:cTn>
                        </p:par>
                        <p:par>
                          <p:cTn id="13" fill="hold">
                            <p:stCondLst>
                              <p:cond delay="750"/>
                            </p:stCondLst>
                            <p:childTnLst>
                              <p:par>
                                <p:cTn id="14" presetID="10" presetClass="entr" presetSubtype="0" fill="hold" nodeType="after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500"/>
                                        <p:tgtEl>
                                          <p:spTgt spid="2"/>
                                        </p:tgtEl>
                                      </p:cBhvr>
                                    </p:animEffect>
                                  </p:childTnLst>
                                </p:cTn>
                              </p:par>
                              <p:par>
                                <p:cTn id="17" presetID="2" presetClass="entr" presetSubtype="4" decel="100000" fill="hold" nodeType="with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fill="hold"/>
                                        <p:tgtEl>
                                          <p:spTgt spid="3"/>
                                        </p:tgtEl>
                                        <p:attrNameLst>
                                          <p:attrName>ppt_x</p:attrName>
                                        </p:attrNameLst>
                                      </p:cBhvr>
                                      <p:tavLst>
                                        <p:tav tm="0">
                                          <p:val>
                                            <p:strVal val="#ppt_x"/>
                                          </p:val>
                                        </p:tav>
                                        <p:tav tm="100000">
                                          <p:val>
                                            <p:strVal val="#ppt_x"/>
                                          </p:val>
                                        </p:tav>
                                      </p:tavLst>
                                    </p:anim>
                                    <p:anim calcmode="lin" valueType="num">
                                      <p:cBhvr additive="base">
                                        <p:cTn id="20"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56675" y="1254740"/>
            <a:ext cx="10271573" cy="5325674"/>
          </a:xfrm>
          <a:prstGeom prst="rect">
            <a:avLst/>
          </a:prstGeom>
        </p:spPr>
      </p:pic>
      <p:pic>
        <p:nvPicPr>
          <p:cNvPr id="9" name="图片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771" y="507825"/>
            <a:ext cx="6352257" cy="743356"/>
          </a:xfrm>
          <a:prstGeom prst="rect">
            <a:avLst/>
          </a:prstGeom>
        </p:spPr>
      </p:pic>
      <p:grpSp>
        <p:nvGrpSpPr>
          <p:cNvPr id="2" name="组合 7"/>
          <p:cNvGrpSpPr/>
          <p:nvPr/>
        </p:nvGrpSpPr>
        <p:grpSpPr>
          <a:xfrm>
            <a:off x="734568" y="424635"/>
            <a:ext cx="3070579" cy="830997"/>
            <a:chOff x="734568" y="424635"/>
            <a:chExt cx="3070579" cy="830997"/>
          </a:xfrm>
        </p:grpSpPr>
        <p:sp>
          <p:nvSpPr>
            <p:cNvPr id="4" name="文本框 3"/>
            <p:cNvSpPr txBox="1"/>
            <p:nvPr/>
          </p:nvSpPr>
          <p:spPr>
            <a:xfrm>
              <a:off x="734568" y="424635"/>
              <a:ext cx="417576" cy="830997"/>
            </a:xfrm>
            <a:prstGeom prst="rect">
              <a:avLst/>
            </a:prstGeom>
            <a:noFill/>
          </p:spPr>
          <p:txBody>
            <a:bodyPr wrap="square" rtlCol="0">
              <a:spAutoFit/>
            </a:bodyPr>
            <a:lstStyle/>
            <a:p>
              <a:r>
                <a:rPr lang="zh-CN" altLang="en-US" sz="4800" dirty="0" smtClean="0">
                  <a:solidFill>
                    <a:schemeClr val="bg1"/>
                  </a:solidFill>
                  <a:latin typeface="微软雅黑" panose="020B0503020204020204" pitchFamily="34" charset="-122"/>
                  <a:ea typeface="微软雅黑" panose="020B0503020204020204" pitchFamily="34" charset="-122"/>
                </a:rPr>
                <a:t>■</a:t>
              </a:r>
            </a:p>
          </p:txBody>
        </p:sp>
        <p:sp>
          <p:nvSpPr>
            <p:cNvPr id="5" name="矩形 4"/>
            <p:cNvSpPr/>
            <p:nvPr/>
          </p:nvSpPr>
          <p:spPr>
            <a:xfrm>
              <a:off x="1477266" y="562689"/>
              <a:ext cx="2327881" cy="646331"/>
            </a:xfrm>
            <a:prstGeom prst="rect">
              <a:avLst/>
            </a:prstGeom>
          </p:spPr>
          <p:txBody>
            <a:bodyPr wrap="none">
              <a:spAutoFit/>
            </a:bodyPr>
            <a:lstStyle/>
            <a:p>
              <a:r>
                <a:rPr lang="zh-CN" altLang="en-US" sz="3600" dirty="0" smtClean="0">
                  <a:solidFill>
                    <a:schemeClr val="bg1"/>
                  </a:solidFill>
                  <a:latin typeface="微软雅黑" panose="020B0503020204020204" pitchFamily="34" charset="-122"/>
                  <a:ea typeface="微软雅黑" panose="020B0503020204020204" pitchFamily="34" charset="-122"/>
                </a:rPr>
                <a:t>简单</a:t>
              </a:r>
              <a:r>
                <a:rPr lang="en-US" altLang="zh-CN" sz="3600" dirty="0" smtClean="0">
                  <a:solidFill>
                    <a:schemeClr val="bg1"/>
                  </a:solidFill>
                  <a:latin typeface="微软雅黑" panose="020B0503020204020204" pitchFamily="34" charset="-122"/>
                  <a:ea typeface="微软雅黑" panose="020B0503020204020204" pitchFamily="34" charset="-122"/>
                </a:rPr>
                <a:t>if</a:t>
              </a:r>
              <a:r>
                <a:rPr lang="zh-CN" altLang="en-US" sz="3600" dirty="0" smtClean="0">
                  <a:solidFill>
                    <a:schemeClr val="bg1"/>
                  </a:solidFill>
                  <a:latin typeface="微软雅黑" panose="020B0503020204020204" pitchFamily="34" charset="-122"/>
                  <a:ea typeface="微软雅黑" panose="020B0503020204020204" pitchFamily="34" charset="-122"/>
                </a:rPr>
                <a:t>语句</a:t>
              </a:r>
            </a:p>
          </p:txBody>
        </p:sp>
      </p:grpSp>
      <p:sp>
        <p:nvSpPr>
          <p:cNvPr id="19" name="矩形 18"/>
          <p:cNvSpPr/>
          <p:nvPr/>
        </p:nvSpPr>
        <p:spPr>
          <a:xfrm>
            <a:off x="1477266" y="1354648"/>
            <a:ext cx="8544189" cy="794064"/>
          </a:xfrm>
          <a:prstGeom prst="rect">
            <a:avLst/>
          </a:prstGeom>
        </p:spPr>
        <p:txBody>
          <a:bodyPr wrap="square">
            <a:spAutoFit/>
          </a:bodyPr>
          <a:lstStyle/>
          <a:p>
            <a:pPr marL="0" lvl="1" indent="-342900">
              <a:lnSpc>
                <a:spcPct val="120000"/>
              </a:lnSpc>
              <a:spcBef>
                <a:spcPct val="20000"/>
              </a:spcBef>
              <a:buClr>
                <a:schemeClr val="tx1"/>
              </a:buClr>
              <a:buSzPct val="75000"/>
              <a:defRPr/>
            </a:pPr>
            <a:r>
              <a:rPr lang="zh-CN" altLang="en-US" sz="1900" b="1" dirty="0" smtClean="0">
                <a:solidFill>
                  <a:srgbClr val="8A2F8C"/>
                </a:solidFill>
                <a:latin typeface="微软雅黑" panose="020B0503020204020204" pitchFamily="34" charset="-122"/>
                <a:ea typeface="微软雅黑" panose="020B0503020204020204" pitchFamily="34" charset="-122"/>
              </a:rPr>
              <a:t>编写程序，接受用户输入的整数，如果该整数为奇数则将其乘 </a:t>
            </a:r>
            <a:r>
              <a:rPr lang="en-US" altLang="zh-CN" sz="1900" b="1" dirty="0" smtClean="0">
                <a:solidFill>
                  <a:srgbClr val="8A2F8C"/>
                </a:solidFill>
                <a:latin typeface="微软雅黑" panose="020B0503020204020204" pitchFamily="34" charset="-122"/>
                <a:ea typeface="微软雅黑" panose="020B0503020204020204" pitchFamily="34" charset="-122"/>
              </a:rPr>
              <a:t>3 </a:t>
            </a:r>
            <a:r>
              <a:rPr lang="zh-CN" altLang="en-US" sz="1900" b="1" dirty="0" smtClean="0">
                <a:solidFill>
                  <a:srgbClr val="8A2F8C"/>
                </a:solidFill>
                <a:latin typeface="微软雅黑" panose="020B0503020204020204" pitchFamily="34" charset="-122"/>
                <a:ea typeface="微软雅黑" panose="020B0503020204020204" pitchFamily="34" charset="-122"/>
              </a:rPr>
              <a:t>加 </a:t>
            </a:r>
            <a:r>
              <a:rPr lang="en-US" altLang="zh-CN" sz="1900" b="1" dirty="0" smtClean="0">
                <a:solidFill>
                  <a:srgbClr val="8A2F8C"/>
                </a:solidFill>
                <a:latin typeface="微软雅黑" panose="020B0503020204020204" pitchFamily="34" charset="-122"/>
                <a:ea typeface="微软雅黑" panose="020B0503020204020204" pitchFamily="34" charset="-122"/>
              </a:rPr>
              <a:t>1 </a:t>
            </a:r>
            <a:r>
              <a:rPr lang="zh-CN" altLang="en-US" sz="1900" b="1" dirty="0" smtClean="0">
                <a:solidFill>
                  <a:srgbClr val="8A2F8C"/>
                </a:solidFill>
                <a:latin typeface="微软雅黑" panose="020B0503020204020204" pitchFamily="34" charset="-122"/>
                <a:ea typeface="微软雅黑" panose="020B0503020204020204" pitchFamily="34" charset="-122"/>
              </a:rPr>
              <a:t>后输出，偶数直接输出</a:t>
            </a:r>
          </a:p>
        </p:txBody>
      </p:sp>
      <p:sp>
        <p:nvSpPr>
          <p:cNvPr id="21" name="矩形 20"/>
          <p:cNvSpPr/>
          <p:nvPr/>
        </p:nvSpPr>
        <p:spPr>
          <a:xfrm>
            <a:off x="1477266" y="2060977"/>
            <a:ext cx="9294366" cy="4247317"/>
          </a:xfrm>
          <a:prstGeom prst="rect">
            <a:avLst/>
          </a:prstGeom>
        </p:spPr>
        <p:txBody>
          <a:bodyPr wrap="square">
            <a:spAutoFit/>
          </a:bodyPr>
          <a:lstStyle/>
          <a:p>
            <a:pPr marL="342900" indent="-342900">
              <a:buClr>
                <a:srgbClr val="FFF59B"/>
              </a:buClr>
            </a:pPr>
            <a:r>
              <a:rPr lang="en-US" altLang="zh-CN" b="1" dirty="0" smtClean="0">
                <a:solidFill>
                  <a:srgbClr val="006600"/>
                </a:solidFill>
                <a:latin typeface="微软雅黑" pitchFamily="34" charset="-122"/>
                <a:ea typeface="微软雅黑" pitchFamily="34" charset="-122"/>
              </a:rPr>
              <a:t>#include &lt;</a:t>
            </a:r>
            <a:r>
              <a:rPr lang="en-US" altLang="zh-CN" b="1" dirty="0" err="1" smtClean="0">
                <a:solidFill>
                  <a:srgbClr val="006600"/>
                </a:solidFill>
                <a:latin typeface="微软雅黑" pitchFamily="34" charset="-122"/>
                <a:ea typeface="微软雅黑" pitchFamily="34" charset="-122"/>
              </a:rPr>
              <a:t>iostream</a:t>
            </a:r>
            <a:r>
              <a:rPr lang="en-US" altLang="zh-CN" b="1" dirty="0" smtClean="0">
                <a:solidFill>
                  <a:srgbClr val="006600"/>
                </a:solidFill>
                <a:latin typeface="微软雅黑" pitchFamily="34" charset="-122"/>
                <a:ea typeface="微软雅黑" pitchFamily="34" charset="-122"/>
              </a:rPr>
              <a:t>&gt;</a:t>
            </a:r>
          </a:p>
          <a:p>
            <a:pPr marL="342900" indent="-342900">
              <a:buClr>
                <a:srgbClr val="FFF59B"/>
              </a:buClr>
            </a:pPr>
            <a:r>
              <a:rPr lang="en-US" altLang="zh-CN" b="1" dirty="0" smtClean="0">
                <a:solidFill>
                  <a:srgbClr val="006600"/>
                </a:solidFill>
                <a:latin typeface="微软雅黑" pitchFamily="34" charset="-122"/>
                <a:ea typeface="微软雅黑" pitchFamily="34" charset="-122"/>
              </a:rPr>
              <a:t>using namespace std;</a:t>
            </a:r>
            <a:endParaRPr lang="zh-CN" altLang="en-US" b="1" dirty="0" smtClean="0">
              <a:solidFill>
                <a:srgbClr val="006600"/>
              </a:solidFill>
              <a:latin typeface="微软雅黑" pitchFamily="34" charset="-122"/>
              <a:ea typeface="微软雅黑" pitchFamily="34" charset="-122"/>
            </a:endParaRPr>
          </a:p>
          <a:p>
            <a:pPr marL="342900" indent="-342900">
              <a:buClr>
                <a:srgbClr val="FFF59B"/>
              </a:buClr>
            </a:pPr>
            <a:r>
              <a:rPr lang="en-US" altLang="zh-CN" b="1" dirty="0" err="1" smtClean="0">
                <a:solidFill>
                  <a:srgbClr val="006600"/>
                </a:solidFill>
                <a:latin typeface="微软雅黑" pitchFamily="34" charset="-122"/>
                <a:ea typeface="微软雅黑" pitchFamily="34" charset="-122"/>
              </a:rPr>
              <a:t>int</a:t>
            </a:r>
            <a:r>
              <a:rPr lang="en-US" altLang="zh-CN" b="1" dirty="0" smtClean="0">
                <a:solidFill>
                  <a:srgbClr val="006600"/>
                </a:solidFill>
                <a:latin typeface="微软雅黑" pitchFamily="34" charset="-122"/>
                <a:ea typeface="微软雅黑" pitchFamily="34" charset="-122"/>
              </a:rPr>
              <a:t> main()</a:t>
            </a:r>
          </a:p>
          <a:p>
            <a:pPr marL="342900" indent="-342900">
              <a:buClr>
                <a:srgbClr val="FFF59B"/>
              </a:buClr>
            </a:pPr>
            <a:r>
              <a:rPr lang="en-US" altLang="zh-CN" b="1" dirty="0" smtClean="0">
                <a:solidFill>
                  <a:srgbClr val="006600"/>
                </a:solidFill>
                <a:latin typeface="微软雅黑" pitchFamily="34" charset="-122"/>
                <a:ea typeface="微软雅黑" pitchFamily="34" charset="-122"/>
              </a:rPr>
              <a:t>{</a:t>
            </a:r>
          </a:p>
          <a:p>
            <a:pPr marL="342900" indent="-342900">
              <a:buClr>
                <a:srgbClr val="FFF59B"/>
              </a:buClr>
            </a:pPr>
            <a:r>
              <a:rPr lang="en-US" altLang="zh-CN" b="1" dirty="0" smtClean="0">
                <a:solidFill>
                  <a:srgbClr val="006600"/>
                </a:solidFill>
                <a:latin typeface="微软雅黑" pitchFamily="34" charset="-122"/>
                <a:ea typeface="微软雅黑" pitchFamily="34" charset="-122"/>
              </a:rPr>
              <a:t>  </a:t>
            </a:r>
            <a:r>
              <a:rPr lang="en-US" altLang="zh-CN" b="1" dirty="0" err="1" smtClean="0">
                <a:solidFill>
                  <a:srgbClr val="006600"/>
                </a:solidFill>
                <a:latin typeface="微软雅黑" pitchFamily="34" charset="-122"/>
                <a:ea typeface="微软雅黑" pitchFamily="34" charset="-122"/>
              </a:rPr>
              <a:t>int</a:t>
            </a:r>
            <a:r>
              <a:rPr lang="en-US" altLang="zh-CN" b="1" dirty="0" smtClean="0">
                <a:solidFill>
                  <a:srgbClr val="006600"/>
                </a:solidFill>
                <a:latin typeface="微软雅黑" pitchFamily="34" charset="-122"/>
                <a:ea typeface="微软雅黑" pitchFamily="34" charset="-122"/>
              </a:rPr>
              <a:t> a, result;</a:t>
            </a:r>
          </a:p>
          <a:p>
            <a:pPr marL="342900" indent="-342900">
              <a:buClr>
                <a:srgbClr val="FFF59B"/>
              </a:buClr>
            </a:pPr>
            <a:r>
              <a:rPr lang="en-US" altLang="zh-CN" b="1" dirty="0" smtClean="0">
                <a:solidFill>
                  <a:srgbClr val="006600"/>
                </a:solidFill>
                <a:latin typeface="微软雅黑" pitchFamily="34" charset="-122"/>
                <a:ea typeface="微软雅黑" pitchFamily="34" charset="-122"/>
              </a:rPr>
              <a:t>  </a:t>
            </a:r>
            <a:r>
              <a:rPr lang="en-US" altLang="zh-CN" b="1" dirty="0" err="1" smtClean="0">
                <a:solidFill>
                  <a:srgbClr val="006600"/>
                </a:solidFill>
                <a:latin typeface="微软雅黑" pitchFamily="34" charset="-122"/>
                <a:ea typeface="微软雅黑" pitchFamily="34" charset="-122"/>
              </a:rPr>
              <a:t>cout</a:t>
            </a:r>
            <a:r>
              <a:rPr lang="en-US" altLang="zh-CN" b="1" dirty="0" smtClean="0">
                <a:solidFill>
                  <a:srgbClr val="006600"/>
                </a:solidFill>
                <a:latin typeface="微软雅黑" pitchFamily="34" charset="-122"/>
                <a:ea typeface="微软雅黑" pitchFamily="34" charset="-122"/>
              </a:rPr>
              <a:t> &lt;&lt; "The program gets a number.\</a:t>
            </a:r>
            <a:r>
              <a:rPr lang="en-US" altLang="zh-CN" b="1" dirty="0" err="1" smtClean="0">
                <a:solidFill>
                  <a:srgbClr val="006600"/>
                </a:solidFill>
                <a:latin typeface="微软雅黑" pitchFamily="34" charset="-122"/>
                <a:ea typeface="微软雅黑" pitchFamily="34" charset="-122"/>
              </a:rPr>
              <a:t>nIf</a:t>
            </a:r>
            <a:r>
              <a:rPr lang="en-US" altLang="zh-CN" b="1" dirty="0" smtClean="0">
                <a:solidFill>
                  <a:srgbClr val="006600"/>
                </a:solidFill>
                <a:latin typeface="微软雅黑" pitchFamily="34" charset="-122"/>
                <a:ea typeface="微软雅黑" pitchFamily="34" charset="-122"/>
              </a:rPr>
              <a:t> it is an even, output it directly, \n";</a:t>
            </a:r>
          </a:p>
          <a:p>
            <a:pPr marL="342900" indent="-342900">
              <a:buClr>
                <a:srgbClr val="FFF59B"/>
              </a:buClr>
            </a:pPr>
            <a:r>
              <a:rPr lang="en-US" altLang="zh-CN" b="1" dirty="0" smtClean="0">
                <a:solidFill>
                  <a:srgbClr val="006600"/>
                </a:solidFill>
                <a:latin typeface="微软雅黑" pitchFamily="34" charset="-122"/>
                <a:ea typeface="微软雅黑" pitchFamily="34" charset="-122"/>
              </a:rPr>
              <a:t>  </a:t>
            </a:r>
            <a:r>
              <a:rPr lang="en-US" altLang="zh-CN" b="1" dirty="0" err="1" smtClean="0">
                <a:solidFill>
                  <a:srgbClr val="006600"/>
                </a:solidFill>
                <a:latin typeface="微软雅黑" pitchFamily="34" charset="-122"/>
                <a:ea typeface="微软雅黑" pitchFamily="34" charset="-122"/>
              </a:rPr>
              <a:t>cout</a:t>
            </a:r>
            <a:r>
              <a:rPr lang="en-US" altLang="zh-CN" b="1" dirty="0" smtClean="0">
                <a:solidFill>
                  <a:srgbClr val="006600"/>
                </a:solidFill>
                <a:latin typeface="微软雅黑" pitchFamily="34" charset="-122"/>
                <a:ea typeface="微软雅黑" pitchFamily="34" charset="-122"/>
              </a:rPr>
              <a:t> &lt;&lt; "otherwise multiply it by 3 then plus 1.\n";</a:t>
            </a:r>
          </a:p>
          <a:p>
            <a:pPr marL="342900" indent="-342900">
              <a:buClr>
                <a:srgbClr val="FFF59B"/>
              </a:buClr>
            </a:pPr>
            <a:r>
              <a:rPr lang="en-US" altLang="zh-CN" b="1" dirty="0" smtClean="0">
                <a:solidFill>
                  <a:srgbClr val="006600"/>
                </a:solidFill>
                <a:latin typeface="微软雅黑" pitchFamily="34" charset="-122"/>
                <a:ea typeface="微软雅黑" pitchFamily="34" charset="-122"/>
              </a:rPr>
              <a:t>  </a:t>
            </a:r>
            <a:r>
              <a:rPr lang="en-US" altLang="zh-CN" b="1" dirty="0" err="1" smtClean="0">
                <a:solidFill>
                  <a:srgbClr val="006600"/>
                </a:solidFill>
                <a:latin typeface="微软雅黑" pitchFamily="34" charset="-122"/>
                <a:ea typeface="微软雅黑" pitchFamily="34" charset="-122"/>
              </a:rPr>
              <a:t>cout</a:t>
            </a:r>
            <a:r>
              <a:rPr lang="en-US" altLang="zh-CN" b="1" dirty="0" smtClean="0">
                <a:solidFill>
                  <a:srgbClr val="006600"/>
                </a:solidFill>
                <a:latin typeface="微软雅黑" pitchFamily="34" charset="-122"/>
                <a:ea typeface="微软雅黑" pitchFamily="34" charset="-122"/>
              </a:rPr>
              <a:t> &lt;&lt; "The number: ";</a:t>
            </a:r>
          </a:p>
          <a:p>
            <a:pPr marL="342900" indent="-342900">
              <a:buClr>
                <a:srgbClr val="FFF59B"/>
              </a:buClr>
            </a:pPr>
            <a:r>
              <a:rPr lang="en-US" altLang="zh-CN" b="1" dirty="0" smtClean="0">
                <a:solidFill>
                  <a:srgbClr val="006600"/>
                </a:solidFill>
                <a:latin typeface="微软雅黑" pitchFamily="34" charset="-122"/>
                <a:ea typeface="微软雅黑" pitchFamily="34" charset="-122"/>
              </a:rPr>
              <a:t>  </a:t>
            </a:r>
            <a:r>
              <a:rPr lang="en-US" altLang="zh-CN" b="1" dirty="0" err="1" smtClean="0">
                <a:solidFill>
                  <a:srgbClr val="006600"/>
                </a:solidFill>
                <a:latin typeface="微软雅黑" pitchFamily="34" charset="-122"/>
                <a:ea typeface="微软雅黑" pitchFamily="34" charset="-122"/>
              </a:rPr>
              <a:t>cin</a:t>
            </a:r>
            <a:r>
              <a:rPr lang="en-US" altLang="zh-CN" b="1" dirty="0" smtClean="0">
                <a:solidFill>
                  <a:srgbClr val="006600"/>
                </a:solidFill>
                <a:latin typeface="微软雅黑" pitchFamily="34" charset="-122"/>
                <a:ea typeface="微软雅黑" pitchFamily="34" charset="-122"/>
              </a:rPr>
              <a:t> &gt;&gt; a;</a:t>
            </a:r>
          </a:p>
          <a:p>
            <a:pPr marL="342900" indent="-342900">
              <a:buClr>
                <a:srgbClr val="FFF59B"/>
              </a:buClr>
            </a:pPr>
            <a:r>
              <a:rPr lang="en-US" altLang="zh-CN" b="1" dirty="0" smtClean="0">
                <a:solidFill>
                  <a:srgbClr val="006600"/>
                </a:solidFill>
                <a:latin typeface="微软雅黑" pitchFamily="34" charset="-122"/>
                <a:ea typeface="微软雅黑" pitchFamily="34" charset="-122"/>
              </a:rPr>
              <a:t>  result = a;</a:t>
            </a:r>
          </a:p>
          <a:p>
            <a:pPr marL="342900" indent="-342900">
              <a:buClr>
                <a:srgbClr val="FFF59B"/>
              </a:buClr>
            </a:pPr>
            <a:r>
              <a:rPr lang="en-US" altLang="zh-CN" b="1" dirty="0" smtClean="0">
                <a:solidFill>
                  <a:srgbClr val="9A4D00"/>
                </a:solidFill>
                <a:latin typeface="微软雅黑" pitchFamily="34" charset="-122"/>
                <a:ea typeface="微软雅黑" pitchFamily="34" charset="-122"/>
              </a:rPr>
              <a:t>  if( a % 2 == 1 )</a:t>
            </a:r>
          </a:p>
          <a:p>
            <a:pPr marL="342900" indent="-342900">
              <a:buClr>
                <a:srgbClr val="FFF59B"/>
              </a:buClr>
            </a:pPr>
            <a:r>
              <a:rPr lang="en-US" altLang="zh-CN" b="1" dirty="0" smtClean="0">
                <a:solidFill>
                  <a:srgbClr val="9A4D00"/>
                </a:solidFill>
                <a:latin typeface="微软雅黑" pitchFamily="34" charset="-122"/>
                <a:ea typeface="微软雅黑" pitchFamily="34" charset="-122"/>
              </a:rPr>
              <a:t>    result = a * 3 + 1;</a:t>
            </a:r>
          </a:p>
          <a:p>
            <a:pPr marL="342900" indent="-342900">
              <a:buClr>
                <a:srgbClr val="FFF59B"/>
              </a:buClr>
            </a:pPr>
            <a:r>
              <a:rPr lang="en-US" altLang="zh-CN" b="1" dirty="0" smtClean="0">
                <a:solidFill>
                  <a:srgbClr val="006600"/>
                </a:solidFill>
                <a:latin typeface="微软雅黑" pitchFamily="34" charset="-122"/>
                <a:ea typeface="微软雅黑" pitchFamily="34" charset="-122"/>
              </a:rPr>
              <a:t>  </a:t>
            </a:r>
            <a:r>
              <a:rPr lang="en-US" altLang="zh-CN" b="1" dirty="0" err="1" smtClean="0">
                <a:solidFill>
                  <a:srgbClr val="006600"/>
                </a:solidFill>
                <a:latin typeface="微软雅黑" pitchFamily="34" charset="-122"/>
                <a:ea typeface="微软雅黑" pitchFamily="34" charset="-122"/>
              </a:rPr>
              <a:t>cout</a:t>
            </a:r>
            <a:r>
              <a:rPr lang="en-US" altLang="zh-CN" b="1" dirty="0" smtClean="0">
                <a:solidFill>
                  <a:srgbClr val="006600"/>
                </a:solidFill>
                <a:latin typeface="微软雅黑" pitchFamily="34" charset="-122"/>
                <a:ea typeface="微软雅黑" pitchFamily="34" charset="-122"/>
              </a:rPr>
              <a:t> &lt;&lt; "The result is " &lt;&lt; result &lt;&lt; "." &lt;&lt; </a:t>
            </a:r>
            <a:r>
              <a:rPr lang="en-US" altLang="zh-CN" b="1" dirty="0" err="1" smtClean="0">
                <a:solidFill>
                  <a:srgbClr val="006600"/>
                </a:solidFill>
                <a:latin typeface="微软雅黑" pitchFamily="34" charset="-122"/>
                <a:ea typeface="微软雅黑" pitchFamily="34" charset="-122"/>
              </a:rPr>
              <a:t>endl</a:t>
            </a:r>
            <a:r>
              <a:rPr lang="en-US" altLang="zh-CN" b="1" dirty="0" smtClean="0">
                <a:solidFill>
                  <a:srgbClr val="006600"/>
                </a:solidFill>
                <a:latin typeface="微软雅黑" pitchFamily="34" charset="-122"/>
                <a:ea typeface="微软雅黑" pitchFamily="34" charset="-122"/>
              </a:rPr>
              <a:t>;</a:t>
            </a:r>
          </a:p>
          <a:p>
            <a:pPr marL="342900" indent="-342900">
              <a:buClr>
                <a:srgbClr val="FFF59B"/>
              </a:buClr>
            </a:pPr>
            <a:r>
              <a:rPr lang="en-US" altLang="zh-CN" b="1" dirty="0" smtClean="0">
                <a:solidFill>
                  <a:srgbClr val="006600"/>
                </a:solidFill>
                <a:latin typeface="微软雅黑" pitchFamily="34" charset="-122"/>
                <a:ea typeface="微软雅黑" pitchFamily="34" charset="-122"/>
              </a:rPr>
              <a:t>  return 0;</a:t>
            </a:r>
          </a:p>
          <a:p>
            <a:pPr marL="342900" indent="-342900">
              <a:buClr>
                <a:srgbClr val="FFF59B"/>
              </a:buClr>
            </a:pPr>
            <a:r>
              <a:rPr lang="en-US" altLang="zh-CN" b="1" dirty="0" smtClean="0">
                <a:solidFill>
                  <a:srgbClr val="006600"/>
                </a:solidFill>
                <a:latin typeface="微软雅黑" pitchFamily="34" charset="-122"/>
                <a:ea typeface="微软雅黑" pitchFamily="34" charset="-122"/>
              </a:rPr>
              <a:t>}</a:t>
            </a:r>
            <a:endParaRPr lang="en-US" altLang="zh-CN" b="1" dirty="0">
              <a:solidFill>
                <a:srgbClr val="006600"/>
              </a:solidFill>
              <a:latin typeface="微软雅黑" pitchFamily="34" charset="-122"/>
              <a:ea typeface="微软雅黑" pitchFamily="34" charset="-122"/>
            </a:endParaRPr>
          </a:p>
        </p:txBody>
      </p:sp>
    </p:spTree>
    <p:extLst>
      <p:ext uri="{BB962C8B-B14F-4D97-AF65-F5344CB8AC3E}">
        <p14:creationId xmlns:p14="http://schemas.microsoft.com/office/powerpoint/2010/main" val="25412296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par>
                                <p:cTn id="9" presetID="2" presetClass="entr" presetSubtype="4" decel="100000" fill="hold" nodeType="withEffect">
                                  <p:stCondLst>
                                    <p:cond delay="25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1+#ppt_h/2"/>
                                          </p:val>
                                        </p:tav>
                                        <p:tav tm="100000">
                                          <p:val>
                                            <p:strVal val="#ppt_y"/>
                                          </p:val>
                                        </p:tav>
                                      </p:tavLst>
                                    </p:anim>
                                  </p:childTnLst>
                                </p:cTn>
                              </p:par>
                            </p:childTnLst>
                          </p:cTn>
                        </p:par>
                        <p:par>
                          <p:cTn id="13" fill="hold">
                            <p:stCondLst>
                              <p:cond delay="750"/>
                            </p:stCondLst>
                            <p:childTnLst>
                              <p:par>
                                <p:cTn id="14" presetID="10" presetClass="entr" presetSubtype="0" fill="hold" nodeType="after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500"/>
                                        <p:tgtEl>
                                          <p:spTgt spid="2"/>
                                        </p:tgtEl>
                                      </p:cBhvr>
                                    </p:animEffect>
                                  </p:childTnLst>
                                </p:cTn>
                              </p:par>
                              <p:par>
                                <p:cTn id="17" presetID="2" presetClass="entr" presetSubtype="4" decel="100000" fill="hold" grpId="0" nodeType="withEffect">
                                  <p:stCondLst>
                                    <p:cond delay="0"/>
                                  </p:stCondLst>
                                  <p:childTnLst>
                                    <p:set>
                                      <p:cBhvr>
                                        <p:cTn id="18" dur="1" fill="hold">
                                          <p:stCondLst>
                                            <p:cond delay="0"/>
                                          </p:stCondLst>
                                        </p:cTn>
                                        <p:tgtEl>
                                          <p:spTgt spid="19"/>
                                        </p:tgtEl>
                                        <p:attrNameLst>
                                          <p:attrName>style.visibility</p:attrName>
                                        </p:attrNameLst>
                                      </p:cBhvr>
                                      <p:to>
                                        <p:strVal val="visible"/>
                                      </p:to>
                                    </p:set>
                                    <p:anim calcmode="lin" valueType="num">
                                      <p:cBhvr additive="base">
                                        <p:cTn id="19" dur="500" fill="hold"/>
                                        <p:tgtEl>
                                          <p:spTgt spid="19"/>
                                        </p:tgtEl>
                                        <p:attrNameLst>
                                          <p:attrName>ppt_x</p:attrName>
                                        </p:attrNameLst>
                                      </p:cBhvr>
                                      <p:tavLst>
                                        <p:tav tm="0">
                                          <p:val>
                                            <p:strVal val="#ppt_x"/>
                                          </p:val>
                                        </p:tav>
                                        <p:tav tm="100000">
                                          <p:val>
                                            <p:strVal val="#ppt_x"/>
                                          </p:val>
                                        </p:tav>
                                      </p:tavLst>
                                    </p:anim>
                                    <p:anim calcmode="lin" valueType="num">
                                      <p:cBhvr additive="base">
                                        <p:cTn id="20"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decel="100000" fill="hold" grpId="0" nodeType="clickEffect">
                                  <p:stCondLst>
                                    <p:cond delay="0"/>
                                  </p:stCondLst>
                                  <p:childTnLst>
                                    <p:set>
                                      <p:cBhvr>
                                        <p:cTn id="24" dur="1" fill="hold">
                                          <p:stCondLst>
                                            <p:cond delay="0"/>
                                          </p:stCondLst>
                                        </p:cTn>
                                        <p:tgtEl>
                                          <p:spTgt spid="21"/>
                                        </p:tgtEl>
                                        <p:attrNameLst>
                                          <p:attrName>style.visibility</p:attrName>
                                        </p:attrNameLst>
                                      </p:cBhvr>
                                      <p:to>
                                        <p:strVal val="visible"/>
                                      </p:to>
                                    </p:set>
                                    <p:anim calcmode="lin" valueType="num">
                                      <p:cBhvr additive="base">
                                        <p:cTn id="25" dur="500" fill="hold"/>
                                        <p:tgtEl>
                                          <p:spTgt spid="21"/>
                                        </p:tgtEl>
                                        <p:attrNameLst>
                                          <p:attrName>ppt_x</p:attrName>
                                        </p:attrNameLst>
                                      </p:cBhvr>
                                      <p:tavLst>
                                        <p:tav tm="0">
                                          <p:val>
                                            <p:strVal val="#ppt_x"/>
                                          </p:val>
                                        </p:tav>
                                        <p:tav tm="100000">
                                          <p:val>
                                            <p:strVal val="#ppt_x"/>
                                          </p:val>
                                        </p:tav>
                                      </p:tavLst>
                                    </p:anim>
                                    <p:anim calcmode="lin" valueType="num">
                                      <p:cBhvr additive="base">
                                        <p:cTn id="26"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1"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56675" y="1254740"/>
            <a:ext cx="10271573" cy="5325674"/>
          </a:xfrm>
          <a:prstGeom prst="rect">
            <a:avLst/>
          </a:prstGeom>
        </p:spPr>
      </p:pic>
      <p:pic>
        <p:nvPicPr>
          <p:cNvPr id="9" name="图片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771" y="507825"/>
            <a:ext cx="6352257" cy="743356"/>
          </a:xfrm>
          <a:prstGeom prst="rect">
            <a:avLst/>
          </a:prstGeom>
        </p:spPr>
      </p:pic>
      <p:grpSp>
        <p:nvGrpSpPr>
          <p:cNvPr id="2" name="组合 7"/>
          <p:cNvGrpSpPr/>
          <p:nvPr/>
        </p:nvGrpSpPr>
        <p:grpSpPr>
          <a:xfrm>
            <a:off x="734568" y="424635"/>
            <a:ext cx="3305451" cy="830997"/>
            <a:chOff x="734568" y="424635"/>
            <a:chExt cx="3305451" cy="830997"/>
          </a:xfrm>
        </p:grpSpPr>
        <p:sp>
          <p:nvSpPr>
            <p:cNvPr id="4" name="文本框 3"/>
            <p:cNvSpPr txBox="1"/>
            <p:nvPr/>
          </p:nvSpPr>
          <p:spPr>
            <a:xfrm>
              <a:off x="734568" y="424635"/>
              <a:ext cx="417576" cy="830997"/>
            </a:xfrm>
            <a:prstGeom prst="rect">
              <a:avLst/>
            </a:prstGeom>
            <a:noFill/>
          </p:spPr>
          <p:txBody>
            <a:bodyPr wrap="square" rtlCol="0">
              <a:spAutoFit/>
            </a:bodyPr>
            <a:lstStyle/>
            <a:p>
              <a:r>
                <a:rPr lang="zh-CN" altLang="en-US" sz="4800" dirty="0" smtClean="0">
                  <a:solidFill>
                    <a:schemeClr val="bg1"/>
                  </a:solidFill>
                  <a:latin typeface="微软雅黑" panose="020B0503020204020204" pitchFamily="34" charset="-122"/>
                  <a:ea typeface="微软雅黑" panose="020B0503020204020204" pitchFamily="34" charset="-122"/>
                </a:rPr>
                <a:t>■</a:t>
              </a:r>
            </a:p>
          </p:txBody>
        </p:sp>
        <p:sp>
          <p:nvSpPr>
            <p:cNvPr id="5" name="矩形 4"/>
            <p:cNvSpPr/>
            <p:nvPr/>
          </p:nvSpPr>
          <p:spPr>
            <a:xfrm>
              <a:off x="1477266" y="562689"/>
              <a:ext cx="2562753" cy="646331"/>
            </a:xfrm>
            <a:prstGeom prst="rect">
              <a:avLst/>
            </a:prstGeom>
          </p:spPr>
          <p:txBody>
            <a:bodyPr wrap="none">
              <a:spAutoFit/>
            </a:bodyPr>
            <a:lstStyle/>
            <a:p>
              <a:r>
                <a:rPr lang="en-US" altLang="zh-CN" sz="3600" dirty="0" smtClean="0">
                  <a:solidFill>
                    <a:schemeClr val="bg1"/>
                  </a:solidFill>
                  <a:latin typeface="微软雅黑" panose="020B0503020204020204" pitchFamily="34" charset="-122"/>
                  <a:ea typeface="微软雅黑" panose="020B0503020204020204" pitchFamily="34" charset="-122"/>
                </a:rPr>
                <a:t>if-else </a:t>
              </a:r>
              <a:r>
                <a:rPr lang="zh-CN" altLang="en-US" sz="3600" dirty="0" smtClean="0">
                  <a:solidFill>
                    <a:schemeClr val="bg1"/>
                  </a:solidFill>
                  <a:latin typeface="微软雅黑" panose="020B0503020204020204" pitchFamily="34" charset="-122"/>
                  <a:ea typeface="微软雅黑" panose="020B0503020204020204" pitchFamily="34" charset="-122"/>
                </a:rPr>
                <a:t>语句</a:t>
              </a:r>
            </a:p>
          </p:txBody>
        </p:sp>
      </p:grpSp>
      <p:sp>
        <p:nvSpPr>
          <p:cNvPr id="10" name="矩形 9"/>
          <p:cNvSpPr/>
          <p:nvPr/>
        </p:nvSpPr>
        <p:spPr>
          <a:xfrm>
            <a:off x="1477266" y="1338319"/>
            <a:ext cx="8359461" cy="794064"/>
          </a:xfrm>
          <a:prstGeom prst="rect">
            <a:avLst/>
          </a:prstGeom>
        </p:spPr>
        <p:txBody>
          <a:bodyPr wrap="square">
            <a:spAutoFit/>
          </a:bodyPr>
          <a:lstStyle/>
          <a:p>
            <a:pPr marL="0" lvl="1" indent="-342900">
              <a:lnSpc>
                <a:spcPct val="120000"/>
              </a:lnSpc>
              <a:spcBef>
                <a:spcPct val="20000"/>
              </a:spcBef>
              <a:buClr>
                <a:schemeClr val="tx1"/>
              </a:buClr>
              <a:buSzPct val="75000"/>
              <a:defRPr/>
            </a:pPr>
            <a:r>
              <a:rPr lang="zh-CN" altLang="en-US" sz="1900" b="1" dirty="0" smtClean="0">
                <a:solidFill>
                  <a:srgbClr val="8A2F8C"/>
                </a:solidFill>
                <a:latin typeface="微软雅黑" panose="020B0503020204020204" pitchFamily="34" charset="-122"/>
                <a:ea typeface="微软雅黑" panose="020B0503020204020204" pitchFamily="34" charset="-122"/>
              </a:rPr>
              <a:t>编写程序，接受用户输入的整数，如果该整数为奇数则将其乘 </a:t>
            </a:r>
            <a:r>
              <a:rPr lang="en-US" altLang="zh-CN" sz="1900" b="1" dirty="0" smtClean="0">
                <a:solidFill>
                  <a:srgbClr val="8A2F8C"/>
                </a:solidFill>
                <a:latin typeface="微软雅黑" panose="020B0503020204020204" pitchFamily="34" charset="-122"/>
                <a:ea typeface="微软雅黑" panose="020B0503020204020204" pitchFamily="34" charset="-122"/>
              </a:rPr>
              <a:t>3 </a:t>
            </a:r>
            <a:r>
              <a:rPr lang="zh-CN" altLang="en-US" sz="1900" b="1" dirty="0" smtClean="0">
                <a:solidFill>
                  <a:srgbClr val="8A2F8C"/>
                </a:solidFill>
                <a:latin typeface="微软雅黑" panose="020B0503020204020204" pitchFamily="34" charset="-122"/>
                <a:ea typeface="微软雅黑" panose="020B0503020204020204" pitchFamily="34" charset="-122"/>
              </a:rPr>
              <a:t>加 </a:t>
            </a:r>
            <a:r>
              <a:rPr lang="en-US" altLang="zh-CN" sz="1900" b="1" dirty="0" smtClean="0">
                <a:solidFill>
                  <a:srgbClr val="8A2F8C"/>
                </a:solidFill>
                <a:latin typeface="微软雅黑" panose="020B0503020204020204" pitchFamily="34" charset="-122"/>
                <a:ea typeface="微软雅黑" panose="020B0503020204020204" pitchFamily="34" charset="-122"/>
              </a:rPr>
              <a:t>1 </a:t>
            </a:r>
            <a:r>
              <a:rPr lang="zh-CN" altLang="en-US" sz="1900" b="1" dirty="0" smtClean="0">
                <a:solidFill>
                  <a:srgbClr val="8A2F8C"/>
                </a:solidFill>
                <a:latin typeface="微软雅黑" panose="020B0503020204020204" pitchFamily="34" charset="-122"/>
                <a:ea typeface="微软雅黑" panose="020B0503020204020204" pitchFamily="34" charset="-122"/>
              </a:rPr>
              <a:t>后输出，偶数除以 </a:t>
            </a:r>
            <a:r>
              <a:rPr lang="en-US" altLang="zh-CN" sz="1900" b="1" dirty="0" smtClean="0">
                <a:solidFill>
                  <a:srgbClr val="8A2F8C"/>
                </a:solidFill>
                <a:latin typeface="微软雅黑" panose="020B0503020204020204" pitchFamily="34" charset="-122"/>
                <a:ea typeface="微软雅黑" panose="020B0503020204020204" pitchFamily="34" charset="-122"/>
              </a:rPr>
              <a:t>2 </a:t>
            </a:r>
            <a:r>
              <a:rPr lang="zh-CN" altLang="en-US" sz="1900" b="1" dirty="0" smtClean="0">
                <a:solidFill>
                  <a:srgbClr val="8A2F8C"/>
                </a:solidFill>
                <a:latin typeface="微软雅黑" panose="020B0503020204020204" pitchFamily="34" charset="-122"/>
                <a:ea typeface="微软雅黑" panose="020B0503020204020204" pitchFamily="34" charset="-122"/>
              </a:rPr>
              <a:t>后输出</a:t>
            </a:r>
          </a:p>
        </p:txBody>
      </p:sp>
      <p:sp>
        <p:nvSpPr>
          <p:cNvPr id="11" name="矩形 10"/>
          <p:cNvSpPr/>
          <p:nvPr/>
        </p:nvSpPr>
        <p:spPr>
          <a:xfrm>
            <a:off x="1477266" y="2060977"/>
            <a:ext cx="9038333" cy="4524315"/>
          </a:xfrm>
          <a:prstGeom prst="rect">
            <a:avLst/>
          </a:prstGeom>
        </p:spPr>
        <p:txBody>
          <a:bodyPr wrap="square">
            <a:spAutoFit/>
          </a:bodyPr>
          <a:lstStyle/>
          <a:p>
            <a:pPr marL="342900" indent="-342900">
              <a:buClr>
                <a:srgbClr val="FFF59B"/>
              </a:buClr>
            </a:pPr>
            <a:r>
              <a:rPr lang="en-US" altLang="zh-CN" b="1" dirty="0" smtClean="0">
                <a:solidFill>
                  <a:srgbClr val="006600"/>
                </a:solidFill>
                <a:latin typeface="微软雅黑" pitchFamily="34" charset="-122"/>
                <a:ea typeface="微软雅黑" pitchFamily="34" charset="-122"/>
              </a:rPr>
              <a:t>#include &lt;</a:t>
            </a:r>
            <a:r>
              <a:rPr lang="en-US" altLang="zh-CN" b="1" dirty="0" err="1" smtClean="0">
                <a:solidFill>
                  <a:srgbClr val="006600"/>
                </a:solidFill>
                <a:latin typeface="微软雅黑" pitchFamily="34" charset="-122"/>
                <a:ea typeface="微软雅黑" pitchFamily="34" charset="-122"/>
              </a:rPr>
              <a:t>iostream</a:t>
            </a:r>
            <a:r>
              <a:rPr lang="en-US" altLang="zh-CN" b="1" dirty="0" smtClean="0">
                <a:solidFill>
                  <a:srgbClr val="006600"/>
                </a:solidFill>
                <a:latin typeface="微软雅黑" pitchFamily="34" charset="-122"/>
                <a:ea typeface="微软雅黑" pitchFamily="34" charset="-122"/>
              </a:rPr>
              <a:t>&gt;</a:t>
            </a:r>
          </a:p>
          <a:p>
            <a:pPr marL="342900" indent="-342900">
              <a:buClr>
                <a:srgbClr val="FFF59B"/>
              </a:buClr>
            </a:pPr>
            <a:r>
              <a:rPr lang="en-US" altLang="zh-CN" b="1" dirty="0" smtClean="0">
                <a:solidFill>
                  <a:srgbClr val="006600"/>
                </a:solidFill>
                <a:latin typeface="微软雅黑" pitchFamily="34" charset="-122"/>
                <a:ea typeface="微软雅黑" pitchFamily="34" charset="-122"/>
              </a:rPr>
              <a:t>using namespace std;</a:t>
            </a:r>
            <a:endParaRPr lang="zh-CN" altLang="en-US" b="1" dirty="0" smtClean="0">
              <a:solidFill>
                <a:srgbClr val="006600"/>
              </a:solidFill>
              <a:latin typeface="微软雅黑" pitchFamily="34" charset="-122"/>
              <a:ea typeface="微软雅黑" pitchFamily="34" charset="-122"/>
            </a:endParaRPr>
          </a:p>
          <a:p>
            <a:pPr marL="342900" indent="-342900">
              <a:buClr>
                <a:srgbClr val="FFF59B"/>
              </a:buClr>
            </a:pPr>
            <a:r>
              <a:rPr lang="en-US" altLang="zh-CN" b="1" dirty="0" err="1" smtClean="0">
                <a:solidFill>
                  <a:srgbClr val="006600"/>
                </a:solidFill>
                <a:latin typeface="微软雅黑" pitchFamily="34" charset="-122"/>
                <a:ea typeface="微软雅黑" pitchFamily="34" charset="-122"/>
              </a:rPr>
              <a:t>int</a:t>
            </a:r>
            <a:r>
              <a:rPr lang="en-US" altLang="zh-CN" b="1" dirty="0" smtClean="0">
                <a:solidFill>
                  <a:srgbClr val="006600"/>
                </a:solidFill>
                <a:latin typeface="微软雅黑" pitchFamily="34" charset="-122"/>
                <a:ea typeface="微软雅黑" pitchFamily="34" charset="-122"/>
              </a:rPr>
              <a:t> main()</a:t>
            </a:r>
          </a:p>
          <a:p>
            <a:pPr marL="342900" indent="-342900">
              <a:buClr>
                <a:srgbClr val="FFF59B"/>
              </a:buClr>
            </a:pPr>
            <a:r>
              <a:rPr lang="en-US" altLang="zh-CN" b="1" dirty="0" smtClean="0">
                <a:solidFill>
                  <a:srgbClr val="006600"/>
                </a:solidFill>
                <a:latin typeface="微软雅黑" pitchFamily="34" charset="-122"/>
                <a:ea typeface="微软雅黑" pitchFamily="34" charset="-122"/>
              </a:rPr>
              <a:t>{</a:t>
            </a:r>
          </a:p>
          <a:p>
            <a:pPr marL="342900" indent="-342900">
              <a:buClr>
                <a:srgbClr val="FFF59B"/>
              </a:buClr>
            </a:pPr>
            <a:r>
              <a:rPr lang="en-US" altLang="zh-CN" b="1" dirty="0" smtClean="0">
                <a:solidFill>
                  <a:srgbClr val="006600"/>
                </a:solidFill>
                <a:latin typeface="微软雅黑" pitchFamily="34" charset="-122"/>
                <a:ea typeface="微软雅黑" pitchFamily="34" charset="-122"/>
              </a:rPr>
              <a:t>  </a:t>
            </a:r>
            <a:r>
              <a:rPr lang="en-US" altLang="zh-CN" b="1" dirty="0" err="1" smtClean="0">
                <a:solidFill>
                  <a:srgbClr val="006600"/>
                </a:solidFill>
                <a:latin typeface="微软雅黑" pitchFamily="34" charset="-122"/>
                <a:ea typeface="微软雅黑" pitchFamily="34" charset="-122"/>
              </a:rPr>
              <a:t>int</a:t>
            </a:r>
            <a:r>
              <a:rPr lang="en-US" altLang="zh-CN" b="1" dirty="0" smtClean="0">
                <a:solidFill>
                  <a:srgbClr val="006600"/>
                </a:solidFill>
                <a:latin typeface="微软雅黑" pitchFamily="34" charset="-122"/>
                <a:ea typeface="微软雅黑" pitchFamily="34" charset="-122"/>
              </a:rPr>
              <a:t> a, result;</a:t>
            </a:r>
          </a:p>
          <a:p>
            <a:pPr marL="342900" indent="-342900">
              <a:buClr>
                <a:srgbClr val="FFF59B"/>
              </a:buClr>
            </a:pPr>
            <a:r>
              <a:rPr lang="en-US" altLang="zh-CN" b="1" dirty="0" smtClean="0">
                <a:solidFill>
                  <a:srgbClr val="006600"/>
                </a:solidFill>
                <a:latin typeface="微软雅黑" pitchFamily="34" charset="-122"/>
                <a:ea typeface="微软雅黑" pitchFamily="34" charset="-122"/>
              </a:rPr>
              <a:t>  </a:t>
            </a:r>
            <a:r>
              <a:rPr lang="en-US" altLang="zh-CN" b="1" dirty="0" err="1" smtClean="0">
                <a:solidFill>
                  <a:srgbClr val="006600"/>
                </a:solidFill>
                <a:latin typeface="微软雅黑" pitchFamily="34" charset="-122"/>
                <a:ea typeface="微软雅黑" pitchFamily="34" charset="-122"/>
              </a:rPr>
              <a:t>cout</a:t>
            </a:r>
            <a:r>
              <a:rPr lang="en-US" altLang="zh-CN" b="1" dirty="0" smtClean="0">
                <a:solidFill>
                  <a:srgbClr val="006600"/>
                </a:solidFill>
                <a:latin typeface="微软雅黑" pitchFamily="34" charset="-122"/>
                <a:ea typeface="微软雅黑" pitchFamily="34" charset="-122"/>
              </a:rPr>
              <a:t> &lt;&lt; "The program gets a number.\</a:t>
            </a:r>
            <a:r>
              <a:rPr lang="en-US" altLang="zh-CN" b="1" dirty="0" err="1" smtClean="0">
                <a:solidFill>
                  <a:srgbClr val="006600"/>
                </a:solidFill>
                <a:latin typeface="微软雅黑" pitchFamily="34" charset="-122"/>
                <a:ea typeface="微软雅黑" pitchFamily="34" charset="-122"/>
              </a:rPr>
              <a:t>nIf</a:t>
            </a:r>
            <a:r>
              <a:rPr lang="en-US" altLang="zh-CN" b="1" dirty="0" smtClean="0">
                <a:solidFill>
                  <a:srgbClr val="006600"/>
                </a:solidFill>
                <a:latin typeface="微软雅黑" pitchFamily="34" charset="-122"/>
                <a:ea typeface="微软雅黑" pitchFamily="34" charset="-122"/>
              </a:rPr>
              <a:t> it is an even, divide it by 2, \n";</a:t>
            </a:r>
          </a:p>
          <a:p>
            <a:pPr marL="342900" indent="-342900">
              <a:buClr>
                <a:srgbClr val="FFF59B"/>
              </a:buClr>
            </a:pPr>
            <a:r>
              <a:rPr lang="en-US" altLang="zh-CN" b="1" dirty="0" smtClean="0">
                <a:solidFill>
                  <a:srgbClr val="006600"/>
                </a:solidFill>
                <a:latin typeface="微软雅黑" pitchFamily="34" charset="-122"/>
                <a:ea typeface="微软雅黑" pitchFamily="34" charset="-122"/>
              </a:rPr>
              <a:t>  </a:t>
            </a:r>
            <a:r>
              <a:rPr lang="en-US" altLang="zh-CN" b="1" dirty="0" err="1" smtClean="0">
                <a:solidFill>
                  <a:srgbClr val="006600"/>
                </a:solidFill>
                <a:latin typeface="微软雅黑" pitchFamily="34" charset="-122"/>
                <a:ea typeface="微软雅黑" pitchFamily="34" charset="-122"/>
              </a:rPr>
              <a:t>cout</a:t>
            </a:r>
            <a:r>
              <a:rPr lang="en-US" altLang="zh-CN" b="1" dirty="0" smtClean="0">
                <a:solidFill>
                  <a:srgbClr val="006600"/>
                </a:solidFill>
                <a:latin typeface="微软雅黑" pitchFamily="34" charset="-122"/>
                <a:ea typeface="微软雅黑" pitchFamily="34" charset="-122"/>
              </a:rPr>
              <a:t> &lt;&lt; "otherwise multiply it by 3 then plus 1.\n";</a:t>
            </a:r>
          </a:p>
          <a:p>
            <a:pPr marL="342900" indent="-342900">
              <a:buClr>
                <a:srgbClr val="FFF59B"/>
              </a:buClr>
            </a:pPr>
            <a:r>
              <a:rPr lang="en-US" altLang="zh-CN" b="1" dirty="0" smtClean="0">
                <a:solidFill>
                  <a:srgbClr val="006600"/>
                </a:solidFill>
                <a:latin typeface="微软雅黑" pitchFamily="34" charset="-122"/>
                <a:ea typeface="微软雅黑" pitchFamily="34" charset="-122"/>
              </a:rPr>
              <a:t>  </a:t>
            </a:r>
            <a:r>
              <a:rPr lang="en-US" altLang="zh-CN" b="1" dirty="0" err="1" smtClean="0">
                <a:solidFill>
                  <a:srgbClr val="006600"/>
                </a:solidFill>
                <a:latin typeface="微软雅黑" pitchFamily="34" charset="-122"/>
                <a:ea typeface="微软雅黑" pitchFamily="34" charset="-122"/>
              </a:rPr>
              <a:t>cout</a:t>
            </a:r>
            <a:r>
              <a:rPr lang="en-US" altLang="zh-CN" b="1" dirty="0" smtClean="0">
                <a:solidFill>
                  <a:srgbClr val="006600"/>
                </a:solidFill>
                <a:latin typeface="微软雅黑" pitchFamily="34" charset="-122"/>
                <a:ea typeface="微软雅黑" pitchFamily="34" charset="-122"/>
              </a:rPr>
              <a:t> &lt;&lt; "The number: ";</a:t>
            </a:r>
          </a:p>
          <a:p>
            <a:pPr marL="342900" indent="-342900">
              <a:buClr>
                <a:srgbClr val="FFF59B"/>
              </a:buClr>
            </a:pPr>
            <a:r>
              <a:rPr lang="en-US" altLang="zh-CN" b="1" dirty="0" smtClean="0">
                <a:solidFill>
                  <a:srgbClr val="006600"/>
                </a:solidFill>
                <a:latin typeface="微软雅黑" pitchFamily="34" charset="-122"/>
                <a:ea typeface="微软雅黑" pitchFamily="34" charset="-122"/>
              </a:rPr>
              <a:t>  </a:t>
            </a:r>
            <a:r>
              <a:rPr lang="en-US" altLang="zh-CN" b="1" dirty="0" err="1" smtClean="0">
                <a:solidFill>
                  <a:srgbClr val="006600"/>
                </a:solidFill>
                <a:latin typeface="微软雅黑" pitchFamily="34" charset="-122"/>
                <a:ea typeface="微软雅黑" pitchFamily="34" charset="-122"/>
              </a:rPr>
              <a:t>cin</a:t>
            </a:r>
            <a:r>
              <a:rPr lang="en-US" altLang="zh-CN" b="1" dirty="0" smtClean="0">
                <a:solidFill>
                  <a:srgbClr val="006600"/>
                </a:solidFill>
                <a:latin typeface="微软雅黑" pitchFamily="34" charset="-122"/>
                <a:ea typeface="微软雅黑" pitchFamily="34" charset="-122"/>
              </a:rPr>
              <a:t> &gt;&gt; a;</a:t>
            </a:r>
          </a:p>
          <a:p>
            <a:pPr marL="342900" indent="-342900">
              <a:buClr>
                <a:srgbClr val="FFF59B"/>
              </a:buClr>
            </a:pPr>
            <a:r>
              <a:rPr lang="en-US" altLang="zh-CN" b="1" dirty="0" smtClean="0">
                <a:solidFill>
                  <a:srgbClr val="9A4D00"/>
                </a:solidFill>
                <a:latin typeface="微软雅黑" pitchFamily="34" charset="-122"/>
                <a:ea typeface="微软雅黑" pitchFamily="34" charset="-122"/>
              </a:rPr>
              <a:t>  if( a % 2 == 1 )</a:t>
            </a:r>
          </a:p>
          <a:p>
            <a:pPr marL="342900" indent="-342900">
              <a:buClr>
                <a:srgbClr val="FFF59B"/>
              </a:buClr>
            </a:pPr>
            <a:r>
              <a:rPr lang="en-US" altLang="zh-CN" b="1" dirty="0" smtClean="0">
                <a:solidFill>
                  <a:srgbClr val="9A4D00"/>
                </a:solidFill>
                <a:latin typeface="微软雅黑" pitchFamily="34" charset="-122"/>
                <a:ea typeface="微软雅黑" pitchFamily="34" charset="-122"/>
              </a:rPr>
              <a:t>    result = a * 3 + 1;</a:t>
            </a:r>
          </a:p>
          <a:p>
            <a:pPr marL="342900" indent="-342900">
              <a:buClr>
                <a:srgbClr val="FFF59B"/>
              </a:buClr>
            </a:pPr>
            <a:r>
              <a:rPr lang="en-US" altLang="zh-CN" b="1" dirty="0" smtClean="0">
                <a:solidFill>
                  <a:srgbClr val="9A4D00"/>
                </a:solidFill>
                <a:latin typeface="微软雅黑" pitchFamily="34" charset="-122"/>
                <a:ea typeface="微软雅黑" pitchFamily="34" charset="-122"/>
              </a:rPr>
              <a:t>  else</a:t>
            </a:r>
          </a:p>
          <a:p>
            <a:pPr marL="342900" indent="-342900">
              <a:buClr>
                <a:srgbClr val="FFF59B"/>
              </a:buClr>
            </a:pPr>
            <a:r>
              <a:rPr lang="en-US" altLang="zh-CN" b="1" dirty="0" smtClean="0">
                <a:solidFill>
                  <a:srgbClr val="9A4D00"/>
                </a:solidFill>
                <a:latin typeface="微软雅黑" pitchFamily="34" charset="-122"/>
                <a:ea typeface="微软雅黑" pitchFamily="34" charset="-122"/>
              </a:rPr>
              <a:t>    result = a / 2;</a:t>
            </a:r>
          </a:p>
          <a:p>
            <a:pPr marL="342900" indent="-342900">
              <a:buClr>
                <a:srgbClr val="FFF59B"/>
              </a:buClr>
            </a:pPr>
            <a:r>
              <a:rPr lang="en-US" altLang="zh-CN" b="1" dirty="0" smtClean="0">
                <a:solidFill>
                  <a:srgbClr val="006600"/>
                </a:solidFill>
                <a:latin typeface="微软雅黑" pitchFamily="34" charset="-122"/>
                <a:ea typeface="微软雅黑" pitchFamily="34" charset="-122"/>
              </a:rPr>
              <a:t>  </a:t>
            </a:r>
            <a:r>
              <a:rPr lang="en-US" altLang="zh-CN" b="1" dirty="0" err="1" smtClean="0">
                <a:solidFill>
                  <a:srgbClr val="006600"/>
                </a:solidFill>
                <a:latin typeface="微软雅黑" pitchFamily="34" charset="-122"/>
                <a:ea typeface="微软雅黑" pitchFamily="34" charset="-122"/>
              </a:rPr>
              <a:t>cout</a:t>
            </a:r>
            <a:r>
              <a:rPr lang="en-US" altLang="zh-CN" b="1" dirty="0" smtClean="0">
                <a:solidFill>
                  <a:srgbClr val="006600"/>
                </a:solidFill>
                <a:latin typeface="微软雅黑" pitchFamily="34" charset="-122"/>
                <a:ea typeface="微软雅黑" pitchFamily="34" charset="-122"/>
              </a:rPr>
              <a:t> &lt;&lt; "The result is " &lt;&lt; result &lt;&lt; "." &lt;&lt; </a:t>
            </a:r>
            <a:r>
              <a:rPr lang="en-US" altLang="zh-CN" b="1" dirty="0" err="1" smtClean="0">
                <a:solidFill>
                  <a:srgbClr val="006600"/>
                </a:solidFill>
                <a:latin typeface="微软雅黑" pitchFamily="34" charset="-122"/>
                <a:ea typeface="微软雅黑" pitchFamily="34" charset="-122"/>
              </a:rPr>
              <a:t>endl</a:t>
            </a:r>
            <a:r>
              <a:rPr lang="en-US" altLang="zh-CN" b="1" dirty="0" smtClean="0">
                <a:solidFill>
                  <a:srgbClr val="006600"/>
                </a:solidFill>
                <a:latin typeface="微软雅黑" pitchFamily="34" charset="-122"/>
                <a:ea typeface="微软雅黑" pitchFamily="34" charset="-122"/>
              </a:rPr>
              <a:t>;</a:t>
            </a:r>
          </a:p>
          <a:p>
            <a:pPr marL="342900" indent="-342900">
              <a:buClr>
                <a:srgbClr val="FFF59B"/>
              </a:buClr>
            </a:pPr>
            <a:r>
              <a:rPr lang="en-US" altLang="zh-CN" b="1" dirty="0" smtClean="0">
                <a:solidFill>
                  <a:srgbClr val="006600"/>
                </a:solidFill>
                <a:latin typeface="微软雅黑" pitchFamily="34" charset="-122"/>
                <a:ea typeface="微软雅黑" pitchFamily="34" charset="-122"/>
              </a:rPr>
              <a:t>  return 0;</a:t>
            </a:r>
          </a:p>
          <a:p>
            <a:pPr marL="342900" indent="-342900">
              <a:buClr>
                <a:srgbClr val="FFF59B"/>
              </a:buClr>
            </a:pPr>
            <a:r>
              <a:rPr lang="en-US" altLang="zh-CN" b="1" dirty="0" smtClean="0">
                <a:solidFill>
                  <a:srgbClr val="006600"/>
                </a:solidFill>
                <a:latin typeface="微软雅黑" pitchFamily="34" charset="-122"/>
                <a:ea typeface="微软雅黑" pitchFamily="34" charset="-122"/>
              </a:rPr>
              <a:t>}</a:t>
            </a:r>
            <a:endParaRPr lang="en-US" altLang="zh-CN" b="1" dirty="0">
              <a:solidFill>
                <a:srgbClr val="006600"/>
              </a:solidFill>
              <a:latin typeface="微软雅黑" pitchFamily="34" charset="-122"/>
              <a:ea typeface="微软雅黑" pitchFamily="34" charset="-122"/>
            </a:endParaRPr>
          </a:p>
        </p:txBody>
      </p:sp>
    </p:spTree>
    <p:extLst>
      <p:ext uri="{BB962C8B-B14F-4D97-AF65-F5344CB8AC3E}">
        <p14:creationId xmlns:p14="http://schemas.microsoft.com/office/powerpoint/2010/main" val="25412296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par>
                                <p:cTn id="9" presetID="2" presetClass="entr" presetSubtype="4" decel="100000" fill="hold" nodeType="withEffect">
                                  <p:stCondLst>
                                    <p:cond delay="25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1+#ppt_h/2"/>
                                          </p:val>
                                        </p:tav>
                                        <p:tav tm="100000">
                                          <p:val>
                                            <p:strVal val="#ppt_y"/>
                                          </p:val>
                                        </p:tav>
                                      </p:tavLst>
                                    </p:anim>
                                  </p:childTnLst>
                                </p:cTn>
                              </p:par>
                            </p:childTnLst>
                          </p:cTn>
                        </p:par>
                        <p:par>
                          <p:cTn id="13" fill="hold">
                            <p:stCondLst>
                              <p:cond delay="750"/>
                            </p:stCondLst>
                            <p:childTnLst>
                              <p:par>
                                <p:cTn id="14" presetID="10" presetClass="entr" presetSubtype="0" fill="hold" nodeType="after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500"/>
                                        <p:tgtEl>
                                          <p:spTgt spid="2"/>
                                        </p:tgtEl>
                                      </p:cBhvr>
                                    </p:animEffect>
                                  </p:childTnLst>
                                </p:cTn>
                              </p:par>
                              <p:par>
                                <p:cTn id="17" presetID="2" presetClass="entr" presetSubtype="4" decel="10000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decel="100000"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anim calcmode="lin" valueType="num">
                                      <p:cBhvr additive="base">
                                        <p:cTn id="25" dur="500" fill="hold"/>
                                        <p:tgtEl>
                                          <p:spTgt spid="11"/>
                                        </p:tgtEl>
                                        <p:attrNameLst>
                                          <p:attrName>ppt_x</p:attrName>
                                        </p:attrNameLst>
                                      </p:cBhvr>
                                      <p:tavLst>
                                        <p:tav tm="0">
                                          <p:val>
                                            <p:strVal val="#ppt_x"/>
                                          </p:val>
                                        </p:tav>
                                        <p:tav tm="100000">
                                          <p:val>
                                            <p:strVal val="#ppt_x"/>
                                          </p:val>
                                        </p:tav>
                                      </p:tavLst>
                                    </p:anim>
                                    <p:anim calcmode="lin" valueType="num">
                                      <p:cBhvr additive="base">
                                        <p:cTn id="26"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56675" y="1254740"/>
            <a:ext cx="10271573" cy="4846569"/>
          </a:xfrm>
          <a:prstGeom prst="rect">
            <a:avLst/>
          </a:prstGeom>
        </p:spPr>
      </p:pic>
      <p:pic>
        <p:nvPicPr>
          <p:cNvPr id="9" name="图片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771" y="507825"/>
            <a:ext cx="6352257" cy="743356"/>
          </a:xfrm>
          <a:prstGeom prst="rect">
            <a:avLst/>
          </a:prstGeom>
        </p:spPr>
      </p:pic>
      <p:grpSp>
        <p:nvGrpSpPr>
          <p:cNvPr id="2" name="组合 7"/>
          <p:cNvGrpSpPr/>
          <p:nvPr/>
        </p:nvGrpSpPr>
        <p:grpSpPr>
          <a:xfrm>
            <a:off x="734568" y="424635"/>
            <a:ext cx="4728148" cy="830997"/>
            <a:chOff x="734568" y="424635"/>
            <a:chExt cx="4728148" cy="830997"/>
          </a:xfrm>
        </p:grpSpPr>
        <p:sp>
          <p:nvSpPr>
            <p:cNvPr id="4" name="文本框 3"/>
            <p:cNvSpPr txBox="1"/>
            <p:nvPr/>
          </p:nvSpPr>
          <p:spPr>
            <a:xfrm>
              <a:off x="734568" y="424635"/>
              <a:ext cx="417576" cy="830997"/>
            </a:xfrm>
            <a:prstGeom prst="rect">
              <a:avLst/>
            </a:prstGeom>
            <a:noFill/>
          </p:spPr>
          <p:txBody>
            <a:bodyPr wrap="square" rtlCol="0">
              <a:spAutoFit/>
            </a:bodyPr>
            <a:lstStyle/>
            <a:p>
              <a:r>
                <a:rPr lang="zh-CN" altLang="en-US" sz="4800" dirty="0" smtClean="0">
                  <a:solidFill>
                    <a:schemeClr val="bg1"/>
                  </a:solidFill>
                  <a:latin typeface="微软雅黑" panose="020B0503020204020204" pitchFamily="34" charset="-122"/>
                  <a:ea typeface="微软雅黑" panose="020B0503020204020204" pitchFamily="34" charset="-122"/>
                </a:rPr>
                <a:t>■</a:t>
              </a:r>
            </a:p>
          </p:txBody>
        </p:sp>
        <p:sp>
          <p:nvSpPr>
            <p:cNvPr id="5" name="矩形 4"/>
            <p:cNvSpPr/>
            <p:nvPr/>
          </p:nvSpPr>
          <p:spPr>
            <a:xfrm>
              <a:off x="1477266" y="562689"/>
              <a:ext cx="3985450" cy="646331"/>
            </a:xfrm>
            <a:prstGeom prst="rect">
              <a:avLst/>
            </a:prstGeom>
          </p:spPr>
          <p:txBody>
            <a:bodyPr wrap="none">
              <a:spAutoFit/>
            </a:bodyPr>
            <a:lstStyle/>
            <a:p>
              <a:r>
                <a:rPr lang="en-US" altLang="zh-CN" sz="3600" dirty="0" smtClean="0">
                  <a:solidFill>
                    <a:schemeClr val="bg1"/>
                  </a:solidFill>
                  <a:latin typeface="微软雅黑" panose="020B0503020204020204" pitchFamily="34" charset="-122"/>
                  <a:ea typeface="微软雅黑" panose="020B0503020204020204" pitchFamily="34" charset="-122"/>
                </a:rPr>
                <a:t>if-else </a:t>
              </a:r>
              <a:r>
                <a:rPr lang="en-US" altLang="zh-CN" sz="3600" dirty="0" err="1" smtClean="0">
                  <a:solidFill>
                    <a:schemeClr val="bg1"/>
                  </a:solidFill>
                  <a:latin typeface="微软雅黑" panose="020B0503020204020204" pitchFamily="34" charset="-122"/>
                  <a:ea typeface="微软雅黑" panose="020B0503020204020204" pitchFamily="34" charset="-122"/>
                </a:rPr>
                <a:t>if-else</a:t>
              </a:r>
              <a:r>
                <a:rPr lang="en-US" altLang="zh-CN" sz="3600" dirty="0" smtClean="0">
                  <a:solidFill>
                    <a:schemeClr val="bg1"/>
                  </a:solidFill>
                  <a:latin typeface="微软雅黑" panose="020B0503020204020204" pitchFamily="34" charset="-122"/>
                  <a:ea typeface="微软雅黑" panose="020B0503020204020204" pitchFamily="34" charset="-122"/>
                </a:rPr>
                <a:t> </a:t>
              </a:r>
              <a:r>
                <a:rPr lang="zh-CN" altLang="en-US" sz="3600" dirty="0" smtClean="0">
                  <a:solidFill>
                    <a:schemeClr val="bg1"/>
                  </a:solidFill>
                  <a:latin typeface="微软雅黑" panose="020B0503020204020204" pitchFamily="34" charset="-122"/>
                  <a:ea typeface="微软雅黑" panose="020B0503020204020204" pitchFamily="34" charset="-122"/>
                </a:rPr>
                <a:t>语句</a:t>
              </a:r>
            </a:p>
          </p:txBody>
        </p:sp>
      </p:grpSp>
      <p:sp>
        <p:nvSpPr>
          <p:cNvPr id="19" name="矩形 18"/>
          <p:cNvSpPr/>
          <p:nvPr/>
        </p:nvSpPr>
        <p:spPr>
          <a:xfrm>
            <a:off x="1477266" y="1468951"/>
            <a:ext cx="9234277" cy="1421928"/>
          </a:xfrm>
          <a:prstGeom prst="rect">
            <a:avLst/>
          </a:prstGeom>
        </p:spPr>
        <p:txBody>
          <a:bodyPr wrap="square">
            <a:spAutoFit/>
          </a:bodyPr>
          <a:lstStyle/>
          <a:p>
            <a:pPr marL="0" lvl="1" indent="-342900">
              <a:lnSpc>
                <a:spcPct val="120000"/>
              </a:lnSpc>
              <a:spcBef>
                <a:spcPct val="20000"/>
              </a:spcBef>
              <a:buClr>
                <a:schemeClr val="tx1"/>
              </a:buClr>
              <a:buSzPct val="75000"/>
              <a:defRPr/>
            </a:pPr>
            <a:r>
              <a:rPr lang="zh-CN" altLang="en-US" sz="2400" b="1" dirty="0" smtClean="0">
                <a:solidFill>
                  <a:srgbClr val="8A2F8C"/>
                </a:solidFill>
                <a:latin typeface="微软雅黑" panose="020B0503020204020204" pitchFamily="34" charset="-122"/>
                <a:ea typeface="微软雅黑" panose="020B0503020204020204" pitchFamily="34" charset="-122"/>
              </a:rPr>
              <a:t>已知</a:t>
            </a:r>
            <a:r>
              <a:rPr lang="en-US" altLang="zh-CN" sz="2400" b="1" dirty="0" smtClean="0">
                <a:solidFill>
                  <a:srgbClr val="8A2F8C"/>
                </a:solidFill>
                <a:latin typeface="微软雅黑" panose="020B0503020204020204" pitchFamily="34" charset="-122"/>
                <a:ea typeface="微软雅黑" panose="020B0503020204020204" pitchFamily="34" charset="-122"/>
              </a:rPr>
              <a:t>2006</a:t>
            </a:r>
            <a:r>
              <a:rPr lang="zh-CN" altLang="en-US" sz="2400" b="1" dirty="0" smtClean="0">
                <a:solidFill>
                  <a:srgbClr val="8A2F8C"/>
                </a:solidFill>
                <a:latin typeface="微软雅黑" panose="020B0503020204020204" pitchFamily="34" charset="-122"/>
                <a:ea typeface="微软雅黑" panose="020B0503020204020204" pitchFamily="34" charset="-122"/>
              </a:rPr>
              <a:t>年</a:t>
            </a:r>
            <a:r>
              <a:rPr lang="en-US" altLang="zh-CN" sz="2400" b="1" dirty="0" smtClean="0">
                <a:solidFill>
                  <a:srgbClr val="8A2F8C"/>
                </a:solidFill>
                <a:latin typeface="微软雅黑" panose="020B0503020204020204" pitchFamily="34" charset="-122"/>
                <a:ea typeface="微软雅黑" panose="020B0503020204020204" pitchFamily="34" charset="-122"/>
              </a:rPr>
              <a:t>12</a:t>
            </a:r>
            <a:r>
              <a:rPr lang="zh-CN" altLang="en-US" sz="2400" b="1" dirty="0" smtClean="0">
                <a:solidFill>
                  <a:srgbClr val="8A2F8C"/>
                </a:solidFill>
                <a:latin typeface="微软雅黑" panose="020B0503020204020204" pitchFamily="34" charset="-122"/>
                <a:ea typeface="微软雅黑" panose="020B0503020204020204" pitchFamily="34" charset="-122"/>
              </a:rPr>
              <a:t>月</a:t>
            </a:r>
            <a:r>
              <a:rPr lang="en-US" altLang="zh-CN" sz="2400" b="1" dirty="0" smtClean="0">
                <a:solidFill>
                  <a:srgbClr val="8A2F8C"/>
                </a:solidFill>
                <a:latin typeface="微软雅黑" panose="020B0503020204020204" pitchFamily="34" charset="-122"/>
                <a:ea typeface="微软雅黑" panose="020B0503020204020204" pitchFamily="34" charset="-122"/>
              </a:rPr>
              <a:t>1</a:t>
            </a:r>
            <a:r>
              <a:rPr lang="zh-CN" altLang="en-US" sz="2400" b="1" dirty="0" smtClean="0">
                <a:solidFill>
                  <a:srgbClr val="8A2F8C"/>
                </a:solidFill>
                <a:latin typeface="微软雅黑" panose="020B0503020204020204" pitchFamily="34" charset="-122"/>
                <a:ea typeface="微软雅黑" panose="020B0503020204020204" pitchFamily="34" charset="-122"/>
              </a:rPr>
              <a:t>日为星期五。编制程序，接受用户输入的</a:t>
            </a:r>
            <a:r>
              <a:rPr lang="en-US" altLang="zh-CN" sz="2400" b="1" dirty="0" smtClean="0">
                <a:solidFill>
                  <a:srgbClr val="8A2F8C"/>
                </a:solidFill>
                <a:latin typeface="微软雅黑" panose="020B0503020204020204" pitchFamily="34" charset="-122"/>
                <a:ea typeface="微软雅黑" panose="020B0503020204020204" pitchFamily="34" charset="-122"/>
              </a:rPr>
              <a:t>1~31</a:t>
            </a:r>
            <a:r>
              <a:rPr lang="zh-CN" altLang="en-US" sz="2400" b="1" dirty="0" smtClean="0">
                <a:solidFill>
                  <a:srgbClr val="8A2F8C"/>
                </a:solidFill>
                <a:latin typeface="微软雅黑" panose="020B0503020204020204" pitchFamily="34" charset="-122"/>
                <a:ea typeface="微软雅黑" panose="020B0503020204020204" pitchFamily="34" charset="-122"/>
              </a:rPr>
              <a:t>之间的整数，按照下述格式将该日星期几信息打印在对应栏下。例如，</a:t>
            </a:r>
            <a:r>
              <a:rPr lang="en-US" altLang="zh-CN" sz="2400" b="1" dirty="0" smtClean="0">
                <a:solidFill>
                  <a:srgbClr val="8A2F8C"/>
                </a:solidFill>
                <a:latin typeface="微软雅黑" panose="020B0503020204020204" pitchFamily="34" charset="-122"/>
                <a:ea typeface="微软雅黑" panose="020B0503020204020204" pitchFamily="34" charset="-122"/>
              </a:rPr>
              <a:t>2006</a:t>
            </a:r>
            <a:r>
              <a:rPr lang="zh-CN" altLang="en-US" sz="2400" b="1" dirty="0" smtClean="0">
                <a:solidFill>
                  <a:srgbClr val="8A2F8C"/>
                </a:solidFill>
                <a:latin typeface="微软雅黑" panose="020B0503020204020204" pitchFamily="34" charset="-122"/>
                <a:ea typeface="微软雅黑" panose="020B0503020204020204" pitchFamily="34" charset="-122"/>
              </a:rPr>
              <a:t>年</a:t>
            </a:r>
            <a:r>
              <a:rPr lang="en-US" altLang="zh-CN" sz="2400" b="1" dirty="0" smtClean="0">
                <a:solidFill>
                  <a:srgbClr val="8A2F8C"/>
                </a:solidFill>
                <a:latin typeface="微软雅黑" panose="020B0503020204020204" pitchFamily="34" charset="-122"/>
                <a:ea typeface="微软雅黑" panose="020B0503020204020204" pitchFamily="34" charset="-122"/>
              </a:rPr>
              <a:t>12</a:t>
            </a:r>
            <a:r>
              <a:rPr lang="zh-CN" altLang="en-US" sz="2400" b="1" dirty="0" smtClean="0">
                <a:solidFill>
                  <a:srgbClr val="8A2F8C"/>
                </a:solidFill>
                <a:latin typeface="微软雅黑" panose="020B0503020204020204" pitchFamily="34" charset="-122"/>
                <a:ea typeface="微软雅黑" panose="020B0503020204020204" pitchFamily="34" charset="-122"/>
              </a:rPr>
              <a:t>月</a:t>
            </a:r>
            <a:r>
              <a:rPr lang="en-US" altLang="zh-CN" sz="2400" b="1" dirty="0" smtClean="0">
                <a:solidFill>
                  <a:srgbClr val="8A2F8C"/>
                </a:solidFill>
                <a:latin typeface="微软雅黑" panose="020B0503020204020204" pitchFamily="34" charset="-122"/>
                <a:ea typeface="微软雅黑" panose="020B0503020204020204" pitchFamily="34" charset="-122"/>
              </a:rPr>
              <a:t>1</a:t>
            </a:r>
            <a:r>
              <a:rPr lang="zh-CN" altLang="en-US" sz="2400" b="1" dirty="0" smtClean="0">
                <a:solidFill>
                  <a:srgbClr val="8A2F8C"/>
                </a:solidFill>
                <a:latin typeface="微软雅黑" panose="020B0503020204020204" pitchFamily="34" charset="-122"/>
                <a:ea typeface="微软雅黑" panose="020B0503020204020204" pitchFamily="34" charset="-122"/>
              </a:rPr>
              <a:t>日打印在星期五“</a:t>
            </a:r>
            <a:r>
              <a:rPr lang="en-US" altLang="zh-CN" sz="2400" b="1" dirty="0" smtClean="0">
                <a:solidFill>
                  <a:srgbClr val="8A2F8C"/>
                </a:solidFill>
                <a:latin typeface="微软雅黑" panose="020B0503020204020204" pitchFamily="34" charset="-122"/>
                <a:ea typeface="微软雅黑" panose="020B0503020204020204" pitchFamily="34" charset="-122"/>
              </a:rPr>
              <a:t>Fr</a:t>
            </a:r>
            <a:r>
              <a:rPr lang="zh-CN" altLang="en-US" sz="2400" b="1" dirty="0" smtClean="0">
                <a:solidFill>
                  <a:srgbClr val="8A2F8C"/>
                </a:solidFill>
                <a:latin typeface="微软雅黑" panose="020B0503020204020204" pitchFamily="34" charset="-122"/>
                <a:ea typeface="微软雅黑" panose="020B0503020204020204" pitchFamily="34" charset="-122"/>
              </a:rPr>
              <a:t>”下面：</a:t>
            </a:r>
          </a:p>
        </p:txBody>
      </p:sp>
      <p:pic>
        <p:nvPicPr>
          <p:cNvPr id="13" name="图片 6" descr="Chap0201.bmp"/>
          <p:cNvPicPr>
            <a:picLocks noChangeAspect="1"/>
          </p:cNvPicPr>
          <p:nvPr/>
        </p:nvPicPr>
        <p:blipFill>
          <a:blip r:embed="rId4"/>
          <a:srcRect/>
          <a:stretch>
            <a:fillRect/>
          </a:stretch>
        </p:blipFill>
        <p:spPr bwMode="auto">
          <a:xfrm>
            <a:off x="2496231" y="3071644"/>
            <a:ext cx="6304869" cy="2713655"/>
          </a:xfrm>
          <a:prstGeom prst="rect">
            <a:avLst/>
          </a:prstGeom>
          <a:noFill/>
          <a:ln w="9525">
            <a:noFill/>
            <a:miter lim="800000"/>
            <a:headEnd/>
            <a:tailEnd/>
          </a:ln>
        </p:spPr>
      </p:pic>
    </p:spTree>
    <p:extLst>
      <p:ext uri="{BB962C8B-B14F-4D97-AF65-F5344CB8AC3E}">
        <p14:creationId xmlns:p14="http://schemas.microsoft.com/office/powerpoint/2010/main" val="25412296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par>
                                <p:cTn id="9" presetID="2" presetClass="entr" presetSubtype="4" decel="100000" fill="hold" nodeType="withEffect">
                                  <p:stCondLst>
                                    <p:cond delay="25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1+#ppt_h/2"/>
                                          </p:val>
                                        </p:tav>
                                        <p:tav tm="100000">
                                          <p:val>
                                            <p:strVal val="#ppt_y"/>
                                          </p:val>
                                        </p:tav>
                                      </p:tavLst>
                                    </p:anim>
                                  </p:childTnLst>
                                </p:cTn>
                              </p:par>
                            </p:childTnLst>
                          </p:cTn>
                        </p:par>
                        <p:par>
                          <p:cTn id="13" fill="hold">
                            <p:stCondLst>
                              <p:cond delay="750"/>
                            </p:stCondLst>
                            <p:childTnLst>
                              <p:par>
                                <p:cTn id="14" presetID="10" presetClass="entr" presetSubtype="0" fill="hold" nodeType="after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500"/>
                                        <p:tgtEl>
                                          <p:spTgt spid="2"/>
                                        </p:tgtEl>
                                      </p:cBhvr>
                                    </p:animEffect>
                                  </p:childTnLst>
                                </p:cTn>
                              </p:par>
                              <p:par>
                                <p:cTn id="17" presetID="2" presetClass="entr" presetSubtype="4" decel="100000" fill="hold" nodeType="withEffect">
                                  <p:stCondLst>
                                    <p:cond delay="0"/>
                                  </p:stCondLst>
                                  <p:childTnLst>
                                    <p:set>
                                      <p:cBhvr>
                                        <p:cTn id="18" dur="1" fill="hold">
                                          <p:stCondLst>
                                            <p:cond delay="0"/>
                                          </p:stCondLst>
                                        </p:cTn>
                                        <p:tgtEl>
                                          <p:spTgt spid="19">
                                            <p:txEl>
                                              <p:pRg st="0" end="0"/>
                                            </p:txEl>
                                          </p:spTgt>
                                        </p:tgtEl>
                                        <p:attrNameLst>
                                          <p:attrName>style.visibility</p:attrName>
                                        </p:attrNameLst>
                                      </p:cBhvr>
                                      <p:to>
                                        <p:strVal val="visible"/>
                                      </p:to>
                                    </p:set>
                                    <p:anim calcmode="lin" valueType="num">
                                      <p:cBhvr additive="base">
                                        <p:cTn id="19" dur="500" fill="hold"/>
                                        <p:tgtEl>
                                          <p:spTgt spid="19">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9">
                                            <p:txEl>
                                              <p:pRg st="0" end="0"/>
                                            </p:txEl>
                                          </p:spTgt>
                                        </p:tgtEl>
                                        <p:attrNameLst>
                                          <p:attrName>ppt_y</p:attrName>
                                        </p:attrNameLst>
                                      </p:cBhvr>
                                      <p:tavLst>
                                        <p:tav tm="0">
                                          <p:val>
                                            <p:strVal val="1+#ppt_h/2"/>
                                          </p:val>
                                        </p:tav>
                                        <p:tav tm="100000">
                                          <p:val>
                                            <p:strVal val="#ppt_y"/>
                                          </p:val>
                                        </p:tav>
                                      </p:tavLst>
                                    </p:anim>
                                  </p:childTnLst>
                                </p:cTn>
                              </p:par>
                            </p:childTnLst>
                          </p:cTn>
                        </p:par>
                        <p:par>
                          <p:cTn id="21" fill="hold">
                            <p:stCondLst>
                              <p:cond delay="1250"/>
                            </p:stCondLst>
                            <p:childTnLst>
                              <p:par>
                                <p:cTn id="22" presetID="2" presetClass="entr" presetSubtype="4" decel="100000" fill="hold" nodeType="afterEffect">
                                  <p:stCondLst>
                                    <p:cond delay="0"/>
                                  </p:stCondLst>
                                  <p:childTnLst>
                                    <p:set>
                                      <p:cBhvr>
                                        <p:cTn id="23" dur="1" fill="hold">
                                          <p:stCondLst>
                                            <p:cond delay="0"/>
                                          </p:stCondLst>
                                        </p:cTn>
                                        <p:tgtEl>
                                          <p:spTgt spid="13"/>
                                        </p:tgtEl>
                                        <p:attrNameLst>
                                          <p:attrName>style.visibility</p:attrName>
                                        </p:attrNameLst>
                                      </p:cBhvr>
                                      <p:to>
                                        <p:strVal val="visible"/>
                                      </p:to>
                                    </p:set>
                                    <p:anim calcmode="lin" valueType="num">
                                      <p:cBhvr additive="base">
                                        <p:cTn id="24" dur="500" fill="hold"/>
                                        <p:tgtEl>
                                          <p:spTgt spid="13"/>
                                        </p:tgtEl>
                                        <p:attrNameLst>
                                          <p:attrName>ppt_x</p:attrName>
                                        </p:attrNameLst>
                                      </p:cBhvr>
                                      <p:tavLst>
                                        <p:tav tm="0">
                                          <p:val>
                                            <p:strVal val="#ppt_x"/>
                                          </p:val>
                                        </p:tav>
                                        <p:tav tm="100000">
                                          <p:val>
                                            <p:strVal val="#ppt_x"/>
                                          </p:val>
                                        </p:tav>
                                      </p:tavLst>
                                    </p:anim>
                                    <p:anim calcmode="lin" valueType="num">
                                      <p:cBhvr additive="base">
                                        <p:cTn id="25"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56675" y="1254740"/>
            <a:ext cx="10271573" cy="4846569"/>
          </a:xfrm>
          <a:prstGeom prst="rect">
            <a:avLst/>
          </a:prstGeom>
        </p:spPr>
      </p:pic>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770" y="507825"/>
            <a:ext cx="5850642" cy="743356"/>
          </a:xfrm>
          <a:prstGeom prst="rect">
            <a:avLst/>
          </a:prstGeom>
        </p:spPr>
      </p:pic>
      <p:grpSp>
        <p:nvGrpSpPr>
          <p:cNvPr id="6" name="组合 5"/>
          <p:cNvGrpSpPr/>
          <p:nvPr/>
        </p:nvGrpSpPr>
        <p:grpSpPr>
          <a:xfrm>
            <a:off x="734568" y="424635"/>
            <a:ext cx="2312358" cy="830997"/>
            <a:chOff x="734568" y="424635"/>
            <a:chExt cx="2312358" cy="830997"/>
          </a:xfrm>
        </p:grpSpPr>
        <p:sp>
          <p:nvSpPr>
            <p:cNvPr id="7" name="文本框 6"/>
            <p:cNvSpPr txBox="1"/>
            <p:nvPr/>
          </p:nvSpPr>
          <p:spPr>
            <a:xfrm>
              <a:off x="734568" y="424635"/>
              <a:ext cx="417576" cy="830997"/>
            </a:xfrm>
            <a:prstGeom prst="rect">
              <a:avLst/>
            </a:prstGeom>
            <a:noFill/>
          </p:spPr>
          <p:txBody>
            <a:bodyPr wrap="square" rtlCol="0">
              <a:spAutoFit/>
            </a:bodyPr>
            <a:lstStyle/>
            <a:p>
              <a:r>
                <a:rPr lang="zh-CN" altLang="en-US" sz="4800" dirty="0" smtClean="0">
                  <a:solidFill>
                    <a:schemeClr val="bg1"/>
                  </a:solidFill>
                  <a:latin typeface="微软雅黑" panose="020B0503020204020204" pitchFamily="34" charset="-122"/>
                  <a:ea typeface="微软雅黑" panose="020B0503020204020204" pitchFamily="34" charset="-122"/>
                </a:rPr>
                <a:t>■</a:t>
              </a:r>
            </a:p>
          </p:txBody>
        </p:sp>
        <p:sp>
          <p:nvSpPr>
            <p:cNvPr id="8" name="矩形 7"/>
            <p:cNvSpPr/>
            <p:nvPr/>
          </p:nvSpPr>
          <p:spPr>
            <a:xfrm>
              <a:off x="1477266" y="562689"/>
              <a:ext cx="1569660" cy="646331"/>
            </a:xfrm>
            <a:prstGeom prst="rect">
              <a:avLst/>
            </a:prstGeom>
          </p:spPr>
          <p:txBody>
            <a:bodyPr wrap="none">
              <a:spAutoFit/>
            </a:bodyPr>
            <a:lstStyle/>
            <a:p>
              <a:r>
                <a:rPr lang="zh-CN" altLang="en-US" sz="3600" dirty="0" smtClean="0">
                  <a:solidFill>
                    <a:schemeClr val="bg1"/>
                  </a:solidFill>
                  <a:latin typeface="微软雅黑" panose="020B0503020204020204" pitchFamily="34" charset="-122"/>
                  <a:ea typeface="微软雅黑" panose="020B0503020204020204" pitchFamily="34" charset="-122"/>
                </a:rPr>
                <a:t>提　纲</a:t>
              </a:r>
            </a:p>
          </p:txBody>
        </p:sp>
      </p:grpSp>
      <p:sp>
        <p:nvSpPr>
          <p:cNvPr id="10" name="矩形 9"/>
          <p:cNvSpPr/>
          <p:nvPr/>
        </p:nvSpPr>
        <p:spPr>
          <a:xfrm>
            <a:off x="1474903" y="1388180"/>
            <a:ext cx="6096000" cy="4437305"/>
          </a:xfrm>
          <a:prstGeom prst="rect">
            <a:avLst/>
          </a:prstGeom>
        </p:spPr>
        <p:txBody>
          <a:bodyPr>
            <a:spAutoFit/>
          </a:bodyPr>
          <a:lstStyle/>
          <a:p>
            <a:pPr>
              <a:lnSpc>
                <a:spcPct val="150000"/>
              </a:lnSpc>
            </a:pPr>
            <a:r>
              <a:rPr lang="zh-CN" altLang="en-US" sz="3200" b="1" dirty="0" smtClean="0">
                <a:solidFill>
                  <a:srgbClr val="8A2F8C"/>
                </a:solidFill>
                <a:latin typeface="微软雅黑" pitchFamily="34" charset="-122"/>
                <a:ea typeface="微软雅黑" pitchFamily="34" charset="-122"/>
              </a:rPr>
              <a:t>结构化程序设计基础</a:t>
            </a:r>
          </a:p>
          <a:p>
            <a:pPr>
              <a:lnSpc>
                <a:spcPct val="150000"/>
              </a:lnSpc>
            </a:pPr>
            <a:r>
              <a:rPr lang="zh-CN" altLang="en-US" sz="3200" b="1" dirty="0" smtClean="0">
                <a:solidFill>
                  <a:srgbClr val="8A2F8C"/>
                </a:solidFill>
                <a:latin typeface="微软雅黑" pitchFamily="34" charset="-122"/>
                <a:ea typeface="微软雅黑" pitchFamily="34" charset="-122"/>
              </a:rPr>
              <a:t>布尔数据</a:t>
            </a:r>
          </a:p>
          <a:p>
            <a:pPr>
              <a:lnSpc>
                <a:spcPct val="150000"/>
              </a:lnSpc>
            </a:pPr>
            <a:r>
              <a:rPr lang="en-US" altLang="zh-CN" sz="3200" b="1" dirty="0" smtClean="0">
                <a:solidFill>
                  <a:srgbClr val="8A2F8C"/>
                </a:solidFill>
                <a:latin typeface="微软雅黑" pitchFamily="34" charset="-122"/>
                <a:ea typeface="微软雅黑" pitchFamily="34" charset="-122"/>
              </a:rPr>
              <a:t>if </a:t>
            </a:r>
            <a:r>
              <a:rPr lang="zh-CN" altLang="en-US" sz="3200" b="1" dirty="0" smtClean="0">
                <a:solidFill>
                  <a:srgbClr val="8A2F8C"/>
                </a:solidFill>
                <a:latin typeface="微软雅黑" pitchFamily="34" charset="-122"/>
                <a:ea typeface="微软雅黑" pitchFamily="34" charset="-122"/>
              </a:rPr>
              <a:t>分支结构</a:t>
            </a:r>
          </a:p>
          <a:p>
            <a:pPr>
              <a:lnSpc>
                <a:spcPct val="150000"/>
              </a:lnSpc>
            </a:pPr>
            <a:r>
              <a:rPr lang="en-US" altLang="zh-CN" sz="3200" b="1" dirty="0" smtClean="0">
                <a:solidFill>
                  <a:srgbClr val="8A2F8C"/>
                </a:solidFill>
                <a:latin typeface="微软雅黑" pitchFamily="34" charset="-122"/>
                <a:ea typeface="微软雅黑" pitchFamily="34" charset="-122"/>
              </a:rPr>
              <a:t>switch </a:t>
            </a:r>
            <a:r>
              <a:rPr lang="zh-CN" altLang="en-US" sz="3200" b="1" dirty="0" smtClean="0">
                <a:solidFill>
                  <a:srgbClr val="8A2F8C"/>
                </a:solidFill>
                <a:latin typeface="微软雅黑" pitchFamily="34" charset="-122"/>
                <a:ea typeface="微软雅黑" pitchFamily="34" charset="-122"/>
              </a:rPr>
              <a:t>分支结构</a:t>
            </a:r>
          </a:p>
          <a:p>
            <a:pPr>
              <a:lnSpc>
                <a:spcPct val="150000"/>
              </a:lnSpc>
            </a:pPr>
            <a:r>
              <a:rPr lang="en-US" altLang="zh-CN" sz="3200" b="1" dirty="0" smtClean="0">
                <a:solidFill>
                  <a:srgbClr val="8A2F8C"/>
                </a:solidFill>
                <a:latin typeface="微软雅黑" pitchFamily="34" charset="-122"/>
                <a:ea typeface="微软雅黑" pitchFamily="34" charset="-122"/>
              </a:rPr>
              <a:t>while </a:t>
            </a:r>
            <a:r>
              <a:rPr lang="zh-CN" altLang="en-US" sz="3200" b="1" dirty="0" smtClean="0">
                <a:solidFill>
                  <a:srgbClr val="8A2F8C"/>
                </a:solidFill>
                <a:latin typeface="微软雅黑" pitchFamily="34" charset="-122"/>
                <a:ea typeface="微软雅黑" pitchFamily="34" charset="-122"/>
              </a:rPr>
              <a:t>循环结构</a:t>
            </a:r>
            <a:endParaRPr lang="en-US" altLang="zh-CN" sz="3200" b="1" dirty="0" smtClean="0">
              <a:solidFill>
                <a:srgbClr val="8A2F8C"/>
              </a:solidFill>
              <a:latin typeface="微软雅黑" pitchFamily="34" charset="-122"/>
              <a:ea typeface="微软雅黑" pitchFamily="34" charset="-122"/>
            </a:endParaRPr>
          </a:p>
          <a:p>
            <a:pPr>
              <a:lnSpc>
                <a:spcPct val="150000"/>
              </a:lnSpc>
            </a:pPr>
            <a:r>
              <a:rPr lang="en-US" altLang="zh-CN" sz="3200" b="1" dirty="0" smtClean="0">
                <a:solidFill>
                  <a:srgbClr val="8A2F8C"/>
                </a:solidFill>
                <a:latin typeface="微软雅黑" pitchFamily="34" charset="-122"/>
                <a:ea typeface="微软雅黑" pitchFamily="34" charset="-122"/>
              </a:rPr>
              <a:t>for </a:t>
            </a:r>
            <a:r>
              <a:rPr lang="zh-CN" altLang="en-US" sz="3200" b="1" dirty="0" smtClean="0">
                <a:solidFill>
                  <a:srgbClr val="8A2F8C"/>
                </a:solidFill>
                <a:latin typeface="微软雅黑" pitchFamily="34" charset="-122"/>
                <a:ea typeface="微软雅黑" pitchFamily="34" charset="-122"/>
              </a:rPr>
              <a:t>循环结构</a:t>
            </a:r>
            <a:endParaRPr lang="zh-CN" altLang="en-US" sz="3000" b="1" dirty="0" smtClean="0">
              <a:solidFill>
                <a:srgbClr val="8A2F8C"/>
              </a:solidFill>
              <a:latin typeface="微软雅黑" pitchFamily="34" charset="-122"/>
              <a:ea typeface="微软雅黑" pitchFamily="34" charset="-122"/>
            </a:endParaRPr>
          </a:p>
        </p:txBody>
      </p:sp>
    </p:spTree>
    <p:extLst>
      <p:ext uri="{BB962C8B-B14F-4D97-AF65-F5344CB8AC3E}">
        <p14:creationId xmlns:p14="http://schemas.microsoft.com/office/powerpoint/2010/main" val="41713745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par>
                                <p:cTn id="9" presetID="2" presetClass="entr" presetSubtype="4" decel="100000" fill="hold" nodeType="withEffect">
                                  <p:stCondLst>
                                    <p:cond delay="25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par>
                          <p:cTn id="13" fill="hold">
                            <p:stCondLst>
                              <p:cond delay="750"/>
                            </p:stCondLst>
                            <p:childTnLst>
                              <p:par>
                                <p:cTn id="14" presetID="10" presetClass="entr" presetSubtype="0" fill="hold" nodeType="after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par>
                                <p:cTn id="17" presetID="2" presetClass="entr" presetSubtype="4" decel="10000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56675" y="1254740"/>
            <a:ext cx="10271573" cy="5390989"/>
          </a:xfrm>
          <a:prstGeom prst="rect">
            <a:avLst/>
          </a:prstGeom>
        </p:spPr>
      </p:pic>
      <p:pic>
        <p:nvPicPr>
          <p:cNvPr id="9" name="图片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771" y="507825"/>
            <a:ext cx="6352257" cy="743356"/>
          </a:xfrm>
          <a:prstGeom prst="rect">
            <a:avLst/>
          </a:prstGeom>
        </p:spPr>
      </p:pic>
      <p:grpSp>
        <p:nvGrpSpPr>
          <p:cNvPr id="2" name="组合 7"/>
          <p:cNvGrpSpPr/>
          <p:nvPr/>
        </p:nvGrpSpPr>
        <p:grpSpPr>
          <a:xfrm>
            <a:off x="734568" y="424635"/>
            <a:ext cx="2774023" cy="830997"/>
            <a:chOff x="734568" y="424635"/>
            <a:chExt cx="2774023" cy="830997"/>
          </a:xfrm>
        </p:grpSpPr>
        <p:sp>
          <p:nvSpPr>
            <p:cNvPr id="4" name="文本框 3"/>
            <p:cNvSpPr txBox="1"/>
            <p:nvPr/>
          </p:nvSpPr>
          <p:spPr>
            <a:xfrm>
              <a:off x="734568" y="424635"/>
              <a:ext cx="417576" cy="830997"/>
            </a:xfrm>
            <a:prstGeom prst="rect">
              <a:avLst/>
            </a:prstGeom>
            <a:noFill/>
          </p:spPr>
          <p:txBody>
            <a:bodyPr wrap="square" rtlCol="0">
              <a:spAutoFit/>
            </a:bodyPr>
            <a:lstStyle/>
            <a:p>
              <a:r>
                <a:rPr lang="zh-CN" altLang="en-US" sz="4800" dirty="0" smtClean="0">
                  <a:solidFill>
                    <a:schemeClr val="bg1"/>
                  </a:solidFill>
                  <a:latin typeface="微软雅黑" panose="020B0503020204020204" pitchFamily="34" charset="-122"/>
                  <a:ea typeface="微软雅黑" panose="020B0503020204020204" pitchFamily="34" charset="-122"/>
                </a:rPr>
                <a:t>■</a:t>
              </a:r>
            </a:p>
          </p:txBody>
        </p:sp>
        <p:sp>
          <p:nvSpPr>
            <p:cNvPr id="5" name="矩形 4"/>
            <p:cNvSpPr/>
            <p:nvPr/>
          </p:nvSpPr>
          <p:spPr>
            <a:xfrm>
              <a:off x="1477266" y="562689"/>
              <a:ext cx="2031325" cy="646331"/>
            </a:xfrm>
            <a:prstGeom prst="rect">
              <a:avLst/>
            </a:prstGeom>
          </p:spPr>
          <p:txBody>
            <a:bodyPr wrap="none">
              <a:spAutoFit/>
            </a:bodyPr>
            <a:lstStyle/>
            <a:p>
              <a:r>
                <a:rPr lang="zh-CN" altLang="en-US" sz="3600" dirty="0" smtClean="0">
                  <a:solidFill>
                    <a:schemeClr val="bg1"/>
                  </a:solidFill>
                  <a:latin typeface="微软雅黑" panose="020B0503020204020204" pitchFamily="34" charset="-122"/>
                  <a:ea typeface="微软雅黑" panose="020B0503020204020204" pitchFamily="34" charset="-122"/>
                </a:rPr>
                <a:t>程序代码</a:t>
              </a:r>
            </a:p>
          </p:txBody>
        </p:sp>
      </p:grpSp>
      <p:sp>
        <p:nvSpPr>
          <p:cNvPr id="19" name="矩形 18"/>
          <p:cNvSpPr/>
          <p:nvPr/>
        </p:nvSpPr>
        <p:spPr>
          <a:xfrm>
            <a:off x="1477266" y="1321990"/>
            <a:ext cx="9234277" cy="5355312"/>
          </a:xfrm>
          <a:prstGeom prst="rect">
            <a:avLst/>
          </a:prstGeom>
        </p:spPr>
        <p:txBody>
          <a:bodyPr wrap="square">
            <a:spAutoFit/>
          </a:bodyPr>
          <a:lstStyle/>
          <a:p>
            <a:pPr marL="342900" indent="-342900">
              <a:buClr>
                <a:srgbClr val="FFF59B"/>
              </a:buClr>
            </a:pPr>
            <a:r>
              <a:rPr lang="en-US" altLang="zh-CN" b="1" dirty="0" smtClean="0">
                <a:solidFill>
                  <a:srgbClr val="006600"/>
                </a:solidFill>
                <a:latin typeface="微软雅黑" pitchFamily="34" charset="-122"/>
                <a:ea typeface="微软雅黑" pitchFamily="34" charset="-122"/>
              </a:rPr>
              <a:t>#include &lt;</a:t>
            </a:r>
            <a:r>
              <a:rPr lang="en-US" altLang="zh-CN" b="1" dirty="0" err="1" smtClean="0">
                <a:solidFill>
                  <a:srgbClr val="006600"/>
                </a:solidFill>
                <a:latin typeface="微软雅黑" pitchFamily="34" charset="-122"/>
                <a:ea typeface="微软雅黑" pitchFamily="34" charset="-122"/>
              </a:rPr>
              <a:t>iostream</a:t>
            </a:r>
            <a:r>
              <a:rPr lang="en-US" altLang="zh-CN" b="1" dirty="0" smtClean="0">
                <a:solidFill>
                  <a:srgbClr val="006600"/>
                </a:solidFill>
                <a:latin typeface="微软雅黑" pitchFamily="34" charset="-122"/>
                <a:ea typeface="微软雅黑" pitchFamily="34" charset="-122"/>
              </a:rPr>
              <a:t>&gt;</a:t>
            </a:r>
          </a:p>
          <a:p>
            <a:pPr marL="342900" indent="-342900">
              <a:buClr>
                <a:srgbClr val="FFF59B"/>
              </a:buClr>
            </a:pPr>
            <a:r>
              <a:rPr lang="en-US" altLang="zh-CN" b="1" dirty="0" smtClean="0">
                <a:solidFill>
                  <a:srgbClr val="006600"/>
                </a:solidFill>
                <a:latin typeface="微软雅黑" pitchFamily="34" charset="-122"/>
                <a:ea typeface="微软雅黑" pitchFamily="34" charset="-122"/>
              </a:rPr>
              <a:t>#include &lt;</a:t>
            </a:r>
            <a:r>
              <a:rPr lang="en-US" altLang="zh-CN" b="1" dirty="0" err="1" smtClean="0">
                <a:solidFill>
                  <a:srgbClr val="006600"/>
                </a:solidFill>
                <a:latin typeface="微软雅黑" pitchFamily="34" charset="-122"/>
                <a:ea typeface="微软雅黑" pitchFamily="34" charset="-122"/>
              </a:rPr>
              <a:t>iomanip</a:t>
            </a:r>
            <a:r>
              <a:rPr lang="en-US" altLang="zh-CN" b="1" dirty="0" smtClean="0">
                <a:solidFill>
                  <a:srgbClr val="006600"/>
                </a:solidFill>
                <a:latin typeface="微软雅黑" pitchFamily="34" charset="-122"/>
                <a:ea typeface="微软雅黑" pitchFamily="34" charset="-122"/>
              </a:rPr>
              <a:t>&gt;</a:t>
            </a:r>
          </a:p>
          <a:p>
            <a:pPr marL="342900" indent="-342900">
              <a:buClr>
                <a:srgbClr val="FFF59B"/>
              </a:buClr>
            </a:pPr>
            <a:r>
              <a:rPr lang="en-US" altLang="zh-CN" b="1" dirty="0" smtClean="0">
                <a:solidFill>
                  <a:srgbClr val="006600"/>
                </a:solidFill>
                <a:latin typeface="微软雅黑" pitchFamily="34" charset="-122"/>
                <a:ea typeface="微软雅黑" pitchFamily="34" charset="-122"/>
              </a:rPr>
              <a:t>using namespace std;</a:t>
            </a:r>
            <a:endParaRPr lang="zh-CN" altLang="en-US" b="1" dirty="0" smtClean="0">
              <a:solidFill>
                <a:srgbClr val="006600"/>
              </a:solidFill>
              <a:latin typeface="微软雅黑" pitchFamily="34" charset="-122"/>
              <a:ea typeface="微软雅黑" pitchFamily="34" charset="-122"/>
            </a:endParaRPr>
          </a:p>
          <a:p>
            <a:pPr marL="342900" indent="-342900">
              <a:buClr>
                <a:srgbClr val="FFF59B"/>
              </a:buClr>
            </a:pPr>
            <a:r>
              <a:rPr lang="en-US" altLang="zh-CN" b="1" dirty="0" err="1" smtClean="0">
                <a:solidFill>
                  <a:srgbClr val="006600"/>
                </a:solidFill>
                <a:latin typeface="微软雅黑" pitchFamily="34" charset="-122"/>
                <a:ea typeface="微软雅黑" pitchFamily="34" charset="-122"/>
              </a:rPr>
              <a:t>typedef</a:t>
            </a:r>
            <a:r>
              <a:rPr lang="en-US" altLang="zh-CN" b="1" dirty="0" smtClean="0">
                <a:solidFill>
                  <a:srgbClr val="006600"/>
                </a:solidFill>
                <a:latin typeface="微软雅黑" pitchFamily="34" charset="-122"/>
                <a:ea typeface="微软雅黑" pitchFamily="34" charset="-122"/>
              </a:rPr>
              <a:t> </a:t>
            </a:r>
            <a:r>
              <a:rPr lang="en-US" altLang="zh-CN" b="1" dirty="0" err="1" smtClean="0">
                <a:solidFill>
                  <a:srgbClr val="006600"/>
                </a:solidFill>
                <a:latin typeface="微软雅黑" pitchFamily="34" charset="-122"/>
                <a:ea typeface="微软雅黑" pitchFamily="34" charset="-122"/>
              </a:rPr>
              <a:t>enum</a:t>
            </a:r>
            <a:r>
              <a:rPr lang="en-US" altLang="zh-CN" b="1" dirty="0" smtClean="0">
                <a:solidFill>
                  <a:srgbClr val="006600"/>
                </a:solidFill>
                <a:latin typeface="微软雅黑" pitchFamily="34" charset="-122"/>
                <a:ea typeface="微软雅黑" pitchFamily="34" charset="-122"/>
              </a:rPr>
              <a:t> { SUN, MON, TUE, WED, THU, FRI, SAT } WEEKDAY;</a:t>
            </a:r>
          </a:p>
          <a:p>
            <a:pPr marL="342900" indent="-342900">
              <a:buClr>
                <a:srgbClr val="FFF59B"/>
              </a:buClr>
            </a:pPr>
            <a:r>
              <a:rPr lang="en-US" altLang="zh-CN" b="1" dirty="0" err="1" smtClean="0">
                <a:solidFill>
                  <a:srgbClr val="006600"/>
                </a:solidFill>
                <a:latin typeface="微软雅黑" pitchFamily="34" charset="-122"/>
                <a:ea typeface="微软雅黑" pitchFamily="34" charset="-122"/>
              </a:rPr>
              <a:t>int</a:t>
            </a:r>
            <a:r>
              <a:rPr lang="en-US" altLang="zh-CN" b="1" dirty="0" smtClean="0">
                <a:solidFill>
                  <a:srgbClr val="006600"/>
                </a:solidFill>
                <a:latin typeface="微软雅黑" pitchFamily="34" charset="-122"/>
                <a:ea typeface="微软雅黑" pitchFamily="34" charset="-122"/>
              </a:rPr>
              <a:t> main()</a:t>
            </a:r>
          </a:p>
          <a:p>
            <a:pPr marL="342900" indent="-342900">
              <a:buClr>
                <a:srgbClr val="FFF59B"/>
              </a:buClr>
            </a:pPr>
            <a:r>
              <a:rPr lang="en-US" altLang="zh-CN" b="1" dirty="0" smtClean="0">
                <a:solidFill>
                  <a:srgbClr val="006600"/>
                </a:solidFill>
                <a:latin typeface="微软雅黑" pitchFamily="34" charset="-122"/>
                <a:ea typeface="微软雅黑" pitchFamily="34" charset="-122"/>
              </a:rPr>
              <a:t>{</a:t>
            </a:r>
          </a:p>
          <a:p>
            <a:pPr marL="342900" indent="-342900">
              <a:buClr>
                <a:srgbClr val="FFF59B"/>
              </a:buClr>
            </a:pPr>
            <a:r>
              <a:rPr lang="en-US" altLang="zh-CN" b="1" dirty="0" smtClean="0">
                <a:solidFill>
                  <a:srgbClr val="006600"/>
                </a:solidFill>
                <a:latin typeface="微软雅黑" pitchFamily="34" charset="-122"/>
                <a:ea typeface="微软雅黑" pitchFamily="34" charset="-122"/>
              </a:rPr>
              <a:t>  </a:t>
            </a:r>
            <a:r>
              <a:rPr lang="en-US" altLang="zh-CN" b="1" dirty="0" err="1" smtClean="0">
                <a:solidFill>
                  <a:srgbClr val="006600"/>
                </a:solidFill>
                <a:latin typeface="微软雅黑" pitchFamily="34" charset="-122"/>
                <a:ea typeface="微软雅黑" pitchFamily="34" charset="-122"/>
              </a:rPr>
              <a:t>int</a:t>
            </a:r>
            <a:r>
              <a:rPr lang="en-US" altLang="zh-CN" b="1" dirty="0" smtClean="0">
                <a:solidFill>
                  <a:srgbClr val="006600"/>
                </a:solidFill>
                <a:latin typeface="微软雅黑" pitchFamily="34" charset="-122"/>
                <a:ea typeface="微软雅黑" pitchFamily="34" charset="-122"/>
              </a:rPr>
              <a:t> date;</a:t>
            </a:r>
          </a:p>
          <a:p>
            <a:pPr marL="342900" indent="-342900">
              <a:buClr>
                <a:srgbClr val="FFF59B"/>
              </a:buClr>
            </a:pPr>
            <a:r>
              <a:rPr lang="en-US" altLang="zh-CN" b="1" dirty="0" smtClean="0">
                <a:solidFill>
                  <a:srgbClr val="006600"/>
                </a:solidFill>
                <a:latin typeface="微软雅黑" pitchFamily="34" charset="-122"/>
                <a:ea typeface="微软雅黑" pitchFamily="34" charset="-122"/>
              </a:rPr>
              <a:t>  const WEEKDAY date_1 = FRI;</a:t>
            </a:r>
          </a:p>
          <a:p>
            <a:pPr marL="342900" indent="-342900">
              <a:buClr>
                <a:srgbClr val="FFF59B"/>
              </a:buClr>
            </a:pPr>
            <a:r>
              <a:rPr lang="en-US" altLang="zh-CN" b="1" dirty="0" smtClean="0">
                <a:solidFill>
                  <a:srgbClr val="006600"/>
                </a:solidFill>
                <a:latin typeface="微软雅黑" pitchFamily="34" charset="-122"/>
                <a:ea typeface="微软雅黑" pitchFamily="34" charset="-122"/>
              </a:rPr>
              <a:t>  WEEKDAY </a:t>
            </a:r>
            <a:r>
              <a:rPr lang="en-US" altLang="zh-CN" b="1" dirty="0" err="1" smtClean="0">
                <a:solidFill>
                  <a:srgbClr val="006600"/>
                </a:solidFill>
                <a:latin typeface="微软雅黑" pitchFamily="34" charset="-122"/>
                <a:ea typeface="微软雅黑" pitchFamily="34" charset="-122"/>
              </a:rPr>
              <a:t>weekday</a:t>
            </a:r>
            <a:r>
              <a:rPr lang="en-US" altLang="zh-CN" b="1" dirty="0" smtClean="0">
                <a:solidFill>
                  <a:srgbClr val="006600"/>
                </a:solidFill>
                <a:latin typeface="微软雅黑" pitchFamily="34" charset="-122"/>
                <a:ea typeface="微软雅黑" pitchFamily="34" charset="-122"/>
              </a:rPr>
              <a:t>;</a:t>
            </a:r>
          </a:p>
          <a:p>
            <a:pPr marL="342900" indent="-342900">
              <a:buClr>
                <a:srgbClr val="FFF59B"/>
              </a:buClr>
            </a:pPr>
            <a:r>
              <a:rPr lang="en-US" altLang="zh-CN" b="1" dirty="0" smtClean="0">
                <a:solidFill>
                  <a:srgbClr val="006600"/>
                </a:solidFill>
                <a:latin typeface="微软雅黑" pitchFamily="34" charset="-122"/>
                <a:ea typeface="微软雅黑" pitchFamily="34" charset="-122"/>
              </a:rPr>
              <a:t>  /* </a:t>
            </a:r>
            <a:r>
              <a:rPr lang="zh-CN" altLang="en-US" b="1" dirty="0" smtClean="0">
                <a:solidFill>
                  <a:srgbClr val="006600"/>
                </a:solidFill>
                <a:latin typeface="微软雅黑" pitchFamily="34" charset="-122"/>
                <a:ea typeface="微软雅黑" pitchFamily="34" charset="-122"/>
              </a:rPr>
              <a:t>输入部分 </a:t>
            </a:r>
            <a:r>
              <a:rPr lang="en-US" altLang="zh-CN" b="1" dirty="0" smtClean="0">
                <a:solidFill>
                  <a:srgbClr val="006600"/>
                </a:solidFill>
                <a:latin typeface="微软雅黑" pitchFamily="34" charset="-122"/>
                <a:ea typeface="微软雅黑" pitchFamily="34" charset="-122"/>
              </a:rPr>
              <a:t>*/</a:t>
            </a:r>
          </a:p>
          <a:p>
            <a:pPr marL="342900" indent="-342900">
              <a:buClr>
                <a:srgbClr val="FFF59B"/>
              </a:buClr>
            </a:pPr>
            <a:r>
              <a:rPr lang="en-US" altLang="zh-CN" b="1" dirty="0" smtClean="0">
                <a:solidFill>
                  <a:srgbClr val="006600"/>
                </a:solidFill>
                <a:latin typeface="微软雅黑" pitchFamily="34" charset="-122"/>
                <a:ea typeface="微软雅黑" pitchFamily="34" charset="-122"/>
              </a:rPr>
              <a:t>  </a:t>
            </a:r>
            <a:r>
              <a:rPr lang="en-US" altLang="zh-CN" b="1" dirty="0" err="1" smtClean="0">
                <a:solidFill>
                  <a:srgbClr val="006600"/>
                </a:solidFill>
                <a:latin typeface="微软雅黑" pitchFamily="34" charset="-122"/>
                <a:ea typeface="微软雅黑" pitchFamily="34" charset="-122"/>
              </a:rPr>
              <a:t>cout</a:t>
            </a:r>
            <a:r>
              <a:rPr lang="en-US" altLang="zh-CN" b="1" dirty="0" smtClean="0">
                <a:solidFill>
                  <a:srgbClr val="006600"/>
                </a:solidFill>
                <a:latin typeface="微软雅黑" pitchFamily="34" charset="-122"/>
                <a:ea typeface="微软雅黑" pitchFamily="34" charset="-122"/>
              </a:rPr>
              <a:t> &lt;&lt; "The program gets a date(1~31), \n";</a:t>
            </a:r>
          </a:p>
          <a:p>
            <a:pPr marL="342900" indent="-342900">
              <a:buClr>
                <a:srgbClr val="FFF59B"/>
              </a:buClr>
            </a:pPr>
            <a:r>
              <a:rPr lang="en-US" altLang="zh-CN" b="1" dirty="0" smtClean="0">
                <a:solidFill>
                  <a:srgbClr val="006600"/>
                </a:solidFill>
                <a:latin typeface="微软雅黑" pitchFamily="34" charset="-122"/>
                <a:ea typeface="微软雅黑" pitchFamily="34" charset="-122"/>
              </a:rPr>
              <a:t>  </a:t>
            </a:r>
            <a:r>
              <a:rPr lang="en-US" altLang="zh-CN" b="1" dirty="0" err="1" smtClean="0">
                <a:solidFill>
                  <a:srgbClr val="006600"/>
                </a:solidFill>
                <a:latin typeface="微软雅黑" pitchFamily="34" charset="-122"/>
                <a:ea typeface="微软雅黑" pitchFamily="34" charset="-122"/>
              </a:rPr>
              <a:t>cout</a:t>
            </a:r>
            <a:r>
              <a:rPr lang="en-US" altLang="zh-CN" b="1" dirty="0" smtClean="0">
                <a:solidFill>
                  <a:srgbClr val="006600"/>
                </a:solidFill>
                <a:latin typeface="微软雅黑" pitchFamily="34" charset="-122"/>
                <a:ea typeface="微软雅黑" pitchFamily="34" charset="-122"/>
              </a:rPr>
              <a:t> &lt;&lt; " and prints a calendar of 2006-12 (just the date).\n";</a:t>
            </a:r>
          </a:p>
          <a:p>
            <a:pPr marL="342900" indent="-342900">
              <a:buClr>
                <a:srgbClr val="FFF59B"/>
              </a:buClr>
            </a:pPr>
            <a:r>
              <a:rPr lang="en-US" altLang="zh-CN" b="1" dirty="0" smtClean="0">
                <a:solidFill>
                  <a:srgbClr val="006600"/>
                </a:solidFill>
                <a:latin typeface="微软雅黑" pitchFamily="34" charset="-122"/>
                <a:ea typeface="微软雅黑" pitchFamily="34" charset="-122"/>
              </a:rPr>
              <a:t>  </a:t>
            </a:r>
            <a:r>
              <a:rPr lang="en-US" altLang="zh-CN" b="1" dirty="0" err="1" smtClean="0">
                <a:solidFill>
                  <a:srgbClr val="006600"/>
                </a:solidFill>
                <a:latin typeface="微软雅黑" pitchFamily="34" charset="-122"/>
                <a:ea typeface="微软雅黑" pitchFamily="34" charset="-122"/>
              </a:rPr>
              <a:t>cout</a:t>
            </a:r>
            <a:r>
              <a:rPr lang="en-US" altLang="zh-CN" b="1" dirty="0" smtClean="0">
                <a:solidFill>
                  <a:srgbClr val="006600"/>
                </a:solidFill>
                <a:latin typeface="微软雅黑" pitchFamily="34" charset="-122"/>
                <a:ea typeface="微软雅黑" pitchFamily="34" charset="-122"/>
              </a:rPr>
              <a:t> &lt;&lt; "The date: ";</a:t>
            </a:r>
          </a:p>
          <a:p>
            <a:pPr marL="342900" indent="-342900">
              <a:buClr>
                <a:srgbClr val="FFF59B"/>
              </a:buClr>
            </a:pPr>
            <a:r>
              <a:rPr lang="en-US" altLang="zh-CN" b="1" dirty="0" smtClean="0">
                <a:solidFill>
                  <a:srgbClr val="006600"/>
                </a:solidFill>
                <a:latin typeface="微软雅黑" pitchFamily="34" charset="-122"/>
                <a:ea typeface="微软雅黑" pitchFamily="34" charset="-122"/>
              </a:rPr>
              <a:t>  </a:t>
            </a:r>
            <a:r>
              <a:rPr lang="en-US" altLang="zh-CN" b="1" dirty="0" err="1" smtClean="0">
                <a:solidFill>
                  <a:srgbClr val="006600"/>
                </a:solidFill>
                <a:latin typeface="微软雅黑" pitchFamily="34" charset="-122"/>
                <a:ea typeface="微软雅黑" pitchFamily="34" charset="-122"/>
              </a:rPr>
              <a:t>cin</a:t>
            </a:r>
            <a:r>
              <a:rPr lang="en-US" altLang="zh-CN" b="1" dirty="0" smtClean="0">
                <a:solidFill>
                  <a:srgbClr val="006600"/>
                </a:solidFill>
                <a:latin typeface="微软雅黑" pitchFamily="34" charset="-122"/>
                <a:ea typeface="微软雅黑" pitchFamily="34" charset="-122"/>
              </a:rPr>
              <a:t> &gt;&gt; date;</a:t>
            </a:r>
          </a:p>
          <a:p>
            <a:pPr marL="342900" indent="-342900">
              <a:buClr>
                <a:srgbClr val="FFF59B"/>
              </a:buClr>
            </a:pPr>
            <a:r>
              <a:rPr lang="en-US" altLang="zh-CN" b="1" dirty="0" smtClean="0">
                <a:solidFill>
                  <a:srgbClr val="006600"/>
                </a:solidFill>
                <a:latin typeface="微软雅黑" pitchFamily="34" charset="-122"/>
                <a:ea typeface="微软雅黑" pitchFamily="34" charset="-122"/>
              </a:rPr>
              <a:t>  if( date &lt; 1 || date &gt; 31 )</a:t>
            </a:r>
          </a:p>
          <a:p>
            <a:pPr marL="342900" indent="-342900">
              <a:buClr>
                <a:srgbClr val="FFF59B"/>
              </a:buClr>
            </a:pPr>
            <a:r>
              <a:rPr lang="en-US" altLang="zh-CN" b="1" dirty="0" smtClean="0">
                <a:solidFill>
                  <a:srgbClr val="006600"/>
                </a:solidFill>
                <a:latin typeface="微软雅黑" pitchFamily="34" charset="-122"/>
                <a:ea typeface="微软雅黑" pitchFamily="34" charset="-122"/>
              </a:rPr>
              <a:t>  {  /* </a:t>
            </a:r>
            <a:r>
              <a:rPr lang="zh-CN" altLang="en-US" b="1" dirty="0" smtClean="0">
                <a:solidFill>
                  <a:srgbClr val="006600"/>
                </a:solidFill>
                <a:latin typeface="微软雅黑" pitchFamily="34" charset="-122"/>
                <a:ea typeface="微软雅黑" pitchFamily="34" charset="-122"/>
              </a:rPr>
              <a:t>日期输入错误，给出错误信息，退出执行 </a:t>
            </a:r>
            <a:r>
              <a:rPr lang="en-US" altLang="zh-CN" b="1" dirty="0" smtClean="0">
                <a:solidFill>
                  <a:srgbClr val="006600"/>
                </a:solidFill>
                <a:latin typeface="微软雅黑" pitchFamily="34" charset="-122"/>
                <a:ea typeface="微软雅黑" pitchFamily="34" charset="-122"/>
              </a:rPr>
              <a:t>*/</a:t>
            </a:r>
          </a:p>
          <a:p>
            <a:pPr marL="342900" indent="-342900">
              <a:buClr>
                <a:srgbClr val="FFF59B"/>
              </a:buClr>
            </a:pPr>
            <a:r>
              <a:rPr lang="en-US" altLang="zh-CN" b="1" dirty="0" smtClean="0">
                <a:solidFill>
                  <a:srgbClr val="006600"/>
                </a:solidFill>
                <a:latin typeface="微软雅黑" pitchFamily="34" charset="-122"/>
                <a:ea typeface="微软雅黑" pitchFamily="34" charset="-122"/>
              </a:rPr>
              <a:t>    </a:t>
            </a:r>
            <a:r>
              <a:rPr lang="en-US" altLang="zh-CN" b="1" dirty="0" err="1" smtClean="0">
                <a:solidFill>
                  <a:srgbClr val="006600"/>
                </a:solidFill>
                <a:latin typeface="微软雅黑" pitchFamily="34" charset="-122"/>
                <a:ea typeface="微软雅黑" pitchFamily="34" charset="-122"/>
              </a:rPr>
              <a:t>cout</a:t>
            </a:r>
            <a:r>
              <a:rPr lang="en-US" altLang="zh-CN" b="1" dirty="0" smtClean="0">
                <a:solidFill>
                  <a:srgbClr val="006600"/>
                </a:solidFill>
                <a:latin typeface="微软雅黑" pitchFamily="34" charset="-122"/>
                <a:ea typeface="微软雅黑" pitchFamily="34" charset="-122"/>
              </a:rPr>
              <a:t> &lt;&lt; "Date error!\n";</a:t>
            </a:r>
          </a:p>
          <a:p>
            <a:pPr marL="342900" indent="-342900">
              <a:buClr>
                <a:srgbClr val="FFF59B"/>
              </a:buClr>
            </a:pPr>
            <a:r>
              <a:rPr lang="en-US" altLang="zh-CN" b="1" dirty="0" smtClean="0">
                <a:solidFill>
                  <a:srgbClr val="006600"/>
                </a:solidFill>
                <a:latin typeface="微软雅黑" pitchFamily="34" charset="-122"/>
                <a:ea typeface="微软雅黑" pitchFamily="34" charset="-122"/>
              </a:rPr>
              <a:t>    return 1;</a:t>
            </a:r>
          </a:p>
          <a:p>
            <a:pPr marL="342900" indent="-342900">
              <a:buClr>
                <a:srgbClr val="FFF59B"/>
              </a:buClr>
            </a:pPr>
            <a:r>
              <a:rPr lang="en-US" altLang="zh-CN" b="1" dirty="0" smtClean="0">
                <a:solidFill>
                  <a:srgbClr val="006600"/>
                </a:solidFill>
                <a:latin typeface="微软雅黑" pitchFamily="34" charset="-122"/>
                <a:ea typeface="微软雅黑" pitchFamily="34" charset="-122"/>
              </a:rPr>
              <a:t>  }</a:t>
            </a:r>
            <a:endParaRPr lang="en-US" altLang="zh-CN" b="1" dirty="0">
              <a:solidFill>
                <a:srgbClr val="006600"/>
              </a:solidFill>
              <a:latin typeface="微软雅黑" pitchFamily="34" charset="-122"/>
              <a:ea typeface="微软雅黑" pitchFamily="34" charset="-122"/>
            </a:endParaRPr>
          </a:p>
        </p:txBody>
      </p:sp>
    </p:spTree>
    <p:extLst>
      <p:ext uri="{BB962C8B-B14F-4D97-AF65-F5344CB8AC3E}">
        <p14:creationId xmlns:p14="http://schemas.microsoft.com/office/powerpoint/2010/main" val="25412296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par>
                                <p:cTn id="9" presetID="2" presetClass="entr" presetSubtype="4" decel="100000" fill="hold" nodeType="withEffect">
                                  <p:stCondLst>
                                    <p:cond delay="25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1+#ppt_h/2"/>
                                          </p:val>
                                        </p:tav>
                                        <p:tav tm="100000">
                                          <p:val>
                                            <p:strVal val="#ppt_y"/>
                                          </p:val>
                                        </p:tav>
                                      </p:tavLst>
                                    </p:anim>
                                  </p:childTnLst>
                                </p:cTn>
                              </p:par>
                            </p:childTnLst>
                          </p:cTn>
                        </p:par>
                        <p:par>
                          <p:cTn id="13" fill="hold">
                            <p:stCondLst>
                              <p:cond delay="750"/>
                            </p:stCondLst>
                            <p:childTnLst>
                              <p:par>
                                <p:cTn id="14" presetID="10" presetClass="entr" presetSubtype="0" fill="hold" nodeType="after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500"/>
                                        <p:tgtEl>
                                          <p:spTgt spid="2"/>
                                        </p:tgtEl>
                                      </p:cBhvr>
                                    </p:animEffect>
                                  </p:childTnLst>
                                </p:cTn>
                              </p:par>
                              <p:par>
                                <p:cTn id="17" presetID="2" presetClass="entr" presetSubtype="4" decel="100000" fill="hold" grpId="0" nodeType="withEffect">
                                  <p:stCondLst>
                                    <p:cond delay="0"/>
                                  </p:stCondLst>
                                  <p:childTnLst>
                                    <p:set>
                                      <p:cBhvr>
                                        <p:cTn id="18" dur="1" fill="hold">
                                          <p:stCondLst>
                                            <p:cond delay="0"/>
                                          </p:stCondLst>
                                        </p:cTn>
                                        <p:tgtEl>
                                          <p:spTgt spid="19"/>
                                        </p:tgtEl>
                                        <p:attrNameLst>
                                          <p:attrName>style.visibility</p:attrName>
                                        </p:attrNameLst>
                                      </p:cBhvr>
                                      <p:to>
                                        <p:strVal val="visible"/>
                                      </p:to>
                                    </p:set>
                                    <p:anim calcmode="lin" valueType="num">
                                      <p:cBhvr additive="base">
                                        <p:cTn id="19" dur="500" fill="hold"/>
                                        <p:tgtEl>
                                          <p:spTgt spid="19"/>
                                        </p:tgtEl>
                                        <p:attrNameLst>
                                          <p:attrName>ppt_x</p:attrName>
                                        </p:attrNameLst>
                                      </p:cBhvr>
                                      <p:tavLst>
                                        <p:tav tm="0">
                                          <p:val>
                                            <p:strVal val="#ppt_x"/>
                                          </p:val>
                                        </p:tav>
                                        <p:tav tm="100000">
                                          <p:val>
                                            <p:strVal val="#ppt_x"/>
                                          </p:val>
                                        </p:tav>
                                      </p:tavLst>
                                    </p:anim>
                                    <p:anim calcmode="lin" valueType="num">
                                      <p:cBhvr additive="base">
                                        <p:cTn id="20"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56675" y="1254740"/>
            <a:ext cx="10271573" cy="5390989"/>
          </a:xfrm>
          <a:prstGeom prst="rect">
            <a:avLst/>
          </a:prstGeom>
        </p:spPr>
      </p:pic>
      <p:pic>
        <p:nvPicPr>
          <p:cNvPr id="9" name="图片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771" y="507825"/>
            <a:ext cx="6352257" cy="743356"/>
          </a:xfrm>
          <a:prstGeom prst="rect">
            <a:avLst/>
          </a:prstGeom>
        </p:spPr>
      </p:pic>
      <p:grpSp>
        <p:nvGrpSpPr>
          <p:cNvPr id="2" name="组合 7"/>
          <p:cNvGrpSpPr/>
          <p:nvPr/>
        </p:nvGrpSpPr>
        <p:grpSpPr>
          <a:xfrm>
            <a:off x="734568" y="424635"/>
            <a:ext cx="2774023" cy="830997"/>
            <a:chOff x="734568" y="424635"/>
            <a:chExt cx="2774023" cy="830997"/>
          </a:xfrm>
        </p:grpSpPr>
        <p:sp>
          <p:nvSpPr>
            <p:cNvPr id="4" name="文本框 3"/>
            <p:cNvSpPr txBox="1"/>
            <p:nvPr/>
          </p:nvSpPr>
          <p:spPr>
            <a:xfrm>
              <a:off x="734568" y="424635"/>
              <a:ext cx="417576" cy="830997"/>
            </a:xfrm>
            <a:prstGeom prst="rect">
              <a:avLst/>
            </a:prstGeom>
            <a:noFill/>
          </p:spPr>
          <p:txBody>
            <a:bodyPr wrap="square" rtlCol="0">
              <a:spAutoFit/>
            </a:bodyPr>
            <a:lstStyle/>
            <a:p>
              <a:r>
                <a:rPr lang="zh-CN" altLang="en-US" sz="4800" dirty="0" smtClean="0">
                  <a:solidFill>
                    <a:schemeClr val="bg1"/>
                  </a:solidFill>
                  <a:latin typeface="微软雅黑" panose="020B0503020204020204" pitchFamily="34" charset="-122"/>
                  <a:ea typeface="微软雅黑" panose="020B0503020204020204" pitchFamily="34" charset="-122"/>
                </a:rPr>
                <a:t>■</a:t>
              </a:r>
            </a:p>
          </p:txBody>
        </p:sp>
        <p:sp>
          <p:nvSpPr>
            <p:cNvPr id="5" name="矩形 4"/>
            <p:cNvSpPr/>
            <p:nvPr/>
          </p:nvSpPr>
          <p:spPr>
            <a:xfrm>
              <a:off x="1477266" y="562689"/>
              <a:ext cx="2031325" cy="646331"/>
            </a:xfrm>
            <a:prstGeom prst="rect">
              <a:avLst/>
            </a:prstGeom>
          </p:spPr>
          <p:txBody>
            <a:bodyPr wrap="none">
              <a:spAutoFit/>
            </a:bodyPr>
            <a:lstStyle/>
            <a:p>
              <a:r>
                <a:rPr lang="zh-CN" altLang="en-US" sz="3600" dirty="0" smtClean="0">
                  <a:solidFill>
                    <a:schemeClr val="bg1"/>
                  </a:solidFill>
                  <a:latin typeface="微软雅黑" panose="020B0503020204020204" pitchFamily="34" charset="-122"/>
                  <a:ea typeface="微软雅黑" panose="020B0503020204020204" pitchFamily="34" charset="-122"/>
                </a:rPr>
                <a:t>程序代码</a:t>
              </a:r>
            </a:p>
          </p:txBody>
        </p:sp>
      </p:grpSp>
      <p:sp>
        <p:nvSpPr>
          <p:cNvPr id="19" name="矩形 18"/>
          <p:cNvSpPr/>
          <p:nvPr/>
        </p:nvSpPr>
        <p:spPr>
          <a:xfrm>
            <a:off x="1477266" y="1452622"/>
            <a:ext cx="9234277" cy="5078313"/>
          </a:xfrm>
          <a:prstGeom prst="rect">
            <a:avLst/>
          </a:prstGeom>
        </p:spPr>
        <p:txBody>
          <a:bodyPr wrap="square">
            <a:spAutoFit/>
          </a:bodyPr>
          <a:lstStyle/>
          <a:p>
            <a:pPr marL="342900" indent="-342900">
              <a:buClr>
                <a:srgbClr val="FFF59B"/>
              </a:buClr>
            </a:pPr>
            <a:r>
              <a:rPr lang="en-US" altLang="zh-CN" b="1" dirty="0" smtClean="0">
                <a:solidFill>
                  <a:srgbClr val="006600"/>
                </a:solidFill>
                <a:latin typeface="微软雅黑" pitchFamily="34" charset="-122"/>
                <a:ea typeface="微软雅黑" pitchFamily="34" charset="-122"/>
              </a:rPr>
              <a:t> /* </a:t>
            </a:r>
            <a:r>
              <a:rPr lang="zh-CN" altLang="en-US" b="1" dirty="0" smtClean="0">
                <a:solidFill>
                  <a:srgbClr val="006600"/>
                </a:solidFill>
                <a:latin typeface="微软雅黑" pitchFamily="34" charset="-122"/>
                <a:ea typeface="微软雅黑" pitchFamily="34" charset="-122"/>
              </a:rPr>
              <a:t>计算部分，得到该日的星期几信息 </a:t>
            </a:r>
            <a:r>
              <a:rPr lang="en-US" altLang="zh-CN" b="1" dirty="0" smtClean="0">
                <a:solidFill>
                  <a:srgbClr val="006600"/>
                </a:solidFill>
                <a:latin typeface="微软雅黑" pitchFamily="34" charset="-122"/>
                <a:ea typeface="微软雅黑" pitchFamily="34" charset="-122"/>
              </a:rPr>
              <a:t>*/</a:t>
            </a:r>
          </a:p>
          <a:p>
            <a:pPr marL="342900" indent="-342900">
              <a:buClr>
                <a:srgbClr val="FFF59B"/>
              </a:buClr>
            </a:pPr>
            <a:r>
              <a:rPr lang="en-US" altLang="zh-CN" b="1" dirty="0" smtClean="0">
                <a:solidFill>
                  <a:srgbClr val="006600"/>
                </a:solidFill>
                <a:latin typeface="微软雅黑" pitchFamily="34" charset="-122"/>
                <a:ea typeface="微软雅黑" pitchFamily="34" charset="-122"/>
              </a:rPr>
              <a:t>  weekday = (WEEKDAY)((date + (</a:t>
            </a:r>
            <a:r>
              <a:rPr lang="en-US" altLang="zh-CN" b="1" dirty="0" err="1" smtClean="0">
                <a:solidFill>
                  <a:srgbClr val="006600"/>
                </a:solidFill>
                <a:latin typeface="微软雅黑" pitchFamily="34" charset="-122"/>
                <a:ea typeface="微软雅黑" pitchFamily="34" charset="-122"/>
              </a:rPr>
              <a:t>int</a:t>
            </a:r>
            <a:r>
              <a:rPr lang="en-US" altLang="zh-CN" b="1" dirty="0" smtClean="0">
                <a:solidFill>
                  <a:srgbClr val="006600"/>
                </a:solidFill>
                <a:latin typeface="微软雅黑" pitchFamily="34" charset="-122"/>
                <a:ea typeface="微软雅黑" pitchFamily="34" charset="-122"/>
              </a:rPr>
              <a:t>)date_1 - 1) % 7);</a:t>
            </a:r>
          </a:p>
          <a:p>
            <a:pPr marL="342900" indent="-342900">
              <a:buClr>
                <a:srgbClr val="FFF59B"/>
              </a:buClr>
            </a:pPr>
            <a:r>
              <a:rPr lang="en-US" altLang="zh-CN" b="1" dirty="0" smtClean="0">
                <a:solidFill>
                  <a:srgbClr val="006600"/>
                </a:solidFill>
                <a:latin typeface="微软雅黑" pitchFamily="34" charset="-122"/>
                <a:ea typeface="微软雅黑" pitchFamily="34" charset="-122"/>
              </a:rPr>
              <a:t>  /* </a:t>
            </a:r>
            <a:r>
              <a:rPr lang="zh-CN" altLang="en-US" b="1" dirty="0" smtClean="0">
                <a:solidFill>
                  <a:srgbClr val="006600"/>
                </a:solidFill>
                <a:latin typeface="微软雅黑" pitchFamily="34" charset="-122"/>
                <a:ea typeface="微软雅黑" pitchFamily="34" charset="-122"/>
              </a:rPr>
              <a:t>输出部分 </a:t>
            </a:r>
            <a:r>
              <a:rPr lang="en-US" altLang="zh-CN" b="1" dirty="0" smtClean="0">
                <a:solidFill>
                  <a:srgbClr val="006600"/>
                </a:solidFill>
                <a:latin typeface="微软雅黑" pitchFamily="34" charset="-122"/>
                <a:ea typeface="微软雅黑" pitchFamily="34" charset="-122"/>
              </a:rPr>
              <a:t>*/</a:t>
            </a:r>
          </a:p>
          <a:p>
            <a:pPr marL="342900" indent="-342900">
              <a:buClr>
                <a:srgbClr val="FFF59B"/>
              </a:buClr>
            </a:pPr>
            <a:r>
              <a:rPr lang="en-US" altLang="zh-CN" b="1" dirty="0" smtClean="0">
                <a:solidFill>
                  <a:srgbClr val="006600"/>
                </a:solidFill>
                <a:latin typeface="微软雅黑" pitchFamily="34" charset="-122"/>
                <a:ea typeface="微软雅黑" pitchFamily="34" charset="-122"/>
              </a:rPr>
              <a:t>  </a:t>
            </a:r>
            <a:r>
              <a:rPr lang="en-US" altLang="zh-CN" b="1" dirty="0" err="1" smtClean="0">
                <a:solidFill>
                  <a:srgbClr val="006600"/>
                </a:solidFill>
                <a:latin typeface="微软雅黑" pitchFamily="34" charset="-122"/>
                <a:ea typeface="微软雅黑" pitchFamily="34" charset="-122"/>
              </a:rPr>
              <a:t>cout</a:t>
            </a:r>
            <a:r>
              <a:rPr lang="en-US" altLang="zh-CN" b="1" dirty="0" smtClean="0">
                <a:solidFill>
                  <a:srgbClr val="006600"/>
                </a:solidFill>
                <a:latin typeface="微软雅黑" pitchFamily="34" charset="-122"/>
                <a:ea typeface="微软雅黑" pitchFamily="34" charset="-122"/>
              </a:rPr>
              <a:t> &lt;&lt; "Calendar 2006-12\n";</a:t>
            </a:r>
          </a:p>
          <a:p>
            <a:pPr marL="342900" indent="-342900">
              <a:buClr>
                <a:srgbClr val="FFF59B"/>
              </a:buClr>
            </a:pPr>
            <a:r>
              <a:rPr lang="en-US" altLang="zh-CN" b="1" dirty="0" smtClean="0">
                <a:solidFill>
                  <a:srgbClr val="006600"/>
                </a:solidFill>
                <a:latin typeface="微软雅黑" pitchFamily="34" charset="-122"/>
                <a:ea typeface="微软雅黑" pitchFamily="34" charset="-122"/>
              </a:rPr>
              <a:t>  </a:t>
            </a:r>
            <a:r>
              <a:rPr lang="en-US" altLang="zh-CN" b="1" dirty="0" err="1" smtClean="0">
                <a:solidFill>
                  <a:srgbClr val="006600"/>
                </a:solidFill>
                <a:latin typeface="微软雅黑" pitchFamily="34" charset="-122"/>
                <a:ea typeface="微软雅黑" pitchFamily="34" charset="-122"/>
              </a:rPr>
              <a:t>cout</a:t>
            </a:r>
            <a:r>
              <a:rPr lang="en-US" altLang="zh-CN" b="1" dirty="0" smtClean="0">
                <a:solidFill>
                  <a:srgbClr val="006600"/>
                </a:solidFill>
                <a:latin typeface="微软雅黑" pitchFamily="34" charset="-122"/>
                <a:ea typeface="微软雅黑" pitchFamily="34" charset="-122"/>
              </a:rPr>
              <a:t> &lt;&lt; "--------------------------\n";</a:t>
            </a:r>
          </a:p>
          <a:p>
            <a:pPr marL="342900" indent="-342900">
              <a:buClr>
                <a:srgbClr val="FFF59B"/>
              </a:buClr>
            </a:pPr>
            <a:r>
              <a:rPr lang="en-US" altLang="zh-CN" b="1" dirty="0" smtClean="0">
                <a:solidFill>
                  <a:srgbClr val="006600"/>
                </a:solidFill>
                <a:latin typeface="微软雅黑" pitchFamily="34" charset="-122"/>
                <a:ea typeface="微软雅黑" pitchFamily="34" charset="-122"/>
              </a:rPr>
              <a:t>  </a:t>
            </a:r>
            <a:r>
              <a:rPr lang="en-US" altLang="zh-CN" b="1" dirty="0" err="1" smtClean="0">
                <a:solidFill>
                  <a:srgbClr val="006600"/>
                </a:solidFill>
                <a:latin typeface="微软雅黑" pitchFamily="34" charset="-122"/>
                <a:ea typeface="微软雅黑" pitchFamily="34" charset="-122"/>
              </a:rPr>
              <a:t>cout</a:t>
            </a:r>
            <a:r>
              <a:rPr lang="en-US" altLang="zh-CN" b="1" dirty="0" smtClean="0">
                <a:solidFill>
                  <a:srgbClr val="006600"/>
                </a:solidFill>
                <a:latin typeface="微软雅黑" pitchFamily="34" charset="-122"/>
                <a:ea typeface="微软雅黑" pitchFamily="34" charset="-122"/>
              </a:rPr>
              <a:t> &lt;&lt; "Su  Mo  </a:t>
            </a:r>
            <a:r>
              <a:rPr lang="en-US" altLang="zh-CN" b="1" dirty="0" err="1" smtClean="0">
                <a:solidFill>
                  <a:srgbClr val="006600"/>
                </a:solidFill>
                <a:latin typeface="微软雅黑" pitchFamily="34" charset="-122"/>
                <a:ea typeface="微软雅黑" pitchFamily="34" charset="-122"/>
              </a:rPr>
              <a:t>Tu</a:t>
            </a:r>
            <a:r>
              <a:rPr lang="en-US" altLang="zh-CN" b="1" dirty="0" smtClean="0">
                <a:solidFill>
                  <a:srgbClr val="006600"/>
                </a:solidFill>
                <a:latin typeface="微软雅黑" pitchFamily="34" charset="-122"/>
                <a:ea typeface="微软雅黑" pitchFamily="34" charset="-122"/>
              </a:rPr>
              <a:t>  We  </a:t>
            </a:r>
            <a:r>
              <a:rPr lang="en-US" altLang="zh-CN" b="1" dirty="0" err="1" smtClean="0">
                <a:solidFill>
                  <a:srgbClr val="006600"/>
                </a:solidFill>
                <a:latin typeface="微软雅黑" pitchFamily="34" charset="-122"/>
                <a:ea typeface="微软雅黑" pitchFamily="34" charset="-122"/>
              </a:rPr>
              <a:t>Th</a:t>
            </a:r>
            <a:r>
              <a:rPr lang="en-US" altLang="zh-CN" b="1" dirty="0" smtClean="0">
                <a:solidFill>
                  <a:srgbClr val="006600"/>
                </a:solidFill>
                <a:latin typeface="微软雅黑" pitchFamily="34" charset="-122"/>
                <a:ea typeface="微软雅黑" pitchFamily="34" charset="-122"/>
              </a:rPr>
              <a:t>  Fr  Sa\n";</a:t>
            </a:r>
          </a:p>
          <a:p>
            <a:pPr marL="342900" indent="-342900">
              <a:buClr>
                <a:srgbClr val="FFF59B"/>
              </a:buClr>
            </a:pPr>
            <a:r>
              <a:rPr lang="en-US" altLang="zh-CN" b="1" dirty="0" smtClean="0">
                <a:solidFill>
                  <a:srgbClr val="006600"/>
                </a:solidFill>
                <a:latin typeface="微软雅黑" pitchFamily="34" charset="-122"/>
                <a:ea typeface="微软雅黑" pitchFamily="34" charset="-122"/>
              </a:rPr>
              <a:t>  </a:t>
            </a:r>
            <a:r>
              <a:rPr lang="en-US" altLang="zh-CN" b="1" dirty="0" err="1" smtClean="0">
                <a:solidFill>
                  <a:srgbClr val="006600"/>
                </a:solidFill>
                <a:latin typeface="微软雅黑" pitchFamily="34" charset="-122"/>
                <a:ea typeface="微软雅黑" pitchFamily="34" charset="-122"/>
              </a:rPr>
              <a:t>cout</a:t>
            </a:r>
            <a:r>
              <a:rPr lang="en-US" altLang="zh-CN" b="1" dirty="0" smtClean="0">
                <a:solidFill>
                  <a:srgbClr val="006600"/>
                </a:solidFill>
                <a:latin typeface="微软雅黑" pitchFamily="34" charset="-122"/>
                <a:ea typeface="微软雅黑" pitchFamily="34" charset="-122"/>
              </a:rPr>
              <a:t> &lt;&lt; "--------------------------\n";</a:t>
            </a:r>
          </a:p>
          <a:p>
            <a:pPr marL="342900" indent="-342900">
              <a:buClr>
                <a:srgbClr val="FFF59B"/>
              </a:buClr>
            </a:pPr>
            <a:r>
              <a:rPr lang="en-US" altLang="zh-CN" b="1" dirty="0" smtClean="0">
                <a:solidFill>
                  <a:srgbClr val="006600"/>
                </a:solidFill>
                <a:latin typeface="微软雅黑" pitchFamily="34" charset="-122"/>
                <a:ea typeface="微软雅黑" pitchFamily="34" charset="-122"/>
              </a:rPr>
              <a:t>  /* </a:t>
            </a:r>
            <a:r>
              <a:rPr lang="zh-CN" altLang="en-US" b="1" dirty="0" smtClean="0">
                <a:solidFill>
                  <a:srgbClr val="006600"/>
                </a:solidFill>
                <a:latin typeface="微软雅黑" pitchFamily="34" charset="-122"/>
                <a:ea typeface="微软雅黑" pitchFamily="34" charset="-122"/>
              </a:rPr>
              <a:t>在指定位置输出该日的星期几信息 </a:t>
            </a:r>
            <a:r>
              <a:rPr lang="en-US" altLang="zh-CN" b="1" dirty="0" smtClean="0">
                <a:solidFill>
                  <a:srgbClr val="006600"/>
                </a:solidFill>
                <a:latin typeface="微软雅黑" pitchFamily="34" charset="-122"/>
                <a:ea typeface="微软雅黑" pitchFamily="34" charset="-122"/>
              </a:rPr>
              <a:t>*/</a:t>
            </a:r>
          </a:p>
          <a:p>
            <a:pPr marL="342900" indent="-342900">
              <a:buClr>
                <a:srgbClr val="FFF59B"/>
              </a:buClr>
            </a:pPr>
            <a:r>
              <a:rPr lang="en-US" altLang="zh-CN" b="1" dirty="0" smtClean="0">
                <a:solidFill>
                  <a:srgbClr val="006600"/>
                </a:solidFill>
                <a:latin typeface="微软雅黑" pitchFamily="34" charset="-122"/>
                <a:ea typeface="微软雅黑" pitchFamily="34" charset="-122"/>
              </a:rPr>
              <a:t>  </a:t>
            </a:r>
            <a:r>
              <a:rPr lang="en-US" altLang="zh-CN" b="1" dirty="0" smtClean="0">
                <a:solidFill>
                  <a:srgbClr val="9A4D00"/>
                </a:solidFill>
                <a:latin typeface="微软雅黑" pitchFamily="34" charset="-122"/>
                <a:ea typeface="微软雅黑" pitchFamily="34" charset="-122"/>
              </a:rPr>
              <a:t>if( weekday == SUN )</a:t>
            </a:r>
            <a:r>
              <a:rPr lang="en-US" altLang="zh-CN" b="1" dirty="0" smtClean="0">
                <a:solidFill>
                  <a:srgbClr val="006600"/>
                </a:solidFill>
                <a:latin typeface="微软雅黑" pitchFamily="34" charset="-122"/>
                <a:ea typeface="微软雅黑" pitchFamily="34" charset="-122"/>
              </a:rPr>
              <a:t>		</a:t>
            </a:r>
            <a:r>
              <a:rPr lang="en-US" altLang="zh-CN" b="1" dirty="0" err="1" smtClean="0">
                <a:solidFill>
                  <a:srgbClr val="006600"/>
                </a:solidFill>
                <a:latin typeface="微软雅黑" pitchFamily="34" charset="-122"/>
                <a:ea typeface="微软雅黑" pitchFamily="34" charset="-122"/>
              </a:rPr>
              <a:t>cout</a:t>
            </a:r>
            <a:r>
              <a:rPr lang="en-US" altLang="zh-CN" b="1" dirty="0" smtClean="0">
                <a:solidFill>
                  <a:srgbClr val="006600"/>
                </a:solidFill>
                <a:latin typeface="微软雅黑" pitchFamily="34" charset="-122"/>
                <a:ea typeface="微软雅黑" pitchFamily="34" charset="-122"/>
              </a:rPr>
              <a:t> &lt;&lt; </a:t>
            </a:r>
            <a:r>
              <a:rPr lang="en-US" altLang="zh-CN" b="1" dirty="0" err="1" smtClean="0">
                <a:solidFill>
                  <a:srgbClr val="006600"/>
                </a:solidFill>
                <a:latin typeface="微软雅黑" pitchFamily="34" charset="-122"/>
                <a:ea typeface="微软雅黑" pitchFamily="34" charset="-122"/>
              </a:rPr>
              <a:t>setw</a:t>
            </a:r>
            <a:r>
              <a:rPr lang="en-US" altLang="zh-CN" b="1" dirty="0" smtClean="0">
                <a:solidFill>
                  <a:srgbClr val="006600"/>
                </a:solidFill>
                <a:latin typeface="微软雅黑" pitchFamily="34" charset="-122"/>
                <a:ea typeface="微软雅黑" pitchFamily="34" charset="-122"/>
              </a:rPr>
              <a:t>(2) &lt;&lt; date;</a:t>
            </a:r>
          </a:p>
          <a:p>
            <a:pPr marL="342900" indent="-342900">
              <a:buClr>
                <a:srgbClr val="FFF59B"/>
              </a:buClr>
            </a:pPr>
            <a:r>
              <a:rPr lang="en-US" altLang="zh-CN" b="1" dirty="0" smtClean="0">
                <a:solidFill>
                  <a:srgbClr val="006600"/>
                </a:solidFill>
                <a:latin typeface="微软雅黑" pitchFamily="34" charset="-122"/>
                <a:ea typeface="微软雅黑" pitchFamily="34" charset="-122"/>
              </a:rPr>
              <a:t>  </a:t>
            </a:r>
            <a:r>
              <a:rPr lang="en-US" altLang="zh-CN" b="1" dirty="0" smtClean="0">
                <a:solidFill>
                  <a:srgbClr val="9A4D00"/>
                </a:solidFill>
                <a:latin typeface="微软雅黑" pitchFamily="34" charset="-122"/>
                <a:ea typeface="微软雅黑" pitchFamily="34" charset="-122"/>
              </a:rPr>
              <a:t>else if( weekday == MON )	</a:t>
            </a:r>
            <a:r>
              <a:rPr lang="en-US" altLang="zh-CN" b="1" dirty="0" err="1" smtClean="0">
                <a:solidFill>
                  <a:srgbClr val="006600"/>
                </a:solidFill>
                <a:latin typeface="微软雅黑" pitchFamily="34" charset="-122"/>
                <a:ea typeface="微软雅黑" pitchFamily="34" charset="-122"/>
              </a:rPr>
              <a:t>cout</a:t>
            </a:r>
            <a:r>
              <a:rPr lang="en-US" altLang="zh-CN" b="1" dirty="0" smtClean="0">
                <a:solidFill>
                  <a:srgbClr val="006600"/>
                </a:solidFill>
                <a:latin typeface="微软雅黑" pitchFamily="34" charset="-122"/>
                <a:ea typeface="微软雅黑" pitchFamily="34" charset="-122"/>
              </a:rPr>
              <a:t> &lt;&lt; </a:t>
            </a:r>
            <a:r>
              <a:rPr lang="en-US" altLang="zh-CN" b="1" dirty="0" err="1" smtClean="0">
                <a:solidFill>
                  <a:srgbClr val="006600"/>
                </a:solidFill>
                <a:latin typeface="微软雅黑" pitchFamily="34" charset="-122"/>
                <a:ea typeface="微软雅黑" pitchFamily="34" charset="-122"/>
              </a:rPr>
              <a:t>setw</a:t>
            </a:r>
            <a:r>
              <a:rPr lang="en-US" altLang="zh-CN" b="1" dirty="0" smtClean="0">
                <a:solidFill>
                  <a:srgbClr val="006600"/>
                </a:solidFill>
                <a:latin typeface="微软雅黑" pitchFamily="34" charset="-122"/>
                <a:ea typeface="微软雅黑" pitchFamily="34" charset="-122"/>
              </a:rPr>
              <a:t>(6) &lt;&lt; date;</a:t>
            </a:r>
          </a:p>
          <a:p>
            <a:pPr marL="342900" indent="-342900">
              <a:buClr>
                <a:srgbClr val="FFF59B"/>
              </a:buClr>
            </a:pPr>
            <a:r>
              <a:rPr lang="en-US" altLang="zh-CN" b="1" dirty="0" smtClean="0">
                <a:solidFill>
                  <a:srgbClr val="006600"/>
                </a:solidFill>
                <a:latin typeface="微软雅黑" pitchFamily="34" charset="-122"/>
                <a:ea typeface="微软雅黑" pitchFamily="34" charset="-122"/>
              </a:rPr>
              <a:t>  </a:t>
            </a:r>
            <a:r>
              <a:rPr lang="en-US" altLang="zh-CN" b="1" dirty="0" smtClean="0">
                <a:solidFill>
                  <a:srgbClr val="9A4D00"/>
                </a:solidFill>
                <a:latin typeface="微软雅黑" pitchFamily="34" charset="-122"/>
                <a:ea typeface="微软雅黑" pitchFamily="34" charset="-122"/>
              </a:rPr>
              <a:t>else if( weekday == TUE )	</a:t>
            </a:r>
            <a:r>
              <a:rPr lang="en-US" altLang="zh-CN" b="1" dirty="0" err="1" smtClean="0">
                <a:solidFill>
                  <a:srgbClr val="006600"/>
                </a:solidFill>
                <a:latin typeface="微软雅黑" pitchFamily="34" charset="-122"/>
                <a:ea typeface="微软雅黑" pitchFamily="34" charset="-122"/>
              </a:rPr>
              <a:t>cout</a:t>
            </a:r>
            <a:r>
              <a:rPr lang="en-US" altLang="zh-CN" b="1" dirty="0" smtClean="0">
                <a:solidFill>
                  <a:srgbClr val="006600"/>
                </a:solidFill>
                <a:latin typeface="微软雅黑" pitchFamily="34" charset="-122"/>
                <a:ea typeface="微软雅黑" pitchFamily="34" charset="-122"/>
              </a:rPr>
              <a:t> &lt;&lt; </a:t>
            </a:r>
            <a:r>
              <a:rPr lang="en-US" altLang="zh-CN" b="1" dirty="0" err="1" smtClean="0">
                <a:solidFill>
                  <a:srgbClr val="006600"/>
                </a:solidFill>
                <a:latin typeface="微软雅黑" pitchFamily="34" charset="-122"/>
                <a:ea typeface="微软雅黑" pitchFamily="34" charset="-122"/>
              </a:rPr>
              <a:t>setw</a:t>
            </a:r>
            <a:r>
              <a:rPr lang="en-US" altLang="zh-CN" b="1" dirty="0" smtClean="0">
                <a:solidFill>
                  <a:srgbClr val="006600"/>
                </a:solidFill>
                <a:latin typeface="微软雅黑" pitchFamily="34" charset="-122"/>
                <a:ea typeface="微软雅黑" pitchFamily="34" charset="-122"/>
              </a:rPr>
              <a:t>(10) &lt;&lt; date;</a:t>
            </a:r>
          </a:p>
          <a:p>
            <a:pPr marL="342900" indent="-342900">
              <a:buClr>
                <a:srgbClr val="FFF59B"/>
              </a:buClr>
            </a:pPr>
            <a:r>
              <a:rPr lang="en-US" altLang="zh-CN" b="1" dirty="0" smtClean="0">
                <a:solidFill>
                  <a:srgbClr val="006600"/>
                </a:solidFill>
                <a:latin typeface="微软雅黑" pitchFamily="34" charset="-122"/>
                <a:ea typeface="微软雅黑" pitchFamily="34" charset="-122"/>
              </a:rPr>
              <a:t>  </a:t>
            </a:r>
            <a:r>
              <a:rPr lang="en-US" altLang="zh-CN" b="1" dirty="0" smtClean="0">
                <a:solidFill>
                  <a:srgbClr val="9A4D00"/>
                </a:solidFill>
                <a:latin typeface="微软雅黑" pitchFamily="34" charset="-122"/>
                <a:ea typeface="微软雅黑" pitchFamily="34" charset="-122"/>
              </a:rPr>
              <a:t>else if( weekday == WED )	</a:t>
            </a:r>
            <a:r>
              <a:rPr lang="en-US" altLang="zh-CN" b="1" dirty="0" err="1" smtClean="0">
                <a:solidFill>
                  <a:srgbClr val="006600"/>
                </a:solidFill>
                <a:latin typeface="微软雅黑" pitchFamily="34" charset="-122"/>
                <a:ea typeface="微软雅黑" pitchFamily="34" charset="-122"/>
              </a:rPr>
              <a:t>cout</a:t>
            </a:r>
            <a:r>
              <a:rPr lang="en-US" altLang="zh-CN" b="1" dirty="0" smtClean="0">
                <a:solidFill>
                  <a:srgbClr val="006600"/>
                </a:solidFill>
                <a:latin typeface="微软雅黑" pitchFamily="34" charset="-122"/>
                <a:ea typeface="微软雅黑" pitchFamily="34" charset="-122"/>
              </a:rPr>
              <a:t> &lt;&lt; </a:t>
            </a:r>
            <a:r>
              <a:rPr lang="en-US" altLang="zh-CN" b="1" dirty="0" err="1" smtClean="0">
                <a:solidFill>
                  <a:srgbClr val="006600"/>
                </a:solidFill>
                <a:latin typeface="微软雅黑" pitchFamily="34" charset="-122"/>
                <a:ea typeface="微软雅黑" pitchFamily="34" charset="-122"/>
              </a:rPr>
              <a:t>setw</a:t>
            </a:r>
            <a:r>
              <a:rPr lang="en-US" altLang="zh-CN" b="1" dirty="0" smtClean="0">
                <a:solidFill>
                  <a:srgbClr val="006600"/>
                </a:solidFill>
                <a:latin typeface="微软雅黑" pitchFamily="34" charset="-122"/>
                <a:ea typeface="微软雅黑" pitchFamily="34" charset="-122"/>
              </a:rPr>
              <a:t>(14) &lt;&lt; date;</a:t>
            </a:r>
          </a:p>
          <a:p>
            <a:pPr marL="342900" indent="-342900">
              <a:buClr>
                <a:srgbClr val="FFF59B"/>
              </a:buClr>
            </a:pPr>
            <a:r>
              <a:rPr lang="en-US" altLang="zh-CN" b="1" dirty="0" smtClean="0">
                <a:solidFill>
                  <a:srgbClr val="006600"/>
                </a:solidFill>
                <a:latin typeface="微软雅黑" pitchFamily="34" charset="-122"/>
                <a:ea typeface="微软雅黑" pitchFamily="34" charset="-122"/>
              </a:rPr>
              <a:t>  </a:t>
            </a:r>
            <a:r>
              <a:rPr lang="en-US" altLang="zh-CN" b="1" dirty="0" smtClean="0">
                <a:solidFill>
                  <a:srgbClr val="9A4D00"/>
                </a:solidFill>
                <a:latin typeface="微软雅黑" pitchFamily="34" charset="-122"/>
                <a:ea typeface="微软雅黑" pitchFamily="34" charset="-122"/>
              </a:rPr>
              <a:t>else if( weekday == THU )	</a:t>
            </a:r>
            <a:r>
              <a:rPr lang="en-US" altLang="zh-CN" b="1" dirty="0" err="1" smtClean="0">
                <a:solidFill>
                  <a:srgbClr val="006600"/>
                </a:solidFill>
                <a:latin typeface="微软雅黑" pitchFamily="34" charset="-122"/>
                <a:ea typeface="微软雅黑" pitchFamily="34" charset="-122"/>
              </a:rPr>
              <a:t>cout</a:t>
            </a:r>
            <a:r>
              <a:rPr lang="en-US" altLang="zh-CN" b="1" dirty="0" smtClean="0">
                <a:solidFill>
                  <a:srgbClr val="006600"/>
                </a:solidFill>
                <a:latin typeface="微软雅黑" pitchFamily="34" charset="-122"/>
                <a:ea typeface="微软雅黑" pitchFamily="34" charset="-122"/>
              </a:rPr>
              <a:t> &lt;&lt; </a:t>
            </a:r>
            <a:r>
              <a:rPr lang="en-US" altLang="zh-CN" b="1" dirty="0" err="1" smtClean="0">
                <a:solidFill>
                  <a:srgbClr val="006600"/>
                </a:solidFill>
                <a:latin typeface="微软雅黑" pitchFamily="34" charset="-122"/>
                <a:ea typeface="微软雅黑" pitchFamily="34" charset="-122"/>
              </a:rPr>
              <a:t>setw</a:t>
            </a:r>
            <a:r>
              <a:rPr lang="en-US" altLang="zh-CN" b="1" dirty="0" smtClean="0">
                <a:solidFill>
                  <a:srgbClr val="006600"/>
                </a:solidFill>
                <a:latin typeface="微软雅黑" pitchFamily="34" charset="-122"/>
                <a:ea typeface="微软雅黑" pitchFamily="34" charset="-122"/>
              </a:rPr>
              <a:t>(18) &lt;&lt; date;</a:t>
            </a:r>
          </a:p>
          <a:p>
            <a:pPr marL="342900" indent="-342900">
              <a:buClr>
                <a:srgbClr val="FFF59B"/>
              </a:buClr>
            </a:pPr>
            <a:r>
              <a:rPr lang="en-US" altLang="zh-CN" b="1" dirty="0" smtClean="0">
                <a:solidFill>
                  <a:srgbClr val="006600"/>
                </a:solidFill>
                <a:latin typeface="微软雅黑" pitchFamily="34" charset="-122"/>
                <a:ea typeface="微软雅黑" pitchFamily="34" charset="-122"/>
              </a:rPr>
              <a:t>  </a:t>
            </a:r>
            <a:r>
              <a:rPr lang="en-US" altLang="zh-CN" b="1" dirty="0" smtClean="0">
                <a:solidFill>
                  <a:srgbClr val="9A4D00"/>
                </a:solidFill>
                <a:latin typeface="微软雅黑" pitchFamily="34" charset="-122"/>
                <a:ea typeface="微软雅黑" pitchFamily="34" charset="-122"/>
              </a:rPr>
              <a:t>else if( weekday == FRI )	</a:t>
            </a:r>
            <a:r>
              <a:rPr lang="en-US" altLang="zh-CN" b="1" dirty="0" err="1" smtClean="0">
                <a:solidFill>
                  <a:srgbClr val="006600"/>
                </a:solidFill>
                <a:latin typeface="微软雅黑" pitchFamily="34" charset="-122"/>
                <a:ea typeface="微软雅黑" pitchFamily="34" charset="-122"/>
              </a:rPr>
              <a:t>cout</a:t>
            </a:r>
            <a:r>
              <a:rPr lang="en-US" altLang="zh-CN" b="1" dirty="0" smtClean="0">
                <a:solidFill>
                  <a:srgbClr val="006600"/>
                </a:solidFill>
                <a:latin typeface="微软雅黑" pitchFamily="34" charset="-122"/>
                <a:ea typeface="微软雅黑" pitchFamily="34" charset="-122"/>
              </a:rPr>
              <a:t> &lt;&lt; </a:t>
            </a:r>
            <a:r>
              <a:rPr lang="en-US" altLang="zh-CN" b="1" dirty="0" err="1" smtClean="0">
                <a:solidFill>
                  <a:srgbClr val="006600"/>
                </a:solidFill>
                <a:latin typeface="微软雅黑" pitchFamily="34" charset="-122"/>
                <a:ea typeface="微软雅黑" pitchFamily="34" charset="-122"/>
              </a:rPr>
              <a:t>setw</a:t>
            </a:r>
            <a:r>
              <a:rPr lang="en-US" altLang="zh-CN" b="1" dirty="0" smtClean="0">
                <a:solidFill>
                  <a:srgbClr val="006600"/>
                </a:solidFill>
                <a:latin typeface="微软雅黑" pitchFamily="34" charset="-122"/>
                <a:ea typeface="微软雅黑" pitchFamily="34" charset="-122"/>
              </a:rPr>
              <a:t>(22) &lt;&lt; date;</a:t>
            </a:r>
          </a:p>
          <a:p>
            <a:pPr marL="342900" indent="-342900">
              <a:buClr>
                <a:srgbClr val="FFF59B"/>
              </a:buClr>
            </a:pPr>
            <a:r>
              <a:rPr lang="en-US" altLang="zh-CN" b="1" dirty="0" smtClean="0">
                <a:solidFill>
                  <a:srgbClr val="006600"/>
                </a:solidFill>
                <a:latin typeface="微软雅黑" pitchFamily="34" charset="-122"/>
                <a:ea typeface="微软雅黑" pitchFamily="34" charset="-122"/>
              </a:rPr>
              <a:t>  </a:t>
            </a:r>
            <a:r>
              <a:rPr lang="en-US" altLang="zh-CN" b="1" dirty="0" smtClean="0">
                <a:solidFill>
                  <a:srgbClr val="9A4D00"/>
                </a:solidFill>
                <a:latin typeface="微软雅黑" pitchFamily="34" charset="-122"/>
                <a:ea typeface="微软雅黑" pitchFamily="34" charset="-122"/>
              </a:rPr>
              <a:t>else</a:t>
            </a:r>
            <a:r>
              <a:rPr lang="en-US" altLang="zh-CN" b="1" dirty="0" smtClean="0">
                <a:solidFill>
                  <a:srgbClr val="006600"/>
                </a:solidFill>
                <a:latin typeface="微软雅黑" pitchFamily="34" charset="-122"/>
                <a:ea typeface="微软雅黑" pitchFamily="34" charset="-122"/>
              </a:rPr>
              <a:t>				</a:t>
            </a:r>
            <a:r>
              <a:rPr lang="en-US" altLang="zh-CN" b="1" dirty="0" err="1" smtClean="0">
                <a:solidFill>
                  <a:srgbClr val="006600"/>
                </a:solidFill>
                <a:latin typeface="微软雅黑" pitchFamily="34" charset="-122"/>
                <a:ea typeface="微软雅黑" pitchFamily="34" charset="-122"/>
              </a:rPr>
              <a:t>cout</a:t>
            </a:r>
            <a:r>
              <a:rPr lang="en-US" altLang="zh-CN" b="1" dirty="0" smtClean="0">
                <a:solidFill>
                  <a:srgbClr val="006600"/>
                </a:solidFill>
                <a:latin typeface="微软雅黑" pitchFamily="34" charset="-122"/>
                <a:ea typeface="微软雅黑" pitchFamily="34" charset="-122"/>
              </a:rPr>
              <a:t> &lt;&lt; </a:t>
            </a:r>
            <a:r>
              <a:rPr lang="en-US" altLang="zh-CN" b="1" dirty="0" err="1" smtClean="0">
                <a:solidFill>
                  <a:srgbClr val="006600"/>
                </a:solidFill>
                <a:latin typeface="微软雅黑" pitchFamily="34" charset="-122"/>
                <a:ea typeface="微软雅黑" pitchFamily="34" charset="-122"/>
              </a:rPr>
              <a:t>setw</a:t>
            </a:r>
            <a:r>
              <a:rPr lang="en-US" altLang="zh-CN" b="1" dirty="0" smtClean="0">
                <a:solidFill>
                  <a:srgbClr val="006600"/>
                </a:solidFill>
                <a:latin typeface="微软雅黑" pitchFamily="34" charset="-122"/>
                <a:ea typeface="微软雅黑" pitchFamily="34" charset="-122"/>
              </a:rPr>
              <a:t>(26) &lt;&lt; date;</a:t>
            </a:r>
          </a:p>
          <a:p>
            <a:pPr marL="342900" indent="-342900">
              <a:buClr>
                <a:srgbClr val="FFF59B"/>
              </a:buClr>
            </a:pPr>
            <a:r>
              <a:rPr lang="en-US" altLang="zh-CN" b="1" dirty="0" smtClean="0">
                <a:solidFill>
                  <a:srgbClr val="006600"/>
                </a:solidFill>
                <a:latin typeface="微软雅黑" pitchFamily="34" charset="-122"/>
                <a:ea typeface="微软雅黑" pitchFamily="34" charset="-122"/>
              </a:rPr>
              <a:t>  </a:t>
            </a:r>
            <a:r>
              <a:rPr lang="en-US" altLang="zh-CN" b="1" dirty="0" err="1" smtClean="0">
                <a:solidFill>
                  <a:srgbClr val="006600"/>
                </a:solidFill>
                <a:latin typeface="微软雅黑" pitchFamily="34" charset="-122"/>
                <a:ea typeface="微软雅黑" pitchFamily="34" charset="-122"/>
              </a:rPr>
              <a:t>cout</a:t>
            </a:r>
            <a:r>
              <a:rPr lang="en-US" altLang="zh-CN" b="1" dirty="0" smtClean="0">
                <a:solidFill>
                  <a:srgbClr val="006600"/>
                </a:solidFill>
                <a:latin typeface="微软雅黑" pitchFamily="34" charset="-122"/>
                <a:ea typeface="微软雅黑" pitchFamily="34" charset="-122"/>
              </a:rPr>
              <a:t> &lt;&lt; </a:t>
            </a:r>
            <a:r>
              <a:rPr lang="en-US" altLang="zh-CN" b="1" dirty="0" err="1" smtClean="0">
                <a:solidFill>
                  <a:srgbClr val="006600"/>
                </a:solidFill>
                <a:latin typeface="微软雅黑" pitchFamily="34" charset="-122"/>
                <a:ea typeface="微软雅黑" pitchFamily="34" charset="-122"/>
              </a:rPr>
              <a:t>endl</a:t>
            </a:r>
            <a:r>
              <a:rPr lang="en-US" altLang="zh-CN" b="1" dirty="0" smtClean="0">
                <a:solidFill>
                  <a:srgbClr val="006600"/>
                </a:solidFill>
                <a:latin typeface="微软雅黑" pitchFamily="34" charset="-122"/>
                <a:ea typeface="微软雅黑" pitchFamily="34" charset="-122"/>
              </a:rPr>
              <a:t> &lt;&lt; "--------------------------\n";</a:t>
            </a:r>
          </a:p>
          <a:p>
            <a:pPr marL="342900" indent="-342900">
              <a:buClr>
                <a:srgbClr val="FFF59B"/>
              </a:buClr>
            </a:pPr>
            <a:r>
              <a:rPr lang="en-US" altLang="zh-CN" b="1" dirty="0" smtClean="0">
                <a:solidFill>
                  <a:srgbClr val="006600"/>
                </a:solidFill>
                <a:latin typeface="微软雅黑" pitchFamily="34" charset="-122"/>
                <a:ea typeface="微软雅黑" pitchFamily="34" charset="-122"/>
              </a:rPr>
              <a:t>  return 0;</a:t>
            </a:r>
          </a:p>
          <a:p>
            <a:pPr marL="342900" indent="-342900">
              <a:buClr>
                <a:srgbClr val="FFF59B"/>
              </a:buClr>
            </a:pPr>
            <a:r>
              <a:rPr lang="en-US" altLang="zh-CN" b="1" dirty="0" smtClean="0">
                <a:solidFill>
                  <a:srgbClr val="006600"/>
                </a:solidFill>
                <a:latin typeface="微软雅黑" pitchFamily="34" charset="-122"/>
                <a:ea typeface="微软雅黑" pitchFamily="34" charset="-122"/>
              </a:rPr>
              <a:t>}</a:t>
            </a:r>
            <a:endParaRPr lang="en-US" altLang="zh-CN" b="1" dirty="0">
              <a:solidFill>
                <a:srgbClr val="006600"/>
              </a:solidFill>
              <a:latin typeface="微软雅黑" pitchFamily="34" charset="-122"/>
              <a:ea typeface="微软雅黑" pitchFamily="34" charset="-122"/>
            </a:endParaRPr>
          </a:p>
        </p:txBody>
      </p:sp>
    </p:spTree>
    <p:extLst>
      <p:ext uri="{BB962C8B-B14F-4D97-AF65-F5344CB8AC3E}">
        <p14:creationId xmlns:p14="http://schemas.microsoft.com/office/powerpoint/2010/main" val="25412296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par>
                                <p:cTn id="9" presetID="2" presetClass="entr" presetSubtype="4" decel="100000" fill="hold" nodeType="withEffect">
                                  <p:stCondLst>
                                    <p:cond delay="25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1+#ppt_h/2"/>
                                          </p:val>
                                        </p:tav>
                                        <p:tav tm="100000">
                                          <p:val>
                                            <p:strVal val="#ppt_y"/>
                                          </p:val>
                                        </p:tav>
                                      </p:tavLst>
                                    </p:anim>
                                  </p:childTnLst>
                                </p:cTn>
                              </p:par>
                            </p:childTnLst>
                          </p:cTn>
                        </p:par>
                        <p:par>
                          <p:cTn id="13" fill="hold">
                            <p:stCondLst>
                              <p:cond delay="750"/>
                            </p:stCondLst>
                            <p:childTnLst>
                              <p:par>
                                <p:cTn id="14" presetID="10" presetClass="entr" presetSubtype="0" fill="hold" nodeType="after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500"/>
                                        <p:tgtEl>
                                          <p:spTgt spid="2"/>
                                        </p:tgtEl>
                                      </p:cBhvr>
                                    </p:animEffect>
                                  </p:childTnLst>
                                </p:cTn>
                              </p:par>
                              <p:par>
                                <p:cTn id="17" presetID="2" presetClass="entr" presetSubtype="4" decel="100000" fill="hold" grpId="0" nodeType="withEffect">
                                  <p:stCondLst>
                                    <p:cond delay="0"/>
                                  </p:stCondLst>
                                  <p:childTnLst>
                                    <p:set>
                                      <p:cBhvr>
                                        <p:cTn id="18" dur="1" fill="hold">
                                          <p:stCondLst>
                                            <p:cond delay="0"/>
                                          </p:stCondLst>
                                        </p:cTn>
                                        <p:tgtEl>
                                          <p:spTgt spid="19"/>
                                        </p:tgtEl>
                                        <p:attrNameLst>
                                          <p:attrName>style.visibility</p:attrName>
                                        </p:attrNameLst>
                                      </p:cBhvr>
                                      <p:to>
                                        <p:strVal val="visible"/>
                                      </p:to>
                                    </p:set>
                                    <p:anim calcmode="lin" valueType="num">
                                      <p:cBhvr additive="base">
                                        <p:cTn id="19" dur="500" fill="hold"/>
                                        <p:tgtEl>
                                          <p:spTgt spid="19"/>
                                        </p:tgtEl>
                                        <p:attrNameLst>
                                          <p:attrName>ppt_x</p:attrName>
                                        </p:attrNameLst>
                                      </p:cBhvr>
                                      <p:tavLst>
                                        <p:tav tm="0">
                                          <p:val>
                                            <p:strVal val="#ppt_x"/>
                                          </p:val>
                                        </p:tav>
                                        <p:tav tm="100000">
                                          <p:val>
                                            <p:strVal val="#ppt_x"/>
                                          </p:val>
                                        </p:tav>
                                      </p:tavLst>
                                    </p:anim>
                                    <p:anim calcmode="lin" valueType="num">
                                      <p:cBhvr additive="base">
                                        <p:cTn id="20"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56675" y="1254740"/>
            <a:ext cx="10271573" cy="4846569"/>
          </a:xfrm>
          <a:prstGeom prst="rect">
            <a:avLst/>
          </a:prstGeom>
        </p:spPr>
      </p:pic>
      <p:pic>
        <p:nvPicPr>
          <p:cNvPr id="9" name="图片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771" y="507825"/>
            <a:ext cx="6352257" cy="743356"/>
          </a:xfrm>
          <a:prstGeom prst="rect">
            <a:avLst/>
          </a:prstGeom>
        </p:spPr>
      </p:pic>
      <p:grpSp>
        <p:nvGrpSpPr>
          <p:cNvPr id="2" name="组合 7"/>
          <p:cNvGrpSpPr/>
          <p:nvPr/>
        </p:nvGrpSpPr>
        <p:grpSpPr>
          <a:xfrm>
            <a:off x="734568" y="424635"/>
            <a:ext cx="4290336" cy="830997"/>
            <a:chOff x="734568" y="424635"/>
            <a:chExt cx="4290336" cy="830997"/>
          </a:xfrm>
        </p:grpSpPr>
        <p:sp>
          <p:nvSpPr>
            <p:cNvPr id="4" name="文本框 3"/>
            <p:cNvSpPr txBox="1"/>
            <p:nvPr/>
          </p:nvSpPr>
          <p:spPr>
            <a:xfrm>
              <a:off x="734568" y="424635"/>
              <a:ext cx="417576" cy="830997"/>
            </a:xfrm>
            <a:prstGeom prst="rect">
              <a:avLst/>
            </a:prstGeom>
            <a:noFill/>
          </p:spPr>
          <p:txBody>
            <a:bodyPr wrap="square" rtlCol="0">
              <a:spAutoFit/>
            </a:bodyPr>
            <a:lstStyle/>
            <a:p>
              <a:r>
                <a:rPr lang="zh-CN" altLang="en-US" sz="4800" dirty="0" smtClean="0">
                  <a:solidFill>
                    <a:schemeClr val="bg1"/>
                  </a:solidFill>
                  <a:latin typeface="微软雅黑" panose="020B0503020204020204" pitchFamily="34" charset="-122"/>
                  <a:ea typeface="微软雅黑" panose="020B0503020204020204" pitchFamily="34" charset="-122"/>
                </a:rPr>
                <a:t>■</a:t>
              </a:r>
            </a:p>
          </p:txBody>
        </p:sp>
        <p:sp>
          <p:nvSpPr>
            <p:cNvPr id="5" name="矩形 4"/>
            <p:cNvSpPr/>
            <p:nvPr/>
          </p:nvSpPr>
          <p:spPr>
            <a:xfrm>
              <a:off x="1477266" y="562689"/>
              <a:ext cx="3547638" cy="646331"/>
            </a:xfrm>
            <a:prstGeom prst="rect">
              <a:avLst/>
            </a:prstGeom>
          </p:spPr>
          <p:txBody>
            <a:bodyPr wrap="none">
              <a:spAutoFit/>
            </a:bodyPr>
            <a:lstStyle/>
            <a:p>
              <a:r>
                <a:rPr lang="en-US" altLang="zh-CN" sz="3600" dirty="0" smtClean="0">
                  <a:solidFill>
                    <a:schemeClr val="bg1"/>
                  </a:solidFill>
                  <a:latin typeface="微软雅黑" panose="020B0503020204020204" pitchFamily="34" charset="-122"/>
                  <a:ea typeface="微软雅黑" panose="020B0503020204020204" pitchFamily="34" charset="-122"/>
                </a:rPr>
                <a:t>switch </a:t>
              </a:r>
              <a:r>
                <a:rPr lang="zh-CN" altLang="en-US" sz="3600" dirty="0" smtClean="0">
                  <a:solidFill>
                    <a:schemeClr val="bg1"/>
                  </a:solidFill>
                  <a:latin typeface="微软雅黑" panose="020B0503020204020204" pitchFamily="34" charset="-122"/>
                  <a:ea typeface="微软雅黑" panose="020B0503020204020204" pitchFamily="34" charset="-122"/>
                </a:rPr>
                <a:t>分支结构</a:t>
              </a:r>
            </a:p>
          </p:txBody>
        </p:sp>
      </p:grpSp>
      <p:sp>
        <p:nvSpPr>
          <p:cNvPr id="13" name="矩形 12"/>
          <p:cNvSpPr/>
          <p:nvPr/>
        </p:nvSpPr>
        <p:spPr>
          <a:xfrm>
            <a:off x="5992461" y="1490819"/>
            <a:ext cx="4792905" cy="2308324"/>
          </a:xfrm>
          <a:prstGeom prst="rect">
            <a:avLst/>
          </a:prstGeom>
        </p:spPr>
        <p:txBody>
          <a:bodyPr wrap="square">
            <a:spAutoFit/>
          </a:bodyPr>
          <a:lstStyle/>
          <a:p>
            <a:r>
              <a:rPr lang="en-US" altLang="zh-CN" b="1" dirty="0" smtClean="0">
                <a:solidFill>
                  <a:srgbClr val="006600"/>
                </a:solidFill>
                <a:latin typeface="微软雅黑" pitchFamily="34" charset="-122"/>
                <a:ea typeface="微软雅黑" pitchFamily="34" charset="-122"/>
              </a:rPr>
              <a:t>switch( </a:t>
            </a:r>
            <a:r>
              <a:rPr lang="zh-CN" altLang="en-US" b="1" dirty="0" smtClean="0">
                <a:solidFill>
                  <a:srgbClr val="006600"/>
                </a:solidFill>
                <a:latin typeface="微软雅黑" pitchFamily="34" charset="-122"/>
                <a:ea typeface="微软雅黑" pitchFamily="34" charset="-122"/>
              </a:rPr>
              <a:t>表达式 </a:t>
            </a:r>
            <a:r>
              <a:rPr lang="en-US" altLang="zh-CN" b="1" dirty="0" smtClean="0">
                <a:solidFill>
                  <a:srgbClr val="006600"/>
                </a:solidFill>
                <a:latin typeface="微软雅黑" pitchFamily="34" charset="-122"/>
                <a:ea typeface="微软雅黑" pitchFamily="34" charset="-122"/>
              </a:rPr>
              <a:t>)</a:t>
            </a:r>
          </a:p>
          <a:p>
            <a:r>
              <a:rPr lang="en-US" altLang="zh-CN" b="1" dirty="0" smtClean="0">
                <a:solidFill>
                  <a:srgbClr val="006600"/>
                </a:solidFill>
                <a:latin typeface="微软雅黑" pitchFamily="34" charset="-122"/>
                <a:ea typeface="微软雅黑" pitchFamily="34" charset="-122"/>
              </a:rPr>
              <a:t>{</a:t>
            </a:r>
          </a:p>
          <a:p>
            <a:r>
              <a:rPr lang="en-US" altLang="zh-CN" b="1" dirty="0" smtClean="0">
                <a:solidFill>
                  <a:srgbClr val="006600"/>
                </a:solidFill>
                <a:latin typeface="微软雅黑" pitchFamily="34" charset="-122"/>
                <a:ea typeface="微软雅黑" pitchFamily="34" charset="-122"/>
              </a:rPr>
              <a:t>  case </a:t>
            </a:r>
            <a:r>
              <a:rPr lang="zh-CN" altLang="en-US" b="1" dirty="0" smtClean="0">
                <a:solidFill>
                  <a:srgbClr val="006600"/>
                </a:solidFill>
                <a:latin typeface="微软雅黑" pitchFamily="34" charset="-122"/>
                <a:ea typeface="微软雅黑" pitchFamily="34" charset="-122"/>
              </a:rPr>
              <a:t>常数表达式 </a:t>
            </a:r>
            <a:r>
              <a:rPr lang="en-US" altLang="zh-CN" b="1" dirty="0" smtClean="0">
                <a:solidFill>
                  <a:srgbClr val="006600"/>
                </a:solidFill>
                <a:latin typeface="微软雅黑" pitchFamily="34" charset="-122"/>
                <a:ea typeface="微软雅黑" pitchFamily="34" charset="-122"/>
              </a:rPr>
              <a:t>1:  </a:t>
            </a:r>
            <a:r>
              <a:rPr lang="zh-CN" altLang="en-US" b="1" dirty="0" smtClean="0">
                <a:solidFill>
                  <a:srgbClr val="006600"/>
                </a:solidFill>
                <a:latin typeface="微软雅黑" pitchFamily="34" charset="-122"/>
                <a:ea typeface="微软雅黑" pitchFamily="34" charset="-122"/>
              </a:rPr>
              <a:t>语句序列 </a:t>
            </a:r>
            <a:r>
              <a:rPr lang="en-US" altLang="zh-CN" b="1" dirty="0" smtClean="0">
                <a:solidFill>
                  <a:srgbClr val="006600"/>
                </a:solidFill>
                <a:latin typeface="微软雅黑" pitchFamily="34" charset="-122"/>
                <a:ea typeface="微软雅黑" pitchFamily="34" charset="-122"/>
              </a:rPr>
              <a:t>1</a:t>
            </a:r>
          </a:p>
          <a:p>
            <a:r>
              <a:rPr lang="en-US" altLang="zh-CN" b="1" dirty="0" smtClean="0">
                <a:solidFill>
                  <a:srgbClr val="006600"/>
                </a:solidFill>
                <a:latin typeface="微软雅黑" pitchFamily="34" charset="-122"/>
                <a:ea typeface="微软雅黑" pitchFamily="34" charset="-122"/>
              </a:rPr>
              <a:t>  case </a:t>
            </a:r>
            <a:r>
              <a:rPr lang="zh-CN" altLang="en-US" b="1" dirty="0" smtClean="0">
                <a:solidFill>
                  <a:srgbClr val="006600"/>
                </a:solidFill>
                <a:latin typeface="微软雅黑" pitchFamily="34" charset="-122"/>
                <a:ea typeface="微软雅黑" pitchFamily="34" charset="-122"/>
              </a:rPr>
              <a:t>常数表达式 </a:t>
            </a:r>
            <a:r>
              <a:rPr lang="en-US" altLang="zh-CN" b="1" dirty="0" smtClean="0">
                <a:solidFill>
                  <a:srgbClr val="006600"/>
                </a:solidFill>
                <a:latin typeface="微软雅黑" pitchFamily="34" charset="-122"/>
                <a:ea typeface="微软雅黑" pitchFamily="34" charset="-122"/>
              </a:rPr>
              <a:t>2:  </a:t>
            </a:r>
            <a:r>
              <a:rPr lang="zh-CN" altLang="en-US" b="1" dirty="0" smtClean="0">
                <a:solidFill>
                  <a:srgbClr val="006600"/>
                </a:solidFill>
                <a:latin typeface="微软雅黑" pitchFamily="34" charset="-122"/>
                <a:ea typeface="微软雅黑" pitchFamily="34" charset="-122"/>
              </a:rPr>
              <a:t>语句序列 </a:t>
            </a:r>
            <a:r>
              <a:rPr lang="en-US" altLang="zh-CN" b="1" dirty="0" smtClean="0">
                <a:solidFill>
                  <a:srgbClr val="006600"/>
                </a:solidFill>
                <a:latin typeface="微软雅黑" pitchFamily="34" charset="-122"/>
                <a:ea typeface="微软雅黑" pitchFamily="34" charset="-122"/>
              </a:rPr>
              <a:t>2</a:t>
            </a:r>
          </a:p>
          <a:p>
            <a:r>
              <a:rPr lang="en-US" altLang="zh-CN" b="1" dirty="0" smtClean="0">
                <a:solidFill>
                  <a:srgbClr val="006600"/>
                </a:solidFill>
                <a:latin typeface="微软雅黑" pitchFamily="34" charset="-122"/>
                <a:ea typeface="微软雅黑" pitchFamily="34" charset="-122"/>
              </a:rPr>
              <a:t>  ┇</a:t>
            </a:r>
          </a:p>
          <a:p>
            <a:r>
              <a:rPr lang="en-US" altLang="zh-CN" b="1" dirty="0" smtClean="0">
                <a:solidFill>
                  <a:srgbClr val="006600"/>
                </a:solidFill>
                <a:latin typeface="微软雅黑" pitchFamily="34" charset="-122"/>
                <a:ea typeface="微软雅黑" pitchFamily="34" charset="-122"/>
              </a:rPr>
              <a:t>  case </a:t>
            </a:r>
            <a:r>
              <a:rPr lang="zh-CN" altLang="en-US" b="1" dirty="0" smtClean="0">
                <a:solidFill>
                  <a:srgbClr val="006600"/>
                </a:solidFill>
                <a:latin typeface="微软雅黑" pitchFamily="34" charset="-122"/>
                <a:ea typeface="微软雅黑" pitchFamily="34" charset="-122"/>
              </a:rPr>
              <a:t>常数表达式 </a:t>
            </a:r>
            <a:r>
              <a:rPr lang="en-US" altLang="zh-CN" b="1" dirty="0" smtClean="0">
                <a:solidFill>
                  <a:srgbClr val="006600"/>
                </a:solidFill>
                <a:latin typeface="微软雅黑" pitchFamily="34" charset="-122"/>
                <a:ea typeface="微软雅黑" pitchFamily="34" charset="-122"/>
              </a:rPr>
              <a:t>n:  </a:t>
            </a:r>
            <a:r>
              <a:rPr lang="zh-CN" altLang="en-US" b="1" dirty="0" smtClean="0">
                <a:solidFill>
                  <a:srgbClr val="006600"/>
                </a:solidFill>
                <a:latin typeface="微软雅黑" pitchFamily="34" charset="-122"/>
                <a:ea typeface="微软雅黑" pitchFamily="34" charset="-122"/>
              </a:rPr>
              <a:t>语句序列 </a:t>
            </a:r>
            <a:r>
              <a:rPr lang="en-US" altLang="zh-CN" b="1" dirty="0" smtClean="0">
                <a:solidFill>
                  <a:srgbClr val="006600"/>
                </a:solidFill>
                <a:latin typeface="微软雅黑" pitchFamily="34" charset="-122"/>
                <a:ea typeface="微软雅黑" pitchFamily="34" charset="-122"/>
              </a:rPr>
              <a:t>n</a:t>
            </a:r>
          </a:p>
          <a:p>
            <a:r>
              <a:rPr lang="en-US" altLang="zh-CN" b="1" dirty="0" smtClean="0">
                <a:solidFill>
                  <a:srgbClr val="006600"/>
                </a:solidFill>
                <a:latin typeface="微软雅黑" pitchFamily="34" charset="-122"/>
                <a:ea typeface="微软雅黑" pitchFamily="34" charset="-122"/>
              </a:rPr>
              <a:t>  default: </a:t>
            </a:r>
            <a:r>
              <a:rPr lang="zh-CN" altLang="en-US" b="1" dirty="0" smtClean="0">
                <a:solidFill>
                  <a:srgbClr val="006600"/>
                </a:solidFill>
                <a:latin typeface="微软雅黑" pitchFamily="34" charset="-122"/>
                <a:ea typeface="微软雅黑" pitchFamily="34" charset="-122"/>
              </a:rPr>
              <a:t>默认语句序列</a:t>
            </a:r>
          </a:p>
          <a:p>
            <a:r>
              <a:rPr lang="en-US" altLang="zh-CN" b="1" dirty="0" smtClean="0">
                <a:solidFill>
                  <a:srgbClr val="006600"/>
                </a:solidFill>
                <a:latin typeface="微软雅黑" pitchFamily="34" charset="-122"/>
                <a:ea typeface="微软雅黑" pitchFamily="34" charset="-122"/>
              </a:rPr>
              <a:t>}</a:t>
            </a:r>
            <a:endParaRPr lang="zh-CN" altLang="en-US" b="1" dirty="0">
              <a:solidFill>
                <a:srgbClr val="006600"/>
              </a:solidFill>
              <a:latin typeface="微软雅黑" pitchFamily="34" charset="-122"/>
              <a:ea typeface="微软雅黑" pitchFamily="34" charset="-122"/>
            </a:endParaRPr>
          </a:p>
        </p:txBody>
      </p:sp>
      <p:grpSp>
        <p:nvGrpSpPr>
          <p:cNvPr id="3" name="组合 2"/>
          <p:cNvGrpSpPr/>
          <p:nvPr/>
        </p:nvGrpSpPr>
        <p:grpSpPr>
          <a:xfrm>
            <a:off x="1477267" y="1320972"/>
            <a:ext cx="9418564" cy="4437595"/>
            <a:chOff x="1477267" y="1320972"/>
            <a:chExt cx="9418564" cy="4437595"/>
          </a:xfrm>
        </p:grpSpPr>
        <p:sp>
          <p:nvSpPr>
            <p:cNvPr id="19" name="矩形 18"/>
            <p:cNvSpPr/>
            <p:nvPr/>
          </p:nvSpPr>
          <p:spPr>
            <a:xfrm>
              <a:off x="1477267" y="1320972"/>
              <a:ext cx="4758270" cy="535531"/>
            </a:xfrm>
            <a:prstGeom prst="rect">
              <a:avLst/>
            </a:prstGeom>
          </p:spPr>
          <p:txBody>
            <a:bodyPr wrap="square">
              <a:spAutoFit/>
            </a:bodyPr>
            <a:lstStyle/>
            <a:p>
              <a:pPr marL="0" lvl="1">
                <a:lnSpc>
                  <a:spcPct val="120000"/>
                </a:lnSpc>
              </a:pPr>
              <a:r>
                <a:rPr lang="zh-CN" altLang="en-US" sz="2400" b="1" dirty="0" smtClean="0">
                  <a:solidFill>
                    <a:srgbClr val="8A2F8C"/>
                  </a:solidFill>
                  <a:latin typeface="微软雅黑" panose="020B0503020204020204" pitchFamily="34" charset="-122"/>
                  <a:ea typeface="微软雅黑" panose="020B0503020204020204" pitchFamily="34" charset="-122"/>
                </a:rPr>
                <a:t>计算过程</a:t>
              </a:r>
              <a:endParaRPr lang="en-US" altLang="zh-CN" sz="2400" b="1" dirty="0" smtClean="0">
                <a:solidFill>
                  <a:srgbClr val="8A2F8C"/>
                </a:solidFill>
                <a:latin typeface="微软雅黑" panose="020B0503020204020204" pitchFamily="34" charset="-122"/>
                <a:ea typeface="微软雅黑" panose="020B0503020204020204" pitchFamily="34" charset="-122"/>
              </a:endParaRPr>
            </a:p>
          </p:txBody>
        </p:sp>
        <p:sp>
          <p:nvSpPr>
            <p:cNvPr id="21" name="矩形 20"/>
            <p:cNvSpPr/>
            <p:nvPr/>
          </p:nvSpPr>
          <p:spPr>
            <a:xfrm>
              <a:off x="1710541" y="1802586"/>
              <a:ext cx="4792905" cy="461665"/>
            </a:xfrm>
            <a:prstGeom prst="rect">
              <a:avLst/>
            </a:prstGeom>
          </p:spPr>
          <p:txBody>
            <a:bodyPr wrap="square">
              <a:spAutoFit/>
            </a:bodyPr>
            <a:lstStyle/>
            <a:p>
              <a:pPr marL="0" lvl="1">
                <a:lnSpc>
                  <a:spcPct val="120000"/>
                </a:lnSpc>
              </a:pPr>
              <a:r>
                <a:rPr lang="zh-CN" altLang="en-US" sz="2000" b="1" dirty="0" smtClean="0">
                  <a:solidFill>
                    <a:srgbClr val="8A2F8C"/>
                  </a:solidFill>
                  <a:latin typeface="微软雅黑" panose="020B0503020204020204" pitchFamily="34" charset="-122"/>
                  <a:ea typeface="微软雅黑" panose="020B0503020204020204" pitchFamily="34" charset="-122"/>
                </a:rPr>
                <a:t>先计算表达式的值</a:t>
              </a:r>
            </a:p>
          </p:txBody>
        </p:sp>
        <p:sp>
          <p:nvSpPr>
            <p:cNvPr id="22" name="矩形 21"/>
            <p:cNvSpPr/>
            <p:nvPr/>
          </p:nvSpPr>
          <p:spPr>
            <a:xfrm>
              <a:off x="1710541" y="2172256"/>
              <a:ext cx="4792905" cy="461665"/>
            </a:xfrm>
            <a:prstGeom prst="rect">
              <a:avLst/>
            </a:prstGeom>
          </p:spPr>
          <p:txBody>
            <a:bodyPr wrap="square">
              <a:spAutoFit/>
            </a:bodyPr>
            <a:lstStyle/>
            <a:p>
              <a:pPr marL="0" lvl="1">
                <a:lnSpc>
                  <a:spcPct val="120000"/>
                </a:lnSpc>
              </a:pPr>
              <a:r>
                <a:rPr lang="zh-CN" altLang="en-US" sz="2000" b="1" dirty="0" smtClean="0">
                  <a:solidFill>
                    <a:srgbClr val="8A2F8C"/>
                  </a:solidFill>
                  <a:latin typeface="微软雅黑" panose="020B0503020204020204" pitchFamily="34" charset="-122"/>
                  <a:ea typeface="微软雅黑" panose="020B0503020204020204" pitchFamily="34" charset="-122"/>
                </a:rPr>
                <a:t>依次与常数表达式比较</a:t>
              </a:r>
            </a:p>
          </p:txBody>
        </p:sp>
        <p:sp>
          <p:nvSpPr>
            <p:cNvPr id="23" name="矩形 22"/>
            <p:cNvSpPr/>
            <p:nvPr/>
          </p:nvSpPr>
          <p:spPr>
            <a:xfrm>
              <a:off x="1710541" y="2541926"/>
              <a:ext cx="4792905" cy="461665"/>
            </a:xfrm>
            <a:prstGeom prst="rect">
              <a:avLst/>
            </a:prstGeom>
          </p:spPr>
          <p:txBody>
            <a:bodyPr wrap="square">
              <a:spAutoFit/>
            </a:bodyPr>
            <a:lstStyle/>
            <a:p>
              <a:pPr marL="0" lvl="1">
                <a:lnSpc>
                  <a:spcPct val="120000"/>
                </a:lnSpc>
              </a:pPr>
              <a:r>
                <a:rPr lang="zh-CN" altLang="en-US" sz="2000" b="1" dirty="0" smtClean="0">
                  <a:solidFill>
                    <a:srgbClr val="8A2F8C"/>
                  </a:solidFill>
                  <a:latin typeface="微软雅黑" panose="020B0503020204020204" pitchFamily="34" charset="-122"/>
                  <a:ea typeface="微软雅黑" panose="020B0503020204020204" pitchFamily="34" charset="-122"/>
                </a:rPr>
                <a:t>若相同则执行该分支（子句）</a:t>
              </a:r>
            </a:p>
          </p:txBody>
        </p:sp>
        <p:sp>
          <p:nvSpPr>
            <p:cNvPr id="11" name="矩形 10"/>
            <p:cNvSpPr/>
            <p:nvPr/>
          </p:nvSpPr>
          <p:spPr>
            <a:xfrm>
              <a:off x="1710541" y="2942731"/>
              <a:ext cx="4792905" cy="461665"/>
            </a:xfrm>
            <a:prstGeom prst="rect">
              <a:avLst/>
            </a:prstGeom>
          </p:spPr>
          <p:txBody>
            <a:bodyPr wrap="square">
              <a:spAutoFit/>
            </a:bodyPr>
            <a:lstStyle/>
            <a:p>
              <a:pPr marL="0" lvl="1">
                <a:lnSpc>
                  <a:spcPct val="120000"/>
                </a:lnSpc>
              </a:pPr>
              <a:r>
                <a:rPr lang="zh-CN" altLang="en-US" sz="2000" b="1" dirty="0" smtClean="0">
                  <a:solidFill>
                    <a:srgbClr val="8A2F8C"/>
                  </a:solidFill>
                  <a:latin typeface="微软雅黑" panose="020B0503020204020204" pitchFamily="34" charset="-122"/>
                  <a:ea typeface="微软雅黑" panose="020B0503020204020204" pitchFamily="34" charset="-122"/>
                </a:rPr>
                <a:t>否则转向 </a:t>
              </a:r>
              <a:r>
                <a:rPr lang="en-US" altLang="zh-CN" sz="2000" b="1" dirty="0" smtClean="0">
                  <a:solidFill>
                    <a:srgbClr val="8A2F8C"/>
                  </a:solidFill>
                  <a:latin typeface="微软雅黑" panose="020B0503020204020204" pitchFamily="34" charset="-122"/>
                  <a:ea typeface="微软雅黑" panose="020B0503020204020204" pitchFamily="34" charset="-122"/>
                </a:rPr>
                <a:t>default </a:t>
              </a:r>
              <a:r>
                <a:rPr lang="zh-CN" altLang="en-US" sz="2000" b="1" dirty="0" smtClean="0">
                  <a:solidFill>
                    <a:srgbClr val="8A2F8C"/>
                  </a:solidFill>
                  <a:latin typeface="微软雅黑" panose="020B0503020204020204" pitchFamily="34" charset="-122"/>
                  <a:ea typeface="微软雅黑" panose="020B0503020204020204" pitchFamily="34" charset="-122"/>
                </a:rPr>
                <a:t>分支</a:t>
              </a:r>
            </a:p>
          </p:txBody>
        </p:sp>
        <p:sp>
          <p:nvSpPr>
            <p:cNvPr id="12" name="矩形 11"/>
            <p:cNvSpPr/>
            <p:nvPr/>
          </p:nvSpPr>
          <p:spPr>
            <a:xfrm>
              <a:off x="1710541" y="3312401"/>
              <a:ext cx="4792905" cy="461665"/>
            </a:xfrm>
            <a:prstGeom prst="rect">
              <a:avLst/>
            </a:prstGeom>
          </p:spPr>
          <p:txBody>
            <a:bodyPr wrap="square">
              <a:spAutoFit/>
            </a:bodyPr>
            <a:lstStyle/>
            <a:p>
              <a:pPr marL="0" lvl="1">
                <a:lnSpc>
                  <a:spcPct val="120000"/>
                </a:lnSpc>
              </a:pPr>
              <a:r>
                <a:rPr lang="zh-CN" altLang="en-US" sz="2000" b="1" dirty="0" smtClean="0">
                  <a:solidFill>
                    <a:srgbClr val="8A2F8C"/>
                  </a:solidFill>
                  <a:latin typeface="微软雅黑" panose="020B0503020204020204" pitchFamily="34" charset="-122"/>
                  <a:ea typeface="微软雅黑" panose="020B0503020204020204" pitchFamily="34" charset="-122"/>
                </a:rPr>
                <a:t>最后退出 </a:t>
              </a:r>
              <a:r>
                <a:rPr lang="en-US" altLang="zh-CN" sz="2000" b="1" dirty="0" smtClean="0">
                  <a:solidFill>
                    <a:srgbClr val="8A2F8C"/>
                  </a:solidFill>
                  <a:latin typeface="微软雅黑" panose="020B0503020204020204" pitchFamily="34" charset="-122"/>
                  <a:ea typeface="微软雅黑" panose="020B0503020204020204" pitchFamily="34" charset="-122"/>
                </a:rPr>
                <a:t>switch </a:t>
              </a:r>
              <a:r>
                <a:rPr lang="zh-CN" altLang="en-US" sz="2000" b="1" dirty="0" smtClean="0">
                  <a:solidFill>
                    <a:srgbClr val="8A2F8C"/>
                  </a:solidFill>
                  <a:latin typeface="微软雅黑" panose="020B0503020204020204" pitchFamily="34" charset="-122"/>
                  <a:ea typeface="微软雅黑" panose="020B0503020204020204" pitchFamily="34" charset="-122"/>
                </a:rPr>
                <a:t>语句</a:t>
              </a:r>
            </a:p>
          </p:txBody>
        </p:sp>
        <p:sp>
          <p:nvSpPr>
            <p:cNvPr id="20" name="矩形 19"/>
            <p:cNvSpPr/>
            <p:nvPr/>
          </p:nvSpPr>
          <p:spPr>
            <a:xfrm>
              <a:off x="1477267" y="3722240"/>
              <a:ext cx="4758270" cy="497957"/>
            </a:xfrm>
            <a:prstGeom prst="rect">
              <a:avLst/>
            </a:prstGeom>
          </p:spPr>
          <p:txBody>
            <a:bodyPr wrap="square">
              <a:spAutoFit/>
            </a:bodyPr>
            <a:lstStyle/>
            <a:p>
              <a:pPr marL="0" lvl="1">
                <a:lnSpc>
                  <a:spcPct val="120000"/>
                </a:lnSpc>
              </a:pPr>
              <a:r>
                <a:rPr lang="zh-CN" altLang="en-US" sz="2400" b="1" dirty="0" smtClean="0">
                  <a:solidFill>
                    <a:srgbClr val="8A2F8C"/>
                  </a:solidFill>
                  <a:latin typeface="微软雅黑" panose="020B0503020204020204" pitchFamily="34" charset="-122"/>
                  <a:ea typeface="微软雅黑" panose="020B0503020204020204" pitchFamily="34" charset="-122"/>
                </a:rPr>
                <a:t>特别说明</a:t>
              </a:r>
              <a:endParaRPr lang="en-US" altLang="zh-CN" sz="2400" b="1" dirty="0" smtClean="0">
                <a:solidFill>
                  <a:srgbClr val="8A2F8C"/>
                </a:solidFill>
                <a:latin typeface="微软雅黑" panose="020B0503020204020204" pitchFamily="34" charset="-122"/>
                <a:ea typeface="微软雅黑" panose="020B0503020204020204" pitchFamily="34" charset="-122"/>
              </a:endParaRPr>
            </a:p>
          </p:txBody>
        </p:sp>
        <p:sp>
          <p:nvSpPr>
            <p:cNvPr id="24" name="矩形 23"/>
            <p:cNvSpPr/>
            <p:nvPr/>
          </p:nvSpPr>
          <p:spPr>
            <a:xfrm>
              <a:off x="1710540" y="4220197"/>
              <a:ext cx="9185291" cy="1538370"/>
            </a:xfrm>
            <a:prstGeom prst="rect">
              <a:avLst/>
            </a:prstGeom>
          </p:spPr>
          <p:txBody>
            <a:bodyPr wrap="square">
              <a:spAutoFit/>
            </a:bodyPr>
            <a:lstStyle/>
            <a:p>
              <a:pPr marL="0" lvl="1">
                <a:lnSpc>
                  <a:spcPct val="120000"/>
                </a:lnSpc>
              </a:pPr>
              <a:r>
                <a:rPr lang="en-US" altLang="zh-CN" sz="2000" b="1" dirty="0" smtClean="0">
                  <a:solidFill>
                    <a:srgbClr val="8A2F8C"/>
                  </a:solidFill>
                  <a:latin typeface="微软雅黑" panose="020B0503020204020204" pitchFamily="34" charset="-122"/>
                  <a:ea typeface="微软雅黑" panose="020B0503020204020204" pitchFamily="34" charset="-122"/>
                </a:rPr>
                <a:t>switch </a:t>
              </a:r>
              <a:r>
                <a:rPr lang="zh-CN" altLang="en-US" sz="2000" b="1" dirty="0" smtClean="0">
                  <a:solidFill>
                    <a:srgbClr val="8A2F8C"/>
                  </a:solidFill>
                  <a:latin typeface="微软雅黑" panose="020B0503020204020204" pitchFamily="34" charset="-122"/>
                  <a:ea typeface="微软雅黑" panose="020B0503020204020204" pitchFamily="34" charset="-122"/>
                </a:rPr>
                <a:t>后面的表达式必须为整型、字符型或枚举型</a:t>
              </a:r>
            </a:p>
            <a:p>
              <a:pPr marL="0" lvl="1">
                <a:lnSpc>
                  <a:spcPct val="120000"/>
                </a:lnSpc>
              </a:pPr>
              <a:r>
                <a:rPr lang="en-US" altLang="zh-CN" sz="2000" b="1" dirty="0" smtClean="0">
                  <a:solidFill>
                    <a:srgbClr val="8A2F8C"/>
                  </a:solidFill>
                  <a:latin typeface="微软雅黑" panose="020B0503020204020204" pitchFamily="34" charset="-122"/>
                  <a:ea typeface="微软雅黑" panose="020B0503020204020204" pitchFamily="34" charset="-122"/>
                </a:rPr>
                <a:t>case </a:t>
              </a:r>
              <a:r>
                <a:rPr lang="zh-CN" altLang="en-US" sz="2000" b="1" dirty="0" smtClean="0">
                  <a:solidFill>
                    <a:srgbClr val="8A2F8C"/>
                  </a:solidFill>
                  <a:latin typeface="微软雅黑" panose="020B0503020204020204" pitchFamily="34" charset="-122"/>
                  <a:ea typeface="微软雅黑" panose="020B0503020204020204" pitchFamily="34" charset="-122"/>
                </a:rPr>
                <a:t>后面必须为常量表达式，且各个 </a:t>
              </a:r>
              <a:r>
                <a:rPr lang="en-US" altLang="zh-CN" sz="2000" b="1" dirty="0" smtClean="0">
                  <a:solidFill>
                    <a:srgbClr val="8A2F8C"/>
                  </a:solidFill>
                  <a:latin typeface="微软雅黑" panose="020B0503020204020204" pitchFamily="34" charset="-122"/>
                  <a:ea typeface="微软雅黑" panose="020B0503020204020204" pitchFamily="34" charset="-122"/>
                </a:rPr>
                <a:t>case </a:t>
              </a:r>
              <a:r>
                <a:rPr lang="zh-CN" altLang="en-US" sz="2000" b="1" dirty="0" smtClean="0">
                  <a:solidFill>
                    <a:srgbClr val="8A2F8C"/>
                  </a:solidFill>
                  <a:latin typeface="微软雅黑" panose="020B0503020204020204" pitchFamily="34" charset="-122"/>
                  <a:ea typeface="微软雅黑" panose="020B0503020204020204" pitchFamily="34" charset="-122"/>
                </a:rPr>
                <a:t>值必须不同</a:t>
              </a:r>
            </a:p>
            <a:p>
              <a:pPr marL="0" lvl="1">
                <a:lnSpc>
                  <a:spcPct val="120000"/>
                </a:lnSpc>
              </a:pPr>
              <a:r>
                <a:rPr lang="zh-CN" altLang="en-US" sz="2000" b="1" dirty="0" smtClean="0">
                  <a:solidFill>
                    <a:srgbClr val="8A2F8C"/>
                  </a:solidFill>
                  <a:latin typeface="微软雅黑" panose="020B0503020204020204" pitchFamily="34" charset="-122"/>
                  <a:ea typeface="微软雅黑" panose="020B0503020204020204" pitchFamily="34" charset="-122"/>
                </a:rPr>
                <a:t>若无 </a:t>
              </a:r>
              <a:r>
                <a:rPr lang="en-US" altLang="zh-CN" sz="2000" b="1" dirty="0" smtClean="0">
                  <a:solidFill>
                    <a:srgbClr val="8A2F8C"/>
                  </a:solidFill>
                  <a:latin typeface="微软雅黑" panose="020B0503020204020204" pitchFamily="34" charset="-122"/>
                  <a:ea typeface="微软雅黑" panose="020B0503020204020204" pitchFamily="34" charset="-122"/>
                </a:rPr>
                <a:t>default </a:t>
              </a:r>
              <a:r>
                <a:rPr lang="zh-CN" altLang="en-US" sz="2000" b="1" dirty="0" smtClean="0">
                  <a:solidFill>
                    <a:srgbClr val="8A2F8C"/>
                  </a:solidFill>
                  <a:latin typeface="微软雅黑" panose="020B0503020204020204" pitchFamily="34" charset="-122"/>
                  <a:ea typeface="微软雅黑" panose="020B0503020204020204" pitchFamily="34" charset="-122"/>
                </a:rPr>
                <a:t>分支，且无 </a:t>
              </a:r>
              <a:r>
                <a:rPr lang="en-US" altLang="zh-CN" sz="2000" b="1" dirty="0" smtClean="0">
                  <a:solidFill>
                    <a:srgbClr val="8A2F8C"/>
                  </a:solidFill>
                  <a:latin typeface="微软雅黑" panose="020B0503020204020204" pitchFamily="34" charset="-122"/>
                  <a:ea typeface="微软雅黑" panose="020B0503020204020204" pitchFamily="34" charset="-122"/>
                </a:rPr>
                <a:t>case </a:t>
              </a:r>
              <a:r>
                <a:rPr lang="zh-CN" altLang="en-US" sz="2000" b="1" dirty="0" smtClean="0">
                  <a:solidFill>
                    <a:srgbClr val="8A2F8C"/>
                  </a:solidFill>
                  <a:latin typeface="微软雅黑" panose="020B0503020204020204" pitchFamily="34" charset="-122"/>
                  <a:ea typeface="微软雅黑" panose="020B0503020204020204" pitchFamily="34" charset="-122"/>
                </a:rPr>
                <a:t>分支匹配，则不执行</a:t>
              </a:r>
            </a:p>
            <a:p>
              <a:pPr marL="0" lvl="1">
                <a:lnSpc>
                  <a:spcPct val="120000"/>
                </a:lnSpc>
              </a:pPr>
              <a:r>
                <a:rPr lang="en-US" altLang="zh-CN" sz="2000" b="1" dirty="0" smtClean="0">
                  <a:solidFill>
                    <a:srgbClr val="8A2F8C"/>
                  </a:solidFill>
                  <a:latin typeface="微软雅黑" panose="020B0503020204020204" pitchFamily="34" charset="-122"/>
                  <a:ea typeface="微软雅黑" panose="020B0503020204020204" pitchFamily="34" charset="-122"/>
                </a:rPr>
                <a:t>case </a:t>
              </a:r>
              <a:r>
                <a:rPr lang="zh-CN" altLang="en-US" sz="2000" b="1" dirty="0" smtClean="0">
                  <a:solidFill>
                    <a:srgbClr val="8A2F8C"/>
                  </a:solidFill>
                  <a:latin typeface="微软雅黑" panose="020B0503020204020204" pitchFamily="34" charset="-122"/>
                  <a:ea typeface="微软雅黑" panose="020B0503020204020204" pitchFamily="34" charset="-122"/>
                </a:rPr>
                <a:t>分支中的语句可以有多条，不需要花括号</a:t>
              </a:r>
            </a:p>
          </p:txBody>
        </p:sp>
      </p:grpSp>
    </p:spTree>
    <p:extLst>
      <p:ext uri="{BB962C8B-B14F-4D97-AF65-F5344CB8AC3E}">
        <p14:creationId xmlns:p14="http://schemas.microsoft.com/office/powerpoint/2010/main" val="25412296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par>
                                <p:cTn id="9" presetID="2" presetClass="entr" presetSubtype="4" decel="100000" fill="hold" nodeType="withEffect">
                                  <p:stCondLst>
                                    <p:cond delay="25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1+#ppt_h/2"/>
                                          </p:val>
                                        </p:tav>
                                        <p:tav tm="100000">
                                          <p:val>
                                            <p:strVal val="#ppt_y"/>
                                          </p:val>
                                        </p:tav>
                                      </p:tavLst>
                                    </p:anim>
                                  </p:childTnLst>
                                </p:cTn>
                              </p:par>
                            </p:childTnLst>
                          </p:cTn>
                        </p:par>
                        <p:par>
                          <p:cTn id="13" fill="hold">
                            <p:stCondLst>
                              <p:cond delay="750"/>
                            </p:stCondLst>
                            <p:childTnLst>
                              <p:par>
                                <p:cTn id="14" presetID="10" presetClass="entr" presetSubtype="0" fill="hold" nodeType="after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500"/>
                                        <p:tgtEl>
                                          <p:spTgt spid="2"/>
                                        </p:tgtEl>
                                      </p:cBhvr>
                                    </p:animEffect>
                                  </p:childTnLst>
                                </p:cTn>
                              </p:par>
                              <p:par>
                                <p:cTn id="17" presetID="2" presetClass="entr" presetSubtype="4" decel="100000" fill="hold" nodeType="with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fill="hold"/>
                                        <p:tgtEl>
                                          <p:spTgt spid="3"/>
                                        </p:tgtEl>
                                        <p:attrNameLst>
                                          <p:attrName>ppt_x</p:attrName>
                                        </p:attrNameLst>
                                      </p:cBhvr>
                                      <p:tavLst>
                                        <p:tav tm="0">
                                          <p:val>
                                            <p:strVal val="#ppt_x"/>
                                          </p:val>
                                        </p:tav>
                                        <p:tav tm="100000">
                                          <p:val>
                                            <p:strVal val="#ppt_x"/>
                                          </p:val>
                                        </p:tav>
                                      </p:tavLst>
                                    </p:anim>
                                    <p:anim calcmode="lin" valueType="num">
                                      <p:cBhvr additive="base">
                                        <p:cTn id="20" dur="500" fill="hold"/>
                                        <p:tgtEl>
                                          <p:spTgt spid="3"/>
                                        </p:tgtEl>
                                        <p:attrNameLst>
                                          <p:attrName>ppt_y</p:attrName>
                                        </p:attrNameLst>
                                      </p:cBhvr>
                                      <p:tavLst>
                                        <p:tav tm="0">
                                          <p:val>
                                            <p:strVal val="1+#ppt_h/2"/>
                                          </p:val>
                                        </p:tav>
                                        <p:tav tm="100000">
                                          <p:val>
                                            <p:strVal val="#ppt_y"/>
                                          </p:val>
                                        </p:tav>
                                      </p:tavLst>
                                    </p:anim>
                                  </p:childTnLst>
                                </p:cTn>
                              </p:par>
                            </p:childTnLst>
                          </p:cTn>
                        </p:par>
                        <p:par>
                          <p:cTn id="21" fill="hold">
                            <p:stCondLst>
                              <p:cond delay="1250"/>
                            </p:stCondLst>
                            <p:childTnLst>
                              <p:par>
                                <p:cTn id="22" presetID="2" presetClass="entr" presetSubtype="4" decel="100000" fill="hold" grpId="0" nodeType="afterEffect">
                                  <p:stCondLst>
                                    <p:cond delay="0"/>
                                  </p:stCondLst>
                                  <p:childTnLst>
                                    <p:set>
                                      <p:cBhvr>
                                        <p:cTn id="23" dur="1" fill="hold">
                                          <p:stCondLst>
                                            <p:cond delay="0"/>
                                          </p:stCondLst>
                                        </p:cTn>
                                        <p:tgtEl>
                                          <p:spTgt spid="13"/>
                                        </p:tgtEl>
                                        <p:attrNameLst>
                                          <p:attrName>style.visibility</p:attrName>
                                        </p:attrNameLst>
                                      </p:cBhvr>
                                      <p:to>
                                        <p:strVal val="visible"/>
                                      </p:to>
                                    </p:set>
                                    <p:anim calcmode="lin" valueType="num">
                                      <p:cBhvr additive="base">
                                        <p:cTn id="24" dur="500" fill="hold"/>
                                        <p:tgtEl>
                                          <p:spTgt spid="13"/>
                                        </p:tgtEl>
                                        <p:attrNameLst>
                                          <p:attrName>ppt_x</p:attrName>
                                        </p:attrNameLst>
                                      </p:cBhvr>
                                      <p:tavLst>
                                        <p:tav tm="0">
                                          <p:val>
                                            <p:strVal val="#ppt_x"/>
                                          </p:val>
                                        </p:tav>
                                        <p:tav tm="100000">
                                          <p:val>
                                            <p:strVal val="#ppt_x"/>
                                          </p:val>
                                        </p:tav>
                                      </p:tavLst>
                                    </p:anim>
                                    <p:anim calcmode="lin" valueType="num">
                                      <p:cBhvr additive="base">
                                        <p:cTn id="25"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56675" y="1254740"/>
            <a:ext cx="10271573" cy="4846569"/>
          </a:xfrm>
          <a:prstGeom prst="rect">
            <a:avLst/>
          </a:prstGeom>
        </p:spPr>
      </p:pic>
      <p:pic>
        <p:nvPicPr>
          <p:cNvPr id="9" name="图片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6771" y="507825"/>
            <a:ext cx="6646171" cy="743356"/>
          </a:xfrm>
          <a:prstGeom prst="rect">
            <a:avLst/>
          </a:prstGeom>
        </p:spPr>
      </p:pic>
      <p:grpSp>
        <p:nvGrpSpPr>
          <p:cNvPr id="2" name="组合 7"/>
          <p:cNvGrpSpPr/>
          <p:nvPr/>
        </p:nvGrpSpPr>
        <p:grpSpPr>
          <a:xfrm>
            <a:off x="734568" y="424635"/>
            <a:ext cx="5512040" cy="830997"/>
            <a:chOff x="734568" y="424635"/>
            <a:chExt cx="5512040" cy="830997"/>
          </a:xfrm>
        </p:grpSpPr>
        <p:sp>
          <p:nvSpPr>
            <p:cNvPr id="4" name="文本框 3"/>
            <p:cNvSpPr txBox="1"/>
            <p:nvPr/>
          </p:nvSpPr>
          <p:spPr>
            <a:xfrm>
              <a:off x="734568" y="424635"/>
              <a:ext cx="417576" cy="830997"/>
            </a:xfrm>
            <a:prstGeom prst="rect">
              <a:avLst/>
            </a:prstGeom>
            <a:noFill/>
          </p:spPr>
          <p:txBody>
            <a:bodyPr wrap="square" rtlCol="0">
              <a:spAutoFit/>
            </a:bodyPr>
            <a:lstStyle/>
            <a:p>
              <a:r>
                <a:rPr lang="zh-CN" altLang="en-US" sz="4800" dirty="0" smtClean="0">
                  <a:solidFill>
                    <a:schemeClr val="bg1"/>
                  </a:solidFill>
                  <a:latin typeface="微软雅黑" panose="020B0503020204020204" pitchFamily="34" charset="-122"/>
                  <a:ea typeface="微软雅黑" panose="020B0503020204020204" pitchFamily="34" charset="-122"/>
                </a:rPr>
                <a:t>■</a:t>
              </a:r>
            </a:p>
          </p:txBody>
        </p:sp>
        <p:sp>
          <p:nvSpPr>
            <p:cNvPr id="5" name="矩形 4"/>
            <p:cNvSpPr/>
            <p:nvPr/>
          </p:nvSpPr>
          <p:spPr>
            <a:xfrm>
              <a:off x="1313976" y="562689"/>
              <a:ext cx="4932632" cy="646331"/>
            </a:xfrm>
            <a:prstGeom prst="rect">
              <a:avLst/>
            </a:prstGeom>
          </p:spPr>
          <p:txBody>
            <a:bodyPr wrap="none">
              <a:spAutoFit/>
            </a:bodyPr>
            <a:lstStyle/>
            <a:p>
              <a:r>
                <a:rPr lang="en-US" altLang="zh-CN" sz="3600" dirty="0" smtClean="0">
                  <a:solidFill>
                    <a:schemeClr val="bg1"/>
                  </a:solidFill>
                  <a:latin typeface="微软雅黑" panose="020B0503020204020204" pitchFamily="34" charset="-122"/>
                  <a:ea typeface="微软雅黑" panose="020B0503020204020204" pitchFamily="34" charset="-122"/>
                </a:rPr>
                <a:t>switch </a:t>
              </a:r>
              <a:r>
                <a:rPr lang="zh-CN" altLang="en-US" sz="3600" dirty="0" smtClean="0">
                  <a:solidFill>
                    <a:schemeClr val="bg1"/>
                  </a:solidFill>
                  <a:latin typeface="微软雅黑" panose="020B0503020204020204" pitchFamily="34" charset="-122"/>
                  <a:ea typeface="微软雅黑" panose="020B0503020204020204" pitchFamily="34" charset="-122"/>
                </a:rPr>
                <a:t>语句的执行流程</a:t>
              </a:r>
            </a:p>
          </p:txBody>
        </p:sp>
      </p:grpSp>
      <p:grpSp>
        <p:nvGrpSpPr>
          <p:cNvPr id="92" name="组合 91"/>
          <p:cNvGrpSpPr/>
          <p:nvPr/>
        </p:nvGrpSpPr>
        <p:grpSpPr>
          <a:xfrm>
            <a:off x="1833459" y="1607017"/>
            <a:ext cx="8128625" cy="3895268"/>
            <a:chOff x="2057394" y="1728315"/>
            <a:chExt cx="8128625" cy="3895268"/>
          </a:xfrm>
        </p:grpSpPr>
        <p:sp>
          <p:nvSpPr>
            <p:cNvPr id="55" name="矩形 54"/>
            <p:cNvSpPr/>
            <p:nvPr/>
          </p:nvSpPr>
          <p:spPr>
            <a:xfrm>
              <a:off x="5858349" y="1728315"/>
              <a:ext cx="1200619" cy="413511"/>
            </a:xfrm>
            <a:prstGeom prst="rect">
              <a:avLst/>
            </a:prstGeom>
          </p:spPr>
          <p:txBody>
            <a:bodyPr wrap="square">
              <a:spAutoFit/>
            </a:bodyPr>
            <a:lstStyle/>
            <a:p>
              <a:pPr marL="0" lvl="1">
                <a:lnSpc>
                  <a:spcPct val="120000"/>
                </a:lnSpc>
              </a:pPr>
              <a:r>
                <a:rPr lang="zh-CN" altLang="en-US" sz="1900" b="1" dirty="0" smtClean="0">
                  <a:solidFill>
                    <a:srgbClr val="8A2F8C"/>
                  </a:solidFill>
                  <a:latin typeface="微软雅黑" panose="020B0503020204020204" pitchFamily="34" charset="-122"/>
                  <a:ea typeface="微软雅黑" panose="020B0503020204020204" pitchFamily="34" charset="-122"/>
                </a:rPr>
                <a:t>入口</a:t>
              </a:r>
              <a:endParaRPr lang="en-US" altLang="zh-CN" sz="1900" b="1" dirty="0" smtClean="0">
                <a:solidFill>
                  <a:srgbClr val="8A2F8C"/>
                </a:solidFill>
                <a:latin typeface="微软雅黑" panose="020B0503020204020204" pitchFamily="34" charset="-122"/>
                <a:ea typeface="微软雅黑" panose="020B0503020204020204" pitchFamily="34" charset="-122"/>
              </a:endParaRPr>
            </a:p>
          </p:txBody>
        </p:sp>
        <p:sp>
          <p:nvSpPr>
            <p:cNvPr id="56" name="矩形 55"/>
            <p:cNvSpPr/>
            <p:nvPr/>
          </p:nvSpPr>
          <p:spPr>
            <a:xfrm>
              <a:off x="2057394" y="2426676"/>
              <a:ext cx="8128625" cy="2560604"/>
            </a:xfrm>
            <a:prstGeom prst="rect">
              <a:avLst/>
            </a:prstGeom>
            <a:noFill/>
            <a:ln w="28575">
              <a:solidFill>
                <a:srgbClr val="8A2F8C"/>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矩形 56"/>
            <p:cNvSpPr/>
            <p:nvPr/>
          </p:nvSpPr>
          <p:spPr>
            <a:xfrm>
              <a:off x="5551714" y="2645229"/>
              <a:ext cx="1257300" cy="489857"/>
            </a:xfrm>
            <a:prstGeom prst="rect">
              <a:avLst/>
            </a:prstGeom>
            <a:gradFill flip="none" rotWithShape="1">
              <a:gsLst>
                <a:gs pos="0">
                  <a:srgbClr val="9900CC">
                    <a:shade val="30000"/>
                    <a:satMod val="115000"/>
                  </a:srgbClr>
                </a:gs>
                <a:gs pos="50000">
                  <a:srgbClr val="9900CC">
                    <a:shade val="67500"/>
                    <a:satMod val="115000"/>
                  </a:srgbClr>
                </a:gs>
                <a:gs pos="100000">
                  <a:srgbClr val="9900CC">
                    <a:shade val="100000"/>
                    <a:satMod val="115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矩形 57"/>
            <p:cNvSpPr/>
            <p:nvPr/>
          </p:nvSpPr>
          <p:spPr>
            <a:xfrm>
              <a:off x="2988129" y="3918858"/>
              <a:ext cx="1257300" cy="489857"/>
            </a:xfrm>
            <a:prstGeom prst="rect">
              <a:avLst/>
            </a:prstGeom>
            <a:gradFill flip="none" rotWithShape="1">
              <a:gsLst>
                <a:gs pos="0">
                  <a:srgbClr val="9900CC">
                    <a:shade val="30000"/>
                    <a:satMod val="115000"/>
                  </a:srgbClr>
                </a:gs>
                <a:gs pos="50000">
                  <a:srgbClr val="9900CC">
                    <a:shade val="67500"/>
                    <a:satMod val="115000"/>
                  </a:srgbClr>
                </a:gs>
                <a:gs pos="100000">
                  <a:srgbClr val="9900CC">
                    <a:shade val="100000"/>
                    <a:satMod val="115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矩形 58"/>
            <p:cNvSpPr/>
            <p:nvPr/>
          </p:nvSpPr>
          <p:spPr>
            <a:xfrm>
              <a:off x="4620986" y="3918858"/>
              <a:ext cx="1257300" cy="489857"/>
            </a:xfrm>
            <a:prstGeom prst="rect">
              <a:avLst/>
            </a:prstGeom>
            <a:gradFill flip="none" rotWithShape="1">
              <a:gsLst>
                <a:gs pos="0">
                  <a:srgbClr val="9900CC">
                    <a:shade val="30000"/>
                    <a:satMod val="115000"/>
                  </a:srgbClr>
                </a:gs>
                <a:gs pos="50000">
                  <a:srgbClr val="9900CC">
                    <a:shade val="67500"/>
                    <a:satMod val="115000"/>
                  </a:srgbClr>
                </a:gs>
                <a:gs pos="100000">
                  <a:srgbClr val="9900CC">
                    <a:shade val="100000"/>
                    <a:satMod val="115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矩形 59"/>
            <p:cNvSpPr/>
            <p:nvPr/>
          </p:nvSpPr>
          <p:spPr>
            <a:xfrm>
              <a:off x="6482443" y="3918858"/>
              <a:ext cx="1257300" cy="489857"/>
            </a:xfrm>
            <a:prstGeom prst="rect">
              <a:avLst/>
            </a:prstGeom>
            <a:gradFill flip="none" rotWithShape="1">
              <a:gsLst>
                <a:gs pos="0">
                  <a:srgbClr val="9900CC">
                    <a:shade val="30000"/>
                    <a:satMod val="115000"/>
                  </a:srgbClr>
                </a:gs>
                <a:gs pos="50000">
                  <a:srgbClr val="9900CC">
                    <a:shade val="67500"/>
                    <a:satMod val="115000"/>
                  </a:srgbClr>
                </a:gs>
                <a:gs pos="100000">
                  <a:srgbClr val="9900CC">
                    <a:shade val="100000"/>
                    <a:satMod val="115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矩形 60"/>
            <p:cNvSpPr/>
            <p:nvPr/>
          </p:nvSpPr>
          <p:spPr>
            <a:xfrm>
              <a:off x="8147956" y="3918858"/>
              <a:ext cx="1567543" cy="489857"/>
            </a:xfrm>
            <a:prstGeom prst="rect">
              <a:avLst/>
            </a:prstGeom>
            <a:gradFill flip="none" rotWithShape="1">
              <a:gsLst>
                <a:gs pos="0">
                  <a:srgbClr val="9900CC">
                    <a:shade val="30000"/>
                    <a:satMod val="115000"/>
                  </a:srgbClr>
                </a:gs>
                <a:gs pos="50000">
                  <a:srgbClr val="9900CC">
                    <a:shade val="67500"/>
                    <a:satMod val="115000"/>
                  </a:srgbClr>
                </a:gs>
                <a:gs pos="100000">
                  <a:srgbClr val="9900CC">
                    <a:shade val="100000"/>
                    <a:satMod val="115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2" name="直接箭头连接符 61"/>
            <p:cNvCxnSpPr/>
            <p:nvPr/>
          </p:nvCxnSpPr>
          <p:spPr>
            <a:xfrm rot="5220000">
              <a:off x="5947682" y="2388054"/>
              <a:ext cx="489858" cy="24493"/>
            </a:xfrm>
            <a:prstGeom prst="straightConnector1">
              <a:avLst/>
            </a:prstGeom>
            <a:ln w="28575">
              <a:solidFill>
                <a:srgbClr val="8A2F8C"/>
              </a:solidFill>
              <a:tailEnd type="arrow"/>
            </a:ln>
          </p:spPr>
          <p:style>
            <a:lnRef idx="1">
              <a:schemeClr val="accent1"/>
            </a:lnRef>
            <a:fillRef idx="0">
              <a:schemeClr val="accent1"/>
            </a:fillRef>
            <a:effectRef idx="0">
              <a:schemeClr val="accent1"/>
            </a:effectRef>
            <a:fontRef idx="minor">
              <a:schemeClr val="tx1"/>
            </a:fontRef>
          </p:style>
        </p:cxnSp>
        <p:cxnSp>
          <p:nvCxnSpPr>
            <p:cNvPr id="63" name="直接箭头连接符 62"/>
            <p:cNvCxnSpPr/>
            <p:nvPr/>
          </p:nvCxnSpPr>
          <p:spPr>
            <a:xfrm rot="5220000">
              <a:off x="6026271" y="3301284"/>
              <a:ext cx="324000" cy="24493"/>
            </a:xfrm>
            <a:prstGeom prst="straightConnector1">
              <a:avLst/>
            </a:prstGeom>
            <a:ln w="28575">
              <a:solidFill>
                <a:srgbClr val="8A2F8C"/>
              </a:solidFill>
              <a:tailEnd type="arrow"/>
            </a:ln>
          </p:spPr>
          <p:style>
            <a:lnRef idx="1">
              <a:schemeClr val="accent1"/>
            </a:lnRef>
            <a:fillRef idx="0">
              <a:schemeClr val="accent1"/>
            </a:fillRef>
            <a:effectRef idx="0">
              <a:schemeClr val="accent1"/>
            </a:effectRef>
            <a:fontRef idx="minor">
              <a:schemeClr val="tx1"/>
            </a:fontRef>
          </p:style>
        </p:cxnSp>
        <p:cxnSp>
          <p:nvCxnSpPr>
            <p:cNvPr id="64" name="直接箭头连接符 63"/>
            <p:cNvCxnSpPr/>
            <p:nvPr/>
          </p:nvCxnSpPr>
          <p:spPr>
            <a:xfrm rot="5220000">
              <a:off x="3378125" y="3683426"/>
              <a:ext cx="468000" cy="24493"/>
            </a:xfrm>
            <a:prstGeom prst="straightConnector1">
              <a:avLst/>
            </a:prstGeom>
            <a:ln w="28575">
              <a:solidFill>
                <a:srgbClr val="8A2F8C"/>
              </a:solidFill>
              <a:tailEnd type="arrow"/>
            </a:ln>
          </p:spPr>
          <p:style>
            <a:lnRef idx="1">
              <a:schemeClr val="accent1"/>
            </a:lnRef>
            <a:fillRef idx="0">
              <a:schemeClr val="accent1"/>
            </a:fillRef>
            <a:effectRef idx="0">
              <a:schemeClr val="accent1"/>
            </a:effectRef>
            <a:fontRef idx="minor">
              <a:schemeClr val="tx1"/>
            </a:fontRef>
          </p:style>
        </p:cxnSp>
        <p:cxnSp>
          <p:nvCxnSpPr>
            <p:cNvPr id="65" name="直接箭头连接符 64"/>
            <p:cNvCxnSpPr/>
            <p:nvPr/>
          </p:nvCxnSpPr>
          <p:spPr>
            <a:xfrm rot="5220000">
              <a:off x="5027310" y="3683426"/>
              <a:ext cx="468000" cy="24493"/>
            </a:xfrm>
            <a:prstGeom prst="straightConnector1">
              <a:avLst/>
            </a:prstGeom>
            <a:ln w="28575">
              <a:solidFill>
                <a:srgbClr val="8A2F8C"/>
              </a:solidFill>
              <a:tailEnd type="arrow"/>
            </a:ln>
          </p:spPr>
          <p:style>
            <a:lnRef idx="1">
              <a:schemeClr val="accent1"/>
            </a:lnRef>
            <a:fillRef idx="0">
              <a:schemeClr val="accent1"/>
            </a:fillRef>
            <a:effectRef idx="0">
              <a:schemeClr val="accent1"/>
            </a:effectRef>
            <a:fontRef idx="minor">
              <a:schemeClr val="tx1"/>
            </a:fontRef>
          </p:style>
        </p:cxnSp>
        <p:cxnSp>
          <p:nvCxnSpPr>
            <p:cNvPr id="66" name="直接箭头连接符 65"/>
            <p:cNvCxnSpPr/>
            <p:nvPr/>
          </p:nvCxnSpPr>
          <p:spPr>
            <a:xfrm rot="5220000">
              <a:off x="6888766" y="3683425"/>
              <a:ext cx="468000" cy="24493"/>
            </a:xfrm>
            <a:prstGeom prst="straightConnector1">
              <a:avLst/>
            </a:prstGeom>
            <a:ln w="28575">
              <a:solidFill>
                <a:srgbClr val="8A2F8C"/>
              </a:solidFill>
              <a:tailEnd type="arrow"/>
            </a:ln>
          </p:spPr>
          <p:style>
            <a:lnRef idx="1">
              <a:schemeClr val="accent1"/>
            </a:lnRef>
            <a:fillRef idx="0">
              <a:schemeClr val="accent1"/>
            </a:fillRef>
            <a:effectRef idx="0">
              <a:schemeClr val="accent1"/>
            </a:effectRef>
            <a:fontRef idx="minor">
              <a:schemeClr val="tx1"/>
            </a:fontRef>
          </p:style>
        </p:cxnSp>
        <p:cxnSp>
          <p:nvCxnSpPr>
            <p:cNvPr id="67" name="直接箭头连接符 66"/>
            <p:cNvCxnSpPr/>
            <p:nvPr/>
          </p:nvCxnSpPr>
          <p:spPr>
            <a:xfrm rot="5220000">
              <a:off x="8702493" y="3683425"/>
              <a:ext cx="468000" cy="24493"/>
            </a:xfrm>
            <a:prstGeom prst="straightConnector1">
              <a:avLst/>
            </a:prstGeom>
            <a:ln w="28575">
              <a:solidFill>
                <a:srgbClr val="8A2F8C"/>
              </a:solidFill>
              <a:tailEnd type="arrow"/>
            </a:ln>
          </p:spPr>
          <p:style>
            <a:lnRef idx="1">
              <a:schemeClr val="accent1"/>
            </a:lnRef>
            <a:fillRef idx="0">
              <a:schemeClr val="accent1"/>
            </a:fillRef>
            <a:effectRef idx="0">
              <a:schemeClr val="accent1"/>
            </a:effectRef>
            <a:fontRef idx="minor">
              <a:schemeClr val="tx1"/>
            </a:fontRef>
          </p:style>
        </p:cxnSp>
        <p:cxnSp>
          <p:nvCxnSpPr>
            <p:cNvPr id="68" name="直接箭头连接符 67"/>
            <p:cNvCxnSpPr/>
            <p:nvPr/>
          </p:nvCxnSpPr>
          <p:spPr>
            <a:xfrm rot="5220000">
              <a:off x="3446357" y="4574911"/>
              <a:ext cx="324000" cy="24493"/>
            </a:xfrm>
            <a:prstGeom prst="straightConnector1">
              <a:avLst/>
            </a:prstGeom>
            <a:ln w="28575">
              <a:solidFill>
                <a:srgbClr val="8A2F8C"/>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9" name="直接箭头连接符 68"/>
            <p:cNvCxnSpPr/>
            <p:nvPr/>
          </p:nvCxnSpPr>
          <p:spPr>
            <a:xfrm rot="5220000">
              <a:off x="5095542" y="4574911"/>
              <a:ext cx="324000" cy="24493"/>
            </a:xfrm>
            <a:prstGeom prst="straightConnector1">
              <a:avLst/>
            </a:prstGeom>
            <a:ln w="28575">
              <a:solidFill>
                <a:srgbClr val="8A2F8C"/>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0" name="直接箭头连接符 69"/>
            <p:cNvCxnSpPr/>
            <p:nvPr/>
          </p:nvCxnSpPr>
          <p:spPr>
            <a:xfrm rot="5220000">
              <a:off x="6956998" y="4574910"/>
              <a:ext cx="324000" cy="24493"/>
            </a:xfrm>
            <a:prstGeom prst="straightConnector1">
              <a:avLst/>
            </a:prstGeom>
            <a:ln w="28575">
              <a:solidFill>
                <a:srgbClr val="8A2F8C"/>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1" name="直接箭头连接符 70"/>
            <p:cNvCxnSpPr/>
            <p:nvPr/>
          </p:nvCxnSpPr>
          <p:spPr>
            <a:xfrm rot="5160000">
              <a:off x="8779517" y="4574910"/>
              <a:ext cx="324000" cy="24493"/>
            </a:xfrm>
            <a:prstGeom prst="straightConnector1">
              <a:avLst/>
            </a:prstGeom>
            <a:ln w="28575">
              <a:solidFill>
                <a:srgbClr val="8A2F8C"/>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2" name="直接箭头连接符 71"/>
            <p:cNvCxnSpPr/>
            <p:nvPr/>
          </p:nvCxnSpPr>
          <p:spPr>
            <a:xfrm>
              <a:off x="3605111" y="3458587"/>
              <a:ext cx="5292000" cy="24493"/>
            </a:xfrm>
            <a:prstGeom prst="straightConnector1">
              <a:avLst/>
            </a:prstGeom>
            <a:ln w="28575">
              <a:solidFill>
                <a:srgbClr val="8A2F8C"/>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3" name="直接箭头连接符 72"/>
            <p:cNvCxnSpPr/>
            <p:nvPr/>
          </p:nvCxnSpPr>
          <p:spPr>
            <a:xfrm rot="-60000">
              <a:off x="3605111" y="4741007"/>
              <a:ext cx="2520000" cy="24493"/>
            </a:xfrm>
            <a:prstGeom prst="straightConnector1">
              <a:avLst/>
            </a:prstGeom>
            <a:ln w="28575">
              <a:solidFill>
                <a:srgbClr val="8A2F8C"/>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4" name="椭圆 73"/>
            <p:cNvSpPr/>
            <p:nvPr/>
          </p:nvSpPr>
          <p:spPr>
            <a:xfrm>
              <a:off x="5226741" y="4725720"/>
              <a:ext cx="65314" cy="65314"/>
            </a:xfrm>
            <a:prstGeom prst="ellipse">
              <a:avLst/>
            </a:prstGeom>
            <a:solidFill>
              <a:srgbClr val="8A2F8C"/>
            </a:solidFill>
            <a:ln>
              <a:solidFill>
                <a:srgbClr val="8A2F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 name="椭圆 74"/>
            <p:cNvSpPr/>
            <p:nvPr/>
          </p:nvSpPr>
          <p:spPr>
            <a:xfrm>
              <a:off x="5226741" y="3424460"/>
              <a:ext cx="65314" cy="65314"/>
            </a:xfrm>
            <a:prstGeom prst="ellipse">
              <a:avLst/>
            </a:prstGeom>
            <a:solidFill>
              <a:srgbClr val="8A2F8C"/>
            </a:solidFill>
            <a:ln>
              <a:solidFill>
                <a:srgbClr val="8A2F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椭圆 75"/>
            <p:cNvSpPr/>
            <p:nvPr/>
          </p:nvSpPr>
          <p:spPr>
            <a:xfrm>
              <a:off x="6158726" y="3424460"/>
              <a:ext cx="65314" cy="65314"/>
            </a:xfrm>
            <a:prstGeom prst="ellipse">
              <a:avLst/>
            </a:prstGeom>
            <a:solidFill>
              <a:srgbClr val="8A2F8C"/>
            </a:solidFill>
            <a:ln>
              <a:solidFill>
                <a:srgbClr val="8A2F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椭圆 76"/>
            <p:cNvSpPr/>
            <p:nvPr/>
          </p:nvSpPr>
          <p:spPr>
            <a:xfrm>
              <a:off x="7090711" y="3424460"/>
              <a:ext cx="65314" cy="65314"/>
            </a:xfrm>
            <a:prstGeom prst="ellipse">
              <a:avLst/>
            </a:prstGeom>
            <a:solidFill>
              <a:srgbClr val="8A2F8C"/>
            </a:solidFill>
            <a:ln>
              <a:solidFill>
                <a:srgbClr val="8A2F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椭圆 77"/>
            <p:cNvSpPr/>
            <p:nvPr/>
          </p:nvSpPr>
          <p:spPr>
            <a:xfrm>
              <a:off x="7090710" y="4725720"/>
              <a:ext cx="65314" cy="65314"/>
            </a:xfrm>
            <a:prstGeom prst="ellipse">
              <a:avLst/>
            </a:prstGeom>
            <a:solidFill>
              <a:srgbClr val="8A2F8C"/>
            </a:solidFill>
            <a:ln>
              <a:solidFill>
                <a:srgbClr val="8A2F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矩形 78"/>
            <p:cNvSpPr/>
            <p:nvPr/>
          </p:nvSpPr>
          <p:spPr>
            <a:xfrm>
              <a:off x="5858349" y="5210072"/>
              <a:ext cx="1200619" cy="413511"/>
            </a:xfrm>
            <a:prstGeom prst="rect">
              <a:avLst/>
            </a:prstGeom>
          </p:spPr>
          <p:txBody>
            <a:bodyPr wrap="square">
              <a:spAutoFit/>
            </a:bodyPr>
            <a:lstStyle/>
            <a:p>
              <a:pPr marL="0" lvl="1">
                <a:lnSpc>
                  <a:spcPct val="120000"/>
                </a:lnSpc>
              </a:pPr>
              <a:r>
                <a:rPr lang="zh-CN" altLang="en-US" sz="1900" b="1" dirty="0" smtClean="0">
                  <a:solidFill>
                    <a:srgbClr val="8A2F8C"/>
                  </a:solidFill>
                  <a:latin typeface="微软雅黑" panose="020B0503020204020204" pitchFamily="34" charset="-122"/>
                  <a:ea typeface="微软雅黑" panose="020B0503020204020204" pitchFamily="34" charset="-122"/>
                </a:rPr>
                <a:t>出口</a:t>
              </a:r>
              <a:endParaRPr lang="en-US" altLang="zh-CN" sz="1900" b="1" dirty="0" smtClean="0">
                <a:solidFill>
                  <a:srgbClr val="8A2F8C"/>
                </a:solidFill>
                <a:latin typeface="微软雅黑" panose="020B0503020204020204" pitchFamily="34" charset="-122"/>
                <a:ea typeface="微软雅黑" panose="020B0503020204020204" pitchFamily="34" charset="-122"/>
              </a:endParaRPr>
            </a:p>
          </p:txBody>
        </p:sp>
        <p:cxnSp>
          <p:nvCxnSpPr>
            <p:cNvPr id="80" name="直接箭头连接符 79"/>
            <p:cNvCxnSpPr/>
            <p:nvPr/>
          </p:nvCxnSpPr>
          <p:spPr>
            <a:xfrm rot="5220000">
              <a:off x="5947682" y="5034539"/>
              <a:ext cx="489858" cy="24493"/>
            </a:xfrm>
            <a:prstGeom prst="straightConnector1">
              <a:avLst/>
            </a:prstGeom>
            <a:ln w="28575">
              <a:solidFill>
                <a:srgbClr val="8A2F8C"/>
              </a:solidFill>
              <a:tailEnd type="arrow"/>
            </a:ln>
          </p:spPr>
          <p:style>
            <a:lnRef idx="1">
              <a:schemeClr val="accent1"/>
            </a:lnRef>
            <a:fillRef idx="0">
              <a:schemeClr val="accent1"/>
            </a:fillRef>
            <a:effectRef idx="0">
              <a:schemeClr val="accent1"/>
            </a:effectRef>
            <a:fontRef idx="minor">
              <a:schemeClr val="tx1"/>
            </a:fontRef>
          </p:style>
        </p:cxnSp>
        <p:sp>
          <p:nvSpPr>
            <p:cNvPr id="81" name="椭圆 80"/>
            <p:cNvSpPr/>
            <p:nvPr/>
          </p:nvSpPr>
          <p:spPr>
            <a:xfrm>
              <a:off x="6158726" y="4716930"/>
              <a:ext cx="65314" cy="65314"/>
            </a:xfrm>
            <a:prstGeom prst="ellipse">
              <a:avLst/>
            </a:prstGeom>
            <a:solidFill>
              <a:srgbClr val="8A2F8C"/>
            </a:solidFill>
            <a:ln>
              <a:solidFill>
                <a:srgbClr val="8A2F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2" name="直接箭头连接符 81"/>
            <p:cNvCxnSpPr/>
            <p:nvPr/>
          </p:nvCxnSpPr>
          <p:spPr>
            <a:xfrm rot="-60000">
              <a:off x="6242788" y="4739437"/>
              <a:ext cx="2700000" cy="24493"/>
            </a:xfrm>
            <a:prstGeom prst="straightConnector1">
              <a:avLst/>
            </a:prstGeom>
            <a:ln w="28575">
              <a:solidFill>
                <a:srgbClr val="8A2F8C"/>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83" name="矩形 82"/>
            <p:cNvSpPr/>
            <p:nvPr/>
          </p:nvSpPr>
          <p:spPr>
            <a:xfrm>
              <a:off x="2060074" y="3460400"/>
              <a:ext cx="1694242" cy="443198"/>
            </a:xfrm>
            <a:prstGeom prst="rect">
              <a:avLst/>
            </a:prstGeom>
          </p:spPr>
          <p:txBody>
            <a:bodyPr wrap="square">
              <a:spAutoFit/>
            </a:bodyPr>
            <a:lstStyle/>
            <a:p>
              <a:pPr marL="0" lvl="1">
                <a:lnSpc>
                  <a:spcPct val="120000"/>
                </a:lnSpc>
              </a:pPr>
              <a:r>
                <a:rPr lang="zh-CN" altLang="en-US" sz="1900" b="1" dirty="0" smtClean="0">
                  <a:solidFill>
                    <a:srgbClr val="8A2F8C"/>
                  </a:solidFill>
                  <a:latin typeface="微软雅黑" panose="020B0503020204020204" pitchFamily="34" charset="-122"/>
                  <a:ea typeface="微软雅黑" panose="020B0503020204020204" pitchFamily="34" charset="-122"/>
                </a:rPr>
                <a:t>常数表达式</a:t>
              </a:r>
              <a:r>
                <a:rPr lang="en-US" altLang="zh-CN" sz="1900" b="1" dirty="0" smtClean="0">
                  <a:solidFill>
                    <a:srgbClr val="8A2F8C"/>
                  </a:solidFill>
                  <a:latin typeface="微软雅黑" panose="020B0503020204020204" pitchFamily="34" charset="-122"/>
                  <a:ea typeface="微软雅黑" panose="020B0503020204020204" pitchFamily="34" charset="-122"/>
                </a:rPr>
                <a:t>1</a:t>
              </a:r>
            </a:p>
          </p:txBody>
        </p:sp>
        <p:sp>
          <p:nvSpPr>
            <p:cNvPr id="84" name="矩形 83"/>
            <p:cNvSpPr/>
            <p:nvPr/>
          </p:nvSpPr>
          <p:spPr>
            <a:xfrm>
              <a:off x="3686647" y="3460400"/>
              <a:ext cx="1694242" cy="413511"/>
            </a:xfrm>
            <a:prstGeom prst="rect">
              <a:avLst/>
            </a:prstGeom>
          </p:spPr>
          <p:txBody>
            <a:bodyPr wrap="square">
              <a:spAutoFit/>
            </a:bodyPr>
            <a:lstStyle/>
            <a:p>
              <a:pPr marL="0" lvl="1">
                <a:lnSpc>
                  <a:spcPct val="120000"/>
                </a:lnSpc>
              </a:pPr>
              <a:r>
                <a:rPr lang="zh-CN" altLang="en-US" sz="1900" b="1" dirty="0" smtClean="0">
                  <a:solidFill>
                    <a:srgbClr val="8A2F8C"/>
                  </a:solidFill>
                  <a:latin typeface="微软雅黑" panose="020B0503020204020204" pitchFamily="34" charset="-122"/>
                  <a:ea typeface="微软雅黑" panose="020B0503020204020204" pitchFamily="34" charset="-122"/>
                </a:rPr>
                <a:t>常数表达式</a:t>
              </a:r>
              <a:r>
                <a:rPr lang="en-US" altLang="zh-CN" sz="1900" b="1" dirty="0" smtClean="0">
                  <a:solidFill>
                    <a:srgbClr val="8A2F8C"/>
                  </a:solidFill>
                  <a:latin typeface="微软雅黑" panose="020B0503020204020204" pitchFamily="34" charset="-122"/>
                  <a:ea typeface="微软雅黑" panose="020B0503020204020204" pitchFamily="34" charset="-122"/>
                </a:rPr>
                <a:t>2</a:t>
              </a:r>
            </a:p>
          </p:txBody>
        </p:sp>
        <p:sp>
          <p:nvSpPr>
            <p:cNvPr id="85" name="矩形 84"/>
            <p:cNvSpPr/>
            <p:nvPr/>
          </p:nvSpPr>
          <p:spPr>
            <a:xfrm>
              <a:off x="7142026" y="3460400"/>
              <a:ext cx="1694242" cy="413511"/>
            </a:xfrm>
            <a:prstGeom prst="rect">
              <a:avLst/>
            </a:prstGeom>
          </p:spPr>
          <p:txBody>
            <a:bodyPr wrap="square">
              <a:spAutoFit/>
            </a:bodyPr>
            <a:lstStyle/>
            <a:p>
              <a:pPr marL="0" lvl="1">
                <a:lnSpc>
                  <a:spcPct val="120000"/>
                </a:lnSpc>
              </a:pPr>
              <a:r>
                <a:rPr lang="zh-CN" altLang="en-US" sz="1900" b="1" dirty="0" smtClean="0">
                  <a:solidFill>
                    <a:srgbClr val="8A2F8C"/>
                  </a:solidFill>
                  <a:latin typeface="微软雅黑" panose="020B0503020204020204" pitchFamily="34" charset="-122"/>
                  <a:ea typeface="微软雅黑" panose="020B0503020204020204" pitchFamily="34" charset="-122"/>
                </a:rPr>
                <a:t>常数表达式</a:t>
              </a:r>
              <a:r>
                <a:rPr lang="en-US" altLang="zh-CN" sz="1900" b="1" dirty="0" smtClean="0">
                  <a:solidFill>
                    <a:srgbClr val="8A2F8C"/>
                  </a:solidFill>
                  <a:latin typeface="微软雅黑" panose="020B0503020204020204" pitchFamily="34" charset="-122"/>
                  <a:ea typeface="微软雅黑" panose="020B0503020204020204" pitchFamily="34" charset="-122"/>
                </a:rPr>
                <a:t>n</a:t>
              </a:r>
            </a:p>
          </p:txBody>
        </p:sp>
        <p:sp>
          <p:nvSpPr>
            <p:cNvPr id="86" name="矩形 85"/>
            <p:cNvSpPr/>
            <p:nvPr/>
          </p:nvSpPr>
          <p:spPr>
            <a:xfrm>
              <a:off x="8979618" y="3460400"/>
              <a:ext cx="1175497" cy="443198"/>
            </a:xfrm>
            <a:prstGeom prst="rect">
              <a:avLst/>
            </a:prstGeom>
          </p:spPr>
          <p:txBody>
            <a:bodyPr wrap="square">
              <a:spAutoFit/>
            </a:bodyPr>
            <a:lstStyle/>
            <a:p>
              <a:pPr marL="0" lvl="1">
                <a:lnSpc>
                  <a:spcPct val="120000"/>
                </a:lnSpc>
              </a:pPr>
              <a:r>
                <a:rPr lang="zh-CN" altLang="en-US" sz="1900" b="1" dirty="0" smtClean="0">
                  <a:solidFill>
                    <a:srgbClr val="8A2F8C"/>
                  </a:solidFill>
                  <a:latin typeface="微软雅黑" panose="020B0503020204020204" pitchFamily="34" charset="-122"/>
                  <a:ea typeface="微软雅黑" panose="020B0503020204020204" pitchFamily="34" charset="-122"/>
                </a:rPr>
                <a:t>缺省情况</a:t>
              </a:r>
              <a:endParaRPr lang="en-US" altLang="zh-CN" sz="1900" b="1" dirty="0" smtClean="0">
                <a:solidFill>
                  <a:srgbClr val="8A2F8C"/>
                </a:solidFill>
                <a:latin typeface="微软雅黑" panose="020B0503020204020204" pitchFamily="34" charset="-122"/>
                <a:ea typeface="微软雅黑" panose="020B0503020204020204" pitchFamily="34" charset="-122"/>
              </a:endParaRPr>
            </a:p>
          </p:txBody>
        </p:sp>
        <p:sp>
          <p:nvSpPr>
            <p:cNvPr id="87" name="矩形 86"/>
            <p:cNvSpPr/>
            <p:nvPr/>
          </p:nvSpPr>
          <p:spPr>
            <a:xfrm>
              <a:off x="5711388" y="2659045"/>
              <a:ext cx="1200619" cy="413511"/>
            </a:xfrm>
            <a:prstGeom prst="rect">
              <a:avLst/>
            </a:prstGeom>
          </p:spPr>
          <p:txBody>
            <a:bodyPr wrap="square">
              <a:spAutoFit/>
            </a:bodyPr>
            <a:lstStyle/>
            <a:p>
              <a:pPr marL="0" lvl="1">
                <a:lnSpc>
                  <a:spcPct val="120000"/>
                </a:lnSpc>
              </a:pPr>
              <a:r>
                <a:rPr lang="zh-CN" altLang="en-US" sz="1900" b="1" dirty="0" smtClean="0">
                  <a:solidFill>
                    <a:schemeClr val="bg1"/>
                  </a:solidFill>
                  <a:latin typeface="微软雅黑" panose="020B0503020204020204" pitchFamily="34" charset="-122"/>
                  <a:ea typeface="微软雅黑" panose="020B0503020204020204" pitchFamily="34" charset="-122"/>
                </a:rPr>
                <a:t>表达式</a:t>
              </a:r>
              <a:endParaRPr lang="en-US" altLang="zh-CN" sz="1900" b="1" dirty="0" smtClean="0">
                <a:solidFill>
                  <a:schemeClr val="bg1"/>
                </a:solidFill>
                <a:latin typeface="微软雅黑" panose="020B0503020204020204" pitchFamily="34" charset="-122"/>
                <a:ea typeface="微软雅黑" panose="020B0503020204020204" pitchFamily="34" charset="-122"/>
              </a:endParaRPr>
            </a:p>
          </p:txBody>
        </p:sp>
        <p:sp>
          <p:nvSpPr>
            <p:cNvPr id="88" name="矩形 87"/>
            <p:cNvSpPr/>
            <p:nvPr/>
          </p:nvSpPr>
          <p:spPr>
            <a:xfrm>
              <a:off x="2974478" y="3950257"/>
              <a:ext cx="1417912" cy="413511"/>
            </a:xfrm>
            <a:prstGeom prst="rect">
              <a:avLst/>
            </a:prstGeom>
          </p:spPr>
          <p:txBody>
            <a:bodyPr wrap="square">
              <a:spAutoFit/>
            </a:bodyPr>
            <a:lstStyle/>
            <a:p>
              <a:pPr marL="0" lvl="1">
                <a:lnSpc>
                  <a:spcPct val="120000"/>
                </a:lnSpc>
              </a:pPr>
              <a:r>
                <a:rPr lang="zh-CN" altLang="en-US" sz="1900" b="1" dirty="0" smtClean="0">
                  <a:solidFill>
                    <a:schemeClr val="bg1"/>
                  </a:solidFill>
                  <a:latin typeface="微软雅黑" panose="020B0503020204020204" pitchFamily="34" charset="-122"/>
                  <a:ea typeface="微软雅黑" panose="020B0503020204020204" pitchFamily="34" charset="-122"/>
                </a:rPr>
                <a:t>语句序列</a:t>
              </a:r>
              <a:r>
                <a:rPr lang="en-US" altLang="zh-CN" sz="1900" b="1" dirty="0" smtClean="0">
                  <a:solidFill>
                    <a:schemeClr val="bg1"/>
                  </a:solidFill>
                  <a:latin typeface="微软雅黑" panose="020B0503020204020204" pitchFamily="34" charset="-122"/>
                  <a:ea typeface="微软雅黑" panose="020B0503020204020204" pitchFamily="34" charset="-122"/>
                </a:rPr>
                <a:t>1</a:t>
              </a:r>
            </a:p>
          </p:txBody>
        </p:sp>
        <p:sp>
          <p:nvSpPr>
            <p:cNvPr id="89" name="矩形 88"/>
            <p:cNvSpPr/>
            <p:nvPr/>
          </p:nvSpPr>
          <p:spPr>
            <a:xfrm>
              <a:off x="4591009" y="3950257"/>
              <a:ext cx="1417912" cy="413511"/>
            </a:xfrm>
            <a:prstGeom prst="rect">
              <a:avLst/>
            </a:prstGeom>
          </p:spPr>
          <p:txBody>
            <a:bodyPr wrap="square">
              <a:spAutoFit/>
            </a:bodyPr>
            <a:lstStyle/>
            <a:p>
              <a:pPr marL="0" lvl="1">
                <a:lnSpc>
                  <a:spcPct val="120000"/>
                </a:lnSpc>
              </a:pPr>
              <a:r>
                <a:rPr lang="zh-CN" altLang="en-US" sz="1900" b="1" dirty="0" smtClean="0">
                  <a:solidFill>
                    <a:schemeClr val="bg1"/>
                  </a:solidFill>
                  <a:latin typeface="微软雅黑" panose="020B0503020204020204" pitchFamily="34" charset="-122"/>
                  <a:ea typeface="微软雅黑" panose="020B0503020204020204" pitchFamily="34" charset="-122"/>
                </a:rPr>
                <a:t>语句序列</a:t>
              </a:r>
              <a:r>
                <a:rPr lang="en-US" altLang="zh-CN" sz="1900" b="1" dirty="0" smtClean="0">
                  <a:solidFill>
                    <a:schemeClr val="bg1"/>
                  </a:solidFill>
                  <a:latin typeface="微软雅黑" panose="020B0503020204020204" pitchFamily="34" charset="-122"/>
                  <a:ea typeface="微软雅黑" panose="020B0503020204020204" pitchFamily="34" charset="-122"/>
                </a:rPr>
                <a:t>2</a:t>
              </a:r>
            </a:p>
          </p:txBody>
        </p:sp>
        <p:sp>
          <p:nvSpPr>
            <p:cNvPr id="90" name="矩形 89"/>
            <p:cNvSpPr/>
            <p:nvPr/>
          </p:nvSpPr>
          <p:spPr>
            <a:xfrm>
              <a:off x="6452468" y="3950257"/>
              <a:ext cx="1417912" cy="413511"/>
            </a:xfrm>
            <a:prstGeom prst="rect">
              <a:avLst/>
            </a:prstGeom>
          </p:spPr>
          <p:txBody>
            <a:bodyPr wrap="square">
              <a:spAutoFit/>
            </a:bodyPr>
            <a:lstStyle/>
            <a:p>
              <a:pPr marL="0" lvl="1">
                <a:lnSpc>
                  <a:spcPct val="120000"/>
                </a:lnSpc>
              </a:pPr>
              <a:r>
                <a:rPr lang="zh-CN" altLang="en-US" sz="1900" b="1" dirty="0" smtClean="0">
                  <a:solidFill>
                    <a:schemeClr val="bg1"/>
                  </a:solidFill>
                  <a:latin typeface="微软雅黑" panose="020B0503020204020204" pitchFamily="34" charset="-122"/>
                  <a:ea typeface="微软雅黑" panose="020B0503020204020204" pitchFamily="34" charset="-122"/>
                </a:rPr>
                <a:t>语句序列</a:t>
              </a:r>
              <a:r>
                <a:rPr lang="en-US" altLang="zh-CN" sz="1900" b="1" dirty="0" smtClean="0">
                  <a:solidFill>
                    <a:schemeClr val="bg1"/>
                  </a:solidFill>
                  <a:latin typeface="微软雅黑" panose="020B0503020204020204" pitchFamily="34" charset="-122"/>
                  <a:ea typeface="微软雅黑" panose="020B0503020204020204" pitchFamily="34" charset="-122"/>
                </a:rPr>
                <a:t>n</a:t>
              </a:r>
            </a:p>
          </p:txBody>
        </p:sp>
        <p:sp>
          <p:nvSpPr>
            <p:cNvPr id="91" name="矩形 90"/>
            <p:cNvSpPr/>
            <p:nvPr/>
          </p:nvSpPr>
          <p:spPr>
            <a:xfrm>
              <a:off x="8101651" y="3950257"/>
              <a:ext cx="1695489" cy="413511"/>
            </a:xfrm>
            <a:prstGeom prst="rect">
              <a:avLst/>
            </a:prstGeom>
          </p:spPr>
          <p:txBody>
            <a:bodyPr wrap="square">
              <a:spAutoFit/>
            </a:bodyPr>
            <a:lstStyle/>
            <a:p>
              <a:pPr marL="0" lvl="1">
                <a:lnSpc>
                  <a:spcPct val="120000"/>
                </a:lnSpc>
              </a:pPr>
              <a:r>
                <a:rPr lang="zh-CN" altLang="en-US" sz="1900" b="1" dirty="0" smtClean="0">
                  <a:solidFill>
                    <a:schemeClr val="bg1"/>
                  </a:solidFill>
                  <a:latin typeface="微软雅黑" panose="020B0503020204020204" pitchFamily="34" charset="-122"/>
                  <a:ea typeface="微软雅黑" panose="020B0503020204020204" pitchFamily="34" charset="-122"/>
                </a:rPr>
                <a:t>缺省语句序列</a:t>
              </a:r>
              <a:endParaRPr lang="en-US" altLang="zh-CN" sz="1900" b="1" dirty="0" smtClean="0">
                <a:solidFill>
                  <a:schemeClr val="bg1"/>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25412296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par>
                                <p:cTn id="9" presetID="2" presetClass="entr" presetSubtype="4" decel="100000" fill="hold" nodeType="withEffect">
                                  <p:stCondLst>
                                    <p:cond delay="25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1+#ppt_h/2"/>
                                          </p:val>
                                        </p:tav>
                                        <p:tav tm="100000">
                                          <p:val>
                                            <p:strVal val="#ppt_y"/>
                                          </p:val>
                                        </p:tav>
                                      </p:tavLst>
                                    </p:anim>
                                  </p:childTnLst>
                                </p:cTn>
                              </p:par>
                            </p:childTnLst>
                          </p:cTn>
                        </p:par>
                        <p:par>
                          <p:cTn id="13" fill="hold">
                            <p:stCondLst>
                              <p:cond delay="750"/>
                            </p:stCondLst>
                            <p:childTnLst>
                              <p:par>
                                <p:cTn id="14" presetID="10" presetClass="entr" presetSubtype="0" fill="hold" nodeType="after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500"/>
                                        <p:tgtEl>
                                          <p:spTgt spid="2"/>
                                        </p:tgtEl>
                                      </p:cBhvr>
                                    </p:animEffect>
                                  </p:childTnLst>
                                </p:cTn>
                              </p:par>
                              <p:par>
                                <p:cTn id="17" presetID="2" presetClass="entr" presetSubtype="4" decel="100000" fill="hold" nodeType="withEffect">
                                  <p:stCondLst>
                                    <p:cond delay="0"/>
                                  </p:stCondLst>
                                  <p:childTnLst>
                                    <p:set>
                                      <p:cBhvr>
                                        <p:cTn id="18" dur="1" fill="hold">
                                          <p:stCondLst>
                                            <p:cond delay="0"/>
                                          </p:stCondLst>
                                        </p:cTn>
                                        <p:tgtEl>
                                          <p:spTgt spid="92"/>
                                        </p:tgtEl>
                                        <p:attrNameLst>
                                          <p:attrName>style.visibility</p:attrName>
                                        </p:attrNameLst>
                                      </p:cBhvr>
                                      <p:to>
                                        <p:strVal val="visible"/>
                                      </p:to>
                                    </p:set>
                                    <p:anim calcmode="lin" valueType="num">
                                      <p:cBhvr additive="base">
                                        <p:cTn id="19" dur="500" fill="hold"/>
                                        <p:tgtEl>
                                          <p:spTgt spid="92"/>
                                        </p:tgtEl>
                                        <p:attrNameLst>
                                          <p:attrName>ppt_x</p:attrName>
                                        </p:attrNameLst>
                                      </p:cBhvr>
                                      <p:tavLst>
                                        <p:tav tm="0">
                                          <p:val>
                                            <p:strVal val="#ppt_x"/>
                                          </p:val>
                                        </p:tav>
                                        <p:tav tm="100000">
                                          <p:val>
                                            <p:strVal val="#ppt_x"/>
                                          </p:val>
                                        </p:tav>
                                      </p:tavLst>
                                    </p:anim>
                                    <p:anim calcmode="lin" valueType="num">
                                      <p:cBhvr additive="base">
                                        <p:cTn id="20" dur="500" fill="hold"/>
                                        <p:tgtEl>
                                          <p:spTgt spid="9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56675" y="1254740"/>
            <a:ext cx="10271573" cy="5390989"/>
          </a:xfrm>
          <a:prstGeom prst="rect">
            <a:avLst/>
          </a:prstGeom>
        </p:spPr>
      </p:pic>
      <p:pic>
        <p:nvPicPr>
          <p:cNvPr id="9" name="图片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771" y="507825"/>
            <a:ext cx="6352257" cy="743356"/>
          </a:xfrm>
          <a:prstGeom prst="rect">
            <a:avLst/>
          </a:prstGeom>
        </p:spPr>
      </p:pic>
      <p:grpSp>
        <p:nvGrpSpPr>
          <p:cNvPr id="2" name="组合 7"/>
          <p:cNvGrpSpPr/>
          <p:nvPr/>
        </p:nvGrpSpPr>
        <p:grpSpPr>
          <a:xfrm>
            <a:off x="734568" y="424635"/>
            <a:ext cx="3367006" cy="830997"/>
            <a:chOff x="734568" y="424635"/>
            <a:chExt cx="3367006" cy="830997"/>
          </a:xfrm>
        </p:grpSpPr>
        <p:sp>
          <p:nvSpPr>
            <p:cNvPr id="4" name="文本框 3"/>
            <p:cNvSpPr txBox="1"/>
            <p:nvPr/>
          </p:nvSpPr>
          <p:spPr>
            <a:xfrm>
              <a:off x="734568" y="424635"/>
              <a:ext cx="417576" cy="830997"/>
            </a:xfrm>
            <a:prstGeom prst="rect">
              <a:avLst/>
            </a:prstGeom>
            <a:noFill/>
          </p:spPr>
          <p:txBody>
            <a:bodyPr wrap="square" rtlCol="0">
              <a:spAutoFit/>
            </a:bodyPr>
            <a:lstStyle/>
            <a:p>
              <a:r>
                <a:rPr lang="zh-CN" altLang="en-US" sz="4800" dirty="0" smtClean="0">
                  <a:solidFill>
                    <a:schemeClr val="bg1"/>
                  </a:solidFill>
                  <a:latin typeface="微软雅黑" panose="020B0503020204020204" pitchFamily="34" charset="-122"/>
                  <a:ea typeface="微软雅黑" panose="020B0503020204020204" pitchFamily="34" charset="-122"/>
                </a:rPr>
                <a:t>■</a:t>
              </a:r>
            </a:p>
          </p:txBody>
        </p:sp>
        <p:sp>
          <p:nvSpPr>
            <p:cNvPr id="5" name="矩形 4"/>
            <p:cNvSpPr/>
            <p:nvPr/>
          </p:nvSpPr>
          <p:spPr>
            <a:xfrm>
              <a:off x="1477266" y="562689"/>
              <a:ext cx="2624308" cy="646331"/>
            </a:xfrm>
            <a:prstGeom prst="rect">
              <a:avLst/>
            </a:prstGeom>
          </p:spPr>
          <p:txBody>
            <a:bodyPr wrap="none">
              <a:spAutoFit/>
            </a:bodyPr>
            <a:lstStyle/>
            <a:p>
              <a:r>
                <a:rPr lang="en-US" altLang="zh-CN" sz="3600" dirty="0" smtClean="0">
                  <a:solidFill>
                    <a:schemeClr val="bg1"/>
                  </a:solidFill>
                  <a:latin typeface="微软雅黑" panose="020B0503020204020204" pitchFamily="34" charset="-122"/>
                  <a:ea typeface="微软雅黑" panose="020B0503020204020204" pitchFamily="34" charset="-122"/>
                </a:rPr>
                <a:t>switch </a:t>
              </a:r>
              <a:r>
                <a:rPr lang="zh-CN" altLang="en-US" sz="3600" dirty="0" smtClean="0">
                  <a:solidFill>
                    <a:schemeClr val="bg1"/>
                  </a:solidFill>
                  <a:latin typeface="微软雅黑" panose="020B0503020204020204" pitchFamily="34" charset="-122"/>
                  <a:ea typeface="微软雅黑" panose="020B0503020204020204" pitchFamily="34" charset="-122"/>
                </a:rPr>
                <a:t>示例</a:t>
              </a:r>
            </a:p>
          </p:txBody>
        </p:sp>
      </p:grpSp>
      <p:sp>
        <p:nvSpPr>
          <p:cNvPr id="19" name="矩形 18"/>
          <p:cNvSpPr/>
          <p:nvPr/>
        </p:nvSpPr>
        <p:spPr>
          <a:xfrm>
            <a:off x="1477266" y="1321990"/>
            <a:ext cx="9234277" cy="5355312"/>
          </a:xfrm>
          <a:prstGeom prst="rect">
            <a:avLst/>
          </a:prstGeom>
        </p:spPr>
        <p:txBody>
          <a:bodyPr wrap="square">
            <a:spAutoFit/>
          </a:bodyPr>
          <a:lstStyle/>
          <a:p>
            <a:pPr marL="342900" indent="-342900">
              <a:buClr>
                <a:srgbClr val="FFF59B"/>
              </a:buClr>
            </a:pPr>
            <a:r>
              <a:rPr lang="en-US" altLang="zh-CN" b="1" dirty="0" smtClean="0">
                <a:solidFill>
                  <a:srgbClr val="006600"/>
                </a:solidFill>
                <a:latin typeface="微软雅黑" pitchFamily="34" charset="-122"/>
                <a:ea typeface="微软雅黑" pitchFamily="34" charset="-122"/>
              </a:rPr>
              <a:t> /* </a:t>
            </a:r>
            <a:r>
              <a:rPr lang="zh-CN" altLang="en-US" b="1" dirty="0" smtClean="0">
                <a:solidFill>
                  <a:srgbClr val="006600"/>
                </a:solidFill>
                <a:latin typeface="微软雅黑" pitchFamily="34" charset="-122"/>
                <a:ea typeface="微软雅黑" pitchFamily="34" charset="-122"/>
              </a:rPr>
              <a:t>输出部分 </a:t>
            </a:r>
            <a:r>
              <a:rPr lang="en-US" altLang="zh-CN" b="1" dirty="0" smtClean="0">
                <a:solidFill>
                  <a:srgbClr val="006600"/>
                </a:solidFill>
                <a:latin typeface="微软雅黑" pitchFamily="34" charset="-122"/>
                <a:ea typeface="微软雅黑" pitchFamily="34" charset="-122"/>
              </a:rPr>
              <a:t>*/</a:t>
            </a:r>
          </a:p>
          <a:p>
            <a:pPr marL="342900" indent="-342900">
              <a:buClr>
                <a:srgbClr val="FFF59B"/>
              </a:buClr>
            </a:pPr>
            <a:r>
              <a:rPr lang="en-US" altLang="zh-CN" b="1" dirty="0" smtClean="0">
                <a:solidFill>
                  <a:srgbClr val="006600"/>
                </a:solidFill>
                <a:latin typeface="微软雅黑" pitchFamily="34" charset="-122"/>
                <a:ea typeface="微软雅黑" pitchFamily="34" charset="-122"/>
              </a:rPr>
              <a:t>  </a:t>
            </a:r>
            <a:r>
              <a:rPr lang="en-US" altLang="zh-CN" b="1" dirty="0" err="1" smtClean="0">
                <a:solidFill>
                  <a:srgbClr val="006600"/>
                </a:solidFill>
                <a:latin typeface="微软雅黑" pitchFamily="34" charset="-122"/>
                <a:ea typeface="微软雅黑" pitchFamily="34" charset="-122"/>
              </a:rPr>
              <a:t>cout</a:t>
            </a:r>
            <a:r>
              <a:rPr lang="en-US" altLang="zh-CN" b="1" dirty="0" smtClean="0">
                <a:solidFill>
                  <a:srgbClr val="006600"/>
                </a:solidFill>
                <a:latin typeface="微软雅黑" pitchFamily="34" charset="-122"/>
                <a:ea typeface="微软雅黑" pitchFamily="34" charset="-122"/>
              </a:rPr>
              <a:t> &lt;&lt; "Calendar 2006-12\n";</a:t>
            </a:r>
          </a:p>
          <a:p>
            <a:pPr marL="342900" indent="-342900">
              <a:buClr>
                <a:srgbClr val="FFF59B"/>
              </a:buClr>
            </a:pPr>
            <a:r>
              <a:rPr lang="en-US" altLang="zh-CN" b="1" dirty="0" smtClean="0">
                <a:solidFill>
                  <a:srgbClr val="006600"/>
                </a:solidFill>
                <a:latin typeface="微软雅黑" pitchFamily="34" charset="-122"/>
                <a:ea typeface="微软雅黑" pitchFamily="34" charset="-122"/>
              </a:rPr>
              <a:t>  </a:t>
            </a:r>
            <a:r>
              <a:rPr lang="en-US" altLang="zh-CN" b="1" dirty="0" err="1" smtClean="0">
                <a:solidFill>
                  <a:srgbClr val="006600"/>
                </a:solidFill>
                <a:latin typeface="微软雅黑" pitchFamily="34" charset="-122"/>
                <a:ea typeface="微软雅黑" pitchFamily="34" charset="-122"/>
              </a:rPr>
              <a:t>cout</a:t>
            </a:r>
            <a:r>
              <a:rPr lang="en-US" altLang="zh-CN" b="1" dirty="0" smtClean="0">
                <a:solidFill>
                  <a:srgbClr val="006600"/>
                </a:solidFill>
                <a:latin typeface="微软雅黑" pitchFamily="34" charset="-122"/>
                <a:ea typeface="微软雅黑" pitchFamily="34" charset="-122"/>
              </a:rPr>
              <a:t> &lt;&lt; "--------------------------\n";</a:t>
            </a:r>
          </a:p>
          <a:p>
            <a:pPr marL="342900" indent="-342900">
              <a:buClr>
                <a:srgbClr val="FFF59B"/>
              </a:buClr>
            </a:pPr>
            <a:r>
              <a:rPr lang="en-US" altLang="zh-CN" b="1" dirty="0" smtClean="0">
                <a:solidFill>
                  <a:srgbClr val="006600"/>
                </a:solidFill>
                <a:latin typeface="微软雅黑" pitchFamily="34" charset="-122"/>
                <a:ea typeface="微软雅黑" pitchFamily="34" charset="-122"/>
              </a:rPr>
              <a:t>  </a:t>
            </a:r>
            <a:r>
              <a:rPr lang="en-US" altLang="zh-CN" b="1" dirty="0" err="1" smtClean="0">
                <a:solidFill>
                  <a:srgbClr val="006600"/>
                </a:solidFill>
                <a:latin typeface="微软雅黑" pitchFamily="34" charset="-122"/>
                <a:ea typeface="微软雅黑" pitchFamily="34" charset="-122"/>
              </a:rPr>
              <a:t>cout</a:t>
            </a:r>
            <a:r>
              <a:rPr lang="en-US" altLang="zh-CN" b="1" dirty="0" smtClean="0">
                <a:solidFill>
                  <a:srgbClr val="006600"/>
                </a:solidFill>
                <a:latin typeface="微软雅黑" pitchFamily="34" charset="-122"/>
                <a:ea typeface="微软雅黑" pitchFamily="34" charset="-122"/>
              </a:rPr>
              <a:t> &lt;&lt; "Su  Mo  </a:t>
            </a:r>
            <a:r>
              <a:rPr lang="en-US" altLang="zh-CN" b="1" dirty="0" err="1" smtClean="0">
                <a:solidFill>
                  <a:srgbClr val="006600"/>
                </a:solidFill>
                <a:latin typeface="微软雅黑" pitchFamily="34" charset="-122"/>
                <a:ea typeface="微软雅黑" pitchFamily="34" charset="-122"/>
              </a:rPr>
              <a:t>Tu</a:t>
            </a:r>
            <a:r>
              <a:rPr lang="en-US" altLang="zh-CN" b="1" dirty="0" smtClean="0">
                <a:solidFill>
                  <a:srgbClr val="006600"/>
                </a:solidFill>
                <a:latin typeface="微软雅黑" pitchFamily="34" charset="-122"/>
                <a:ea typeface="微软雅黑" pitchFamily="34" charset="-122"/>
              </a:rPr>
              <a:t>  We  </a:t>
            </a:r>
            <a:r>
              <a:rPr lang="en-US" altLang="zh-CN" b="1" dirty="0" err="1" smtClean="0">
                <a:solidFill>
                  <a:srgbClr val="006600"/>
                </a:solidFill>
                <a:latin typeface="微软雅黑" pitchFamily="34" charset="-122"/>
                <a:ea typeface="微软雅黑" pitchFamily="34" charset="-122"/>
              </a:rPr>
              <a:t>Th</a:t>
            </a:r>
            <a:r>
              <a:rPr lang="en-US" altLang="zh-CN" b="1" dirty="0" smtClean="0">
                <a:solidFill>
                  <a:srgbClr val="006600"/>
                </a:solidFill>
                <a:latin typeface="微软雅黑" pitchFamily="34" charset="-122"/>
                <a:ea typeface="微软雅黑" pitchFamily="34" charset="-122"/>
              </a:rPr>
              <a:t>  Fr  Sa\n";</a:t>
            </a:r>
          </a:p>
          <a:p>
            <a:pPr marL="342900" indent="-342900">
              <a:buClr>
                <a:srgbClr val="FFF59B"/>
              </a:buClr>
            </a:pPr>
            <a:r>
              <a:rPr lang="en-US" altLang="zh-CN" b="1" dirty="0" smtClean="0">
                <a:solidFill>
                  <a:srgbClr val="006600"/>
                </a:solidFill>
                <a:latin typeface="微软雅黑" pitchFamily="34" charset="-122"/>
                <a:ea typeface="微软雅黑" pitchFamily="34" charset="-122"/>
              </a:rPr>
              <a:t>  </a:t>
            </a:r>
            <a:r>
              <a:rPr lang="en-US" altLang="zh-CN" b="1" dirty="0" err="1" smtClean="0">
                <a:solidFill>
                  <a:srgbClr val="006600"/>
                </a:solidFill>
                <a:latin typeface="微软雅黑" pitchFamily="34" charset="-122"/>
                <a:ea typeface="微软雅黑" pitchFamily="34" charset="-122"/>
              </a:rPr>
              <a:t>cout</a:t>
            </a:r>
            <a:r>
              <a:rPr lang="en-US" altLang="zh-CN" b="1" dirty="0" smtClean="0">
                <a:solidFill>
                  <a:srgbClr val="006600"/>
                </a:solidFill>
                <a:latin typeface="微软雅黑" pitchFamily="34" charset="-122"/>
                <a:ea typeface="微软雅黑" pitchFamily="34" charset="-122"/>
              </a:rPr>
              <a:t> &lt;&lt; "--------------------------\n";</a:t>
            </a:r>
          </a:p>
          <a:p>
            <a:pPr marL="342900" indent="-342900">
              <a:buClr>
                <a:srgbClr val="FFF59B"/>
              </a:buClr>
            </a:pPr>
            <a:r>
              <a:rPr lang="en-US" altLang="zh-CN" b="1" dirty="0" smtClean="0">
                <a:solidFill>
                  <a:srgbClr val="006600"/>
                </a:solidFill>
                <a:latin typeface="微软雅黑" pitchFamily="34" charset="-122"/>
                <a:ea typeface="微软雅黑" pitchFamily="34" charset="-122"/>
              </a:rPr>
              <a:t>  /* </a:t>
            </a:r>
            <a:r>
              <a:rPr lang="zh-CN" altLang="en-US" b="1" dirty="0" smtClean="0">
                <a:solidFill>
                  <a:srgbClr val="006600"/>
                </a:solidFill>
                <a:latin typeface="微软雅黑" pitchFamily="34" charset="-122"/>
                <a:ea typeface="微软雅黑" pitchFamily="34" charset="-122"/>
              </a:rPr>
              <a:t>在指定位置输出该日的星期几信息 </a:t>
            </a:r>
            <a:r>
              <a:rPr lang="en-US" altLang="zh-CN" b="1" dirty="0" smtClean="0">
                <a:solidFill>
                  <a:srgbClr val="006600"/>
                </a:solidFill>
                <a:latin typeface="微软雅黑" pitchFamily="34" charset="-122"/>
                <a:ea typeface="微软雅黑" pitchFamily="34" charset="-122"/>
              </a:rPr>
              <a:t>*/</a:t>
            </a:r>
          </a:p>
          <a:p>
            <a:pPr marL="342900" indent="-342900">
              <a:buClr>
                <a:srgbClr val="FFF59B"/>
              </a:buClr>
            </a:pPr>
            <a:r>
              <a:rPr lang="en-US" altLang="zh-CN" b="1" dirty="0" smtClean="0">
                <a:solidFill>
                  <a:srgbClr val="006600"/>
                </a:solidFill>
                <a:latin typeface="微软雅黑" pitchFamily="34" charset="-122"/>
                <a:ea typeface="微软雅黑" pitchFamily="34" charset="-122"/>
              </a:rPr>
              <a:t>  </a:t>
            </a:r>
            <a:r>
              <a:rPr lang="en-US" altLang="zh-CN" b="1" dirty="0" smtClean="0">
                <a:solidFill>
                  <a:srgbClr val="9A4D00"/>
                </a:solidFill>
                <a:latin typeface="微软雅黑" pitchFamily="34" charset="-122"/>
                <a:ea typeface="微软雅黑" pitchFamily="34" charset="-122"/>
              </a:rPr>
              <a:t>switch( weekday ){</a:t>
            </a:r>
          </a:p>
          <a:p>
            <a:pPr marL="342900" indent="-342900">
              <a:buClr>
                <a:srgbClr val="FFF59B"/>
              </a:buClr>
            </a:pPr>
            <a:r>
              <a:rPr lang="en-US" altLang="zh-CN" b="1" dirty="0" smtClean="0">
                <a:solidFill>
                  <a:srgbClr val="006600"/>
                </a:solidFill>
                <a:latin typeface="微软雅黑" pitchFamily="34" charset="-122"/>
                <a:ea typeface="微软雅黑" pitchFamily="34" charset="-122"/>
              </a:rPr>
              <a:t>  </a:t>
            </a:r>
            <a:r>
              <a:rPr lang="en-US" altLang="zh-CN" b="1" dirty="0" smtClean="0">
                <a:solidFill>
                  <a:srgbClr val="9A4D00"/>
                </a:solidFill>
                <a:latin typeface="微软雅黑" pitchFamily="34" charset="-122"/>
                <a:ea typeface="微软雅黑" pitchFamily="34" charset="-122"/>
              </a:rPr>
              <a:t>case SUN:</a:t>
            </a:r>
            <a:r>
              <a:rPr lang="en-US" altLang="zh-CN" b="1" dirty="0" smtClean="0">
                <a:solidFill>
                  <a:srgbClr val="006600"/>
                </a:solidFill>
                <a:latin typeface="微软雅黑" pitchFamily="34" charset="-122"/>
                <a:ea typeface="微软雅黑" pitchFamily="34" charset="-122"/>
              </a:rPr>
              <a:t>	</a:t>
            </a:r>
            <a:r>
              <a:rPr lang="en-US" altLang="zh-CN" b="1" dirty="0" err="1" smtClean="0">
                <a:solidFill>
                  <a:srgbClr val="006600"/>
                </a:solidFill>
                <a:latin typeface="微软雅黑" pitchFamily="34" charset="-122"/>
                <a:ea typeface="微软雅黑" pitchFamily="34" charset="-122"/>
              </a:rPr>
              <a:t>cout</a:t>
            </a:r>
            <a:r>
              <a:rPr lang="en-US" altLang="zh-CN" b="1" dirty="0" smtClean="0">
                <a:solidFill>
                  <a:srgbClr val="006600"/>
                </a:solidFill>
                <a:latin typeface="微软雅黑" pitchFamily="34" charset="-122"/>
                <a:ea typeface="微软雅黑" pitchFamily="34" charset="-122"/>
              </a:rPr>
              <a:t> &lt;&lt; </a:t>
            </a:r>
            <a:r>
              <a:rPr lang="en-US" altLang="zh-CN" b="1" dirty="0" err="1" smtClean="0">
                <a:solidFill>
                  <a:srgbClr val="006600"/>
                </a:solidFill>
                <a:latin typeface="微软雅黑" pitchFamily="34" charset="-122"/>
                <a:ea typeface="微软雅黑" pitchFamily="34" charset="-122"/>
              </a:rPr>
              <a:t>setw</a:t>
            </a:r>
            <a:r>
              <a:rPr lang="en-US" altLang="zh-CN" b="1" dirty="0" smtClean="0">
                <a:solidFill>
                  <a:srgbClr val="006600"/>
                </a:solidFill>
                <a:latin typeface="微软雅黑" pitchFamily="34" charset="-122"/>
                <a:ea typeface="微软雅黑" pitchFamily="34" charset="-122"/>
              </a:rPr>
              <a:t>(2) &lt;&lt; date;	</a:t>
            </a:r>
            <a:r>
              <a:rPr lang="en-US" altLang="zh-CN" b="1" dirty="0" smtClean="0">
                <a:solidFill>
                  <a:srgbClr val="9A4D00"/>
                </a:solidFill>
                <a:latin typeface="微软雅黑" pitchFamily="34" charset="-122"/>
                <a:ea typeface="微软雅黑" pitchFamily="34" charset="-122"/>
              </a:rPr>
              <a:t>break;</a:t>
            </a:r>
          </a:p>
          <a:p>
            <a:pPr marL="342900" indent="-342900">
              <a:buClr>
                <a:srgbClr val="FFF59B"/>
              </a:buClr>
            </a:pPr>
            <a:r>
              <a:rPr lang="en-US" altLang="zh-CN" b="1" dirty="0" smtClean="0">
                <a:solidFill>
                  <a:srgbClr val="006600"/>
                </a:solidFill>
                <a:latin typeface="微软雅黑" pitchFamily="34" charset="-122"/>
                <a:ea typeface="微软雅黑" pitchFamily="34" charset="-122"/>
              </a:rPr>
              <a:t>  </a:t>
            </a:r>
            <a:r>
              <a:rPr lang="en-US" altLang="zh-CN" b="1" dirty="0" smtClean="0">
                <a:solidFill>
                  <a:srgbClr val="9A4D00"/>
                </a:solidFill>
                <a:latin typeface="微软雅黑" pitchFamily="34" charset="-122"/>
                <a:ea typeface="微软雅黑" pitchFamily="34" charset="-122"/>
              </a:rPr>
              <a:t>case MON:</a:t>
            </a:r>
            <a:r>
              <a:rPr lang="en-US" altLang="zh-CN" b="1" dirty="0" smtClean="0">
                <a:solidFill>
                  <a:srgbClr val="006600"/>
                </a:solidFill>
                <a:latin typeface="微软雅黑" pitchFamily="34" charset="-122"/>
                <a:ea typeface="微软雅黑" pitchFamily="34" charset="-122"/>
              </a:rPr>
              <a:t>	</a:t>
            </a:r>
            <a:r>
              <a:rPr lang="en-US" altLang="zh-CN" b="1" dirty="0" err="1" smtClean="0">
                <a:solidFill>
                  <a:srgbClr val="006600"/>
                </a:solidFill>
                <a:latin typeface="微软雅黑" pitchFamily="34" charset="-122"/>
                <a:ea typeface="微软雅黑" pitchFamily="34" charset="-122"/>
              </a:rPr>
              <a:t>cout</a:t>
            </a:r>
            <a:r>
              <a:rPr lang="en-US" altLang="zh-CN" b="1" dirty="0" smtClean="0">
                <a:solidFill>
                  <a:srgbClr val="006600"/>
                </a:solidFill>
                <a:latin typeface="微软雅黑" pitchFamily="34" charset="-122"/>
                <a:ea typeface="微软雅黑" pitchFamily="34" charset="-122"/>
              </a:rPr>
              <a:t> &lt;&lt; </a:t>
            </a:r>
            <a:r>
              <a:rPr lang="en-US" altLang="zh-CN" b="1" dirty="0" err="1" smtClean="0">
                <a:solidFill>
                  <a:srgbClr val="006600"/>
                </a:solidFill>
                <a:latin typeface="微软雅黑" pitchFamily="34" charset="-122"/>
                <a:ea typeface="微软雅黑" pitchFamily="34" charset="-122"/>
              </a:rPr>
              <a:t>setw</a:t>
            </a:r>
            <a:r>
              <a:rPr lang="en-US" altLang="zh-CN" b="1" dirty="0" smtClean="0">
                <a:solidFill>
                  <a:srgbClr val="006600"/>
                </a:solidFill>
                <a:latin typeface="微软雅黑" pitchFamily="34" charset="-122"/>
                <a:ea typeface="微软雅黑" pitchFamily="34" charset="-122"/>
              </a:rPr>
              <a:t>(6) &lt;&lt; date;	</a:t>
            </a:r>
            <a:r>
              <a:rPr lang="en-US" altLang="zh-CN" b="1" dirty="0" smtClean="0">
                <a:solidFill>
                  <a:srgbClr val="9A4D00"/>
                </a:solidFill>
                <a:latin typeface="微软雅黑" pitchFamily="34" charset="-122"/>
                <a:ea typeface="微软雅黑" pitchFamily="34" charset="-122"/>
              </a:rPr>
              <a:t>break;</a:t>
            </a:r>
          </a:p>
          <a:p>
            <a:pPr marL="342900" indent="-342900">
              <a:buClr>
                <a:srgbClr val="FFF59B"/>
              </a:buClr>
            </a:pPr>
            <a:r>
              <a:rPr lang="en-US" altLang="zh-CN" b="1" dirty="0" smtClean="0">
                <a:solidFill>
                  <a:srgbClr val="006600"/>
                </a:solidFill>
                <a:latin typeface="微软雅黑" pitchFamily="34" charset="-122"/>
                <a:ea typeface="微软雅黑" pitchFamily="34" charset="-122"/>
              </a:rPr>
              <a:t>  </a:t>
            </a:r>
            <a:r>
              <a:rPr lang="en-US" altLang="zh-CN" b="1" dirty="0" smtClean="0">
                <a:solidFill>
                  <a:srgbClr val="9A4D00"/>
                </a:solidFill>
                <a:latin typeface="微软雅黑" pitchFamily="34" charset="-122"/>
                <a:ea typeface="微软雅黑" pitchFamily="34" charset="-122"/>
              </a:rPr>
              <a:t>case TUE:</a:t>
            </a:r>
            <a:r>
              <a:rPr lang="en-US" altLang="zh-CN" b="1" dirty="0" smtClean="0">
                <a:solidFill>
                  <a:srgbClr val="006600"/>
                </a:solidFill>
                <a:latin typeface="微软雅黑" pitchFamily="34" charset="-122"/>
                <a:ea typeface="微软雅黑" pitchFamily="34" charset="-122"/>
              </a:rPr>
              <a:t>	</a:t>
            </a:r>
            <a:r>
              <a:rPr lang="en-US" altLang="zh-CN" b="1" dirty="0" err="1" smtClean="0">
                <a:solidFill>
                  <a:srgbClr val="006600"/>
                </a:solidFill>
                <a:latin typeface="微软雅黑" pitchFamily="34" charset="-122"/>
                <a:ea typeface="微软雅黑" pitchFamily="34" charset="-122"/>
              </a:rPr>
              <a:t>cout</a:t>
            </a:r>
            <a:r>
              <a:rPr lang="en-US" altLang="zh-CN" b="1" dirty="0" smtClean="0">
                <a:solidFill>
                  <a:srgbClr val="006600"/>
                </a:solidFill>
                <a:latin typeface="微软雅黑" pitchFamily="34" charset="-122"/>
                <a:ea typeface="微软雅黑" pitchFamily="34" charset="-122"/>
              </a:rPr>
              <a:t> &lt;&lt; </a:t>
            </a:r>
            <a:r>
              <a:rPr lang="en-US" altLang="zh-CN" b="1" dirty="0" err="1" smtClean="0">
                <a:solidFill>
                  <a:srgbClr val="006600"/>
                </a:solidFill>
                <a:latin typeface="微软雅黑" pitchFamily="34" charset="-122"/>
                <a:ea typeface="微软雅黑" pitchFamily="34" charset="-122"/>
              </a:rPr>
              <a:t>setw</a:t>
            </a:r>
            <a:r>
              <a:rPr lang="en-US" altLang="zh-CN" b="1" dirty="0" smtClean="0">
                <a:solidFill>
                  <a:srgbClr val="006600"/>
                </a:solidFill>
                <a:latin typeface="微软雅黑" pitchFamily="34" charset="-122"/>
                <a:ea typeface="微软雅黑" pitchFamily="34" charset="-122"/>
              </a:rPr>
              <a:t>(10) &lt;&lt; date;	</a:t>
            </a:r>
            <a:r>
              <a:rPr lang="en-US" altLang="zh-CN" b="1" dirty="0" smtClean="0">
                <a:solidFill>
                  <a:srgbClr val="9A4D00"/>
                </a:solidFill>
                <a:latin typeface="微软雅黑" pitchFamily="34" charset="-122"/>
                <a:ea typeface="微软雅黑" pitchFamily="34" charset="-122"/>
              </a:rPr>
              <a:t>break;</a:t>
            </a:r>
          </a:p>
          <a:p>
            <a:pPr marL="342900" indent="-342900">
              <a:buClr>
                <a:srgbClr val="FFF59B"/>
              </a:buClr>
            </a:pPr>
            <a:r>
              <a:rPr lang="en-US" altLang="zh-CN" b="1" dirty="0" smtClean="0">
                <a:solidFill>
                  <a:srgbClr val="006600"/>
                </a:solidFill>
                <a:latin typeface="微软雅黑" pitchFamily="34" charset="-122"/>
                <a:ea typeface="微软雅黑" pitchFamily="34" charset="-122"/>
              </a:rPr>
              <a:t>  </a:t>
            </a:r>
            <a:r>
              <a:rPr lang="en-US" altLang="zh-CN" b="1" dirty="0" smtClean="0">
                <a:solidFill>
                  <a:srgbClr val="9A4D00"/>
                </a:solidFill>
                <a:latin typeface="微软雅黑" pitchFamily="34" charset="-122"/>
                <a:ea typeface="微软雅黑" pitchFamily="34" charset="-122"/>
              </a:rPr>
              <a:t>case WED:	</a:t>
            </a:r>
            <a:r>
              <a:rPr lang="en-US" altLang="zh-CN" b="1" dirty="0" err="1" smtClean="0">
                <a:solidFill>
                  <a:srgbClr val="006600"/>
                </a:solidFill>
                <a:latin typeface="微软雅黑" pitchFamily="34" charset="-122"/>
                <a:ea typeface="微软雅黑" pitchFamily="34" charset="-122"/>
              </a:rPr>
              <a:t>cout</a:t>
            </a:r>
            <a:r>
              <a:rPr lang="en-US" altLang="zh-CN" b="1" dirty="0" smtClean="0">
                <a:solidFill>
                  <a:srgbClr val="006600"/>
                </a:solidFill>
                <a:latin typeface="微软雅黑" pitchFamily="34" charset="-122"/>
                <a:ea typeface="微软雅黑" pitchFamily="34" charset="-122"/>
              </a:rPr>
              <a:t> &lt;&lt; </a:t>
            </a:r>
            <a:r>
              <a:rPr lang="en-US" altLang="zh-CN" b="1" dirty="0" err="1" smtClean="0">
                <a:solidFill>
                  <a:srgbClr val="006600"/>
                </a:solidFill>
                <a:latin typeface="微软雅黑" pitchFamily="34" charset="-122"/>
                <a:ea typeface="微软雅黑" pitchFamily="34" charset="-122"/>
              </a:rPr>
              <a:t>setw</a:t>
            </a:r>
            <a:r>
              <a:rPr lang="en-US" altLang="zh-CN" b="1" dirty="0" smtClean="0">
                <a:solidFill>
                  <a:srgbClr val="006600"/>
                </a:solidFill>
                <a:latin typeface="微软雅黑" pitchFamily="34" charset="-122"/>
                <a:ea typeface="微软雅黑" pitchFamily="34" charset="-122"/>
              </a:rPr>
              <a:t>(14) &lt;&lt; date;	</a:t>
            </a:r>
            <a:r>
              <a:rPr lang="en-US" altLang="zh-CN" b="1" dirty="0" smtClean="0">
                <a:solidFill>
                  <a:srgbClr val="9A4D00"/>
                </a:solidFill>
                <a:latin typeface="微软雅黑" pitchFamily="34" charset="-122"/>
                <a:ea typeface="微软雅黑" pitchFamily="34" charset="-122"/>
              </a:rPr>
              <a:t>break;</a:t>
            </a:r>
          </a:p>
          <a:p>
            <a:pPr marL="342900" indent="-342900">
              <a:buClr>
                <a:srgbClr val="FFF59B"/>
              </a:buClr>
            </a:pPr>
            <a:r>
              <a:rPr lang="en-US" altLang="zh-CN" b="1" dirty="0" smtClean="0">
                <a:solidFill>
                  <a:srgbClr val="006600"/>
                </a:solidFill>
                <a:latin typeface="微软雅黑" pitchFamily="34" charset="-122"/>
                <a:ea typeface="微软雅黑" pitchFamily="34" charset="-122"/>
              </a:rPr>
              <a:t>  </a:t>
            </a:r>
            <a:r>
              <a:rPr lang="en-US" altLang="zh-CN" b="1" dirty="0" smtClean="0">
                <a:solidFill>
                  <a:srgbClr val="9A4D00"/>
                </a:solidFill>
                <a:latin typeface="微软雅黑" pitchFamily="34" charset="-122"/>
                <a:ea typeface="微软雅黑" pitchFamily="34" charset="-122"/>
              </a:rPr>
              <a:t>case THU:	</a:t>
            </a:r>
            <a:r>
              <a:rPr lang="en-US" altLang="zh-CN" b="1" dirty="0" err="1" smtClean="0">
                <a:solidFill>
                  <a:srgbClr val="006600"/>
                </a:solidFill>
                <a:latin typeface="微软雅黑" pitchFamily="34" charset="-122"/>
                <a:ea typeface="微软雅黑" pitchFamily="34" charset="-122"/>
              </a:rPr>
              <a:t>cout</a:t>
            </a:r>
            <a:r>
              <a:rPr lang="en-US" altLang="zh-CN" b="1" dirty="0" smtClean="0">
                <a:solidFill>
                  <a:srgbClr val="006600"/>
                </a:solidFill>
                <a:latin typeface="微软雅黑" pitchFamily="34" charset="-122"/>
                <a:ea typeface="微软雅黑" pitchFamily="34" charset="-122"/>
              </a:rPr>
              <a:t> &lt;&lt; </a:t>
            </a:r>
            <a:r>
              <a:rPr lang="en-US" altLang="zh-CN" b="1" dirty="0" err="1" smtClean="0">
                <a:solidFill>
                  <a:srgbClr val="006600"/>
                </a:solidFill>
                <a:latin typeface="微软雅黑" pitchFamily="34" charset="-122"/>
                <a:ea typeface="微软雅黑" pitchFamily="34" charset="-122"/>
              </a:rPr>
              <a:t>setw</a:t>
            </a:r>
            <a:r>
              <a:rPr lang="en-US" altLang="zh-CN" b="1" dirty="0" smtClean="0">
                <a:solidFill>
                  <a:srgbClr val="006600"/>
                </a:solidFill>
                <a:latin typeface="微软雅黑" pitchFamily="34" charset="-122"/>
                <a:ea typeface="微软雅黑" pitchFamily="34" charset="-122"/>
              </a:rPr>
              <a:t>(18) &lt;&lt; date;	</a:t>
            </a:r>
            <a:r>
              <a:rPr lang="en-US" altLang="zh-CN" b="1" dirty="0" smtClean="0">
                <a:solidFill>
                  <a:srgbClr val="9A4D00"/>
                </a:solidFill>
                <a:latin typeface="微软雅黑" pitchFamily="34" charset="-122"/>
                <a:ea typeface="微软雅黑" pitchFamily="34" charset="-122"/>
              </a:rPr>
              <a:t>break;</a:t>
            </a:r>
          </a:p>
          <a:p>
            <a:pPr marL="342900" indent="-342900">
              <a:buClr>
                <a:srgbClr val="FFF59B"/>
              </a:buClr>
            </a:pPr>
            <a:r>
              <a:rPr lang="en-US" altLang="zh-CN" b="1" dirty="0" smtClean="0">
                <a:solidFill>
                  <a:srgbClr val="006600"/>
                </a:solidFill>
                <a:latin typeface="微软雅黑" pitchFamily="34" charset="-122"/>
                <a:ea typeface="微软雅黑" pitchFamily="34" charset="-122"/>
              </a:rPr>
              <a:t>  </a:t>
            </a:r>
            <a:r>
              <a:rPr lang="en-US" altLang="zh-CN" b="1" dirty="0" smtClean="0">
                <a:solidFill>
                  <a:srgbClr val="9A4D00"/>
                </a:solidFill>
                <a:latin typeface="微软雅黑" pitchFamily="34" charset="-122"/>
                <a:ea typeface="微软雅黑" pitchFamily="34" charset="-122"/>
              </a:rPr>
              <a:t>case FRI:</a:t>
            </a:r>
            <a:r>
              <a:rPr lang="en-US" altLang="zh-CN" b="1" dirty="0" smtClean="0">
                <a:solidFill>
                  <a:srgbClr val="006600"/>
                </a:solidFill>
                <a:latin typeface="微软雅黑" pitchFamily="34" charset="-122"/>
                <a:ea typeface="微软雅黑" pitchFamily="34" charset="-122"/>
              </a:rPr>
              <a:t>	</a:t>
            </a:r>
            <a:r>
              <a:rPr lang="en-US" altLang="zh-CN" b="1" dirty="0" err="1" smtClean="0">
                <a:solidFill>
                  <a:srgbClr val="006600"/>
                </a:solidFill>
                <a:latin typeface="微软雅黑" pitchFamily="34" charset="-122"/>
                <a:ea typeface="微软雅黑" pitchFamily="34" charset="-122"/>
              </a:rPr>
              <a:t>cout</a:t>
            </a:r>
            <a:r>
              <a:rPr lang="en-US" altLang="zh-CN" b="1" dirty="0" smtClean="0">
                <a:solidFill>
                  <a:srgbClr val="006600"/>
                </a:solidFill>
                <a:latin typeface="微软雅黑" pitchFamily="34" charset="-122"/>
                <a:ea typeface="微软雅黑" pitchFamily="34" charset="-122"/>
              </a:rPr>
              <a:t> &lt;&lt; </a:t>
            </a:r>
            <a:r>
              <a:rPr lang="en-US" altLang="zh-CN" b="1" dirty="0" err="1" smtClean="0">
                <a:solidFill>
                  <a:srgbClr val="006600"/>
                </a:solidFill>
                <a:latin typeface="微软雅黑" pitchFamily="34" charset="-122"/>
                <a:ea typeface="微软雅黑" pitchFamily="34" charset="-122"/>
              </a:rPr>
              <a:t>setw</a:t>
            </a:r>
            <a:r>
              <a:rPr lang="en-US" altLang="zh-CN" b="1" dirty="0" smtClean="0">
                <a:solidFill>
                  <a:srgbClr val="006600"/>
                </a:solidFill>
                <a:latin typeface="微软雅黑" pitchFamily="34" charset="-122"/>
                <a:ea typeface="微软雅黑" pitchFamily="34" charset="-122"/>
              </a:rPr>
              <a:t>(22) &lt;&lt; date;	</a:t>
            </a:r>
            <a:r>
              <a:rPr lang="en-US" altLang="zh-CN" b="1" dirty="0" smtClean="0">
                <a:solidFill>
                  <a:srgbClr val="9A4D00"/>
                </a:solidFill>
                <a:latin typeface="微软雅黑" pitchFamily="34" charset="-122"/>
                <a:ea typeface="微软雅黑" pitchFamily="34" charset="-122"/>
              </a:rPr>
              <a:t>break;</a:t>
            </a:r>
          </a:p>
          <a:p>
            <a:pPr marL="342900" indent="-342900">
              <a:buClr>
                <a:srgbClr val="FFF59B"/>
              </a:buClr>
            </a:pPr>
            <a:r>
              <a:rPr lang="en-US" altLang="zh-CN" b="1" dirty="0" smtClean="0">
                <a:solidFill>
                  <a:srgbClr val="006600"/>
                </a:solidFill>
                <a:latin typeface="微软雅黑" pitchFamily="34" charset="-122"/>
                <a:ea typeface="微软雅黑" pitchFamily="34" charset="-122"/>
              </a:rPr>
              <a:t>  </a:t>
            </a:r>
            <a:r>
              <a:rPr lang="en-US" altLang="zh-CN" b="1" dirty="0" smtClean="0">
                <a:solidFill>
                  <a:srgbClr val="9A4D00"/>
                </a:solidFill>
                <a:latin typeface="微软雅黑" pitchFamily="34" charset="-122"/>
                <a:ea typeface="微软雅黑" pitchFamily="34" charset="-122"/>
              </a:rPr>
              <a:t>case SAT:</a:t>
            </a:r>
            <a:r>
              <a:rPr lang="en-US" altLang="zh-CN" b="1" dirty="0" smtClean="0">
                <a:solidFill>
                  <a:srgbClr val="006600"/>
                </a:solidFill>
                <a:latin typeface="微软雅黑" pitchFamily="34" charset="-122"/>
                <a:ea typeface="微软雅黑" pitchFamily="34" charset="-122"/>
              </a:rPr>
              <a:t>	</a:t>
            </a:r>
            <a:r>
              <a:rPr lang="en-US" altLang="zh-CN" b="1" dirty="0" err="1" smtClean="0">
                <a:solidFill>
                  <a:srgbClr val="006600"/>
                </a:solidFill>
                <a:latin typeface="微软雅黑" pitchFamily="34" charset="-122"/>
                <a:ea typeface="微软雅黑" pitchFamily="34" charset="-122"/>
              </a:rPr>
              <a:t>cout</a:t>
            </a:r>
            <a:r>
              <a:rPr lang="en-US" altLang="zh-CN" b="1" dirty="0" smtClean="0">
                <a:solidFill>
                  <a:srgbClr val="006600"/>
                </a:solidFill>
                <a:latin typeface="微软雅黑" pitchFamily="34" charset="-122"/>
                <a:ea typeface="微软雅黑" pitchFamily="34" charset="-122"/>
              </a:rPr>
              <a:t> &lt;&lt; </a:t>
            </a:r>
            <a:r>
              <a:rPr lang="en-US" altLang="zh-CN" b="1" dirty="0" err="1" smtClean="0">
                <a:solidFill>
                  <a:srgbClr val="006600"/>
                </a:solidFill>
                <a:latin typeface="微软雅黑" pitchFamily="34" charset="-122"/>
                <a:ea typeface="微软雅黑" pitchFamily="34" charset="-122"/>
              </a:rPr>
              <a:t>setw</a:t>
            </a:r>
            <a:r>
              <a:rPr lang="en-US" altLang="zh-CN" b="1" dirty="0" smtClean="0">
                <a:solidFill>
                  <a:srgbClr val="006600"/>
                </a:solidFill>
                <a:latin typeface="微软雅黑" pitchFamily="34" charset="-122"/>
                <a:ea typeface="微软雅黑" pitchFamily="34" charset="-122"/>
              </a:rPr>
              <a:t>(26) &lt;&lt; date;	</a:t>
            </a:r>
            <a:r>
              <a:rPr lang="en-US" altLang="zh-CN" b="1" dirty="0" smtClean="0">
                <a:solidFill>
                  <a:srgbClr val="9A4D00"/>
                </a:solidFill>
                <a:latin typeface="微软雅黑" pitchFamily="34" charset="-122"/>
                <a:ea typeface="微软雅黑" pitchFamily="34" charset="-122"/>
              </a:rPr>
              <a:t>break;</a:t>
            </a:r>
          </a:p>
          <a:p>
            <a:pPr marL="342900" indent="-342900">
              <a:buClr>
                <a:srgbClr val="FFF59B"/>
              </a:buClr>
            </a:pPr>
            <a:r>
              <a:rPr lang="en-US" altLang="zh-CN" b="1" dirty="0" smtClean="0">
                <a:solidFill>
                  <a:srgbClr val="006600"/>
                </a:solidFill>
                <a:latin typeface="微软雅黑" pitchFamily="34" charset="-122"/>
                <a:ea typeface="微软雅黑" pitchFamily="34" charset="-122"/>
              </a:rPr>
              <a:t>  </a:t>
            </a:r>
            <a:r>
              <a:rPr lang="en-US" altLang="zh-CN" b="1" dirty="0" smtClean="0">
                <a:solidFill>
                  <a:srgbClr val="9A4D00"/>
                </a:solidFill>
                <a:latin typeface="微软雅黑" pitchFamily="34" charset="-122"/>
                <a:ea typeface="微软雅黑" pitchFamily="34" charset="-122"/>
              </a:rPr>
              <a:t>default:</a:t>
            </a:r>
            <a:r>
              <a:rPr lang="en-US" altLang="zh-CN" b="1" dirty="0" smtClean="0">
                <a:solidFill>
                  <a:srgbClr val="006600"/>
                </a:solidFill>
                <a:latin typeface="微软雅黑" pitchFamily="34" charset="-122"/>
                <a:ea typeface="微软雅黑" pitchFamily="34" charset="-122"/>
              </a:rPr>
              <a:t>	;     /*  </a:t>
            </a:r>
            <a:r>
              <a:rPr lang="zh-CN" altLang="en-US" b="1" dirty="0" smtClean="0">
                <a:solidFill>
                  <a:srgbClr val="006600"/>
                </a:solidFill>
                <a:latin typeface="微软雅黑" pitchFamily="34" charset="-122"/>
                <a:ea typeface="微软雅黑" pitchFamily="34" charset="-122"/>
              </a:rPr>
              <a:t>没有缺省情况需要处理  </a:t>
            </a:r>
            <a:r>
              <a:rPr lang="en-US" altLang="zh-CN" b="1" dirty="0" smtClean="0">
                <a:solidFill>
                  <a:srgbClr val="006600"/>
                </a:solidFill>
                <a:latin typeface="微软雅黑" pitchFamily="34" charset="-122"/>
                <a:ea typeface="微软雅黑" pitchFamily="34" charset="-122"/>
              </a:rPr>
              <a:t>*/</a:t>
            </a:r>
          </a:p>
          <a:p>
            <a:pPr marL="342900" indent="-342900">
              <a:buClr>
                <a:srgbClr val="FFF59B"/>
              </a:buClr>
            </a:pPr>
            <a:r>
              <a:rPr lang="en-US" altLang="zh-CN" b="1" dirty="0" smtClean="0">
                <a:solidFill>
                  <a:srgbClr val="006600"/>
                </a:solidFill>
                <a:latin typeface="微软雅黑" pitchFamily="34" charset="-122"/>
                <a:ea typeface="微软雅黑" pitchFamily="34" charset="-122"/>
              </a:rPr>
              <a:t>  </a:t>
            </a:r>
            <a:r>
              <a:rPr lang="en-US" altLang="zh-CN" b="1" dirty="0" smtClean="0">
                <a:solidFill>
                  <a:srgbClr val="9A4D00"/>
                </a:solidFill>
                <a:latin typeface="微软雅黑" pitchFamily="34" charset="-122"/>
                <a:ea typeface="微软雅黑" pitchFamily="34" charset="-122"/>
              </a:rPr>
              <a:t>}</a:t>
            </a:r>
          </a:p>
          <a:p>
            <a:pPr marL="342900" indent="-342900">
              <a:buClr>
                <a:srgbClr val="FFF59B"/>
              </a:buClr>
            </a:pPr>
            <a:r>
              <a:rPr lang="en-US" altLang="zh-CN" b="1" dirty="0" smtClean="0">
                <a:solidFill>
                  <a:srgbClr val="006600"/>
                </a:solidFill>
                <a:latin typeface="微软雅黑" pitchFamily="34" charset="-122"/>
                <a:ea typeface="微软雅黑" pitchFamily="34" charset="-122"/>
              </a:rPr>
              <a:t>  </a:t>
            </a:r>
            <a:r>
              <a:rPr lang="en-US" altLang="zh-CN" b="1" dirty="0" err="1" smtClean="0">
                <a:solidFill>
                  <a:srgbClr val="006600"/>
                </a:solidFill>
                <a:latin typeface="微软雅黑" pitchFamily="34" charset="-122"/>
                <a:ea typeface="微软雅黑" pitchFamily="34" charset="-122"/>
              </a:rPr>
              <a:t>cout</a:t>
            </a:r>
            <a:r>
              <a:rPr lang="en-US" altLang="zh-CN" b="1" dirty="0" smtClean="0">
                <a:solidFill>
                  <a:srgbClr val="006600"/>
                </a:solidFill>
                <a:latin typeface="微软雅黑" pitchFamily="34" charset="-122"/>
                <a:ea typeface="微软雅黑" pitchFamily="34" charset="-122"/>
              </a:rPr>
              <a:t> &lt;&lt; </a:t>
            </a:r>
            <a:r>
              <a:rPr lang="en-US" altLang="zh-CN" b="1" dirty="0" err="1" smtClean="0">
                <a:solidFill>
                  <a:srgbClr val="006600"/>
                </a:solidFill>
                <a:latin typeface="微软雅黑" pitchFamily="34" charset="-122"/>
                <a:ea typeface="微软雅黑" pitchFamily="34" charset="-122"/>
              </a:rPr>
              <a:t>endl</a:t>
            </a:r>
            <a:r>
              <a:rPr lang="en-US" altLang="zh-CN" b="1" dirty="0" smtClean="0">
                <a:solidFill>
                  <a:srgbClr val="006600"/>
                </a:solidFill>
                <a:latin typeface="微软雅黑" pitchFamily="34" charset="-122"/>
                <a:ea typeface="微软雅黑" pitchFamily="34" charset="-122"/>
              </a:rPr>
              <a:t> &lt;&lt; "--------------------------\n";</a:t>
            </a:r>
          </a:p>
          <a:p>
            <a:pPr marL="342900" indent="-342900">
              <a:buClr>
                <a:srgbClr val="FFF59B"/>
              </a:buClr>
            </a:pPr>
            <a:r>
              <a:rPr lang="en-US" altLang="zh-CN" b="1" dirty="0" smtClean="0">
                <a:solidFill>
                  <a:srgbClr val="006600"/>
                </a:solidFill>
                <a:latin typeface="微软雅黑" pitchFamily="34" charset="-122"/>
                <a:ea typeface="微软雅黑" pitchFamily="34" charset="-122"/>
              </a:rPr>
              <a:t>  return 0;</a:t>
            </a:r>
          </a:p>
          <a:p>
            <a:pPr marL="342900" indent="-342900">
              <a:buClr>
                <a:srgbClr val="FFF59B"/>
              </a:buClr>
            </a:pPr>
            <a:r>
              <a:rPr lang="en-US" altLang="zh-CN" b="1" dirty="0" smtClean="0">
                <a:solidFill>
                  <a:srgbClr val="006600"/>
                </a:solidFill>
                <a:latin typeface="微软雅黑" pitchFamily="34" charset="-122"/>
                <a:ea typeface="微软雅黑" pitchFamily="34" charset="-122"/>
              </a:rPr>
              <a:t>}</a:t>
            </a:r>
            <a:endParaRPr lang="en-US" altLang="zh-CN" b="1" dirty="0">
              <a:solidFill>
                <a:srgbClr val="006600"/>
              </a:solidFill>
              <a:latin typeface="微软雅黑" pitchFamily="34" charset="-122"/>
              <a:ea typeface="微软雅黑" pitchFamily="34" charset="-122"/>
            </a:endParaRPr>
          </a:p>
        </p:txBody>
      </p:sp>
      <p:pic>
        <p:nvPicPr>
          <p:cNvPr id="8" name="图片 4" descr="Chap0201.bmp"/>
          <p:cNvPicPr>
            <a:picLocks noChangeAspect="1"/>
          </p:cNvPicPr>
          <p:nvPr/>
        </p:nvPicPr>
        <p:blipFill>
          <a:blip r:embed="rId4"/>
          <a:srcRect/>
          <a:stretch>
            <a:fillRect/>
          </a:stretch>
        </p:blipFill>
        <p:spPr bwMode="auto">
          <a:xfrm>
            <a:off x="6696519" y="1434644"/>
            <a:ext cx="3760022" cy="1618796"/>
          </a:xfrm>
          <a:prstGeom prst="rect">
            <a:avLst/>
          </a:prstGeom>
          <a:noFill/>
          <a:ln w="9525">
            <a:noFill/>
            <a:miter lim="800000"/>
            <a:headEnd/>
            <a:tailEnd/>
          </a:ln>
        </p:spPr>
      </p:pic>
    </p:spTree>
    <p:extLst>
      <p:ext uri="{BB962C8B-B14F-4D97-AF65-F5344CB8AC3E}">
        <p14:creationId xmlns:p14="http://schemas.microsoft.com/office/powerpoint/2010/main" val="25412296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par>
                                <p:cTn id="9" presetID="2" presetClass="entr" presetSubtype="4" decel="100000" fill="hold" nodeType="withEffect">
                                  <p:stCondLst>
                                    <p:cond delay="25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1+#ppt_h/2"/>
                                          </p:val>
                                        </p:tav>
                                        <p:tav tm="100000">
                                          <p:val>
                                            <p:strVal val="#ppt_y"/>
                                          </p:val>
                                        </p:tav>
                                      </p:tavLst>
                                    </p:anim>
                                  </p:childTnLst>
                                </p:cTn>
                              </p:par>
                            </p:childTnLst>
                          </p:cTn>
                        </p:par>
                        <p:par>
                          <p:cTn id="13" fill="hold">
                            <p:stCondLst>
                              <p:cond delay="750"/>
                            </p:stCondLst>
                            <p:childTnLst>
                              <p:par>
                                <p:cTn id="14" presetID="10" presetClass="entr" presetSubtype="0" fill="hold" nodeType="after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500"/>
                                        <p:tgtEl>
                                          <p:spTgt spid="2"/>
                                        </p:tgtEl>
                                      </p:cBhvr>
                                    </p:animEffect>
                                  </p:childTnLst>
                                </p:cTn>
                              </p:par>
                              <p:par>
                                <p:cTn id="17" presetID="2" presetClass="entr" presetSubtype="4" decel="100000" fill="hold" grpId="0" nodeType="withEffect">
                                  <p:stCondLst>
                                    <p:cond delay="0"/>
                                  </p:stCondLst>
                                  <p:childTnLst>
                                    <p:set>
                                      <p:cBhvr>
                                        <p:cTn id="18" dur="1" fill="hold">
                                          <p:stCondLst>
                                            <p:cond delay="0"/>
                                          </p:stCondLst>
                                        </p:cTn>
                                        <p:tgtEl>
                                          <p:spTgt spid="19"/>
                                        </p:tgtEl>
                                        <p:attrNameLst>
                                          <p:attrName>style.visibility</p:attrName>
                                        </p:attrNameLst>
                                      </p:cBhvr>
                                      <p:to>
                                        <p:strVal val="visible"/>
                                      </p:to>
                                    </p:set>
                                    <p:anim calcmode="lin" valueType="num">
                                      <p:cBhvr additive="base">
                                        <p:cTn id="19" dur="500" fill="hold"/>
                                        <p:tgtEl>
                                          <p:spTgt spid="19"/>
                                        </p:tgtEl>
                                        <p:attrNameLst>
                                          <p:attrName>ppt_x</p:attrName>
                                        </p:attrNameLst>
                                      </p:cBhvr>
                                      <p:tavLst>
                                        <p:tav tm="0">
                                          <p:val>
                                            <p:strVal val="#ppt_x"/>
                                          </p:val>
                                        </p:tav>
                                        <p:tav tm="100000">
                                          <p:val>
                                            <p:strVal val="#ppt_x"/>
                                          </p:val>
                                        </p:tav>
                                      </p:tavLst>
                                    </p:anim>
                                    <p:anim calcmode="lin" valueType="num">
                                      <p:cBhvr additive="base">
                                        <p:cTn id="20" dur="500" fill="hold"/>
                                        <p:tgtEl>
                                          <p:spTgt spid="19"/>
                                        </p:tgtEl>
                                        <p:attrNameLst>
                                          <p:attrName>ppt_y</p:attrName>
                                        </p:attrNameLst>
                                      </p:cBhvr>
                                      <p:tavLst>
                                        <p:tav tm="0">
                                          <p:val>
                                            <p:strVal val="1+#ppt_h/2"/>
                                          </p:val>
                                        </p:tav>
                                        <p:tav tm="100000">
                                          <p:val>
                                            <p:strVal val="#ppt_y"/>
                                          </p:val>
                                        </p:tav>
                                      </p:tavLst>
                                    </p:anim>
                                  </p:childTnLst>
                                </p:cTn>
                              </p:par>
                            </p:childTnLst>
                          </p:cTn>
                        </p:par>
                        <p:par>
                          <p:cTn id="21" fill="hold">
                            <p:stCondLst>
                              <p:cond delay="1250"/>
                            </p:stCondLst>
                            <p:childTnLst>
                              <p:par>
                                <p:cTn id="22" presetID="2" presetClass="entr" presetSubtype="4" decel="100000" fill="hold" nodeType="afterEffect">
                                  <p:stCondLst>
                                    <p:cond delay="0"/>
                                  </p:stCondLst>
                                  <p:childTnLst>
                                    <p:set>
                                      <p:cBhvr>
                                        <p:cTn id="23" dur="1" fill="hold">
                                          <p:stCondLst>
                                            <p:cond delay="0"/>
                                          </p:stCondLst>
                                        </p:cTn>
                                        <p:tgtEl>
                                          <p:spTgt spid="8"/>
                                        </p:tgtEl>
                                        <p:attrNameLst>
                                          <p:attrName>style.visibility</p:attrName>
                                        </p:attrNameLst>
                                      </p:cBhvr>
                                      <p:to>
                                        <p:strVal val="visible"/>
                                      </p:to>
                                    </p:set>
                                    <p:anim calcmode="lin" valueType="num">
                                      <p:cBhvr additive="base">
                                        <p:cTn id="24" dur="500" fill="hold"/>
                                        <p:tgtEl>
                                          <p:spTgt spid="8"/>
                                        </p:tgtEl>
                                        <p:attrNameLst>
                                          <p:attrName>ppt_x</p:attrName>
                                        </p:attrNameLst>
                                      </p:cBhvr>
                                      <p:tavLst>
                                        <p:tav tm="0">
                                          <p:val>
                                            <p:strVal val="#ppt_x"/>
                                          </p:val>
                                        </p:tav>
                                        <p:tav tm="100000">
                                          <p:val>
                                            <p:strVal val="#ppt_x"/>
                                          </p:val>
                                        </p:tav>
                                      </p:tavLst>
                                    </p:anim>
                                    <p:anim calcmode="lin" valueType="num">
                                      <p:cBhvr additive="base">
                                        <p:cTn id="25"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56675" y="1254740"/>
            <a:ext cx="10271573" cy="4846569"/>
          </a:xfrm>
          <a:prstGeom prst="rect">
            <a:avLst/>
          </a:prstGeom>
        </p:spPr>
      </p:pic>
      <p:pic>
        <p:nvPicPr>
          <p:cNvPr id="9" name="图片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771" y="507825"/>
            <a:ext cx="6352257" cy="743356"/>
          </a:xfrm>
          <a:prstGeom prst="rect">
            <a:avLst/>
          </a:prstGeom>
        </p:spPr>
      </p:pic>
      <p:grpSp>
        <p:nvGrpSpPr>
          <p:cNvPr id="2" name="组合 7"/>
          <p:cNvGrpSpPr/>
          <p:nvPr/>
        </p:nvGrpSpPr>
        <p:grpSpPr>
          <a:xfrm>
            <a:off x="734568" y="424635"/>
            <a:ext cx="3214721" cy="830997"/>
            <a:chOff x="734568" y="424635"/>
            <a:chExt cx="3214721" cy="830997"/>
          </a:xfrm>
        </p:grpSpPr>
        <p:sp>
          <p:nvSpPr>
            <p:cNvPr id="4" name="文本框 3"/>
            <p:cNvSpPr txBox="1"/>
            <p:nvPr/>
          </p:nvSpPr>
          <p:spPr>
            <a:xfrm>
              <a:off x="734568" y="424635"/>
              <a:ext cx="417576" cy="830997"/>
            </a:xfrm>
            <a:prstGeom prst="rect">
              <a:avLst/>
            </a:prstGeom>
            <a:noFill/>
          </p:spPr>
          <p:txBody>
            <a:bodyPr wrap="square" rtlCol="0">
              <a:spAutoFit/>
            </a:bodyPr>
            <a:lstStyle/>
            <a:p>
              <a:r>
                <a:rPr lang="zh-CN" altLang="en-US" sz="4800" dirty="0" smtClean="0">
                  <a:solidFill>
                    <a:schemeClr val="bg1"/>
                  </a:solidFill>
                  <a:latin typeface="微软雅黑" panose="020B0503020204020204" pitchFamily="34" charset="-122"/>
                  <a:ea typeface="微软雅黑" panose="020B0503020204020204" pitchFamily="34" charset="-122"/>
                </a:rPr>
                <a:t>■</a:t>
              </a:r>
            </a:p>
          </p:txBody>
        </p:sp>
        <p:sp>
          <p:nvSpPr>
            <p:cNvPr id="5" name="矩形 4"/>
            <p:cNvSpPr/>
            <p:nvPr/>
          </p:nvSpPr>
          <p:spPr>
            <a:xfrm>
              <a:off x="1477266" y="562689"/>
              <a:ext cx="2472023" cy="646331"/>
            </a:xfrm>
            <a:prstGeom prst="rect">
              <a:avLst/>
            </a:prstGeom>
          </p:spPr>
          <p:txBody>
            <a:bodyPr wrap="none">
              <a:spAutoFit/>
            </a:bodyPr>
            <a:lstStyle/>
            <a:p>
              <a:r>
                <a:rPr lang="en-US" altLang="zh-CN" sz="3600" dirty="0" smtClean="0">
                  <a:solidFill>
                    <a:schemeClr val="bg1"/>
                  </a:solidFill>
                  <a:latin typeface="微软雅黑" panose="020B0503020204020204" pitchFamily="34" charset="-122"/>
                  <a:ea typeface="微软雅黑" panose="020B0503020204020204" pitchFamily="34" charset="-122"/>
                </a:rPr>
                <a:t>break </a:t>
              </a:r>
              <a:r>
                <a:rPr lang="zh-CN" altLang="en-US" sz="3600" dirty="0" smtClean="0">
                  <a:solidFill>
                    <a:schemeClr val="bg1"/>
                  </a:solidFill>
                  <a:latin typeface="微软雅黑" panose="020B0503020204020204" pitchFamily="34" charset="-122"/>
                  <a:ea typeface="微软雅黑" panose="020B0503020204020204" pitchFamily="34" charset="-122"/>
                </a:rPr>
                <a:t>语句</a:t>
              </a:r>
            </a:p>
          </p:txBody>
        </p:sp>
      </p:grpSp>
      <p:grpSp>
        <p:nvGrpSpPr>
          <p:cNvPr id="3" name="组合 2"/>
          <p:cNvGrpSpPr/>
          <p:nvPr/>
        </p:nvGrpSpPr>
        <p:grpSpPr>
          <a:xfrm>
            <a:off x="1477267" y="1468951"/>
            <a:ext cx="9416189" cy="4190794"/>
            <a:chOff x="1477267" y="1468951"/>
            <a:chExt cx="9416189" cy="4190794"/>
          </a:xfrm>
        </p:grpSpPr>
        <p:sp>
          <p:nvSpPr>
            <p:cNvPr id="19" name="矩形 18"/>
            <p:cNvSpPr/>
            <p:nvPr/>
          </p:nvSpPr>
          <p:spPr>
            <a:xfrm>
              <a:off x="1477267" y="1468951"/>
              <a:ext cx="4758270" cy="565604"/>
            </a:xfrm>
            <a:prstGeom prst="rect">
              <a:avLst/>
            </a:prstGeom>
          </p:spPr>
          <p:txBody>
            <a:bodyPr wrap="square">
              <a:spAutoFit/>
            </a:bodyPr>
            <a:lstStyle/>
            <a:p>
              <a:pPr marL="0" lvl="1">
                <a:lnSpc>
                  <a:spcPct val="120000"/>
                </a:lnSpc>
              </a:pPr>
              <a:r>
                <a:rPr lang="en-US" altLang="zh-CN" sz="2800" b="1" dirty="0" smtClean="0">
                  <a:solidFill>
                    <a:srgbClr val="8A2F8C"/>
                  </a:solidFill>
                  <a:latin typeface="微软雅黑" panose="020B0503020204020204" pitchFamily="34" charset="-122"/>
                  <a:ea typeface="微软雅黑" panose="020B0503020204020204" pitchFamily="34" charset="-122"/>
                </a:rPr>
                <a:t>break </a:t>
              </a:r>
              <a:r>
                <a:rPr lang="zh-CN" altLang="en-US" sz="2800" b="1" dirty="0" smtClean="0">
                  <a:solidFill>
                    <a:srgbClr val="8A2F8C"/>
                  </a:solidFill>
                  <a:latin typeface="微软雅黑" panose="020B0503020204020204" pitchFamily="34" charset="-122"/>
                  <a:ea typeface="微软雅黑" panose="020B0503020204020204" pitchFamily="34" charset="-122"/>
                </a:rPr>
                <a:t>语句的目的</a:t>
              </a:r>
              <a:endParaRPr lang="en-US" altLang="zh-CN" sz="2800" b="1" dirty="0" smtClean="0">
                <a:solidFill>
                  <a:srgbClr val="8A2F8C"/>
                </a:solidFill>
                <a:latin typeface="微软雅黑" panose="020B0503020204020204" pitchFamily="34" charset="-122"/>
                <a:ea typeface="微软雅黑" panose="020B0503020204020204" pitchFamily="34" charset="-122"/>
              </a:endParaRPr>
            </a:p>
          </p:txBody>
        </p:sp>
        <p:sp>
          <p:nvSpPr>
            <p:cNvPr id="21" name="矩形 20"/>
            <p:cNvSpPr/>
            <p:nvPr/>
          </p:nvSpPr>
          <p:spPr>
            <a:xfrm>
              <a:off x="1708166" y="2044648"/>
              <a:ext cx="7879180" cy="2477601"/>
            </a:xfrm>
            <a:prstGeom prst="rect">
              <a:avLst/>
            </a:prstGeom>
          </p:spPr>
          <p:txBody>
            <a:bodyPr wrap="square">
              <a:spAutoFit/>
            </a:bodyPr>
            <a:lstStyle/>
            <a:p>
              <a:pPr marL="0" lvl="1">
                <a:spcBef>
                  <a:spcPts val="600"/>
                </a:spcBef>
              </a:pPr>
              <a:r>
                <a:rPr lang="zh-CN" altLang="en-US" sz="2000" b="1" dirty="0" smtClean="0">
                  <a:solidFill>
                    <a:srgbClr val="8A2F8C"/>
                  </a:solidFill>
                  <a:latin typeface="微软雅黑" panose="020B0503020204020204" pitchFamily="34" charset="-122"/>
                  <a:ea typeface="微软雅黑" panose="020B0503020204020204" pitchFamily="34" charset="-122"/>
                </a:rPr>
                <a:t>终止 </a:t>
              </a:r>
              <a:r>
                <a:rPr lang="en-US" altLang="zh-CN" sz="2000" b="1" dirty="0" smtClean="0">
                  <a:solidFill>
                    <a:srgbClr val="8A2F8C"/>
                  </a:solidFill>
                  <a:latin typeface="微软雅黑" panose="020B0503020204020204" pitchFamily="34" charset="-122"/>
                  <a:ea typeface="微软雅黑" panose="020B0503020204020204" pitchFamily="34" charset="-122"/>
                </a:rPr>
                <a:t>switch </a:t>
              </a:r>
              <a:r>
                <a:rPr lang="zh-CN" altLang="en-US" sz="2000" b="1" dirty="0" smtClean="0">
                  <a:solidFill>
                    <a:srgbClr val="8A2F8C"/>
                  </a:solidFill>
                  <a:latin typeface="微软雅黑" panose="020B0503020204020204" pitchFamily="34" charset="-122"/>
                  <a:ea typeface="微软雅黑" panose="020B0503020204020204" pitchFamily="34" charset="-122"/>
                </a:rPr>
                <a:t>语句的执行</a:t>
              </a:r>
              <a:endParaRPr lang="en-US" altLang="zh-CN" sz="2000" b="1" dirty="0" smtClean="0">
                <a:solidFill>
                  <a:srgbClr val="8A2F8C"/>
                </a:solidFill>
                <a:latin typeface="微软雅黑" panose="020B0503020204020204" pitchFamily="34" charset="-122"/>
                <a:ea typeface="微软雅黑" panose="020B0503020204020204" pitchFamily="34" charset="-122"/>
              </a:endParaRPr>
            </a:p>
            <a:p>
              <a:pPr marL="0" lvl="1">
                <a:spcBef>
                  <a:spcPts val="600"/>
                </a:spcBef>
              </a:pPr>
              <a:r>
                <a:rPr lang="zh-CN" altLang="en-US" sz="2000" b="1" dirty="0" smtClean="0">
                  <a:solidFill>
                    <a:srgbClr val="8A2F8C"/>
                  </a:solidFill>
                  <a:latin typeface="微软雅黑" panose="020B0503020204020204" pitchFamily="34" charset="-122"/>
                  <a:ea typeface="微软雅黑" panose="020B0503020204020204" pitchFamily="34" charset="-122"/>
                </a:rPr>
                <a:t>如果没有 </a:t>
              </a:r>
              <a:r>
                <a:rPr lang="en-US" altLang="zh-CN" sz="2000" b="1" dirty="0" smtClean="0">
                  <a:solidFill>
                    <a:srgbClr val="8A2F8C"/>
                  </a:solidFill>
                  <a:latin typeface="微软雅黑" panose="020B0503020204020204" pitchFamily="34" charset="-122"/>
                  <a:ea typeface="微软雅黑" panose="020B0503020204020204" pitchFamily="34" charset="-122"/>
                </a:rPr>
                <a:t>break </a:t>
              </a:r>
              <a:r>
                <a:rPr lang="zh-CN" altLang="en-US" sz="2000" b="1" dirty="0" smtClean="0">
                  <a:solidFill>
                    <a:srgbClr val="8A2F8C"/>
                  </a:solidFill>
                  <a:latin typeface="微软雅黑" panose="020B0503020204020204" pitchFamily="34" charset="-122"/>
                  <a:ea typeface="微软雅黑" panose="020B0503020204020204" pitchFamily="34" charset="-122"/>
                </a:rPr>
                <a:t>语句，则程序会从指定的 </a:t>
              </a:r>
              <a:r>
                <a:rPr lang="en-US" altLang="zh-CN" sz="2000" b="1" dirty="0" smtClean="0">
                  <a:solidFill>
                    <a:srgbClr val="8A2F8C"/>
                  </a:solidFill>
                  <a:latin typeface="微软雅黑" panose="020B0503020204020204" pitchFamily="34" charset="-122"/>
                  <a:ea typeface="微软雅黑" panose="020B0503020204020204" pitchFamily="34" charset="-122"/>
                </a:rPr>
                <a:t>case </a:t>
              </a:r>
              <a:r>
                <a:rPr lang="zh-CN" altLang="en-US" sz="2000" b="1" dirty="0" smtClean="0">
                  <a:solidFill>
                    <a:srgbClr val="8A2F8C"/>
                  </a:solidFill>
                  <a:latin typeface="微软雅黑" panose="020B0503020204020204" pitchFamily="34" charset="-122"/>
                  <a:ea typeface="微软雅黑" panose="020B0503020204020204" pitchFamily="34" charset="-122"/>
                </a:rPr>
                <a:t>分支开始，并在该分支结束后继续执行下去</a:t>
              </a:r>
              <a:endParaRPr lang="en-US" altLang="zh-CN" sz="2000" b="1" dirty="0" smtClean="0">
                <a:solidFill>
                  <a:srgbClr val="8A2F8C"/>
                </a:solidFill>
                <a:latin typeface="微软雅黑" panose="020B0503020204020204" pitchFamily="34" charset="-122"/>
                <a:ea typeface="微软雅黑" panose="020B0503020204020204" pitchFamily="34" charset="-122"/>
              </a:endParaRPr>
            </a:p>
            <a:p>
              <a:pPr marL="0" lvl="1">
                <a:spcBef>
                  <a:spcPts val="600"/>
                </a:spcBef>
              </a:pPr>
              <a:r>
                <a:rPr lang="zh-CN" altLang="en-US" sz="2000" b="1" dirty="0" smtClean="0">
                  <a:solidFill>
                    <a:srgbClr val="8A2F8C"/>
                  </a:solidFill>
                  <a:latin typeface="微软雅黑" panose="020B0503020204020204" pitchFamily="34" charset="-122"/>
                  <a:ea typeface="微软雅黑" panose="020B0503020204020204" pitchFamily="34" charset="-122"/>
                </a:rPr>
                <a:t>除非 </a:t>
              </a:r>
              <a:r>
                <a:rPr lang="en-US" altLang="zh-CN" sz="2000" b="1" dirty="0" smtClean="0">
                  <a:solidFill>
                    <a:srgbClr val="8A2F8C"/>
                  </a:solidFill>
                  <a:latin typeface="微软雅黑" panose="020B0503020204020204" pitchFamily="34" charset="-122"/>
                  <a:ea typeface="微软雅黑" panose="020B0503020204020204" pitchFamily="34" charset="-122"/>
                </a:rPr>
                <a:t>switch </a:t>
              </a:r>
              <a:r>
                <a:rPr lang="zh-CN" altLang="en-US" sz="2000" b="1" dirty="0" smtClean="0">
                  <a:solidFill>
                    <a:srgbClr val="8A2F8C"/>
                  </a:solidFill>
                  <a:latin typeface="微软雅黑" panose="020B0503020204020204" pitchFamily="34" charset="-122"/>
                  <a:ea typeface="微软雅黑" panose="020B0503020204020204" pitchFamily="34" charset="-122"/>
                </a:rPr>
                <a:t>语句结束，后面的其他 </a:t>
              </a:r>
              <a:r>
                <a:rPr lang="en-US" altLang="zh-CN" sz="2000" b="1" dirty="0" smtClean="0">
                  <a:solidFill>
                    <a:srgbClr val="8A2F8C"/>
                  </a:solidFill>
                  <a:latin typeface="微软雅黑" panose="020B0503020204020204" pitchFamily="34" charset="-122"/>
                  <a:ea typeface="微软雅黑" panose="020B0503020204020204" pitchFamily="34" charset="-122"/>
                </a:rPr>
                <a:t>case </a:t>
              </a:r>
              <a:r>
                <a:rPr lang="zh-CN" altLang="en-US" sz="2000" b="1" dirty="0" smtClean="0">
                  <a:solidFill>
                    <a:srgbClr val="8A2F8C"/>
                  </a:solidFill>
                  <a:latin typeface="微软雅黑" panose="020B0503020204020204" pitchFamily="34" charset="-122"/>
                  <a:ea typeface="微软雅黑" panose="020B0503020204020204" pitchFamily="34" charset="-122"/>
                </a:rPr>
                <a:t>分支或 </a:t>
              </a:r>
              <a:r>
                <a:rPr lang="en-US" altLang="zh-CN" sz="2000" b="1" dirty="0" smtClean="0">
                  <a:solidFill>
                    <a:srgbClr val="8A2F8C"/>
                  </a:solidFill>
                  <a:latin typeface="微软雅黑" panose="020B0503020204020204" pitchFamily="34" charset="-122"/>
                  <a:ea typeface="微软雅黑" panose="020B0503020204020204" pitchFamily="34" charset="-122"/>
                </a:rPr>
                <a:t>default </a:t>
              </a:r>
              <a:r>
                <a:rPr lang="zh-CN" altLang="en-US" sz="2000" b="1" dirty="0" smtClean="0">
                  <a:solidFill>
                    <a:srgbClr val="8A2F8C"/>
                  </a:solidFill>
                  <a:latin typeface="微软雅黑" panose="020B0503020204020204" pitchFamily="34" charset="-122"/>
                  <a:ea typeface="微软雅黑" panose="020B0503020204020204" pitchFamily="34" charset="-122"/>
                </a:rPr>
                <a:t>分支中的语句都会得到执行</a:t>
              </a:r>
              <a:endParaRPr lang="en-US" altLang="zh-CN" sz="2000" b="1" dirty="0" smtClean="0">
                <a:solidFill>
                  <a:srgbClr val="8A2F8C"/>
                </a:solidFill>
                <a:latin typeface="微软雅黑" panose="020B0503020204020204" pitchFamily="34" charset="-122"/>
                <a:ea typeface="微软雅黑" panose="020B0503020204020204" pitchFamily="34" charset="-122"/>
              </a:endParaRPr>
            </a:p>
            <a:p>
              <a:pPr marL="0" lvl="1">
                <a:spcBef>
                  <a:spcPts val="600"/>
                </a:spcBef>
              </a:pPr>
              <a:r>
                <a:rPr lang="zh-CN" altLang="en-US" sz="2000" b="1" dirty="0" smtClean="0">
                  <a:solidFill>
                    <a:srgbClr val="8A2F8C"/>
                  </a:solidFill>
                  <a:latin typeface="微软雅黑" panose="020B0503020204020204" pitchFamily="34" charset="-122"/>
                  <a:ea typeface="微软雅黑" panose="020B0503020204020204" pitchFamily="34" charset="-122"/>
                </a:rPr>
                <a:t>原因：</a:t>
              </a:r>
              <a:r>
                <a:rPr lang="en-US" altLang="zh-CN" sz="2000" b="1" dirty="0" smtClean="0">
                  <a:solidFill>
                    <a:srgbClr val="8A2F8C"/>
                  </a:solidFill>
                  <a:latin typeface="微软雅黑" panose="020B0503020204020204" pitchFamily="34" charset="-122"/>
                  <a:ea typeface="微软雅黑" panose="020B0503020204020204" pitchFamily="34" charset="-122"/>
                </a:rPr>
                <a:t>case </a:t>
              </a:r>
              <a:r>
                <a:rPr lang="zh-CN" altLang="en-US" sz="2000" b="1" dirty="0" smtClean="0">
                  <a:solidFill>
                    <a:srgbClr val="8A2F8C"/>
                  </a:solidFill>
                  <a:latin typeface="微软雅黑" panose="020B0503020204020204" pitchFamily="34" charset="-122"/>
                  <a:ea typeface="微软雅黑" panose="020B0503020204020204" pitchFamily="34" charset="-122"/>
                </a:rPr>
                <a:t>子句中的常数表达式仅起到语句标号的作用，不是分支之间的分隔标记</a:t>
              </a:r>
            </a:p>
          </p:txBody>
        </p:sp>
        <p:sp>
          <p:nvSpPr>
            <p:cNvPr id="10" name="矩形 9"/>
            <p:cNvSpPr/>
            <p:nvPr/>
          </p:nvSpPr>
          <p:spPr>
            <a:xfrm>
              <a:off x="1477267" y="4702661"/>
              <a:ext cx="4758270" cy="565604"/>
            </a:xfrm>
            <a:prstGeom prst="rect">
              <a:avLst/>
            </a:prstGeom>
          </p:spPr>
          <p:txBody>
            <a:bodyPr wrap="square">
              <a:spAutoFit/>
            </a:bodyPr>
            <a:lstStyle/>
            <a:p>
              <a:pPr marL="0" lvl="1">
                <a:lnSpc>
                  <a:spcPct val="120000"/>
                </a:lnSpc>
              </a:pPr>
              <a:r>
                <a:rPr lang="zh-CN" altLang="en-US" sz="2800" b="1" dirty="0" smtClean="0">
                  <a:solidFill>
                    <a:srgbClr val="8A2F8C"/>
                  </a:solidFill>
                  <a:latin typeface="微软雅黑" panose="020B0503020204020204" pitchFamily="34" charset="-122"/>
                  <a:ea typeface="微软雅黑" panose="020B0503020204020204" pitchFamily="34" charset="-122"/>
                </a:rPr>
                <a:t>省去</a:t>
              </a:r>
              <a:r>
                <a:rPr lang="en-US" altLang="zh-CN" sz="2800" b="1" dirty="0" smtClean="0">
                  <a:solidFill>
                    <a:srgbClr val="8A2F8C"/>
                  </a:solidFill>
                  <a:latin typeface="微软雅黑" panose="020B0503020204020204" pitchFamily="34" charset="-122"/>
                  <a:ea typeface="微软雅黑" panose="020B0503020204020204" pitchFamily="34" charset="-122"/>
                </a:rPr>
                <a:t>break </a:t>
              </a:r>
              <a:r>
                <a:rPr lang="zh-CN" altLang="en-US" sz="2800" b="1" dirty="0" smtClean="0">
                  <a:solidFill>
                    <a:srgbClr val="8A2F8C"/>
                  </a:solidFill>
                  <a:latin typeface="微软雅黑" panose="020B0503020204020204" pitchFamily="34" charset="-122"/>
                  <a:ea typeface="微软雅黑" panose="020B0503020204020204" pitchFamily="34" charset="-122"/>
                </a:rPr>
                <a:t>语句的场合</a:t>
              </a:r>
              <a:endParaRPr lang="en-US" altLang="zh-CN" sz="2800" b="1" dirty="0" smtClean="0">
                <a:solidFill>
                  <a:srgbClr val="8A2F8C"/>
                </a:solidFill>
                <a:latin typeface="微软雅黑" panose="020B0503020204020204" pitchFamily="34" charset="-122"/>
                <a:ea typeface="微软雅黑" panose="020B0503020204020204" pitchFamily="34" charset="-122"/>
              </a:endParaRPr>
            </a:p>
          </p:txBody>
        </p:sp>
        <p:sp>
          <p:nvSpPr>
            <p:cNvPr id="11" name="矩形 10"/>
            <p:cNvSpPr/>
            <p:nvPr/>
          </p:nvSpPr>
          <p:spPr>
            <a:xfrm>
              <a:off x="1708165" y="5229371"/>
              <a:ext cx="9185291" cy="430374"/>
            </a:xfrm>
            <a:prstGeom prst="rect">
              <a:avLst/>
            </a:prstGeom>
          </p:spPr>
          <p:txBody>
            <a:bodyPr wrap="square">
              <a:spAutoFit/>
            </a:bodyPr>
            <a:lstStyle/>
            <a:p>
              <a:pPr marL="0" lvl="1">
                <a:lnSpc>
                  <a:spcPct val="120000"/>
                </a:lnSpc>
              </a:pPr>
              <a:r>
                <a:rPr lang="zh-CN" altLang="en-US" sz="2000" b="1" dirty="0" smtClean="0">
                  <a:solidFill>
                    <a:srgbClr val="8A2F8C"/>
                  </a:solidFill>
                  <a:latin typeface="微软雅黑" panose="020B0503020204020204" pitchFamily="34" charset="-122"/>
                  <a:ea typeface="微软雅黑" panose="020B0503020204020204" pitchFamily="34" charset="-122"/>
                </a:rPr>
                <a:t>允许多个分支执行同样的代码</a:t>
              </a:r>
            </a:p>
          </p:txBody>
        </p:sp>
      </p:grpSp>
    </p:spTree>
    <p:extLst>
      <p:ext uri="{BB962C8B-B14F-4D97-AF65-F5344CB8AC3E}">
        <p14:creationId xmlns:p14="http://schemas.microsoft.com/office/powerpoint/2010/main" val="25412296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par>
                                <p:cTn id="9" presetID="2" presetClass="entr" presetSubtype="4" decel="100000" fill="hold" nodeType="withEffect">
                                  <p:stCondLst>
                                    <p:cond delay="25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1+#ppt_h/2"/>
                                          </p:val>
                                        </p:tav>
                                        <p:tav tm="100000">
                                          <p:val>
                                            <p:strVal val="#ppt_y"/>
                                          </p:val>
                                        </p:tav>
                                      </p:tavLst>
                                    </p:anim>
                                  </p:childTnLst>
                                </p:cTn>
                              </p:par>
                            </p:childTnLst>
                          </p:cTn>
                        </p:par>
                        <p:par>
                          <p:cTn id="13" fill="hold">
                            <p:stCondLst>
                              <p:cond delay="750"/>
                            </p:stCondLst>
                            <p:childTnLst>
                              <p:par>
                                <p:cTn id="14" presetID="10" presetClass="entr" presetSubtype="0" fill="hold" nodeType="after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500"/>
                                        <p:tgtEl>
                                          <p:spTgt spid="2"/>
                                        </p:tgtEl>
                                      </p:cBhvr>
                                    </p:animEffect>
                                  </p:childTnLst>
                                </p:cTn>
                              </p:par>
                              <p:par>
                                <p:cTn id="17" presetID="2" presetClass="entr" presetSubtype="4" decel="100000" fill="hold" nodeType="with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fill="hold"/>
                                        <p:tgtEl>
                                          <p:spTgt spid="3"/>
                                        </p:tgtEl>
                                        <p:attrNameLst>
                                          <p:attrName>ppt_x</p:attrName>
                                        </p:attrNameLst>
                                      </p:cBhvr>
                                      <p:tavLst>
                                        <p:tav tm="0">
                                          <p:val>
                                            <p:strVal val="#ppt_x"/>
                                          </p:val>
                                        </p:tav>
                                        <p:tav tm="100000">
                                          <p:val>
                                            <p:strVal val="#ppt_x"/>
                                          </p:val>
                                        </p:tav>
                                      </p:tavLst>
                                    </p:anim>
                                    <p:anim calcmode="lin" valueType="num">
                                      <p:cBhvr additive="base">
                                        <p:cTn id="20"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56675" y="1254740"/>
            <a:ext cx="10271573" cy="4846569"/>
          </a:xfrm>
          <a:prstGeom prst="rect">
            <a:avLst/>
          </a:prstGeom>
        </p:spPr>
      </p:pic>
      <p:pic>
        <p:nvPicPr>
          <p:cNvPr id="9" name="图片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771" y="507825"/>
            <a:ext cx="6352257" cy="743356"/>
          </a:xfrm>
          <a:prstGeom prst="rect">
            <a:avLst/>
          </a:prstGeom>
        </p:spPr>
      </p:pic>
      <p:grpSp>
        <p:nvGrpSpPr>
          <p:cNvPr id="2" name="组合 7"/>
          <p:cNvGrpSpPr/>
          <p:nvPr/>
        </p:nvGrpSpPr>
        <p:grpSpPr>
          <a:xfrm>
            <a:off x="734568" y="424635"/>
            <a:ext cx="4159018" cy="830997"/>
            <a:chOff x="734568" y="424635"/>
            <a:chExt cx="4159018" cy="830997"/>
          </a:xfrm>
        </p:grpSpPr>
        <p:sp>
          <p:nvSpPr>
            <p:cNvPr id="4" name="文本框 3"/>
            <p:cNvSpPr txBox="1"/>
            <p:nvPr/>
          </p:nvSpPr>
          <p:spPr>
            <a:xfrm>
              <a:off x="734568" y="424635"/>
              <a:ext cx="417576" cy="830997"/>
            </a:xfrm>
            <a:prstGeom prst="rect">
              <a:avLst/>
            </a:prstGeom>
            <a:noFill/>
          </p:spPr>
          <p:txBody>
            <a:bodyPr wrap="square" rtlCol="0">
              <a:spAutoFit/>
            </a:bodyPr>
            <a:lstStyle/>
            <a:p>
              <a:r>
                <a:rPr lang="zh-CN" altLang="en-US" sz="4800" dirty="0" smtClean="0">
                  <a:solidFill>
                    <a:schemeClr val="bg1"/>
                  </a:solidFill>
                  <a:latin typeface="微软雅黑" panose="020B0503020204020204" pitchFamily="34" charset="-122"/>
                  <a:ea typeface="微软雅黑" panose="020B0503020204020204" pitchFamily="34" charset="-122"/>
                </a:rPr>
                <a:t>■</a:t>
              </a:r>
            </a:p>
          </p:txBody>
        </p:sp>
        <p:sp>
          <p:nvSpPr>
            <p:cNvPr id="5" name="矩形 4"/>
            <p:cNvSpPr/>
            <p:nvPr/>
          </p:nvSpPr>
          <p:spPr>
            <a:xfrm>
              <a:off x="1477266" y="562689"/>
              <a:ext cx="3416320" cy="646331"/>
            </a:xfrm>
            <a:prstGeom prst="rect">
              <a:avLst/>
            </a:prstGeom>
          </p:spPr>
          <p:txBody>
            <a:bodyPr wrap="none">
              <a:spAutoFit/>
            </a:bodyPr>
            <a:lstStyle/>
            <a:p>
              <a:r>
                <a:rPr lang="zh-CN" altLang="en-US" sz="3600" dirty="0" smtClean="0">
                  <a:solidFill>
                    <a:schemeClr val="bg1"/>
                  </a:solidFill>
                  <a:latin typeface="微软雅黑" panose="020B0503020204020204" pitchFamily="34" charset="-122"/>
                  <a:ea typeface="微软雅黑" panose="020B0503020204020204" pitchFamily="34" charset="-122"/>
                </a:rPr>
                <a:t>分支结构的嵌套</a:t>
              </a:r>
            </a:p>
          </p:txBody>
        </p:sp>
      </p:grpSp>
      <p:sp>
        <p:nvSpPr>
          <p:cNvPr id="19" name="矩形 18"/>
          <p:cNvSpPr/>
          <p:nvPr/>
        </p:nvSpPr>
        <p:spPr>
          <a:xfrm>
            <a:off x="1477267" y="2089453"/>
            <a:ext cx="8738152" cy="2751522"/>
          </a:xfrm>
          <a:prstGeom prst="rect">
            <a:avLst/>
          </a:prstGeom>
        </p:spPr>
        <p:txBody>
          <a:bodyPr wrap="square">
            <a:spAutoFit/>
          </a:bodyPr>
          <a:lstStyle/>
          <a:p>
            <a:pPr>
              <a:lnSpc>
                <a:spcPct val="120000"/>
              </a:lnSpc>
            </a:pPr>
            <a:r>
              <a:rPr lang="zh-CN" altLang="en-US" sz="2400" b="1" dirty="0" smtClean="0">
                <a:solidFill>
                  <a:srgbClr val="8A2F8C"/>
                </a:solidFill>
                <a:latin typeface="微软雅黑" pitchFamily="34" charset="-122"/>
                <a:ea typeface="微软雅黑" pitchFamily="34" charset="-122"/>
              </a:rPr>
              <a:t>考虑表达某企业的工资晋级计划。该计划向在公司长期服务的老员工和虽然服务年限较短但年龄偏大的员工倾斜。计划规定，若员工服务年限未达 </a:t>
            </a:r>
            <a:r>
              <a:rPr lang="en-US" altLang="zh-CN" sz="2400" b="1" dirty="0" smtClean="0">
                <a:solidFill>
                  <a:srgbClr val="8A2F8C"/>
                </a:solidFill>
                <a:latin typeface="微软雅黑" pitchFamily="34" charset="-122"/>
                <a:ea typeface="微软雅黑" pitchFamily="34" charset="-122"/>
              </a:rPr>
              <a:t>5 </a:t>
            </a:r>
            <a:r>
              <a:rPr lang="zh-CN" altLang="en-US" sz="2400" b="1" dirty="0" smtClean="0">
                <a:solidFill>
                  <a:srgbClr val="8A2F8C"/>
                </a:solidFill>
                <a:latin typeface="微软雅黑" pitchFamily="34" charset="-122"/>
                <a:ea typeface="微软雅黑" pitchFamily="34" charset="-122"/>
              </a:rPr>
              <a:t>年，则若年龄不小于 </a:t>
            </a:r>
            <a:r>
              <a:rPr lang="en-US" altLang="zh-CN" sz="2400" b="1" dirty="0" smtClean="0">
                <a:solidFill>
                  <a:srgbClr val="8A2F8C"/>
                </a:solidFill>
                <a:latin typeface="微软雅黑" pitchFamily="34" charset="-122"/>
                <a:ea typeface="微软雅黑" pitchFamily="34" charset="-122"/>
              </a:rPr>
              <a:t>28 </a:t>
            </a:r>
            <a:r>
              <a:rPr lang="zh-CN" altLang="en-US" sz="2400" b="1" dirty="0" smtClean="0">
                <a:solidFill>
                  <a:srgbClr val="8A2F8C"/>
                </a:solidFill>
                <a:latin typeface="微软雅黑" pitchFamily="34" charset="-122"/>
                <a:ea typeface="微软雅黑" pitchFamily="34" charset="-122"/>
              </a:rPr>
              <a:t>岁长一级工资；若服务年限已达 </a:t>
            </a:r>
            <a:r>
              <a:rPr lang="en-US" altLang="zh-CN" sz="2400" b="1" dirty="0" smtClean="0">
                <a:solidFill>
                  <a:srgbClr val="8A2F8C"/>
                </a:solidFill>
                <a:latin typeface="微软雅黑" pitchFamily="34" charset="-122"/>
                <a:ea typeface="微软雅黑" pitchFamily="34" charset="-122"/>
              </a:rPr>
              <a:t>5 </a:t>
            </a:r>
            <a:r>
              <a:rPr lang="zh-CN" altLang="en-US" sz="2400" b="1" dirty="0" smtClean="0">
                <a:solidFill>
                  <a:srgbClr val="8A2F8C"/>
                </a:solidFill>
                <a:latin typeface="微软雅黑" pitchFamily="34" charset="-122"/>
                <a:ea typeface="微软雅黑" pitchFamily="34" charset="-122"/>
              </a:rPr>
              <a:t>年，长两级工资。那些服务年限短的小字辈不再此次调整工资之列。设 </a:t>
            </a:r>
            <a:r>
              <a:rPr lang="en-US" altLang="zh-CN" sz="2400" b="1" dirty="0" smtClean="0">
                <a:solidFill>
                  <a:srgbClr val="8A2F8C"/>
                </a:solidFill>
                <a:latin typeface="微软雅黑" pitchFamily="34" charset="-122"/>
                <a:ea typeface="微软雅黑" pitchFamily="34" charset="-122"/>
              </a:rPr>
              <a:t>age </a:t>
            </a:r>
            <a:r>
              <a:rPr lang="zh-CN" altLang="en-US" sz="2400" b="1" dirty="0" smtClean="0">
                <a:solidFill>
                  <a:srgbClr val="8A2F8C"/>
                </a:solidFill>
                <a:latin typeface="微软雅黑" pitchFamily="34" charset="-122"/>
                <a:ea typeface="微软雅黑" pitchFamily="34" charset="-122"/>
              </a:rPr>
              <a:t>表示员工年龄，</a:t>
            </a:r>
            <a:r>
              <a:rPr lang="en-US" altLang="zh-CN" sz="2400" b="1" dirty="0" err="1" smtClean="0">
                <a:solidFill>
                  <a:srgbClr val="8A2F8C"/>
                </a:solidFill>
                <a:latin typeface="微软雅黑" pitchFamily="34" charset="-122"/>
                <a:ea typeface="微软雅黑" pitchFamily="34" charset="-122"/>
              </a:rPr>
              <a:t>service_years</a:t>
            </a:r>
            <a:r>
              <a:rPr lang="en-US" altLang="zh-CN" sz="2400" b="1" dirty="0" smtClean="0">
                <a:solidFill>
                  <a:srgbClr val="8A2F8C"/>
                </a:solidFill>
                <a:latin typeface="微软雅黑" pitchFamily="34" charset="-122"/>
                <a:ea typeface="微软雅黑" pitchFamily="34" charset="-122"/>
              </a:rPr>
              <a:t> </a:t>
            </a:r>
            <a:r>
              <a:rPr lang="zh-CN" altLang="en-US" sz="2400" b="1" dirty="0" smtClean="0">
                <a:solidFill>
                  <a:srgbClr val="8A2F8C"/>
                </a:solidFill>
                <a:latin typeface="微软雅黑" pitchFamily="34" charset="-122"/>
                <a:ea typeface="微软雅黑" pitchFamily="34" charset="-122"/>
              </a:rPr>
              <a:t>表示服务年限，</a:t>
            </a:r>
            <a:r>
              <a:rPr lang="en-US" altLang="zh-CN" sz="2400" b="1" dirty="0" err="1" smtClean="0">
                <a:solidFill>
                  <a:srgbClr val="8A2F8C"/>
                </a:solidFill>
                <a:latin typeface="微软雅黑" pitchFamily="34" charset="-122"/>
                <a:ea typeface="微软雅黑" pitchFamily="34" charset="-122"/>
              </a:rPr>
              <a:t>salary_level</a:t>
            </a:r>
            <a:r>
              <a:rPr lang="en-US" altLang="zh-CN" sz="2400" b="1" dirty="0" smtClean="0">
                <a:solidFill>
                  <a:srgbClr val="8A2F8C"/>
                </a:solidFill>
                <a:latin typeface="微软雅黑" pitchFamily="34" charset="-122"/>
                <a:ea typeface="微软雅黑" pitchFamily="34" charset="-122"/>
              </a:rPr>
              <a:t> </a:t>
            </a:r>
            <a:r>
              <a:rPr lang="zh-CN" altLang="en-US" sz="2400" b="1" dirty="0" smtClean="0">
                <a:solidFill>
                  <a:srgbClr val="8A2F8C"/>
                </a:solidFill>
                <a:latin typeface="微软雅黑" pitchFamily="34" charset="-122"/>
                <a:ea typeface="微软雅黑" pitchFamily="34" charset="-122"/>
              </a:rPr>
              <a:t>表示工资级别。</a:t>
            </a:r>
          </a:p>
        </p:txBody>
      </p:sp>
    </p:spTree>
    <p:extLst>
      <p:ext uri="{BB962C8B-B14F-4D97-AF65-F5344CB8AC3E}">
        <p14:creationId xmlns:p14="http://schemas.microsoft.com/office/powerpoint/2010/main" val="25412296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par>
                                <p:cTn id="9" presetID="2" presetClass="entr" presetSubtype="4" decel="100000" fill="hold" nodeType="withEffect">
                                  <p:stCondLst>
                                    <p:cond delay="25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1+#ppt_h/2"/>
                                          </p:val>
                                        </p:tav>
                                        <p:tav tm="100000">
                                          <p:val>
                                            <p:strVal val="#ppt_y"/>
                                          </p:val>
                                        </p:tav>
                                      </p:tavLst>
                                    </p:anim>
                                  </p:childTnLst>
                                </p:cTn>
                              </p:par>
                            </p:childTnLst>
                          </p:cTn>
                        </p:par>
                        <p:par>
                          <p:cTn id="13" fill="hold">
                            <p:stCondLst>
                              <p:cond delay="750"/>
                            </p:stCondLst>
                            <p:childTnLst>
                              <p:par>
                                <p:cTn id="14" presetID="10" presetClass="entr" presetSubtype="0" fill="hold" nodeType="after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500"/>
                                        <p:tgtEl>
                                          <p:spTgt spid="2"/>
                                        </p:tgtEl>
                                      </p:cBhvr>
                                    </p:animEffect>
                                  </p:childTnLst>
                                </p:cTn>
                              </p:par>
                              <p:par>
                                <p:cTn id="17" presetID="2" presetClass="entr" presetSubtype="4" decel="100000" fill="hold" nodeType="withEffect">
                                  <p:stCondLst>
                                    <p:cond delay="0"/>
                                  </p:stCondLst>
                                  <p:childTnLst>
                                    <p:set>
                                      <p:cBhvr>
                                        <p:cTn id="18" dur="1" fill="hold">
                                          <p:stCondLst>
                                            <p:cond delay="0"/>
                                          </p:stCondLst>
                                        </p:cTn>
                                        <p:tgtEl>
                                          <p:spTgt spid="19">
                                            <p:txEl>
                                              <p:pRg st="0" end="0"/>
                                            </p:txEl>
                                          </p:spTgt>
                                        </p:tgtEl>
                                        <p:attrNameLst>
                                          <p:attrName>style.visibility</p:attrName>
                                        </p:attrNameLst>
                                      </p:cBhvr>
                                      <p:to>
                                        <p:strVal val="visible"/>
                                      </p:to>
                                    </p:set>
                                    <p:anim calcmode="lin" valueType="num">
                                      <p:cBhvr additive="base">
                                        <p:cTn id="19" dur="500" fill="hold"/>
                                        <p:tgtEl>
                                          <p:spTgt spid="19">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9">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56675" y="1254740"/>
            <a:ext cx="10271573" cy="5162389"/>
          </a:xfrm>
          <a:prstGeom prst="rect">
            <a:avLst/>
          </a:prstGeom>
        </p:spPr>
      </p:pic>
      <p:pic>
        <p:nvPicPr>
          <p:cNvPr id="9" name="图片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771" y="507825"/>
            <a:ext cx="6352257" cy="743356"/>
          </a:xfrm>
          <a:prstGeom prst="rect">
            <a:avLst/>
          </a:prstGeom>
        </p:spPr>
      </p:pic>
      <p:grpSp>
        <p:nvGrpSpPr>
          <p:cNvPr id="2" name="组合 7"/>
          <p:cNvGrpSpPr/>
          <p:nvPr/>
        </p:nvGrpSpPr>
        <p:grpSpPr>
          <a:xfrm>
            <a:off x="734568" y="424635"/>
            <a:ext cx="4159018" cy="830997"/>
            <a:chOff x="734568" y="424635"/>
            <a:chExt cx="4159018" cy="830997"/>
          </a:xfrm>
        </p:grpSpPr>
        <p:sp>
          <p:nvSpPr>
            <p:cNvPr id="4" name="文本框 3"/>
            <p:cNvSpPr txBox="1"/>
            <p:nvPr/>
          </p:nvSpPr>
          <p:spPr>
            <a:xfrm>
              <a:off x="734568" y="424635"/>
              <a:ext cx="417576" cy="830997"/>
            </a:xfrm>
            <a:prstGeom prst="rect">
              <a:avLst/>
            </a:prstGeom>
            <a:noFill/>
          </p:spPr>
          <p:txBody>
            <a:bodyPr wrap="square" rtlCol="0">
              <a:spAutoFit/>
            </a:bodyPr>
            <a:lstStyle/>
            <a:p>
              <a:r>
                <a:rPr lang="zh-CN" altLang="en-US" sz="4800" dirty="0" smtClean="0">
                  <a:solidFill>
                    <a:schemeClr val="bg1"/>
                  </a:solidFill>
                  <a:latin typeface="微软雅黑" panose="020B0503020204020204" pitchFamily="34" charset="-122"/>
                  <a:ea typeface="微软雅黑" panose="020B0503020204020204" pitchFamily="34" charset="-122"/>
                </a:rPr>
                <a:t>■</a:t>
              </a:r>
            </a:p>
          </p:txBody>
        </p:sp>
        <p:sp>
          <p:nvSpPr>
            <p:cNvPr id="5" name="矩形 4"/>
            <p:cNvSpPr/>
            <p:nvPr/>
          </p:nvSpPr>
          <p:spPr>
            <a:xfrm>
              <a:off x="1477266" y="562689"/>
              <a:ext cx="3416320" cy="646331"/>
            </a:xfrm>
            <a:prstGeom prst="rect">
              <a:avLst/>
            </a:prstGeom>
          </p:spPr>
          <p:txBody>
            <a:bodyPr wrap="none">
              <a:spAutoFit/>
            </a:bodyPr>
            <a:lstStyle/>
            <a:p>
              <a:r>
                <a:rPr lang="zh-CN" altLang="en-US" sz="3600" dirty="0" smtClean="0">
                  <a:solidFill>
                    <a:schemeClr val="bg1"/>
                  </a:solidFill>
                  <a:latin typeface="微软雅黑" panose="020B0503020204020204" pitchFamily="34" charset="-122"/>
                  <a:ea typeface="微软雅黑" panose="020B0503020204020204" pitchFamily="34" charset="-122"/>
                </a:rPr>
                <a:t>分支结构的嵌套</a:t>
              </a:r>
            </a:p>
          </p:txBody>
        </p:sp>
      </p:grpSp>
      <p:grpSp>
        <p:nvGrpSpPr>
          <p:cNvPr id="3" name="组合 2"/>
          <p:cNvGrpSpPr/>
          <p:nvPr/>
        </p:nvGrpSpPr>
        <p:grpSpPr>
          <a:xfrm>
            <a:off x="1477266" y="2024137"/>
            <a:ext cx="5021508" cy="1412351"/>
            <a:chOff x="1477266" y="2024137"/>
            <a:chExt cx="5021508" cy="1412351"/>
          </a:xfrm>
        </p:grpSpPr>
        <p:sp>
          <p:nvSpPr>
            <p:cNvPr id="10" name="矩形 9"/>
            <p:cNvSpPr/>
            <p:nvPr/>
          </p:nvSpPr>
          <p:spPr>
            <a:xfrm>
              <a:off x="1477266" y="2024137"/>
              <a:ext cx="4907205" cy="609398"/>
            </a:xfrm>
            <a:prstGeom prst="rect">
              <a:avLst/>
            </a:prstGeom>
          </p:spPr>
          <p:txBody>
            <a:bodyPr wrap="square">
              <a:spAutoFit/>
            </a:bodyPr>
            <a:lstStyle/>
            <a:p>
              <a:pPr indent="-342900">
                <a:lnSpc>
                  <a:spcPct val="120000"/>
                </a:lnSpc>
                <a:spcBef>
                  <a:spcPct val="20000"/>
                </a:spcBef>
                <a:buClr>
                  <a:schemeClr val="tx1"/>
                </a:buClr>
                <a:buSzPct val="75000"/>
                <a:defRPr/>
              </a:pPr>
              <a:r>
                <a:rPr lang="en-US" altLang="zh-CN" sz="2800" b="1" dirty="0" smtClean="0">
                  <a:solidFill>
                    <a:srgbClr val="8A2F8C"/>
                  </a:solidFill>
                  <a:latin typeface="微软雅黑" pitchFamily="34" charset="-122"/>
                  <a:ea typeface="微软雅黑" pitchFamily="34" charset="-122"/>
                </a:rPr>
                <a:t>else </a:t>
              </a:r>
              <a:r>
                <a:rPr lang="zh-CN" altLang="en-US" sz="2800" b="1" dirty="0" smtClean="0">
                  <a:solidFill>
                    <a:srgbClr val="8A2F8C"/>
                  </a:solidFill>
                  <a:latin typeface="微软雅黑" pitchFamily="34" charset="-122"/>
                  <a:ea typeface="微软雅黑" pitchFamily="34" charset="-122"/>
                </a:rPr>
                <a:t>与 </a:t>
              </a:r>
              <a:r>
                <a:rPr lang="en-US" altLang="zh-CN" sz="2800" b="1" dirty="0" smtClean="0">
                  <a:solidFill>
                    <a:srgbClr val="8A2F8C"/>
                  </a:solidFill>
                  <a:latin typeface="微软雅黑" pitchFamily="34" charset="-122"/>
                  <a:ea typeface="微软雅黑" pitchFamily="34" charset="-122"/>
                </a:rPr>
                <a:t>if </a:t>
              </a:r>
              <a:r>
                <a:rPr lang="zh-CN" altLang="en-US" sz="2800" b="1" dirty="0" smtClean="0">
                  <a:solidFill>
                    <a:srgbClr val="8A2F8C"/>
                  </a:solidFill>
                  <a:latin typeface="微软雅黑" pitchFamily="34" charset="-122"/>
                  <a:ea typeface="微软雅黑" pitchFamily="34" charset="-122"/>
                </a:rPr>
                <a:t>配对规则</a:t>
              </a:r>
              <a:endParaRPr lang="en-US" altLang="zh-CN" sz="2800" b="1" dirty="0" smtClean="0">
                <a:solidFill>
                  <a:srgbClr val="8A2F8C"/>
                </a:solidFill>
                <a:latin typeface="微软雅黑" pitchFamily="34" charset="-122"/>
                <a:ea typeface="微软雅黑" pitchFamily="34" charset="-122"/>
              </a:endParaRPr>
            </a:p>
          </p:txBody>
        </p:sp>
        <p:sp>
          <p:nvSpPr>
            <p:cNvPr id="11" name="矩形 10"/>
            <p:cNvSpPr/>
            <p:nvPr/>
          </p:nvSpPr>
          <p:spPr>
            <a:xfrm>
              <a:off x="1591569" y="2513989"/>
              <a:ext cx="4907205" cy="535531"/>
            </a:xfrm>
            <a:prstGeom prst="rect">
              <a:avLst/>
            </a:prstGeom>
          </p:spPr>
          <p:txBody>
            <a:bodyPr wrap="square">
              <a:spAutoFit/>
            </a:bodyPr>
            <a:lstStyle/>
            <a:p>
              <a:pPr marL="0" lvl="1" indent="-342900">
                <a:lnSpc>
                  <a:spcPct val="120000"/>
                </a:lnSpc>
                <a:spcBef>
                  <a:spcPct val="20000"/>
                </a:spcBef>
                <a:buClr>
                  <a:schemeClr val="tx1"/>
                </a:buClr>
                <a:buSzPct val="75000"/>
                <a:defRPr/>
              </a:pPr>
              <a:r>
                <a:rPr lang="zh-CN" altLang="en-US" sz="2400" b="1" dirty="0" smtClean="0">
                  <a:solidFill>
                    <a:srgbClr val="C00000"/>
                  </a:solidFill>
                  <a:latin typeface="微软雅黑" pitchFamily="34" charset="-122"/>
                  <a:ea typeface="微软雅黑" pitchFamily="34" charset="-122"/>
                </a:rPr>
                <a:t>离它最近</a:t>
              </a:r>
              <a:r>
                <a:rPr lang="zh-CN" altLang="en-US" sz="2400" b="1" dirty="0" smtClean="0">
                  <a:solidFill>
                    <a:srgbClr val="8A2F8C"/>
                  </a:solidFill>
                  <a:latin typeface="微软雅黑" pitchFamily="34" charset="-122"/>
                  <a:ea typeface="微软雅黑" pitchFamily="34" charset="-122"/>
                </a:rPr>
                <a:t>：距离最短</a:t>
              </a:r>
              <a:endParaRPr lang="en-US" altLang="zh-CN" sz="2400" b="1" dirty="0" smtClean="0">
                <a:solidFill>
                  <a:srgbClr val="8A2F8C"/>
                </a:solidFill>
                <a:latin typeface="微软雅黑" pitchFamily="34" charset="-122"/>
                <a:ea typeface="微软雅黑" pitchFamily="34" charset="-122"/>
              </a:endParaRPr>
            </a:p>
          </p:txBody>
        </p:sp>
        <p:sp>
          <p:nvSpPr>
            <p:cNvPr id="12" name="矩形 11"/>
            <p:cNvSpPr/>
            <p:nvPr/>
          </p:nvSpPr>
          <p:spPr>
            <a:xfrm>
              <a:off x="1591569" y="2938531"/>
              <a:ext cx="4907205" cy="497957"/>
            </a:xfrm>
            <a:prstGeom prst="rect">
              <a:avLst/>
            </a:prstGeom>
          </p:spPr>
          <p:txBody>
            <a:bodyPr wrap="square">
              <a:spAutoFit/>
            </a:bodyPr>
            <a:lstStyle/>
            <a:p>
              <a:pPr marL="0" lvl="1" indent="-342900">
                <a:lnSpc>
                  <a:spcPct val="120000"/>
                </a:lnSpc>
                <a:spcBef>
                  <a:spcPct val="20000"/>
                </a:spcBef>
                <a:buClr>
                  <a:schemeClr val="tx1"/>
                </a:buClr>
                <a:buSzPct val="75000"/>
                <a:defRPr/>
              </a:pPr>
              <a:r>
                <a:rPr lang="zh-CN" altLang="en-US" sz="2400" b="1" dirty="0" smtClean="0">
                  <a:solidFill>
                    <a:srgbClr val="C00000"/>
                  </a:solidFill>
                  <a:latin typeface="微软雅黑" pitchFamily="34" charset="-122"/>
                  <a:ea typeface="微软雅黑" pitchFamily="34" charset="-122"/>
                </a:rPr>
                <a:t>同层次</a:t>
              </a:r>
              <a:r>
                <a:rPr lang="zh-CN" altLang="en-US" sz="2400" b="1" dirty="0" smtClean="0">
                  <a:solidFill>
                    <a:srgbClr val="8A2F8C"/>
                  </a:solidFill>
                  <a:latin typeface="微软雅黑" pitchFamily="34" charset="-122"/>
                  <a:ea typeface="微软雅黑" pitchFamily="34" charset="-122"/>
                </a:rPr>
                <a:t>：排除底层嵌套</a:t>
              </a:r>
              <a:endParaRPr lang="en-US" altLang="zh-CN" sz="2400" b="1" dirty="0" smtClean="0">
                <a:solidFill>
                  <a:srgbClr val="8A2F8C"/>
                </a:solidFill>
                <a:latin typeface="微软雅黑" pitchFamily="34" charset="-122"/>
                <a:ea typeface="微软雅黑" pitchFamily="34" charset="-122"/>
              </a:endParaRPr>
            </a:p>
          </p:txBody>
        </p:sp>
      </p:grpSp>
      <p:sp>
        <p:nvSpPr>
          <p:cNvPr id="13" name="矩形 12"/>
          <p:cNvSpPr/>
          <p:nvPr/>
        </p:nvSpPr>
        <p:spPr>
          <a:xfrm>
            <a:off x="5951310" y="1517952"/>
            <a:ext cx="4907205" cy="1938992"/>
          </a:xfrm>
          <a:prstGeom prst="rect">
            <a:avLst/>
          </a:prstGeom>
        </p:spPr>
        <p:txBody>
          <a:bodyPr wrap="square">
            <a:spAutoFit/>
          </a:bodyPr>
          <a:lstStyle/>
          <a:p>
            <a:pPr marL="342900" indent="-342900">
              <a:buClr>
                <a:srgbClr val="FFF59B"/>
              </a:buClr>
            </a:pPr>
            <a:r>
              <a:rPr lang="en-US" altLang="zh-CN" sz="2400" b="1" dirty="0" smtClean="0">
                <a:solidFill>
                  <a:srgbClr val="006600"/>
                </a:solidFill>
                <a:latin typeface="微软雅黑" pitchFamily="34" charset="-122"/>
                <a:ea typeface="微软雅黑" pitchFamily="34" charset="-122"/>
              </a:rPr>
              <a:t>if( </a:t>
            </a:r>
            <a:r>
              <a:rPr lang="en-US" altLang="zh-CN" sz="2400" b="1" dirty="0" err="1" smtClean="0">
                <a:solidFill>
                  <a:srgbClr val="006600"/>
                </a:solidFill>
                <a:latin typeface="微软雅黑" pitchFamily="34" charset="-122"/>
                <a:ea typeface="微软雅黑" pitchFamily="34" charset="-122"/>
              </a:rPr>
              <a:t>service_years</a:t>
            </a:r>
            <a:r>
              <a:rPr lang="en-US" altLang="zh-CN" sz="2400" b="1" dirty="0" smtClean="0">
                <a:solidFill>
                  <a:srgbClr val="006600"/>
                </a:solidFill>
                <a:latin typeface="微软雅黑" pitchFamily="34" charset="-122"/>
                <a:ea typeface="微软雅黑" pitchFamily="34" charset="-122"/>
              </a:rPr>
              <a:t> &lt; 5 )</a:t>
            </a:r>
          </a:p>
          <a:p>
            <a:pPr marL="342900" indent="-342900">
              <a:buClr>
                <a:srgbClr val="FFF59B"/>
              </a:buClr>
            </a:pPr>
            <a:r>
              <a:rPr lang="en-US" altLang="zh-CN" sz="2400" b="1" dirty="0" smtClean="0">
                <a:solidFill>
                  <a:srgbClr val="006600"/>
                </a:solidFill>
                <a:latin typeface="微软雅黑" pitchFamily="34" charset="-122"/>
                <a:ea typeface="微软雅黑" pitchFamily="34" charset="-122"/>
              </a:rPr>
              <a:t>  if( age &gt;= 28 )</a:t>
            </a:r>
          </a:p>
          <a:p>
            <a:pPr marL="342900" indent="-342900">
              <a:buClr>
                <a:srgbClr val="FFF59B"/>
              </a:buClr>
            </a:pPr>
            <a:r>
              <a:rPr lang="en-US" altLang="zh-CN" sz="2400" b="1" dirty="0" smtClean="0">
                <a:solidFill>
                  <a:srgbClr val="006600"/>
                </a:solidFill>
                <a:latin typeface="微软雅黑" pitchFamily="34" charset="-122"/>
                <a:ea typeface="微软雅黑" pitchFamily="34" charset="-122"/>
              </a:rPr>
              <a:t>    </a:t>
            </a:r>
            <a:r>
              <a:rPr lang="en-US" altLang="zh-CN" sz="2400" b="1" dirty="0" err="1" smtClean="0">
                <a:solidFill>
                  <a:srgbClr val="006600"/>
                </a:solidFill>
                <a:latin typeface="微软雅黑" pitchFamily="34" charset="-122"/>
                <a:ea typeface="微软雅黑" pitchFamily="34" charset="-122"/>
              </a:rPr>
              <a:t>salary_level</a:t>
            </a:r>
            <a:r>
              <a:rPr lang="en-US" altLang="zh-CN" sz="2400" b="1" dirty="0" smtClean="0">
                <a:solidFill>
                  <a:srgbClr val="006600"/>
                </a:solidFill>
                <a:latin typeface="微软雅黑" pitchFamily="34" charset="-122"/>
                <a:ea typeface="微软雅黑" pitchFamily="34" charset="-122"/>
              </a:rPr>
              <a:t> += 1;</a:t>
            </a:r>
          </a:p>
          <a:p>
            <a:pPr marL="342900" indent="-342900">
              <a:buClr>
                <a:srgbClr val="FFF59B"/>
              </a:buClr>
            </a:pPr>
            <a:r>
              <a:rPr lang="en-US" altLang="zh-CN" sz="2400" b="1" dirty="0" smtClean="0">
                <a:solidFill>
                  <a:srgbClr val="006600"/>
                </a:solidFill>
                <a:latin typeface="微软雅黑" pitchFamily="34" charset="-122"/>
                <a:ea typeface="微软雅黑" pitchFamily="34" charset="-122"/>
              </a:rPr>
              <a:t>  else</a:t>
            </a:r>
          </a:p>
          <a:p>
            <a:pPr marL="342900" indent="-342900">
              <a:buClr>
                <a:srgbClr val="FFF59B"/>
              </a:buClr>
            </a:pPr>
            <a:r>
              <a:rPr lang="en-US" altLang="zh-CN" sz="2400" b="1" dirty="0" smtClean="0">
                <a:solidFill>
                  <a:srgbClr val="006600"/>
                </a:solidFill>
                <a:latin typeface="微软雅黑" pitchFamily="34" charset="-122"/>
                <a:ea typeface="微软雅黑" pitchFamily="34" charset="-122"/>
              </a:rPr>
              <a:t>    </a:t>
            </a:r>
            <a:r>
              <a:rPr lang="en-US" altLang="zh-CN" sz="2400" b="1" dirty="0" err="1" smtClean="0">
                <a:solidFill>
                  <a:srgbClr val="006600"/>
                </a:solidFill>
                <a:latin typeface="微软雅黑" pitchFamily="34" charset="-122"/>
                <a:ea typeface="微软雅黑" pitchFamily="34" charset="-122"/>
              </a:rPr>
              <a:t>salary_level</a:t>
            </a:r>
            <a:r>
              <a:rPr lang="en-US" altLang="zh-CN" sz="2400" b="1" dirty="0" smtClean="0">
                <a:solidFill>
                  <a:srgbClr val="006600"/>
                </a:solidFill>
                <a:latin typeface="微软雅黑" pitchFamily="34" charset="-122"/>
                <a:ea typeface="微软雅黑" pitchFamily="34" charset="-122"/>
              </a:rPr>
              <a:t> += 2;</a:t>
            </a:r>
            <a:endParaRPr lang="en-US" altLang="zh-CN" sz="2400" b="1" dirty="0">
              <a:solidFill>
                <a:srgbClr val="006600"/>
              </a:solidFill>
              <a:latin typeface="微软雅黑" pitchFamily="34" charset="-122"/>
              <a:ea typeface="微软雅黑" pitchFamily="34" charset="-122"/>
            </a:endParaRPr>
          </a:p>
        </p:txBody>
      </p:sp>
      <p:grpSp>
        <p:nvGrpSpPr>
          <p:cNvPr id="14" name="组合 28"/>
          <p:cNvGrpSpPr>
            <a:grpSpLocks/>
          </p:cNvGrpSpPr>
          <p:nvPr/>
        </p:nvGrpSpPr>
        <p:grpSpPr bwMode="auto">
          <a:xfrm>
            <a:off x="7037626" y="1930855"/>
            <a:ext cx="1357313" cy="1214438"/>
            <a:chOff x="142844" y="4643446"/>
            <a:chExt cx="1357322" cy="1214446"/>
          </a:xfrm>
        </p:grpSpPr>
        <p:cxnSp>
          <p:nvCxnSpPr>
            <p:cNvPr id="15" name="直接连接符 18"/>
            <p:cNvCxnSpPr>
              <a:cxnSpLocks noChangeShapeType="1"/>
            </p:cNvCxnSpPr>
            <p:nvPr/>
          </p:nvCxnSpPr>
          <p:spPr bwMode="auto">
            <a:xfrm rot="10800000" flipV="1">
              <a:off x="142844" y="4643446"/>
              <a:ext cx="1357322" cy="1214446"/>
            </a:xfrm>
            <a:prstGeom prst="line">
              <a:avLst/>
            </a:prstGeom>
            <a:noFill/>
            <a:ln w="63500" algn="ctr">
              <a:solidFill>
                <a:srgbClr val="FF0000"/>
              </a:solidFill>
              <a:miter lim="800000"/>
              <a:headEnd/>
              <a:tailEnd/>
            </a:ln>
          </p:spPr>
        </p:cxnSp>
        <p:cxnSp>
          <p:nvCxnSpPr>
            <p:cNvPr id="16" name="直接连接符 20"/>
            <p:cNvCxnSpPr>
              <a:cxnSpLocks noChangeShapeType="1"/>
            </p:cNvCxnSpPr>
            <p:nvPr/>
          </p:nvCxnSpPr>
          <p:spPr bwMode="auto">
            <a:xfrm>
              <a:off x="142844" y="4643446"/>
              <a:ext cx="1356528" cy="1213652"/>
            </a:xfrm>
            <a:prstGeom prst="line">
              <a:avLst/>
            </a:prstGeom>
            <a:noFill/>
            <a:ln w="63500" algn="ctr">
              <a:solidFill>
                <a:srgbClr val="FF0000"/>
              </a:solidFill>
              <a:miter lim="800000"/>
              <a:headEnd/>
              <a:tailEnd/>
            </a:ln>
          </p:spPr>
        </p:cxnSp>
      </p:grpSp>
      <p:grpSp>
        <p:nvGrpSpPr>
          <p:cNvPr id="17" name="组合 15"/>
          <p:cNvGrpSpPr>
            <a:grpSpLocks/>
          </p:cNvGrpSpPr>
          <p:nvPr/>
        </p:nvGrpSpPr>
        <p:grpSpPr bwMode="auto">
          <a:xfrm>
            <a:off x="1870980" y="4149725"/>
            <a:ext cx="4015941" cy="1214438"/>
            <a:chOff x="2127666" y="4143380"/>
            <a:chExt cx="4015970" cy="1214446"/>
          </a:xfrm>
        </p:grpSpPr>
        <p:sp>
          <p:nvSpPr>
            <p:cNvPr id="18" name="Text Box 8"/>
            <p:cNvSpPr txBox="1">
              <a:spLocks noChangeArrowheads="1"/>
            </p:cNvSpPr>
            <p:nvPr/>
          </p:nvSpPr>
          <p:spPr bwMode="auto">
            <a:xfrm>
              <a:off x="2127666" y="4357694"/>
              <a:ext cx="3548087" cy="799711"/>
            </a:xfrm>
            <a:prstGeom prst="rect">
              <a:avLst/>
            </a:prstGeom>
            <a:noFill/>
            <a:ln w="9525">
              <a:noFill/>
              <a:miter lim="800000"/>
              <a:headEnd/>
              <a:tailEnd/>
            </a:ln>
          </p:spPr>
          <p:txBody>
            <a:bodyPr>
              <a:spAutoFit/>
            </a:bodyPr>
            <a:lstStyle/>
            <a:p>
              <a:pPr marL="0" lvl="1" indent="-342900">
                <a:lnSpc>
                  <a:spcPct val="120000"/>
                </a:lnSpc>
                <a:spcBef>
                  <a:spcPct val="20000"/>
                </a:spcBef>
                <a:buClr>
                  <a:schemeClr val="tx1"/>
                </a:buClr>
                <a:buSzPct val="75000"/>
                <a:defRPr/>
              </a:pPr>
              <a:r>
                <a:rPr lang="zh-CN" altLang="en-US" sz="2000" b="1" dirty="0" smtClean="0">
                  <a:solidFill>
                    <a:srgbClr val="C00000"/>
                  </a:solidFill>
                  <a:latin typeface="微软雅黑" pitchFamily="34" charset="-122"/>
                  <a:ea typeface="微软雅黑" pitchFamily="34" charset="-122"/>
                </a:rPr>
                <a:t>降低第二个 </a:t>
              </a:r>
              <a:r>
                <a:rPr lang="en-US" altLang="zh-CN" sz="2000" b="1" dirty="0" smtClean="0">
                  <a:solidFill>
                    <a:srgbClr val="C00000"/>
                  </a:solidFill>
                  <a:latin typeface="微软雅黑" pitchFamily="34" charset="-122"/>
                  <a:ea typeface="微软雅黑" pitchFamily="34" charset="-122"/>
                </a:rPr>
                <a:t>if </a:t>
              </a:r>
              <a:r>
                <a:rPr lang="zh-CN" altLang="en-US" sz="2000" b="1" dirty="0" smtClean="0">
                  <a:solidFill>
                    <a:srgbClr val="C00000"/>
                  </a:solidFill>
                  <a:latin typeface="微软雅黑" pitchFamily="34" charset="-122"/>
                  <a:ea typeface="微软雅黑" pitchFamily="34" charset="-122"/>
                </a:rPr>
                <a:t>的层次，使 </a:t>
              </a:r>
              <a:r>
                <a:rPr lang="en-US" altLang="zh-CN" sz="2000" b="1" dirty="0" smtClean="0">
                  <a:solidFill>
                    <a:srgbClr val="C00000"/>
                  </a:solidFill>
                  <a:latin typeface="微软雅黑" pitchFamily="34" charset="-122"/>
                  <a:ea typeface="微软雅黑" pitchFamily="34" charset="-122"/>
                </a:rPr>
                <a:t>else </a:t>
              </a:r>
              <a:r>
                <a:rPr lang="zh-CN" altLang="en-US" sz="2000" b="1" dirty="0" smtClean="0">
                  <a:solidFill>
                    <a:srgbClr val="C00000"/>
                  </a:solidFill>
                  <a:latin typeface="微软雅黑" pitchFamily="34" charset="-122"/>
                  <a:ea typeface="微软雅黑" pitchFamily="34" charset="-122"/>
                </a:rPr>
                <a:t>与第一个 </a:t>
              </a:r>
              <a:r>
                <a:rPr lang="en-US" altLang="zh-CN" sz="2000" b="1" dirty="0" smtClean="0">
                  <a:solidFill>
                    <a:srgbClr val="C00000"/>
                  </a:solidFill>
                  <a:latin typeface="微软雅黑" pitchFamily="34" charset="-122"/>
                  <a:ea typeface="微软雅黑" pitchFamily="34" charset="-122"/>
                </a:rPr>
                <a:t>if </a:t>
              </a:r>
              <a:r>
                <a:rPr lang="zh-CN" altLang="en-US" sz="2000" b="1" dirty="0" smtClean="0">
                  <a:solidFill>
                    <a:srgbClr val="C00000"/>
                  </a:solidFill>
                  <a:latin typeface="微软雅黑" pitchFamily="34" charset="-122"/>
                  <a:ea typeface="微软雅黑" pitchFamily="34" charset="-122"/>
                </a:rPr>
                <a:t>配对</a:t>
              </a:r>
            </a:p>
          </p:txBody>
        </p:sp>
        <p:sp>
          <p:nvSpPr>
            <p:cNvPr id="20" name="左大括号 14"/>
            <p:cNvSpPr>
              <a:spLocks/>
            </p:cNvSpPr>
            <p:nvPr/>
          </p:nvSpPr>
          <p:spPr bwMode="auto">
            <a:xfrm>
              <a:off x="5357818" y="4143380"/>
              <a:ext cx="785818" cy="1214446"/>
            </a:xfrm>
            <a:prstGeom prst="leftBrace">
              <a:avLst>
                <a:gd name="adj1" fmla="val 9759"/>
                <a:gd name="adj2" fmla="val 50000"/>
              </a:avLst>
            </a:prstGeom>
            <a:noFill/>
            <a:ln w="19050" algn="ctr">
              <a:solidFill>
                <a:srgbClr val="C00000"/>
              </a:solidFill>
              <a:miter lim="800000"/>
              <a:headEnd/>
              <a:tailEnd/>
            </a:ln>
          </p:spPr>
          <p:txBody>
            <a:bodyPr wrap="none"/>
            <a:lstStyle/>
            <a:p>
              <a:endParaRPr lang="zh-CN" altLang="en-US"/>
            </a:p>
          </p:txBody>
        </p:sp>
      </p:grpSp>
      <p:sp>
        <p:nvSpPr>
          <p:cNvPr id="21" name="矩形 20"/>
          <p:cNvSpPr/>
          <p:nvPr/>
        </p:nvSpPr>
        <p:spPr>
          <a:xfrm>
            <a:off x="5981697" y="3605322"/>
            <a:ext cx="6096000" cy="2677656"/>
          </a:xfrm>
          <a:prstGeom prst="rect">
            <a:avLst/>
          </a:prstGeom>
        </p:spPr>
        <p:txBody>
          <a:bodyPr>
            <a:spAutoFit/>
          </a:bodyPr>
          <a:lstStyle/>
          <a:p>
            <a:pPr marL="342900" indent="-342900">
              <a:buClr>
                <a:srgbClr val="FFF59B"/>
              </a:buClr>
            </a:pPr>
            <a:r>
              <a:rPr lang="en-US" altLang="zh-CN" sz="2400" b="1" dirty="0" smtClean="0">
                <a:solidFill>
                  <a:srgbClr val="006600"/>
                </a:solidFill>
                <a:latin typeface="微软雅黑" pitchFamily="34" charset="-122"/>
                <a:ea typeface="微软雅黑" pitchFamily="34" charset="-122"/>
              </a:rPr>
              <a:t>if( </a:t>
            </a:r>
            <a:r>
              <a:rPr lang="en-US" altLang="zh-CN" sz="2400" b="1" dirty="0" err="1" smtClean="0">
                <a:solidFill>
                  <a:srgbClr val="006600"/>
                </a:solidFill>
                <a:latin typeface="微软雅黑" pitchFamily="34" charset="-122"/>
                <a:ea typeface="微软雅黑" pitchFamily="34" charset="-122"/>
              </a:rPr>
              <a:t>service_years</a:t>
            </a:r>
            <a:r>
              <a:rPr lang="en-US" altLang="zh-CN" sz="2400" b="1" dirty="0" smtClean="0">
                <a:solidFill>
                  <a:srgbClr val="006600"/>
                </a:solidFill>
                <a:latin typeface="微软雅黑" pitchFamily="34" charset="-122"/>
                <a:ea typeface="微软雅黑" pitchFamily="34" charset="-122"/>
              </a:rPr>
              <a:t> &lt; 5 )</a:t>
            </a:r>
          </a:p>
          <a:p>
            <a:pPr marL="342900" indent="-342900">
              <a:buClr>
                <a:srgbClr val="FFF59B"/>
              </a:buClr>
            </a:pPr>
            <a:r>
              <a:rPr lang="en-US" altLang="zh-CN" sz="2400" b="1" dirty="0" smtClean="0">
                <a:solidFill>
                  <a:srgbClr val="9A4D00"/>
                </a:solidFill>
                <a:latin typeface="微软雅黑" pitchFamily="34" charset="-122"/>
                <a:ea typeface="微软雅黑" pitchFamily="34" charset="-122"/>
              </a:rPr>
              <a:t>{</a:t>
            </a:r>
          </a:p>
          <a:p>
            <a:pPr marL="342900" indent="-342900">
              <a:buClr>
                <a:srgbClr val="FFF59B"/>
              </a:buClr>
            </a:pPr>
            <a:r>
              <a:rPr lang="en-US" altLang="zh-CN" sz="2400" b="1" dirty="0" smtClean="0">
                <a:solidFill>
                  <a:srgbClr val="006600"/>
                </a:solidFill>
                <a:latin typeface="微软雅黑" pitchFamily="34" charset="-122"/>
                <a:ea typeface="微软雅黑" pitchFamily="34" charset="-122"/>
              </a:rPr>
              <a:t>  if( age &gt;= 28 )</a:t>
            </a:r>
          </a:p>
          <a:p>
            <a:pPr marL="342900" indent="-342900">
              <a:buClr>
                <a:srgbClr val="FFF59B"/>
              </a:buClr>
            </a:pPr>
            <a:r>
              <a:rPr lang="en-US" altLang="zh-CN" sz="2400" b="1" dirty="0" smtClean="0">
                <a:solidFill>
                  <a:srgbClr val="006600"/>
                </a:solidFill>
                <a:latin typeface="微软雅黑" pitchFamily="34" charset="-122"/>
                <a:ea typeface="微软雅黑" pitchFamily="34" charset="-122"/>
              </a:rPr>
              <a:t>    </a:t>
            </a:r>
            <a:r>
              <a:rPr lang="en-US" altLang="zh-CN" sz="2400" b="1" dirty="0" err="1" smtClean="0">
                <a:solidFill>
                  <a:srgbClr val="006600"/>
                </a:solidFill>
                <a:latin typeface="微软雅黑" pitchFamily="34" charset="-122"/>
                <a:ea typeface="微软雅黑" pitchFamily="34" charset="-122"/>
              </a:rPr>
              <a:t>salary_level</a:t>
            </a:r>
            <a:r>
              <a:rPr lang="en-US" altLang="zh-CN" sz="2400" b="1" dirty="0" smtClean="0">
                <a:solidFill>
                  <a:srgbClr val="006600"/>
                </a:solidFill>
                <a:latin typeface="微软雅黑" pitchFamily="34" charset="-122"/>
                <a:ea typeface="微软雅黑" pitchFamily="34" charset="-122"/>
              </a:rPr>
              <a:t> += 1;</a:t>
            </a:r>
          </a:p>
          <a:p>
            <a:pPr marL="342900" indent="-342900">
              <a:buClr>
                <a:srgbClr val="FFF59B"/>
              </a:buClr>
            </a:pPr>
            <a:r>
              <a:rPr lang="en-US" altLang="zh-CN" sz="2400" b="1" dirty="0" smtClean="0">
                <a:solidFill>
                  <a:srgbClr val="9A4D00"/>
                </a:solidFill>
                <a:latin typeface="微软雅黑" pitchFamily="34" charset="-122"/>
                <a:ea typeface="微软雅黑" pitchFamily="34" charset="-122"/>
              </a:rPr>
              <a:t>}</a:t>
            </a:r>
          </a:p>
          <a:p>
            <a:pPr marL="342900" indent="-342900">
              <a:buClr>
                <a:srgbClr val="FFF59B"/>
              </a:buClr>
            </a:pPr>
            <a:r>
              <a:rPr lang="en-US" altLang="zh-CN" sz="2400" b="1" dirty="0" smtClean="0">
                <a:solidFill>
                  <a:srgbClr val="006600"/>
                </a:solidFill>
                <a:latin typeface="微软雅黑" pitchFamily="34" charset="-122"/>
                <a:ea typeface="微软雅黑" pitchFamily="34" charset="-122"/>
              </a:rPr>
              <a:t>else</a:t>
            </a:r>
          </a:p>
          <a:p>
            <a:pPr marL="342900" indent="-342900">
              <a:buClr>
                <a:srgbClr val="FFF59B"/>
              </a:buClr>
            </a:pPr>
            <a:r>
              <a:rPr lang="en-US" altLang="zh-CN" sz="2400" b="1" dirty="0" smtClean="0">
                <a:solidFill>
                  <a:srgbClr val="006600"/>
                </a:solidFill>
                <a:latin typeface="微软雅黑" pitchFamily="34" charset="-122"/>
                <a:ea typeface="微软雅黑" pitchFamily="34" charset="-122"/>
              </a:rPr>
              <a:t>  </a:t>
            </a:r>
            <a:r>
              <a:rPr lang="en-US" altLang="zh-CN" sz="2400" b="1" dirty="0" err="1" smtClean="0">
                <a:solidFill>
                  <a:srgbClr val="006600"/>
                </a:solidFill>
                <a:latin typeface="微软雅黑" pitchFamily="34" charset="-122"/>
                <a:ea typeface="微软雅黑" pitchFamily="34" charset="-122"/>
              </a:rPr>
              <a:t>salary_level</a:t>
            </a:r>
            <a:r>
              <a:rPr lang="en-US" altLang="zh-CN" sz="2400" b="1" dirty="0" smtClean="0">
                <a:solidFill>
                  <a:srgbClr val="006600"/>
                </a:solidFill>
                <a:latin typeface="微软雅黑" pitchFamily="34" charset="-122"/>
                <a:ea typeface="微软雅黑" pitchFamily="34" charset="-122"/>
              </a:rPr>
              <a:t> += 2;</a:t>
            </a:r>
            <a:endParaRPr lang="en-US" altLang="zh-CN" sz="2400" b="1" dirty="0">
              <a:solidFill>
                <a:srgbClr val="006600"/>
              </a:solidFill>
              <a:latin typeface="微软雅黑" pitchFamily="34" charset="-122"/>
              <a:ea typeface="微软雅黑" pitchFamily="34" charset="-122"/>
            </a:endParaRPr>
          </a:p>
        </p:txBody>
      </p:sp>
      <p:sp>
        <p:nvSpPr>
          <p:cNvPr id="22" name="矩形 21"/>
          <p:cNvSpPr/>
          <p:nvPr/>
        </p:nvSpPr>
        <p:spPr>
          <a:xfrm>
            <a:off x="1477266" y="1501622"/>
            <a:ext cx="4907205" cy="609398"/>
          </a:xfrm>
          <a:prstGeom prst="rect">
            <a:avLst/>
          </a:prstGeom>
        </p:spPr>
        <p:txBody>
          <a:bodyPr wrap="square">
            <a:spAutoFit/>
          </a:bodyPr>
          <a:lstStyle/>
          <a:p>
            <a:pPr indent="-342900">
              <a:lnSpc>
                <a:spcPct val="120000"/>
              </a:lnSpc>
              <a:spcBef>
                <a:spcPct val="20000"/>
              </a:spcBef>
              <a:buClr>
                <a:schemeClr val="tx1"/>
              </a:buClr>
              <a:buSzPct val="75000"/>
              <a:defRPr/>
            </a:pPr>
            <a:r>
              <a:rPr lang="en-US" altLang="zh-CN" sz="2800" b="1" dirty="0" smtClean="0">
                <a:solidFill>
                  <a:srgbClr val="8A2F8C"/>
                </a:solidFill>
                <a:latin typeface="微软雅黑" pitchFamily="34" charset="-122"/>
                <a:ea typeface="微软雅黑" pitchFamily="34" charset="-122"/>
              </a:rPr>
              <a:t>else </a:t>
            </a:r>
            <a:r>
              <a:rPr lang="zh-CN" altLang="en-US" sz="2800" b="1" dirty="0" smtClean="0">
                <a:solidFill>
                  <a:srgbClr val="8A2F8C"/>
                </a:solidFill>
                <a:latin typeface="微软雅黑" pitchFamily="34" charset="-122"/>
                <a:ea typeface="微软雅黑" pitchFamily="34" charset="-122"/>
              </a:rPr>
              <a:t>与哪个 </a:t>
            </a:r>
            <a:r>
              <a:rPr lang="en-US" altLang="zh-CN" sz="2800" b="1" dirty="0" smtClean="0">
                <a:solidFill>
                  <a:srgbClr val="8A2F8C"/>
                </a:solidFill>
                <a:latin typeface="微软雅黑" pitchFamily="34" charset="-122"/>
                <a:ea typeface="微软雅黑" pitchFamily="34" charset="-122"/>
              </a:rPr>
              <a:t>if </a:t>
            </a:r>
            <a:r>
              <a:rPr lang="zh-CN" altLang="en-US" sz="2800" b="1" dirty="0" smtClean="0">
                <a:solidFill>
                  <a:srgbClr val="8A2F8C"/>
                </a:solidFill>
                <a:latin typeface="微软雅黑" pitchFamily="34" charset="-122"/>
                <a:ea typeface="微软雅黑" pitchFamily="34" charset="-122"/>
              </a:rPr>
              <a:t>配对？</a:t>
            </a:r>
          </a:p>
        </p:txBody>
      </p:sp>
    </p:spTree>
    <p:extLst>
      <p:ext uri="{BB962C8B-B14F-4D97-AF65-F5344CB8AC3E}">
        <p14:creationId xmlns:p14="http://schemas.microsoft.com/office/powerpoint/2010/main" val="25412296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par>
                                <p:cTn id="9" presetID="2" presetClass="entr" presetSubtype="4" decel="100000" fill="hold" nodeType="withEffect">
                                  <p:stCondLst>
                                    <p:cond delay="25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1+#ppt_h/2"/>
                                          </p:val>
                                        </p:tav>
                                        <p:tav tm="100000">
                                          <p:val>
                                            <p:strVal val="#ppt_y"/>
                                          </p:val>
                                        </p:tav>
                                      </p:tavLst>
                                    </p:anim>
                                  </p:childTnLst>
                                </p:cTn>
                              </p:par>
                            </p:childTnLst>
                          </p:cTn>
                        </p:par>
                        <p:par>
                          <p:cTn id="13" fill="hold">
                            <p:stCondLst>
                              <p:cond delay="750"/>
                            </p:stCondLst>
                            <p:childTnLst>
                              <p:par>
                                <p:cTn id="14" presetID="10" presetClass="entr" presetSubtype="0" fill="hold" nodeType="after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500"/>
                                        <p:tgtEl>
                                          <p:spTgt spid="2"/>
                                        </p:tgtEl>
                                      </p:cBhvr>
                                    </p:animEffect>
                                  </p:childTnLst>
                                </p:cTn>
                              </p:par>
                              <p:par>
                                <p:cTn id="17" presetID="2" presetClass="entr" presetSubtype="4" decel="100000" fill="hold" grpId="0" nodeType="withEffect">
                                  <p:stCondLst>
                                    <p:cond delay="0"/>
                                  </p:stCondLst>
                                  <p:childTnLst>
                                    <p:set>
                                      <p:cBhvr>
                                        <p:cTn id="18" dur="1" fill="hold">
                                          <p:stCondLst>
                                            <p:cond delay="0"/>
                                          </p:stCondLst>
                                        </p:cTn>
                                        <p:tgtEl>
                                          <p:spTgt spid="22"/>
                                        </p:tgtEl>
                                        <p:attrNameLst>
                                          <p:attrName>style.visibility</p:attrName>
                                        </p:attrNameLst>
                                      </p:cBhvr>
                                      <p:to>
                                        <p:strVal val="visible"/>
                                      </p:to>
                                    </p:set>
                                    <p:anim calcmode="lin" valueType="num">
                                      <p:cBhvr additive="base">
                                        <p:cTn id="19" dur="500" fill="hold"/>
                                        <p:tgtEl>
                                          <p:spTgt spid="22"/>
                                        </p:tgtEl>
                                        <p:attrNameLst>
                                          <p:attrName>ppt_x</p:attrName>
                                        </p:attrNameLst>
                                      </p:cBhvr>
                                      <p:tavLst>
                                        <p:tav tm="0">
                                          <p:val>
                                            <p:strVal val="#ppt_x"/>
                                          </p:val>
                                        </p:tav>
                                        <p:tav tm="100000">
                                          <p:val>
                                            <p:strVal val="#ppt_x"/>
                                          </p:val>
                                        </p:tav>
                                      </p:tavLst>
                                    </p:anim>
                                    <p:anim calcmode="lin" valueType="num">
                                      <p:cBhvr additive="base">
                                        <p:cTn id="20" dur="500" fill="hold"/>
                                        <p:tgtEl>
                                          <p:spTgt spid="22"/>
                                        </p:tgtEl>
                                        <p:attrNameLst>
                                          <p:attrName>ppt_y</p:attrName>
                                        </p:attrNameLst>
                                      </p:cBhvr>
                                      <p:tavLst>
                                        <p:tav tm="0">
                                          <p:val>
                                            <p:strVal val="1+#ppt_h/2"/>
                                          </p:val>
                                        </p:tav>
                                        <p:tav tm="100000">
                                          <p:val>
                                            <p:strVal val="#ppt_y"/>
                                          </p:val>
                                        </p:tav>
                                      </p:tavLst>
                                    </p:anim>
                                  </p:childTnLst>
                                </p:cTn>
                              </p:par>
                              <p:par>
                                <p:cTn id="21" presetID="2" presetClass="entr" presetSubtype="4" decel="10000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anim calcmode="lin" valueType="num">
                                      <p:cBhvr additive="base">
                                        <p:cTn id="23" dur="500" fill="hold"/>
                                        <p:tgtEl>
                                          <p:spTgt spid="13"/>
                                        </p:tgtEl>
                                        <p:attrNameLst>
                                          <p:attrName>ppt_x</p:attrName>
                                        </p:attrNameLst>
                                      </p:cBhvr>
                                      <p:tavLst>
                                        <p:tav tm="0">
                                          <p:val>
                                            <p:strVal val="#ppt_x"/>
                                          </p:val>
                                        </p:tav>
                                        <p:tav tm="100000">
                                          <p:val>
                                            <p:strVal val="#ppt_x"/>
                                          </p:val>
                                        </p:tav>
                                      </p:tavLst>
                                    </p:anim>
                                    <p:anim calcmode="lin" valueType="num">
                                      <p:cBhvr additive="base">
                                        <p:cTn id="24"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decel="100000" fill="hold" nodeType="clickEffect">
                                  <p:stCondLst>
                                    <p:cond delay="0"/>
                                  </p:stCondLst>
                                  <p:childTnLst>
                                    <p:set>
                                      <p:cBhvr>
                                        <p:cTn id="28" dur="1" fill="hold">
                                          <p:stCondLst>
                                            <p:cond delay="0"/>
                                          </p:stCondLst>
                                        </p:cTn>
                                        <p:tgtEl>
                                          <p:spTgt spid="3"/>
                                        </p:tgtEl>
                                        <p:attrNameLst>
                                          <p:attrName>style.visibility</p:attrName>
                                        </p:attrNameLst>
                                      </p:cBhvr>
                                      <p:to>
                                        <p:strVal val="visible"/>
                                      </p:to>
                                    </p:set>
                                    <p:anim calcmode="lin" valueType="num">
                                      <p:cBhvr additive="base">
                                        <p:cTn id="29" dur="500" fill="hold"/>
                                        <p:tgtEl>
                                          <p:spTgt spid="3"/>
                                        </p:tgtEl>
                                        <p:attrNameLst>
                                          <p:attrName>ppt_x</p:attrName>
                                        </p:attrNameLst>
                                      </p:cBhvr>
                                      <p:tavLst>
                                        <p:tav tm="0">
                                          <p:val>
                                            <p:strVal val="#ppt_x"/>
                                          </p:val>
                                        </p:tav>
                                        <p:tav tm="100000">
                                          <p:val>
                                            <p:strVal val="#ppt_x"/>
                                          </p:val>
                                        </p:tav>
                                      </p:tavLst>
                                    </p:anim>
                                    <p:anim calcmode="lin" valueType="num">
                                      <p:cBhvr additive="base">
                                        <p:cTn id="30" dur="500" fill="hold"/>
                                        <p:tgtEl>
                                          <p:spTgt spid="3"/>
                                        </p:tgtEl>
                                        <p:attrNameLst>
                                          <p:attrName>ppt_y</p:attrName>
                                        </p:attrNameLst>
                                      </p:cBhvr>
                                      <p:tavLst>
                                        <p:tav tm="0">
                                          <p:val>
                                            <p:strVal val="1+#ppt_h/2"/>
                                          </p:val>
                                        </p:tav>
                                        <p:tav tm="100000">
                                          <p:val>
                                            <p:strVal val="#ppt_y"/>
                                          </p:val>
                                        </p:tav>
                                      </p:tavLst>
                                    </p:anim>
                                  </p:childTnLst>
                                </p:cTn>
                              </p:par>
                            </p:childTnLst>
                          </p:cTn>
                        </p:par>
                        <p:par>
                          <p:cTn id="31" fill="hold">
                            <p:stCondLst>
                              <p:cond delay="500"/>
                            </p:stCondLst>
                            <p:childTnLst>
                              <p:par>
                                <p:cTn id="32" presetID="53" presetClass="entr" presetSubtype="16" fill="hold" nodeType="afterEffect">
                                  <p:stCondLst>
                                    <p:cond delay="0"/>
                                  </p:stCondLst>
                                  <p:childTnLst>
                                    <p:set>
                                      <p:cBhvr>
                                        <p:cTn id="33" dur="1" fill="hold">
                                          <p:stCondLst>
                                            <p:cond delay="0"/>
                                          </p:stCondLst>
                                        </p:cTn>
                                        <p:tgtEl>
                                          <p:spTgt spid="14"/>
                                        </p:tgtEl>
                                        <p:attrNameLst>
                                          <p:attrName>style.visibility</p:attrName>
                                        </p:attrNameLst>
                                      </p:cBhvr>
                                      <p:to>
                                        <p:strVal val="visible"/>
                                      </p:to>
                                    </p:set>
                                    <p:anim calcmode="lin" valueType="num">
                                      <p:cBhvr>
                                        <p:cTn id="34" dur="500" fill="hold"/>
                                        <p:tgtEl>
                                          <p:spTgt spid="14"/>
                                        </p:tgtEl>
                                        <p:attrNameLst>
                                          <p:attrName>ppt_w</p:attrName>
                                        </p:attrNameLst>
                                      </p:cBhvr>
                                      <p:tavLst>
                                        <p:tav tm="0">
                                          <p:val>
                                            <p:fltVal val="0"/>
                                          </p:val>
                                        </p:tav>
                                        <p:tav tm="100000">
                                          <p:val>
                                            <p:strVal val="#ppt_w"/>
                                          </p:val>
                                        </p:tav>
                                      </p:tavLst>
                                    </p:anim>
                                    <p:anim calcmode="lin" valueType="num">
                                      <p:cBhvr>
                                        <p:cTn id="35" dur="500" fill="hold"/>
                                        <p:tgtEl>
                                          <p:spTgt spid="14"/>
                                        </p:tgtEl>
                                        <p:attrNameLst>
                                          <p:attrName>ppt_h</p:attrName>
                                        </p:attrNameLst>
                                      </p:cBhvr>
                                      <p:tavLst>
                                        <p:tav tm="0">
                                          <p:val>
                                            <p:fltVal val="0"/>
                                          </p:val>
                                        </p:tav>
                                        <p:tav tm="100000">
                                          <p:val>
                                            <p:strVal val="#ppt_h"/>
                                          </p:val>
                                        </p:tav>
                                      </p:tavLst>
                                    </p:anim>
                                    <p:animEffect transition="in" filter="fade">
                                      <p:cBhvr>
                                        <p:cTn id="36" dur="500"/>
                                        <p:tgtEl>
                                          <p:spTgt spid="14"/>
                                        </p:tgtEl>
                                      </p:cBhvr>
                                    </p:animEffect>
                                  </p:childTnLst>
                                </p:cTn>
                              </p:par>
                            </p:childTnLst>
                          </p:cTn>
                        </p:par>
                      </p:childTnLst>
                    </p:cTn>
                  </p:par>
                  <p:par>
                    <p:cTn id="37" fill="hold">
                      <p:stCondLst>
                        <p:cond delay="indefinite"/>
                      </p:stCondLst>
                      <p:childTnLst>
                        <p:par>
                          <p:cTn id="38" fill="hold">
                            <p:stCondLst>
                              <p:cond delay="0"/>
                            </p:stCondLst>
                            <p:childTnLst>
                              <p:par>
                                <p:cTn id="39" presetID="2" presetClass="entr" presetSubtype="4" decel="100000" fill="hold" grpId="0" nodeType="clickEffect">
                                  <p:stCondLst>
                                    <p:cond delay="0"/>
                                  </p:stCondLst>
                                  <p:childTnLst>
                                    <p:set>
                                      <p:cBhvr>
                                        <p:cTn id="40" dur="1" fill="hold">
                                          <p:stCondLst>
                                            <p:cond delay="0"/>
                                          </p:stCondLst>
                                        </p:cTn>
                                        <p:tgtEl>
                                          <p:spTgt spid="21"/>
                                        </p:tgtEl>
                                        <p:attrNameLst>
                                          <p:attrName>style.visibility</p:attrName>
                                        </p:attrNameLst>
                                      </p:cBhvr>
                                      <p:to>
                                        <p:strVal val="visible"/>
                                      </p:to>
                                    </p:set>
                                    <p:anim calcmode="lin" valueType="num">
                                      <p:cBhvr additive="base">
                                        <p:cTn id="41" dur="500" fill="hold"/>
                                        <p:tgtEl>
                                          <p:spTgt spid="21"/>
                                        </p:tgtEl>
                                        <p:attrNameLst>
                                          <p:attrName>ppt_x</p:attrName>
                                        </p:attrNameLst>
                                      </p:cBhvr>
                                      <p:tavLst>
                                        <p:tav tm="0">
                                          <p:val>
                                            <p:strVal val="#ppt_x"/>
                                          </p:val>
                                        </p:tav>
                                        <p:tav tm="100000">
                                          <p:val>
                                            <p:strVal val="#ppt_x"/>
                                          </p:val>
                                        </p:tav>
                                      </p:tavLst>
                                    </p:anim>
                                    <p:anim calcmode="lin" valueType="num">
                                      <p:cBhvr additive="base">
                                        <p:cTn id="42"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17"/>
                                        </p:tgtEl>
                                        <p:attrNameLst>
                                          <p:attrName>style.visibility</p:attrName>
                                        </p:attrNameLst>
                                      </p:cBhvr>
                                      <p:to>
                                        <p:strVal val="visible"/>
                                      </p:to>
                                    </p:set>
                                    <p:animEffect transition="in" filter="wipe(left)">
                                      <p:cBhvr>
                                        <p:cTn id="4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21" grpId="0"/>
      <p:bldP spid="22"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p:cNvPicPr>
          <p:nvPr/>
        </p:nvPicPr>
        <p:blipFill>
          <a:blip r:embed="rId2" cstate="print">
            <a:extLst>
              <a:ext uri="{28A0092B-C50C-407E-A947-70E740481C1C}">
                <a14:useLocalDpi xmlns:a14="http://schemas.microsoft.com/office/drawing/2010/main" val="0"/>
              </a:ext>
            </a:extLst>
          </a:blip>
          <a:stretch>
            <a:fillRect/>
          </a:stretch>
        </p:blipFill>
        <p:spPr>
          <a:xfrm>
            <a:off x="856675" y="1254740"/>
            <a:ext cx="10270800" cy="4845600"/>
          </a:xfrm>
          <a:prstGeom prst="rect">
            <a:avLst/>
          </a:prstGeom>
        </p:spPr>
      </p:pic>
      <p:pic>
        <p:nvPicPr>
          <p:cNvPr id="9" name="图片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771" y="507825"/>
            <a:ext cx="6352257" cy="743356"/>
          </a:xfrm>
          <a:prstGeom prst="rect">
            <a:avLst/>
          </a:prstGeom>
        </p:spPr>
      </p:pic>
      <p:grpSp>
        <p:nvGrpSpPr>
          <p:cNvPr id="2" name="组合 7"/>
          <p:cNvGrpSpPr/>
          <p:nvPr/>
        </p:nvGrpSpPr>
        <p:grpSpPr>
          <a:xfrm>
            <a:off x="734568" y="424635"/>
            <a:ext cx="4066044" cy="830997"/>
            <a:chOff x="734568" y="424635"/>
            <a:chExt cx="4066044" cy="830997"/>
          </a:xfrm>
        </p:grpSpPr>
        <p:sp>
          <p:nvSpPr>
            <p:cNvPr id="4" name="文本框 3"/>
            <p:cNvSpPr txBox="1"/>
            <p:nvPr/>
          </p:nvSpPr>
          <p:spPr>
            <a:xfrm>
              <a:off x="734568" y="424635"/>
              <a:ext cx="417576" cy="830997"/>
            </a:xfrm>
            <a:prstGeom prst="rect">
              <a:avLst/>
            </a:prstGeom>
            <a:noFill/>
          </p:spPr>
          <p:txBody>
            <a:bodyPr wrap="square" rtlCol="0">
              <a:spAutoFit/>
            </a:bodyPr>
            <a:lstStyle/>
            <a:p>
              <a:r>
                <a:rPr lang="zh-CN" altLang="en-US" sz="4800" dirty="0" smtClean="0">
                  <a:solidFill>
                    <a:schemeClr val="bg1"/>
                  </a:solidFill>
                  <a:latin typeface="微软雅黑" panose="020B0503020204020204" pitchFamily="34" charset="-122"/>
                  <a:ea typeface="微软雅黑" panose="020B0503020204020204" pitchFamily="34" charset="-122"/>
                </a:rPr>
                <a:t>■</a:t>
              </a:r>
            </a:p>
          </p:txBody>
        </p:sp>
        <p:sp>
          <p:nvSpPr>
            <p:cNvPr id="5" name="矩形 4"/>
            <p:cNvSpPr/>
            <p:nvPr/>
          </p:nvSpPr>
          <p:spPr>
            <a:xfrm>
              <a:off x="1477266" y="562689"/>
              <a:ext cx="3323346" cy="646331"/>
            </a:xfrm>
            <a:prstGeom prst="rect">
              <a:avLst/>
            </a:prstGeom>
          </p:spPr>
          <p:txBody>
            <a:bodyPr wrap="none">
              <a:spAutoFit/>
            </a:bodyPr>
            <a:lstStyle/>
            <a:p>
              <a:r>
                <a:rPr lang="en-US" altLang="zh-CN" sz="3600" dirty="0" smtClean="0">
                  <a:solidFill>
                    <a:schemeClr val="bg1"/>
                  </a:solidFill>
                  <a:latin typeface="微软雅黑" panose="020B0503020204020204" pitchFamily="34" charset="-122"/>
                  <a:ea typeface="微软雅黑" panose="020B0503020204020204" pitchFamily="34" charset="-122"/>
                </a:rPr>
                <a:t>while </a:t>
              </a:r>
              <a:r>
                <a:rPr lang="zh-CN" altLang="en-US" sz="3600" dirty="0" smtClean="0">
                  <a:solidFill>
                    <a:schemeClr val="bg1"/>
                  </a:solidFill>
                  <a:latin typeface="微软雅黑" panose="020B0503020204020204" pitchFamily="34" charset="-122"/>
                  <a:ea typeface="微软雅黑" panose="020B0503020204020204" pitchFamily="34" charset="-122"/>
                </a:rPr>
                <a:t>循环结构</a:t>
              </a:r>
            </a:p>
          </p:txBody>
        </p:sp>
      </p:grpSp>
      <p:grpSp>
        <p:nvGrpSpPr>
          <p:cNvPr id="3" name="组合 2"/>
          <p:cNvGrpSpPr/>
          <p:nvPr/>
        </p:nvGrpSpPr>
        <p:grpSpPr>
          <a:xfrm>
            <a:off x="1477266" y="1370706"/>
            <a:ext cx="9103648" cy="2327638"/>
            <a:chOff x="1477266" y="1370706"/>
            <a:chExt cx="9103648" cy="2327638"/>
          </a:xfrm>
        </p:grpSpPr>
        <p:sp>
          <p:nvSpPr>
            <p:cNvPr id="19" name="矩形 18"/>
            <p:cNvSpPr/>
            <p:nvPr/>
          </p:nvSpPr>
          <p:spPr>
            <a:xfrm>
              <a:off x="1477266" y="1370706"/>
              <a:ext cx="9103648" cy="565604"/>
            </a:xfrm>
            <a:prstGeom prst="rect">
              <a:avLst/>
            </a:prstGeom>
          </p:spPr>
          <p:txBody>
            <a:bodyPr wrap="square">
              <a:spAutoFit/>
            </a:bodyPr>
            <a:lstStyle/>
            <a:p>
              <a:pPr indent="-342900">
                <a:lnSpc>
                  <a:spcPct val="120000"/>
                </a:lnSpc>
                <a:spcBef>
                  <a:spcPct val="20000"/>
                </a:spcBef>
                <a:buClr>
                  <a:schemeClr val="tx1"/>
                </a:buClr>
                <a:buSzPct val="75000"/>
                <a:defRPr/>
              </a:pPr>
              <a:r>
                <a:rPr lang="en-US" altLang="zh-CN" sz="2800" b="1" dirty="0" smtClean="0">
                  <a:solidFill>
                    <a:srgbClr val="8A2F8C"/>
                  </a:solidFill>
                  <a:latin typeface="微软雅黑" pitchFamily="34" charset="-122"/>
                  <a:ea typeface="微软雅黑" pitchFamily="34" charset="-122"/>
                </a:rPr>
                <a:t>while </a:t>
              </a:r>
              <a:r>
                <a:rPr lang="zh-CN" altLang="en-US" sz="2800" b="1" dirty="0" smtClean="0">
                  <a:solidFill>
                    <a:srgbClr val="8A2F8C"/>
                  </a:solidFill>
                  <a:latin typeface="微软雅黑" pitchFamily="34" charset="-122"/>
                  <a:ea typeface="微软雅黑" pitchFamily="34" charset="-122"/>
                </a:rPr>
                <a:t>循环格式：</a:t>
              </a:r>
              <a:r>
                <a:rPr lang="en-US" altLang="zh-CN" sz="2800" b="1" dirty="0" smtClean="0">
                  <a:solidFill>
                    <a:srgbClr val="006600"/>
                  </a:solidFill>
                  <a:latin typeface="微软雅黑" pitchFamily="34" charset="-122"/>
                  <a:ea typeface="微软雅黑" pitchFamily="34" charset="-122"/>
                </a:rPr>
                <a:t>while ( </a:t>
              </a:r>
              <a:r>
                <a:rPr lang="zh-CN" altLang="en-US" sz="2800" b="1" dirty="0" smtClean="0">
                  <a:solidFill>
                    <a:srgbClr val="006600"/>
                  </a:solidFill>
                  <a:latin typeface="微软雅黑" pitchFamily="34" charset="-122"/>
                  <a:ea typeface="微软雅黑" pitchFamily="34" charset="-122"/>
                </a:rPr>
                <a:t>表达式 ) 循环体</a:t>
              </a:r>
            </a:p>
          </p:txBody>
        </p:sp>
        <p:sp>
          <p:nvSpPr>
            <p:cNvPr id="10" name="矩形 9"/>
            <p:cNvSpPr/>
            <p:nvPr/>
          </p:nvSpPr>
          <p:spPr>
            <a:xfrm>
              <a:off x="1477266" y="1904732"/>
              <a:ext cx="4907205" cy="565604"/>
            </a:xfrm>
            <a:prstGeom prst="rect">
              <a:avLst/>
            </a:prstGeom>
          </p:spPr>
          <p:txBody>
            <a:bodyPr wrap="square">
              <a:spAutoFit/>
            </a:bodyPr>
            <a:lstStyle/>
            <a:p>
              <a:pPr indent="-342900">
                <a:lnSpc>
                  <a:spcPct val="120000"/>
                </a:lnSpc>
                <a:spcBef>
                  <a:spcPct val="20000"/>
                </a:spcBef>
                <a:buClr>
                  <a:schemeClr val="tx1"/>
                </a:buClr>
                <a:buSzPct val="75000"/>
                <a:defRPr/>
              </a:pPr>
              <a:r>
                <a:rPr lang="en-US" altLang="zh-CN" sz="2800" b="1" dirty="0" smtClean="0">
                  <a:solidFill>
                    <a:srgbClr val="8A2F8C"/>
                  </a:solidFill>
                  <a:latin typeface="微软雅黑" pitchFamily="34" charset="-122"/>
                  <a:ea typeface="微软雅黑" pitchFamily="34" charset="-122"/>
                </a:rPr>
                <a:t>while </a:t>
              </a:r>
              <a:r>
                <a:rPr lang="zh-CN" altLang="en-US" sz="2800" b="1" dirty="0" smtClean="0">
                  <a:solidFill>
                    <a:srgbClr val="8A2F8C"/>
                  </a:solidFill>
                  <a:latin typeface="微软雅黑" pitchFamily="34" charset="-122"/>
                  <a:ea typeface="微软雅黑" pitchFamily="34" charset="-122"/>
                </a:rPr>
                <a:t>循环执行流程</a:t>
              </a:r>
            </a:p>
          </p:txBody>
        </p:sp>
        <p:sp>
          <p:nvSpPr>
            <p:cNvPr id="11" name="矩形 10"/>
            <p:cNvSpPr/>
            <p:nvPr/>
          </p:nvSpPr>
          <p:spPr>
            <a:xfrm>
              <a:off x="1708166" y="2468264"/>
              <a:ext cx="8646445" cy="799706"/>
            </a:xfrm>
            <a:prstGeom prst="rect">
              <a:avLst/>
            </a:prstGeom>
          </p:spPr>
          <p:txBody>
            <a:bodyPr wrap="square">
              <a:spAutoFit/>
            </a:bodyPr>
            <a:lstStyle/>
            <a:p>
              <a:pPr marL="0" lvl="1" indent="-342900">
                <a:lnSpc>
                  <a:spcPct val="120000"/>
                </a:lnSpc>
                <a:spcBef>
                  <a:spcPct val="20000"/>
                </a:spcBef>
                <a:buClr>
                  <a:schemeClr val="tx1"/>
                </a:buClr>
                <a:buSzPct val="75000"/>
                <a:defRPr/>
              </a:pPr>
              <a:r>
                <a:rPr lang="zh-CN" altLang="en-US" sz="2000" b="1" dirty="0" smtClean="0">
                  <a:solidFill>
                    <a:srgbClr val="8A2F8C"/>
                  </a:solidFill>
                  <a:latin typeface="微软雅黑" pitchFamily="34" charset="-122"/>
                  <a:ea typeface="微软雅黑" pitchFamily="34" charset="-122"/>
                </a:rPr>
                <a:t>先判断后执行：表达式为真时，执行一遍循环体（一次迭代），返回重新计算表达式的值以确定是否重复执行循环体；若表达式为假，则终止循环</a:t>
              </a:r>
            </a:p>
          </p:txBody>
        </p:sp>
        <p:sp>
          <p:nvSpPr>
            <p:cNvPr id="12" name="矩形 11"/>
            <p:cNvSpPr/>
            <p:nvPr/>
          </p:nvSpPr>
          <p:spPr>
            <a:xfrm>
              <a:off x="1708166" y="3267970"/>
              <a:ext cx="8728088" cy="430374"/>
            </a:xfrm>
            <a:prstGeom prst="rect">
              <a:avLst/>
            </a:prstGeom>
          </p:spPr>
          <p:txBody>
            <a:bodyPr wrap="square">
              <a:spAutoFit/>
            </a:bodyPr>
            <a:lstStyle/>
            <a:p>
              <a:pPr marL="0" lvl="1" indent="-342900">
                <a:lnSpc>
                  <a:spcPct val="120000"/>
                </a:lnSpc>
                <a:spcBef>
                  <a:spcPct val="20000"/>
                </a:spcBef>
                <a:buClr>
                  <a:schemeClr val="tx1"/>
                </a:buClr>
                <a:buSzPct val="75000"/>
                <a:defRPr/>
              </a:pPr>
              <a:r>
                <a:rPr lang="zh-CN" altLang="en-US" sz="2000" b="1" dirty="0" smtClean="0">
                  <a:solidFill>
                    <a:srgbClr val="8A2F8C"/>
                  </a:solidFill>
                  <a:latin typeface="微软雅黑" pitchFamily="34" charset="-122"/>
                  <a:ea typeface="微软雅黑" pitchFamily="34" charset="-122"/>
                </a:rPr>
                <a:t>为保证循环终止，循环体内应有能改变表达式值的语句</a:t>
              </a:r>
            </a:p>
          </p:txBody>
        </p:sp>
      </p:grpSp>
      <p:grpSp>
        <p:nvGrpSpPr>
          <p:cNvPr id="13" name="组合 12"/>
          <p:cNvGrpSpPr/>
          <p:nvPr/>
        </p:nvGrpSpPr>
        <p:grpSpPr>
          <a:xfrm>
            <a:off x="1950808" y="3868633"/>
            <a:ext cx="6657483" cy="1883971"/>
            <a:chOff x="1950808" y="2432956"/>
            <a:chExt cx="8597462" cy="2432957"/>
          </a:xfrm>
        </p:grpSpPr>
        <p:sp>
          <p:nvSpPr>
            <p:cNvPr id="14" name="矩形 13"/>
            <p:cNvSpPr/>
            <p:nvPr/>
          </p:nvSpPr>
          <p:spPr>
            <a:xfrm>
              <a:off x="3380022" y="2432956"/>
              <a:ext cx="5404745" cy="2432957"/>
            </a:xfrm>
            <a:prstGeom prst="rect">
              <a:avLst/>
            </a:prstGeom>
            <a:noFill/>
            <a:ln w="28575">
              <a:solidFill>
                <a:srgbClr val="8A2F8C"/>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cxnSp>
          <p:nvCxnSpPr>
            <p:cNvPr id="15" name="直接箭头连接符 14"/>
            <p:cNvCxnSpPr/>
            <p:nvPr/>
          </p:nvCxnSpPr>
          <p:spPr>
            <a:xfrm rot="21540000">
              <a:off x="2841186" y="4098471"/>
              <a:ext cx="1143001" cy="24493"/>
            </a:xfrm>
            <a:prstGeom prst="straightConnector1">
              <a:avLst/>
            </a:prstGeom>
            <a:ln w="28575">
              <a:solidFill>
                <a:srgbClr val="8A2F8C"/>
              </a:solidFill>
              <a:tailEnd type="arrow"/>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p:nvPr/>
          </p:nvCxnSpPr>
          <p:spPr>
            <a:xfrm rot="21540000">
              <a:off x="8213286" y="4098471"/>
              <a:ext cx="1143001" cy="24493"/>
            </a:xfrm>
            <a:prstGeom prst="straightConnector1">
              <a:avLst/>
            </a:prstGeom>
            <a:ln w="28575">
              <a:solidFill>
                <a:srgbClr val="8A2F8C"/>
              </a:solidFill>
              <a:tailEnd type="arrow"/>
            </a:ln>
          </p:spPr>
          <p:style>
            <a:lnRef idx="1">
              <a:schemeClr val="accent1"/>
            </a:lnRef>
            <a:fillRef idx="0">
              <a:schemeClr val="accent1"/>
            </a:fillRef>
            <a:effectRef idx="0">
              <a:schemeClr val="accent1"/>
            </a:effectRef>
            <a:fontRef idx="minor">
              <a:schemeClr val="tx1"/>
            </a:fontRef>
          </p:style>
        </p:cxnSp>
        <p:sp>
          <p:nvSpPr>
            <p:cNvPr id="17" name="矩形 16"/>
            <p:cNvSpPr/>
            <p:nvPr/>
          </p:nvSpPr>
          <p:spPr>
            <a:xfrm>
              <a:off x="1950808" y="3787597"/>
              <a:ext cx="1167963" cy="596193"/>
            </a:xfrm>
            <a:prstGeom prst="rect">
              <a:avLst/>
            </a:prstGeom>
          </p:spPr>
          <p:txBody>
            <a:bodyPr wrap="square">
              <a:spAutoFit/>
            </a:bodyPr>
            <a:lstStyle/>
            <a:p>
              <a:pPr>
                <a:lnSpc>
                  <a:spcPct val="120000"/>
                </a:lnSpc>
              </a:pPr>
              <a:r>
                <a:rPr lang="zh-CN" altLang="en-US" sz="2000" b="1" dirty="0" smtClean="0">
                  <a:solidFill>
                    <a:srgbClr val="8A2F8C"/>
                  </a:solidFill>
                  <a:latin typeface="微软雅黑" panose="020B0503020204020204" pitchFamily="34" charset="-122"/>
                  <a:ea typeface="微软雅黑" panose="020B0503020204020204" pitchFamily="34" charset="-122"/>
                </a:rPr>
                <a:t>入口</a:t>
              </a:r>
            </a:p>
          </p:txBody>
        </p:sp>
        <p:sp>
          <p:nvSpPr>
            <p:cNvPr id="18" name="矩形 17"/>
            <p:cNvSpPr/>
            <p:nvPr/>
          </p:nvSpPr>
          <p:spPr>
            <a:xfrm>
              <a:off x="9380307" y="3787597"/>
              <a:ext cx="1167963" cy="596193"/>
            </a:xfrm>
            <a:prstGeom prst="rect">
              <a:avLst/>
            </a:prstGeom>
          </p:spPr>
          <p:txBody>
            <a:bodyPr wrap="square">
              <a:spAutoFit/>
            </a:bodyPr>
            <a:lstStyle/>
            <a:p>
              <a:pPr>
                <a:lnSpc>
                  <a:spcPct val="120000"/>
                </a:lnSpc>
              </a:pPr>
              <a:r>
                <a:rPr lang="zh-CN" altLang="en-US" sz="2000" b="1" dirty="0" smtClean="0">
                  <a:solidFill>
                    <a:srgbClr val="8A2F8C"/>
                  </a:solidFill>
                  <a:latin typeface="微软雅黑" panose="020B0503020204020204" pitchFamily="34" charset="-122"/>
                  <a:ea typeface="微软雅黑" panose="020B0503020204020204" pitchFamily="34" charset="-122"/>
                </a:rPr>
                <a:t>出口</a:t>
              </a:r>
            </a:p>
          </p:txBody>
        </p:sp>
        <p:sp>
          <p:nvSpPr>
            <p:cNvPr id="20" name="菱形 19"/>
            <p:cNvSpPr/>
            <p:nvPr/>
          </p:nvSpPr>
          <p:spPr>
            <a:xfrm>
              <a:off x="6433466" y="3624938"/>
              <a:ext cx="1812471" cy="947060"/>
            </a:xfrm>
            <a:prstGeom prst="diamond">
              <a:avLst/>
            </a:prstGeom>
            <a:gradFill flip="none" rotWithShape="1">
              <a:gsLst>
                <a:gs pos="0">
                  <a:srgbClr val="9900CC">
                    <a:shade val="30000"/>
                    <a:satMod val="115000"/>
                  </a:srgbClr>
                </a:gs>
                <a:gs pos="50000">
                  <a:srgbClr val="9900CC">
                    <a:shade val="67500"/>
                    <a:satMod val="115000"/>
                  </a:srgbClr>
                </a:gs>
                <a:gs pos="100000">
                  <a:srgbClr val="9900CC">
                    <a:shade val="100000"/>
                    <a:satMod val="115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21" name="矩形 20"/>
            <p:cNvSpPr/>
            <p:nvPr/>
          </p:nvSpPr>
          <p:spPr>
            <a:xfrm>
              <a:off x="6898361" y="3771266"/>
              <a:ext cx="1167963" cy="555784"/>
            </a:xfrm>
            <a:prstGeom prst="rect">
              <a:avLst/>
            </a:prstGeom>
          </p:spPr>
          <p:txBody>
            <a:bodyPr wrap="square">
              <a:spAutoFit/>
            </a:bodyPr>
            <a:lstStyle/>
            <a:p>
              <a:pPr>
                <a:lnSpc>
                  <a:spcPct val="120000"/>
                </a:lnSpc>
              </a:pPr>
              <a:r>
                <a:rPr lang="zh-CN" altLang="en-US" sz="2000" b="1" dirty="0" smtClean="0">
                  <a:solidFill>
                    <a:schemeClr val="bg1"/>
                  </a:solidFill>
                  <a:latin typeface="微软雅黑" panose="020B0503020204020204" pitchFamily="34" charset="-122"/>
                  <a:ea typeface="微软雅黑" panose="020B0503020204020204" pitchFamily="34" charset="-122"/>
                </a:rPr>
                <a:t>条件</a:t>
              </a:r>
            </a:p>
          </p:txBody>
        </p:sp>
        <p:sp>
          <p:nvSpPr>
            <p:cNvPr id="22" name="椭圆 21"/>
            <p:cNvSpPr/>
            <p:nvPr/>
          </p:nvSpPr>
          <p:spPr>
            <a:xfrm>
              <a:off x="3984094" y="4082259"/>
              <a:ext cx="65314" cy="65314"/>
            </a:xfrm>
            <a:prstGeom prst="ellipse">
              <a:avLst/>
            </a:prstGeom>
            <a:solidFill>
              <a:srgbClr val="8A2F8C"/>
            </a:solidFill>
            <a:ln>
              <a:solidFill>
                <a:srgbClr val="8A2F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23" name="矩形 22"/>
            <p:cNvSpPr/>
            <p:nvPr/>
          </p:nvSpPr>
          <p:spPr>
            <a:xfrm>
              <a:off x="4474038" y="2808514"/>
              <a:ext cx="1828788" cy="734785"/>
            </a:xfrm>
            <a:prstGeom prst="rect">
              <a:avLst/>
            </a:prstGeom>
            <a:gradFill flip="none" rotWithShape="1">
              <a:gsLst>
                <a:gs pos="0">
                  <a:srgbClr val="9900CC">
                    <a:shade val="30000"/>
                    <a:satMod val="115000"/>
                  </a:srgbClr>
                </a:gs>
                <a:gs pos="50000">
                  <a:srgbClr val="9900CC">
                    <a:shade val="67500"/>
                    <a:satMod val="115000"/>
                  </a:srgbClr>
                </a:gs>
                <a:gs pos="100000">
                  <a:srgbClr val="9900CC">
                    <a:shade val="100000"/>
                    <a:satMod val="115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cxnSp>
          <p:nvCxnSpPr>
            <p:cNvPr id="24" name="直接连接符 23"/>
            <p:cNvCxnSpPr/>
            <p:nvPr/>
          </p:nvCxnSpPr>
          <p:spPr>
            <a:xfrm rot="60000" flipV="1">
              <a:off x="4033202" y="3163962"/>
              <a:ext cx="432000" cy="16328"/>
            </a:xfrm>
            <a:prstGeom prst="line">
              <a:avLst/>
            </a:prstGeom>
            <a:ln w="28575">
              <a:solidFill>
                <a:srgbClr val="8A2F8C"/>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rot="60000" flipV="1">
              <a:off x="6270148" y="3169613"/>
              <a:ext cx="1080000" cy="16328"/>
            </a:xfrm>
            <a:prstGeom prst="line">
              <a:avLst/>
            </a:prstGeom>
            <a:ln w="28575">
              <a:solidFill>
                <a:srgbClr val="8A2F8C"/>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rot="5460000" flipV="1">
              <a:off x="3574450" y="3604775"/>
              <a:ext cx="900000" cy="16328"/>
            </a:xfrm>
            <a:prstGeom prst="line">
              <a:avLst/>
            </a:prstGeom>
            <a:ln w="28575">
              <a:solidFill>
                <a:srgbClr val="8A2F8C"/>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rot="5460000" flipV="1">
              <a:off x="7108918" y="3388810"/>
              <a:ext cx="468000" cy="16328"/>
            </a:xfrm>
            <a:prstGeom prst="line">
              <a:avLst/>
            </a:prstGeom>
            <a:ln w="28575">
              <a:solidFill>
                <a:srgbClr val="8A2F8C"/>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8" name="矩形 27"/>
            <p:cNvSpPr/>
            <p:nvPr/>
          </p:nvSpPr>
          <p:spPr>
            <a:xfrm>
              <a:off x="7355573" y="3085484"/>
              <a:ext cx="531135" cy="596193"/>
            </a:xfrm>
            <a:prstGeom prst="rect">
              <a:avLst/>
            </a:prstGeom>
          </p:spPr>
          <p:txBody>
            <a:bodyPr wrap="square">
              <a:spAutoFit/>
            </a:bodyPr>
            <a:lstStyle/>
            <a:p>
              <a:pPr>
                <a:lnSpc>
                  <a:spcPct val="120000"/>
                </a:lnSpc>
              </a:pPr>
              <a:r>
                <a:rPr lang="zh-CN" altLang="en-US" sz="2000" b="1" dirty="0" smtClean="0">
                  <a:solidFill>
                    <a:srgbClr val="8A2F8C"/>
                  </a:solidFill>
                  <a:latin typeface="微软雅黑" panose="020B0503020204020204" pitchFamily="34" charset="-122"/>
                  <a:ea typeface="微软雅黑" panose="020B0503020204020204" pitchFamily="34" charset="-122"/>
                </a:rPr>
                <a:t>真</a:t>
              </a:r>
            </a:p>
          </p:txBody>
        </p:sp>
        <p:sp>
          <p:nvSpPr>
            <p:cNvPr id="29" name="矩形 28"/>
            <p:cNvSpPr/>
            <p:nvPr/>
          </p:nvSpPr>
          <p:spPr>
            <a:xfrm>
              <a:off x="8123018" y="3461041"/>
              <a:ext cx="531135" cy="596193"/>
            </a:xfrm>
            <a:prstGeom prst="rect">
              <a:avLst/>
            </a:prstGeom>
          </p:spPr>
          <p:txBody>
            <a:bodyPr wrap="square">
              <a:spAutoFit/>
            </a:bodyPr>
            <a:lstStyle/>
            <a:p>
              <a:pPr>
                <a:lnSpc>
                  <a:spcPct val="120000"/>
                </a:lnSpc>
              </a:pPr>
              <a:r>
                <a:rPr lang="zh-CN" altLang="en-US" sz="2000" b="1" dirty="0" smtClean="0">
                  <a:solidFill>
                    <a:srgbClr val="8A2F8C"/>
                  </a:solidFill>
                  <a:latin typeface="微软雅黑" panose="020B0503020204020204" pitchFamily="34" charset="-122"/>
                  <a:ea typeface="微软雅黑" panose="020B0503020204020204" pitchFamily="34" charset="-122"/>
                </a:rPr>
                <a:t>假</a:t>
              </a:r>
            </a:p>
          </p:txBody>
        </p:sp>
        <p:sp>
          <p:nvSpPr>
            <p:cNvPr id="30" name="矩形 29"/>
            <p:cNvSpPr/>
            <p:nvPr/>
          </p:nvSpPr>
          <p:spPr>
            <a:xfrm>
              <a:off x="4530732" y="2873216"/>
              <a:ext cx="1772106" cy="555784"/>
            </a:xfrm>
            <a:prstGeom prst="rect">
              <a:avLst/>
            </a:prstGeom>
          </p:spPr>
          <p:txBody>
            <a:bodyPr wrap="square">
              <a:spAutoFit/>
            </a:bodyPr>
            <a:lstStyle/>
            <a:p>
              <a:pPr algn="ctr">
                <a:lnSpc>
                  <a:spcPct val="120000"/>
                </a:lnSpc>
              </a:pPr>
              <a:r>
                <a:rPr lang="zh-CN" altLang="en-US" sz="2000" b="1" dirty="0" smtClean="0">
                  <a:solidFill>
                    <a:schemeClr val="bg1"/>
                  </a:solidFill>
                  <a:latin typeface="微软雅黑" panose="020B0503020204020204" pitchFamily="34" charset="-122"/>
                  <a:ea typeface="微软雅黑" panose="020B0503020204020204" pitchFamily="34" charset="-122"/>
                </a:rPr>
                <a:t>循环体</a:t>
              </a:r>
            </a:p>
          </p:txBody>
        </p:sp>
        <p:cxnSp>
          <p:nvCxnSpPr>
            <p:cNvPr id="31" name="直接箭头连接符 30"/>
            <p:cNvCxnSpPr/>
            <p:nvPr/>
          </p:nvCxnSpPr>
          <p:spPr>
            <a:xfrm rot="21540000">
              <a:off x="4082055" y="4087716"/>
              <a:ext cx="2376000" cy="24493"/>
            </a:xfrm>
            <a:prstGeom prst="straightConnector1">
              <a:avLst/>
            </a:prstGeom>
            <a:ln w="28575">
              <a:solidFill>
                <a:srgbClr val="8A2F8C"/>
              </a:solidFill>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5412296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par>
                                <p:cTn id="9" presetID="2" presetClass="entr" presetSubtype="4" decel="100000" fill="hold" nodeType="withEffect">
                                  <p:stCondLst>
                                    <p:cond delay="25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1+#ppt_h/2"/>
                                          </p:val>
                                        </p:tav>
                                        <p:tav tm="100000">
                                          <p:val>
                                            <p:strVal val="#ppt_y"/>
                                          </p:val>
                                        </p:tav>
                                      </p:tavLst>
                                    </p:anim>
                                  </p:childTnLst>
                                </p:cTn>
                              </p:par>
                            </p:childTnLst>
                          </p:cTn>
                        </p:par>
                        <p:par>
                          <p:cTn id="13" fill="hold">
                            <p:stCondLst>
                              <p:cond delay="750"/>
                            </p:stCondLst>
                            <p:childTnLst>
                              <p:par>
                                <p:cTn id="14" presetID="10" presetClass="entr" presetSubtype="0" fill="hold" nodeType="after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500"/>
                                        <p:tgtEl>
                                          <p:spTgt spid="2"/>
                                        </p:tgtEl>
                                      </p:cBhvr>
                                    </p:animEffect>
                                  </p:childTnLst>
                                </p:cTn>
                              </p:par>
                              <p:par>
                                <p:cTn id="17" presetID="2" presetClass="entr" presetSubtype="4" decel="100000" fill="hold" nodeType="with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fill="hold"/>
                                        <p:tgtEl>
                                          <p:spTgt spid="3"/>
                                        </p:tgtEl>
                                        <p:attrNameLst>
                                          <p:attrName>ppt_x</p:attrName>
                                        </p:attrNameLst>
                                      </p:cBhvr>
                                      <p:tavLst>
                                        <p:tav tm="0">
                                          <p:val>
                                            <p:strVal val="#ppt_x"/>
                                          </p:val>
                                        </p:tav>
                                        <p:tav tm="100000">
                                          <p:val>
                                            <p:strVal val="#ppt_x"/>
                                          </p:val>
                                        </p:tav>
                                      </p:tavLst>
                                    </p:anim>
                                    <p:anim calcmode="lin" valueType="num">
                                      <p:cBhvr additive="base">
                                        <p:cTn id="20" dur="500" fill="hold"/>
                                        <p:tgtEl>
                                          <p:spTgt spid="3"/>
                                        </p:tgtEl>
                                        <p:attrNameLst>
                                          <p:attrName>ppt_y</p:attrName>
                                        </p:attrNameLst>
                                      </p:cBhvr>
                                      <p:tavLst>
                                        <p:tav tm="0">
                                          <p:val>
                                            <p:strVal val="1+#ppt_h/2"/>
                                          </p:val>
                                        </p:tav>
                                        <p:tav tm="100000">
                                          <p:val>
                                            <p:strVal val="#ppt_y"/>
                                          </p:val>
                                        </p:tav>
                                      </p:tavLst>
                                    </p:anim>
                                  </p:childTnLst>
                                </p:cTn>
                              </p:par>
                            </p:childTnLst>
                          </p:cTn>
                        </p:par>
                        <p:par>
                          <p:cTn id="21" fill="hold">
                            <p:stCondLst>
                              <p:cond delay="1250"/>
                            </p:stCondLst>
                            <p:childTnLst>
                              <p:par>
                                <p:cTn id="22" presetID="2" presetClass="entr" presetSubtype="4" decel="100000" fill="hold" nodeType="afterEffect">
                                  <p:stCondLst>
                                    <p:cond delay="0"/>
                                  </p:stCondLst>
                                  <p:childTnLst>
                                    <p:set>
                                      <p:cBhvr>
                                        <p:cTn id="23" dur="1" fill="hold">
                                          <p:stCondLst>
                                            <p:cond delay="0"/>
                                          </p:stCondLst>
                                        </p:cTn>
                                        <p:tgtEl>
                                          <p:spTgt spid="13"/>
                                        </p:tgtEl>
                                        <p:attrNameLst>
                                          <p:attrName>style.visibility</p:attrName>
                                        </p:attrNameLst>
                                      </p:cBhvr>
                                      <p:to>
                                        <p:strVal val="visible"/>
                                      </p:to>
                                    </p:set>
                                    <p:anim calcmode="lin" valueType="num">
                                      <p:cBhvr additive="base">
                                        <p:cTn id="24" dur="500" fill="hold"/>
                                        <p:tgtEl>
                                          <p:spTgt spid="13"/>
                                        </p:tgtEl>
                                        <p:attrNameLst>
                                          <p:attrName>ppt_x</p:attrName>
                                        </p:attrNameLst>
                                      </p:cBhvr>
                                      <p:tavLst>
                                        <p:tav tm="0">
                                          <p:val>
                                            <p:strVal val="#ppt_x"/>
                                          </p:val>
                                        </p:tav>
                                        <p:tav tm="100000">
                                          <p:val>
                                            <p:strVal val="#ppt_x"/>
                                          </p:val>
                                        </p:tav>
                                      </p:tavLst>
                                    </p:anim>
                                    <p:anim calcmode="lin" valueType="num">
                                      <p:cBhvr additive="base">
                                        <p:cTn id="25"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p:cNvPicPr>
          <p:nvPr/>
        </p:nvPicPr>
        <p:blipFill>
          <a:blip r:embed="rId2" cstate="print">
            <a:extLst>
              <a:ext uri="{28A0092B-C50C-407E-A947-70E740481C1C}">
                <a14:useLocalDpi xmlns:a14="http://schemas.microsoft.com/office/drawing/2010/main" val="0"/>
              </a:ext>
            </a:extLst>
          </a:blip>
          <a:stretch>
            <a:fillRect/>
          </a:stretch>
        </p:blipFill>
        <p:spPr>
          <a:xfrm>
            <a:off x="856675" y="1254740"/>
            <a:ext cx="10270800" cy="5508000"/>
          </a:xfrm>
          <a:prstGeom prst="rect">
            <a:avLst/>
          </a:prstGeom>
        </p:spPr>
      </p:pic>
      <p:pic>
        <p:nvPicPr>
          <p:cNvPr id="9" name="图片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771" y="507825"/>
            <a:ext cx="6352257" cy="743356"/>
          </a:xfrm>
          <a:prstGeom prst="rect">
            <a:avLst/>
          </a:prstGeom>
        </p:spPr>
      </p:pic>
      <p:grpSp>
        <p:nvGrpSpPr>
          <p:cNvPr id="2" name="组合 7"/>
          <p:cNvGrpSpPr/>
          <p:nvPr/>
        </p:nvGrpSpPr>
        <p:grpSpPr>
          <a:xfrm>
            <a:off x="734568" y="424635"/>
            <a:ext cx="4066044" cy="830997"/>
            <a:chOff x="734568" y="424635"/>
            <a:chExt cx="4066044" cy="830997"/>
          </a:xfrm>
        </p:grpSpPr>
        <p:sp>
          <p:nvSpPr>
            <p:cNvPr id="4" name="文本框 3"/>
            <p:cNvSpPr txBox="1"/>
            <p:nvPr/>
          </p:nvSpPr>
          <p:spPr>
            <a:xfrm>
              <a:off x="734568" y="424635"/>
              <a:ext cx="417576" cy="830997"/>
            </a:xfrm>
            <a:prstGeom prst="rect">
              <a:avLst/>
            </a:prstGeom>
            <a:noFill/>
          </p:spPr>
          <p:txBody>
            <a:bodyPr wrap="square" rtlCol="0">
              <a:spAutoFit/>
            </a:bodyPr>
            <a:lstStyle/>
            <a:p>
              <a:r>
                <a:rPr lang="zh-CN" altLang="en-US" sz="4800" dirty="0" smtClean="0">
                  <a:solidFill>
                    <a:schemeClr val="bg1"/>
                  </a:solidFill>
                  <a:latin typeface="微软雅黑" panose="020B0503020204020204" pitchFamily="34" charset="-122"/>
                  <a:ea typeface="微软雅黑" panose="020B0503020204020204" pitchFamily="34" charset="-122"/>
                </a:rPr>
                <a:t>■</a:t>
              </a:r>
            </a:p>
          </p:txBody>
        </p:sp>
        <p:sp>
          <p:nvSpPr>
            <p:cNvPr id="5" name="矩形 4"/>
            <p:cNvSpPr/>
            <p:nvPr/>
          </p:nvSpPr>
          <p:spPr>
            <a:xfrm>
              <a:off x="1477266" y="562689"/>
              <a:ext cx="3323346" cy="646331"/>
            </a:xfrm>
            <a:prstGeom prst="rect">
              <a:avLst/>
            </a:prstGeom>
          </p:spPr>
          <p:txBody>
            <a:bodyPr wrap="none">
              <a:spAutoFit/>
            </a:bodyPr>
            <a:lstStyle/>
            <a:p>
              <a:r>
                <a:rPr lang="en-US" altLang="zh-CN" sz="3600" dirty="0" smtClean="0">
                  <a:solidFill>
                    <a:schemeClr val="bg1"/>
                  </a:solidFill>
                  <a:latin typeface="微软雅黑" panose="020B0503020204020204" pitchFamily="34" charset="-122"/>
                  <a:ea typeface="微软雅黑" panose="020B0503020204020204" pitchFamily="34" charset="-122"/>
                </a:rPr>
                <a:t>while </a:t>
              </a:r>
              <a:r>
                <a:rPr lang="zh-CN" altLang="en-US" sz="3600" dirty="0" smtClean="0">
                  <a:solidFill>
                    <a:schemeClr val="bg1"/>
                  </a:solidFill>
                  <a:latin typeface="微软雅黑" panose="020B0503020204020204" pitchFamily="34" charset="-122"/>
                  <a:ea typeface="微软雅黑" panose="020B0503020204020204" pitchFamily="34" charset="-122"/>
                </a:rPr>
                <a:t>循环示例</a:t>
              </a:r>
            </a:p>
          </p:txBody>
        </p:sp>
      </p:grpSp>
      <p:sp>
        <p:nvSpPr>
          <p:cNvPr id="32" name="矩形 31"/>
          <p:cNvSpPr/>
          <p:nvPr/>
        </p:nvSpPr>
        <p:spPr>
          <a:xfrm>
            <a:off x="1464127" y="1325191"/>
            <a:ext cx="7875815" cy="461665"/>
          </a:xfrm>
          <a:prstGeom prst="rect">
            <a:avLst/>
          </a:prstGeom>
        </p:spPr>
        <p:txBody>
          <a:bodyPr wrap="square">
            <a:spAutoFit/>
          </a:bodyPr>
          <a:lstStyle/>
          <a:p>
            <a:pPr marL="342900" indent="-342900">
              <a:lnSpc>
                <a:spcPct val="120000"/>
              </a:lnSpc>
              <a:spcBef>
                <a:spcPct val="20000"/>
              </a:spcBef>
              <a:buClr>
                <a:schemeClr val="tx1"/>
              </a:buClr>
              <a:buSzPct val="75000"/>
              <a:defRPr/>
            </a:pPr>
            <a:r>
              <a:rPr lang="zh-CN" altLang="en-US" sz="2000" b="1" kern="0" dirty="0" smtClean="0">
                <a:solidFill>
                  <a:srgbClr val="8A2F8C"/>
                </a:solidFill>
                <a:latin typeface="微软雅黑" pitchFamily="34" charset="-122"/>
                <a:ea typeface="微软雅黑" pitchFamily="34" charset="-122"/>
              </a:rPr>
              <a:t>编写程序，接受用户输入的多个整数求和，用户输入</a:t>
            </a:r>
            <a:r>
              <a:rPr lang="en-US" altLang="zh-CN" sz="2000" b="1" kern="0" dirty="0" smtClean="0">
                <a:solidFill>
                  <a:srgbClr val="8A2F8C"/>
                </a:solidFill>
                <a:latin typeface="微软雅黑" pitchFamily="34" charset="-122"/>
                <a:ea typeface="微软雅黑" pitchFamily="34" charset="-122"/>
              </a:rPr>
              <a:t>0</a:t>
            </a:r>
            <a:r>
              <a:rPr lang="zh-CN" altLang="en-US" sz="2000" b="1" kern="0" dirty="0" smtClean="0">
                <a:solidFill>
                  <a:srgbClr val="8A2F8C"/>
                </a:solidFill>
                <a:latin typeface="微软雅黑" pitchFamily="34" charset="-122"/>
                <a:ea typeface="微软雅黑" pitchFamily="34" charset="-122"/>
              </a:rPr>
              <a:t>时程序结束</a:t>
            </a:r>
            <a:endParaRPr lang="zh-CN" altLang="en-US" sz="2000" b="1" kern="0" dirty="0">
              <a:solidFill>
                <a:srgbClr val="8A2F8C"/>
              </a:solidFill>
              <a:latin typeface="微软雅黑" pitchFamily="34" charset="-122"/>
              <a:ea typeface="微软雅黑" pitchFamily="34" charset="-122"/>
            </a:endParaRPr>
          </a:p>
        </p:txBody>
      </p:sp>
      <p:sp>
        <p:nvSpPr>
          <p:cNvPr id="33" name="矩形 32"/>
          <p:cNvSpPr/>
          <p:nvPr/>
        </p:nvSpPr>
        <p:spPr>
          <a:xfrm>
            <a:off x="1513114" y="1733402"/>
            <a:ext cx="8434280" cy="4801314"/>
          </a:xfrm>
          <a:prstGeom prst="rect">
            <a:avLst/>
          </a:prstGeom>
        </p:spPr>
        <p:txBody>
          <a:bodyPr wrap="square">
            <a:spAutoFit/>
          </a:bodyPr>
          <a:lstStyle/>
          <a:p>
            <a:r>
              <a:rPr lang="en-US" altLang="zh-CN" sz="1700" b="1" dirty="0" smtClean="0">
                <a:solidFill>
                  <a:srgbClr val="006600"/>
                </a:solidFill>
                <a:latin typeface="微软雅黑" pitchFamily="34" charset="-122"/>
                <a:ea typeface="微软雅黑" pitchFamily="34" charset="-122"/>
              </a:rPr>
              <a:t>#include &lt;</a:t>
            </a:r>
            <a:r>
              <a:rPr lang="en-US" altLang="zh-CN" sz="1700" b="1" dirty="0" err="1" smtClean="0">
                <a:solidFill>
                  <a:srgbClr val="006600"/>
                </a:solidFill>
                <a:latin typeface="微软雅黑" pitchFamily="34" charset="-122"/>
                <a:ea typeface="微软雅黑" pitchFamily="34" charset="-122"/>
              </a:rPr>
              <a:t>iostream</a:t>
            </a:r>
            <a:r>
              <a:rPr lang="en-US" altLang="zh-CN" sz="1700" b="1" dirty="0" smtClean="0">
                <a:solidFill>
                  <a:srgbClr val="006600"/>
                </a:solidFill>
                <a:latin typeface="微软雅黑" pitchFamily="34" charset="-122"/>
                <a:ea typeface="微软雅黑" pitchFamily="34" charset="-122"/>
              </a:rPr>
              <a:t>&gt;</a:t>
            </a:r>
            <a:br>
              <a:rPr lang="en-US" altLang="zh-CN" sz="1700" b="1" dirty="0" smtClean="0">
                <a:solidFill>
                  <a:srgbClr val="006600"/>
                </a:solidFill>
                <a:latin typeface="微软雅黑" pitchFamily="34" charset="-122"/>
                <a:ea typeface="微软雅黑" pitchFamily="34" charset="-122"/>
              </a:rPr>
            </a:br>
            <a:r>
              <a:rPr lang="en-US" altLang="zh-CN" sz="1700" b="1" dirty="0" smtClean="0">
                <a:solidFill>
                  <a:srgbClr val="006600"/>
                </a:solidFill>
                <a:latin typeface="微软雅黑" pitchFamily="34" charset="-122"/>
                <a:ea typeface="微软雅黑" pitchFamily="34" charset="-122"/>
              </a:rPr>
              <a:t>using namespace std;</a:t>
            </a:r>
            <a:endParaRPr lang="zh-CN" altLang="en-US" sz="1700" b="1" dirty="0" smtClean="0">
              <a:solidFill>
                <a:srgbClr val="006600"/>
              </a:solidFill>
              <a:latin typeface="微软雅黑" pitchFamily="34" charset="-122"/>
              <a:ea typeface="微软雅黑" pitchFamily="34" charset="-122"/>
            </a:endParaRPr>
          </a:p>
          <a:p>
            <a:r>
              <a:rPr lang="en-US" altLang="zh-CN" sz="1700" b="1" dirty="0" err="1" smtClean="0">
                <a:solidFill>
                  <a:srgbClr val="006600"/>
                </a:solidFill>
                <a:latin typeface="微软雅黑" pitchFamily="34" charset="-122"/>
                <a:ea typeface="微软雅黑" pitchFamily="34" charset="-122"/>
              </a:rPr>
              <a:t>int</a:t>
            </a:r>
            <a:r>
              <a:rPr lang="en-US" altLang="zh-CN" sz="1700" b="1" dirty="0" smtClean="0">
                <a:solidFill>
                  <a:srgbClr val="006600"/>
                </a:solidFill>
                <a:latin typeface="微软雅黑" pitchFamily="34" charset="-122"/>
                <a:ea typeface="微软雅黑" pitchFamily="34" charset="-122"/>
              </a:rPr>
              <a:t> main()</a:t>
            </a:r>
            <a:br>
              <a:rPr lang="en-US" altLang="zh-CN" sz="1700" b="1" dirty="0" smtClean="0">
                <a:solidFill>
                  <a:srgbClr val="006600"/>
                </a:solidFill>
                <a:latin typeface="微软雅黑" pitchFamily="34" charset="-122"/>
                <a:ea typeface="微软雅黑" pitchFamily="34" charset="-122"/>
              </a:rPr>
            </a:br>
            <a:r>
              <a:rPr lang="en-US" altLang="zh-CN" sz="1700" b="1" dirty="0" smtClean="0">
                <a:solidFill>
                  <a:srgbClr val="006600"/>
                </a:solidFill>
                <a:latin typeface="微软雅黑" pitchFamily="34" charset="-122"/>
                <a:ea typeface="微软雅黑" pitchFamily="34" charset="-122"/>
              </a:rPr>
              <a:t>{</a:t>
            </a:r>
            <a:br>
              <a:rPr lang="en-US" altLang="zh-CN" sz="1700" b="1" dirty="0" smtClean="0">
                <a:solidFill>
                  <a:srgbClr val="006600"/>
                </a:solidFill>
                <a:latin typeface="微软雅黑" pitchFamily="34" charset="-122"/>
                <a:ea typeface="微软雅黑" pitchFamily="34" charset="-122"/>
              </a:rPr>
            </a:br>
            <a:r>
              <a:rPr lang="en-US" altLang="zh-CN" sz="1700" b="1" dirty="0" smtClean="0">
                <a:solidFill>
                  <a:srgbClr val="006600"/>
                </a:solidFill>
                <a:latin typeface="微软雅黑" pitchFamily="34" charset="-122"/>
                <a:ea typeface="微软雅黑" pitchFamily="34" charset="-122"/>
              </a:rPr>
              <a:t>  </a:t>
            </a:r>
            <a:r>
              <a:rPr lang="en-US" altLang="zh-CN" sz="1700" b="1" dirty="0" err="1" smtClean="0">
                <a:solidFill>
                  <a:srgbClr val="006600"/>
                </a:solidFill>
                <a:latin typeface="微软雅黑" pitchFamily="34" charset="-122"/>
                <a:ea typeface="微软雅黑" pitchFamily="34" charset="-122"/>
              </a:rPr>
              <a:t>int</a:t>
            </a:r>
            <a:r>
              <a:rPr lang="en-US" altLang="zh-CN" sz="1700" b="1" dirty="0" smtClean="0">
                <a:solidFill>
                  <a:srgbClr val="006600"/>
                </a:solidFill>
                <a:latin typeface="微软雅黑" pitchFamily="34" charset="-122"/>
                <a:ea typeface="微软雅黑" pitchFamily="34" charset="-122"/>
              </a:rPr>
              <a:t> n, sum = 0;</a:t>
            </a:r>
            <a:endParaRPr lang="zh-CN" altLang="en-US" sz="1700" b="1" dirty="0" smtClean="0">
              <a:solidFill>
                <a:srgbClr val="006600"/>
              </a:solidFill>
              <a:latin typeface="微软雅黑" pitchFamily="34" charset="-122"/>
              <a:ea typeface="微软雅黑" pitchFamily="34" charset="-122"/>
            </a:endParaRPr>
          </a:p>
          <a:p>
            <a:r>
              <a:rPr lang="en-US" altLang="zh-CN" sz="1700" b="1" dirty="0" smtClean="0">
                <a:solidFill>
                  <a:srgbClr val="006600"/>
                </a:solidFill>
                <a:latin typeface="微软雅黑" pitchFamily="34" charset="-122"/>
                <a:ea typeface="微软雅黑" pitchFamily="34" charset="-122"/>
              </a:rPr>
              <a:t>  </a:t>
            </a:r>
            <a:r>
              <a:rPr lang="en-US" altLang="zh-CN" sz="1700" b="1" dirty="0" err="1" smtClean="0">
                <a:solidFill>
                  <a:srgbClr val="006600"/>
                </a:solidFill>
                <a:latin typeface="微软雅黑" pitchFamily="34" charset="-122"/>
                <a:ea typeface="微软雅黑" pitchFamily="34" charset="-122"/>
              </a:rPr>
              <a:t>cout</a:t>
            </a:r>
            <a:r>
              <a:rPr lang="en-US" altLang="zh-CN" sz="1700" b="1" dirty="0" smtClean="0">
                <a:solidFill>
                  <a:srgbClr val="006600"/>
                </a:solidFill>
                <a:latin typeface="微软雅黑" pitchFamily="34" charset="-122"/>
                <a:ea typeface="微软雅黑" pitchFamily="34" charset="-122"/>
              </a:rPr>
              <a:t> &lt;&lt; "The program gets some integers, and output their sum.\n";</a:t>
            </a:r>
            <a:br>
              <a:rPr lang="en-US" altLang="zh-CN" sz="1700" b="1" dirty="0" smtClean="0">
                <a:solidFill>
                  <a:srgbClr val="006600"/>
                </a:solidFill>
                <a:latin typeface="微软雅黑" pitchFamily="34" charset="-122"/>
                <a:ea typeface="微软雅黑" pitchFamily="34" charset="-122"/>
              </a:rPr>
            </a:br>
            <a:r>
              <a:rPr lang="en-US" altLang="zh-CN" sz="1700" b="1" dirty="0" smtClean="0">
                <a:solidFill>
                  <a:srgbClr val="006600"/>
                </a:solidFill>
                <a:latin typeface="微软雅黑" pitchFamily="34" charset="-122"/>
                <a:ea typeface="微软雅黑" pitchFamily="34" charset="-122"/>
              </a:rPr>
              <a:t>  </a:t>
            </a:r>
            <a:r>
              <a:rPr lang="en-US" altLang="zh-CN" sz="1700" b="1" dirty="0" err="1" smtClean="0">
                <a:solidFill>
                  <a:srgbClr val="006600"/>
                </a:solidFill>
                <a:latin typeface="微软雅黑" pitchFamily="34" charset="-122"/>
                <a:ea typeface="微软雅黑" pitchFamily="34" charset="-122"/>
              </a:rPr>
              <a:t>cout</a:t>
            </a:r>
            <a:r>
              <a:rPr lang="en-US" altLang="zh-CN" sz="1700" b="1" dirty="0" smtClean="0">
                <a:solidFill>
                  <a:srgbClr val="006600"/>
                </a:solidFill>
                <a:latin typeface="微软雅黑" pitchFamily="34" charset="-122"/>
                <a:ea typeface="微软雅黑" pitchFamily="34" charset="-122"/>
              </a:rPr>
              <a:t> &lt;&lt; "To stop, please input 0.\n";</a:t>
            </a:r>
            <a:br>
              <a:rPr lang="en-US" altLang="zh-CN" sz="1700" b="1" dirty="0" smtClean="0">
                <a:solidFill>
                  <a:srgbClr val="006600"/>
                </a:solidFill>
                <a:latin typeface="微软雅黑" pitchFamily="34" charset="-122"/>
                <a:ea typeface="微软雅黑" pitchFamily="34" charset="-122"/>
              </a:rPr>
            </a:br>
            <a:r>
              <a:rPr lang="en-US" altLang="zh-CN" sz="1700" b="1" dirty="0" smtClean="0">
                <a:solidFill>
                  <a:srgbClr val="9A4D00"/>
                </a:solidFill>
                <a:latin typeface="微软雅黑" pitchFamily="34" charset="-122"/>
                <a:ea typeface="微软雅黑" pitchFamily="34" charset="-122"/>
              </a:rPr>
              <a:t>  </a:t>
            </a:r>
            <a:r>
              <a:rPr lang="en-US" altLang="zh-CN" sz="1700" b="1" dirty="0" err="1" smtClean="0">
                <a:solidFill>
                  <a:srgbClr val="9A4D00"/>
                </a:solidFill>
                <a:latin typeface="微软雅黑" pitchFamily="34" charset="-122"/>
                <a:ea typeface="微软雅黑" pitchFamily="34" charset="-122"/>
              </a:rPr>
              <a:t>cout</a:t>
            </a:r>
            <a:r>
              <a:rPr lang="en-US" altLang="zh-CN" sz="1700" b="1" dirty="0" smtClean="0">
                <a:solidFill>
                  <a:srgbClr val="9A4D00"/>
                </a:solidFill>
                <a:latin typeface="微软雅黑" pitchFamily="34" charset="-122"/>
                <a:ea typeface="微软雅黑" pitchFamily="34" charset="-122"/>
              </a:rPr>
              <a:t> &lt;&lt; "Please input an integer: ";</a:t>
            </a:r>
          </a:p>
          <a:p>
            <a:r>
              <a:rPr lang="en-US" altLang="zh-CN" sz="1700" b="1" dirty="0" smtClean="0">
                <a:solidFill>
                  <a:srgbClr val="9A4D00"/>
                </a:solidFill>
                <a:latin typeface="微软雅黑" pitchFamily="34" charset="-122"/>
                <a:ea typeface="微软雅黑" pitchFamily="34" charset="-122"/>
              </a:rPr>
              <a:t>  </a:t>
            </a:r>
            <a:r>
              <a:rPr lang="en-US" altLang="zh-CN" sz="1700" b="1" dirty="0" err="1" smtClean="0">
                <a:solidFill>
                  <a:srgbClr val="9A4D00"/>
                </a:solidFill>
                <a:latin typeface="微软雅黑" pitchFamily="34" charset="-122"/>
                <a:ea typeface="微软雅黑" pitchFamily="34" charset="-122"/>
              </a:rPr>
              <a:t>cin</a:t>
            </a:r>
            <a:r>
              <a:rPr lang="en-US" altLang="zh-CN" sz="1700" b="1" dirty="0" smtClean="0">
                <a:solidFill>
                  <a:srgbClr val="9A4D00"/>
                </a:solidFill>
                <a:latin typeface="微软雅黑" pitchFamily="34" charset="-122"/>
                <a:ea typeface="微软雅黑" pitchFamily="34" charset="-122"/>
              </a:rPr>
              <a:t> &gt;&gt; n;</a:t>
            </a:r>
            <a:br>
              <a:rPr lang="en-US" altLang="zh-CN" sz="1700" b="1" dirty="0" smtClean="0">
                <a:solidFill>
                  <a:srgbClr val="9A4D00"/>
                </a:solidFill>
                <a:latin typeface="微软雅黑" pitchFamily="34" charset="-122"/>
                <a:ea typeface="微软雅黑" pitchFamily="34" charset="-122"/>
              </a:rPr>
            </a:br>
            <a:r>
              <a:rPr lang="en-US" altLang="zh-CN" sz="1700" b="1" dirty="0" smtClean="0">
                <a:solidFill>
                  <a:srgbClr val="9A4D00"/>
                </a:solidFill>
                <a:latin typeface="微软雅黑" pitchFamily="34" charset="-122"/>
                <a:ea typeface="微软雅黑" pitchFamily="34" charset="-122"/>
              </a:rPr>
              <a:t>  while( n != 0 )</a:t>
            </a:r>
          </a:p>
          <a:p>
            <a:r>
              <a:rPr lang="en-US" altLang="zh-CN" sz="1700" b="1" dirty="0" smtClean="0">
                <a:solidFill>
                  <a:srgbClr val="9A4D00"/>
                </a:solidFill>
                <a:latin typeface="微软雅黑" pitchFamily="34" charset="-122"/>
                <a:ea typeface="微软雅黑" pitchFamily="34" charset="-122"/>
              </a:rPr>
              <a:t>  {</a:t>
            </a:r>
            <a:br>
              <a:rPr lang="en-US" altLang="zh-CN" sz="1700" b="1" dirty="0" smtClean="0">
                <a:solidFill>
                  <a:srgbClr val="9A4D00"/>
                </a:solidFill>
                <a:latin typeface="微软雅黑" pitchFamily="34" charset="-122"/>
                <a:ea typeface="微软雅黑" pitchFamily="34" charset="-122"/>
              </a:rPr>
            </a:br>
            <a:r>
              <a:rPr lang="en-US" altLang="zh-CN" sz="1700" b="1" dirty="0" smtClean="0">
                <a:solidFill>
                  <a:srgbClr val="9A4D00"/>
                </a:solidFill>
                <a:latin typeface="微软雅黑" pitchFamily="34" charset="-122"/>
                <a:ea typeface="微软雅黑" pitchFamily="34" charset="-122"/>
              </a:rPr>
              <a:t>    sum += n;</a:t>
            </a:r>
            <a:br>
              <a:rPr lang="en-US" altLang="zh-CN" sz="1700" b="1" dirty="0" smtClean="0">
                <a:solidFill>
                  <a:srgbClr val="9A4D00"/>
                </a:solidFill>
                <a:latin typeface="微软雅黑" pitchFamily="34" charset="-122"/>
                <a:ea typeface="微软雅黑" pitchFamily="34" charset="-122"/>
              </a:rPr>
            </a:br>
            <a:r>
              <a:rPr lang="en-US" altLang="zh-CN" sz="1700" b="1" dirty="0" smtClean="0">
                <a:solidFill>
                  <a:srgbClr val="9A4D00"/>
                </a:solidFill>
                <a:latin typeface="微软雅黑" pitchFamily="34" charset="-122"/>
                <a:ea typeface="微软雅黑" pitchFamily="34" charset="-122"/>
              </a:rPr>
              <a:t>    </a:t>
            </a:r>
            <a:r>
              <a:rPr lang="en-US" altLang="zh-CN" sz="1700" b="1" dirty="0" err="1" smtClean="0">
                <a:solidFill>
                  <a:srgbClr val="9A4D00"/>
                </a:solidFill>
                <a:latin typeface="微软雅黑" pitchFamily="34" charset="-122"/>
                <a:ea typeface="微软雅黑" pitchFamily="34" charset="-122"/>
              </a:rPr>
              <a:t>cout</a:t>
            </a:r>
            <a:r>
              <a:rPr lang="en-US" altLang="zh-CN" sz="1700" b="1" dirty="0" smtClean="0">
                <a:solidFill>
                  <a:srgbClr val="9A4D00"/>
                </a:solidFill>
                <a:latin typeface="微软雅黑" pitchFamily="34" charset="-122"/>
                <a:ea typeface="微软雅黑" pitchFamily="34" charset="-122"/>
              </a:rPr>
              <a:t> &lt;&lt; "The next integer: ";</a:t>
            </a:r>
            <a:br>
              <a:rPr lang="en-US" altLang="zh-CN" sz="1700" b="1" dirty="0" smtClean="0">
                <a:solidFill>
                  <a:srgbClr val="9A4D00"/>
                </a:solidFill>
                <a:latin typeface="微软雅黑" pitchFamily="34" charset="-122"/>
                <a:ea typeface="微软雅黑" pitchFamily="34" charset="-122"/>
              </a:rPr>
            </a:br>
            <a:r>
              <a:rPr lang="en-US" altLang="zh-CN" sz="1700" b="1" dirty="0" smtClean="0">
                <a:solidFill>
                  <a:srgbClr val="9A4D00"/>
                </a:solidFill>
                <a:latin typeface="微软雅黑" pitchFamily="34" charset="-122"/>
                <a:ea typeface="微软雅黑" pitchFamily="34" charset="-122"/>
              </a:rPr>
              <a:t>    </a:t>
            </a:r>
            <a:r>
              <a:rPr lang="en-US" altLang="zh-CN" sz="1700" b="1" dirty="0" err="1" smtClean="0">
                <a:solidFill>
                  <a:srgbClr val="9A4D00"/>
                </a:solidFill>
                <a:latin typeface="微软雅黑" pitchFamily="34" charset="-122"/>
                <a:ea typeface="微软雅黑" pitchFamily="34" charset="-122"/>
              </a:rPr>
              <a:t>cin</a:t>
            </a:r>
            <a:r>
              <a:rPr lang="en-US" altLang="zh-CN" sz="1700" b="1" dirty="0" smtClean="0">
                <a:solidFill>
                  <a:srgbClr val="9A4D00"/>
                </a:solidFill>
                <a:latin typeface="微软雅黑" pitchFamily="34" charset="-122"/>
                <a:ea typeface="微软雅黑" pitchFamily="34" charset="-122"/>
              </a:rPr>
              <a:t> &gt;&gt; n;</a:t>
            </a:r>
            <a:br>
              <a:rPr lang="en-US" altLang="zh-CN" sz="1700" b="1" dirty="0" smtClean="0">
                <a:solidFill>
                  <a:srgbClr val="9A4D00"/>
                </a:solidFill>
                <a:latin typeface="微软雅黑" pitchFamily="34" charset="-122"/>
                <a:ea typeface="微软雅黑" pitchFamily="34" charset="-122"/>
              </a:rPr>
            </a:br>
            <a:r>
              <a:rPr lang="en-US" altLang="zh-CN" sz="1700" b="1" dirty="0" smtClean="0">
                <a:solidFill>
                  <a:srgbClr val="9A4D00"/>
                </a:solidFill>
                <a:latin typeface="微软雅黑" pitchFamily="34" charset="-122"/>
                <a:ea typeface="微软雅黑" pitchFamily="34" charset="-122"/>
              </a:rPr>
              <a:t>  }</a:t>
            </a:r>
            <a:endParaRPr lang="zh-CN" altLang="en-US" sz="1700" b="1" dirty="0" smtClean="0">
              <a:solidFill>
                <a:srgbClr val="9A4D00"/>
              </a:solidFill>
              <a:latin typeface="微软雅黑" pitchFamily="34" charset="-122"/>
              <a:ea typeface="微软雅黑" pitchFamily="34" charset="-122"/>
            </a:endParaRPr>
          </a:p>
          <a:p>
            <a:r>
              <a:rPr lang="en-US" altLang="zh-CN" sz="1700" b="1" dirty="0" smtClean="0">
                <a:solidFill>
                  <a:srgbClr val="006600"/>
                </a:solidFill>
                <a:latin typeface="微软雅黑" pitchFamily="34" charset="-122"/>
                <a:ea typeface="微软雅黑" pitchFamily="34" charset="-122"/>
              </a:rPr>
              <a:t>  </a:t>
            </a:r>
            <a:r>
              <a:rPr lang="en-US" altLang="zh-CN" sz="1700" b="1" dirty="0" err="1" smtClean="0">
                <a:solidFill>
                  <a:srgbClr val="006600"/>
                </a:solidFill>
                <a:latin typeface="微软雅黑" pitchFamily="34" charset="-122"/>
                <a:ea typeface="微软雅黑" pitchFamily="34" charset="-122"/>
              </a:rPr>
              <a:t>cout</a:t>
            </a:r>
            <a:r>
              <a:rPr lang="en-US" altLang="zh-CN" sz="1700" b="1" dirty="0" smtClean="0">
                <a:solidFill>
                  <a:srgbClr val="006600"/>
                </a:solidFill>
                <a:latin typeface="微软雅黑" pitchFamily="34" charset="-122"/>
                <a:ea typeface="微软雅黑" pitchFamily="34" charset="-122"/>
              </a:rPr>
              <a:t> &lt;&lt; "The sum is " &lt;&lt; sum &lt;&lt; "." &lt;&lt; </a:t>
            </a:r>
            <a:r>
              <a:rPr lang="en-US" altLang="zh-CN" sz="1700" b="1" dirty="0" err="1" smtClean="0">
                <a:solidFill>
                  <a:srgbClr val="006600"/>
                </a:solidFill>
                <a:latin typeface="微软雅黑" pitchFamily="34" charset="-122"/>
                <a:ea typeface="微软雅黑" pitchFamily="34" charset="-122"/>
              </a:rPr>
              <a:t>endl</a:t>
            </a:r>
            <a:r>
              <a:rPr lang="en-US" altLang="zh-CN" sz="1700" b="1" dirty="0" smtClean="0">
                <a:solidFill>
                  <a:srgbClr val="006600"/>
                </a:solidFill>
                <a:latin typeface="微软雅黑" pitchFamily="34" charset="-122"/>
                <a:ea typeface="微软雅黑" pitchFamily="34" charset="-122"/>
              </a:rPr>
              <a:t>;</a:t>
            </a:r>
            <a:br>
              <a:rPr lang="en-US" altLang="zh-CN" sz="1700" b="1" dirty="0" smtClean="0">
                <a:solidFill>
                  <a:srgbClr val="006600"/>
                </a:solidFill>
                <a:latin typeface="微软雅黑" pitchFamily="34" charset="-122"/>
                <a:ea typeface="微软雅黑" pitchFamily="34" charset="-122"/>
              </a:rPr>
            </a:br>
            <a:r>
              <a:rPr lang="en-US" altLang="zh-CN" sz="1700" b="1" dirty="0" smtClean="0">
                <a:solidFill>
                  <a:srgbClr val="006600"/>
                </a:solidFill>
                <a:latin typeface="微软雅黑" pitchFamily="34" charset="-122"/>
                <a:ea typeface="微软雅黑" pitchFamily="34" charset="-122"/>
              </a:rPr>
              <a:t>  return 0;</a:t>
            </a:r>
            <a:br>
              <a:rPr lang="en-US" altLang="zh-CN" sz="1700" b="1" dirty="0" smtClean="0">
                <a:solidFill>
                  <a:srgbClr val="006600"/>
                </a:solidFill>
                <a:latin typeface="微软雅黑" pitchFamily="34" charset="-122"/>
                <a:ea typeface="微软雅黑" pitchFamily="34" charset="-122"/>
              </a:rPr>
            </a:br>
            <a:r>
              <a:rPr lang="en-US" altLang="zh-CN" sz="1700" b="1" dirty="0" smtClean="0">
                <a:solidFill>
                  <a:srgbClr val="006600"/>
                </a:solidFill>
                <a:latin typeface="微软雅黑" pitchFamily="34" charset="-122"/>
                <a:ea typeface="微软雅黑" pitchFamily="34" charset="-122"/>
              </a:rPr>
              <a:t>}</a:t>
            </a:r>
            <a:endParaRPr lang="zh-CN" altLang="en-US" sz="1700" b="1" dirty="0">
              <a:solidFill>
                <a:srgbClr val="006600"/>
              </a:solidFill>
              <a:latin typeface="微软雅黑" pitchFamily="34" charset="-122"/>
              <a:ea typeface="微软雅黑" pitchFamily="34" charset="-122"/>
            </a:endParaRPr>
          </a:p>
        </p:txBody>
      </p:sp>
      <p:sp>
        <p:nvSpPr>
          <p:cNvPr id="34" name="TextBox 33"/>
          <p:cNvSpPr txBox="1">
            <a:spLocks noChangeArrowheads="1"/>
          </p:cNvSpPr>
          <p:nvPr/>
        </p:nvSpPr>
        <p:spPr bwMode="auto">
          <a:xfrm>
            <a:off x="7055981" y="4902659"/>
            <a:ext cx="2357437" cy="400110"/>
          </a:xfrm>
          <a:prstGeom prst="rect">
            <a:avLst/>
          </a:prstGeom>
          <a:noFill/>
          <a:ln w="9525">
            <a:noFill/>
            <a:miter lim="800000"/>
            <a:headEnd/>
            <a:tailEnd/>
          </a:ln>
        </p:spPr>
        <p:txBody>
          <a:bodyPr>
            <a:spAutoFit/>
          </a:bodyPr>
          <a:lstStyle/>
          <a:p>
            <a:r>
              <a:rPr lang="zh-CN" altLang="en-US" sz="2000" b="1" dirty="0">
                <a:solidFill>
                  <a:srgbClr val="9A4D00"/>
                </a:solidFill>
                <a:latin typeface="微软雅黑" pitchFamily="34" charset="-122"/>
                <a:ea typeface="微软雅黑" pitchFamily="34" charset="-122"/>
              </a:rPr>
              <a:t>常见的程序结构</a:t>
            </a:r>
          </a:p>
        </p:txBody>
      </p:sp>
    </p:spTree>
    <p:extLst>
      <p:ext uri="{BB962C8B-B14F-4D97-AF65-F5344CB8AC3E}">
        <p14:creationId xmlns:p14="http://schemas.microsoft.com/office/powerpoint/2010/main" val="25412296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par>
                                <p:cTn id="9" presetID="2" presetClass="entr" presetSubtype="4" decel="100000" fill="hold" nodeType="withEffect">
                                  <p:stCondLst>
                                    <p:cond delay="25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1+#ppt_h/2"/>
                                          </p:val>
                                        </p:tav>
                                        <p:tav tm="100000">
                                          <p:val>
                                            <p:strVal val="#ppt_y"/>
                                          </p:val>
                                        </p:tav>
                                      </p:tavLst>
                                    </p:anim>
                                  </p:childTnLst>
                                </p:cTn>
                              </p:par>
                            </p:childTnLst>
                          </p:cTn>
                        </p:par>
                        <p:par>
                          <p:cTn id="13" fill="hold">
                            <p:stCondLst>
                              <p:cond delay="750"/>
                            </p:stCondLst>
                            <p:childTnLst>
                              <p:par>
                                <p:cTn id="14" presetID="10" presetClass="entr" presetSubtype="0" fill="hold" nodeType="after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500"/>
                                        <p:tgtEl>
                                          <p:spTgt spid="2"/>
                                        </p:tgtEl>
                                      </p:cBhvr>
                                    </p:animEffect>
                                  </p:childTnLst>
                                </p:cTn>
                              </p:par>
                              <p:par>
                                <p:cTn id="17" presetID="2" presetClass="entr" presetSubtype="4" decel="100000" fill="hold" grpId="0" nodeType="withEffect">
                                  <p:stCondLst>
                                    <p:cond delay="0"/>
                                  </p:stCondLst>
                                  <p:childTnLst>
                                    <p:set>
                                      <p:cBhvr>
                                        <p:cTn id="18" dur="1" fill="hold">
                                          <p:stCondLst>
                                            <p:cond delay="0"/>
                                          </p:stCondLst>
                                        </p:cTn>
                                        <p:tgtEl>
                                          <p:spTgt spid="32"/>
                                        </p:tgtEl>
                                        <p:attrNameLst>
                                          <p:attrName>style.visibility</p:attrName>
                                        </p:attrNameLst>
                                      </p:cBhvr>
                                      <p:to>
                                        <p:strVal val="visible"/>
                                      </p:to>
                                    </p:set>
                                    <p:anim calcmode="lin" valueType="num">
                                      <p:cBhvr additive="base">
                                        <p:cTn id="19" dur="500" fill="hold"/>
                                        <p:tgtEl>
                                          <p:spTgt spid="32"/>
                                        </p:tgtEl>
                                        <p:attrNameLst>
                                          <p:attrName>ppt_x</p:attrName>
                                        </p:attrNameLst>
                                      </p:cBhvr>
                                      <p:tavLst>
                                        <p:tav tm="0">
                                          <p:val>
                                            <p:strVal val="#ppt_x"/>
                                          </p:val>
                                        </p:tav>
                                        <p:tav tm="100000">
                                          <p:val>
                                            <p:strVal val="#ppt_x"/>
                                          </p:val>
                                        </p:tav>
                                      </p:tavLst>
                                    </p:anim>
                                    <p:anim calcmode="lin" valueType="num">
                                      <p:cBhvr additive="base">
                                        <p:cTn id="20"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decel="100000" fill="hold" grpId="0" nodeType="clickEffect">
                                  <p:stCondLst>
                                    <p:cond delay="0"/>
                                  </p:stCondLst>
                                  <p:childTnLst>
                                    <p:set>
                                      <p:cBhvr>
                                        <p:cTn id="24" dur="1" fill="hold">
                                          <p:stCondLst>
                                            <p:cond delay="0"/>
                                          </p:stCondLst>
                                        </p:cTn>
                                        <p:tgtEl>
                                          <p:spTgt spid="33"/>
                                        </p:tgtEl>
                                        <p:attrNameLst>
                                          <p:attrName>style.visibility</p:attrName>
                                        </p:attrNameLst>
                                      </p:cBhvr>
                                      <p:to>
                                        <p:strVal val="visible"/>
                                      </p:to>
                                    </p:set>
                                    <p:anim calcmode="lin" valueType="num">
                                      <p:cBhvr additive="base">
                                        <p:cTn id="25" dur="500" fill="hold"/>
                                        <p:tgtEl>
                                          <p:spTgt spid="33"/>
                                        </p:tgtEl>
                                        <p:attrNameLst>
                                          <p:attrName>ppt_x</p:attrName>
                                        </p:attrNameLst>
                                      </p:cBhvr>
                                      <p:tavLst>
                                        <p:tav tm="0">
                                          <p:val>
                                            <p:strVal val="#ppt_x"/>
                                          </p:val>
                                        </p:tav>
                                        <p:tav tm="100000">
                                          <p:val>
                                            <p:strVal val="#ppt_x"/>
                                          </p:val>
                                        </p:tav>
                                      </p:tavLst>
                                    </p:anim>
                                    <p:anim calcmode="lin" valueType="num">
                                      <p:cBhvr additive="base">
                                        <p:cTn id="26"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decel="100000" fill="hold" grpId="0" nodeType="clickEffect">
                                  <p:stCondLst>
                                    <p:cond delay="0"/>
                                  </p:stCondLst>
                                  <p:childTnLst>
                                    <p:set>
                                      <p:cBhvr>
                                        <p:cTn id="30" dur="1" fill="hold">
                                          <p:stCondLst>
                                            <p:cond delay="0"/>
                                          </p:stCondLst>
                                        </p:cTn>
                                        <p:tgtEl>
                                          <p:spTgt spid="34"/>
                                        </p:tgtEl>
                                        <p:attrNameLst>
                                          <p:attrName>style.visibility</p:attrName>
                                        </p:attrNameLst>
                                      </p:cBhvr>
                                      <p:to>
                                        <p:strVal val="visible"/>
                                      </p:to>
                                    </p:set>
                                    <p:anim calcmode="lin" valueType="num">
                                      <p:cBhvr additive="base">
                                        <p:cTn id="31" dur="500" fill="hold"/>
                                        <p:tgtEl>
                                          <p:spTgt spid="34"/>
                                        </p:tgtEl>
                                        <p:attrNameLst>
                                          <p:attrName>ppt_x</p:attrName>
                                        </p:attrNameLst>
                                      </p:cBhvr>
                                      <p:tavLst>
                                        <p:tav tm="0">
                                          <p:val>
                                            <p:strVal val="#ppt_x"/>
                                          </p:val>
                                        </p:tav>
                                        <p:tav tm="100000">
                                          <p:val>
                                            <p:strVal val="#ppt_x"/>
                                          </p:val>
                                        </p:tav>
                                      </p:tavLst>
                                    </p:anim>
                                    <p:anim calcmode="lin" valueType="num">
                                      <p:cBhvr additive="base">
                                        <p:cTn id="32"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33" grpId="0"/>
      <p:bldP spid="3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56675" y="1254740"/>
            <a:ext cx="10271573" cy="4846569"/>
          </a:xfrm>
          <a:prstGeom prst="rect">
            <a:avLst/>
          </a:prstGeom>
        </p:spPr>
      </p:pic>
      <p:pic>
        <p:nvPicPr>
          <p:cNvPr id="9" name="图片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771" y="507825"/>
            <a:ext cx="6352257" cy="743356"/>
          </a:xfrm>
          <a:prstGeom prst="rect">
            <a:avLst/>
          </a:prstGeom>
        </p:spPr>
      </p:pic>
      <p:grpSp>
        <p:nvGrpSpPr>
          <p:cNvPr id="8" name="组合 7"/>
          <p:cNvGrpSpPr/>
          <p:nvPr/>
        </p:nvGrpSpPr>
        <p:grpSpPr>
          <a:xfrm>
            <a:off x="734568" y="424635"/>
            <a:ext cx="5082348" cy="830997"/>
            <a:chOff x="734568" y="424635"/>
            <a:chExt cx="5082348" cy="830997"/>
          </a:xfrm>
        </p:grpSpPr>
        <p:sp>
          <p:nvSpPr>
            <p:cNvPr id="4" name="文本框 3"/>
            <p:cNvSpPr txBox="1"/>
            <p:nvPr/>
          </p:nvSpPr>
          <p:spPr>
            <a:xfrm>
              <a:off x="734568" y="424635"/>
              <a:ext cx="417576" cy="830997"/>
            </a:xfrm>
            <a:prstGeom prst="rect">
              <a:avLst/>
            </a:prstGeom>
            <a:noFill/>
          </p:spPr>
          <p:txBody>
            <a:bodyPr wrap="square" rtlCol="0">
              <a:spAutoFit/>
            </a:bodyPr>
            <a:lstStyle/>
            <a:p>
              <a:r>
                <a:rPr lang="zh-CN" altLang="en-US" sz="4800" dirty="0" smtClean="0">
                  <a:solidFill>
                    <a:schemeClr val="bg1"/>
                  </a:solidFill>
                  <a:latin typeface="微软雅黑" panose="020B0503020204020204" pitchFamily="34" charset="-122"/>
                  <a:ea typeface="微软雅黑" panose="020B0503020204020204" pitchFamily="34" charset="-122"/>
                </a:rPr>
                <a:t>■</a:t>
              </a:r>
            </a:p>
          </p:txBody>
        </p:sp>
        <p:sp>
          <p:nvSpPr>
            <p:cNvPr id="5" name="矩形 4"/>
            <p:cNvSpPr/>
            <p:nvPr/>
          </p:nvSpPr>
          <p:spPr>
            <a:xfrm>
              <a:off x="1477266" y="562689"/>
              <a:ext cx="4339650" cy="646331"/>
            </a:xfrm>
            <a:prstGeom prst="rect">
              <a:avLst/>
            </a:prstGeom>
          </p:spPr>
          <p:txBody>
            <a:bodyPr wrap="none">
              <a:spAutoFit/>
            </a:bodyPr>
            <a:lstStyle/>
            <a:p>
              <a:r>
                <a:rPr lang="zh-CN" altLang="en-US" sz="3600" dirty="0" smtClean="0">
                  <a:solidFill>
                    <a:schemeClr val="bg1"/>
                  </a:solidFill>
                  <a:latin typeface="微软雅黑" panose="020B0503020204020204" pitchFamily="34" charset="-122"/>
                  <a:ea typeface="微软雅黑" panose="020B0503020204020204" pitchFamily="34" charset="-122"/>
                </a:rPr>
                <a:t>结构化程序设计基础</a:t>
              </a:r>
            </a:p>
          </p:txBody>
        </p:sp>
      </p:grpSp>
      <p:grpSp>
        <p:nvGrpSpPr>
          <p:cNvPr id="2" name="组合 1"/>
          <p:cNvGrpSpPr/>
          <p:nvPr/>
        </p:nvGrpSpPr>
        <p:grpSpPr>
          <a:xfrm>
            <a:off x="1477267" y="1464666"/>
            <a:ext cx="7724449" cy="4265730"/>
            <a:chOff x="1477267" y="1501610"/>
            <a:chExt cx="7724449" cy="4265730"/>
          </a:xfrm>
        </p:grpSpPr>
        <p:sp>
          <p:nvSpPr>
            <p:cNvPr id="7" name="矩形 6"/>
            <p:cNvSpPr/>
            <p:nvPr/>
          </p:nvSpPr>
          <p:spPr>
            <a:xfrm>
              <a:off x="1477267" y="1501610"/>
              <a:ext cx="6698784" cy="646331"/>
            </a:xfrm>
            <a:prstGeom prst="rect">
              <a:avLst/>
            </a:prstGeom>
          </p:spPr>
          <p:txBody>
            <a:bodyPr wrap="square">
              <a:spAutoFit/>
            </a:bodyPr>
            <a:lstStyle/>
            <a:p>
              <a:pPr>
                <a:lnSpc>
                  <a:spcPct val="120000"/>
                </a:lnSpc>
              </a:pPr>
              <a:r>
                <a:rPr lang="zh-CN" altLang="en-US" sz="3000" b="1" dirty="0" smtClean="0">
                  <a:solidFill>
                    <a:srgbClr val="8A2F8C"/>
                  </a:solidFill>
                  <a:latin typeface="微软雅黑" panose="020B0503020204020204" pitchFamily="34" charset="-122"/>
                  <a:ea typeface="微软雅黑" panose="020B0503020204020204" pitchFamily="34" charset="-122"/>
                </a:rPr>
                <a:t>程序的控制结构（黑箱）</a:t>
              </a:r>
              <a:endParaRPr lang="en-US" altLang="zh-CN" sz="3000" b="1" dirty="0" smtClean="0">
                <a:solidFill>
                  <a:srgbClr val="8A2F8C"/>
                </a:solidFill>
                <a:latin typeface="微软雅黑" panose="020B0503020204020204" pitchFamily="34" charset="-122"/>
                <a:ea typeface="微软雅黑" panose="020B0503020204020204" pitchFamily="34" charset="-122"/>
              </a:endParaRPr>
            </a:p>
          </p:txBody>
        </p:sp>
        <p:sp>
          <p:nvSpPr>
            <p:cNvPr id="10" name="矩形 9"/>
            <p:cNvSpPr/>
            <p:nvPr/>
          </p:nvSpPr>
          <p:spPr>
            <a:xfrm>
              <a:off x="1762316" y="2074487"/>
              <a:ext cx="7439400" cy="492443"/>
            </a:xfrm>
            <a:prstGeom prst="rect">
              <a:avLst/>
            </a:prstGeom>
          </p:spPr>
          <p:txBody>
            <a:bodyPr wrap="square">
              <a:spAutoFit/>
            </a:bodyPr>
            <a:lstStyle/>
            <a:p>
              <a:pPr marL="0" lvl="1"/>
              <a:r>
                <a:rPr lang="zh-CN" altLang="en-US" sz="2600" b="1" dirty="0" smtClean="0">
                  <a:solidFill>
                    <a:srgbClr val="8A2F8C"/>
                  </a:solidFill>
                  <a:latin typeface="微软雅黑" panose="020B0503020204020204" pitchFamily="34" charset="-122"/>
                  <a:ea typeface="微软雅黑" panose="020B0503020204020204" pitchFamily="34" charset="-122"/>
                </a:rPr>
                <a:t>单入口单出口的控制结构易于理解</a:t>
              </a:r>
            </a:p>
          </p:txBody>
        </p:sp>
        <p:sp>
          <p:nvSpPr>
            <p:cNvPr id="11" name="矩形 10"/>
            <p:cNvSpPr/>
            <p:nvPr/>
          </p:nvSpPr>
          <p:spPr>
            <a:xfrm>
              <a:off x="1477267" y="2660942"/>
              <a:ext cx="6698784" cy="646331"/>
            </a:xfrm>
            <a:prstGeom prst="rect">
              <a:avLst/>
            </a:prstGeom>
          </p:spPr>
          <p:txBody>
            <a:bodyPr wrap="square">
              <a:spAutoFit/>
            </a:bodyPr>
            <a:lstStyle/>
            <a:p>
              <a:pPr>
                <a:lnSpc>
                  <a:spcPct val="120000"/>
                </a:lnSpc>
              </a:pPr>
              <a:r>
                <a:rPr lang="zh-CN" altLang="en-US" sz="3000" b="1" dirty="0" smtClean="0">
                  <a:solidFill>
                    <a:srgbClr val="8A2F8C"/>
                  </a:solidFill>
                  <a:latin typeface="微软雅黑" panose="020B0503020204020204" pitchFamily="34" charset="-122"/>
                  <a:ea typeface="微软雅黑" panose="020B0503020204020204" pitchFamily="34" charset="-122"/>
                </a:rPr>
                <a:t>三种基本控制结构</a:t>
              </a:r>
            </a:p>
          </p:txBody>
        </p:sp>
        <p:sp>
          <p:nvSpPr>
            <p:cNvPr id="13" name="矩形 12"/>
            <p:cNvSpPr/>
            <p:nvPr/>
          </p:nvSpPr>
          <p:spPr>
            <a:xfrm>
              <a:off x="1762316" y="3233819"/>
              <a:ext cx="7439400" cy="492443"/>
            </a:xfrm>
            <a:prstGeom prst="rect">
              <a:avLst/>
            </a:prstGeom>
          </p:spPr>
          <p:txBody>
            <a:bodyPr wrap="square">
              <a:spAutoFit/>
            </a:bodyPr>
            <a:lstStyle/>
            <a:p>
              <a:pPr marL="0" lvl="1"/>
              <a:r>
                <a:rPr lang="zh-CN" altLang="en-US" sz="2600" b="1" dirty="0" smtClean="0">
                  <a:solidFill>
                    <a:srgbClr val="8A2F8C"/>
                  </a:solidFill>
                  <a:latin typeface="微软雅黑" panose="020B0503020204020204" pitchFamily="34" charset="-122"/>
                  <a:ea typeface="微软雅黑" panose="020B0503020204020204" pitchFamily="34" charset="-122"/>
                </a:rPr>
                <a:t>顺序结构</a:t>
              </a:r>
            </a:p>
          </p:txBody>
        </p:sp>
        <p:sp>
          <p:nvSpPr>
            <p:cNvPr id="14" name="矩形 13"/>
            <p:cNvSpPr/>
            <p:nvPr/>
          </p:nvSpPr>
          <p:spPr>
            <a:xfrm>
              <a:off x="1762316" y="3691020"/>
              <a:ext cx="7439400" cy="492443"/>
            </a:xfrm>
            <a:prstGeom prst="rect">
              <a:avLst/>
            </a:prstGeom>
          </p:spPr>
          <p:txBody>
            <a:bodyPr wrap="square">
              <a:spAutoFit/>
            </a:bodyPr>
            <a:lstStyle/>
            <a:p>
              <a:pPr marL="0" lvl="1"/>
              <a:r>
                <a:rPr lang="zh-CN" altLang="en-US" sz="2600" b="1" dirty="0" smtClean="0">
                  <a:solidFill>
                    <a:srgbClr val="8A2F8C"/>
                  </a:solidFill>
                  <a:latin typeface="微软雅黑" panose="020B0503020204020204" pitchFamily="34" charset="-122"/>
                  <a:ea typeface="微软雅黑" panose="020B0503020204020204" pitchFamily="34" charset="-122"/>
                </a:rPr>
                <a:t>分支结构</a:t>
              </a:r>
            </a:p>
          </p:txBody>
        </p:sp>
        <p:sp>
          <p:nvSpPr>
            <p:cNvPr id="15" name="矩形 14"/>
            <p:cNvSpPr/>
            <p:nvPr/>
          </p:nvSpPr>
          <p:spPr>
            <a:xfrm>
              <a:off x="1762316" y="4131893"/>
              <a:ext cx="7439400" cy="492443"/>
            </a:xfrm>
            <a:prstGeom prst="rect">
              <a:avLst/>
            </a:prstGeom>
          </p:spPr>
          <p:txBody>
            <a:bodyPr wrap="square">
              <a:spAutoFit/>
            </a:bodyPr>
            <a:lstStyle/>
            <a:p>
              <a:pPr marL="0" lvl="1"/>
              <a:r>
                <a:rPr lang="zh-CN" altLang="en-US" sz="2600" b="1" dirty="0" smtClean="0">
                  <a:solidFill>
                    <a:srgbClr val="8A2F8C"/>
                  </a:solidFill>
                  <a:latin typeface="微软雅黑" panose="020B0503020204020204" pitchFamily="34" charset="-122"/>
                  <a:ea typeface="微软雅黑" panose="020B0503020204020204" pitchFamily="34" charset="-122"/>
                </a:rPr>
                <a:t>循环结构</a:t>
              </a:r>
            </a:p>
          </p:txBody>
        </p:sp>
        <p:sp>
          <p:nvSpPr>
            <p:cNvPr id="16" name="矩形 15"/>
            <p:cNvSpPr/>
            <p:nvPr/>
          </p:nvSpPr>
          <p:spPr>
            <a:xfrm>
              <a:off x="1477267" y="4702020"/>
              <a:ext cx="6698784" cy="646331"/>
            </a:xfrm>
            <a:prstGeom prst="rect">
              <a:avLst/>
            </a:prstGeom>
          </p:spPr>
          <p:txBody>
            <a:bodyPr wrap="square">
              <a:spAutoFit/>
            </a:bodyPr>
            <a:lstStyle/>
            <a:p>
              <a:pPr>
                <a:lnSpc>
                  <a:spcPct val="120000"/>
                </a:lnSpc>
              </a:pPr>
              <a:r>
                <a:rPr lang="zh-CN" altLang="en-US" sz="3000" b="1" dirty="0" smtClean="0">
                  <a:solidFill>
                    <a:srgbClr val="8A2F8C"/>
                  </a:solidFill>
                  <a:latin typeface="微软雅黑" panose="020B0503020204020204" pitchFamily="34" charset="-122"/>
                  <a:ea typeface="微软雅黑" panose="020B0503020204020204" pitchFamily="34" charset="-122"/>
                </a:rPr>
                <a:t>复杂控制结构</a:t>
              </a:r>
            </a:p>
          </p:txBody>
        </p:sp>
        <p:sp>
          <p:nvSpPr>
            <p:cNvPr id="17" name="矩形 16"/>
            <p:cNvSpPr/>
            <p:nvPr/>
          </p:nvSpPr>
          <p:spPr>
            <a:xfrm>
              <a:off x="1762316" y="5274897"/>
              <a:ext cx="7439400" cy="492443"/>
            </a:xfrm>
            <a:prstGeom prst="rect">
              <a:avLst/>
            </a:prstGeom>
          </p:spPr>
          <p:txBody>
            <a:bodyPr wrap="square">
              <a:spAutoFit/>
            </a:bodyPr>
            <a:lstStyle/>
            <a:p>
              <a:pPr marL="0" lvl="1"/>
              <a:r>
                <a:rPr lang="zh-CN" altLang="en-US" sz="2600" b="1" dirty="0" smtClean="0">
                  <a:solidFill>
                    <a:srgbClr val="8A2F8C"/>
                  </a:solidFill>
                  <a:latin typeface="微软雅黑" panose="020B0503020204020204" pitchFamily="34" charset="-122"/>
                  <a:ea typeface="微软雅黑" panose="020B0503020204020204" pitchFamily="34" charset="-122"/>
                </a:rPr>
                <a:t>控制结构可以嵌套，以构成更复杂的控制结构</a:t>
              </a:r>
            </a:p>
          </p:txBody>
        </p:sp>
      </p:grpSp>
    </p:spTree>
    <p:extLst>
      <p:ext uri="{BB962C8B-B14F-4D97-AF65-F5344CB8AC3E}">
        <p14:creationId xmlns:p14="http://schemas.microsoft.com/office/powerpoint/2010/main" val="25412296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par>
                                <p:cTn id="9" presetID="2" presetClass="entr" presetSubtype="4" decel="100000" fill="hold" nodeType="withEffect">
                                  <p:stCondLst>
                                    <p:cond delay="25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1+#ppt_h/2"/>
                                          </p:val>
                                        </p:tav>
                                        <p:tav tm="100000">
                                          <p:val>
                                            <p:strVal val="#ppt_y"/>
                                          </p:val>
                                        </p:tav>
                                      </p:tavLst>
                                    </p:anim>
                                  </p:childTnLst>
                                </p:cTn>
                              </p:par>
                            </p:childTnLst>
                          </p:cTn>
                        </p:par>
                        <p:par>
                          <p:cTn id="13" fill="hold">
                            <p:stCondLst>
                              <p:cond delay="750"/>
                            </p:stCondLst>
                            <p:childTnLst>
                              <p:par>
                                <p:cTn id="14" presetID="10" presetClass="entr" presetSubtype="0" fill="hold" nodeType="after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par>
                                <p:cTn id="17" presetID="2" presetClass="entr" presetSubtype="4" decel="100000" fill="hold" nodeType="with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56675" y="1254740"/>
            <a:ext cx="10271573" cy="4846569"/>
          </a:xfrm>
          <a:prstGeom prst="rect">
            <a:avLst/>
          </a:prstGeom>
        </p:spPr>
      </p:pic>
      <p:pic>
        <p:nvPicPr>
          <p:cNvPr id="9" name="图片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771" y="507825"/>
            <a:ext cx="6352257" cy="743356"/>
          </a:xfrm>
          <a:prstGeom prst="rect">
            <a:avLst/>
          </a:prstGeom>
        </p:spPr>
      </p:pic>
      <p:grpSp>
        <p:nvGrpSpPr>
          <p:cNvPr id="2" name="组合 7"/>
          <p:cNvGrpSpPr/>
          <p:nvPr/>
        </p:nvGrpSpPr>
        <p:grpSpPr>
          <a:xfrm>
            <a:off x="734568" y="424635"/>
            <a:ext cx="2774023" cy="830997"/>
            <a:chOff x="734568" y="424635"/>
            <a:chExt cx="2774023" cy="830997"/>
          </a:xfrm>
        </p:grpSpPr>
        <p:sp>
          <p:nvSpPr>
            <p:cNvPr id="4" name="文本框 3"/>
            <p:cNvSpPr txBox="1"/>
            <p:nvPr/>
          </p:nvSpPr>
          <p:spPr>
            <a:xfrm>
              <a:off x="734568" y="424635"/>
              <a:ext cx="417576" cy="830997"/>
            </a:xfrm>
            <a:prstGeom prst="rect">
              <a:avLst/>
            </a:prstGeom>
            <a:noFill/>
          </p:spPr>
          <p:txBody>
            <a:bodyPr wrap="square" rtlCol="0">
              <a:spAutoFit/>
            </a:bodyPr>
            <a:lstStyle/>
            <a:p>
              <a:r>
                <a:rPr lang="zh-CN" altLang="en-US" sz="4800" dirty="0" smtClean="0">
                  <a:solidFill>
                    <a:schemeClr val="bg1"/>
                  </a:solidFill>
                  <a:latin typeface="微软雅黑" panose="020B0503020204020204" pitchFamily="34" charset="-122"/>
                  <a:ea typeface="微软雅黑" panose="020B0503020204020204" pitchFamily="34" charset="-122"/>
                </a:rPr>
                <a:t>■</a:t>
              </a:r>
            </a:p>
          </p:txBody>
        </p:sp>
        <p:sp>
          <p:nvSpPr>
            <p:cNvPr id="5" name="矩形 4"/>
            <p:cNvSpPr/>
            <p:nvPr/>
          </p:nvSpPr>
          <p:spPr>
            <a:xfrm>
              <a:off x="1477266" y="562689"/>
              <a:ext cx="2031325" cy="646331"/>
            </a:xfrm>
            <a:prstGeom prst="rect">
              <a:avLst/>
            </a:prstGeom>
          </p:spPr>
          <p:txBody>
            <a:bodyPr wrap="none">
              <a:spAutoFit/>
            </a:bodyPr>
            <a:lstStyle/>
            <a:p>
              <a:r>
                <a:rPr lang="zh-CN" altLang="en-US" sz="3600" dirty="0" smtClean="0">
                  <a:solidFill>
                    <a:schemeClr val="bg1"/>
                  </a:solidFill>
                  <a:latin typeface="微软雅黑" panose="020B0503020204020204" pitchFamily="34" charset="-122"/>
                  <a:ea typeface="微软雅黑" panose="020B0503020204020204" pitchFamily="34" charset="-122"/>
                </a:rPr>
                <a:t>无限循环</a:t>
              </a:r>
            </a:p>
          </p:txBody>
        </p:sp>
      </p:grpSp>
      <p:grpSp>
        <p:nvGrpSpPr>
          <p:cNvPr id="3" name="组合 2"/>
          <p:cNvGrpSpPr/>
          <p:nvPr/>
        </p:nvGrpSpPr>
        <p:grpSpPr>
          <a:xfrm>
            <a:off x="1477267" y="1475380"/>
            <a:ext cx="9416189" cy="4044307"/>
            <a:chOff x="1477267" y="1419964"/>
            <a:chExt cx="9416189" cy="4044307"/>
          </a:xfrm>
        </p:grpSpPr>
        <p:sp>
          <p:nvSpPr>
            <p:cNvPr id="19" name="矩形 18"/>
            <p:cNvSpPr/>
            <p:nvPr/>
          </p:nvSpPr>
          <p:spPr>
            <a:xfrm>
              <a:off x="1477267" y="1419964"/>
              <a:ext cx="4758270" cy="497957"/>
            </a:xfrm>
            <a:prstGeom prst="rect">
              <a:avLst/>
            </a:prstGeom>
          </p:spPr>
          <p:txBody>
            <a:bodyPr wrap="square">
              <a:spAutoFit/>
            </a:bodyPr>
            <a:lstStyle/>
            <a:p>
              <a:pPr marL="0" lvl="1">
                <a:lnSpc>
                  <a:spcPct val="120000"/>
                </a:lnSpc>
              </a:pPr>
              <a:r>
                <a:rPr lang="zh-CN" altLang="en-US" sz="2400" b="1" dirty="0" smtClean="0">
                  <a:solidFill>
                    <a:srgbClr val="8A2F8C"/>
                  </a:solidFill>
                  <a:latin typeface="微软雅黑" panose="020B0503020204020204" pitchFamily="34" charset="-122"/>
                  <a:ea typeface="微软雅黑" panose="020B0503020204020204" pitchFamily="34" charset="-122"/>
                </a:rPr>
                <a:t>发生无限循环的场合</a:t>
              </a:r>
              <a:endParaRPr lang="en-US" altLang="zh-CN" sz="2400" b="1" dirty="0" smtClean="0">
                <a:solidFill>
                  <a:srgbClr val="8A2F8C"/>
                </a:solidFill>
                <a:latin typeface="微软雅黑" panose="020B0503020204020204" pitchFamily="34" charset="-122"/>
                <a:ea typeface="微软雅黑" panose="020B0503020204020204" pitchFamily="34" charset="-122"/>
              </a:endParaRPr>
            </a:p>
          </p:txBody>
        </p:sp>
        <p:sp>
          <p:nvSpPr>
            <p:cNvPr id="21" name="矩形 20"/>
            <p:cNvSpPr/>
            <p:nvPr/>
          </p:nvSpPr>
          <p:spPr>
            <a:xfrm>
              <a:off x="1708165" y="1995661"/>
              <a:ext cx="9185291" cy="1169038"/>
            </a:xfrm>
            <a:prstGeom prst="rect">
              <a:avLst/>
            </a:prstGeom>
          </p:spPr>
          <p:txBody>
            <a:bodyPr wrap="square">
              <a:spAutoFit/>
            </a:bodyPr>
            <a:lstStyle/>
            <a:p>
              <a:pPr marL="0" lvl="1">
                <a:lnSpc>
                  <a:spcPct val="120000"/>
                </a:lnSpc>
              </a:pPr>
              <a:r>
                <a:rPr lang="zh-CN" altLang="en-US" sz="2000" b="1" dirty="0" smtClean="0">
                  <a:solidFill>
                    <a:srgbClr val="8A2F8C"/>
                  </a:solidFill>
                  <a:latin typeface="微软雅黑" panose="020B0503020204020204" pitchFamily="34" charset="-122"/>
                  <a:ea typeface="微软雅黑" panose="020B0503020204020204" pitchFamily="34" charset="-122"/>
                </a:rPr>
                <a:t>循环体内没有改变循环变量值的语句</a:t>
              </a:r>
              <a:endParaRPr lang="en-US" altLang="zh-CN" sz="2000" b="1" dirty="0" smtClean="0">
                <a:solidFill>
                  <a:srgbClr val="8A2F8C"/>
                </a:solidFill>
                <a:latin typeface="微软雅黑" panose="020B0503020204020204" pitchFamily="34" charset="-122"/>
                <a:ea typeface="微软雅黑" panose="020B0503020204020204" pitchFamily="34" charset="-122"/>
              </a:endParaRPr>
            </a:p>
            <a:p>
              <a:pPr marL="0" lvl="1">
                <a:lnSpc>
                  <a:spcPct val="120000"/>
                </a:lnSpc>
              </a:pPr>
              <a:r>
                <a:rPr lang="zh-CN" altLang="en-US" sz="2000" b="1" dirty="0" smtClean="0">
                  <a:solidFill>
                    <a:srgbClr val="8A2F8C"/>
                  </a:solidFill>
                  <a:latin typeface="微软雅黑" panose="020B0503020204020204" pitchFamily="34" charset="-122"/>
                  <a:ea typeface="微软雅黑" panose="020B0503020204020204" pitchFamily="34" charset="-122"/>
                </a:rPr>
                <a:t>即使改变循环变量值，也不能否定循环条件</a:t>
              </a:r>
              <a:endParaRPr lang="en-US" altLang="zh-CN" sz="2000" b="1" dirty="0" smtClean="0">
                <a:solidFill>
                  <a:srgbClr val="8A2F8C"/>
                </a:solidFill>
                <a:latin typeface="微软雅黑" panose="020B0503020204020204" pitchFamily="34" charset="-122"/>
                <a:ea typeface="微软雅黑" panose="020B0503020204020204" pitchFamily="34" charset="-122"/>
              </a:endParaRPr>
            </a:p>
            <a:p>
              <a:pPr marL="0" lvl="1">
                <a:lnSpc>
                  <a:spcPct val="120000"/>
                </a:lnSpc>
              </a:pPr>
              <a:r>
                <a:rPr lang="zh-CN" altLang="en-US" sz="2000" b="1" dirty="0" smtClean="0">
                  <a:solidFill>
                    <a:srgbClr val="8A2F8C"/>
                  </a:solidFill>
                  <a:latin typeface="微软雅黑" panose="020B0503020204020204" pitchFamily="34" charset="-122"/>
                  <a:ea typeface="微软雅黑" panose="020B0503020204020204" pitchFamily="34" charset="-122"/>
                </a:rPr>
                <a:t>循环体内没有能够强制终止循环执行的语句或命令</a:t>
              </a:r>
            </a:p>
          </p:txBody>
        </p:sp>
        <p:sp>
          <p:nvSpPr>
            <p:cNvPr id="12" name="矩形 11"/>
            <p:cNvSpPr/>
            <p:nvPr/>
          </p:nvSpPr>
          <p:spPr>
            <a:xfrm>
              <a:off x="1477267" y="3350204"/>
              <a:ext cx="4758270" cy="497957"/>
            </a:xfrm>
            <a:prstGeom prst="rect">
              <a:avLst/>
            </a:prstGeom>
          </p:spPr>
          <p:txBody>
            <a:bodyPr wrap="square">
              <a:spAutoFit/>
            </a:bodyPr>
            <a:lstStyle/>
            <a:p>
              <a:pPr marL="0" lvl="1">
                <a:lnSpc>
                  <a:spcPct val="120000"/>
                </a:lnSpc>
              </a:pPr>
              <a:r>
                <a:rPr lang="zh-CN" altLang="en-US" sz="2400" b="1" dirty="0" smtClean="0">
                  <a:solidFill>
                    <a:srgbClr val="8A2F8C"/>
                  </a:solidFill>
                  <a:latin typeface="微软雅黑" panose="020B0503020204020204" pitchFamily="34" charset="-122"/>
                  <a:ea typeface="微软雅黑" panose="020B0503020204020204" pitchFamily="34" charset="-122"/>
                </a:rPr>
                <a:t>无限循环的后果</a:t>
              </a:r>
              <a:endParaRPr lang="en-US" altLang="zh-CN" sz="2400" b="1" dirty="0" smtClean="0">
                <a:solidFill>
                  <a:srgbClr val="8A2F8C"/>
                </a:solidFill>
                <a:latin typeface="微软雅黑" panose="020B0503020204020204" pitchFamily="34" charset="-122"/>
                <a:ea typeface="微软雅黑" panose="020B0503020204020204" pitchFamily="34" charset="-122"/>
              </a:endParaRPr>
            </a:p>
          </p:txBody>
        </p:sp>
        <p:sp>
          <p:nvSpPr>
            <p:cNvPr id="13" name="矩形 12"/>
            <p:cNvSpPr/>
            <p:nvPr/>
          </p:nvSpPr>
          <p:spPr>
            <a:xfrm>
              <a:off x="1708165" y="3925901"/>
              <a:ext cx="9185291" cy="1538370"/>
            </a:xfrm>
            <a:prstGeom prst="rect">
              <a:avLst/>
            </a:prstGeom>
          </p:spPr>
          <p:txBody>
            <a:bodyPr wrap="square">
              <a:spAutoFit/>
            </a:bodyPr>
            <a:lstStyle/>
            <a:p>
              <a:pPr marL="0" lvl="1">
                <a:lnSpc>
                  <a:spcPct val="120000"/>
                </a:lnSpc>
              </a:pPr>
              <a:r>
                <a:rPr lang="zh-CN" altLang="en-US" sz="2000" b="1" dirty="0" smtClean="0">
                  <a:solidFill>
                    <a:srgbClr val="8A2F8C"/>
                  </a:solidFill>
                  <a:latin typeface="微软雅黑" panose="020B0503020204020204" pitchFamily="34" charset="-122"/>
                  <a:ea typeface="微软雅黑" panose="020B0503020204020204" pitchFamily="34" charset="-122"/>
                </a:rPr>
                <a:t>程序永远不会结束，大多数时有害，编程时一般应避免</a:t>
              </a:r>
              <a:endParaRPr lang="en-US" altLang="zh-CN" sz="2000" b="1" dirty="0" smtClean="0">
                <a:solidFill>
                  <a:srgbClr val="8A2F8C"/>
                </a:solidFill>
                <a:latin typeface="微软雅黑" panose="020B0503020204020204" pitchFamily="34" charset="-122"/>
                <a:ea typeface="微软雅黑" panose="020B0503020204020204" pitchFamily="34" charset="-122"/>
              </a:endParaRPr>
            </a:p>
            <a:p>
              <a:pPr marL="0" lvl="1">
                <a:lnSpc>
                  <a:spcPct val="120000"/>
                </a:lnSpc>
              </a:pPr>
              <a:r>
                <a:rPr lang="zh-CN" altLang="en-US" sz="2000" b="1" dirty="0" smtClean="0">
                  <a:solidFill>
                    <a:srgbClr val="8A2F8C"/>
                  </a:solidFill>
                  <a:latin typeface="微软雅黑" panose="020B0503020204020204" pitchFamily="34" charset="-122"/>
                  <a:ea typeface="微软雅黑" panose="020B0503020204020204" pitchFamily="34" charset="-122"/>
                </a:rPr>
                <a:t>例外情况：循环体内有专门控制循环终止的语句或命令</a:t>
              </a:r>
              <a:endParaRPr lang="en-US" altLang="zh-CN" sz="2000" b="1" dirty="0" smtClean="0">
                <a:solidFill>
                  <a:srgbClr val="8A2F8C"/>
                </a:solidFill>
                <a:latin typeface="微软雅黑" panose="020B0503020204020204" pitchFamily="34" charset="-122"/>
                <a:ea typeface="微软雅黑" panose="020B0503020204020204" pitchFamily="34" charset="-122"/>
              </a:endParaRPr>
            </a:p>
            <a:p>
              <a:pPr marL="0" lvl="1">
                <a:lnSpc>
                  <a:spcPct val="120000"/>
                </a:lnSpc>
              </a:pPr>
              <a:r>
                <a:rPr lang="zh-CN" altLang="en-US" sz="2000" b="1" dirty="0" smtClean="0">
                  <a:solidFill>
                    <a:srgbClr val="8A2F8C"/>
                  </a:solidFill>
                  <a:latin typeface="微软雅黑" panose="020B0503020204020204" pitchFamily="34" charset="-122"/>
                  <a:ea typeface="微软雅黑" panose="020B0503020204020204" pitchFamily="34" charset="-122"/>
                </a:rPr>
                <a:t>命令格式：满足某种条件下使用 </a:t>
              </a:r>
              <a:r>
                <a:rPr lang="en-US" altLang="zh-CN" sz="2000" b="1" dirty="0" smtClean="0">
                  <a:solidFill>
                    <a:srgbClr val="8A2F8C"/>
                  </a:solidFill>
                  <a:latin typeface="微软雅黑" panose="020B0503020204020204" pitchFamily="34" charset="-122"/>
                  <a:ea typeface="微软雅黑" panose="020B0503020204020204" pitchFamily="34" charset="-122"/>
                </a:rPr>
                <a:t>break </a:t>
              </a:r>
              <a:r>
                <a:rPr lang="zh-CN" altLang="en-US" sz="2000" b="1" dirty="0" smtClean="0">
                  <a:solidFill>
                    <a:srgbClr val="8A2F8C"/>
                  </a:solidFill>
                  <a:latin typeface="微软雅黑" panose="020B0503020204020204" pitchFamily="34" charset="-122"/>
                  <a:ea typeface="微软雅黑" panose="020B0503020204020204" pitchFamily="34" charset="-122"/>
                </a:rPr>
                <a:t>语句，终止循环执行</a:t>
              </a:r>
              <a:endParaRPr lang="en-US" altLang="zh-CN" sz="2000" b="1" dirty="0" smtClean="0">
                <a:solidFill>
                  <a:srgbClr val="8A2F8C"/>
                </a:solidFill>
                <a:latin typeface="微软雅黑" panose="020B0503020204020204" pitchFamily="34" charset="-122"/>
                <a:ea typeface="微软雅黑" panose="020B0503020204020204" pitchFamily="34" charset="-122"/>
              </a:endParaRPr>
            </a:p>
            <a:p>
              <a:pPr marL="0" lvl="1">
                <a:lnSpc>
                  <a:spcPct val="120000"/>
                </a:lnSpc>
              </a:pPr>
              <a:r>
                <a:rPr lang="zh-CN" altLang="en-US" sz="2000" b="1" dirty="0" smtClean="0">
                  <a:solidFill>
                    <a:srgbClr val="8A2F8C"/>
                  </a:solidFill>
                  <a:latin typeface="微软雅黑" panose="020B0503020204020204" pitchFamily="34" charset="-122"/>
                  <a:ea typeface="微软雅黑" panose="020B0503020204020204" pitchFamily="34" charset="-122"/>
                </a:rPr>
                <a:t>哨兵：使循环满足终止条件的循环变量值</a:t>
              </a:r>
            </a:p>
          </p:txBody>
        </p:sp>
      </p:grpSp>
    </p:spTree>
    <p:extLst>
      <p:ext uri="{BB962C8B-B14F-4D97-AF65-F5344CB8AC3E}">
        <p14:creationId xmlns:p14="http://schemas.microsoft.com/office/powerpoint/2010/main" val="25412296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par>
                                <p:cTn id="9" presetID="2" presetClass="entr" presetSubtype="4" decel="100000" fill="hold" nodeType="withEffect">
                                  <p:stCondLst>
                                    <p:cond delay="25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1+#ppt_h/2"/>
                                          </p:val>
                                        </p:tav>
                                        <p:tav tm="100000">
                                          <p:val>
                                            <p:strVal val="#ppt_y"/>
                                          </p:val>
                                        </p:tav>
                                      </p:tavLst>
                                    </p:anim>
                                  </p:childTnLst>
                                </p:cTn>
                              </p:par>
                            </p:childTnLst>
                          </p:cTn>
                        </p:par>
                        <p:par>
                          <p:cTn id="13" fill="hold">
                            <p:stCondLst>
                              <p:cond delay="750"/>
                            </p:stCondLst>
                            <p:childTnLst>
                              <p:par>
                                <p:cTn id="14" presetID="10" presetClass="entr" presetSubtype="0" fill="hold" nodeType="after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500"/>
                                        <p:tgtEl>
                                          <p:spTgt spid="2"/>
                                        </p:tgtEl>
                                      </p:cBhvr>
                                    </p:animEffect>
                                  </p:childTnLst>
                                </p:cTn>
                              </p:par>
                              <p:par>
                                <p:cTn id="17" presetID="2" presetClass="entr" presetSubtype="4" decel="100000" fill="hold" nodeType="with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fill="hold"/>
                                        <p:tgtEl>
                                          <p:spTgt spid="3"/>
                                        </p:tgtEl>
                                        <p:attrNameLst>
                                          <p:attrName>ppt_x</p:attrName>
                                        </p:attrNameLst>
                                      </p:cBhvr>
                                      <p:tavLst>
                                        <p:tav tm="0">
                                          <p:val>
                                            <p:strVal val="#ppt_x"/>
                                          </p:val>
                                        </p:tav>
                                        <p:tav tm="100000">
                                          <p:val>
                                            <p:strVal val="#ppt_x"/>
                                          </p:val>
                                        </p:tav>
                                      </p:tavLst>
                                    </p:anim>
                                    <p:anim calcmode="lin" valueType="num">
                                      <p:cBhvr additive="base">
                                        <p:cTn id="20"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56675" y="1254740"/>
            <a:ext cx="10271573" cy="4846569"/>
          </a:xfrm>
          <a:prstGeom prst="rect">
            <a:avLst/>
          </a:prstGeom>
        </p:spPr>
      </p:pic>
      <p:pic>
        <p:nvPicPr>
          <p:cNvPr id="9" name="图片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771" y="507825"/>
            <a:ext cx="7429942" cy="743356"/>
          </a:xfrm>
          <a:prstGeom prst="rect">
            <a:avLst/>
          </a:prstGeom>
        </p:spPr>
      </p:pic>
      <p:grpSp>
        <p:nvGrpSpPr>
          <p:cNvPr id="2" name="组合 7"/>
          <p:cNvGrpSpPr/>
          <p:nvPr/>
        </p:nvGrpSpPr>
        <p:grpSpPr>
          <a:xfrm>
            <a:off x="734568" y="424635"/>
            <a:ext cx="6125775" cy="830997"/>
            <a:chOff x="734568" y="424635"/>
            <a:chExt cx="6125775" cy="830997"/>
          </a:xfrm>
        </p:grpSpPr>
        <p:sp>
          <p:nvSpPr>
            <p:cNvPr id="4" name="文本框 3"/>
            <p:cNvSpPr txBox="1"/>
            <p:nvPr/>
          </p:nvSpPr>
          <p:spPr>
            <a:xfrm>
              <a:off x="734568" y="424635"/>
              <a:ext cx="417576" cy="830997"/>
            </a:xfrm>
            <a:prstGeom prst="rect">
              <a:avLst/>
            </a:prstGeom>
            <a:noFill/>
          </p:spPr>
          <p:txBody>
            <a:bodyPr wrap="square" rtlCol="0">
              <a:spAutoFit/>
            </a:bodyPr>
            <a:lstStyle/>
            <a:p>
              <a:r>
                <a:rPr lang="zh-CN" altLang="en-US" sz="4800" dirty="0" smtClean="0">
                  <a:solidFill>
                    <a:schemeClr val="bg1"/>
                  </a:solidFill>
                  <a:latin typeface="微软雅黑" panose="020B0503020204020204" pitchFamily="34" charset="-122"/>
                  <a:ea typeface="微软雅黑" panose="020B0503020204020204" pitchFamily="34" charset="-122"/>
                </a:rPr>
                <a:t>■</a:t>
              </a:r>
            </a:p>
          </p:txBody>
        </p:sp>
        <p:sp>
          <p:nvSpPr>
            <p:cNvPr id="5" name="矩形 4"/>
            <p:cNvSpPr/>
            <p:nvPr/>
          </p:nvSpPr>
          <p:spPr>
            <a:xfrm>
              <a:off x="1477266" y="562689"/>
              <a:ext cx="5383077" cy="646331"/>
            </a:xfrm>
            <a:prstGeom prst="rect">
              <a:avLst/>
            </a:prstGeom>
          </p:spPr>
          <p:txBody>
            <a:bodyPr wrap="none">
              <a:spAutoFit/>
            </a:bodyPr>
            <a:lstStyle/>
            <a:p>
              <a:r>
                <a:rPr lang="zh-CN" altLang="en-US" sz="3600" dirty="0" smtClean="0">
                  <a:solidFill>
                    <a:schemeClr val="bg1"/>
                  </a:solidFill>
                  <a:latin typeface="微软雅黑" panose="020B0503020204020204" pitchFamily="34" charset="-122"/>
                  <a:ea typeface="微软雅黑" panose="020B0503020204020204" pitchFamily="34" charset="-122"/>
                </a:rPr>
                <a:t>使用 </a:t>
              </a:r>
              <a:r>
                <a:rPr lang="en-US" altLang="zh-CN" sz="3600" dirty="0" smtClean="0">
                  <a:solidFill>
                    <a:schemeClr val="bg1"/>
                  </a:solidFill>
                  <a:latin typeface="微软雅黑" panose="020B0503020204020204" pitchFamily="34" charset="-122"/>
                  <a:ea typeface="微软雅黑" panose="020B0503020204020204" pitchFamily="34" charset="-122"/>
                </a:rPr>
                <a:t>break </a:t>
              </a:r>
              <a:r>
                <a:rPr lang="zh-CN" altLang="en-US" sz="3600" dirty="0" smtClean="0">
                  <a:solidFill>
                    <a:schemeClr val="bg1"/>
                  </a:solidFill>
                  <a:latin typeface="微软雅黑" panose="020B0503020204020204" pitchFamily="34" charset="-122"/>
                  <a:ea typeface="微软雅黑" panose="020B0503020204020204" pitchFamily="34" charset="-122"/>
                </a:rPr>
                <a:t>语句终止循环</a:t>
              </a:r>
            </a:p>
          </p:txBody>
        </p:sp>
      </p:grpSp>
      <p:sp>
        <p:nvSpPr>
          <p:cNvPr id="21" name="矩形 20"/>
          <p:cNvSpPr/>
          <p:nvPr/>
        </p:nvSpPr>
        <p:spPr>
          <a:xfrm>
            <a:off x="1477265" y="1473133"/>
            <a:ext cx="9185291" cy="3170099"/>
          </a:xfrm>
          <a:prstGeom prst="rect">
            <a:avLst/>
          </a:prstGeom>
        </p:spPr>
        <p:txBody>
          <a:bodyPr wrap="square">
            <a:spAutoFit/>
          </a:bodyPr>
          <a:lstStyle/>
          <a:p>
            <a:r>
              <a:rPr lang="en-US" altLang="zh-CN" sz="2000" b="1" dirty="0" err="1" smtClean="0">
                <a:solidFill>
                  <a:srgbClr val="006600"/>
                </a:solidFill>
                <a:latin typeface="微软雅黑" pitchFamily="34" charset="-122"/>
                <a:ea typeface="微软雅黑" pitchFamily="34" charset="-122"/>
              </a:rPr>
              <a:t>cout</a:t>
            </a:r>
            <a:r>
              <a:rPr lang="en-US" altLang="zh-CN" sz="2000" b="1" dirty="0" smtClean="0">
                <a:solidFill>
                  <a:srgbClr val="006600"/>
                </a:solidFill>
                <a:latin typeface="微软雅黑" pitchFamily="34" charset="-122"/>
                <a:ea typeface="微软雅黑" pitchFamily="34" charset="-122"/>
              </a:rPr>
              <a:t> &lt;&lt; "The program gets some integers, and output their sum.\n";</a:t>
            </a:r>
            <a:br>
              <a:rPr lang="en-US" altLang="zh-CN" sz="2000" b="1" dirty="0" smtClean="0">
                <a:solidFill>
                  <a:srgbClr val="006600"/>
                </a:solidFill>
                <a:latin typeface="微软雅黑" pitchFamily="34" charset="-122"/>
                <a:ea typeface="微软雅黑" pitchFamily="34" charset="-122"/>
              </a:rPr>
            </a:br>
            <a:r>
              <a:rPr lang="en-US" altLang="zh-CN" sz="2000" b="1" dirty="0" err="1" smtClean="0">
                <a:solidFill>
                  <a:srgbClr val="006600"/>
                </a:solidFill>
                <a:latin typeface="微软雅黑" pitchFamily="34" charset="-122"/>
                <a:ea typeface="微软雅黑" pitchFamily="34" charset="-122"/>
              </a:rPr>
              <a:t>cout</a:t>
            </a:r>
            <a:r>
              <a:rPr lang="en-US" altLang="zh-CN" sz="2000" b="1" dirty="0" smtClean="0">
                <a:solidFill>
                  <a:srgbClr val="006600"/>
                </a:solidFill>
                <a:latin typeface="微软雅黑" pitchFamily="34" charset="-122"/>
                <a:ea typeface="微软雅黑" pitchFamily="34" charset="-122"/>
              </a:rPr>
              <a:t> &lt;&lt; "To stop, please input 0.\n";</a:t>
            </a:r>
            <a:br>
              <a:rPr lang="en-US" altLang="zh-CN" sz="2000" b="1" dirty="0" smtClean="0">
                <a:solidFill>
                  <a:srgbClr val="006600"/>
                </a:solidFill>
                <a:latin typeface="微软雅黑" pitchFamily="34" charset="-122"/>
                <a:ea typeface="微软雅黑" pitchFamily="34" charset="-122"/>
              </a:rPr>
            </a:br>
            <a:r>
              <a:rPr lang="en-US" altLang="zh-CN" sz="2000" b="1" dirty="0" smtClean="0">
                <a:solidFill>
                  <a:srgbClr val="9A4D00"/>
                </a:solidFill>
                <a:latin typeface="微软雅黑" pitchFamily="34" charset="-122"/>
                <a:ea typeface="微软雅黑" pitchFamily="34" charset="-122"/>
              </a:rPr>
              <a:t>while( true )</a:t>
            </a:r>
          </a:p>
          <a:p>
            <a:r>
              <a:rPr lang="en-US" altLang="zh-CN" sz="2000" b="1" dirty="0" smtClean="0">
                <a:solidFill>
                  <a:srgbClr val="9A4D00"/>
                </a:solidFill>
                <a:latin typeface="微软雅黑" pitchFamily="34" charset="-122"/>
                <a:ea typeface="微软雅黑" pitchFamily="34" charset="-122"/>
              </a:rPr>
              <a:t>{</a:t>
            </a:r>
            <a:r>
              <a:rPr lang="en-US" altLang="zh-CN" sz="2000" b="1" dirty="0" smtClean="0">
                <a:solidFill>
                  <a:srgbClr val="006600"/>
                </a:solidFill>
                <a:latin typeface="微软雅黑" pitchFamily="34" charset="-122"/>
                <a:ea typeface="微软雅黑" pitchFamily="34" charset="-122"/>
              </a:rPr>
              <a:t/>
            </a:r>
            <a:br>
              <a:rPr lang="en-US" altLang="zh-CN" sz="2000" b="1" dirty="0" smtClean="0">
                <a:solidFill>
                  <a:srgbClr val="006600"/>
                </a:solidFill>
                <a:latin typeface="微软雅黑" pitchFamily="34" charset="-122"/>
                <a:ea typeface="微软雅黑" pitchFamily="34" charset="-122"/>
              </a:rPr>
            </a:br>
            <a:r>
              <a:rPr lang="en-US" altLang="zh-CN" sz="2000" b="1" dirty="0" smtClean="0">
                <a:solidFill>
                  <a:srgbClr val="006600"/>
                </a:solidFill>
                <a:latin typeface="微软雅黑" pitchFamily="34" charset="-122"/>
                <a:ea typeface="微软雅黑" pitchFamily="34" charset="-122"/>
              </a:rPr>
              <a:t>  </a:t>
            </a:r>
            <a:r>
              <a:rPr lang="en-US" altLang="zh-CN" sz="2000" b="1" dirty="0" err="1" smtClean="0">
                <a:solidFill>
                  <a:srgbClr val="006600"/>
                </a:solidFill>
                <a:latin typeface="微软雅黑" pitchFamily="34" charset="-122"/>
                <a:ea typeface="微软雅黑" pitchFamily="34" charset="-122"/>
              </a:rPr>
              <a:t>cout</a:t>
            </a:r>
            <a:r>
              <a:rPr lang="en-US" altLang="zh-CN" sz="2000" b="1" dirty="0" smtClean="0">
                <a:solidFill>
                  <a:srgbClr val="006600"/>
                </a:solidFill>
                <a:latin typeface="微软雅黑" pitchFamily="34" charset="-122"/>
                <a:ea typeface="微软雅黑" pitchFamily="34" charset="-122"/>
              </a:rPr>
              <a:t> &lt;&lt; "Please input an integer: ";</a:t>
            </a:r>
          </a:p>
          <a:p>
            <a:r>
              <a:rPr lang="en-US" altLang="zh-CN" sz="2000" b="1" dirty="0" smtClean="0">
                <a:solidFill>
                  <a:srgbClr val="006600"/>
                </a:solidFill>
                <a:latin typeface="微软雅黑" pitchFamily="34" charset="-122"/>
                <a:ea typeface="微软雅黑" pitchFamily="34" charset="-122"/>
              </a:rPr>
              <a:t>  </a:t>
            </a:r>
            <a:r>
              <a:rPr lang="en-US" altLang="zh-CN" sz="2000" b="1" dirty="0" err="1" smtClean="0">
                <a:solidFill>
                  <a:srgbClr val="006600"/>
                </a:solidFill>
                <a:latin typeface="微软雅黑" pitchFamily="34" charset="-122"/>
                <a:ea typeface="微软雅黑" pitchFamily="34" charset="-122"/>
              </a:rPr>
              <a:t>cin</a:t>
            </a:r>
            <a:r>
              <a:rPr lang="en-US" altLang="zh-CN" sz="2000" b="1" dirty="0" smtClean="0">
                <a:solidFill>
                  <a:srgbClr val="006600"/>
                </a:solidFill>
                <a:latin typeface="微软雅黑" pitchFamily="34" charset="-122"/>
                <a:ea typeface="微软雅黑" pitchFamily="34" charset="-122"/>
              </a:rPr>
              <a:t> &gt;&gt; n;</a:t>
            </a:r>
          </a:p>
          <a:p>
            <a:r>
              <a:rPr lang="en-US" altLang="zh-CN" sz="2000" b="1" dirty="0" smtClean="0">
                <a:solidFill>
                  <a:srgbClr val="9A4D00"/>
                </a:solidFill>
                <a:latin typeface="微软雅黑" pitchFamily="34" charset="-122"/>
                <a:ea typeface="微软雅黑" pitchFamily="34" charset="-122"/>
              </a:rPr>
              <a:t>  if( n == 0 )</a:t>
            </a:r>
          </a:p>
          <a:p>
            <a:r>
              <a:rPr lang="en-US" altLang="zh-CN" sz="2000" b="1" dirty="0" smtClean="0">
                <a:solidFill>
                  <a:srgbClr val="9A4D00"/>
                </a:solidFill>
                <a:latin typeface="微软雅黑" pitchFamily="34" charset="-122"/>
                <a:ea typeface="微软雅黑" pitchFamily="34" charset="-122"/>
              </a:rPr>
              <a:t>    break;</a:t>
            </a:r>
            <a:br>
              <a:rPr lang="en-US" altLang="zh-CN" sz="2000" b="1" dirty="0" smtClean="0">
                <a:solidFill>
                  <a:srgbClr val="9A4D00"/>
                </a:solidFill>
                <a:latin typeface="微软雅黑" pitchFamily="34" charset="-122"/>
                <a:ea typeface="微软雅黑" pitchFamily="34" charset="-122"/>
              </a:rPr>
            </a:br>
            <a:r>
              <a:rPr lang="en-US" altLang="zh-CN" sz="2000" b="1" dirty="0" smtClean="0">
                <a:solidFill>
                  <a:srgbClr val="006600"/>
                </a:solidFill>
                <a:latin typeface="微软雅黑" pitchFamily="34" charset="-122"/>
                <a:ea typeface="微软雅黑" pitchFamily="34" charset="-122"/>
              </a:rPr>
              <a:t>  sum += n;</a:t>
            </a:r>
            <a:br>
              <a:rPr lang="en-US" altLang="zh-CN" sz="2000" b="1" dirty="0" smtClean="0">
                <a:solidFill>
                  <a:srgbClr val="006600"/>
                </a:solidFill>
                <a:latin typeface="微软雅黑" pitchFamily="34" charset="-122"/>
                <a:ea typeface="微软雅黑" pitchFamily="34" charset="-122"/>
              </a:rPr>
            </a:br>
            <a:r>
              <a:rPr lang="en-US" altLang="zh-CN" sz="2000" b="1" dirty="0" smtClean="0">
                <a:solidFill>
                  <a:srgbClr val="9A4D00"/>
                </a:solidFill>
                <a:latin typeface="微软雅黑" pitchFamily="34" charset="-122"/>
                <a:ea typeface="微软雅黑" pitchFamily="34" charset="-122"/>
              </a:rPr>
              <a:t>}</a:t>
            </a:r>
            <a:endParaRPr lang="zh-CN" altLang="en-US" sz="2000" b="1" dirty="0">
              <a:solidFill>
                <a:srgbClr val="9A4D00"/>
              </a:solidFill>
              <a:latin typeface="微软雅黑" pitchFamily="34" charset="-122"/>
              <a:ea typeface="微软雅黑" pitchFamily="34" charset="-122"/>
            </a:endParaRPr>
          </a:p>
        </p:txBody>
      </p:sp>
      <p:grpSp>
        <p:nvGrpSpPr>
          <p:cNvPr id="3" name="组合 2"/>
          <p:cNvGrpSpPr/>
          <p:nvPr/>
        </p:nvGrpSpPr>
        <p:grpSpPr>
          <a:xfrm>
            <a:off x="1477267" y="4685677"/>
            <a:ext cx="9416198" cy="1075706"/>
            <a:chOff x="1477267" y="4685677"/>
            <a:chExt cx="9416198" cy="1075706"/>
          </a:xfrm>
        </p:grpSpPr>
        <p:sp>
          <p:nvSpPr>
            <p:cNvPr id="12" name="矩形 11"/>
            <p:cNvSpPr/>
            <p:nvPr/>
          </p:nvSpPr>
          <p:spPr>
            <a:xfrm>
              <a:off x="1477267" y="4685677"/>
              <a:ext cx="4758270" cy="567912"/>
            </a:xfrm>
            <a:prstGeom prst="rect">
              <a:avLst/>
            </a:prstGeom>
          </p:spPr>
          <p:txBody>
            <a:bodyPr wrap="square">
              <a:spAutoFit/>
            </a:bodyPr>
            <a:lstStyle/>
            <a:p>
              <a:pPr marL="0" lvl="1">
                <a:lnSpc>
                  <a:spcPct val="120000"/>
                </a:lnSpc>
                <a:defRPr/>
              </a:pPr>
              <a:r>
                <a:rPr lang="zh-CN" altLang="en-US" sz="2800" b="1" dirty="0" smtClean="0">
                  <a:solidFill>
                    <a:srgbClr val="8A2F8C"/>
                  </a:solidFill>
                  <a:latin typeface="微软雅黑" panose="020B0503020204020204" pitchFamily="34" charset="-122"/>
                  <a:ea typeface="微软雅黑" panose="020B0503020204020204" pitchFamily="34" charset="-122"/>
                </a:rPr>
                <a:t>使用无限循环和哨兵的优势</a:t>
              </a:r>
              <a:endParaRPr lang="en-US" altLang="zh-CN" sz="2800" b="1" dirty="0" smtClean="0">
                <a:solidFill>
                  <a:srgbClr val="8A2F8C"/>
                </a:solidFill>
                <a:latin typeface="微软雅黑" panose="020B0503020204020204" pitchFamily="34" charset="-122"/>
                <a:ea typeface="微软雅黑" panose="020B0503020204020204" pitchFamily="34" charset="-122"/>
              </a:endParaRPr>
            </a:p>
          </p:txBody>
        </p:sp>
        <p:sp>
          <p:nvSpPr>
            <p:cNvPr id="13" name="矩形 12"/>
            <p:cNvSpPr/>
            <p:nvPr/>
          </p:nvSpPr>
          <p:spPr>
            <a:xfrm>
              <a:off x="1708174" y="5261374"/>
              <a:ext cx="9185291" cy="500009"/>
            </a:xfrm>
            <a:prstGeom prst="rect">
              <a:avLst/>
            </a:prstGeom>
          </p:spPr>
          <p:txBody>
            <a:bodyPr wrap="square">
              <a:spAutoFit/>
            </a:bodyPr>
            <a:lstStyle/>
            <a:p>
              <a:pPr marL="0" lvl="1">
                <a:lnSpc>
                  <a:spcPct val="120000"/>
                </a:lnSpc>
                <a:defRPr/>
              </a:pPr>
              <a:r>
                <a:rPr lang="zh-CN" altLang="en-US" sz="2400" b="1" dirty="0" smtClean="0">
                  <a:solidFill>
                    <a:srgbClr val="8A2F8C"/>
                  </a:solidFill>
                  <a:latin typeface="微软雅黑" panose="020B0503020204020204" pitchFamily="34" charset="-122"/>
                  <a:ea typeface="微软雅黑" panose="020B0503020204020204" pitchFamily="34" charset="-122"/>
                </a:rPr>
                <a:t>不再需要将首个数据处理过程提到循环体前单独处理</a:t>
              </a:r>
            </a:p>
          </p:txBody>
        </p:sp>
      </p:grpSp>
    </p:spTree>
    <p:extLst>
      <p:ext uri="{BB962C8B-B14F-4D97-AF65-F5344CB8AC3E}">
        <p14:creationId xmlns:p14="http://schemas.microsoft.com/office/powerpoint/2010/main" val="25412296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par>
                                <p:cTn id="9" presetID="2" presetClass="entr" presetSubtype="4" decel="100000" fill="hold" nodeType="withEffect">
                                  <p:stCondLst>
                                    <p:cond delay="25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1+#ppt_h/2"/>
                                          </p:val>
                                        </p:tav>
                                        <p:tav tm="100000">
                                          <p:val>
                                            <p:strVal val="#ppt_y"/>
                                          </p:val>
                                        </p:tav>
                                      </p:tavLst>
                                    </p:anim>
                                  </p:childTnLst>
                                </p:cTn>
                              </p:par>
                            </p:childTnLst>
                          </p:cTn>
                        </p:par>
                        <p:par>
                          <p:cTn id="13" fill="hold">
                            <p:stCondLst>
                              <p:cond delay="750"/>
                            </p:stCondLst>
                            <p:childTnLst>
                              <p:par>
                                <p:cTn id="14" presetID="10" presetClass="entr" presetSubtype="0" fill="hold" nodeType="after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500"/>
                                        <p:tgtEl>
                                          <p:spTgt spid="2"/>
                                        </p:tgtEl>
                                      </p:cBhvr>
                                    </p:animEffect>
                                  </p:childTnLst>
                                </p:cTn>
                              </p:par>
                              <p:par>
                                <p:cTn id="17" presetID="2" presetClass="entr" presetSubtype="4" decel="100000" fill="hold" grpId="0" nodeType="withEffect">
                                  <p:stCondLst>
                                    <p:cond delay="0"/>
                                  </p:stCondLst>
                                  <p:childTnLst>
                                    <p:set>
                                      <p:cBhvr>
                                        <p:cTn id="18" dur="1" fill="hold">
                                          <p:stCondLst>
                                            <p:cond delay="0"/>
                                          </p:stCondLst>
                                        </p:cTn>
                                        <p:tgtEl>
                                          <p:spTgt spid="21"/>
                                        </p:tgtEl>
                                        <p:attrNameLst>
                                          <p:attrName>style.visibility</p:attrName>
                                        </p:attrNameLst>
                                      </p:cBhvr>
                                      <p:to>
                                        <p:strVal val="visible"/>
                                      </p:to>
                                    </p:set>
                                    <p:anim calcmode="lin" valueType="num">
                                      <p:cBhvr additive="base">
                                        <p:cTn id="19" dur="500" fill="hold"/>
                                        <p:tgtEl>
                                          <p:spTgt spid="21"/>
                                        </p:tgtEl>
                                        <p:attrNameLst>
                                          <p:attrName>ppt_x</p:attrName>
                                        </p:attrNameLst>
                                      </p:cBhvr>
                                      <p:tavLst>
                                        <p:tav tm="0">
                                          <p:val>
                                            <p:strVal val="#ppt_x"/>
                                          </p:val>
                                        </p:tav>
                                        <p:tav tm="100000">
                                          <p:val>
                                            <p:strVal val="#ppt_x"/>
                                          </p:val>
                                        </p:tav>
                                      </p:tavLst>
                                    </p:anim>
                                    <p:anim calcmode="lin" valueType="num">
                                      <p:cBhvr additive="base">
                                        <p:cTn id="20" dur="500" fill="hold"/>
                                        <p:tgtEl>
                                          <p:spTgt spid="21"/>
                                        </p:tgtEl>
                                        <p:attrNameLst>
                                          <p:attrName>ppt_y</p:attrName>
                                        </p:attrNameLst>
                                      </p:cBhvr>
                                      <p:tavLst>
                                        <p:tav tm="0">
                                          <p:val>
                                            <p:strVal val="1+#ppt_h/2"/>
                                          </p:val>
                                        </p:tav>
                                        <p:tav tm="100000">
                                          <p:val>
                                            <p:strVal val="#ppt_y"/>
                                          </p:val>
                                        </p:tav>
                                      </p:tavLst>
                                    </p:anim>
                                  </p:childTnLst>
                                </p:cTn>
                              </p:par>
                            </p:childTnLst>
                          </p:cTn>
                        </p:par>
                        <p:par>
                          <p:cTn id="21" fill="hold">
                            <p:stCondLst>
                              <p:cond delay="1250"/>
                            </p:stCondLst>
                            <p:childTnLst>
                              <p:par>
                                <p:cTn id="22" presetID="2" presetClass="entr" presetSubtype="4" decel="100000" fill="hold" nodeType="afterEffect">
                                  <p:stCondLst>
                                    <p:cond delay="0"/>
                                  </p:stCondLst>
                                  <p:childTnLst>
                                    <p:set>
                                      <p:cBhvr>
                                        <p:cTn id="23" dur="1" fill="hold">
                                          <p:stCondLst>
                                            <p:cond delay="0"/>
                                          </p:stCondLst>
                                        </p:cTn>
                                        <p:tgtEl>
                                          <p:spTgt spid="3"/>
                                        </p:tgtEl>
                                        <p:attrNameLst>
                                          <p:attrName>style.visibility</p:attrName>
                                        </p:attrNameLst>
                                      </p:cBhvr>
                                      <p:to>
                                        <p:strVal val="visible"/>
                                      </p:to>
                                    </p:set>
                                    <p:anim calcmode="lin" valueType="num">
                                      <p:cBhvr additive="base">
                                        <p:cTn id="24" dur="500" fill="hold"/>
                                        <p:tgtEl>
                                          <p:spTgt spid="3"/>
                                        </p:tgtEl>
                                        <p:attrNameLst>
                                          <p:attrName>ppt_x</p:attrName>
                                        </p:attrNameLst>
                                      </p:cBhvr>
                                      <p:tavLst>
                                        <p:tav tm="0">
                                          <p:val>
                                            <p:strVal val="#ppt_x"/>
                                          </p:val>
                                        </p:tav>
                                        <p:tav tm="100000">
                                          <p:val>
                                            <p:strVal val="#ppt_x"/>
                                          </p:val>
                                        </p:tav>
                                      </p:tavLst>
                                    </p:anim>
                                    <p:anim calcmode="lin" valueType="num">
                                      <p:cBhvr additive="base">
                                        <p:cTn id="25"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56675" y="1254740"/>
            <a:ext cx="10271573" cy="4846569"/>
          </a:xfrm>
          <a:prstGeom prst="rect">
            <a:avLst/>
          </a:prstGeom>
        </p:spPr>
      </p:pic>
      <p:pic>
        <p:nvPicPr>
          <p:cNvPr id="9" name="图片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771" y="507825"/>
            <a:ext cx="7429942" cy="743356"/>
          </a:xfrm>
          <a:prstGeom prst="rect">
            <a:avLst/>
          </a:prstGeom>
        </p:spPr>
      </p:pic>
      <p:grpSp>
        <p:nvGrpSpPr>
          <p:cNvPr id="2" name="组合 7"/>
          <p:cNvGrpSpPr/>
          <p:nvPr/>
        </p:nvGrpSpPr>
        <p:grpSpPr>
          <a:xfrm>
            <a:off x="734568" y="424635"/>
            <a:ext cx="3540259" cy="830997"/>
            <a:chOff x="734568" y="424635"/>
            <a:chExt cx="3540259" cy="830997"/>
          </a:xfrm>
        </p:grpSpPr>
        <p:sp>
          <p:nvSpPr>
            <p:cNvPr id="4" name="文本框 3"/>
            <p:cNvSpPr txBox="1"/>
            <p:nvPr/>
          </p:nvSpPr>
          <p:spPr>
            <a:xfrm>
              <a:off x="734568" y="424635"/>
              <a:ext cx="417576" cy="830997"/>
            </a:xfrm>
            <a:prstGeom prst="rect">
              <a:avLst/>
            </a:prstGeom>
            <a:noFill/>
          </p:spPr>
          <p:txBody>
            <a:bodyPr wrap="square" rtlCol="0">
              <a:spAutoFit/>
            </a:bodyPr>
            <a:lstStyle/>
            <a:p>
              <a:r>
                <a:rPr lang="zh-CN" altLang="en-US" sz="4800" dirty="0" smtClean="0">
                  <a:solidFill>
                    <a:schemeClr val="bg1"/>
                  </a:solidFill>
                  <a:latin typeface="微软雅黑" panose="020B0503020204020204" pitchFamily="34" charset="-122"/>
                  <a:ea typeface="微软雅黑" panose="020B0503020204020204" pitchFamily="34" charset="-122"/>
                </a:rPr>
                <a:t>■</a:t>
              </a:r>
            </a:p>
          </p:txBody>
        </p:sp>
        <p:sp>
          <p:nvSpPr>
            <p:cNvPr id="5" name="矩形 4"/>
            <p:cNvSpPr/>
            <p:nvPr/>
          </p:nvSpPr>
          <p:spPr>
            <a:xfrm>
              <a:off x="1477266" y="562689"/>
              <a:ext cx="2797561" cy="646331"/>
            </a:xfrm>
            <a:prstGeom prst="rect">
              <a:avLst/>
            </a:prstGeom>
          </p:spPr>
          <p:txBody>
            <a:bodyPr wrap="none">
              <a:spAutoFit/>
            </a:bodyPr>
            <a:lstStyle/>
            <a:p>
              <a:r>
                <a:rPr lang="en-US" altLang="zh-CN" sz="3600" dirty="0" smtClean="0">
                  <a:solidFill>
                    <a:schemeClr val="bg1"/>
                  </a:solidFill>
                  <a:latin typeface="微软雅黑" panose="020B0503020204020204" pitchFamily="34" charset="-122"/>
                  <a:ea typeface="微软雅黑" panose="020B0503020204020204" pitchFamily="34" charset="-122"/>
                </a:rPr>
                <a:t>for </a:t>
              </a:r>
              <a:r>
                <a:rPr lang="zh-CN" altLang="en-US" sz="3600" dirty="0" smtClean="0">
                  <a:solidFill>
                    <a:schemeClr val="bg1"/>
                  </a:solidFill>
                  <a:latin typeface="微软雅黑" panose="020B0503020204020204" pitchFamily="34" charset="-122"/>
                  <a:ea typeface="微软雅黑" panose="020B0503020204020204" pitchFamily="34" charset="-122"/>
                </a:rPr>
                <a:t>循环结构</a:t>
              </a:r>
            </a:p>
          </p:txBody>
        </p:sp>
      </p:grpSp>
      <p:sp>
        <p:nvSpPr>
          <p:cNvPr id="21" name="矩形 20"/>
          <p:cNvSpPr/>
          <p:nvPr/>
        </p:nvSpPr>
        <p:spPr>
          <a:xfrm>
            <a:off x="1477265" y="1914016"/>
            <a:ext cx="9185291" cy="3139193"/>
          </a:xfrm>
          <a:prstGeom prst="rect">
            <a:avLst/>
          </a:prstGeom>
        </p:spPr>
        <p:txBody>
          <a:bodyPr wrap="square">
            <a:spAutoFit/>
          </a:bodyPr>
          <a:lstStyle/>
          <a:p>
            <a:pPr marL="0" lvl="1">
              <a:lnSpc>
                <a:spcPct val="150000"/>
              </a:lnSpc>
              <a:defRPr/>
            </a:pPr>
            <a:r>
              <a:rPr lang="zh-CN" altLang="en-US" sz="3400" b="1" dirty="0" smtClean="0">
                <a:solidFill>
                  <a:srgbClr val="8A2F8C"/>
                </a:solidFill>
                <a:latin typeface="微软雅黑" panose="020B0503020204020204" pitchFamily="34" charset="-122"/>
                <a:ea typeface="微软雅黑" panose="020B0503020204020204" pitchFamily="34" charset="-122"/>
              </a:rPr>
              <a:t>递增递减表达式</a:t>
            </a:r>
            <a:endParaRPr lang="en-US" altLang="zh-CN" sz="3400" b="1" dirty="0" smtClean="0">
              <a:solidFill>
                <a:srgbClr val="8A2F8C"/>
              </a:solidFill>
              <a:latin typeface="微软雅黑" panose="020B0503020204020204" pitchFamily="34" charset="-122"/>
              <a:ea typeface="微软雅黑" panose="020B0503020204020204" pitchFamily="34" charset="-122"/>
            </a:endParaRPr>
          </a:p>
          <a:p>
            <a:pPr marL="0" lvl="1">
              <a:lnSpc>
                <a:spcPct val="150000"/>
              </a:lnSpc>
              <a:defRPr/>
            </a:pPr>
            <a:r>
              <a:rPr lang="en-US" altLang="zh-CN" sz="3400" b="1" dirty="0" smtClean="0">
                <a:solidFill>
                  <a:srgbClr val="8A2F8C"/>
                </a:solidFill>
                <a:latin typeface="微软雅黑" panose="020B0503020204020204" pitchFamily="34" charset="-122"/>
                <a:ea typeface="微软雅黑" panose="020B0503020204020204" pitchFamily="34" charset="-122"/>
              </a:rPr>
              <a:t>for </a:t>
            </a:r>
            <a:r>
              <a:rPr lang="zh-CN" altLang="en-US" sz="3400" b="1" dirty="0" smtClean="0">
                <a:solidFill>
                  <a:srgbClr val="8A2F8C"/>
                </a:solidFill>
                <a:latin typeface="微软雅黑" panose="020B0503020204020204" pitchFamily="34" charset="-122"/>
                <a:ea typeface="微软雅黑" panose="020B0503020204020204" pitchFamily="34" charset="-122"/>
              </a:rPr>
              <a:t>语句</a:t>
            </a:r>
            <a:endParaRPr lang="en-US" altLang="zh-CN" sz="3400" b="1" dirty="0" smtClean="0">
              <a:solidFill>
                <a:srgbClr val="8A2F8C"/>
              </a:solidFill>
              <a:latin typeface="微软雅黑" panose="020B0503020204020204" pitchFamily="34" charset="-122"/>
              <a:ea typeface="微软雅黑" panose="020B0503020204020204" pitchFamily="34" charset="-122"/>
            </a:endParaRPr>
          </a:p>
          <a:p>
            <a:pPr marL="0" lvl="1">
              <a:lnSpc>
                <a:spcPct val="150000"/>
              </a:lnSpc>
              <a:defRPr/>
            </a:pPr>
            <a:r>
              <a:rPr lang="en-US" altLang="zh-CN" sz="3400" b="1" dirty="0" smtClean="0">
                <a:solidFill>
                  <a:srgbClr val="8A2F8C"/>
                </a:solidFill>
                <a:latin typeface="微软雅黑" panose="020B0503020204020204" pitchFamily="34" charset="-122"/>
                <a:ea typeface="微软雅黑" panose="020B0503020204020204" pitchFamily="34" charset="-122"/>
              </a:rPr>
              <a:t>for </a:t>
            </a:r>
            <a:r>
              <a:rPr lang="zh-CN" altLang="en-US" sz="3400" b="1" dirty="0" smtClean="0">
                <a:solidFill>
                  <a:srgbClr val="8A2F8C"/>
                </a:solidFill>
                <a:latin typeface="微软雅黑" panose="020B0503020204020204" pitchFamily="34" charset="-122"/>
                <a:ea typeface="微软雅黑" panose="020B0503020204020204" pitchFamily="34" charset="-122"/>
              </a:rPr>
              <a:t>与 </a:t>
            </a:r>
            <a:r>
              <a:rPr lang="en-US" altLang="zh-CN" sz="3400" b="1" dirty="0" smtClean="0">
                <a:solidFill>
                  <a:srgbClr val="8A2F8C"/>
                </a:solidFill>
                <a:latin typeface="微软雅黑" panose="020B0503020204020204" pitchFamily="34" charset="-122"/>
                <a:ea typeface="微软雅黑" panose="020B0503020204020204" pitchFamily="34" charset="-122"/>
              </a:rPr>
              <a:t>while </a:t>
            </a:r>
            <a:r>
              <a:rPr lang="zh-CN" altLang="en-US" sz="3400" b="1" dirty="0" smtClean="0">
                <a:solidFill>
                  <a:srgbClr val="8A2F8C"/>
                </a:solidFill>
                <a:latin typeface="微软雅黑" panose="020B0503020204020204" pitchFamily="34" charset="-122"/>
                <a:ea typeface="微软雅黑" panose="020B0503020204020204" pitchFamily="34" charset="-122"/>
              </a:rPr>
              <a:t>的比较</a:t>
            </a:r>
            <a:endParaRPr lang="en-US" altLang="zh-CN" sz="3400" b="1" dirty="0" smtClean="0">
              <a:solidFill>
                <a:srgbClr val="8A2F8C"/>
              </a:solidFill>
              <a:latin typeface="微软雅黑" panose="020B0503020204020204" pitchFamily="34" charset="-122"/>
              <a:ea typeface="微软雅黑" panose="020B0503020204020204" pitchFamily="34" charset="-122"/>
            </a:endParaRPr>
          </a:p>
          <a:p>
            <a:pPr marL="0" lvl="1">
              <a:lnSpc>
                <a:spcPct val="150000"/>
              </a:lnSpc>
              <a:defRPr/>
            </a:pPr>
            <a:r>
              <a:rPr lang="zh-CN" altLang="en-US" sz="3400" b="1" dirty="0" smtClean="0">
                <a:solidFill>
                  <a:srgbClr val="8A2F8C"/>
                </a:solidFill>
                <a:latin typeface="微软雅黑" panose="020B0503020204020204" pitchFamily="34" charset="-122"/>
                <a:ea typeface="微软雅黑" panose="020B0503020204020204" pitchFamily="34" charset="-122"/>
              </a:rPr>
              <a:t>循环嵌套</a:t>
            </a:r>
          </a:p>
        </p:txBody>
      </p:sp>
    </p:spTree>
    <p:extLst>
      <p:ext uri="{BB962C8B-B14F-4D97-AF65-F5344CB8AC3E}">
        <p14:creationId xmlns:p14="http://schemas.microsoft.com/office/powerpoint/2010/main" val="25412296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par>
                                <p:cTn id="9" presetID="2" presetClass="entr" presetSubtype="4" decel="100000" fill="hold" nodeType="withEffect">
                                  <p:stCondLst>
                                    <p:cond delay="25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1+#ppt_h/2"/>
                                          </p:val>
                                        </p:tav>
                                        <p:tav tm="100000">
                                          <p:val>
                                            <p:strVal val="#ppt_y"/>
                                          </p:val>
                                        </p:tav>
                                      </p:tavLst>
                                    </p:anim>
                                  </p:childTnLst>
                                </p:cTn>
                              </p:par>
                            </p:childTnLst>
                          </p:cTn>
                        </p:par>
                        <p:par>
                          <p:cTn id="13" fill="hold">
                            <p:stCondLst>
                              <p:cond delay="750"/>
                            </p:stCondLst>
                            <p:childTnLst>
                              <p:par>
                                <p:cTn id="14" presetID="10" presetClass="entr" presetSubtype="0" fill="hold" nodeType="after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500"/>
                                        <p:tgtEl>
                                          <p:spTgt spid="2"/>
                                        </p:tgtEl>
                                      </p:cBhvr>
                                    </p:animEffect>
                                  </p:childTnLst>
                                </p:cTn>
                              </p:par>
                              <p:par>
                                <p:cTn id="17" presetID="2" presetClass="entr" presetSubtype="4" decel="100000" fill="hold" grpId="0" nodeType="withEffect">
                                  <p:stCondLst>
                                    <p:cond delay="0"/>
                                  </p:stCondLst>
                                  <p:childTnLst>
                                    <p:set>
                                      <p:cBhvr>
                                        <p:cTn id="18" dur="1" fill="hold">
                                          <p:stCondLst>
                                            <p:cond delay="0"/>
                                          </p:stCondLst>
                                        </p:cTn>
                                        <p:tgtEl>
                                          <p:spTgt spid="21"/>
                                        </p:tgtEl>
                                        <p:attrNameLst>
                                          <p:attrName>style.visibility</p:attrName>
                                        </p:attrNameLst>
                                      </p:cBhvr>
                                      <p:to>
                                        <p:strVal val="visible"/>
                                      </p:to>
                                    </p:set>
                                    <p:anim calcmode="lin" valueType="num">
                                      <p:cBhvr additive="base">
                                        <p:cTn id="19" dur="500" fill="hold"/>
                                        <p:tgtEl>
                                          <p:spTgt spid="21"/>
                                        </p:tgtEl>
                                        <p:attrNameLst>
                                          <p:attrName>ppt_x</p:attrName>
                                        </p:attrNameLst>
                                      </p:cBhvr>
                                      <p:tavLst>
                                        <p:tav tm="0">
                                          <p:val>
                                            <p:strVal val="#ppt_x"/>
                                          </p:val>
                                        </p:tav>
                                        <p:tav tm="100000">
                                          <p:val>
                                            <p:strVal val="#ppt_x"/>
                                          </p:val>
                                        </p:tav>
                                      </p:tavLst>
                                    </p:anim>
                                    <p:anim calcmode="lin" valueType="num">
                                      <p:cBhvr additive="base">
                                        <p:cTn id="20"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56675" y="1254740"/>
            <a:ext cx="10271573" cy="4846569"/>
          </a:xfrm>
          <a:prstGeom prst="rect">
            <a:avLst/>
          </a:prstGeom>
        </p:spPr>
      </p:pic>
      <p:pic>
        <p:nvPicPr>
          <p:cNvPr id="9" name="图片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771" y="507825"/>
            <a:ext cx="7429942" cy="743356"/>
          </a:xfrm>
          <a:prstGeom prst="rect">
            <a:avLst/>
          </a:prstGeom>
        </p:spPr>
      </p:pic>
      <p:grpSp>
        <p:nvGrpSpPr>
          <p:cNvPr id="2" name="组合 7"/>
          <p:cNvGrpSpPr/>
          <p:nvPr/>
        </p:nvGrpSpPr>
        <p:grpSpPr>
          <a:xfrm>
            <a:off x="734568" y="424635"/>
            <a:ext cx="4159018" cy="830997"/>
            <a:chOff x="734568" y="424635"/>
            <a:chExt cx="4159018" cy="830997"/>
          </a:xfrm>
        </p:grpSpPr>
        <p:sp>
          <p:nvSpPr>
            <p:cNvPr id="4" name="文本框 3"/>
            <p:cNvSpPr txBox="1"/>
            <p:nvPr/>
          </p:nvSpPr>
          <p:spPr>
            <a:xfrm>
              <a:off x="734568" y="424635"/>
              <a:ext cx="417576" cy="830997"/>
            </a:xfrm>
            <a:prstGeom prst="rect">
              <a:avLst/>
            </a:prstGeom>
            <a:noFill/>
          </p:spPr>
          <p:txBody>
            <a:bodyPr wrap="square" rtlCol="0">
              <a:spAutoFit/>
            </a:bodyPr>
            <a:lstStyle/>
            <a:p>
              <a:r>
                <a:rPr lang="zh-CN" altLang="en-US" sz="4800" dirty="0" smtClean="0">
                  <a:solidFill>
                    <a:schemeClr val="bg1"/>
                  </a:solidFill>
                  <a:latin typeface="微软雅黑" panose="020B0503020204020204" pitchFamily="34" charset="-122"/>
                  <a:ea typeface="微软雅黑" panose="020B0503020204020204" pitchFamily="34" charset="-122"/>
                </a:rPr>
                <a:t>■</a:t>
              </a:r>
            </a:p>
          </p:txBody>
        </p:sp>
        <p:sp>
          <p:nvSpPr>
            <p:cNvPr id="5" name="矩形 4"/>
            <p:cNvSpPr/>
            <p:nvPr/>
          </p:nvSpPr>
          <p:spPr>
            <a:xfrm>
              <a:off x="1477266" y="562689"/>
              <a:ext cx="3416320" cy="646331"/>
            </a:xfrm>
            <a:prstGeom prst="rect">
              <a:avLst/>
            </a:prstGeom>
          </p:spPr>
          <p:txBody>
            <a:bodyPr wrap="none">
              <a:spAutoFit/>
            </a:bodyPr>
            <a:lstStyle/>
            <a:p>
              <a:r>
                <a:rPr lang="zh-CN" altLang="en-US" sz="3600" dirty="0" smtClean="0">
                  <a:solidFill>
                    <a:schemeClr val="bg1"/>
                  </a:solidFill>
                  <a:latin typeface="微软雅黑" panose="020B0503020204020204" pitchFamily="34" charset="-122"/>
                  <a:ea typeface="微软雅黑" panose="020B0503020204020204" pitchFamily="34" charset="-122"/>
                </a:rPr>
                <a:t>递增递减表达式</a:t>
              </a:r>
            </a:p>
          </p:txBody>
        </p:sp>
      </p:grpSp>
      <p:grpSp>
        <p:nvGrpSpPr>
          <p:cNvPr id="3" name="组合 2"/>
          <p:cNvGrpSpPr/>
          <p:nvPr/>
        </p:nvGrpSpPr>
        <p:grpSpPr>
          <a:xfrm>
            <a:off x="1477266" y="1331045"/>
            <a:ext cx="9434668" cy="4522518"/>
            <a:chOff x="1477266" y="1331045"/>
            <a:chExt cx="9434668" cy="4522518"/>
          </a:xfrm>
        </p:grpSpPr>
        <p:sp>
          <p:nvSpPr>
            <p:cNvPr id="12" name="矩形 11"/>
            <p:cNvSpPr/>
            <p:nvPr/>
          </p:nvSpPr>
          <p:spPr>
            <a:xfrm>
              <a:off x="1477267" y="1896649"/>
              <a:ext cx="4758270" cy="565604"/>
            </a:xfrm>
            <a:prstGeom prst="rect">
              <a:avLst/>
            </a:prstGeom>
          </p:spPr>
          <p:txBody>
            <a:bodyPr wrap="square">
              <a:spAutoFit/>
            </a:bodyPr>
            <a:lstStyle/>
            <a:p>
              <a:pPr marL="0" lvl="1">
                <a:lnSpc>
                  <a:spcPct val="120000"/>
                </a:lnSpc>
                <a:defRPr/>
              </a:pPr>
              <a:r>
                <a:rPr lang="zh-CN" altLang="en-US" sz="2800" b="1" dirty="0" smtClean="0">
                  <a:solidFill>
                    <a:srgbClr val="8A2F8C"/>
                  </a:solidFill>
                  <a:latin typeface="微软雅黑" panose="020B0503020204020204" pitchFamily="34" charset="-122"/>
                  <a:ea typeface="微软雅黑" panose="020B0503020204020204" pitchFamily="34" charset="-122"/>
                </a:rPr>
                <a:t>前缀递增递减</a:t>
              </a:r>
              <a:endParaRPr lang="en-US" altLang="zh-CN" sz="2800" b="1" dirty="0" smtClean="0">
                <a:solidFill>
                  <a:srgbClr val="8A2F8C"/>
                </a:solidFill>
                <a:latin typeface="微软雅黑" panose="020B0503020204020204" pitchFamily="34" charset="-122"/>
                <a:ea typeface="微软雅黑" panose="020B0503020204020204" pitchFamily="34" charset="-122"/>
              </a:endParaRPr>
            </a:p>
          </p:txBody>
        </p:sp>
        <p:sp>
          <p:nvSpPr>
            <p:cNvPr id="13" name="矩形 12"/>
            <p:cNvSpPr/>
            <p:nvPr/>
          </p:nvSpPr>
          <p:spPr>
            <a:xfrm>
              <a:off x="1726643" y="2505757"/>
              <a:ext cx="9185291" cy="1169038"/>
            </a:xfrm>
            <a:prstGeom prst="rect">
              <a:avLst/>
            </a:prstGeom>
          </p:spPr>
          <p:txBody>
            <a:bodyPr wrap="square">
              <a:spAutoFit/>
            </a:bodyPr>
            <a:lstStyle/>
            <a:p>
              <a:pPr marL="0" lvl="1">
                <a:lnSpc>
                  <a:spcPct val="120000"/>
                </a:lnSpc>
                <a:defRPr/>
              </a:pPr>
              <a:r>
                <a:rPr lang="zh-CN" altLang="en-US" sz="2000" b="1" dirty="0" smtClean="0">
                  <a:solidFill>
                    <a:srgbClr val="8A2F8C"/>
                  </a:solidFill>
                  <a:latin typeface="微软雅黑" panose="020B0503020204020204" pitchFamily="34" charset="-122"/>
                  <a:ea typeface="微软雅黑" panose="020B0503020204020204" pitchFamily="34" charset="-122"/>
                </a:rPr>
                <a:t>格式：</a:t>
              </a:r>
              <a:r>
                <a:rPr lang="en-US" altLang="zh-CN" sz="2000" b="1" dirty="0" smtClean="0">
                  <a:solidFill>
                    <a:srgbClr val="006600"/>
                  </a:solidFill>
                  <a:latin typeface="微软雅黑" panose="020B0503020204020204" pitchFamily="34" charset="-122"/>
                  <a:ea typeface="微软雅黑" panose="020B0503020204020204" pitchFamily="34" charset="-122"/>
                </a:rPr>
                <a:t>++</a:t>
              </a:r>
              <a:r>
                <a:rPr lang="zh-CN" altLang="en-US" sz="2000" b="1" dirty="0" smtClean="0">
                  <a:solidFill>
                    <a:srgbClr val="006600"/>
                  </a:solidFill>
                  <a:latin typeface="微软雅黑" panose="020B0503020204020204" pitchFamily="34" charset="-122"/>
                  <a:ea typeface="微软雅黑" panose="020B0503020204020204" pitchFamily="34" charset="-122"/>
                </a:rPr>
                <a:t>变量名称</a:t>
              </a:r>
              <a:r>
                <a:rPr lang="en-US" altLang="zh-CN" sz="2000" b="1" dirty="0" smtClean="0">
                  <a:solidFill>
                    <a:srgbClr val="006600"/>
                  </a:solidFill>
                  <a:latin typeface="微软雅黑" panose="020B0503020204020204" pitchFamily="34" charset="-122"/>
                  <a:ea typeface="微软雅黑" panose="020B0503020204020204" pitchFamily="34" charset="-122"/>
                </a:rPr>
                <a:t>;  --</a:t>
              </a:r>
              <a:r>
                <a:rPr lang="zh-CN" altLang="en-US" sz="2000" b="1" dirty="0" smtClean="0">
                  <a:solidFill>
                    <a:srgbClr val="006600"/>
                  </a:solidFill>
                  <a:latin typeface="微软雅黑" panose="020B0503020204020204" pitchFamily="34" charset="-122"/>
                  <a:ea typeface="微软雅黑" panose="020B0503020204020204" pitchFamily="34" charset="-122"/>
                </a:rPr>
                <a:t>变量名称</a:t>
              </a:r>
              <a:r>
                <a:rPr lang="en-US" altLang="zh-CN" sz="2000" b="1" dirty="0" smtClean="0">
                  <a:solidFill>
                    <a:srgbClr val="006600"/>
                  </a:solidFill>
                  <a:latin typeface="微软雅黑" panose="020B0503020204020204" pitchFamily="34" charset="-122"/>
                  <a:ea typeface="微软雅黑" panose="020B0503020204020204" pitchFamily="34" charset="-122"/>
                </a:rPr>
                <a:t>;</a:t>
              </a:r>
              <a:endParaRPr lang="zh-CN" altLang="en-US" sz="2000" b="1" dirty="0" smtClean="0">
                <a:solidFill>
                  <a:srgbClr val="006600"/>
                </a:solidFill>
                <a:latin typeface="微软雅黑" panose="020B0503020204020204" pitchFamily="34" charset="-122"/>
                <a:ea typeface="微软雅黑" panose="020B0503020204020204" pitchFamily="34" charset="-122"/>
              </a:endParaRPr>
            </a:p>
            <a:p>
              <a:pPr marL="0" lvl="1">
                <a:lnSpc>
                  <a:spcPct val="120000"/>
                </a:lnSpc>
                <a:defRPr/>
              </a:pPr>
              <a:r>
                <a:rPr lang="zh-CN" altLang="en-US" sz="2000" b="1" dirty="0" smtClean="0">
                  <a:solidFill>
                    <a:srgbClr val="8A2F8C"/>
                  </a:solidFill>
                  <a:latin typeface="微软雅黑" panose="020B0503020204020204" pitchFamily="34" charset="-122"/>
                  <a:ea typeface="微软雅黑" panose="020B0503020204020204" pitchFamily="34" charset="-122"/>
                </a:rPr>
                <a:t>例一：设 </a:t>
              </a:r>
              <a:r>
                <a:rPr lang="en-US" altLang="zh-CN" sz="2000" b="1" dirty="0" smtClean="0">
                  <a:solidFill>
                    <a:srgbClr val="8A2F8C"/>
                  </a:solidFill>
                  <a:latin typeface="微软雅黑" panose="020B0503020204020204" pitchFamily="34" charset="-122"/>
                  <a:ea typeface="微软雅黑" panose="020B0503020204020204" pitchFamily="34" charset="-122"/>
                </a:rPr>
                <a:t>a </a:t>
              </a:r>
              <a:r>
                <a:rPr lang="zh-CN" altLang="en-US" sz="2000" b="1" dirty="0" smtClean="0">
                  <a:solidFill>
                    <a:srgbClr val="8A2F8C"/>
                  </a:solidFill>
                  <a:latin typeface="微软雅黑" panose="020B0503020204020204" pitchFamily="34" charset="-122"/>
                  <a:ea typeface="微软雅黑" panose="020B0503020204020204" pitchFamily="34" charset="-122"/>
                </a:rPr>
                <a:t>为</a:t>
              </a:r>
              <a:r>
                <a:rPr lang="en-US" altLang="zh-CN" sz="2000" b="1" dirty="0" smtClean="0">
                  <a:solidFill>
                    <a:srgbClr val="8A2F8C"/>
                  </a:solidFill>
                  <a:latin typeface="微软雅黑" panose="020B0503020204020204" pitchFamily="34" charset="-122"/>
                  <a:ea typeface="微软雅黑" panose="020B0503020204020204" pitchFamily="34" charset="-122"/>
                </a:rPr>
                <a:t> 1</a:t>
              </a:r>
              <a:r>
                <a:rPr lang="zh-CN" altLang="en-US" sz="2000" b="1" dirty="0" smtClean="0">
                  <a:solidFill>
                    <a:srgbClr val="8A2F8C"/>
                  </a:solidFill>
                  <a:latin typeface="微软雅黑" panose="020B0503020204020204" pitchFamily="34" charset="-122"/>
                  <a:ea typeface="微软雅黑" panose="020B0503020204020204" pitchFamily="34" charset="-122"/>
                </a:rPr>
                <a:t>，</a:t>
              </a:r>
              <a:r>
                <a:rPr lang="en-US" altLang="zh-CN" sz="2000" b="1" dirty="0" smtClean="0">
                  <a:solidFill>
                    <a:srgbClr val="006600"/>
                  </a:solidFill>
                  <a:latin typeface="微软雅黑" panose="020B0503020204020204" pitchFamily="34" charset="-122"/>
                  <a:ea typeface="微软雅黑" panose="020B0503020204020204" pitchFamily="34" charset="-122"/>
                </a:rPr>
                <a:t>++a</a:t>
              </a:r>
              <a:r>
                <a:rPr lang="en-US" altLang="zh-CN" sz="2000" b="1" dirty="0" smtClean="0">
                  <a:solidFill>
                    <a:srgbClr val="8A2F8C"/>
                  </a:solidFill>
                  <a:latin typeface="微软雅黑" panose="020B0503020204020204" pitchFamily="34" charset="-122"/>
                  <a:ea typeface="微软雅黑" panose="020B0503020204020204" pitchFamily="34" charset="-122"/>
                </a:rPr>
                <a:t>  </a:t>
              </a:r>
              <a:r>
                <a:rPr lang="zh-CN" altLang="en-US" sz="2000" b="1" dirty="0" smtClean="0">
                  <a:solidFill>
                    <a:srgbClr val="8A2F8C"/>
                  </a:solidFill>
                  <a:latin typeface="微软雅黑" panose="020B0503020204020204" pitchFamily="34" charset="-122"/>
                  <a:ea typeface="微软雅黑" panose="020B0503020204020204" pitchFamily="34" charset="-122"/>
                </a:rPr>
                <a:t>等价于 </a:t>
              </a:r>
              <a:r>
                <a:rPr lang="en-US" altLang="zh-CN" sz="2000" b="1" dirty="0" smtClean="0">
                  <a:solidFill>
                    <a:srgbClr val="006600"/>
                  </a:solidFill>
                  <a:latin typeface="微软雅黑" panose="020B0503020204020204" pitchFamily="34" charset="-122"/>
                  <a:ea typeface="微软雅黑" panose="020B0503020204020204" pitchFamily="34" charset="-122"/>
                </a:rPr>
                <a:t>a = a + 1</a:t>
              </a:r>
              <a:r>
                <a:rPr lang="zh-CN" altLang="en-US" sz="2000" b="1" dirty="0" smtClean="0">
                  <a:solidFill>
                    <a:srgbClr val="8A2F8C"/>
                  </a:solidFill>
                  <a:latin typeface="微软雅黑" panose="020B0503020204020204" pitchFamily="34" charset="-122"/>
                  <a:ea typeface="微软雅黑" panose="020B0503020204020204" pitchFamily="34" charset="-122"/>
                </a:rPr>
                <a:t>，</a:t>
              </a:r>
              <a:r>
                <a:rPr lang="en-US" altLang="zh-CN" sz="2000" b="1" dirty="0" smtClean="0">
                  <a:solidFill>
                    <a:srgbClr val="8A2F8C"/>
                  </a:solidFill>
                  <a:latin typeface="微软雅黑" panose="020B0503020204020204" pitchFamily="34" charset="-122"/>
                  <a:ea typeface="微软雅黑" panose="020B0503020204020204" pitchFamily="34" charset="-122"/>
                </a:rPr>
                <a:t>a </a:t>
              </a:r>
              <a:r>
                <a:rPr lang="zh-CN" altLang="en-US" sz="2000" b="1" dirty="0" smtClean="0">
                  <a:solidFill>
                    <a:srgbClr val="8A2F8C"/>
                  </a:solidFill>
                  <a:latin typeface="微软雅黑" panose="020B0503020204020204" pitchFamily="34" charset="-122"/>
                  <a:ea typeface="微软雅黑" panose="020B0503020204020204" pitchFamily="34" charset="-122"/>
                </a:rPr>
                <a:t>结果为 </a:t>
              </a:r>
              <a:r>
                <a:rPr lang="en-US" altLang="zh-CN" sz="2000" b="1" dirty="0" smtClean="0">
                  <a:solidFill>
                    <a:srgbClr val="C00000"/>
                  </a:solidFill>
                  <a:latin typeface="微软雅黑" panose="020B0503020204020204" pitchFamily="34" charset="-122"/>
                  <a:ea typeface="微软雅黑" panose="020B0503020204020204" pitchFamily="34" charset="-122"/>
                </a:rPr>
                <a:t>2</a:t>
              </a:r>
            </a:p>
            <a:p>
              <a:pPr marL="0" lvl="1">
                <a:lnSpc>
                  <a:spcPct val="120000"/>
                </a:lnSpc>
                <a:defRPr/>
              </a:pPr>
              <a:r>
                <a:rPr lang="zh-CN" altLang="en-US" sz="2000" b="1" dirty="0" smtClean="0">
                  <a:solidFill>
                    <a:srgbClr val="8A2F8C"/>
                  </a:solidFill>
                  <a:latin typeface="微软雅黑" panose="020B0503020204020204" pitchFamily="34" charset="-122"/>
                  <a:ea typeface="微软雅黑" panose="020B0503020204020204" pitchFamily="34" charset="-122"/>
                </a:rPr>
                <a:t>例二：设 </a:t>
              </a:r>
              <a:r>
                <a:rPr lang="en-US" altLang="zh-CN" sz="2000" b="1" dirty="0" smtClean="0">
                  <a:solidFill>
                    <a:srgbClr val="8A2F8C"/>
                  </a:solidFill>
                  <a:latin typeface="微软雅黑" panose="020B0503020204020204" pitchFamily="34" charset="-122"/>
                  <a:ea typeface="微软雅黑" panose="020B0503020204020204" pitchFamily="34" charset="-122"/>
                </a:rPr>
                <a:t>a </a:t>
              </a:r>
              <a:r>
                <a:rPr lang="zh-CN" altLang="en-US" sz="2000" b="1" dirty="0" smtClean="0">
                  <a:solidFill>
                    <a:srgbClr val="8A2F8C"/>
                  </a:solidFill>
                  <a:latin typeface="微软雅黑" panose="020B0503020204020204" pitchFamily="34" charset="-122"/>
                  <a:ea typeface="微软雅黑" panose="020B0503020204020204" pitchFamily="34" charset="-122"/>
                </a:rPr>
                <a:t>为</a:t>
              </a:r>
              <a:r>
                <a:rPr lang="en-US" altLang="zh-CN" sz="2000" b="1" dirty="0" smtClean="0">
                  <a:solidFill>
                    <a:srgbClr val="8A2F8C"/>
                  </a:solidFill>
                  <a:latin typeface="微软雅黑" panose="020B0503020204020204" pitchFamily="34" charset="-122"/>
                  <a:ea typeface="微软雅黑" panose="020B0503020204020204" pitchFamily="34" charset="-122"/>
                </a:rPr>
                <a:t> 1</a:t>
              </a:r>
              <a:r>
                <a:rPr lang="zh-CN" altLang="en-US" sz="2000" b="1" dirty="0" smtClean="0">
                  <a:solidFill>
                    <a:srgbClr val="8A2F8C"/>
                  </a:solidFill>
                  <a:latin typeface="微软雅黑" panose="020B0503020204020204" pitchFamily="34" charset="-122"/>
                  <a:ea typeface="微软雅黑" panose="020B0503020204020204" pitchFamily="34" charset="-122"/>
                </a:rPr>
                <a:t>，</a:t>
              </a:r>
              <a:r>
                <a:rPr lang="en-US" altLang="zh-CN" sz="2000" b="1" dirty="0" smtClean="0">
                  <a:solidFill>
                    <a:srgbClr val="006600"/>
                  </a:solidFill>
                  <a:latin typeface="微软雅黑" panose="020B0503020204020204" pitchFamily="34" charset="-122"/>
                  <a:ea typeface="微软雅黑" panose="020B0503020204020204" pitchFamily="34" charset="-122"/>
                </a:rPr>
                <a:t>--a  </a:t>
              </a:r>
              <a:r>
                <a:rPr lang="zh-CN" altLang="en-US" sz="2000" b="1" dirty="0" smtClean="0">
                  <a:solidFill>
                    <a:srgbClr val="8A2F8C"/>
                  </a:solidFill>
                  <a:latin typeface="微软雅黑" panose="020B0503020204020204" pitchFamily="34" charset="-122"/>
                  <a:ea typeface="微软雅黑" panose="020B0503020204020204" pitchFamily="34" charset="-122"/>
                </a:rPr>
                <a:t>等价于 </a:t>
              </a:r>
              <a:r>
                <a:rPr lang="en-US" altLang="zh-CN" sz="2000" b="1" dirty="0" smtClean="0">
                  <a:solidFill>
                    <a:srgbClr val="006600"/>
                  </a:solidFill>
                  <a:latin typeface="微软雅黑" panose="020B0503020204020204" pitchFamily="34" charset="-122"/>
                  <a:ea typeface="微软雅黑" panose="020B0503020204020204" pitchFamily="34" charset="-122"/>
                </a:rPr>
                <a:t>a = a - 1</a:t>
              </a:r>
              <a:r>
                <a:rPr lang="zh-CN" altLang="en-US" sz="2000" b="1" dirty="0" smtClean="0">
                  <a:solidFill>
                    <a:srgbClr val="8A2F8C"/>
                  </a:solidFill>
                  <a:latin typeface="微软雅黑" panose="020B0503020204020204" pitchFamily="34" charset="-122"/>
                  <a:ea typeface="微软雅黑" panose="020B0503020204020204" pitchFamily="34" charset="-122"/>
                </a:rPr>
                <a:t>，</a:t>
              </a:r>
              <a:r>
                <a:rPr lang="en-US" altLang="zh-CN" sz="2000" b="1" dirty="0" smtClean="0">
                  <a:solidFill>
                    <a:srgbClr val="8A2F8C"/>
                  </a:solidFill>
                  <a:latin typeface="微软雅黑" panose="020B0503020204020204" pitchFamily="34" charset="-122"/>
                  <a:ea typeface="微软雅黑" panose="020B0503020204020204" pitchFamily="34" charset="-122"/>
                </a:rPr>
                <a:t>a </a:t>
              </a:r>
              <a:r>
                <a:rPr lang="zh-CN" altLang="en-US" sz="2000" b="1" dirty="0" smtClean="0">
                  <a:solidFill>
                    <a:srgbClr val="8A2F8C"/>
                  </a:solidFill>
                  <a:latin typeface="微软雅黑" panose="020B0503020204020204" pitchFamily="34" charset="-122"/>
                  <a:ea typeface="微软雅黑" panose="020B0503020204020204" pitchFamily="34" charset="-122"/>
                </a:rPr>
                <a:t>结果为 </a:t>
              </a:r>
              <a:r>
                <a:rPr lang="en-US" altLang="zh-CN" sz="2000" b="1" dirty="0" smtClean="0">
                  <a:solidFill>
                    <a:srgbClr val="C00000"/>
                  </a:solidFill>
                  <a:latin typeface="微软雅黑" panose="020B0503020204020204" pitchFamily="34" charset="-122"/>
                  <a:ea typeface="微软雅黑" panose="020B0503020204020204" pitchFamily="34" charset="-122"/>
                </a:rPr>
                <a:t>0</a:t>
              </a:r>
              <a:endParaRPr lang="zh-CN" altLang="en-US" sz="2000" b="1" dirty="0" smtClean="0">
                <a:solidFill>
                  <a:srgbClr val="C00000"/>
                </a:solidFill>
                <a:latin typeface="微软雅黑" panose="020B0503020204020204" pitchFamily="34" charset="-122"/>
                <a:ea typeface="微软雅黑" panose="020B0503020204020204" pitchFamily="34" charset="-122"/>
              </a:endParaRPr>
            </a:p>
          </p:txBody>
        </p:sp>
        <p:sp>
          <p:nvSpPr>
            <p:cNvPr id="10" name="矩形 9"/>
            <p:cNvSpPr/>
            <p:nvPr/>
          </p:nvSpPr>
          <p:spPr>
            <a:xfrm>
              <a:off x="1477266" y="1331045"/>
              <a:ext cx="6589047" cy="565604"/>
            </a:xfrm>
            <a:prstGeom prst="rect">
              <a:avLst/>
            </a:prstGeom>
          </p:spPr>
          <p:txBody>
            <a:bodyPr wrap="square">
              <a:spAutoFit/>
            </a:bodyPr>
            <a:lstStyle/>
            <a:p>
              <a:pPr marL="0" lvl="1">
                <a:lnSpc>
                  <a:spcPct val="120000"/>
                </a:lnSpc>
                <a:defRPr/>
              </a:pPr>
              <a:r>
                <a:rPr lang="zh-CN" altLang="en-US" sz="2800" b="1" dirty="0" smtClean="0">
                  <a:solidFill>
                    <a:srgbClr val="8A2F8C"/>
                  </a:solidFill>
                  <a:latin typeface="微软雅黑" panose="020B0503020204020204" pitchFamily="34" charset="-122"/>
                  <a:ea typeface="微软雅黑" panose="020B0503020204020204" pitchFamily="34" charset="-122"/>
                </a:rPr>
                <a:t>递增递减表达式的优先级非常高</a:t>
              </a:r>
              <a:endParaRPr lang="en-US" altLang="zh-CN" sz="2800" b="1" dirty="0" smtClean="0">
                <a:solidFill>
                  <a:srgbClr val="8A2F8C"/>
                </a:solidFill>
                <a:latin typeface="微软雅黑" panose="020B0503020204020204" pitchFamily="34" charset="-122"/>
                <a:ea typeface="微软雅黑" panose="020B0503020204020204" pitchFamily="34" charset="-122"/>
              </a:endParaRPr>
            </a:p>
          </p:txBody>
        </p:sp>
        <p:sp>
          <p:nvSpPr>
            <p:cNvPr id="11" name="矩形 10"/>
            <p:cNvSpPr/>
            <p:nvPr/>
          </p:nvSpPr>
          <p:spPr>
            <a:xfrm>
              <a:off x="1477266" y="3674795"/>
              <a:ext cx="6992478" cy="609398"/>
            </a:xfrm>
            <a:prstGeom prst="rect">
              <a:avLst/>
            </a:prstGeom>
          </p:spPr>
          <p:txBody>
            <a:bodyPr wrap="square">
              <a:spAutoFit/>
            </a:bodyPr>
            <a:lstStyle/>
            <a:p>
              <a:pPr marL="0" lvl="1">
                <a:lnSpc>
                  <a:spcPct val="120000"/>
                </a:lnSpc>
                <a:defRPr/>
              </a:pPr>
              <a:r>
                <a:rPr lang="zh-CN" altLang="en-US" sz="2800" b="1" dirty="0" smtClean="0">
                  <a:solidFill>
                    <a:srgbClr val="8A2F8C"/>
                  </a:solidFill>
                  <a:latin typeface="微软雅黑" panose="020B0503020204020204" pitchFamily="34" charset="-122"/>
                  <a:ea typeface="微软雅黑" panose="020B0503020204020204" pitchFamily="34" charset="-122"/>
                </a:rPr>
                <a:t>计算要诀：</a:t>
              </a:r>
              <a:r>
                <a:rPr lang="zh-CN" altLang="en-US" sz="2800" b="1" dirty="0" smtClean="0">
                  <a:solidFill>
                    <a:srgbClr val="C00000"/>
                  </a:solidFill>
                  <a:latin typeface="微软雅黑" panose="020B0503020204020204" pitchFamily="34" charset="-122"/>
                  <a:ea typeface="微软雅黑" panose="020B0503020204020204" pitchFamily="34" charset="-122"/>
                </a:rPr>
                <a:t>先递增递减，再参与运算</a:t>
              </a:r>
            </a:p>
          </p:txBody>
        </p:sp>
        <p:sp>
          <p:nvSpPr>
            <p:cNvPr id="14" name="矩形 13"/>
            <p:cNvSpPr/>
            <p:nvPr/>
          </p:nvSpPr>
          <p:spPr>
            <a:xfrm>
              <a:off x="1726643" y="4283903"/>
              <a:ext cx="7223390" cy="1569660"/>
            </a:xfrm>
            <a:prstGeom prst="rect">
              <a:avLst/>
            </a:prstGeom>
          </p:spPr>
          <p:txBody>
            <a:bodyPr wrap="square">
              <a:spAutoFit/>
            </a:bodyPr>
            <a:lstStyle/>
            <a:p>
              <a:pPr marL="0" lvl="1">
                <a:lnSpc>
                  <a:spcPct val="120000"/>
                </a:lnSpc>
                <a:defRPr/>
              </a:pPr>
              <a:r>
                <a:rPr lang="zh-CN" altLang="en-US" sz="2000" b="1" dirty="0" smtClean="0">
                  <a:solidFill>
                    <a:srgbClr val="8A2F8C"/>
                  </a:solidFill>
                  <a:latin typeface="微软雅黑" panose="020B0503020204020204" pitchFamily="34" charset="-122"/>
                  <a:ea typeface="微软雅黑" panose="020B0503020204020204" pitchFamily="34" charset="-122"/>
                </a:rPr>
                <a:t>例三：设 </a:t>
              </a:r>
              <a:r>
                <a:rPr lang="en-US" altLang="zh-CN" sz="2000" b="1" dirty="0" smtClean="0">
                  <a:solidFill>
                    <a:srgbClr val="8A2F8C"/>
                  </a:solidFill>
                  <a:latin typeface="微软雅黑" panose="020B0503020204020204" pitchFamily="34" charset="-122"/>
                  <a:ea typeface="微软雅黑" panose="020B0503020204020204" pitchFamily="34" charset="-122"/>
                </a:rPr>
                <a:t>a </a:t>
              </a:r>
              <a:r>
                <a:rPr lang="zh-CN" altLang="en-US" sz="2000" b="1" dirty="0" smtClean="0">
                  <a:solidFill>
                    <a:srgbClr val="8A2F8C"/>
                  </a:solidFill>
                  <a:latin typeface="微软雅黑" panose="020B0503020204020204" pitchFamily="34" charset="-122"/>
                  <a:ea typeface="微软雅黑" panose="020B0503020204020204" pitchFamily="34" charset="-122"/>
                </a:rPr>
                <a:t>为</a:t>
              </a:r>
              <a:r>
                <a:rPr lang="en-US" altLang="zh-CN" sz="2000" b="1" dirty="0" smtClean="0">
                  <a:solidFill>
                    <a:srgbClr val="8A2F8C"/>
                  </a:solidFill>
                  <a:latin typeface="微软雅黑" panose="020B0503020204020204" pitchFamily="34" charset="-122"/>
                  <a:ea typeface="微软雅黑" panose="020B0503020204020204" pitchFamily="34" charset="-122"/>
                </a:rPr>
                <a:t> 1</a:t>
              </a:r>
              <a:r>
                <a:rPr lang="zh-CN" altLang="en-US" sz="2000" b="1" dirty="0" smtClean="0">
                  <a:solidFill>
                    <a:srgbClr val="8A2F8C"/>
                  </a:solidFill>
                  <a:latin typeface="微软雅黑" panose="020B0503020204020204" pitchFamily="34" charset="-122"/>
                  <a:ea typeface="微软雅黑" panose="020B0503020204020204" pitchFamily="34" charset="-122"/>
                </a:rPr>
                <a:t>，</a:t>
              </a:r>
              <a:r>
                <a:rPr lang="en-US" altLang="zh-CN" sz="2000" b="1" dirty="0" smtClean="0">
                  <a:solidFill>
                    <a:srgbClr val="006600"/>
                  </a:solidFill>
                  <a:latin typeface="微软雅黑" panose="020B0503020204020204" pitchFamily="34" charset="-122"/>
                  <a:ea typeface="微软雅黑" panose="020B0503020204020204" pitchFamily="34" charset="-122"/>
                </a:rPr>
                <a:t>b = ++a * 3 </a:t>
              </a:r>
              <a:r>
                <a:rPr lang="zh-CN" altLang="en-US" sz="2000" b="1" dirty="0" smtClean="0">
                  <a:solidFill>
                    <a:srgbClr val="8A2F8C"/>
                  </a:solidFill>
                  <a:latin typeface="微软雅黑" panose="020B0503020204020204" pitchFamily="34" charset="-122"/>
                  <a:ea typeface="微软雅黑" panose="020B0503020204020204" pitchFamily="34" charset="-122"/>
                </a:rPr>
                <a:t>等价</a:t>
              </a:r>
              <a:r>
                <a:rPr lang="zh-CN" altLang="en-US" sz="2000" b="1" dirty="0" smtClean="0">
                  <a:solidFill>
                    <a:srgbClr val="006600"/>
                  </a:solidFill>
                  <a:latin typeface="微软雅黑" panose="020B0503020204020204" pitchFamily="34" charset="-122"/>
                  <a:ea typeface="微软雅黑" panose="020B0503020204020204" pitchFamily="34" charset="-122"/>
                </a:rPr>
                <a:t>于 </a:t>
              </a:r>
              <a:r>
                <a:rPr lang="en-US" altLang="zh-CN" sz="2000" b="1" dirty="0" smtClean="0">
                  <a:solidFill>
                    <a:srgbClr val="006600"/>
                  </a:solidFill>
                  <a:latin typeface="微软雅黑" panose="020B0503020204020204" pitchFamily="34" charset="-122"/>
                  <a:ea typeface="微软雅黑" panose="020B0503020204020204" pitchFamily="34" charset="-122"/>
                </a:rPr>
                <a:t>a = a + 1; b = a * 3</a:t>
              </a:r>
              <a:r>
                <a:rPr lang="zh-CN" altLang="en-US" sz="2000" b="1" dirty="0" smtClean="0">
                  <a:solidFill>
                    <a:srgbClr val="8A2F8C"/>
                  </a:solidFill>
                  <a:latin typeface="微软雅黑" panose="020B0503020204020204" pitchFamily="34" charset="-122"/>
                  <a:ea typeface="微软雅黑" panose="020B0503020204020204" pitchFamily="34" charset="-122"/>
                </a:rPr>
                <a:t>，</a:t>
              </a:r>
              <a:r>
                <a:rPr lang="en-US" altLang="zh-CN" sz="2000" b="1" dirty="0" smtClean="0">
                  <a:solidFill>
                    <a:srgbClr val="8A2F8C"/>
                  </a:solidFill>
                  <a:latin typeface="微软雅黑" panose="020B0503020204020204" pitchFamily="34" charset="-122"/>
                  <a:ea typeface="微软雅黑" panose="020B0503020204020204" pitchFamily="34" charset="-122"/>
                </a:rPr>
                <a:t>a </a:t>
              </a:r>
              <a:r>
                <a:rPr lang="zh-CN" altLang="en-US" sz="2000" b="1" dirty="0" smtClean="0">
                  <a:solidFill>
                    <a:srgbClr val="8A2F8C"/>
                  </a:solidFill>
                  <a:latin typeface="微软雅黑" panose="020B0503020204020204" pitchFamily="34" charset="-122"/>
                  <a:ea typeface="微软雅黑" panose="020B0503020204020204" pitchFamily="34" charset="-122"/>
                </a:rPr>
                <a:t>结果为 </a:t>
              </a:r>
              <a:r>
                <a:rPr lang="en-US" altLang="zh-CN" sz="2000" b="1" dirty="0" smtClean="0">
                  <a:solidFill>
                    <a:srgbClr val="C00000"/>
                  </a:solidFill>
                  <a:latin typeface="微软雅黑" panose="020B0503020204020204" pitchFamily="34" charset="-122"/>
                  <a:ea typeface="微软雅黑" panose="020B0503020204020204" pitchFamily="34" charset="-122"/>
                </a:rPr>
                <a:t>2</a:t>
              </a:r>
              <a:r>
                <a:rPr lang="zh-CN" altLang="en-US" sz="2000" b="1" dirty="0" smtClean="0">
                  <a:solidFill>
                    <a:srgbClr val="8A2F8C"/>
                  </a:solidFill>
                  <a:latin typeface="微软雅黑" panose="020B0503020204020204" pitchFamily="34" charset="-122"/>
                  <a:ea typeface="微软雅黑" panose="020B0503020204020204" pitchFamily="34" charset="-122"/>
                </a:rPr>
                <a:t>， </a:t>
              </a:r>
              <a:r>
                <a:rPr lang="en-US" altLang="zh-CN" sz="2000" b="1" dirty="0" smtClean="0">
                  <a:solidFill>
                    <a:srgbClr val="8A2F8C"/>
                  </a:solidFill>
                  <a:latin typeface="微软雅黑" panose="020B0503020204020204" pitchFamily="34" charset="-122"/>
                  <a:ea typeface="微软雅黑" panose="020B0503020204020204" pitchFamily="34" charset="-122"/>
                </a:rPr>
                <a:t>b </a:t>
              </a:r>
              <a:r>
                <a:rPr lang="zh-CN" altLang="en-US" sz="2000" b="1" dirty="0" smtClean="0">
                  <a:solidFill>
                    <a:srgbClr val="8A2F8C"/>
                  </a:solidFill>
                  <a:latin typeface="微软雅黑" panose="020B0503020204020204" pitchFamily="34" charset="-122"/>
                  <a:ea typeface="微软雅黑" panose="020B0503020204020204" pitchFamily="34" charset="-122"/>
                </a:rPr>
                <a:t>结果为</a:t>
              </a:r>
              <a:r>
                <a:rPr lang="en-US" altLang="zh-CN" sz="2000" b="1" dirty="0" smtClean="0">
                  <a:solidFill>
                    <a:srgbClr val="8A2F8C"/>
                  </a:solidFill>
                  <a:latin typeface="微软雅黑" panose="020B0503020204020204" pitchFamily="34" charset="-122"/>
                  <a:ea typeface="微软雅黑" panose="020B0503020204020204" pitchFamily="34" charset="-122"/>
                </a:rPr>
                <a:t> </a:t>
              </a:r>
              <a:r>
                <a:rPr lang="en-US" altLang="zh-CN" sz="2000" b="1" dirty="0" smtClean="0">
                  <a:solidFill>
                    <a:srgbClr val="C00000"/>
                  </a:solidFill>
                  <a:latin typeface="微软雅黑" panose="020B0503020204020204" pitchFamily="34" charset="-122"/>
                  <a:ea typeface="微软雅黑" panose="020B0503020204020204" pitchFamily="34" charset="-122"/>
                </a:rPr>
                <a:t>6</a:t>
              </a:r>
            </a:p>
            <a:p>
              <a:pPr marL="0" lvl="1">
                <a:lnSpc>
                  <a:spcPct val="120000"/>
                </a:lnSpc>
                <a:defRPr/>
              </a:pPr>
              <a:r>
                <a:rPr lang="zh-CN" altLang="en-US" sz="2000" b="1" dirty="0" smtClean="0">
                  <a:solidFill>
                    <a:srgbClr val="8A2F8C"/>
                  </a:solidFill>
                  <a:latin typeface="微软雅黑" panose="020B0503020204020204" pitchFamily="34" charset="-122"/>
                  <a:ea typeface="微软雅黑" panose="020B0503020204020204" pitchFamily="34" charset="-122"/>
                </a:rPr>
                <a:t>例四：设 </a:t>
              </a:r>
              <a:r>
                <a:rPr lang="en-US" altLang="zh-CN" sz="2000" b="1" dirty="0" smtClean="0">
                  <a:solidFill>
                    <a:srgbClr val="8A2F8C"/>
                  </a:solidFill>
                  <a:latin typeface="微软雅黑" panose="020B0503020204020204" pitchFamily="34" charset="-122"/>
                  <a:ea typeface="微软雅黑" panose="020B0503020204020204" pitchFamily="34" charset="-122"/>
                </a:rPr>
                <a:t>a </a:t>
              </a:r>
              <a:r>
                <a:rPr lang="zh-CN" altLang="en-US" sz="2000" b="1" dirty="0" smtClean="0">
                  <a:solidFill>
                    <a:srgbClr val="8A2F8C"/>
                  </a:solidFill>
                  <a:latin typeface="微软雅黑" panose="020B0503020204020204" pitchFamily="34" charset="-122"/>
                  <a:ea typeface="微软雅黑" panose="020B0503020204020204" pitchFamily="34" charset="-122"/>
                </a:rPr>
                <a:t>为</a:t>
              </a:r>
              <a:r>
                <a:rPr lang="en-US" altLang="zh-CN" sz="2000" b="1" dirty="0" smtClean="0">
                  <a:solidFill>
                    <a:srgbClr val="8A2F8C"/>
                  </a:solidFill>
                  <a:latin typeface="微软雅黑" panose="020B0503020204020204" pitchFamily="34" charset="-122"/>
                  <a:ea typeface="微软雅黑" panose="020B0503020204020204" pitchFamily="34" charset="-122"/>
                </a:rPr>
                <a:t> 1</a:t>
              </a:r>
              <a:r>
                <a:rPr lang="zh-CN" altLang="en-US" sz="2000" b="1" dirty="0" smtClean="0">
                  <a:solidFill>
                    <a:srgbClr val="8A2F8C"/>
                  </a:solidFill>
                  <a:latin typeface="微软雅黑" panose="020B0503020204020204" pitchFamily="34" charset="-122"/>
                  <a:ea typeface="微软雅黑" panose="020B0503020204020204" pitchFamily="34" charset="-122"/>
                </a:rPr>
                <a:t>，</a:t>
              </a:r>
              <a:r>
                <a:rPr lang="en-US" altLang="zh-CN" sz="2000" b="1" dirty="0" smtClean="0">
                  <a:solidFill>
                    <a:srgbClr val="006600"/>
                  </a:solidFill>
                  <a:latin typeface="微软雅黑" panose="020B0503020204020204" pitchFamily="34" charset="-122"/>
                  <a:ea typeface="微软雅黑" panose="020B0503020204020204" pitchFamily="34" charset="-122"/>
                </a:rPr>
                <a:t>b = --a * 3 </a:t>
              </a:r>
              <a:r>
                <a:rPr lang="zh-CN" altLang="en-US" sz="2000" b="1" dirty="0" smtClean="0">
                  <a:solidFill>
                    <a:srgbClr val="8A2F8C"/>
                  </a:solidFill>
                  <a:latin typeface="微软雅黑" panose="020B0503020204020204" pitchFamily="34" charset="-122"/>
                  <a:ea typeface="微软雅黑" panose="020B0503020204020204" pitchFamily="34" charset="-122"/>
                </a:rPr>
                <a:t>等价于 </a:t>
              </a:r>
              <a:r>
                <a:rPr lang="en-US" altLang="zh-CN" sz="2000" b="1" dirty="0" smtClean="0">
                  <a:solidFill>
                    <a:srgbClr val="006600"/>
                  </a:solidFill>
                  <a:latin typeface="微软雅黑" panose="020B0503020204020204" pitchFamily="34" charset="-122"/>
                  <a:ea typeface="微软雅黑" panose="020B0503020204020204" pitchFamily="34" charset="-122"/>
                </a:rPr>
                <a:t>a = a - 1; b = a * 3</a:t>
              </a:r>
              <a:r>
                <a:rPr lang="zh-CN" altLang="en-US" sz="2000" b="1" dirty="0" smtClean="0">
                  <a:solidFill>
                    <a:srgbClr val="8A2F8C"/>
                  </a:solidFill>
                  <a:latin typeface="微软雅黑" panose="020B0503020204020204" pitchFamily="34" charset="-122"/>
                  <a:ea typeface="微软雅黑" panose="020B0503020204020204" pitchFamily="34" charset="-122"/>
                </a:rPr>
                <a:t>，</a:t>
              </a:r>
              <a:r>
                <a:rPr lang="en-US" altLang="zh-CN" sz="2000" b="1" dirty="0" smtClean="0">
                  <a:solidFill>
                    <a:srgbClr val="8A2F8C"/>
                  </a:solidFill>
                  <a:latin typeface="微软雅黑" panose="020B0503020204020204" pitchFamily="34" charset="-122"/>
                  <a:ea typeface="微软雅黑" panose="020B0503020204020204" pitchFamily="34" charset="-122"/>
                </a:rPr>
                <a:t>a </a:t>
              </a:r>
              <a:r>
                <a:rPr lang="zh-CN" altLang="en-US" sz="2000" b="1" dirty="0" smtClean="0">
                  <a:solidFill>
                    <a:srgbClr val="8A2F8C"/>
                  </a:solidFill>
                  <a:latin typeface="微软雅黑" panose="020B0503020204020204" pitchFamily="34" charset="-122"/>
                  <a:ea typeface="微软雅黑" panose="020B0503020204020204" pitchFamily="34" charset="-122"/>
                </a:rPr>
                <a:t>结果为 </a:t>
              </a:r>
              <a:r>
                <a:rPr lang="en-US" altLang="zh-CN" sz="2000" b="1" dirty="0" smtClean="0">
                  <a:solidFill>
                    <a:srgbClr val="C00000"/>
                  </a:solidFill>
                  <a:latin typeface="微软雅黑" panose="020B0503020204020204" pitchFamily="34" charset="-122"/>
                  <a:ea typeface="微软雅黑" panose="020B0503020204020204" pitchFamily="34" charset="-122"/>
                </a:rPr>
                <a:t>0</a:t>
              </a:r>
              <a:r>
                <a:rPr lang="zh-CN" altLang="en-US" sz="2000" b="1" dirty="0" smtClean="0">
                  <a:solidFill>
                    <a:srgbClr val="8A2F8C"/>
                  </a:solidFill>
                  <a:latin typeface="微软雅黑" panose="020B0503020204020204" pitchFamily="34" charset="-122"/>
                  <a:ea typeface="微软雅黑" panose="020B0503020204020204" pitchFamily="34" charset="-122"/>
                </a:rPr>
                <a:t>， </a:t>
              </a:r>
              <a:r>
                <a:rPr lang="en-US" altLang="zh-CN" sz="2000" b="1" dirty="0" smtClean="0">
                  <a:solidFill>
                    <a:srgbClr val="8A2F8C"/>
                  </a:solidFill>
                  <a:latin typeface="微软雅黑" panose="020B0503020204020204" pitchFamily="34" charset="-122"/>
                  <a:ea typeface="微软雅黑" panose="020B0503020204020204" pitchFamily="34" charset="-122"/>
                </a:rPr>
                <a:t>b </a:t>
              </a:r>
              <a:r>
                <a:rPr lang="zh-CN" altLang="en-US" sz="2000" b="1" dirty="0" smtClean="0">
                  <a:solidFill>
                    <a:srgbClr val="8A2F8C"/>
                  </a:solidFill>
                  <a:latin typeface="微软雅黑" panose="020B0503020204020204" pitchFamily="34" charset="-122"/>
                  <a:ea typeface="微软雅黑" panose="020B0503020204020204" pitchFamily="34" charset="-122"/>
                </a:rPr>
                <a:t>结果为</a:t>
              </a:r>
              <a:r>
                <a:rPr lang="en-US" altLang="zh-CN" sz="2000" b="1" dirty="0" smtClean="0">
                  <a:solidFill>
                    <a:srgbClr val="8A2F8C"/>
                  </a:solidFill>
                  <a:latin typeface="微软雅黑" panose="020B0503020204020204" pitchFamily="34" charset="-122"/>
                  <a:ea typeface="微软雅黑" panose="020B0503020204020204" pitchFamily="34" charset="-122"/>
                </a:rPr>
                <a:t> </a:t>
              </a:r>
              <a:r>
                <a:rPr lang="en-US" altLang="zh-CN" sz="2000" b="1" dirty="0" smtClean="0">
                  <a:solidFill>
                    <a:srgbClr val="C00000"/>
                  </a:solidFill>
                  <a:latin typeface="微软雅黑" panose="020B0503020204020204" pitchFamily="34" charset="-122"/>
                  <a:ea typeface="微软雅黑" panose="020B0503020204020204" pitchFamily="34" charset="-122"/>
                </a:rPr>
                <a:t>0</a:t>
              </a:r>
            </a:p>
          </p:txBody>
        </p:sp>
      </p:grpSp>
    </p:spTree>
    <p:extLst>
      <p:ext uri="{BB962C8B-B14F-4D97-AF65-F5344CB8AC3E}">
        <p14:creationId xmlns:p14="http://schemas.microsoft.com/office/powerpoint/2010/main" val="25412296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par>
                                <p:cTn id="9" presetID="2" presetClass="entr" presetSubtype="4" decel="100000" fill="hold" nodeType="withEffect">
                                  <p:stCondLst>
                                    <p:cond delay="25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1+#ppt_h/2"/>
                                          </p:val>
                                        </p:tav>
                                        <p:tav tm="100000">
                                          <p:val>
                                            <p:strVal val="#ppt_y"/>
                                          </p:val>
                                        </p:tav>
                                      </p:tavLst>
                                    </p:anim>
                                  </p:childTnLst>
                                </p:cTn>
                              </p:par>
                            </p:childTnLst>
                          </p:cTn>
                        </p:par>
                        <p:par>
                          <p:cTn id="13" fill="hold">
                            <p:stCondLst>
                              <p:cond delay="750"/>
                            </p:stCondLst>
                            <p:childTnLst>
                              <p:par>
                                <p:cTn id="14" presetID="10" presetClass="entr" presetSubtype="0" fill="hold" nodeType="after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500"/>
                                        <p:tgtEl>
                                          <p:spTgt spid="2"/>
                                        </p:tgtEl>
                                      </p:cBhvr>
                                    </p:animEffect>
                                  </p:childTnLst>
                                </p:cTn>
                              </p:par>
                              <p:par>
                                <p:cTn id="17" presetID="2" presetClass="entr" presetSubtype="4" decel="100000" fill="hold" nodeType="with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fill="hold"/>
                                        <p:tgtEl>
                                          <p:spTgt spid="3"/>
                                        </p:tgtEl>
                                        <p:attrNameLst>
                                          <p:attrName>ppt_x</p:attrName>
                                        </p:attrNameLst>
                                      </p:cBhvr>
                                      <p:tavLst>
                                        <p:tav tm="0">
                                          <p:val>
                                            <p:strVal val="#ppt_x"/>
                                          </p:val>
                                        </p:tav>
                                        <p:tav tm="100000">
                                          <p:val>
                                            <p:strVal val="#ppt_x"/>
                                          </p:val>
                                        </p:tav>
                                      </p:tavLst>
                                    </p:anim>
                                    <p:anim calcmode="lin" valueType="num">
                                      <p:cBhvr additive="base">
                                        <p:cTn id="20"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56675" y="1254740"/>
            <a:ext cx="10271573" cy="4846569"/>
          </a:xfrm>
          <a:prstGeom prst="rect">
            <a:avLst/>
          </a:prstGeom>
        </p:spPr>
      </p:pic>
      <p:pic>
        <p:nvPicPr>
          <p:cNvPr id="9" name="图片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771" y="507825"/>
            <a:ext cx="7429942" cy="743356"/>
          </a:xfrm>
          <a:prstGeom prst="rect">
            <a:avLst/>
          </a:prstGeom>
        </p:spPr>
      </p:pic>
      <p:grpSp>
        <p:nvGrpSpPr>
          <p:cNvPr id="2" name="组合 7"/>
          <p:cNvGrpSpPr/>
          <p:nvPr/>
        </p:nvGrpSpPr>
        <p:grpSpPr>
          <a:xfrm>
            <a:off x="734568" y="424635"/>
            <a:ext cx="4159018" cy="830997"/>
            <a:chOff x="734568" y="424635"/>
            <a:chExt cx="4159018" cy="830997"/>
          </a:xfrm>
        </p:grpSpPr>
        <p:sp>
          <p:nvSpPr>
            <p:cNvPr id="4" name="文本框 3"/>
            <p:cNvSpPr txBox="1"/>
            <p:nvPr/>
          </p:nvSpPr>
          <p:spPr>
            <a:xfrm>
              <a:off x="734568" y="424635"/>
              <a:ext cx="417576" cy="830997"/>
            </a:xfrm>
            <a:prstGeom prst="rect">
              <a:avLst/>
            </a:prstGeom>
            <a:noFill/>
          </p:spPr>
          <p:txBody>
            <a:bodyPr wrap="square" rtlCol="0">
              <a:spAutoFit/>
            </a:bodyPr>
            <a:lstStyle/>
            <a:p>
              <a:r>
                <a:rPr lang="zh-CN" altLang="en-US" sz="4800" dirty="0" smtClean="0">
                  <a:solidFill>
                    <a:schemeClr val="bg1"/>
                  </a:solidFill>
                  <a:latin typeface="微软雅黑" panose="020B0503020204020204" pitchFamily="34" charset="-122"/>
                  <a:ea typeface="微软雅黑" panose="020B0503020204020204" pitchFamily="34" charset="-122"/>
                </a:rPr>
                <a:t>■</a:t>
              </a:r>
            </a:p>
          </p:txBody>
        </p:sp>
        <p:sp>
          <p:nvSpPr>
            <p:cNvPr id="5" name="矩形 4"/>
            <p:cNvSpPr/>
            <p:nvPr/>
          </p:nvSpPr>
          <p:spPr>
            <a:xfrm>
              <a:off x="1477266" y="562689"/>
              <a:ext cx="3416320" cy="646331"/>
            </a:xfrm>
            <a:prstGeom prst="rect">
              <a:avLst/>
            </a:prstGeom>
          </p:spPr>
          <p:txBody>
            <a:bodyPr wrap="none">
              <a:spAutoFit/>
            </a:bodyPr>
            <a:lstStyle/>
            <a:p>
              <a:r>
                <a:rPr lang="zh-CN" altLang="en-US" sz="3600" dirty="0" smtClean="0">
                  <a:solidFill>
                    <a:schemeClr val="bg1"/>
                  </a:solidFill>
                  <a:latin typeface="微软雅黑" panose="020B0503020204020204" pitchFamily="34" charset="-122"/>
                  <a:ea typeface="微软雅黑" panose="020B0503020204020204" pitchFamily="34" charset="-122"/>
                </a:rPr>
                <a:t>递增递减表达式</a:t>
              </a:r>
            </a:p>
          </p:txBody>
        </p:sp>
      </p:grpSp>
      <p:grpSp>
        <p:nvGrpSpPr>
          <p:cNvPr id="3" name="组合 2"/>
          <p:cNvGrpSpPr/>
          <p:nvPr/>
        </p:nvGrpSpPr>
        <p:grpSpPr>
          <a:xfrm>
            <a:off x="1477267" y="1334371"/>
            <a:ext cx="9425426" cy="4096618"/>
            <a:chOff x="1477267" y="1334371"/>
            <a:chExt cx="9425426" cy="4096618"/>
          </a:xfrm>
        </p:grpSpPr>
        <p:sp>
          <p:nvSpPr>
            <p:cNvPr id="11" name="矩形 10"/>
            <p:cNvSpPr/>
            <p:nvPr/>
          </p:nvSpPr>
          <p:spPr>
            <a:xfrm>
              <a:off x="1477267" y="1334371"/>
              <a:ext cx="7405476" cy="535531"/>
            </a:xfrm>
            <a:prstGeom prst="rect">
              <a:avLst/>
            </a:prstGeom>
          </p:spPr>
          <p:txBody>
            <a:bodyPr wrap="square">
              <a:spAutoFit/>
            </a:bodyPr>
            <a:lstStyle/>
            <a:p>
              <a:pPr marL="0" lvl="1">
                <a:lnSpc>
                  <a:spcPct val="120000"/>
                </a:lnSpc>
                <a:defRPr/>
              </a:pPr>
              <a:r>
                <a:rPr lang="zh-CN" altLang="en-US" sz="2400" b="1" dirty="0" smtClean="0">
                  <a:solidFill>
                    <a:srgbClr val="8A2F8C"/>
                  </a:solidFill>
                  <a:latin typeface="微软雅黑" panose="020B0503020204020204" pitchFamily="34" charset="-122"/>
                  <a:ea typeface="微软雅黑" panose="020B0503020204020204" pitchFamily="34" charset="-122"/>
                </a:rPr>
                <a:t>后缀递增递减</a:t>
              </a:r>
              <a:endParaRPr lang="en-US" altLang="zh-CN" sz="2400" b="1" dirty="0" smtClean="0">
                <a:solidFill>
                  <a:srgbClr val="8A2F8C"/>
                </a:solidFill>
                <a:latin typeface="微软雅黑" panose="020B0503020204020204" pitchFamily="34" charset="-122"/>
                <a:ea typeface="微软雅黑" panose="020B0503020204020204" pitchFamily="34" charset="-122"/>
              </a:endParaRPr>
            </a:p>
          </p:txBody>
        </p:sp>
        <p:sp>
          <p:nvSpPr>
            <p:cNvPr id="14" name="矩形 13"/>
            <p:cNvSpPr/>
            <p:nvPr/>
          </p:nvSpPr>
          <p:spPr>
            <a:xfrm>
              <a:off x="1717401" y="1808623"/>
              <a:ext cx="9185291" cy="1089529"/>
            </a:xfrm>
            <a:prstGeom prst="rect">
              <a:avLst/>
            </a:prstGeom>
          </p:spPr>
          <p:txBody>
            <a:bodyPr wrap="square">
              <a:spAutoFit/>
            </a:bodyPr>
            <a:lstStyle/>
            <a:p>
              <a:pPr marL="0" lvl="1">
                <a:lnSpc>
                  <a:spcPct val="120000"/>
                </a:lnSpc>
                <a:defRPr/>
              </a:pPr>
              <a:r>
                <a:rPr lang="zh-CN" altLang="en-US" b="1" dirty="0" smtClean="0">
                  <a:solidFill>
                    <a:srgbClr val="8A2F8C"/>
                  </a:solidFill>
                  <a:latin typeface="微软雅黑" panose="020B0503020204020204" pitchFamily="34" charset="-122"/>
                  <a:ea typeface="微软雅黑" panose="020B0503020204020204" pitchFamily="34" charset="-122"/>
                </a:rPr>
                <a:t>格式：</a:t>
              </a:r>
              <a:r>
                <a:rPr lang="zh-CN" altLang="en-US" b="1" dirty="0" smtClean="0">
                  <a:solidFill>
                    <a:srgbClr val="006600"/>
                  </a:solidFill>
                  <a:latin typeface="微软雅黑" panose="020B0503020204020204" pitchFamily="34" charset="-122"/>
                  <a:ea typeface="微软雅黑" panose="020B0503020204020204" pitchFamily="34" charset="-122"/>
                </a:rPr>
                <a:t>变量名称</a:t>
              </a:r>
              <a:r>
                <a:rPr lang="en-US" altLang="zh-CN" b="1" dirty="0" smtClean="0">
                  <a:solidFill>
                    <a:srgbClr val="006600"/>
                  </a:solidFill>
                  <a:latin typeface="微软雅黑" panose="020B0503020204020204" pitchFamily="34" charset="-122"/>
                  <a:ea typeface="微软雅黑" panose="020B0503020204020204" pitchFamily="34" charset="-122"/>
                </a:rPr>
                <a:t>++;   </a:t>
              </a:r>
              <a:r>
                <a:rPr lang="zh-CN" altLang="en-US" b="1" dirty="0" smtClean="0">
                  <a:solidFill>
                    <a:srgbClr val="006600"/>
                  </a:solidFill>
                  <a:latin typeface="微软雅黑" panose="020B0503020204020204" pitchFamily="34" charset="-122"/>
                  <a:ea typeface="微软雅黑" panose="020B0503020204020204" pitchFamily="34" charset="-122"/>
                </a:rPr>
                <a:t>变量名称</a:t>
              </a:r>
              <a:r>
                <a:rPr lang="en-US" altLang="zh-CN" b="1" dirty="0" smtClean="0">
                  <a:solidFill>
                    <a:srgbClr val="006600"/>
                  </a:solidFill>
                  <a:latin typeface="微软雅黑" panose="020B0503020204020204" pitchFamily="34" charset="-122"/>
                  <a:ea typeface="微软雅黑" panose="020B0503020204020204" pitchFamily="34" charset="-122"/>
                </a:rPr>
                <a:t>--;</a:t>
              </a:r>
              <a:endParaRPr lang="zh-CN" altLang="en-US" b="1" dirty="0" smtClean="0">
                <a:solidFill>
                  <a:srgbClr val="006600"/>
                </a:solidFill>
                <a:latin typeface="微软雅黑" panose="020B0503020204020204" pitchFamily="34" charset="-122"/>
                <a:ea typeface="微软雅黑" panose="020B0503020204020204" pitchFamily="34" charset="-122"/>
              </a:endParaRPr>
            </a:p>
            <a:p>
              <a:pPr marL="0" lvl="1">
                <a:lnSpc>
                  <a:spcPct val="120000"/>
                </a:lnSpc>
                <a:defRPr/>
              </a:pPr>
              <a:r>
                <a:rPr lang="zh-CN" altLang="en-US" b="1" dirty="0" smtClean="0">
                  <a:solidFill>
                    <a:srgbClr val="8A2F8C"/>
                  </a:solidFill>
                  <a:latin typeface="微软雅黑" panose="020B0503020204020204" pitchFamily="34" charset="-122"/>
                  <a:ea typeface="微软雅黑" panose="020B0503020204020204" pitchFamily="34" charset="-122"/>
                </a:rPr>
                <a:t>例一：设 </a:t>
              </a:r>
              <a:r>
                <a:rPr lang="en-US" altLang="zh-CN" b="1" dirty="0" smtClean="0">
                  <a:solidFill>
                    <a:srgbClr val="8A2F8C"/>
                  </a:solidFill>
                  <a:latin typeface="微软雅黑" panose="020B0503020204020204" pitchFamily="34" charset="-122"/>
                  <a:ea typeface="微软雅黑" panose="020B0503020204020204" pitchFamily="34" charset="-122"/>
                </a:rPr>
                <a:t>a </a:t>
              </a:r>
              <a:r>
                <a:rPr lang="zh-CN" altLang="en-US" b="1" dirty="0" smtClean="0">
                  <a:solidFill>
                    <a:srgbClr val="8A2F8C"/>
                  </a:solidFill>
                  <a:latin typeface="微软雅黑" panose="020B0503020204020204" pitchFamily="34" charset="-122"/>
                  <a:ea typeface="微软雅黑" panose="020B0503020204020204" pitchFamily="34" charset="-122"/>
                </a:rPr>
                <a:t>为</a:t>
              </a:r>
              <a:r>
                <a:rPr lang="en-US" altLang="zh-CN" b="1" dirty="0" smtClean="0">
                  <a:solidFill>
                    <a:srgbClr val="8A2F8C"/>
                  </a:solidFill>
                  <a:latin typeface="微软雅黑" panose="020B0503020204020204" pitchFamily="34" charset="-122"/>
                  <a:ea typeface="微软雅黑" panose="020B0503020204020204" pitchFamily="34" charset="-122"/>
                </a:rPr>
                <a:t> 1</a:t>
              </a:r>
              <a:r>
                <a:rPr lang="zh-CN" altLang="en-US" b="1" dirty="0" smtClean="0">
                  <a:solidFill>
                    <a:srgbClr val="8A2F8C"/>
                  </a:solidFill>
                  <a:latin typeface="微软雅黑" panose="020B0503020204020204" pitchFamily="34" charset="-122"/>
                  <a:ea typeface="微软雅黑" panose="020B0503020204020204" pitchFamily="34" charset="-122"/>
                </a:rPr>
                <a:t>，</a:t>
              </a:r>
              <a:r>
                <a:rPr lang="en-US" altLang="zh-CN" b="1" dirty="0" smtClean="0">
                  <a:solidFill>
                    <a:srgbClr val="006600"/>
                  </a:solidFill>
                  <a:latin typeface="微软雅黑" panose="020B0503020204020204" pitchFamily="34" charset="-122"/>
                  <a:ea typeface="微软雅黑" panose="020B0503020204020204" pitchFamily="34" charset="-122"/>
                </a:rPr>
                <a:t>a++  </a:t>
              </a:r>
              <a:r>
                <a:rPr lang="zh-CN" altLang="en-US" b="1" dirty="0" smtClean="0">
                  <a:solidFill>
                    <a:srgbClr val="8A2F8C"/>
                  </a:solidFill>
                  <a:latin typeface="微软雅黑" panose="020B0503020204020204" pitchFamily="34" charset="-122"/>
                  <a:ea typeface="微软雅黑" panose="020B0503020204020204" pitchFamily="34" charset="-122"/>
                </a:rPr>
                <a:t>等价于 </a:t>
              </a:r>
              <a:r>
                <a:rPr lang="en-US" altLang="zh-CN" b="1" dirty="0" smtClean="0">
                  <a:solidFill>
                    <a:srgbClr val="006600"/>
                  </a:solidFill>
                  <a:latin typeface="微软雅黑" panose="020B0503020204020204" pitchFamily="34" charset="-122"/>
                  <a:ea typeface="微软雅黑" panose="020B0503020204020204" pitchFamily="34" charset="-122"/>
                </a:rPr>
                <a:t>a = a + 1</a:t>
              </a:r>
              <a:r>
                <a:rPr lang="zh-CN" altLang="en-US" b="1" dirty="0" smtClean="0">
                  <a:solidFill>
                    <a:srgbClr val="8A2F8C"/>
                  </a:solidFill>
                  <a:latin typeface="微软雅黑" panose="020B0503020204020204" pitchFamily="34" charset="-122"/>
                  <a:ea typeface="微软雅黑" panose="020B0503020204020204" pitchFamily="34" charset="-122"/>
                </a:rPr>
                <a:t>，</a:t>
              </a:r>
              <a:r>
                <a:rPr lang="en-US" altLang="zh-CN" b="1" dirty="0" smtClean="0">
                  <a:solidFill>
                    <a:srgbClr val="8A2F8C"/>
                  </a:solidFill>
                  <a:latin typeface="微软雅黑" panose="020B0503020204020204" pitchFamily="34" charset="-122"/>
                  <a:ea typeface="微软雅黑" panose="020B0503020204020204" pitchFamily="34" charset="-122"/>
                </a:rPr>
                <a:t>a </a:t>
              </a:r>
              <a:r>
                <a:rPr lang="zh-CN" altLang="en-US" b="1" dirty="0" smtClean="0">
                  <a:solidFill>
                    <a:srgbClr val="8A2F8C"/>
                  </a:solidFill>
                  <a:latin typeface="微软雅黑" panose="020B0503020204020204" pitchFamily="34" charset="-122"/>
                  <a:ea typeface="微软雅黑" panose="020B0503020204020204" pitchFamily="34" charset="-122"/>
                </a:rPr>
                <a:t>结果为 </a:t>
              </a:r>
              <a:r>
                <a:rPr lang="en-US" altLang="zh-CN" b="1" dirty="0" smtClean="0">
                  <a:solidFill>
                    <a:srgbClr val="C00000"/>
                  </a:solidFill>
                  <a:latin typeface="微软雅黑" panose="020B0503020204020204" pitchFamily="34" charset="-122"/>
                  <a:ea typeface="微软雅黑" panose="020B0503020204020204" pitchFamily="34" charset="-122"/>
                </a:rPr>
                <a:t>2</a:t>
              </a:r>
            </a:p>
            <a:p>
              <a:pPr marL="0" lvl="1">
                <a:lnSpc>
                  <a:spcPct val="120000"/>
                </a:lnSpc>
                <a:defRPr/>
              </a:pPr>
              <a:r>
                <a:rPr lang="zh-CN" altLang="en-US" b="1" dirty="0" smtClean="0">
                  <a:solidFill>
                    <a:srgbClr val="8A2F8C"/>
                  </a:solidFill>
                  <a:latin typeface="微软雅黑" panose="020B0503020204020204" pitchFamily="34" charset="-122"/>
                  <a:ea typeface="微软雅黑" panose="020B0503020204020204" pitchFamily="34" charset="-122"/>
                </a:rPr>
                <a:t>例二：设 </a:t>
              </a:r>
              <a:r>
                <a:rPr lang="en-US" altLang="zh-CN" b="1" dirty="0" smtClean="0">
                  <a:solidFill>
                    <a:srgbClr val="8A2F8C"/>
                  </a:solidFill>
                  <a:latin typeface="微软雅黑" panose="020B0503020204020204" pitchFamily="34" charset="-122"/>
                  <a:ea typeface="微软雅黑" panose="020B0503020204020204" pitchFamily="34" charset="-122"/>
                </a:rPr>
                <a:t>a </a:t>
              </a:r>
              <a:r>
                <a:rPr lang="zh-CN" altLang="en-US" b="1" dirty="0" smtClean="0">
                  <a:solidFill>
                    <a:srgbClr val="8A2F8C"/>
                  </a:solidFill>
                  <a:latin typeface="微软雅黑" panose="020B0503020204020204" pitchFamily="34" charset="-122"/>
                  <a:ea typeface="微软雅黑" panose="020B0503020204020204" pitchFamily="34" charset="-122"/>
                </a:rPr>
                <a:t>为</a:t>
              </a:r>
              <a:r>
                <a:rPr lang="en-US" altLang="zh-CN" b="1" dirty="0" smtClean="0">
                  <a:solidFill>
                    <a:srgbClr val="8A2F8C"/>
                  </a:solidFill>
                  <a:latin typeface="微软雅黑" panose="020B0503020204020204" pitchFamily="34" charset="-122"/>
                  <a:ea typeface="微软雅黑" panose="020B0503020204020204" pitchFamily="34" charset="-122"/>
                </a:rPr>
                <a:t> 1</a:t>
              </a:r>
              <a:r>
                <a:rPr lang="zh-CN" altLang="en-US" b="1" dirty="0" smtClean="0">
                  <a:solidFill>
                    <a:srgbClr val="8A2F8C"/>
                  </a:solidFill>
                  <a:latin typeface="微软雅黑" panose="020B0503020204020204" pitchFamily="34" charset="-122"/>
                  <a:ea typeface="微软雅黑" panose="020B0503020204020204" pitchFamily="34" charset="-122"/>
                </a:rPr>
                <a:t>，</a:t>
              </a:r>
              <a:r>
                <a:rPr lang="en-US" altLang="zh-CN" b="1" dirty="0" smtClean="0">
                  <a:solidFill>
                    <a:srgbClr val="006600"/>
                  </a:solidFill>
                  <a:latin typeface="微软雅黑" panose="020B0503020204020204" pitchFamily="34" charset="-122"/>
                  <a:ea typeface="微软雅黑" panose="020B0503020204020204" pitchFamily="34" charset="-122"/>
                </a:rPr>
                <a:t>a--  </a:t>
              </a:r>
              <a:r>
                <a:rPr lang="zh-CN" altLang="en-US" b="1" dirty="0" smtClean="0">
                  <a:solidFill>
                    <a:srgbClr val="8A2F8C"/>
                  </a:solidFill>
                  <a:latin typeface="微软雅黑" panose="020B0503020204020204" pitchFamily="34" charset="-122"/>
                  <a:ea typeface="微软雅黑" panose="020B0503020204020204" pitchFamily="34" charset="-122"/>
                </a:rPr>
                <a:t>等价于 </a:t>
              </a:r>
              <a:r>
                <a:rPr lang="en-US" altLang="zh-CN" b="1" dirty="0" smtClean="0">
                  <a:solidFill>
                    <a:srgbClr val="006600"/>
                  </a:solidFill>
                  <a:latin typeface="微软雅黑" panose="020B0503020204020204" pitchFamily="34" charset="-122"/>
                  <a:ea typeface="微软雅黑" panose="020B0503020204020204" pitchFamily="34" charset="-122"/>
                </a:rPr>
                <a:t>a = a - 1</a:t>
              </a:r>
              <a:r>
                <a:rPr lang="zh-CN" altLang="en-US" b="1" dirty="0" smtClean="0">
                  <a:solidFill>
                    <a:srgbClr val="8A2F8C"/>
                  </a:solidFill>
                  <a:latin typeface="微软雅黑" panose="020B0503020204020204" pitchFamily="34" charset="-122"/>
                  <a:ea typeface="微软雅黑" panose="020B0503020204020204" pitchFamily="34" charset="-122"/>
                </a:rPr>
                <a:t>，</a:t>
              </a:r>
              <a:r>
                <a:rPr lang="en-US" altLang="zh-CN" b="1" dirty="0" smtClean="0">
                  <a:solidFill>
                    <a:srgbClr val="8A2F8C"/>
                  </a:solidFill>
                  <a:latin typeface="微软雅黑" panose="020B0503020204020204" pitchFamily="34" charset="-122"/>
                  <a:ea typeface="微软雅黑" panose="020B0503020204020204" pitchFamily="34" charset="-122"/>
                </a:rPr>
                <a:t>a </a:t>
              </a:r>
              <a:r>
                <a:rPr lang="zh-CN" altLang="en-US" b="1" dirty="0" smtClean="0">
                  <a:solidFill>
                    <a:srgbClr val="8A2F8C"/>
                  </a:solidFill>
                  <a:latin typeface="微软雅黑" panose="020B0503020204020204" pitchFamily="34" charset="-122"/>
                  <a:ea typeface="微软雅黑" panose="020B0503020204020204" pitchFamily="34" charset="-122"/>
                </a:rPr>
                <a:t>结果为 </a:t>
              </a:r>
              <a:r>
                <a:rPr lang="en-US" altLang="zh-CN" b="1" dirty="0" smtClean="0">
                  <a:solidFill>
                    <a:srgbClr val="C00000"/>
                  </a:solidFill>
                  <a:latin typeface="微软雅黑" panose="020B0503020204020204" pitchFamily="34" charset="-122"/>
                  <a:ea typeface="微软雅黑" panose="020B0503020204020204" pitchFamily="34" charset="-122"/>
                </a:rPr>
                <a:t>0</a:t>
              </a:r>
            </a:p>
          </p:txBody>
        </p:sp>
        <p:sp>
          <p:nvSpPr>
            <p:cNvPr id="10" name="矩形 9"/>
            <p:cNvSpPr/>
            <p:nvPr/>
          </p:nvSpPr>
          <p:spPr>
            <a:xfrm>
              <a:off x="1477267" y="2898152"/>
              <a:ext cx="7405476" cy="497957"/>
            </a:xfrm>
            <a:prstGeom prst="rect">
              <a:avLst/>
            </a:prstGeom>
          </p:spPr>
          <p:txBody>
            <a:bodyPr wrap="square">
              <a:spAutoFit/>
            </a:bodyPr>
            <a:lstStyle/>
            <a:p>
              <a:pPr marL="0" lvl="1">
                <a:lnSpc>
                  <a:spcPct val="120000"/>
                </a:lnSpc>
                <a:defRPr/>
              </a:pPr>
              <a:r>
                <a:rPr lang="zh-CN" altLang="en-US" sz="2400" b="1" dirty="0" smtClean="0">
                  <a:solidFill>
                    <a:srgbClr val="8A2F8C"/>
                  </a:solidFill>
                  <a:latin typeface="微软雅黑" panose="020B0503020204020204" pitchFamily="34" charset="-122"/>
                  <a:ea typeface="微软雅黑" panose="020B0503020204020204" pitchFamily="34" charset="-122"/>
                </a:rPr>
                <a:t>计算要诀：</a:t>
              </a:r>
              <a:r>
                <a:rPr lang="zh-CN" altLang="en-US" sz="2400" b="1" dirty="0" smtClean="0">
                  <a:solidFill>
                    <a:srgbClr val="C00000"/>
                  </a:solidFill>
                  <a:latin typeface="微软雅黑" panose="020B0503020204020204" pitchFamily="34" charset="-122"/>
                  <a:ea typeface="微软雅黑" panose="020B0503020204020204" pitchFamily="34" charset="-122"/>
                </a:rPr>
                <a:t>先参与运算，再递增递减</a:t>
              </a:r>
            </a:p>
          </p:txBody>
        </p:sp>
        <p:sp>
          <p:nvSpPr>
            <p:cNvPr id="12" name="矩形 11"/>
            <p:cNvSpPr/>
            <p:nvPr/>
          </p:nvSpPr>
          <p:spPr>
            <a:xfrm>
              <a:off x="1717401" y="3406257"/>
              <a:ext cx="9185291" cy="728982"/>
            </a:xfrm>
            <a:prstGeom prst="rect">
              <a:avLst/>
            </a:prstGeom>
          </p:spPr>
          <p:txBody>
            <a:bodyPr wrap="square">
              <a:spAutoFit/>
            </a:bodyPr>
            <a:lstStyle/>
            <a:p>
              <a:pPr marL="0" lvl="1">
                <a:lnSpc>
                  <a:spcPct val="120000"/>
                </a:lnSpc>
                <a:defRPr/>
              </a:pPr>
              <a:r>
                <a:rPr lang="zh-CN" altLang="en-US" b="1" dirty="0" smtClean="0">
                  <a:solidFill>
                    <a:srgbClr val="8A2F8C"/>
                  </a:solidFill>
                  <a:latin typeface="微软雅黑" panose="020B0503020204020204" pitchFamily="34" charset="-122"/>
                  <a:ea typeface="微软雅黑" panose="020B0503020204020204" pitchFamily="34" charset="-122"/>
                </a:rPr>
                <a:t>例三：设 </a:t>
              </a:r>
              <a:r>
                <a:rPr lang="en-US" altLang="zh-CN" b="1" dirty="0" smtClean="0">
                  <a:solidFill>
                    <a:srgbClr val="8A2F8C"/>
                  </a:solidFill>
                  <a:latin typeface="微软雅黑" panose="020B0503020204020204" pitchFamily="34" charset="-122"/>
                  <a:ea typeface="微软雅黑" panose="020B0503020204020204" pitchFamily="34" charset="-122"/>
                </a:rPr>
                <a:t>a </a:t>
              </a:r>
              <a:r>
                <a:rPr lang="zh-CN" altLang="en-US" b="1" dirty="0" smtClean="0">
                  <a:solidFill>
                    <a:srgbClr val="8A2F8C"/>
                  </a:solidFill>
                  <a:latin typeface="微软雅黑" panose="020B0503020204020204" pitchFamily="34" charset="-122"/>
                  <a:ea typeface="微软雅黑" panose="020B0503020204020204" pitchFamily="34" charset="-122"/>
                </a:rPr>
                <a:t>为</a:t>
              </a:r>
              <a:r>
                <a:rPr lang="en-US" altLang="zh-CN" b="1" dirty="0" smtClean="0">
                  <a:solidFill>
                    <a:srgbClr val="8A2F8C"/>
                  </a:solidFill>
                  <a:latin typeface="微软雅黑" panose="020B0503020204020204" pitchFamily="34" charset="-122"/>
                  <a:ea typeface="微软雅黑" panose="020B0503020204020204" pitchFamily="34" charset="-122"/>
                </a:rPr>
                <a:t> 1</a:t>
              </a:r>
              <a:r>
                <a:rPr lang="zh-CN" altLang="en-US" b="1" dirty="0" smtClean="0">
                  <a:solidFill>
                    <a:srgbClr val="8A2F8C"/>
                  </a:solidFill>
                  <a:latin typeface="微软雅黑" panose="020B0503020204020204" pitchFamily="34" charset="-122"/>
                  <a:ea typeface="微软雅黑" panose="020B0503020204020204" pitchFamily="34" charset="-122"/>
                </a:rPr>
                <a:t>，</a:t>
              </a:r>
              <a:r>
                <a:rPr lang="en-US" altLang="zh-CN" b="1" dirty="0" smtClean="0">
                  <a:solidFill>
                    <a:srgbClr val="006600"/>
                  </a:solidFill>
                  <a:latin typeface="微软雅黑" panose="020B0503020204020204" pitchFamily="34" charset="-122"/>
                  <a:ea typeface="微软雅黑" panose="020B0503020204020204" pitchFamily="34" charset="-122"/>
                </a:rPr>
                <a:t>b = a++ * 3 </a:t>
              </a:r>
              <a:r>
                <a:rPr lang="zh-CN" altLang="en-US" b="1" dirty="0" smtClean="0">
                  <a:solidFill>
                    <a:srgbClr val="8A2F8C"/>
                  </a:solidFill>
                  <a:latin typeface="微软雅黑" panose="020B0503020204020204" pitchFamily="34" charset="-122"/>
                  <a:ea typeface="微软雅黑" panose="020B0503020204020204" pitchFamily="34" charset="-122"/>
                </a:rPr>
                <a:t>等价于 </a:t>
              </a:r>
              <a:r>
                <a:rPr lang="en-US" altLang="zh-CN" b="1" dirty="0" smtClean="0">
                  <a:solidFill>
                    <a:srgbClr val="006600"/>
                  </a:solidFill>
                  <a:latin typeface="微软雅黑" panose="020B0503020204020204" pitchFamily="34" charset="-122"/>
                  <a:ea typeface="微软雅黑" panose="020B0503020204020204" pitchFamily="34" charset="-122"/>
                </a:rPr>
                <a:t>b = a * 3; a = a + 1</a:t>
              </a:r>
              <a:r>
                <a:rPr lang="zh-CN" altLang="en-US" b="1" dirty="0" smtClean="0">
                  <a:solidFill>
                    <a:srgbClr val="8A2F8C"/>
                  </a:solidFill>
                  <a:latin typeface="微软雅黑" panose="020B0503020204020204" pitchFamily="34" charset="-122"/>
                  <a:ea typeface="微软雅黑" panose="020B0503020204020204" pitchFamily="34" charset="-122"/>
                </a:rPr>
                <a:t>，</a:t>
              </a:r>
              <a:r>
                <a:rPr lang="en-US" altLang="zh-CN" b="1" dirty="0" smtClean="0">
                  <a:solidFill>
                    <a:srgbClr val="8A2F8C"/>
                  </a:solidFill>
                  <a:latin typeface="微软雅黑" panose="020B0503020204020204" pitchFamily="34" charset="-122"/>
                  <a:ea typeface="微软雅黑" panose="020B0503020204020204" pitchFamily="34" charset="-122"/>
                </a:rPr>
                <a:t>a </a:t>
              </a:r>
              <a:r>
                <a:rPr lang="zh-CN" altLang="en-US" b="1" dirty="0" smtClean="0">
                  <a:solidFill>
                    <a:srgbClr val="8A2F8C"/>
                  </a:solidFill>
                  <a:latin typeface="微软雅黑" panose="020B0503020204020204" pitchFamily="34" charset="-122"/>
                  <a:ea typeface="微软雅黑" panose="020B0503020204020204" pitchFamily="34" charset="-122"/>
                </a:rPr>
                <a:t>结果为 </a:t>
              </a:r>
              <a:r>
                <a:rPr lang="en-US" altLang="zh-CN" b="1" dirty="0" smtClean="0">
                  <a:solidFill>
                    <a:srgbClr val="C00000"/>
                  </a:solidFill>
                  <a:latin typeface="微软雅黑" panose="020B0503020204020204" pitchFamily="34" charset="-122"/>
                  <a:ea typeface="微软雅黑" panose="020B0503020204020204" pitchFamily="34" charset="-122"/>
                </a:rPr>
                <a:t>2</a:t>
              </a:r>
              <a:r>
                <a:rPr lang="zh-CN" altLang="en-US" b="1" dirty="0" smtClean="0">
                  <a:solidFill>
                    <a:srgbClr val="8A2F8C"/>
                  </a:solidFill>
                  <a:latin typeface="微软雅黑" panose="020B0503020204020204" pitchFamily="34" charset="-122"/>
                  <a:ea typeface="微软雅黑" panose="020B0503020204020204" pitchFamily="34" charset="-122"/>
                </a:rPr>
                <a:t>， </a:t>
              </a:r>
              <a:r>
                <a:rPr lang="en-US" altLang="zh-CN" b="1" dirty="0" smtClean="0">
                  <a:solidFill>
                    <a:srgbClr val="8A2F8C"/>
                  </a:solidFill>
                  <a:latin typeface="微软雅黑" panose="020B0503020204020204" pitchFamily="34" charset="-122"/>
                  <a:ea typeface="微软雅黑" panose="020B0503020204020204" pitchFamily="34" charset="-122"/>
                </a:rPr>
                <a:t>b </a:t>
              </a:r>
              <a:r>
                <a:rPr lang="zh-CN" altLang="en-US" b="1" dirty="0" smtClean="0">
                  <a:solidFill>
                    <a:srgbClr val="8A2F8C"/>
                  </a:solidFill>
                  <a:latin typeface="微软雅黑" panose="020B0503020204020204" pitchFamily="34" charset="-122"/>
                  <a:ea typeface="微软雅黑" panose="020B0503020204020204" pitchFamily="34" charset="-122"/>
                </a:rPr>
                <a:t>结果为</a:t>
              </a:r>
              <a:r>
                <a:rPr lang="en-US" altLang="zh-CN" b="1" dirty="0" smtClean="0">
                  <a:solidFill>
                    <a:srgbClr val="8A2F8C"/>
                  </a:solidFill>
                  <a:latin typeface="微软雅黑" panose="020B0503020204020204" pitchFamily="34" charset="-122"/>
                  <a:ea typeface="微软雅黑" panose="020B0503020204020204" pitchFamily="34" charset="-122"/>
                </a:rPr>
                <a:t> </a:t>
              </a:r>
              <a:r>
                <a:rPr lang="en-US" altLang="zh-CN" b="1" dirty="0" smtClean="0">
                  <a:solidFill>
                    <a:srgbClr val="C00000"/>
                  </a:solidFill>
                  <a:latin typeface="微软雅黑" panose="020B0503020204020204" pitchFamily="34" charset="-122"/>
                  <a:ea typeface="微软雅黑" panose="020B0503020204020204" pitchFamily="34" charset="-122"/>
                </a:rPr>
                <a:t>3</a:t>
              </a:r>
            </a:p>
            <a:p>
              <a:pPr marL="0" lvl="1">
                <a:lnSpc>
                  <a:spcPct val="120000"/>
                </a:lnSpc>
                <a:defRPr/>
              </a:pPr>
              <a:r>
                <a:rPr lang="zh-CN" altLang="en-US" b="1" dirty="0" smtClean="0">
                  <a:solidFill>
                    <a:srgbClr val="8A2F8C"/>
                  </a:solidFill>
                  <a:latin typeface="微软雅黑" panose="020B0503020204020204" pitchFamily="34" charset="-122"/>
                  <a:ea typeface="微软雅黑" panose="020B0503020204020204" pitchFamily="34" charset="-122"/>
                </a:rPr>
                <a:t>例四：设 </a:t>
              </a:r>
              <a:r>
                <a:rPr lang="en-US" altLang="zh-CN" b="1" dirty="0" smtClean="0">
                  <a:solidFill>
                    <a:srgbClr val="8A2F8C"/>
                  </a:solidFill>
                  <a:latin typeface="微软雅黑" panose="020B0503020204020204" pitchFamily="34" charset="-122"/>
                  <a:ea typeface="微软雅黑" panose="020B0503020204020204" pitchFamily="34" charset="-122"/>
                </a:rPr>
                <a:t>a </a:t>
              </a:r>
              <a:r>
                <a:rPr lang="zh-CN" altLang="en-US" b="1" dirty="0" smtClean="0">
                  <a:solidFill>
                    <a:srgbClr val="8A2F8C"/>
                  </a:solidFill>
                  <a:latin typeface="微软雅黑" panose="020B0503020204020204" pitchFamily="34" charset="-122"/>
                  <a:ea typeface="微软雅黑" panose="020B0503020204020204" pitchFamily="34" charset="-122"/>
                </a:rPr>
                <a:t>为</a:t>
              </a:r>
              <a:r>
                <a:rPr lang="en-US" altLang="zh-CN" b="1" dirty="0" smtClean="0">
                  <a:solidFill>
                    <a:srgbClr val="8A2F8C"/>
                  </a:solidFill>
                  <a:latin typeface="微软雅黑" panose="020B0503020204020204" pitchFamily="34" charset="-122"/>
                  <a:ea typeface="微软雅黑" panose="020B0503020204020204" pitchFamily="34" charset="-122"/>
                </a:rPr>
                <a:t> 1</a:t>
              </a:r>
              <a:r>
                <a:rPr lang="zh-CN" altLang="en-US" b="1" dirty="0" smtClean="0">
                  <a:solidFill>
                    <a:srgbClr val="8A2F8C"/>
                  </a:solidFill>
                  <a:latin typeface="微软雅黑" panose="020B0503020204020204" pitchFamily="34" charset="-122"/>
                  <a:ea typeface="微软雅黑" panose="020B0503020204020204" pitchFamily="34" charset="-122"/>
                </a:rPr>
                <a:t>，</a:t>
              </a:r>
              <a:r>
                <a:rPr lang="en-US" altLang="zh-CN" b="1" dirty="0" smtClean="0">
                  <a:solidFill>
                    <a:srgbClr val="006600"/>
                  </a:solidFill>
                  <a:latin typeface="微软雅黑" panose="020B0503020204020204" pitchFamily="34" charset="-122"/>
                  <a:ea typeface="微软雅黑" panose="020B0503020204020204" pitchFamily="34" charset="-122"/>
                </a:rPr>
                <a:t>b = a-- * 3 </a:t>
              </a:r>
              <a:r>
                <a:rPr lang="zh-CN" altLang="en-US" b="1" dirty="0" smtClean="0">
                  <a:solidFill>
                    <a:srgbClr val="8A2F8C"/>
                  </a:solidFill>
                  <a:latin typeface="微软雅黑" panose="020B0503020204020204" pitchFamily="34" charset="-122"/>
                  <a:ea typeface="微软雅黑" panose="020B0503020204020204" pitchFamily="34" charset="-122"/>
                </a:rPr>
                <a:t>等价于 </a:t>
              </a:r>
              <a:r>
                <a:rPr lang="en-US" altLang="zh-CN" b="1" dirty="0" smtClean="0">
                  <a:solidFill>
                    <a:srgbClr val="006600"/>
                  </a:solidFill>
                  <a:latin typeface="微软雅黑" panose="020B0503020204020204" pitchFamily="34" charset="-122"/>
                  <a:ea typeface="微软雅黑" panose="020B0503020204020204" pitchFamily="34" charset="-122"/>
                </a:rPr>
                <a:t>b = a * 3; a = a - 1</a:t>
              </a:r>
              <a:r>
                <a:rPr lang="zh-CN" altLang="en-US" b="1" dirty="0" smtClean="0">
                  <a:solidFill>
                    <a:srgbClr val="8A2F8C"/>
                  </a:solidFill>
                  <a:latin typeface="微软雅黑" panose="020B0503020204020204" pitchFamily="34" charset="-122"/>
                  <a:ea typeface="微软雅黑" panose="020B0503020204020204" pitchFamily="34" charset="-122"/>
                </a:rPr>
                <a:t>，</a:t>
              </a:r>
              <a:r>
                <a:rPr lang="en-US" altLang="zh-CN" b="1" dirty="0" smtClean="0">
                  <a:solidFill>
                    <a:srgbClr val="8A2F8C"/>
                  </a:solidFill>
                  <a:latin typeface="微软雅黑" panose="020B0503020204020204" pitchFamily="34" charset="-122"/>
                  <a:ea typeface="微软雅黑" panose="020B0503020204020204" pitchFamily="34" charset="-122"/>
                </a:rPr>
                <a:t>a </a:t>
              </a:r>
              <a:r>
                <a:rPr lang="zh-CN" altLang="en-US" b="1" dirty="0" smtClean="0">
                  <a:solidFill>
                    <a:srgbClr val="8A2F8C"/>
                  </a:solidFill>
                  <a:latin typeface="微软雅黑" panose="020B0503020204020204" pitchFamily="34" charset="-122"/>
                  <a:ea typeface="微软雅黑" panose="020B0503020204020204" pitchFamily="34" charset="-122"/>
                </a:rPr>
                <a:t>结果为 </a:t>
              </a:r>
              <a:r>
                <a:rPr lang="en-US" altLang="zh-CN" b="1" dirty="0" smtClean="0">
                  <a:solidFill>
                    <a:srgbClr val="C00000"/>
                  </a:solidFill>
                  <a:latin typeface="微软雅黑" panose="020B0503020204020204" pitchFamily="34" charset="-122"/>
                  <a:ea typeface="微软雅黑" panose="020B0503020204020204" pitchFamily="34" charset="-122"/>
                </a:rPr>
                <a:t>0</a:t>
              </a:r>
              <a:r>
                <a:rPr lang="zh-CN" altLang="en-US" b="1" dirty="0" smtClean="0">
                  <a:solidFill>
                    <a:srgbClr val="8A2F8C"/>
                  </a:solidFill>
                  <a:latin typeface="微软雅黑" panose="020B0503020204020204" pitchFamily="34" charset="-122"/>
                  <a:ea typeface="微软雅黑" panose="020B0503020204020204" pitchFamily="34" charset="-122"/>
                </a:rPr>
                <a:t>， </a:t>
              </a:r>
              <a:r>
                <a:rPr lang="en-US" altLang="zh-CN" b="1" dirty="0" smtClean="0">
                  <a:solidFill>
                    <a:srgbClr val="8A2F8C"/>
                  </a:solidFill>
                  <a:latin typeface="微软雅黑" panose="020B0503020204020204" pitchFamily="34" charset="-122"/>
                  <a:ea typeface="微软雅黑" panose="020B0503020204020204" pitchFamily="34" charset="-122"/>
                </a:rPr>
                <a:t>b </a:t>
              </a:r>
              <a:r>
                <a:rPr lang="zh-CN" altLang="en-US" b="1" dirty="0" smtClean="0">
                  <a:solidFill>
                    <a:srgbClr val="8A2F8C"/>
                  </a:solidFill>
                  <a:latin typeface="微软雅黑" panose="020B0503020204020204" pitchFamily="34" charset="-122"/>
                  <a:ea typeface="微软雅黑" panose="020B0503020204020204" pitchFamily="34" charset="-122"/>
                </a:rPr>
                <a:t>结果为</a:t>
              </a:r>
              <a:r>
                <a:rPr lang="en-US" altLang="zh-CN" b="1" dirty="0" smtClean="0">
                  <a:solidFill>
                    <a:srgbClr val="8A2F8C"/>
                  </a:solidFill>
                  <a:latin typeface="微软雅黑" panose="020B0503020204020204" pitchFamily="34" charset="-122"/>
                  <a:ea typeface="微软雅黑" panose="020B0503020204020204" pitchFamily="34" charset="-122"/>
                </a:rPr>
                <a:t> </a:t>
              </a:r>
              <a:r>
                <a:rPr lang="en-US" altLang="zh-CN" b="1" dirty="0" smtClean="0">
                  <a:solidFill>
                    <a:srgbClr val="C00000"/>
                  </a:solidFill>
                  <a:latin typeface="微软雅黑" panose="020B0503020204020204" pitchFamily="34" charset="-122"/>
                  <a:ea typeface="微软雅黑" panose="020B0503020204020204" pitchFamily="34" charset="-122"/>
                </a:rPr>
                <a:t>3</a:t>
              </a:r>
            </a:p>
          </p:txBody>
        </p:sp>
        <p:sp>
          <p:nvSpPr>
            <p:cNvPr id="13" name="矩形 12"/>
            <p:cNvSpPr/>
            <p:nvPr/>
          </p:nvSpPr>
          <p:spPr>
            <a:xfrm>
              <a:off x="1477268" y="4156593"/>
              <a:ext cx="7405476" cy="535531"/>
            </a:xfrm>
            <a:prstGeom prst="rect">
              <a:avLst/>
            </a:prstGeom>
          </p:spPr>
          <p:txBody>
            <a:bodyPr wrap="square">
              <a:spAutoFit/>
            </a:bodyPr>
            <a:lstStyle/>
            <a:p>
              <a:pPr marL="0" lvl="1">
                <a:lnSpc>
                  <a:spcPct val="120000"/>
                </a:lnSpc>
                <a:defRPr/>
              </a:pPr>
              <a:r>
                <a:rPr lang="zh-CN" altLang="en-US" sz="2400" b="1" dirty="0" smtClean="0">
                  <a:solidFill>
                    <a:srgbClr val="8A2F8C"/>
                  </a:solidFill>
                  <a:latin typeface="微软雅黑" panose="020B0503020204020204" pitchFamily="34" charset="-122"/>
                  <a:ea typeface="微软雅黑" panose="020B0503020204020204" pitchFamily="34" charset="-122"/>
                </a:rPr>
                <a:t>注意事项</a:t>
              </a:r>
              <a:endParaRPr lang="en-US" altLang="zh-CN" sz="2400" b="1" dirty="0" smtClean="0">
                <a:solidFill>
                  <a:srgbClr val="8A2F8C"/>
                </a:solidFill>
                <a:latin typeface="微软雅黑" panose="020B0503020204020204" pitchFamily="34" charset="-122"/>
                <a:ea typeface="微软雅黑" panose="020B0503020204020204" pitchFamily="34" charset="-122"/>
              </a:endParaRPr>
            </a:p>
          </p:txBody>
        </p:sp>
        <p:sp>
          <p:nvSpPr>
            <p:cNvPr id="15" name="矩形 14"/>
            <p:cNvSpPr/>
            <p:nvPr/>
          </p:nvSpPr>
          <p:spPr>
            <a:xfrm>
              <a:off x="1717402" y="4673859"/>
              <a:ext cx="9185291" cy="757130"/>
            </a:xfrm>
            <a:prstGeom prst="rect">
              <a:avLst/>
            </a:prstGeom>
          </p:spPr>
          <p:txBody>
            <a:bodyPr wrap="square">
              <a:spAutoFit/>
            </a:bodyPr>
            <a:lstStyle/>
            <a:p>
              <a:pPr marL="0" lvl="1">
                <a:lnSpc>
                  <a:spcPct val="120000"/>
                </a:lnSpc>
                <a:defRPr/>
              </a:pPr>
              <a:r>
                <a:rPr lang="zh-CN" altLang="en-US" b="1" dirty="0" smtClean="0">
                  <a:solidFill>
                    <a:srgbClr val="8A2F8C"/>
                  </a:solidFill>
                  <a:latin typeface="微软雅黑" panose="020B0503020204020204" pitchFamily="34" charset="-122"/>
                  <a:ea typeface="微软雅黑" panose="020B0503020204020204" pitchFamily="34" charset="-122"/>
                </a:rPr>
                <a:t>操作数必须为变量，而不能为其他表达式</a:t>
              </a:r>
              <a:endParaRPr lang="en-US" altLang="zh-CN" b="1" dirty="0" smtClean="0">
                <a:solidFill>
                  <a:srgbClr val="8A2F8C"/>
                </a:solidFill>
                <a:latin typeface="微软雅黑" panose="020B0503020204020204" pitchFamily="34" charset="-122"/>
                <a:ea typeface="微软雅黑" panose="020B0503020204020204" pitchFamily="34" charset="-122"/>
              </a:endParaRPr>
            </a:p>
            <a:p>
              <a:pPr marL="0" lvl="1">
                <a:lnSpc>
                  <a:spcPct val="120000"/>
                </a:lnSpc>
                <a:defRPr/>
              </a:pPr>
              <a:r>
                <a:rPr lang="zh-CN" altLang="en-US" b="1" dirty="0" smtClean="0">
                  <a:solidFill>
                    <a:srgbClr val="C00000"/>
                  </a:solidFill>
                  <a:latin typeface="微软雅黑" panose="020B0503020204020204" pitchFamily="34" charset="-122"/>
                  <a:ea typeface="微软雅黑" panose="020B0503020204020204" pitchFamily="34" charset="-122"/>
                </a:rPr>
                <a:t>不要在复杂表达式中使用递增递减操作符</a:t>
              </a:r>
            </a:p>
          </p:txBody>
        </p:sp>
      </p:grpSp>
    </p:spTree>
    <p:extLst>
      <p:ext uri="{BB962C8B-B14F-4D97-AF65-F5344CB8AC3E}">
        <p14:creationId xmlns:p14="http://schemas.microsoft.com/office/powerpoint/2010/main" val="25412296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par>
                                <p:cTn id="9" presetID="2" presetClass="entr" presetSubtype="4" decel="100000" fill="hold" nodeType="withEffect">
                                  <p:stCondLst>
                                    <p:cond delay="25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1+#ppt_h/2"/>
                                          </p:val>
                                        </p:tav>
                                        <p:tav tm="100000">
                                          <p:val>
                                            <p:strVal val="#ppt_y"/>
                                          </p:val>
                                        </p:tav>
                                      </p:tavLst>
                                    </p:anim>
                                  </p:childTnLst>
                                </p:cTn>
                              </p:par>
                            </p:childTnLst>
                          </p:cTn>
                        </p:par>
                        <p:par>
                          <p:cTn id="13" fill="hold">
                            <p:stCondLst>
                              <p:cond delay="750"/>
                            </p:stCondLst>
                            <p:childTnLst>
                              <p:par>
                                <p:cTn id="14" presetID="10" presetClass="entr" presetSubtype="0" fill="hold" nodeType="after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500"/>
                                        <p:tgtEl>
                                          <p:spTgt spid="2"/>
                                        </p:tgtEl>
                                      </p:cBhvr>
                                    </p:animEffect>
                                  </p:childTnLst>
                                </p:cTn>
                              </p:par>
                              <p:par>
                                <p:cTn id="17" presetID="2" presetClass="entr" presetSubtype="4" decel="100000" fill="hold" nodeType="with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fill="hold"/>
                                        <p:tgtEl>
                                          <p:spTgt spid="3"/>
                                        </p:tgtEl>
                                        <p:attrNameLst>
                                          <p:attrName>ppt_x</p:attrName>
                                        </p:attrNameLst>
                                      </p:cBhvr>
                                      <p:tavLst>
                                        <p:tav tm="0">
                                          <p:val>
                                            <p:strVal val="#ppt_x"/>
                                          </p:val>
                                        </p:tav>
                                        <p:tav tm="100000">
                                          <p:val>
                                            <p:strVal val="#ppt_x"/>
                                          </p:val>
                                        </p:tav>
                                      </p:tavLst>
                                    </p:anim>
                                    <p:anim calcmode="lin" valueType="num">
                                      <p:cBhvr additive="base">
                                        <p:cTn id="20"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56675" y="1254740"/>
            <a:ext cx="10271573" cy="4846569"/>
          </a:xfrm>
          <a:prstGeom prst="rect">
            <a:avLst/>
          </a:prstGeom>
        </p:spPr>
      </p:pic>
      <p:pic>
        <p:nvPicPr>
          <p:cNvPr id="9" name="图片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771" y="507825"/>
            <a:ext cx="7429942" cy="743356"/>
          </a:xfrm>
          <a:prstGeom prst="rect">
            <a:avLst/>
          </a:prstGeom>
        </p:spPr>
      </p:pic>
      <p:grpSp>
        <p:nvGrpSpPr>
          <p:cNvPr id="2" name="组合 7"/>
          <p:cNvGrpSpPr/>
          <p:nvPr/>
        </p:nvGrpSpPr>
        <p:grpSpPr>
          <a:xfrm>
            <a:off x="734568" y="424635"/>
            <a:ext cx="2616929" cy="830997"/>
            <a:chOff x="734568" y="424635"/>
            <a:chExt cx="2616929" cy="830997"/>
          </a:xfrm>
        </p:grpSpPr>
        <p:sp>
          <p:nvSpPr>
            <p:cNvPr id="4" name="文本框 3"/>
            <p:cNvSpPr txBox="1"/>
            <p:nvPr/>
          </p:nvSpPr>
          <p:spPr>
            <a:xfrm>
              <a:off x="734568" y="424635"/>
              <a:ext cx="417576" cy="830997"/>
            </a:xfrm>
            <a:prstGeom prst="rect">
              <a:avLst/>
            </a:prstGeom>
            <a:noFill/>
          </p:spPr>
          <p:txBody>
            <a:bodyPr wrap="square" rtlCol="0">
              <a:spAutoFit/>
            </a:bodyPr>
            <a:lstStyle/>
            <a:p>
              <a:r>
                <a:rPr lang="zh-CN" altLang="en-US" sz="4800" dirty="0" smtClean="0">
                  <a:solidFill>
                    <a:schemeClr val="bg1"/>
                  </a:solidFill>
                  <a:latin typeface="微软雅黑" panose="020B0503020204020204" pitchFamily="34" charset="-122"/>
                  <a:ea typeface="微软雅黑" panose="020B0503020204020204" pitchFamily="34" charset="-122"/>
                </a:rPr>
                <a:t>■</a:t>
              </a:r>
            </a:p>
          </p:txBody>
        </p:sp>
        <p:sp>
          <p:nvSpPr>
            <p:cNvPr id="5" name="矩形 4"/>
            <p:cNvSpPr/>
            <p:nvPr/>
          </p:nvSpPr>
          <p:spPr>
            <a:xfrm>
              <a:off x="1477266" y="562689"/>
              <a:ext cx="1874231" cy="646331"/>
            </a:xfrm>
            <a:prstGeom prst="rect">
              <a:avLst/>
            </a:prstGeom>
          </p:spPr>
          <p:txBody>
            <a:bodyPr wrap="none">
              <a:spAutoFit/>
            </a:bodyPr>
            <a:lstStyle/>
            <a:p>
              <a:r>
                <a:rPr lang="en-US" altLang="zh-CN" sz="3600" dirty="0" smtClean="0">
                  <a:solidFill>
                    <a:schemeClr val="bg1"/>
                  </a:solidFill>
                  <a:latin typeface="微软雅黑" panose="020B0503020204020204" pitchFamily="34" charset="-122"/>
                  <a:ea typeface="微软雅黑" panose="020B0503020204020204" pitchFamily="34" charset="-122"/>
                </a:rPr>
                <a:t>for </a:t>
              </a:r>
              <a:r>
                <a:rPr lang="zh-CN" altLang="en-US" sz="3600" dirty="0" smtClean="0">
                  <a:solidFill>
                    <a:schemeClr val="bg1"/>
                  </a:solidFill>
                  <a:latin typeface="微软雅黑" panose="020B0503020204020204" pitchFamily="34" charset="-122"/>
                  <a:ea typeface="微软雅黑" panose="020B0503020204020204" pitchFamily="34" charset="-122"/>
                </a:rPr>
                <a:t>语句</a:t>
              </a:r>
            </a:p>
          </p:txBody>
        </p:sp>
      </p:grpSp>
      <p:grpSp>
        <p:nvGrpSpPr>
          <p:cNvPr id="3" name="组合 2"/>
          <p:cNvGrpSpPr/>
          <p:nvPr/>
        </p:nvGrpSpPr>
        <p:grpSpPr>
          <a:xfrm>
            <a:off x="1477267" y="1316698"/>
            <a:ext cx="9406960" cy="2459557"/>
            <a:chOff x="1477267" y="1316698"/>
            <a:chExt cx="9406960" cy="2459557"/>
          </a:xfrm>
        </p:grpSpPr>
        <p:sp>
          <p:nvSpPr>
            <p:cNvPr id="11" name="矩形 10"/>
            <p:cNvSpPr/>
            <p:nvPr/>
          </p:nvSpPr>
          <p:spPr>
            <a:xfrm>
              <a:off x="1477267" y="1316698"/>
              <a:ext cx="7405476" cy="535531"/>
            </a:xfrm>
            <a:prstGeom prst="rect">
              <a:avLst/>
            </a:prstGeom>
          </p:spPr>
          <p:txBody>
            <a:bodyPr wrap="square">
              <a:spAutoFit/>
            </a:bodyPr>
            <a:lstStyle/>
            <a:p>
              <a:pPr marL="0" lvl="1">
                <a:lnSpc>
                  <a:spcPct val="120000"/>
                </a:lnSpc>
                <a:defRPr/>
              </a:pPr>
              <a:r>
                <a:rPr lang="en-US" altLang="zh-CN" sz="2400" b="1" dirty="0" smtClean="0">
                  <a:solidFill>
                    <a:srgbClr val="8A2F8C"/>
                  </a:solidFill>
                  <a:latin typeface="微软雅黑" panose="020B0503020204020204" pitchFamily="34" charset="-122"/>
                  <a:ea typeface="微软雅黑" panose="020B0503020204020204" pitchFamily="34" charset="-122"/>
                </a:rPr>
                <a:t>for </a:t>
              </a:r>
              <a:r>
                <a:rPr lang="zh-CN" altLang="en-US" sz="2400" b="1" dirty="0" smtClean="0">
                  <a:solidFill>
                    <a:srgbClr val="8A2F8C"/>
                  </a:solidFill>
                  <a:latin typeface="微软雅黑" panose="020B0503020204020204" pitchFamily="34" charset="-122"/>
                  <a:ea typeface="微软雅黑" panose="020B0503020204020204" pitchFamily="34" charset="-122"/>
                </a:rPr>
                <a:t>循环格式</a:t>
              </a:r>
              <a:endParaRPr lang="en-US" altLang="zh-CN" sz="2400" b="1" dirty="0" smtClean="0">
                <a:solidFill>
                  <a:srgbClr val="8A2F8C"/>
                </a:solidFill>
                <a:latin typeface="微软雅黑" panose="020B0503020204020204" pitchFamily="34" charset="-122"/>
                <a:ea typeface="微软雅黑" panose="020B0503020204020204" pitchFamily="34" charset="-122"/>
              </a:endParaRPr>
            </a:p>
          </p:txBody>
        </p:sp>
        <p:sp>
          <p:nvSpPr>
            <p:cNvPr id="14" name="矩形 13"/>
            <p:cNvSpPr/>
            <p:nvPr/>
          </p:nvSpPr>
          <p:spPr>
            <a:xfrm>
              <a:off x="1698936" y="1786525"/>
              <a:ext cx="9185291" cy="430374"/>
            </a:xfrm>
            <a:prstGeom prst="rect">
              <a:avLst/>
            </a:prstGeom>
          </p:spPr>
          <p:txBody>
            <a:bodyPr wrap="square">
              <a:spAutoFit/>
            </a:bodyPr>
            <a:lstStyle/>
            <a:p>
              <a:pPr marL="0" lvl="1">
                <a:lnSpc>
                  <a:spcPct val="120000"/>
                </a:lnSpc>
                <a:defRPr/>
              </a:pPr>
              <a:r>
                <a:rPr lang="en-US" altLang="zh-CN" b="1" dirty="0" smtClean="0">
                  <a:solidFill>
                    <a:srgbClr val="006600"/>
                  </a:solidFill>
                  <a:latin typeface="微软雅黑" panose="020B0503020204020204" pitchFamily="34" charset="-122"/>
                  <a:ea typeface="微软雅黑" panose="020B0503020204020204" pitchFamily="34" charset="-122"/>
                </a:rPr>
                <a:t>for( </a:t>
              </a:r>
              <a:r>
                <a:rPr lang="zh-CN" altLang="en-US" b="1" dirty="0" smtClean="0">
                  <a:solidFill>
                    <a:srgbClr val="006600"/>
                  </a:solidFill>
                  <a:latin typeface="微软雅黑" panose="020B0503020204020204" pitchFamily="34" charset="-122"/>
                  <a:ea typeface="微软雅黑" panose="020B0503020204020204" pitchFamily="34" charset="-122"/>
                </a:rPr>
                <a:t>初始化表达式</a:t>
              </a:r>
              <a:r>
                <a:rPr lang="en-US" altLang="zh-CN" b="1" dirty="0" smtClean="0">
                  <a:solidFill>
                    <a:srgbClr val="006600"/>
                  </a:solidFill>
                  <a:latin typeface="微软雅黑" panose="020B0503020204020204" pitchFamily="34" charset="-122"/>
                  <a:ea typeface="微软雅黑" panose="020B0503020204020204" pitchFamily="34" charset="-122"/>
                </a:rPr>
                <a:t>; </a:t>
              </a:r>
              <a:r>
                <a:rPr lang="zh-CN" altLang="en-US" b="1" dirty="0" smtClean="0">
                  <a:solidFill>
                    <a:srgbClr val="006600"/>
                  </a:solidFill>
                  <a:latin typeface="微软雅黑" panose="020B0503020204020204" pitchFamily="34" charset="-122"/>
                  <a:ea typeface="微软雅黑" panose="020B0503020204020204" pitchFamily="34" charset="-122"/>
                </a:rPr>
                <a:t>条件表达式</a:t>
              </a:r>
              <a:r>
                <a:rPr lang="en-US" altLang="zh-CN" b="1" dirty="0" smtClean="0">
                  <a:solidFill>
                    <a:srgbClr val="006600"/>
                  </a:solidFill>
                  <a:latin typeface="微软雅黑" panose="020B0503020204020204" pitchFamily="34" charset="-122"/>
                  <a:ea typeface="微软雅黑" panose="020B0503020204020204" pitchFamily="34" charset="-122"/>
                </a:rPr>
                <a:t>; </a:t>
              </a:r>
              <a:r>
                <a:rPr lang="zh-CN" altLang="en-US" b="1" dirty="0" smtClean="0">
                  <a:solidFill>
                    <a:srgbClr val="006600"/>
                  </a:solidFill>
                  <a:latin typeface="微软雅黑" panose="020B0503020204020204" pitchFamily="34" charset="-122"/>
                  <a:ea typeface="微软雅黑" panose="020B0503020204020204" pitchFamily="34" charset="-122"/>
                </a:rPr>
                <a:t>步进表达式 </a:t>
              </a:r>
              <a:r>
                <a:rPr lang="en-US" altLang="zh-CN" b="1" dirty="0" smtClean="0">
                  <a:solidFill>
                    <a:srgbClr val="006600"/>
                  </a:solidFill>
                  <a:latin typeface="微软雅黑" panose="020B0503020204020204" pitchFamily="34" charset="-122"/>
                  <a:ea typeface="微软雅黑" panose="020B0503020204020204" pitchFamily="34" charset="-122"/>
                </a:rPr>
                <a:t>)  </a:t>
              </a:r>
              <a:r>
                <a:rPr lang="zh-CN" altLang="en-US" b="1" dirty="0" smtClean="0">
                  <a:solidFill>
                    <a:srgbClr val="006600"/>
                  </a:solidFill>
                  <a:latin typeface="微软雅黑" panose="020B0503020204020204" pitchFamily="34" charset="-122"/>
                  <a:ea typeface="微软雅黑" panose="020B0503020204020204" pitchFamily="34" charset="-122"/>
                </a:rPr>
                <a:t>循环体</a:t>
              </a:r>
              <a:endParaRPr lang="en-US" altLang="zh-CN" b="1" dirty="0" smtClean="0">
                <a:solidFill>
                  <a:srgbClr val="006600"/>
                </a:solidFill>
                <a:latin typeface="微软雅黑" panose="020B0503020204020204" pitchFamily="34" charset="-122"/>
                <a:ea typeface="微软雅黑" panose="020B0503020204020204" pitchFamily="34" charset="-122"/>
              </a:endParaRPr>
            </a:p>
          </p:txBody>
        </p:sp>
        <p:sp>
          <p:nvSpPr>
            <p:cNvPr id="10" name="矩形 9"/>
            <p:cNvSpPr/>
            <p:nvPr/>
          </p:nvSpPr>
          <p:spPr>
            <a:xfrm>
              <a:off x="1477267" y="2188769"/>
              <a:ext cx="7405476" cy="497957"/>
            </a:xfrm>
            <a:prstGeom prst="rect">
              <a:avLst/>
            </a:prstGeom>
          </p:spPr>
          <p:txBody>
            <a:bodyPr wrap="square">
              <a:spAutoFit/>
            </a:bodyPr>
            <a:lstStyle/>
            <a:p>
              <a:pPr marL="0" lvl="1">
                <a:lnSpc>
                  <a:spcPct val="120000"/>
                </a:lnSpc>
                <a:defRPr/>
              </a:pPr>
              <a:r>
                <a:rPr lang="en-US" altLang="zh-CN" sz="2400" b="1" dirty="0" smtClean="0">
                  <a:solidFill>
                    <a:srgbClr val="8A2F8C"/>
                  </a:solidFill>
                  <a:latin typeface="微软雅黑" panose="020B0503020204020204" pitchFamily="34" charset="-122"/>
                  <a:ea typeface="微软雅黑" panose="020B0503020204020204" pitchFamily="34" charset="-122"/>
                </a:rPr>
                <a:t>for </a:t>
              </a:r>
              <a:r>
                <a:rPr lang="zh-CN" altLang="en-US" sz="2400" b="1" dirty="0" smtClean="0">
                  <a:solidFill>
                    <a:srgbClr val="8A2F8C"/>
                  </a:solidFill>
                  <a:latin typeface="微软雅黑" panose="020B0503020204020204" pitchFamily="34" charset="-122"/>
                  <a:ea typeface="微软雅黑" panose="020B0503020204020204" pitchFamily="34" charset="-122"/>
                </a:rPr>
                <a:t>循环执行流程</a:t>
              </a:r>
              <a:endParaRPr lang="en-US" altLang="zh-CN" sz="2400" b="1" dirty="0" smtClean="0">
                <a:solidFill>
                  <a:srgbClr val="8A2F8C"/>
                </a:solidFill>
                <a:latin typeface="微软雅黑" panose="020B0503020204020204" pitchFamily="34" charset="-122"/>
                <a:ea typeface="微软雅黑" panose="020B0503020204020204" pitchFamily="34" charset="-122"/>
              </a:endParaRPr>
            </a:p>
          </p:txBody>
        </p:sp>
        <p:sp>
          <p:nvSpPr>
            <p:cNvPr id="12" name="矩形 11"/>
            <p:cNvSpPr/>
            <p:nvPr/>
          </p:nvSpPr>
          <p:spPr>
            <a:xfrm>
              <a:off x="1698937" y="2686726"/>
              <a:ext cx="7648262" cy="1089529"/>
            </a:xfrm>
            <a:prstGeom prst="rect">
              <a:avLst/>
            </a:prstGeom>
          </p:spPr>
          <p:txBody>
            <a:bodyPr wrap="square">
              <a:spAutoFit/>
            </a:bodyPr>
            <a:lstStyle/>
            <a:p>
              <a:pPr marL="0" lvl="1">
                <a:lnSpc>
                  <a:spcPct val="120000"/>
                </a:lnSpc>
                <a:defRPr/>
              </a:pPr>
              <a:r>
                <a:rPr lang="zh-CN" altLang="en-US" b="1" dirty="0" smtClean="0">
                  <a:solidFill>
                    <a:srgbClr val="8A2F8C"/>
                  </a:solidFill>
                  <a:latin typeface="微软雅黑" panose="020B0503020204020204" pitchFamily="34" charset="-122"/>
                  <a:ea typeface="微软雅黑" panose="020B0503020204020204" pitchFamily="34" charset="-122"/>
                </a:rPr>
                <a:t>先判断后执行：先执行初始化表达式，再计算条件表达式，并根据其结果决定是否执行一遍循环体（为真时执行），计算步进表达式的值（循环再次“初始化”），返回重新计算条件表达式的值以确定循环是否终止</a:t>
              </a:r>
            </a:p>
          </p:txBody>
        </p:sp>
      </p:grpSp>
      <p:grpSp>
        <p:nvGrpSpPr>
          <p:cNvPr id="13" name="组合 12"/>
          <p:cNvGrpSpPr/>
          <p:nvPr/>
        </p:nvGrpSpPr>
        <p:grpSpPr>
          <a:xfrm>
            <a:off x="1477266" y="3996796"/>
            <a:ext cx="8465087" cy="1883971"/>
            <a:chOff x="1759568" y="3868633"/>
            <a:chExt cx="8465087" cy="1883971"/>
          </a:xfrm>
        </p:grpSpPr>
        <p:sp>
          <p:nvSpPr>
            <p:cNvPr id="15" name="矩形 14"/>
            <p:cNvSpPr/>
            <p:nvPr/>
          </p:nvSpPr>
          <p:spPr>
            <a:xfrm>
              <a:off x="2786093" y="3868633"/>
              <a:ext cx="6136234" cy="1883971"/>
            </a:xfrm>
            <a:prstGeom prst="rect">
              <a:avLst/>
            </a:prstGeom>
            <a:noFill/>
            <a:ln w="28575">
              <a:solidFill>
                <a:srgbClr val="8A2F8C"/>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cxnSp>
          <p:nvCxnSpPr>
            <p:cNvPr id="16" name="直接箭头连接符 15"/>
            <p:cNvCxnSpPr/>
            <p:nvPr/>
          </p:nvCxnSpPr>
          <p:spPr>
            <a:xfrm>
              <a:off x="2408239" y="5166057"/>
              <a:ext cx="686848" cy="2728"/>
            </a:xfrm>
            <a:prstGeom prst="straightConnector1">
              <a:avLst/>
            </a:prstGeom>
            <a:ln w="28575">
              <a:solidFill>
                <a:srgbClr val="8A2F8C"/>
              </a:solidFill>
              <a:tailEnd type="arrow"/>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p:nvPr/>
          </p:nvCxnSpPr>
          <p:spPr>
            <a:xfrm rot="21540000">
              <a:off x="8407079" y="5158332"/>
              <a:ext cx="885088" cy="18966"/>
            </a:xfrm>
            <a:prstGeom prst="straightConnector1">
              <a:avLst/>
            </a:prstGeom>
            <a:ln w="28575">
              <a:solidFill>
                <a:srgbClr val="8A2F8C"/>
              </a:solidFill>
              <a:tailEnd type="arrow"/>
            </a:ln>
          </p:spPr>
          <p:style>
            <a:lnRef idx="1">
              <a:schemeClr val="accent1"/>
            </a:lnRef>
            <a:fillRef idx="0">
              <a:schemeClr val="accent1"/>
            </a:fillRef>
            <a:effectRef idx="0">
              <a:schemeClr val="accent1"/>
            </a:effectRef>
            <a:fontRef idx="minor">
              <a:schemeClr val="tx1"/>
            </a:fontRef>
          </p:style>
        </p:cxnSp>
        <p:sp>
          <p:nvSpPr>
            <p:cNvPr id="18" name="矩形 17"/>
            <p:cNvSpPr/>
            <p:nvPr/>
          </p:nvSpPr>
          <p:spPr>
            <a:xfrm>
              <a:off x="1759568" y="4917605"/>
              <a:ext cx="904417" cy="461665"/>
            </a:xfrm>
            <a:prstGeom prst="rect">
              <a:avLst/>
            </a:prstGeom>
          </p:spPr>
          <p:txBody>
            <a:bodyPr wrap="square">
              <a:spAutoFit/>
            </a:bodyPr>
            <a:lstStyle/>
            <a:p>
              <a:pPr>
                <a:lnSpc>
                  <a:spcPct val="120000"/>
                </a:lnSpc>
              </a:pPr>
              <a:r>
                <a:rPr lang="zh-CN" altLang="en-US" sz="2000" b="1" dirty="0" smtClean="0">
                  <a:solidFill>
                    <a:srgbClr val="8A2F8C"/>
                  </a:solidFill>
                  <a:latin typeface="微软雅黑" panose="020B0503020204020204" pitchFamily="34" charset="-122"/>
                  <a:ea typeface="微软雅黑" panose="020B0503020204020204" pitchFamily="34" charset="-122"/>
                </a:rPr>
                <a:t>入口</a:t>
              </a:r>
            </a:p>
          </p:txBody>
        </p:sp>
        <p:sp>
          <p:nvSpPr>
            <p:cNvPr id="19" name="矩形 18"/>
            <p:cNvSpPr/>
            <p:nvPr/>
          </p:nvSpPr>
          <p:spPr>
            <a:xfrm>
              <a:off x="9320238" y="4917605"/>
              <a:ext cx="904417" cy="461665"/>
            </a:xfrm>
            <a:prstGeom prst="rect">
              <a:avLst/>
            </a:prstGeom>
          </p:spPr>
          <p:txBody>
            <a:bodyPr wrap="square">
              <a:spAutoFit/>
            </a:bodyPr>
            <a:lstStyle/>
            <a:p>
              <a:pPr>
                <a:lnSpc>
                  <a:spcPct val="120000"/>
                </a:lnSpc>
              </a:pPr>
              <a:r>
                <a:rPr lang="zh-CN" altLang="en-US" sz="2000" b="1" dirty="0" smtClean="0">
                  <a:solidFill>
                    <a:srgbClr val="8A2F8C"/>
                  </a:solidFill>
                  <a:latin typeface="微软雅黑" panose="020B0503020204020204" pitchFamily="34" charset="-122"/>
                  <a:ea typeface="微软雅黑" panose="020B0503020204020204" pitchFamily="34" charset="-122"/>
                </a:rPr>
                <a:t>出口</a:t>
              </a:r>
            </a:p>
          </p:txBody>
        </p:sp>
        <p:sp>
          <p:nvSpPr>
            <p:cNvPr id="20" name="菱形 19"/>
            <p:cNvSpPr/>
            <p:nvPr/>
          </p:nvSpPr>
          <p:spPr>
            <a:xfrm>
              <a:off x="7029852" y="4800886"/>
              <a:ext cx="1403495" cy="733360"/>
            </a:xfrm>
            <a:prstGeom prst="diamond">
              <a:avLst/>
            </a:prstGeom>
            <a:gradFill flip="none" rotWithShape="1">
              <a:gsLst>
                <a:gs pos="0">
                  <a:srgbClr val="9900CC">
                    <a:shade val="30000"/>
                    <a:satMod val="115000"/>
                  </a:srgbClr>
                </a:gs>
                <a:gs pos="50000">
                  <a:srgbClr val="9900CC">
                    <a:shade val="67500"/>
                    <a:satMod val="115000"/>
                  </a:srgbClr>
                </a:gs>
                <a:gs pos="100000">
                  <a:srgbClr val="9900CC">
                    <a:shade val="100000"/>
                    <a:satMod val="115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21" name="矩形 20"/>
            <p:cNvSpPr/>
            <p:nvPr/>
          </p:nvSpPr>
          <p:spPr>
            <a:xfrm>
              <a:off x="7204065" y="4981310"/>
              <a:ext cx="1838065" cy="328936"/>
            </a:xfrm>
            <a:prstGeom prst="rect">
              <a:avLst/>
            </a:prstGeom>
          </p:spPr>
          <p:txBody>
            <a:bodyPr wrap="square">
              <a:spAutoFit/>
            </a:bodyPr>
            <a:lstStyle/>
            <a:p>
              <a:pPr>
                <a:lnSpc>
                  <a:spcPct val="120000"/>
                </a:lnSpc>
              </a:pPr>
              <a:r>
                <a:rPr lang="zh-CN" altLang="en-US" sz="1400" b="1" dirty="0" smtClean="0">
                  <a:solidFill>
                    <a:schemeClr val="bg1"/>
                  </a:solidFill>
                  <a:latin typeface="微软雅黑" panose="020B0503020204020204" pitchFamily="34" charset="-122"/>
                  <a:ea typeface="微软雅黑" panose="020B0503020204020204" pitchFamily="34" charset="-122"/>
                </a:rPr>
                <a:t>条件表达式</a:t>
              </a:r>
            </a:p>
          </p:txBody>
        </p:sp>
        <p:cxnSp>
          <p:nvCxnSpPr>
            <p:cNvPr id="22" name="直接连接符 21"/>
            <p:cNvCxnSpPr/>
            <p:nvPr/>
          </p:nvCxnSpPr>
          <p:spPr>
            <a:xfrm>
              <a:off x="4487293" y="4454701"/>
              <a:ext cx="156137" cy="1391"/>
            </a:xfrm>
            <a:prstGeom prst="line">
              <a:avLst/>
            </a:prstGeom>
            <a:ln w="28575">
              <a:solidFill>
                <a:srgbClr val="8A2F8C"/>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a:off x="7342008" y="4454701"/>
              <a:ext cx="385540" cy="901"/>
            </a:xfrm>
            <a:prstGeom prst="line">
              <a:avLst/>
            </a:prstGeom>
            <a:ln w="28575">
              <a:solidFill>
                <a:srgbClr val="8A2F8C"/>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a:off x="4498755" y="4459651"/>
              <a:ext cx="241" cy="689751"/>
            </a:xfrm>
            <a:prstGeom prst="line">
              <a:avLst/>
            </a:prstGeom>
            <a:ln w="28575">
              <a:solidFill>
                <a:srgbClr val="8A2F8C"/>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rot="5460000" flipV="1">
              <a:off x="7540703" y="4618039"/>
              <a:ext cx="362398" cy="12644"/>
            </a:xfrm>
            <a:prstGeom prst="line">
              <a:avLst/>
            </a:prstGeom>
            <a:ln w="28575">
              <a:solidFill>
                <a:srgbClr val="8A2F8C"/>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6" name="矩形 25"/>
            <p:cNvSpPr/>
            <p:nvPr/>
          </p:nvSpPr>
          <p:spPr>
            <a:xfrm>
              <a:off x="7859916" y="4363263"/>
              <a:ext cx="411287" cy="396583"/>
            </a:xfrm>
            <a:prstGeom prst="rect">
              <a:avLst/>
            </a:prstGeom>
          </p:spPr>
          <p:txBody>
            <a:bodyPr wrap="square">
              <a:spAutoFit/>
            </a:bodyPr>
            <a:lstStyle/>
            <a:p>
              <a:pPr>
                <a:lnSpc>
                  <a:spcPct val="120000"/>
                </a:lnSpc>
              </a:pPr>
              <a:r>
                <a:rPr lang="zh-CN" altLang="en-US" sz="1600" b="1" dirty="0" smtClean="0">
                  <a:solidFill>
                    <a:srgbClr val="8A2F8C"/>
                  </a:solidFill>
                  <a:latin typeface="微软雅黑" panose="020B0503020204020204" pitchFamily="34" charset="-122"/>
                  <a:ea typeface="微软雅黑" panose="020B0503020204020204" pitchFamily="34" charset="-122"/>
                </a:rPr>
                <a:t>真</a:t>
              </a:r>
            </a:p>
          </p:txBody>
        </p:sp>
        <p:sp>
          <p:nvSpPr>
            <p:cNvPr id="27" name="矩形 26"/>
            <p:cNvSpPr/>
            <p:nvPr/>
          </p:nvSpPr>
          <p:spPr>
            <a:xfrm>
              <a:off x="8362888" y="5152612"/>
              <a:ext cx="411287" cy="396583"/>
            </a:xfrm>
            <a:prstGeom prst="rect">
              <a:avLst/>
            </a:prstGeom>
          </p:spPr>
          <p:txBody>
            <a:bodyPr wrap="square">
              <a:spAutoFit/>
            </a:bodyPr>
            <a:lstStyle/>
            <a:p>
              <a:pPr>
                <a:lnSpc>
                  <a:spcPct val="120000"/>
                </a:lnSpc>
              </a:pPr>
              <a:r>
                <a:rPr lang="zh-CN" altLang="en-US" sz="1600" b="1" dirty="0" smtClean="0">
                  <a:solidFill>
                    <a:srgbClr val="8A2F8C"/>
                  </a:solidFill>
                  <a:latin typeface="微软雅黑" panose="020B0503020204020204" pitchFamily="34" charset="-122"/>
                  <a:ea typeface="微软雅黑" panose="020B0503020204020204" pitchFamily="34" charset="-122"/>
                </a:rPr>
                <a:t>假</a:t>
              </a:r>
            </a:p>
          </p:txBody>
        </p:sp>
        <p:grpSp>
          <p:nvGrpSpPr>
            <p:cNvPr id="28" name="组合 27"/>
            <p:cNvGrpSpPr/>
            <p:nvPr/>
          </p:nvGrpSpPr>
          <p:grpSpPr>
            <a:xfrm>
              <a:off x="6227703" y="4159448"/>
              <a:ext cx="1155734" cy="568984"/>
              <a:chOff x="3904682" y="4159448"/>
              <a:chExt cx="1155734" cy="568984"/>
            </a:xfrm>
          </p:grpSpPr>
          <p:sp>
            <p:nvSpPr>
              <p:cNvPr id="39" name="矩形 38"/>
              <p:cNvSpPr/>
              <p:nvPr/>
            </p:nvSpPr>
            <p:spPr>
              <a:xfrm>
                <a:off x="3904682" y="4159448"/>
                <a:ext cx="1155734" cy="568984"/>
              </a:xfrm>
              <a:prstGeom prst="rect">
                <a:avLst/>
              </a:prstGeom>
              <a:gradFill flip="none" rotWithShape="1">
                <a:gsLst>
                  <a:gs pos="0">
                    <a:srgbClr val="9900CC">
                      <a:shade val="30000"/>
                      <a:satMod val="115000"/>
                    </a:srgbClr>
                  </a:gs>
                  <a:gs pos="50000">
                    <a:srgbClr val="9900CC">
                      <a:shade val="67500"/>
                      <a:satMod val="115000"/>
                    </a:srgbClr>
                  </a:gs>
                  <a:gs pos="100000">
                    <a:srgbClr val="9900CC">
                      <a:shade val="100000"/>
                      <a:satMod val="115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a:p>
            </p:txBody>
          </p:sp>
          <p:sp>
            <p:nvSpPr>
              <p:cNvPr id="40" name="矩形 39"/>
              <p:cNvSpPr/>
              <p:nvPr/>
            </p:nvSpPr>
            <p:spPr>
              <a:xfrm>
                <a:off x="3947653" y="4256754"/>
                <a:ext cx="1067930" cy="328936"/>
              </a:xfrm>
              <a:prstGeom prst="rect">
                <a:avLst/>
              </a:prstGeom>
            </p:spPr>
            <p:txBody>
              <a:bodyPr wrap="square">
                <a:spAutoFit/>
              </a:bodyPr>
              <a:lstStyle/>
              <a:p>
                <a:pPr algn="ctr">
                  <a:lnSpc>
                    <a:spcPct val="120000"/>
                  </a:lnSpc>
                </a:pPr>
                <a:r>
                  <a:rPr lang="zh-CN" altLang="en-US" sz="1400" b="1" dirty="0" smtClean="0">
                    <a:solidFill>
                      <a:schemeClr val="bg1"/>
                    </a:solidFill>
                    <a:latin typeface="微软雅黑" panose="020B0503020204020204" pitchFamily="34" charset="-122"/>
                    <a:ea typeface="微软雅黑" panose="020B0503020204020204" pitchFamily="34" charset="-122"/>
                  </a:rPr>
                  <a:t>循环体</a:t>
                </a:r>
              </a:p>
            </p:txBody>
          </p:sp>
        </p:grpSp>
        <p:cxnSp>
          <p:nvCxnSpPr>
            <p:cNvPr id="29" name="直接箭头连接符 28"/>
            <p:cNvCxnSpPr/>
            <p:nvPr/>
          </p:nvCxnSpPr>
          <p:spPr>
            <a:xfrm>
              <a:off x="4356885" y="5167566"/>
              <a:ext cx="141870" cy="0"/>
            </a:xfrm>
            <a:prstGeom prst="straightConnector1">
              <a:avLst/>
            </a:prstGeom>
            <a:ln w="28575">
              <a:solidFill>
                <a:srgbClr val="8A2F8C"/>
              </a:solidFill>
              <a:tailEnd type="arrow"/>
            </a:ln>
          </p:spPr>
          <p:style>
            <a:lnRef idx="1">
              <a:schemeClr val="accent1"/>
            </a:lnRef>
            <a:fillRef idx="0">
              <a:schemeClr val="accent1"/>
            </a:fillRef>
            <a:effectRef idx="0">
              <a:schemeClr val="accent1"/>
            </a:effectRef>
            <a:fontRef idx="minor">
              <a:schemeClr val="tx1"/>
            </a:fontRef>
          </p:style>
        </p:cxnSp>
        <p:grpSp>
          <p:nvGrpSpPr>
            <p:cNvPr id="30" name="组合 29"/>
            <p:cNvGrpSpPr/>
            <p:nvPr/>
          </p:nvGrpSpPr>
          <p:grpSpPr>
            <a:xfrm>
              <a:off x="4650239" y="4165762"/>
              <a:ext cx="1207524" cy="568984"/>
              <a:chOff x="3904682" y="4159448"/>
              <a:chExt cx="1155734" cy="568984"/>
            </a:xfrm>
          </p:grpSpPr>
          <p:sp>
            <p:nvSpPr>
              <p:cNvPr id="37" name="矩形 36"/>
              <p:cNvSpPr/>
              <p:nvPr/>
            </p:nvSpPr>
            <p:spPr>
              <a:xfrm>
                <a:off x="3904682" y="4159448"/>
                <a:ext cx="1155734" cy="568984"/>
              </a:xfrm>
              <a:prstGeom prst="rect">
                <a:avLst/>
              </a:prstGeom>
              <a:gradFill flip="none" rotWithShape="1">
                <a:gsLst>
                  <a:gs pos="0">
                    <a:srgbClr val="9900CC">
                      <a:shade val="30000"/>
                      <a:satMod val="115000"/>
                    </a:srgbClr>
                  </a:gs>
                  <a:gs pos="50000">
                    <a:srgbClr val="9900CC">
                      <a:shade val="67500"/>
                      <a:satMod val="115000"/>
                    </a:srgbClr>
                  </a:gs>
                  <a:gs pos="100000">
                    <a:srgbClr val="9900CC">
                      <a:shade val="100000"/>
                      <a:satMod val="115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a:p>
            </p:txBody>
          </p:sp>
          <p:sp>
            <p:nvSpPr>
              <p:cNvPr id="38" name="矩形 37"/>
              <p:cNvSpPr/>
              <p:nvPr/>
            </p:nvSpPr>
            <p:spPr>
              <a:xfrm>
                <a:off x="3948584" y="4246494"/>
                <a:ext cx="1067930" cy="328936"/>
              </a:xfrm>
              <a:prstGeom prst="rect">
                <a:avLst/>
              </a:prstGeom>
            </p:spPr>
            <p:txBody>
              <a:bodyPr wrap="square">
                <a:spAutoFit/>
              </a:bodyPr>
              <a:lstStyle/>
              <a:p>
                <a:pPr algn="ctr">
                  <a:lnSpc>
                    <a:spcPct val="120000"/>
                  </a:lnSpc>
                </a:pPr>
                <a:r>
                  <a:rPr lang="zh-CN" altLang="en-US" sz="1400" b="1" dirty="0" smtClean="0">
                    <a:solidFill>
                      <a:schemeClr val="bg1"/>
                    </a:solidFill>
                    <a:latin typeface="微软雅黑" panose="020B0503020204020204" pitchFamily="34" charset="-122"/>
                    <a:ea typeface="微软雅黑" panose="020B0503020204020204" pitchFamily="34" charset="-122"/>
                  </a:rPr>
                  <a:t>步进表达式</a:t>
                </a:r>
              </a:p>
            </p:txBody>
          </p:sp>
        </p:grpSp>
        <p:grpSp>
          <p:nvGrpSpPr>
            <p:cNvPr id="31" name="组合 30"/>
            <p:cNvGrpSpPr/>
            <p:nvPr/>
          </p:nvGrpSpPr>
          <p:grpSpPr>
            <a:xfrm>
              <a:off x="2748911" y="4863945"/>
              <a:ext cx="1989691" cy="568984"/>
              <a:chOff x="3594201" y="4159448"/>
              <a:chExt cx="1814281" cy="568984"/>
            </a:xfrm>
          </p:grpSpPr>
          <p:sp>
            <p:nvSpPr>
              <p:cNvPr id="35" name="矩形 34"/>
              <p:cNvSpPr/>
              <p:nvPr/>
            </p:nvSpPr>
            <p:spPr>
              <a:xfrm>
                <a:off x="3904682" y="4159448"/>
                <a:ext cx="1155734" cy="568984"/>
              </a:xfrm>
              <a:prstGeom prst="rect">
                <a:avLst/>
              </a:prstGeom>
              <a:gradFill flip="none" rotWithShape="1">
                <a:gsLst>
                  <a:gs pos="0">
                    <a:srgbClr val="9900CC">
                      <a:shade val="30000"/>
                      <a:satMod val="115000"/>
                    </a:srgbClr>
                  </a:gs>
                  <a:gs pos="50000">
                    <a:srgbClr val="9900CC">
                      <a:shade val="67500"/>
                      <a:satMod val="115000"/>
                    </a:srgbClr>
                  </a:gs>
                  <a:gs pos="100000">
                    <a:srgbClr val="9900CC">
                      <a:shade val="100000"/>
                      <a:satMod val="115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a:p>
            </p:txBody>
          </p:sp>
          <p:sp>
            <p:nvSpPr>
              <p:cNvPr id="36" name="矩形 35"/>
              <p:cNvSpPr/>
              <p:nvPr/>
            </p:nvSpPr>
            <p:spPr>
              <a:xfrm>
                <a:off x="3594201" y="4237140"/>
                <a:ext cx="1814281" cy="350865"/>
              </a:xfrm>
              <a:prstGeom prst="rect">
                <a:avLst/>
              </a:prstGeom>
            </p:spPr>
            <p:txBody>
              <a:bodyPr wrap="square">
                <a:spAutoFit/>
              </a:bodyPr>
              <a:lstStyle/>
              <a:p>
                <a:pPr algn="ctr">
                  <a:lnSpc>
                    <a:spcPct val="120000"/>
                  </a:lnSpc>
                </a:pPr>
                <a:r>
                  <a:rPr lang="zh-CN" altLang="en-US" sz="1400" b="1" dirty="0" smtClean="0">
                    <a:solidFill>
                      <a:schemeClr val="bg1"/>
                    </a:solidFill>
                    <a:latin typeface="微软雅黑" panose="020B0503020204020204" pitchFamily="34" charset="-122"/>
                    <a:ea typeface="微软雅黑" panose="020B0503020204020204" pitchFamily="34" charset="-122"/>
                  </a:rPr>
                  <a:t>初始化表达式</a:t>
                </a:r>
              </a:p>
            </p:txBody>
          </p:sp>
        </p:grpSp>
        <p:cxnSp>
          <p:nvCxnSpPr>
            <p:cNvPr id="32" name="直接箭头连接符 31"/>
            <p:cNvCxnSpPr/>
            <p:nvPr/>
          </p:nvCxnSpPr>
          <p:spPr>
            <a:xfrm>
              <a:off x="4510891" y="5174097"/>
              <a:ext cx="2528292" cy="0"/>
            </a:xfrm>
            <a:prstGeom prst="straightConnector1">
              <a:avLst/>
            </a:prstGeom>
            <a:ln w="28575">
              <a:solidFill>
                <a:srgbClr val="8A2F8C"/>
              </a:solidFill>
              <a:tailEnd type="arrow"/>
            </a:ln>
          </p:spPr>
          <p:style>
            <a:lnRef idx="1">
              <a:schemeClr val="accent1"/>
            </a:lnRef>
            <a:fillRef idx="0">
              <a:schemeClr val="accent1"/>
            </a:fillRef>
            <a:effectRef idx="0">
              <a:schemeClr val="accent1"/>
            </a:effectRef>
            <a:fontRef idx="minor">
              <a:schemeClr val="tx1"/>
            </a:fontRef>
          </p:style>
        </p:cxnSp>
        <p:sp>
          <p:nvSpPr>
            <p:cNvPr id="33" name="椭圆 32"/>
            <p:cNvSpPr/>
            <p:nvPr/>
          </p:nvSpPr>
          <p:spPr>
            <a:xfrm>
              <a:off x="4476639" y="5145778"/>
              <a:ext cx="50576" cy="50576"/>
            </a:xfrm>
            <a:prstGeom prst="ellipse">
              <a:avLst/>
            </a:prstGeom>
            <a:solidFill>
              <a:srgbClr val="8A2F8C"/>
            </a:solidFill>
            <a:ln>
              <a:solidFill>
                <a:srgbClr val="8A2F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cxnSp>
          <p:nvCxnSpPr>
            <p:cNvPr id="34" name="直接连接符 33"/>
            <p:cNvCxnSpPr/>
            <p:nvPr/>
          </p:nvCxnSpPr>
          <p:spPr>
            <a:xfrm>
              <a:off x="5835354" y="4458750"/>
              <a:ext cx="385540" cy="901"/>
            </a:xfrm>
            <a:prstGeom prst="line">
              <a:avLst/>
            </a:prstGeom>
            <a:ln w="28575">
              <a:solidFill>
                <a:srgbClr val="8A2F8C"/>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5412296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par>
                                <p:cTn id="9" presetID="2" presetClass="entr" presetSubtype="4" decel="100000" fill="hold" nodeType="withEffect">
                                  <p:stCondLst>
                                    <p:cond delay="25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1+#ppt_h/2"/>
                                          </p:val>
                                        </p:tav>
                                        <p:tav tm="100000">
                                          <p:val>
                                            <p:strVal val="#ppt_y"/>
                                          </p:val>
                                        </p:tav>
                                      </p:tavLst>
                                    </p:anim>
                                  </p:childTnLst>
                                </p:cTn>
                              </p:par>
                            </p:childTnLst>
                          </p:cTn>
                        </p:par>
                        <p:par>
                          <p:cTn id="13" fill="hold">
                            <p:stCondLst>
                              <p:cond delay="750"/>
                            </p:stCondLst>
                            <p:childTnLst>
                              <p:par>
                                <p:cTn id="14" presetID="10" presetClass="entr" presetSubtype="0" fill="hold" nodeType="after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500"/>
                                        <p:tgtEl>
                                          <p:spTgt spid="2"/>
                                        </p:tgtEl>
                                      </p:cBhvr>
                                    </p:animEffect>
                                  </p:childTnLst>
                                </p:cTn>
                              </p:par>
                              <p:par>
                                <p:cTn id="17" presetID="2" presetClass="entr" presetSubtype="4" decel="100000" fill="hold" nodeType="with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fill="hold"/>
                                        <p:tgtEl>
                                          <p:spTgt spid="3"/>
                                        </p:tgtEl>
                                        <p:attrNameLst>
                                          <p:attrName>ppt_x</p:attrName>
                                        </p:attrNameLst>
                                      </p:cBhvr>
                                      <p:tavLst>
                                        <p:tav tm="0">
                                          <p:val>
                                            <p:strVal val="#ppt_x"/>
                                          </p:val>
                                        </p:tav>
                                        <p:tav tm="100000">
                                          <p:val>
                                            <p:strVal val="#ppt_x"/>
                                          </p:val>
                                        </p:tav>
                                      </p:tavLst>
                                    </p:anim>
                                    <p:anim calcmode="lin" valueType="num">
                                      <p:cBhvr additive="base">
                                        <p:cTn id="20" dur="500" fill="hold"/>
                                        <p:tgtEl>
                                          <p:spTgt spid="3"/>
                                        </p:tgtEl>
                                        <p:attrNameLst>
                                          <p:attrName>ppt_y</p:attrName>
                                        </p:attrNameLst>
                                      </p:cBhvr>
                                      <p:tavLst>
                                        <p:tav tm="0">
                                          <p:val>
                                            <p:strVal val="1+#ppt_h/2"/>
                                          </p:val>
                                        </p:tav>
                                        <p:tav tm="100000">
                                          <p:val>
                                            <p:strVal val="#ppt_y"/>
                                          </p:val>
                                        </p:tav>
                                      </p:tavLst>
                                    </p:anim>
                                  </p:childTnLst>
                                </p:cTn>
                              </p:par>
                            </p:childTnLst>
                          </p:cTn>
                        </p:par>
                        <p:par>
                          <p:cTn id="21" fill="hold">
                            <p:stCondLst>
                              <p:cond delay="1250"/>
                            </p:stCondLst>
                            <p:childTnLst>
                              <p:par>
                                <p:cTn id="22" presetID="2" presetClass="entr" presetSubtype="4" decel="100000" fill="hold" nodeType="afterEffect">
                                  <p:stCondLst>
                                    <p:cond delay="0"/>
                                  </p:stCondLst>
                                  <p:childTnLst>
                                    <p:set>
                                      <p:cBhvr>
                                        <p:cTn id="23" dur="1" fill="hold">
                                          <p:stCondLst>
                                            <p:cond delay="0"/>
                                          </p:stCondLst>
                                        </p:cTn>
                                        <p:tgtEl>
                                          <p:spTgt spid="13"/>
                                        </p:tgtEl>
                                        <p:attrNameLst>
                                          <p:attrName>style.visibility</p:attrName>
                                        </p:attrNameLst>
                                      </p:cBhvr>
                                      <p:to>
                                        <p:strVal val="visible"/>
                                      </p:to>
                                    </p:set>
                                    <p:anim calcmode="lin" valueType="num">
                                      <p:cBhvr additive="base">
                                        <p:cTn id="24" dur="500" fill="hold"/>
                                        <p:tgtEl>
                                          <p:spTgt spid="13"/>
                                        </p:tgtEl>
                                        <p:attrNameLst>
                                          <p:attrName>ppt_x</p:attrName>
                                        </p:attrNameLst>
                                      </p:cBhvr>
                                      <p:tavLst>
                                        <p:tav tm="0">
                                          <p:val>
                                            <p:strVal val="#ppt_x"/>
                                          </p:val>
                                        </p:tav>
                                        <p:tav tm="100000">
                                          <p:val>
                                            <p:strVal val="#ppt_x"/>
                                          </p:val>
                                        </p:tav>
                                      </p:tavLst>
                                    </p:anim>
                                    <p:anim calcmode="lin" valueType="num">
                                      <p:cBhvr additive="base">
                                        <p:cTn id="25"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p:cNvPicPr>
          <p:nvPr/>
        </p:nvPicPr>
        <p:blipFill>
          <a:blip r:embed="rId2" cstate="print">
            <a:extLst>
              <a:ext uri="{28A0092B-C50C-407E-A947-70E740481C1C}">
                <a14:useLocalDpi xmlns:a14="http://schemas.microsoft.com/office/drawing/2010/main" val="0"/>
              </a:ext>
            </a:extLst>
          </a:blip>
          <a:stretch>
            <a:fillRect/>
          </a:stretch>
        </p:blipFill>
        <p:spPr>
          <a:xfrm>
            <a:off x="856675" y="1254740"/>
            <a:ext cx="10270800" cy="5508000"/>
          </a:xfrm>
          <a:prstGeom prst="rect">
            <a:avLst/>
          </a:prstGeom>
        </p:spPr>
      </p:pic>
      <p:pic>
        <p:nvPicPr>
          <p:cNvPr id="9" name="图片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771" y="507825"/>
            <a:ext cx="6352257" cy="743356"/>
          </a:xfrm>
          <a:prstGeom prst="rect">
            <a:avLst/>
          </a:prstGeom>
        </p:spPr>
      </p:pic>
      <p:grpSp>
        <p:nvGrpSpPr>
          <p:cNvPr id="2" name="组合 7"/>
          <p:cNvGrpSpPr/>
          <p:nvPr/>
        </p:nvGrpSpPr>
        <p:grpSpPr>
          <a:xfrm>
            <a:off x="734568" y="424635"/>
            <a:ext cx="3540259" cy="830997"/>
            <a:chOff x="734568" y="424635"/>
            <a:chExt cx="3540259" cy="830997"/>
          </a:xfrm>
        </p:grpSpPr>
        <p:sp>
          <p:nvSpPr>
            <p:cNvPr id="4" name="文本框 3"/>
            <p:cNvSpPr txBox="1"/>
            <p:nvPr/>
          </p:nvSpPr>
          <p:spPr>
            <a:xfrm>
              <a:off x="734568" y="424635"/>
              <a:ext cx="417576" cy="830997"/>
            </a:xfrm>
            <a:prstGeom prst="rect">
              <a:avLst/>
            </a:prstGeom>
            <a:noFill/>
          </p:spPr>
          <p:txBody>
            <a:bodyPr wrap="square" rtlCol="0">
              <a:spAutoFit/>
            </a:bodyPr>
            <a:lstStyle/>
            <a:p>
              <a:r>
                <a:rPr lang="zh-CN" altLang="en-US" sz="4800" dirty="0" smtClean="0">
                  <a:solidFill>
                    <a:schemeClr val="bg1"/>
                  </a:solidFill>
                  <a:latin typeface="微软雅黑" panose="020B0503020204020204" pitchFamily="34" charset="-122"/>
                  <a:ea typeface="微软雅黑" panose="020B0503020204020204" pitchFamily="34" charset="-122"/>
                </a:rPr>
                <a:t>■</a:t>
              </a:r>
            </a:p>
          </p:txBody>
        </p:sp>
        <p:sp>
          <p:nvSpPr>
            <p:cNvPr id="5" name="矩形 4"/>
            <p:cNvSpPr/>
            <p:nvPr/>
          </p:nvSpPr>
          <p:spPr>
            <a:xfrm>
              <a:off x="1477266" y="562689"/>
              <a:ext cx="2797561" cy="646331"/>
            </a:xfrm>
            <a:prstGeom prst="rect">
              <a:avLst/>
            </a:prstGeom>
          </p:spPr>
          <p:txBody>
            <a:bodyPr wrap="none">
              <a:spAutoFit/>
            </a:bodyPr>
            <a:lstStyle/>
            <a:p>
              <a:r>
                <a:rPr lang="en-US" altLang="zh-CN" sz="3600" dirty="0">
                  <a:solidFill>
                    <a:schemeClr val="bg1"/>
                  </a:solidFill>
                  <a:latin typeface="微软雅黑" panose="020B0503020204020204" pitchFamily="34" charset="-122"/>
                  <a:ea typeface="微软雅黑" panose="020B0503020204020204" pitchFamily="34" charset="-122"/>
                </a:rPr>
                <a:t>for </a:t>
              </a:r>
              <a:r>
                <a:rPr lang="zh-CN" altLang="en-US" sz="3600" dirty="0">
                  <a:solidFill>
                    <a:schemeClr val="bg1"/>
                  </a:solidFill>
                  <a:latin typeface="微软雅黑" panose="020B0503020204020204" pitchFamily="34" charset="-122"/>
                  <a:ea typeface="微软雅黑" panose="020B0503020204020204" pitchFamily="34" charset="-122"/>
                </a:rPr>
                <a:t>循环示例</a:t>
              </a:r>
              <a:endParaRPr lang="zh-CN" altLang="en-US" sz="3600" dirty="0" smtClean="0">
                <a:solidFill>
                  <a:schemeClr val="bg1"/>
                </a:solidFill>
                <a:latin typeface="微软雅黑" panose="020B0503020204020204" pitchFamily="34" charset="-122"/>
                <a:ea typeface="微软雅黑" panose="020B0503020204020204" pitchFamily="34" charset="-122"/>
              </a:endParaRPr>
            </a:p>
          </p:txBody>
        </p:sp>
      </p:grpSp>
      <p:sp>
        <p:nvSpPr>
          <p:cNvPr id="32" name="矩形 31"/>
          <p:cNvSpPr/>
          <p:nvPr/>
        </p:nvSpPr>
        <p:spPr>
          <a:xfrm>
            <a:off x="1464127" y="1325191"/>
            <a:ext cx="7875815" cy="430374"/>
          </a:xfrm>
          <a:prstGeom prst="rect">
            <a:avLst/>
          </a:prstGeom>
        </p:spPr>
        <p:txBody>
          <a:bodyPr wrap="square">
            <a:spAutoFit/>
          </a:bodyPr>
          <a:lstStyle/>
          <a:p>
            <a:pPr marL="342900" indent="-342900">
              <a:lnSpc>
                <a:spcPct val="120000"/>
              </a:lnSpc>
              <a:spcBef>
                <a:spcPct val="20000"/>
              </a:spcBef>
              <a:buClr>
                <a:schemeClr val="tx1"/>
              </a:buClr>
              <a:buSzPct val="75000"/>
              <a:defRPr/>
            </a:pPr>
            <a:r>
              <a:rPr lang="zh-CN" altLang="en-US" sz="2000" b="1" kern="0" dirty="0">
                <a:solidFill>
                  <a:srgbClr val="8A2F8C"/>
                </a:solidFill>
                <a:latin typeface="微软雅黑" pitchFamily="34" charset="-122"/>
                <a:ea typeface="微软雅黑" pitchFamily="34" charset="-122"/>
              </a:rPr>
              <a:t>编写程序，接受用户输入的整数 </a:t>
            </a:r>
            <a:r>
              <a:rPr lang="en-US" altLang="zh-CN" sz="2000" b="1" kern="0" dirty="0">
                <a:solidFill>
                  <a:srgbClr val="8A2F8C"/>
                </a:solidFill>
                <a:latin typeface="微软雅黑" pitchFamily="34" charset="-122"/>
                <a:ea typeface="微软雅黑" pitchFamily="34" charset="-122"/>
              </a:rPr>
              <a:t>n</a:t>
            </a:r>
            <a:r>
              <a:rPr lang="zh-CN" altLang="en-US" sz="2000" b="1" kern="0" dirty="0">
                <a:solidFill>
                  <a:srgbClr val="8A2F8C"/>
                </a:solidFill>
                <a:latin typeface="微软雅黑" pitchFamily="34" charset="-122"/>
                <a:ea typeface="微软雅黑" pitchFamily="34" charset="-122"/>
              </a:rPr>
              <a:t>，求 </a:t>
            </a:r>
            <a:r>
              <a:rPr lang="en-US" altLang="zh-CN" sz="2000" b="1" kern="0" dirty="0">
                <a:solidFill>
                  <a:srgbClr val="8A2F8C"/>
                </a:solidFill>
                <a:latin typeface="微软雅黑" pitchFamily="34" charset="-122"/>
                <a:ea typeface="微软雅黑" pitchFamily="34" charset="-122"/>
              </a:rPr>
              <a:t>1 </a:t>
            </a:r>
            <a:r>
              <a:rPr lang="zh-CN" altLang="en-US" sz="2000" b="1" kern="0" dirty="0">
                <a:solidFill>
                  <a:srgbClr val="8A2F8C"/>
                </a:solidFill>
                <a:latin typeface="微软雅黑" pitchFamily="34" charset="-122"/>
                <a:ea typeface="微软雅黑" pitchFamily="34" charset="-122"/>
              </a:rPr>
              <a:t>～ </a:t>
            </a:r>
            <a:r>
              <a:rPr lang="en-US" altLang="zh-CN" sz="2000" b="1" kern="0" dirty="0">
                <a:solidFill>
                  <a:srgbClr val="8A2F8C"/>
                </a:solidFill>
                <a:latin typeface="微软雅黑" pitchFamily="34" charset="-122"/>
                <a:ea typeface="微软雅黑" pitchFamily="34" charset="-122"/>
              </a:rPr>
              <a:t>n </a:t>
            </a:r>
            <a:r>
              <a:rPr lang="zh-CN" altLang="en-US" sz="2000" b="1" kern="0" dirty="0">
                <a:solidFill>
                  <a:srgbClr val="8A2F8C"/>
                </a:solidFill>
                <a:latin typeface="微软雅黑" pitchFamily="34" charset="-122"/>
                <a:ea typeface="微软雅黑" pitchFamily="34" charset="-122"/>
              </a:rPr>
              <a:t>的平方和</a:t>
            </a:r>
          </a:p>
        </p:txBody>
      </p:sp>
      <p:sp>
        <p:nvSpPr>
          <p:cNvPr id="33" name="矩形 32"/>
          <p:cNvSpPr/>
          <p:nvPr/>
        </p:nvSpPr>
        <p:spPr>
          <a:xfrm>
            <a:off x="1513114" y="1926162"/>
            <a:ext cx="7826828" cy="4016484"/>
          </a:xfrm>
          <a:prstGeom prst="rect">
            <a:avLst/>
          </a:prstGeom>
        </p:spPr>
        <p:txBody>
          <a:bodyPr wrap="square">
            <a:spAutoFit/>
          </a:bodyPr>
          <a:lstStyle/>
          <a:p>
            <a:r>
              <a:rPr lang="en-US" altLang="zh-CN" sz="1700" b="1" dirty="0">
                <a:solidFill>
                  <a:srgbClr val="006600"/>
                </a:solidFill>
                <a:latin typeface="微软雅黑" pitchFamily="34" charset="-122"/>
                <a:ea typeface="微软雅黑" pitchFamily="34" charset="-122"/>
              </a:rPr>
              <a:t>#include &lt;</a:t>
            </a:r>
            <a:r>
              <a:rPr lang="en-US" altLang="zh-CN" sz="1700" b="1" dirty="0" err="1">
                <a:solidFill>
                  <a:srgbClr val="006600"/>
                </a:solidFill>
                <a:latin typeface="微软雅黑" pitchFamily="34" charset="-122"/>
                <a:ea typeface="微软雅黑" pitchFamily="34" charset="-122"/>
              </a:rPr>
              <a:t>iostream</a:t>
            </a:r>
            <a:r>
              <a:rPr lang="en-US" altLang="zh-CN" sz="1700" b="1" dirty="0">
                <a:solidFill>
                  <a:srgbClr val="006600"/>
                </a:solidFill>
                <a:latin typeface="微软雅黑" pitchFamily="34" charset="-122"/>
                <a:ea typeface="微软雅黑" pitchFamily="34" charset="-122"/>
              </a:rPr>
              <a:t>&gt;</a:t>
            </a:r>
            <a:br>
              <a:rPr lang="en-US" altLang="zh-CN" sz="1700" b="1" dirty="0">
                <a:solidFill>
                  <a:srgbClr val="006600"/>
                </a:solidFill>
                <a:latin typeface="微软雅黑" pitchFamily="34" charset="-122"/>
                <a:ea typeface="微软雅黑" pitchFamily="34" charset="-122"/>
              </a:rPr>
            </a:br>
            <a:r>
              <a:rPr lang="en-US" altLang="zh-CN" sz="1700" b="1" dirty="0">
                <a:solidFill>
                  <a:srgbClr val="006600"/>
                </a:solidFill>
                <a:latin typeface="微软雅黑" pitchFamily="34" charset="-122"/>
                <a:ea typeface="微软雅黑" pitchFamily="34" charset="-122"/>
              </a:rPr>
              <a:t>using namespace </a:t>
            </a:r>
            <a:r>
              <a:rPr lang="en-US" altLang="zh-CN" sz="1700" b="1" dirty="0" err="1">
                <a:solidFill>
                  <a:srgbClr val="006600"/>
                </a:solidFill>
                <a:latin typeface="微软雅黑" pitchFamily="34" charset="-122"/>
                <a:ea typeface="微软雅黑" pitchFamily="34" charset="-122"/>
              </a:rPr>
              <a:t>std</a:t>
            </a:r>
            <a:r>
              <a:rPr lang="en-US" altLang="zh-CN" sz="1700" b="1" dirty="0">
                <a:solidFill>
                  <a:srgbClr val="006600"/>
                </a:solidFill>
                <a:latin typeface="微软雅黑" pitchFamily="34" charset="-122"/>
                <a:ea typeface="微软雅黑" pitchFamily="34" charset="-122"/>
              </a:rPr>
              <a:t>;</a:t>
            </a:r>
          </a:p>
          <a:p>
            <a:r>
              <a:rPr lang="en-US" altLang="zh-CN" sz="1700" b="1" dirty="0" err="1">
                <a:solidFill>
                  <a:srgbClr val="006600"/>
                </a:solidFill>
                <a:latin typeface="微软雅黑" pitchFamily="34" charset="-122"/>
                <a:ea typeface="微软雅黑" pitchFamily="34" charset="-122"/>
              </a:rPr>
              <a:t>int</a:t>
            </a:r>
            <a:r>
              <a:rPr lang="en-US" altLang="zh-CN" sz="1700" b="1" dirty="0">
                <a:solidFill>
                  <a:srgbClr val="006600"/>
                </a:solidFill>
                <a:latin typeface="微软雅黑" pitchFamily="34" charset="-122"/>
                <a:ea typeface="微软雅黑" pitchFamily="34" charset="-122"/>
              </a:rPr>
              <a:t> main()</a:t>
            </a:r>
            <a:br>
              <a:rPr lang="en-US" altLang="zh-CN" sz="1700" b="1" dirty="0">
                <a:solidFill>
                  <a:srgbClr val="006600"/>
                </a:solidFill>
                <a:latin typeface="微软雅黑" pitchFamily="34" charset="-122"/>
                <a:ea typeface="微软雅黑" pitchFamily="34" charset="-122"/>
              </a:rPr>
            </a:br>
            <a:r>
              <a:rPr lang="en-US" altLang="zh-CN" sz="1700" b="1" dirty="0">
                <a:solidFill>
                  <a:srgbClr val="006600"/>
                </a:solidFill>
                <a:latin typeface="微软雅黑" pitchFamily="34" charset="-122"/>
                <a:ea typeface="微软雅黑" pitchFamily="34" charset="-122"/>
              </a:rPr>
              <a:t>{</a:t>
            </a:r>
            <a:br>
              <a:rPr lang="en-US" altLang="zh-CN" sz="1700" b="1" dirty="0">
                <a:solidFill>
                  <a:srgbClr val="006600"/>
                </a:solidFill>
                <a:latin typeface="微软雅黑" pitchFamily="34" charset="-122"/>
                <a:ea typeface="微软雅黑" pitchFamily="34" charset="-122"/>
              </a:rPr>
            </a:br>
            <a:r>
              <a:rPr lang="en-US" altLang="zh-CN" sz="1700" b="1" dirty="0">
                <a:solidFill>
                  <a:srgbClr val="006600"/>
                </a:solidFill>
                <a:latin typeface="微软雅黑" pitchFamily="34" charset="-122"/>
                <a:ea typeface="微软雅黑" pitchFamily="34" charset="-122"/>
              </a:rPr>
              <a:t>  </a:t>
            </a:r>
            <a:r>
              <a:rPr lang="en-US" altLang="zh-CN" sz="1700" b="1" dirty="0" err="1">
                <a:solidFill>
                  <a:srgbClr val="006600"/>
                </a:solidFill>
                <a:latin typeface="微软雅黑" pitchFamily="34" charset="-122"/>
                <a:ea typeface="微软雅黑" pitchFamily="34" charset="-122"/>
              </a:rPr>
              <a:t>int</a:t>
            </a:r>
            <a:r>
              <a:rPr lang="en-US" altLang="zh-CN" sz="1700" b="1" dirty="0">
                <a:solidFill>
                  <a:srgbClr val="006600"/>
                </a:solidFill>
                <a:latin typeface="微软雅黑" pitchFamily="34" charset="-122"/>
                <a:ea typeface="微软雅黑" pitchFamily="34" charset="-122"/>
              </a:rPr>
              <a:t> n, </a:t>
            </a:r>
            <a:r>
              <a:rPr lang="en-US" altLang="zh-CN" sz="1700" b="1" dirty="0" err="1">
                <a:solidFill>
                  <a:srgbClr val="006600"/>
                </a:solidFill>
                <a:latin typeface="微软雅黑" pitchFamily="34" charset="-122"/>
                <a:ea typeface="微软雅黑" pitchFamily="34" charset="-122"/>
              </a:rPr>
              <a:t>i</a:t>
            </a:r>
            <a:r>
              <a:rPr lang="en-US" altLang="zh-CN" sz="1700" b="1" dirty="0">
                <a:solidFill>
                  <a:srgbClr val="006600"/>
                </a:solidFill>
                <a:latin typeface="微软雅黑" pitchFamily="34" charset="-122"/>
                <a:ea typeface="微软雅黑" pitchFamily="34" charset="-122"/>
              </a:rPr>
              <a:t>, sum;</a:t>
            </a:r>
          </a:p>
          <a:p>
            <a:r>
              <a:rPr lang="en-US" altLang="zh-CN" sz="1700" b="1" dirty="0">
                <a:solidFill>
                  <a:srgbClr val="006600"/>
                </a:solidFill>
                <a:latin typeface="微软雅黑" pitchFamily="34" charset="-122"/>
                <a:ea typeface="微软雅黑" pitchFamily="34" charset="-122"/>
              </a:rPr>
              <a:t>  </a:t>
            </a:r>
            <a:r>
              <a:rPr lang="en-US" altLang="zh-CN" sz="1700" b="1" dirty="0" err="1">
                <a:solidFill>
                  <a:srgbClr val="006600"/>
                </a:solidFill>
                <a:latin typeface="微软雅黑" pitchFamily="34" charset="-122"/>
                <a:ea typeface="微软雅黑" pitchFamily="34" charset="-122"/>
              </a:rPr>
              <a:t>cout</a:t>
            </a:r>
            <a:r>
              <a:rPr lang="en-US" altLang="zh-CN" sz="1700" b="1" dirty="0">
                <a:solidFill>
                  <a:srgbClr val="006600"/>
                </a:solidFill>
                <a:latin typeface="微软雅黑" pitchFamily="34" charset="-122"/>
                <a:ea typeface="微软雅黑" pitchFamily="34" charset="-122"/>
              </a:rPr>
              <a:t> &lt;&lt; "The program gets a positive integer,\n";</a:t>
            </a:r>
          </a:p>
          <a:p>
            <a:r>
              <a:rPr lang="en-US" altLang="zh-CN" sz="1700" b="1" dirty="0">
                <a:solidFill>
                  <a:srgbClr val="006600"/>
                </a:solidFill>
                <a:latin typeface="微软雅黑" pitchFamily="34" charset="-122"/>
                <a:ea typeface="微软雅黑" pitchFamily="34" charset="-122"/>
              </a:rPr>
              <a:t>  </a:t>
            </a:r>
            <a:r>
              <a:rPr lang="en-US" altLang="zh-CN" sz="1700" b="1" dirty="0" err="1">
                <a:solidFill>
                  <a:srgbClr val="006600"/>
                </a:solidFill>
                <a:latin typeface="微软雅黑" pitchFamily="34" charset="-122"/>
                <a:ea typeface="微软雅黑" pitchFamily="34" charset="-122"/>
              </a:rPr>
              <a:t>cout</a:t>
            </a:r>
            <a:r>
              <a:rPr lang="en-US" altLang="zh-CN" sz="1700" b="1" dirty="0">
                <a:solidFill>
                  <a:srgbClr val="006600"/>
                </a:solidFill>
                <a:latin typeface="微软雅黑" pitchFamily="34" charset="-122"/>
                <a:ea typeface="微软雅黑" pitchFamily="34" charset="-122"/>
              </a:rPr>
              <a:t> &lt;&lt; "and prints the squared sum from 1 to the number.\n";</a:t>
            </a:r>
          </a:p>
          <a:p>
            <a:r>
              <a:rPr lang="en-US" altLang="zh-CN" sz="1700" b="1" dirty="0">
                <a:solidFill>
                  <a:srgbClr val="006600"/>
                </a:solidFill>
                <a:latin typeface="微软雅黑" pitchFamily="34" charset="-122"/>
                <a:ea typeface="微软雅黑" pitchFamily="34" charset="-122"/>
              </a:rPr>
              <a:t>  </a:t>
            </a:r>
            <a:r>
              <a:rPr lang="en-US" altLang="zh-CN" sz="1700" b="1" dirty="0" err="1">
                <a:solidFill>
                  <a:srgbClr val="006600"/>
                </a:solidFill>
                <a:latin typeface="微软雅黑" pitchFamily="34" charset="-122"/>
                <a:ea typeface="微软雅黑" pitchFamily="34" charset="-122"/>
              </a:rPr>
              <a:t>cout</a:t>
            </a:r>
            <a:r>
              <a:rPr lang="en-US" altLang="zh-CN" sz="1700" b="1" dirty="0">
                <a:solidFill>
                  <a:srgbClr val="006600"/>
                </a:solidFill>
                <a:latin typeface="微软雅黑" pitchFamily="34" charset="-122"/>
                <a:ea typeface="微软雅黑" pitchFamily="34" charset="-122"/>
              </a:rPr>
              <a:t> &lt;&lt; "The number: ";</a:t>
            </a:r>
          </a:p>
          <a:p>
            <a:r>
              <a:rPr lang="en-US" altLang="zh-CN" sz="1700" b="1" dirty="0">
                <a:solidFill>
                  <a:srgbClr val="006600"/>
                </a:solidFill>
                <a:latin typeface="微软雅黑" pitchFamily="34" charset="-122"/>
                <a:ea typeface="微软雅黑" pitchFamily="34" charset="-122"/>
              </a:rPr>
              <a:t>  </a:t>
            </a:r>
            <a:r>
              <a:rPr lang="en-US" altLang="zh-CN" sz="1700" b="1" dirty="0" err="1">
                <a:solidFill>
                  <a:srgbClr val="006600"/>
                </a:solidFill>
                <a:latin typeface="微软雅黑" pitchFamily="34" charset="-122"/>
                <a:ea typeface="微软雅黑" pitchFamily="34" charset="-122"/>
              </a:rPr>
              <a:t>cin</a:t>
            </a:r>
            <a:r>
              <a:rPr lang="en-US" altLang="zh-CN" sz="1700" b="1" dirty="0">
                <a:solidFill>
                  <a:srgbClr val="006600"/>
                </a:solidFill>
                <a:latin typeface="微软雅黑" pitchFamily="34" charset="-122"/>
                <a:ea typeface="微软雅黑" pitchFamily="34" charset="-122"/>
              </a:rPr>
              <a:t> &gt;&gt; n;</a:t>
            </a:r>
          </a:p>
          <a:p>
            <a:r>
              <a:rPr lang="en-US" altLang="zh-CN" sz="1700" b="1" dirty="0">
                <a:solidFill>
                  <a:srgbClr val="006600"/>
                </a:solidFill>
                <a:latin typeface="微软雅黑" pitchFamily="34" charset="-122"/>
                <a:ea typeface="微软雅黑" pitchFamily="34" charset="-122"/>
              </a:rPr>
              <a:t>  sum = 0;</a:t>
            </a:r>
          </a:p>
          <a:p>
            <a:r>
              <a:rPr lang="en-US" altLang="zh-CN" sz="1700" b="1" dirty="0">
                <a:solidFill>
                  <a:srgbClr val="C00000"/>
                </a:solidFill>
                <a:latin typeface="微软雅黑" pitchFamily="34" charset="-122"/>
                <a:ea typeface="微软雅黑" pitchFamily="34" charset="-122"/>
              </a:rPr>
              <a:t>  for( </a:t>
            </a:r>
            <a:r>
              <a:rPr lang="en-US" altLang="zh-CN" sz="1700" b="1" dirty="0" err="1">
                <a:solidFill>
                  <a:srgbClr val="C00000"/>
                </a:solidFill>
                <a:latin typeface="微软雅黑" pitchFamily="34" charset="-122"/>
                <a:ea typeface="微软雅黑" pitchFamily="34" charset="-122"/>
              </a:rPr>
              <a:t>i</a:t>
            </a:r>
            <a:r>
              <a:rPr lang="en-US" altLang="zh-CN" sz="1700" b="1" dirty="0">
                <a:solidFill>
                  <a:srgbClr val="C00000"/>
                </a:solidFill>
                <a:latin typeface="微软雅黑" pitchFamily="34" charset="-122"/>
                <a:ea typeface="微软雅黑" pitchFamily="34" charset="-122"/>
              </a:rPr>
              <a:t> = 1; </a:t>
            </a:r>
            <a:r>
              <a:rPr lang="en-US" altLang="zh-CN" sz="1700" b="1" dirty="0" err="1">
                <a:solidFill>
                  <a:srgbClr val="C00000"/>
                </a:solidFill>
                <a:latin typeface="微软雅黑" pitchFamily="34" charset="-122"/>
                <a:ea typeface="微软雅黑" pitchFamily="34" charset="-122"/>
              </a:rPr>
              <a:t>i</a:t>
            </a:r>
            <a:r>
              <a:rPr lang="en-US" altLang="zh-CN" sz="1700" b="1" dirty="0">
                <a:solidFill>
                  <a:srgbClr val="C00000"/>
                </a:solidFill>
                <a:latin typeface="微软雅黑" pitchFamily="34" charset="-122"/>
                <a:ea typeface="微软雅黑" pitchFamily="34" charset="-122"/>
              </a:rPr>
              <a:t> &lt;= n; ++</a:t>
            </a:r>
            <a:r>
              <a:rPr lang="en-US" altLang="zh-CN" sz="1700" b="1" dirty="0" err="1">
                <a:solidFill>
                  <a:srgbClr val="C00000"/>
                </a:solidFill>
                <a:latin typeface="微软雅黑" pitchFamily="34" charset="-122"/>
                <a:ea typeface="微软雅黑" pitchFamily="34" charset="-122"/>
              </a:rPr>
              <a:t>i</a:t>
            </a:r>
            <a:r>
              <a:rPr lang="en-US" altLang="zh-CN" sz="1700" b="1" dirty="0">
                <a:solidFill>
                  <a:srgbClr val="C00000"/>
                </a:solidFill>
                <a:latin typeface="微软雅黑" pitchFamily="34" charset="-122"/>
                <a:ea typeface="微软雅黑" pitchFamily="34" charset="-122"/>
              </a:rPr>
              <a:t> )</a:t>
            </a:r>
          </a:p>
          <a:p>
            <a:r>
              <a:rPr lang="en-US" altLang="zh-CN" sz="1700" b="1" dirty="0">
                <a:solidFill>
                  <a:srgbClr val="C00000"/>
                </a:solidFill>
                <a:latin typeface="微软雅黑" pitchFamily="34" charset="-122"/>
                <a:ea typeface="微软雅黑" pitchFamily="34" charset="-122"/>
              </a:rPr>
              <a:t>    sum += </a:t>
            </a:r>
            <a:r>
              <a:rPr lang="en-US" altLang="zh-CN" sz="1700" b="1" dirty="0" err="1">
                <a:solidFill>
                  <a:srgbClr val="C00000"/>
                </a:solidFill>
                <a:latin typeface="微软雅黑" pitchFamily="34" charset="-122"/>
                <a:ea typeface="微软雅黑" pitchFamily="34" charset="-122"/>
              </a:rPr>
              <a:t>i</a:t>
            </a:r>
            <a:r>
              <a:rPr lang="en-US" altLang="zh-CN" sz="1700" b="1" dirty="0">
                <a:solidFill>
                  <a:srgbClr val="C00000"/>
                </a:solidFill>
                <a:latin typeface="微软雅黑" pitchFamily="34" charset="-122"/>
                <a:ea typeface="微软雅黑" pitchFamily="34" charset="-122"/>
              </a:rPr>
              <a:t> * </a:t>
            </a:r>
            <a:r>
              <a:rPr lang="en-US" altLang="zh-CN" sz="1700" b="1" dirty="0" err="1">
                <a:solidFill>
                  <a:srgbClr val="C00000"/>
                </a:solidFill>
                <a:latin typeface="微软雅黑" pitchFamily="34" charset="-122"/>
                <a:ea typeface="微软雅黑" pitchFamily="34" charset="-122"/>
              </a:rPr>
              <a:t>i</a:t>
            </a:r>
            <a:r>
              <a:rPr lang="en-US" altLang="zh-CN" sz="1700" b="1" dirty="0">
                <a:solidFill>
                  <a:srgbClr val="C00000"/>
                </a:solidFill>
                <a:latin typeface="微软雅黑" pitchFamily="34" charset="-122"/>
                <a:ea typeface="微软雅黑" pitchFamily="34" charset="-122"/>
              </a:rPr>
              <a:t>;</a:t>
            </a:r>
          </a:p>
          <a:p>
            <a:r>
              <a:rPr lang="en-US" altLang="zh-CN" sz="1700" b="1" dirty="0">
                <a:solidFill>
                  <a:srgbClr val="006600"/>
                </a:solidFill>
                <a:latin typeface="微软雅黑" pitchFamily="34" charset="-122"/>
                <a:ea typeface="微软雅黑" pitchFamily="34" charset="-122"/>
              </a:rPr>
              <a:t>  </a:t>
            </a:r>
            <a:r>
              <a:rPr lang="en-US" altLang="zh-CN" sz="1700" b="1" dirty="0" err="1">
                <a:solidFill>
                  <a:srgbClr val="006600"/>
                </a:solidFill>
                <a:latin typeface="微软雅黑" pitchFamily="34" charset="-122"/>
                <a:ea typeface="微软雅黑" pitchFamily="34" charset="-122"/>
              </a:rPr>
              <a:t>cout</a:t>
            </a:r>
            <a:r>
              <a:rPr lang="en-US" altLang="zh-CN" sz="1700" b="1" dirty="0">
                <a:solidFill>
                  <a:srgbClr val="006600"/>
                </a:solidFill>
                <a:latin typeface="微软雅黑" pitchFamily="34" charset="-122"/>
                <a:ea typeface="微软雅黑" pitchFamily="34" charset="-122"/>
              </a:rPr>
              <a:t> &lt;&lt; "The sum is " &lt;&lt; sum &lt;&lt; "." &lt;&lt; </a:t>
            </a:r>
            <a:r>
              <a:rPr lang="en-US" altLang="zh-CN" sz="1700" b="1" dirty="0" err="1">
                <a:solidFill>
                  <a:srgbClr val="006600"/>
                </a:solidFill>
                <a:latin typeface="微软雅黑" pitchFamily="34" charset="-122"/>
                <a:ea typeface="微软雅黑" pitchFamily="34" charset="-122"/>
              </a:rPr>
              <a:t>endl</a:t>
            </a:r>
            <a:r>
              <a:rPr lang="en-US" altLang="zh-CN" sz="1700" b="1" dirty="0">
                <a:solidFill>
                  <a:srgbClr val="006600"/>
                </a:solidFill>
                <a:latin typeface="微软雅黑" pitchFamily="34" charset="-122"/>
                <a:ea typeface="微软雅黑" pitchFamily="34" charset="-122"/>
              </a:rPr>
              <a:t>;</a:t>
            </a:r>
          </a:p>
          <a:p>
            <a:r>
              <a:rPr lang="en-US" altLang="zh-CN" sz="1700" b="1" dirty="0">
                <a:solidFill>
                  <a:srgbClr val="006600"/>
                </a:solidFill>
                <a:latin typeface="微软雅黑" pitchFamily="34" charset="-122"/>
                <a:ea typeface="微软雅黑" pitchFamily="34" charset="-122"/>
              </a:rPr>
              <a:t>  return 0;</a:t>
            </a:r>
          </a:p>
          <a:p>
            <a:r>
              <a:rPr lang="en-US" altLang="zh-CN" sz="1700" b="1" dirty="0">
                <a:solidFill>
                  <a:srgbClr val="006600"/>
                </a:solidFill>
                <a:latin typeface="微软雅黑" pitchFamily="34" charset="-122"/>
                <a:ea typeface="微软雅黑" pitchFamily="34" charset="-122"/>
              </a:rPr>
              <a:t>}</a:t>
            </a:r>
          </a:p>
        </p:txBody>
      </p:sp>
    </p:spTree>
    <p:extLst>
      <p:ext uri="{BB962C8B-B14F-4D97-AF65-F5344CB8AC3E}">
        <p14:creationId xmlns:p14="http://schemas.microsoft.com/office/powerpoint/2010/main" val="40716022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par>
                                <p:cTn id="9" presetID="2" presetClass="entr" presetSubtype="4" decel="100000" fill="hold" nodeType="withEffect">
                                  <p:stCondLst>
                                    <p:cond delay="25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1+#ppt_h/2"/>
                                          </p:val>
                                        </p:tav>
                                        <p:tav tm="100000">
                                          <p:val>
                                            <p:strVal val="#ppt_y"/>
                                          </p:val>
                                        </p:tav>
                                      </p:tavLst>
                                    </p:anim>
                                  </p:childTnLst>
                                </p:cTn>
                              </p:par>
                            </p:childTnLst>
                          </p:cTn>
                        </p:par>
                        <p:par>
                          <p:cTn id="13" fill="hold">
                            <p:stCondLst>
                              <p:cond delay="750"/>
                            </p:stCondLst>
                            <p:childTnLst>
                              <p:par>
                                <p:cTn id="14" presetID="10" presetClass="entr" presetSubtype="0" fill="hold" nodeType="after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500"/>
                                        <p:tgtEl>
                                          <p:spTgt spid="2"/>
                                        </p:tgtEl>
                                      </p:cBhvr>
                                    </p:animEffect>
                                  </p:childTnLst>
                                </p:cTn>
                              </p:par>
                              <p:par>
                                <p:cTn id="17" presetID="2" presetClass="entr" presetSubtype="4" decel="100000" fill="hold" grpId="0" nodeType="withEffect">
                                  <p:stCondLst>
                                    <p:cond delay="0"/>
                                  </p:stCondLst>
                                  <p:childTnLst>
                                    <p:set>
                                      <p:cBhvr>
                                        <p:cTn id="18" dur="1" fill="hold">
                                          <p:stCondLst>
                                            <p:cond delay="0"/>
                                          </p:stCondLst>
                                        </p:cTn>
                                        <p:tgtEl>
                                          <p:spTgt spid="32"/>
                                        </p:tgtEl>
                                        <p:attrNameLst>
                                          <p:attrName>style.visibility</p:attrName>
                                        </p:attrNameLst>
                                      </p:cBhvr>
                                      <p:to>
                                        <p:strVal val="visible"/>
                                      </p:to>
                                    </p:set>
                                    <p:anim calcmode="lin" valueType="num">
                                      <p:cBhvr additive="base">
                                        <p:cTn id="19" dur="500" fill="hold"/>
                                        <p:tgtEl>
                                          <p:spTgt spid="32"/>
                                        </p:tgtEl>
                                        <p:attrNameLst>
                                          <p:attrName>ppt_x</p:attrName>
                                        </p:attrNameLst>
                                      </p:cBhvr>
                                      <p:tavLst>
                                        <p:tav tm="0">
                                          <p:val>
                                            <p:strVal val="#ppt_x"/>
                                          </p:val>
                                        </p:tav>
                                        <p:tav tm="100000">
                                          <p:val>
                                            <p:strVal val="#ppt_x"/>
                                          </p:val>
                                        </p:tav>
                                      </p:tavLst>
                                    </p:anim>
                                    <p:anim calcmode="lin" valueType="num">
                                      <p:cBhvr additive="base">
                                        <p:cTn id="20"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decel="100000" fill="hold" grpId="0" nodeType="clickEffect">
                                  <p:stCondLst>
                                    <p:cond delay="0"/>
                                  </p:stCondLst>
                                  <p:childTnLst>
                                    <p:set>
                                      <p:cBhvr>
                                        <p:cTn id="24" dur="1" fill="hold">
                                          <p:stCondLst>
                                            <p:cond delay="0"/>
                                          </p:stCondLst>
                                        </p:cTn>
                                        <p:tgtEl>
                                          <p:spTgt spid="33"/>
                                        </p:tgtEl>
                                        <p:attrNameLst>
                                          <p:attrName>style.visibility</p:attrName>
                                        </p:attrNameLst>
                                      </p:cBhvr>
                                      <p:to>
                                        <p:strVal val="visible"/>
                                      </p:to>
                                    </p:set>
                                    <p:anim calcmode="lin" valueType="num">
                                      <p:cBhvr additive="base">
                                        <p:cTn id="25" dur="500" fill="hold"/>
                                        <p:tgtEl>
                                          <p:spTgt spid="33"/>
                                        </p:tgtEl>
                                        <p:attrNameLst>
                                          <p:attrName>ppt_x</p:attrName>
                                        </p:attrNameLst>
                                      </p:cBhvr>
                                      <p:tavLst>
                                        <p:tav tm="0">
                                          <p:val>
                                            <p:strVal val="#ppt_x"/>
                                          </p:val>
                                        </p:tav>
                                        <p:tav tm="100000">
                                          <p:val>
                                            <p:strVal val="#ppt_x"/>
                                          </p:val>
                                        </p:tav>
                                      </p:tavLst>
                                    </p:anim>
                                    <p:anim calcmode="lin" valueType="num">
                                      <p:cBhvr additive="base">
                                        <p:cTn id="26"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33"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56675" y="1254740"/>
            <a:ext cx="10271573" cy="4846569"/>
          </a:xfrm>
          <a:prstGeom prst="rect">
            <a:avLst/>
          </a:prstGeom>
        </p:spPr>
      </p:pic>
      <p:pic>
        <p:nvPicPr>
          <p:cNvPr id="9" name="图片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771" y="507825"/>
            <a:ext cx="6352257" cy="743356"/>
          </a:xfrm>
          <a:prstGeom prst="rect">
            <a:avLst/>
          </a:prstGeom>
        </p:spPr>
      </p:pic>
      <p:grpSp>
        <p:nvGrpSpPr>
          <p:cNvPr id="2" name="组合 7"/>
          <p:cNvGrpSpPr/>
          <p:nvPr/>
        </p:nvGrpSpPr>
        <p:grpSpPr>
          <a:xfrm>
            <a:off x="734568" y="424635"/>
            <a:ext cx="4922355" cy="830997"/>
            <a:chOff x="734568" y="424635"/>
            <a:chExt cx="4922355" cy="830997"/>
          </a:xfrm>
        </p:grpSpPr>
        <p:sp>
          <p:nvSpPr>
            <p:cNvPr id="4" name="文本框 3"/>
            <p:cNvSpPr txBox="1"/>
            <p:nvPr/>
          </p:nvSpPr>
          <p:spPr>
            <a:xfrm>
              <a:off x="734568" y="424635"/>
              <a:ext cx="417576" cy="830997"/>
            </a:xfrm>
            <a:prstGeom prst="rect">
              <a:avLst/>
            </a:prstGeom>
            <a:noFill/>
          </p:spPr>
          <p:txBody>
            <a:bodyPr wrap="square" rtlCol="0">
              <a:spAutoFit/>
            </a:bodyPr>
            <a:lstStyle/>
            <a:p>
              <a:r>
                <a:rPr lang="zh-CN" altLang="en-US" sz="4800" dirty="0" smtClean="0">
                  <a:solidFill>
                    <a:schemeClr val="bg1"/>
                  </a:solidFill>
                  <a:latin typeface="微软雅黑" panose="020B0503020204020204" pitchFamily="34" charset="-122"/>
                  <a:ea typeface="微软雅黑" panose="020B0503020204020204" pitchFamily="34" charset="-122"/>
                </a:rPr>
                <a:t>■</a:t>
              </a:r>
            </a:p>
          </p:txBody>
        </p:sp>
        <p:sp>
          <p:nvSpPr>
            <p:cNvPr id="5" name="矩形 4"/>
            <p:cNvSpPr/>
            <p:nvPr/>
          </p:nvSpPr>
          <p:spPr>
            <a:xfrm>
              <a:off x="1431086" y="562689"/>
              <a:ext cx="4225837" cy="646331"/>
            </a:xfrm>
            <a:prstGeom prst="rect">
              <a:avLst/>
            </a:prstGeom>
          </p:spPr>
          <p:txBody>
            <a:bodyPr wrap="none">
              <a:spAutoFit/>
            </a:bodyPr>
            <a:lstStyle/>
            <a:p>
              <a:r>
                <a:rPr lang="en-US" altLang="zh-CN" sz="3600" dirty="0">
                  <a:solidFill>
                    <a:schemeClr val="bg1"/>
                  </a:solidFill>
                  <a:latin typeface="微软雅黑" panose="020B0503020204020204" pitchFamily="34" charset="-122"/>
                  <a:ea typeface="微软雅黑" panose="020B0503020204020204" pitchFamily="34" charset="-122"/>
                </a:rPr>
                <a:t>for </a:t>
              </a:r>
              <a:r>
                <a:rPr lang="zh-CN" altLang="en-US" sz="3600" dirty="0">
                  <a:solidFill>
                    <a:schemeClr val="bg1"/>
                  </a:solidFill>
                  <a:latin typeface="微软雅黑" panose="020B0503020204020204" pitchFamily="34" charset="-122"/>
                  <a:ea typeface="微软雅黑" panose="020B0503020204020204" pitchFamily="34" charset="-122"/>
                </a:rPr>
                <a:t>与 </a:t>
              </a:r>
              <a:r>
                <a:rPr lang="en-US" altLang="zh-CN" sz="3600" dirty="0">
                  <a:solidFill>
                    <a:schemeClr val="bg1"/>
                  </a:solidFill>
                  <a:latin typeface="微软雅黑" panose="020B0503020204020204" pitchFamily="34" charset="-122"/>
                  <a:ea typeface="微软雅黑" panose="020B0503020204020204" pitchFamily="34" charset="-122"/>
                </a:rPr>
                <a:t>while </a:t>
              </a:r>
              <a:r>
                <a:rPr lang="zh-CN" altLang="en-US" sz="3600" dirty="0">
                  <a:solidFill>
                    <a:schemeClr val="bg1"/>
                  </a:solidFill>
                  <a:latin typeface="微软雅黑" panose="020B0503020204020204" pitchFamily="34" charset="-122"/>
                  <a:ea typeface="微软雅黑" panose="020B0503020204020204" pitchFamily="34" charset="-122"/>
                </a:rPr>
                <a:t>的比较</a:t>
              </a:r>
              <a:endParaRPr lang="zh-CN" altLang="en-US" sz="3600" dirty="0" smtClean="0">
                <a:solidFill>
                  <a:schemeClr val="bg1"/>
                </a:solidFill>
                <a:latin typeface="微软雅黑" panose="020B0503020204020204" pitchFamily="34" charset="-122"/>
                <a:ea typeface="微软雅黑" panose="020B0503020204020204" pitchFamily="34" charset="-122"/>
              </a:endParaRPr>
            </a:p>
          </p:txBody>
        </p:sp>
      </p:grpSp>
      <p:sp>
        <p:nvSpPr>
          <p:cNvPr id="19" name="矩形 18"/>
          <p:cNvSpPr/>
          <p:nvPr/>
        </p:nvSpPr>
        <p:spPr>
          <a:xfrm>
            <a:off x="1562517" y="1775862"/>
            <a:ext cx="8859888" cy="3293209"/>
          </a:xfrm>
          <a:prstGeom prst="rect">
            <a:avLst/>
          </a:prstGeom>
        </p:spPr>
        <p:txBody>
          <a:bodyPr wrap="square">
            <a:spAutoFit/>
          </a:bodyPr>
          <a:lstStyle/>
          <a:p>
            <a:pPr marL="0" lvl="1">
              <a:spcBef>
                <a:spcPts val="1200"/>
              </a:spcBef>
            </a:pPr>
            <a:r>
              <a:rPr lang="zh-CN" altLang="en-US" sz="2400" b="1" dirty="0">
                <a:solidFill>
                  <a:srgbClr val="8A2F8C"/>
                </a:solidFill>
                <a:latin typeface="微软雅黑" panose="020B0503020204020204" pitchFamily="34" charset="-122"/>
                <a:ea typeface="微软雅黑" panose="020B0503020204020204" pitchFamily="34" charset="-122"/>
              </a:rPr>
              <a:t>两种循环结构可以互换</a:t>
            </a:r>
            <a:r>
              <a:rPr lang="zh-CN" altLang="en-US" sz="2400" b="1" dirty="0" smtClean="0">
                <a:solidFill>
                  <a:srgbClr val="8A2F8C"/>
                </a:solidFill>
                <a:latin typeface="微软雅黑" panose="020B0503020204020204" pitchFamily="34" charset="-122"/>
                <a:ea typeface="微软雅黑" panose="020B0503020204020204" pitchFamily="34" charset="-122"/>
              </a:rPr>
              <a:t>使用</a:t>
            </a:r>
            <a:endParaRPr lang="zh-CN" altLang="en-US" sz="2400" b="1" dirty="0">
              <a:solidFill>
                <a:srgbClr val="8A2F8C"/>
              </a:solidFill>
              <a:latin typeface="微软雅黑" panose="020B0503020204020204" pitchFamily="34" charset="-122"/>
              <a:ea typeface="微软雅黑" panose="020B0503020204020204" pitchFamily="34" charset="-122"/>
            </a:endParaRPr>
          </a:p>
          <a:p>
            <a:pPr marL="0" lvl="1">
              <a:spcBef>
                <a:spcPts val="1200"/>
              </a:spcBef>
            </a:pPr>
            <a:r>
              <a:rPr lang="en-US" altLang="zh-CN" sz="2400" b="1" dirty="0" smtClean="0">
                <a:solidFill>
                  <a:srgbClr val="8A2F8C"/>
                </a:solidFill>
                <a:latin typeface="微软雅黑" panose="020B0503020204020204" pitchFamily="34" charset="-122"/>
                <a:ea typeface="微软雅黑" panose="020B0503020204020204" pitchFamily="34" charset="-122"/>
              </a:rPr>
              <a:t>while </a:t>
            </a:r>
            <a:r>
              <a:rPr lang="zh-CN" altLang="en-US" sz="2400" b="1" dirty="0">
                <a:solidFill>
                  <a:srgbClr val="8A2F8C"/>
                </a:solidFill>
                <a:latin typeface="微软雅黑" panose="020B0503020204020204" pitchFamily="34" charset="-122"/>
                <a:ea typeface="微软雅黑" panose="020B0503020204020204" pitchFamily="34" charset="-122"/>
              </a:rPr>
              <a:t>循环常用于不需要或很少需要初始化的场合</a:t>
            </a:r>
          </a:p>
          <a:p>
            <a:pPr marL="0" lvl="1">
              <a:spcBef>
                <a:spcPts val="1200"/>
              </a:spcBef>
            </a:pPr>
            <a:r>
              <a:rPr lang="en-US" altLang="zh-CN" sz="2400" b="1" dirty="0">
                <a:solidFill>
                  <a:srgbClr val="8A2F8C"/>
                </a:solidFill>
                <a:latin typeface="微软雅黑" panose="020B0503020204020204" pitchFamily="34" charset="-122"/>
                <a:ea typeface="微软雅黑" panose="020B0503020204020204" pitchFamily="34" charset="-122"/>
              </a:rPr>
              <a:t>for </a:t>
            </a:r>
            <a:r>
              <a:rPr lang="zh-CN" altLang="en-US" sz="2400" b="1" dirty="0">
                <a:solidFill>
                  <a:srgbClr val="8A2F8C"/>
                </a:solidFill>
                <a:latin typeface="微软雅黑" panose="020B0503020204020204" pitchFamily="34" charset="-122"/>
                <a:ea typeface="微软雅黑" panose="020B0503020204020204" pitchFamily="34" charset="-122"/>
              </a:rPr>
              <a:t>循环常用于需要简单初始化和通过递增递减运算控制循环体执行的场合</a:t>
            </a:r>
          </a:p>
          <a:p>
            <a:pPr marL="0" lvl="1">
              <a:spcBef>
                <a:spcPts val="1200"/>
              </a:spcBef>
            </a:pPr>
            <a:r>
              <a:rPr lang="en-US" altLang="zh-CN" sz="2400" b="1" dirty="0">
                <a:solidFill>
                  <a:srgbClr val="8A2F8C"/>
                </a:solidFill>
                <a:latin typeface="微软雅黑" panose="020B0503020204020204" pitchFamily="34" charset="-122"/>
                <a:ea typeface="微软雅黑" panose="020B0503020204020204" pitchFamily="34" charset="-122"/>
              </a:rPr>
              <a:t>for </a:t>
            </a:r>
            <a:r>
              <a:rPr lang="zh-CN" altLang="en-US" sz="2400" b="1" dirty="0">
                <a:solidFill>
                  <a:srgbClr val="8A2F8C"/>
                </a:solidFill>
                <a:latin typeface="微软雅黑" panose="020B0503020204020204" pitchFamily="34" charset="-122"/>
                <a:ea typeface="微软雅黑" panose="020B0503020204020204" pitchFamily="34" charset="-122"/>
              </a:rPr>
              <a:t>循环将所有循环控制因素都放在循环头部，循环结构最清晰</a:t>
            </a:r>
          </a:p>
          <a:p>
            <a:pPr marL="0" lvl="1">
              <a:spcBef>
                <a:spcPts val="1200"/>
              </a:spcBef>
            </a:pPr>
            <a:r>
              <a:rPr lang="zh-CN" altLang="en-US" sz="2400" b="1" dirty="0">
                <a:solidFill>
                  <a:srgbClr val="8A2F8C"/>
                </a:solidFill>
                <a:latin typeface="微软雅黑" panose="020B0503020204020204" pitchFamily="34" charset="-122"/>
                <a:ea typeface="微软雅黑" panose="020B0503020204020204" pitchFamily="34" charset="-122"/>
              </a:rPr>
              <a:t>通过省略循环头部的一个或多个表达式，</a:t>
            </a:r>
            <a:r>
              <a:rPr lang="en-US" altLang="zh-CN" sz="2400" b="1" dirty="0">
                <a:solidFill>
                  <a:srgbClr val="8A2F8C"/>
                </a:solidFill>
                <a:latin typeface="微软雅黑" panose="020B0503020204020204" pitchFamily="34" charset="-122"/>
                <a:ea typeface="微软雅黑" panose="020B0503020204020204" pitchFamily="34" charset="-122"/>
              </a:rPr>
              <a:t>for </a:t>
            </a:r>
            <a:r>
              <a:rPr lang="zh-CN" altLang="en-US" sz="2400" b="1" dirty="0">
                <a:solidFill>
                  <a:srgbClr val="8A2F8C"/>
                </a:solidFill>
                <a:latin typeface="微软雅黑" panose="020B0503020204020204" pitchFamily="34" charset="-122"/>
                <a:ea typeface="微软雅黑" panose="020B0503020204020204" pitchFamily="34" charset="-122"/>
              </a:rPr>
              <a:t>循环也可能非常复杂</a:t>
            </a:r>
          </a:p>
        </p:txBody>
      </p:sp>
    </p:spTree>
    <p:extLst>
      <p:ext uri="{BB962C8B-B14F-4D97-AF65-F5344CB8AC3E}">
        <p14:creationId xmlns:p14="http://schemas.microsoft.com/office/powerpoint/2010/main" val="42889165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par>
                                <p:cTn id="9" presetID="2" presetClass="entr" presetSubtype="4" decel="100000" fill="hold" nodeType="withEffect">
                                  <p:stCondLst>
                                    <p:cond delay="25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1+#ppt_h/2"/>
                                          </p:val>
                                        </p:tav>
                                        <p:tav tm="100000">
                                          <p:val>
                                            <p:strVal val="#ppt_y"/>
                                          </p:val>
                                        </p:tav>
                                      </p:tavLst>
                                    </p:anim>
                                  </p:childTnLst>
                                </p:cTn>
                              </p:par>
                            </p:childTnLst>
                          </p:cTn>
                        </p:par>
                        <p:par>
                          <p:cTn id="13" fill="hold">
                            <p:stCondLst>
                              <p:cond delay="750"/>
                            </p:stCondLst>
                            <p:childTnLst>
                              <p:par>
                                <p:cTn id="14" presetID="10" presetClass="entr" presetSubtype="0" fill="hold" nodeType="after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500"/>
                                        <p:tgtEl>
                                          <p:spTgt spid="2"/>
                                        </p:tgtEl>
                                      </p:cBhvr>
                                    </p:animEffect>
                                  </p:childTnLst>
                                </p:cTn>
                              </p:par>
                              <p:par>
                                <p:cTn id="17" presetID="2" presetClass="entr" presetSubtype="4" decel="100000" fill="hold" grpId="0" nodeType="withEffect">
                                  <p:stCondLst>
                                    <p:cond delay="0"/>
                                  </p:stCondLst>
                                  <p:childTnLst>
                                    <p:set>
                                      <p:cBhvr>
                                        <p:cTn id="18" dur="1" fill="hold">
                                          <p:stCondLst>
                                            <p:cond delay="0"/>
                                          </p:stCondLst>
                                        </p:cTn>
                                        <p:tgtEl>
                                          <p:spTgt spid="19"/>
                                        </p:tgtEl>
                                        <p:attrNameLst>
                                          <p:attrName>style.visibility</p:attrName>
                                        </p:attrNameLst>
                                      </p:cBhvr>
                                      <p:to>
                                        <p:strVal val="visible"/>
                                      </p:to>
                                    </p:set>
                                    <p:anim calcmode="lin" valueType="num">
                                      <p:cBhvr additive="base">
                                        <p:cTn id="19" dur="500" fill="hold"/>
                                        <p:tgtEl>
                                          <p:spTgt spid="19"/>
                                        </p:tgtEl>
                                        <p:attrNameLst>
                                          <p:attrName>ppt_x</p:attrName>
                                        </p:attrNameLst>
                                      </p:cBhvr>
                                      <p:tavLst>
                                        <p:tav tm="0">
                                          <p:val>
                                            <p:strVal val="#ppt_x"/>
                                          </p:val>
                                        </p:tav>
                                        <p:tav tm="100000">
                                          <p:val>
                                            <p:strVal val="#ppt_x"/>
                                          </p:val>
                                        </p:tav>
                                      </p:tavLst>
                                    </p:anim>
                                    <p:anim calcmode="lin" valueType="num">
                                      <p:cBhvr additive="base">
                                        <p:cTn id="20"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56675" y="1254740"/>
            <a:ext cx="10271573" cy="4846569"/>
          </a:xfrm>
          <a:prstGeom prst="rect">
            <a:avLst/>
          </a:prstGeom>
        </p:spPr>
      </p:pic>
      <p:pic>
        <p:nvPicPr>
          <p:cNvPr id="9" name="图片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771" y="507825"/>
            <a:ext cx="6352257" cy="743356"/>
          </a:xfrm>
          <a:prstGeom prst="rect">
            <a:avLst/>
          </a:prstGeom>
        </p:spPr>
      </p:pic>
      <p:grpSp>
        <p:nvGrpSpPr>
          <p:cNvPr id="2" name="组合 7"/>
          <p:cNvGrpSpPr/>
          <p:nvPr/>
        </p:nvGrpSpPr>
        <p:grpSpPr>
          <a:xfrm>
            <a:off x="734568" y="424635"/>
            <a:ext cx="2727843" cy="830997"/>
            <a:chOff x="734568" y="424635"/>
            <a:chExt cx="2727843" cy="830997"/>
          </a:xfrm>
        </p:grpSpPr>
        <p:sp>
          <p:nvSpPr>
            <p:cNvPr id="4" name="文本框 3"/>
            <p:cNvSpPr txBox="1"/>
            <p:nvPr/>
          </p:nvSpPr>
          <p:spPr>
            <a:xfrm>
              <a:off x="734568" y="424635"/>
              <a:ext cx="417576" cy="830997"/>
            </a:xfrm>
            <a:prstGeom prst="rect">
              <a:avLst/>
            </a:prstGeom>
            <a:noFill/>
          </p:spPr>
          <p:txBody>
            <a:bodyPr wrap="square" rtlCol="0">
              <a:spAutoFit/>
            </a:bodyPr>
            <a:lstStyle/>
            <a:p>
              <a:r>
                <a:rPr lang="zh-CN" altLang="en-US" sz="4800" dirty="0" smtClean="0">
                  <a:solidFill>
                    <a:schemeClr val="bg1"/>
                  </a:solidFill>
                  <a:latin typeface="微软雅黑" panose="020B0503020204020204" pitchFamily="34" charset="-122"/>
                  <a:ea typeface="微软雅黑" panose="020B0503020204020204" pitchFamily="34" charset="-122"/>
                </a:rPr>
                <a:t>■</a:t>
              </a:r>
            </a:p>
          </p:txBody>
        </p:sp>
        <p:sp>
          <p:nvSpPr>
            <p:cNvPr id="5" name="矩形 4"/>
            <p:cNvSpPr/>
            <p:nvPr/>
          </p:nvSpPr>
          <p:spPr>
            <a:xfrm>
              <a:off x="1431086" y="562689"/>
              <a:ext cx="2031325" cy="646331"/>
            </a:xfrm>
            <a:prstGeom prst="rect">
              <a:avLst/>
            </a:prstGeom>
          </p:spPr>
          <p:txBody>
            <a:bodyPr wrap="none">
              <a:spAutoFit/>
            </a:bodyPr>
            <a:lstStyle/>
            <a:p>
              <a:r>
                <a:rPr lang="zh-CN" altLang="en-US" sz="3600" dirty="0">
                  <a:solidFill>
                    <a:schemeClr val="bg1"/>
                  </a:solidFill>
                  <a:latin typeface="微软雅黑" panose="020B0503020204020204" pitchFamily="34" charset="-122"/>
                  <a:ea typeface="微软雅黑" panose="020B0503020204020204" pitchFamily="34" charset="-122"/>
                </a:rPr>
                <a:t>循环嵌套</a:t>
              </a:r>
              <a:endParaRPr lang="zh-CN" altLang="en-US" sz="3600" dirty="0" smtClean="0">
                <a:solidFill>
                  <a:schemeClr val="bg1"/>
                </a:solidFill>
                <a:latin typeface="微软雅黑" panose="020B0503020204020204" pitchFamily="34" charset="-122"/>
                <a:ea typeface="微软雅黑" panose="020B0503020204020204" pitchFamily="34" charset="-122"/>
              </a:endParaRPr>
            </a:p>
          </p:txBody>
        </p:sp>
      </p:grpSp>
      <p:sp>
        <p:nvSpPr>
          <p:cNvPr id="19" name="矩形 18"/>
          <p:cNvSpPr/>
          <p:nvPr/>
        </p:nvSpPr>
        <p:spPr>
          <a:xfrm>
            <a:off x="1562517" y="1508469"/>
            <a:ext cx="8859888" cy="525657"/>
          </a:xfrm>
          <a:prstGeom prst="rect">
            <a:avLst/>
          </a:prstGeom>
        </p:spPr>
        <p:txBody>
          <a:bodyPr wrap="square">
            <a:spAutoFit/>
          </a:bodyPr>
          <a:lstStyle/>
          <a:p>
            <a:pPr marL="0" lvl="1">
              <a:lnSpc>
                <a:spcPct val="130000"/>
              </a:lnSpc>
            </a:pPr>
            <a:r>
              <a:rPr lang="zh-CN" altLang="en-US" sz="2400" b="1" dirty="0">
                <a:solidFill>
                  <a:srgbClr val="8A2F8C"/>
                </a:solidFill>
                <a:latin typeface="微软雅黑" panose="020B0503020204020204" pitchFamily="34" charset="-122"/>
                <a:ea typeface="微软雅黑" panose="020B0503020204020204" pitchFamily="34" charset="-122"/>
              </a:rPr>
              <a:t>编写程序，按下述格式打印九九乘法表</a:t>
            </a:r>
          </a:p>
        </p:txBody>
      </p:sp>
      <p:pic>
        <p:nvPicPr>
          <p:cNvPr id="8" name="图片 4" descr="Chap0202a.bmp"/>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675102" y="2079846"/>
            <a:ext cx="5723226" cy="3771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436272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par>
                                <p:cTn id="9" presetID="2" presetClass="entr" presetSubtype="4" decel="100000" fill="hold" nodeType="withEffect">
                                  <p:stCondLst>
                                    <p:cond delay="25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1+#ppt_h/2"/>
                                          </p:val>
                                        </p:tav>
                                        <p:tav tm="100000">
                                          <p:val>
                                            <p:strVal val="#ppt_y"/>
                                          </p:val>
                                        </p:tav>
                                      </p:tavLst>
                                    </p:anim>
                                  </p:childTnLst>
                                </p:cTn>
                              </p:par>
                            </p:childTnLst>
                          </p:cTn>
                        </p:par>
                        <p:par>
                          <p:cTn id="13" fill="hold">
                            <p:stCondLst>
                              <p:cond delay="750"/>
                            </p:stCondLst>
                            <p:childTnLst>
                              <p:par>
                                <p:cTn id="14" presetID="10" presetClass="entr" presetSubtype="0" fill="hold" nodeType="after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500"/>
                                        <p:tgtEl>
                                          <p:spTgt spid="2"/>
                                        </p:tgtEl>
                                      </p:cBhvr>
                                    </p:animEffect>
                                  </p:childTnLst>
                                </p:cTn>
                              </p:par>
                              <p:par>
                                <p:cTn id="17" presetID="2" presetClass="entr" presetSubtype="4" decel="100000" fill="hold" grpId="0" nodeType="withEffect">
                                  <p:stCondLst>
                                    <p:cond delay="0"/>
                                  </p:stCondLst>
                                  <p:childTnLst>
                                    <p:set>
                                      <p:cBhvr>
                                        <p:cTn id="18" dur="1" fill="hold">
                                          <p:stCondLst>
                                            <p:cond delay="0"/>
                                          </p:stCondLst>
                                        </p:cTn>
                                        <p:tgtEl>
                                          <p:spTgt spid="19"/>
                                        </p:tgtEl>
                                        <p:attrNameLst>
                                          <p:attrName>style.visibility</p:attrName>
                                        </p:attrNameLst>
                                      </p:cBhvr>
                                      <p:to>
                                        <p:strVal val="visible"/>
                                      </p:to>
                                    </p:set>
                                    <p:anim calcmode="lin" valueType="num">
                                      <p:cBhvr additive="base">
                                        <p:cTn id="19" dur="500" fill="hold"/>
                                        <p:tgtEl>
                                          <p:spTgt spid="19"/>
                                        </p:tgtEl>
                                        <p:attrNameLst>
                                          <p:attrName>ppt_x</p:attrName>
                                        </p:attrNameLst>
                                      </p:cBhvr>
                                      <p:tavLst>
                                        <p:tav tm="0">
                                          <p:val>
                                            <p:strVal val="#ppt_x"/>
                                          </p:val>
                                        </p:tav>
                                        <p:tav tm="100000">
                                          <p:val>
                                            <p:strVal val="#ppt_x"/>
                                          </p:val>
                                        </p:tav>
                                      </p:tavLst>
                                    </p:anim>
                                    <p:anim calcmode="lin" valueType="num">
                                      <p:cBhvr additive="base">
                                        <p:cTn id="20" dur="500" fill="hold"/>
                                        <p:tgtEl>
                                          <p:spTgt spid="19"/>
                                        </p:tgtEl>
                                        <p:attrNameLst>
                                          <p:attrName>ppt_y</p:attrName>
                                        </p:attrNameLst>
                                      </p:cBhvr>
                                      <p:tavLst>
                                        <p:tav tm="0">
                                          <p:val>
                                            <p:strVal val="1+#ppt_h/2"/>
                                          </p:val>
                                        </p:tav>
                                        <p:tav tm="100000">
                                          <p:val>
                                            <p:strVal val="#ppt_y"/>
                                          </p:val>
                                        </p:tav>
                                      </p:tavLst>
                                    </p:anim>
                                  </p:childTnLst>
                                </p:cTn>
                              </p:par>
                            </p:childTnLst>
                          </p:cTn>
                        </p:par>
                        <p:par>
                          <p:cTn id="21" fill="hold">
                            <p:stCondLst>
                              <p:cond delay="1250"/>
                            </p:stCondLst>
                            <p:childTnLst>
                              <p:par>
                                <p:cTn id="22" presetID="2" presetClass="entr" presetSubtype="4" decel="100000" fill="hold" nodeType="afterEffect">
                                  <p:stCondLst>
                                    <p:cond delay="0"/>
                                  </p:stCondLst>
                                  <p:childTnLst>
                                    <p:set>
                                      <p:cBhvr>
                                        <p:cTn id="23" dur="1" fill="hold">
                                          <p:stCondLst>
                                            <p:cond delay="0"/>
                                          </p:stCondLst>
                                        </p:cTn>
                                        <p:tgtEl>
                                          <p:spTgt spid="8"/>
                                        </p:tgtEl>
                                        <p:attrNameLst>
                                          <p:attrName>style.visibility</p:attrName>
                                        </p:attrNameLst>
                                      </p:cBhvr>
                                      <p:to>
                                        <p:strVal val="visible"/>
                                      </p:to>
                                    </p:set>
                                    <p:anim calcmode="lin" valueType="num">
                                      <p:cBhvr additive="base">
                                        <p:cTn id="24" dur="500" fill="hold"/>
                                        <p:tgtEl>
                                          <p:spTgt spid="8"/>
                                        </p:tgtEl>
                                        <p:attrNameLst>
                                          <p:attrName>ppt_x</p:attrName>
                                        </p:attrNameLst>
                                      </p:cBhvr>
                                      <p:tavLst>
                                        <p:tav tm="0">
                                          <p:val>
                                            <p:strVal val="#ppt_x"/>
                                          </p:val>
                                        </p:tav>
                                        <p:tav tm="100000">
                                          <p:val>
                                            <p:strVal val="#ppt_x"/>
                                          </p:val>
                                        </p:tav>
                                      </p:tavLst>
                                    </p:anim>
                                    <p:anim calcmode="lin" valueType="num">
                                      <p:cBhvr additive="base">
                                        <p:cTn id="25"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p:cNvPicPr>
          <p:nvPr/>
        </p:nvPicPr>
        <p:blipFill>
          <a:blip r:embed="rId2" cstate="print">
            <a:extLst>
              <a:ext uri="{28A0092B-C50C-407E-A947-70E740481C1C}">
                <a14:useLocalDpi xmlns:a14="http://schemas.microsoft.com/office/drawing/2010/main" val="0"/>
              </a:ext>
            </a:extLst>
          </a:blip>
          <a:stretch>
            <a:fillRect/>
          </a:stretch>
        </p:blipFill>
        <p:spPr>
          <a:xfrm>
            <a:off x="856675" y="1254740"/>
            <a:ext cx="10270800" cy="5508000"/>
          </a:xfrm>
          <a:prstGeom prst="rect">
            <a:avLst/>
          </a:prstGeom>
        </p:spPr>
      </p:pic>
      <p:pic>
        <p:nvPicPr>
          <p:cNvPr id="9" name="图片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771" y="507825"/>
            <a:ext cx="6352257" cy="743356"/>
          </a:xfrm>
          <a:prstGeom prst="rect">
            <a:avLst/>
          </a:prstGeom>
        </p:spPr>
      </p:pic>
      <p:grpSp>
        <p:nvGrpSpPr>
          <p:cNvPr id="2" name="组合 7"/>
          <p:cNvGrpSpPr/>
          <p:nvPr/>
        </p:nvGrpSpPr>
        <p:grpSpPr>
          <a:xfrm>
            <a:off x="734568" y="424635"/>
            <a:ext cx="2774023" cy="830997"/>
            <a:chOff x="734568" y="424635"/>
            <a:chExt cx="2774023" cy="830997"/>
          </a:xfrm>
        </p:grpSpPr>
        <p:sp>
          <p:nvSpPr>
            <p:cNvPr id="4" name="文本框 3"/>
            <p:cNvSpPr txBox="1"/>
            <p:nvPr/>
          </p:nvSpPr>
          <p:spPr>
            <a:xfrm>
              <a:off x="734568" y="424635"/>
              <a:ext cx="417576" cy="830997"/>
            </a:xfrm>
            <a:prstGeom prst="rect">
              <a:avLst/>
            </a:prstGeom>
            <a:noFill/>
          </p:spPr>
          <p:txBody>
            <a:bodyPr wrap="square" rtlCol="0">
              <a:spAutoFit/>
            </a:bodyPr>
            <a:lstStyle/>
            <a:p>
              <a:r>
                <a:rPr lang="zh-CN" altLang="en-US" sz="4800" dirty="0" smtClean="0">
                  <a:solidFill>
                    <a:schemeClr val="bg1"/>
                  </a:solidFill>
                  <a:latin typeface="微软雅黑" panose="020B0503020204020204" pitchFamily="34" charset="-122"/>
                  <a:ea typeface="微软雅黑" panose="020B0503020204020204" pitchFamily="34" charset="-122"/>
                </a:rPr>
                <a:t>■</a:t>
              </a:r>
            </a:p>
          </p:txBody>
        </p:sp>
        <p:sp>
          <p:nvSpPr>
            <p:cNvPr id="5" name="矩形 4"/>
            <p:cNvSpPr/>
            <p:nvPr/>
          </p:nvSpPr>
          <p:spPr>
            <a:xfrm>
              <a:off x="1477266" y="562689"/>
              <a:ext cx="2031325" cy="646331"/>
            </a:xfrm>
            <a:prstGeom prst="rect">
              <a:avLst/>
            </a:prstGeom>
          </p:spPr>
          <p:txBody>
            <a:bodyPr wrap="none">
              <a:spAutoFit/>
            </a:bodyPr>
            <a:lstStyle/>
            <a:p>
              <a:r>
                <a:rPr lang="zh-CN" altLang="en-US" sz="3600" dirty="0">
                  <a:solidFill>
                    <a:schemeClr val="bg1"/>
                  </a:solidFill>
                  <a:latin typeface="微软雅黑" panose="020B0503020204020204" pitchFamily="34" charset="-122"/>
                  <a:ea typeface="微软雅黑" panose="020B0503020204020204" pitchFamily="34" charset="-122"/>
                </a:rPr>
                <a:t>程序代码</a:t>
              </a:r>
              <a:endParaRPr lang="zh-CN" altLang="en-US" sz="3600" dirty="0" smtClean="0">
                <a:solidFill>
                  <a:schemeClr val="bg1"/>
                </a:solidFill>
                <a:latin typeface="微软雅黑" panose="020B0503020204020204" pitchFamily="34" charset="-122"/>
                <a:ea typeface="微软雅黑" panose="020B0503020204020204" pitchFamily="34" charset="-122"/>
              </a:endParaRPr>
            </a:p>
          </p:txBody>
        </p:sp>
      </p:grpSp>
      <p:sp>
        <p:nvSpPr>
          <p:cNvPr id="33" name="矩形 32"/>
          <p:cNvSpPr/>
          <p:nvPr/>
        </p:nvSpPr>
        <p:spPr>
          <a:xfrm>
            <a:off x="1477266" y="1677981"/>
            <a:ext cx="6096000" cy="3754874"/>
          </a:xfrm>
          <a:prstGeom prst="rect">
            <a:avLst/>
          </a:prstGeom>
        </p:spPr>
        <p:txBody>
          <a:bodyPr>
            <a:spAutoFit/>
          </a:bodyPr>
          <a:lstStyle/>
          <a:p>
            <a:r>
              <a:rPr lang="en-US" altLang="zh-CN" sz="1700" b="1" dirty="0">
                <a:solidFill>
                  <a:srgbClr val="006600"/>
                </a:solidFill>
                <a:latin typeface="微软雅黑" pitchFamily="34" charset="-122"/>
                <a:ea typeface="微软雅黑" pitchFamily="34" charset="-122"/>
              </a:rPr>
              <a:t>#include &lt;</a:t>
            </a:r>
            <a:r>
              <a:rPr lang="en-US" altLang="zh-CN" sz="1700" b="1" dirty="0" err="1">
                <a:solidFill>
                  <a:srgbClr val="006600"/>
                </a:solidFill>
                <a:latin typeface="微软雅黑" pitchFamily="34" charset="-122"/>
                <a:ea typeface="微软雅黑" pitchFamily="34" charset="-122"/>
              </a:rPr>
              <a:t>iostream</a:t>
            </a:r>
            <a:r>
              <a:rPr lang="en-US" altLang="zh-CN" sz="1700" b="1" dirty="0">
                <a:solidFill>
                  <a:srgbClr val="006600"/>
                </a:solidFill>
                <a:latin typeface="微软雅黑" pitchFamily="34" charset="-122"/>
                <a:ea typeface="微软雅黑" pitchFamily="34" charset="-122"/>
              </a:rPr>
              <a:t>&gt;</a:t>
            </a:r>
          </a:p>
          <a:p>
            <a:r>
              <a:rPr lang="en-US" altLang="zh-CN" sz="1700" b="1" dirty="0">
                <a:solidFill>
                  <a:srgbClr val="006600"/>
                </a:solidFill>
                <a:latin typeface="微软雅黑" pitchFamily="34" charset="-122"/>
                <a:ea typeface="微软雅黑" pitchFamily="34" charset="-122"/>
              </a:rPr>
              <a:t>#include &lt;</a:t>
            </a:r>
            <a:r>
              <a:rPr lang="en-US" altLang="zh-CN" sz="1700" b="1" dirty="0" err="1">
                <a:solidFill>
                  <a:srgbClr val="006600"/>
                </a:solidFill>
                <a:latin typeface="微软雅黑" pitchFamily="34" charset="-122"/>
                <a:ea typeface="微软雅黑" pitchFamily="34" charset="-122"/>
              </a:rPr>
              <a:t>iomanip</a:t>
            </a:r>
            <a:r>
              <a:rPr lang="en-US" altLang="zh-CN" sz="1700" b="1" dirty="0">
                <a:solidFill>
                  <a:srgbClr val="006600"/>
                </a:solidFill>
                <a:latin typeface="微软雅黑" pitchFamily="34" charset="-122"/>
                <a:ea typeface="微软雅黑" pitchFamily="34" charset="-122"/>
              </a:rPr>
              <a:t>&gt;</a:t>
            </a:r>
            <a:br>
              <a:rPr lang="en-US" altLang="zh-CN" sz="1700" b="1" dirty="0">
                <a:solidFill>
                  <a:srgbClr val="006600"/>
                </a:solidFill>
                <a:latin typeface="微软雅黑" pitchFamily="34" charset="-122"/>
                <a:ea typeface="微软雅黑" pitchFamily="34" charset="-122"/>
              </a:rPr>
            </a:br>
            <a:r>
              <a:rPr lang="en-US" altLang="zh-CN" sz="1700" b="1" dirty="0">
                <a:solidFill>
                  <a:srgbClr val="006600"/>
                </a:solidFill>
                <a:latin typeface="微软雅黑" pitchFamily="34" charset="-122"/>
                <a:ea typeface="微软雅黑" pitchFamily="34" charset="-122"/>
              </a:rPr>
              <a:t>using namespace </a:t>
            </a:r>
            <a:r>
              <a:rPr lang="en-US" altLang="zh-CN" sz="1700" b="1" dirty="0" err="1">
                <a:solidFill>
                  <a:srgbClr val="006600"/>
                </a:solidFill>
                <a:latin typeface="微软雅黑" pitchFamily="34" charset="-122"/>
                <a:ea typeface="微软雅黑" pitchFamily="34" charset="-122"/>
              </a:rPr>
              <a:t>std</a:t>
            </a:r>
            <a:r>
              <a:rPr lang="en-US" altLang="zh-CN" sz="1700" b="1" dirty="0">
                <a:solidFill>
                  <a:srgbClr val="006600"/>
                </a:solidFill>
                <a:latin typeface="微软雅黑" pitchFamily="34" charset="-122"/>
                <a:ea typeface="微软雅黑" pitchFamily="34" charset="-122"/>
              </a:rPr>
              <a:t>;</a:t>
            </a:r>
          </a:p>
          <a:p>
            <a:r>
              <a:rPr lang="en-US" altLang="zh-CN" sz="1700" b="1" dirty="0" err="1">
                <a:solidFill>
                  <a:srgbClr val="006600"/>
                </a:solidFill>
                <a:latin typeface="微软雅黑" pitchFamily="34" charset="-122"/>
                <a:ea typeface="微软雅黑" pitchFamily="34" charset="-122"/>
              </a:rPr>
              <a:t>int</a:t>
            </a:r>
            <a:r>
              <a:rPr lang="en-US" altLang="zh-CN" sz="1700" b="1" dirty="0">
                <a:solidFill>
                  <a:srgbClr val="006600"/>
                </a:solidFill>
                <a:latin typeface="微软雅黑" pitchFamily="34" charset="-122"/>
                <a:ea typeface="微软雅黑" pitchFamily="34" charset="-122"/>
              </a:rPr>
              <a:t> main()</a:t>
            </a:r>
            <a:br>
              <a:rPr lang="en-US" altLang="zh-CN" sz="1700" b="1" dirty="0">
                <a:solidFill>
                  <a:srgbClr val="006600"/>
                </a:solidFill>
                <a:latin typeface="微软雅黑" pitchFamily="34" charset="-122"/>
                <a:ea typeface="微软雅黑" pitchFamily="34" charset="-122"/>
              </a:rPr>
            </a:br>
            <a:r>
              <a:rPr lang="en-US" altLang="zh-CN" sz="1700" b="1" dirty="0">
                <a:solidFill>
                  <a:srgbClr val="006600"/>
                </a:solidFill>
                <a:latin typeface="微软雅黑" pitchFamily="34" charset="-122"/>
                <a:ea typeface="微软雅黑" pitchFamily="34" charset="-122"/>
              </a:rPr>
              <a:t>{</a:t>
            </a:r>
            <a:br>
              <a:rPr lang="en-US" altLang="zh-CN" sz="1700" b="1" dirty="0">
                <a:solidFill>
                  <a:srgbClr val="006600"/>
                </a:solidFill>
                <a:latin typeface="微软雅黑" pitchFamily="34" charset="-122"/>
                <a:ea typeface="微软雅黑" pitchFamily="34" charset="-122"/>
              </a:rPr>
            </a:br>
            <a:r>
              <a:rPr lang="en-US" altLang="zh-CN" sz="1700" b="1" dirty="0">
                <a:solidFill>
                  <a:srgbClr val="006600"/>
                </a:solidFill>
                <a:latin typeface="微软雅黑" pitchFamily="34" charset="-122"/>
                <a:ea typeface="微软雅黑" pitchFamily="34" charset="-122"/>
              </a:rPr>
              <a:t>  </a:t>
            </a:r>
            <a:r>
              <a:rPr lang="en-US" altLang="zh-CN" sz="1700" b="1" dirty="0" err="1">
                <a:solidFill>
                  <a:srgbClr val="006600"/>
                </a:solidFill>
                <a:latin typeface="微软雅黑" pitchFamily="34" charset="-122"/>
                <a:ea typeface="微软雅黑" pitchFamily="34" charset="-122"/>
              </a:rPr>
              <a:t>int</a:t>
            </a:r>
            <a:r>
              <a:rPr lang="en-US" altLang="zh-CN" sz="1700" b="1" dirty="0">
                <a:solidFill>
                  <a:srgbClr val="006600"/>
                </a:solidFill>
                <a:latin typeface="微软雅黑" pitchFamily="34" charset="-122"/>
                <a:ea typeface="微软雅黑" pitchFamily="34" charset="-122"/>
              </a:rPr>
              <a:t> </a:t>
            </a:r>
            <a:r>
              <a:rPr lang="en-US" altLang="zh-CN" sz="1700" b="1" dirty="0" err="1">
                <a:solidFill>
                  <a:srgbClr val="006600"/>
                </a:solidFill>
                <a:latin typeface="微软雅黑" pitchFamily="34" charset="-122"/>
                <a:ea typeface="微软雅黑" pitchFamily="34" charset="-122"/>
              </a:rPr>
              <a:t>i</a:t>
            </a:r>
            <a:r>
              <a:rPr lang="en-US" altLang="zh-CN" sz="1700" b="1" dirty="0">
                <a:solidFill>
                  <a:srgbClr val="006600"/>
                </a:solidFill>
                <a:latin typeface="微软雅黑" pitchFamily="34" charset="-122"/>
                <a:ea typeface="微软雅黑" pitchFamily="34" charset="-122"/>
              </a:rPr>
              <a:t>, j;</a:t>
            </a:r>
          </a:p>
          <a:p>
            <a:r>
              <a:rPr lang="en-US" altLang="zh-CN" sz="1700" b="1" dirty="0">
                <a:solidFill>
                  <a:srgbClr val="006600"/>
                </a:solidFill>
                <a:latin typeface="微软雅黑" pitchFamily="34" charset="-122"/>
                <a:ea typeface="微软雅黑" pitchFamily="34" charset="-122"/>
              </a:rPr>
              <a:t>  /*  </a:t>
            </a:r>
            <a:r>
              <a:rPr lang="zh-CN" altLang="en-US" sz="1700" b="1" dirty="0">
                <a:solidFill>
                  <a:srgbClr val="006600"/>
                </a:solidFill>
                <a:latin typeface="微软雅黑" pitchFamily="34" charset="-122"/>
                <a:ea typeface="微软雅黑" pitchFamily="34" charset="-122"/>
              </a:rPr>
              <a:t>打印表头  *</a:t>
            </a:r>
            <a:r>
              <a:rPr lang="en-US" altLang="zh-CN" sz="1700" b="1" dirty="0">
                <a:solidFill>
                  <a:srgbClr val="006600"/>
                </a:solidFill>
                <a:latin typeface="微软雅黑" pitchFamily="34" charset="-122"/>
                <a:ea typeface="微软雅黑" pitchFamily="34" charset="-122"/>
              </a:rPr>
              <a:t>/</a:t>
            </a:r>
          </a:p>
          <a:p>
            <a:r>
              <a:rPr lang="en-US" altLang="zh-CN" sz="1700" b="1" dirty="0">
                <a:solidFill>
                  <a:srgbClr val="006600"/>
                </a:solidFill>
                <a:latin typeface="微软雅黑" pitchFamily="34" charset="-122"/>
                <a:ea typeface="微软雅黑" pitchFamily="34" charset="-122"/>
              </a:rPr>
              <a:t>  </a:t>
            </a:r>
            <a:r>
              <a:rPr lang="en-US" altLang="zh-CN" sz="1700" b="1" dirty="0" err="1">
                <a:solidFill>
                  <a:srgbClr val="006600"/>
                </a:solidFill>
                <a:latin typeface="微软雅黑" pitchFamily="34" charset="-122"/>
                <a:ea typeface="微软雅黑" pitchFamily="34" charset="-122"/>
              </a:rPr>
              <a:t>cout</a:t>
            </a:r>
            <a:r>
              <a:rPr lang="en-US" altLang="zh-CN" sz="1700" b="1" dirty="0">
                <a:solidFill>
                  <a:srgbClr val="006600"/>
                </a:solidFill>
                <a:latin typeface="微软雅黑" pitchFamily="34" charset="-122"/>
                <a:ea typeface="微软雅黑" pitchFamily="34" charset="-122"/>
              </a:rPr>
              <a:t> &lt;&lt; "   Nine-by-nine Multiplication Table\n";</a:t>
            </a:r>
          </a:p>
          <a:p>
            <a:r>
              <a:rPr lang="en-US" altLang="zh-CN" sz="1700" b="1" dirty="0">
                <a:solidFill>
                  <a:srgbClr val="006600"/>
                </a:solidFill>
                <a:latin typeface="微软雅黑" pitchFamily="34" charset="-122"/>
                <a:ea typeface="微软雅黑" pitchFamily="34" charset="-122"/>
              </a:rPr>
              <a:t>  </a:t>
            </a:r>
            <a:r>
              <a:rPr lang="en-US" altLang="zh-CN" sz="1700" b="1" dirty="0" err="1">
                <a:solidFill>
                  <a:srgbClr val="006600"/>
                </a:solidFill>
                <a:latin typeface="微软雅黑" pitchFamily="34" charset="-122"/>
                <a:ea typeface="微软雅黑" pitchFamily="34" charset="-122"/>
              </a:rPr>
              <a:t>cout</a:t>
            </a:r>
            <a:r>
              <a:rPr lang="en-US" altLang="zh-CN" sz="1700" b="1" dirty="0">
                <a:solidFill>
                  <a:srgbClr val="006600"/>
                </a:solidFill>
                <a:latin typeface="微软雅黑" pitchFamily="34" charset="-122"/>
                <a:ea typeface="微软雅黑" pitchFamily="34" charset="-122"/>
              </a:rPr>
              <a:t> &lt;&lt; "---------------------------------------\n";</a:t>
            </a:r>
          </a:p>
          <a:p>
            <a:r>
              <a:rPr lang="en-US" altLang="zh-CN" sz="1700" b="1" dirty="0">
                <a:solidFill>
                  <a:srgbClr val="006600"/>
                </a:solidFill>
                <a:latin typeface="微软雅黑" pitchFamily="34" charset="-122"/>
                <a:ea typeface="微软雅黑" pitchFamily="34" charset="-122"/>
              </a:rPr>
              <a:t>  </a:t>
            </a:r>
            <a:r>
              <a:rPr lang="en-US" altLang="zh-CN" sz="1700" b="1" dirty="0" err="1">
                <a:solidFill>
                  <a:srgbClr val="006600"/>
                </a:solidFill>
                <a:latin typeface="微软雅黑" pitchFamily="34" charset="-122"/>
                <a:ea typeface="微软雅黑" pitchFamily="34" charset="-122"/>
              </a:rPr>
              <a:t>cout</a:t>
            </a:r>
            <a:r>
              <a:rPr lang="en-US" altLang="zh-CN" sz="1700" b="1" dirty="0">
                <a:solidFill>
                  <a:srgbClr val="006600"/>
                </a:solidFill>
                <a:latin typeface="微软雅黑" pitchFamily="34" charset="-122"/>
                <a:ea typeface="微软雅黑" pitchFamily="34" charset="-122"/>
              </a:rPr>
              <a:t> &lt;&lt; "  ";    /*  </a:t>
            </a:r>
            <a:r>
              <a:rPr lang="zh-CN" altLang="en-US" sz="1700" b="1" dirty="0">
                <a:solidFill>
                  <a:srgbClr val="006600"/>
                </a:solidFill>
                <a:latin typeface="微软雅黑" pitchFamily="34" charset="-122"/>
                <a:ea typeface="微软雅黑" pitchFamily="34" charset="-122"/>
              </a:rPr>
              <a:t>两个空格，跳过最左列的竖排标志  *</a:t>
            </a:r>
            <a:r>
              <a:rPr lang="en-US" altLang="zh-CN" sz="1700" b="1" dirty="0">
                <a:solidFill>
                  <a:srgbClr val="006600"/>
                </a:solidFill>
                <a:latin typeface="微软雅黑" pitchFamily="34" charset="-122"/>
                <a:ea typeface="微软雅黑" pitchFamily="34" charset="-122"/>
              </a:rPr>
              <a:t>/</a:t>
            </a:r>
          </a:p>
          <a:p>
            <a:r>
              <a:rPr lang="en-US" altLang="zh-CN" sz="1700" b="1" dirty="0">
                <a:solidFill>
                  <a:srgbClr val="006600"/>
                </a:solidFill>
                <a:latin typeface="微软雅黑" pitchFamily="34" charset="-122"/>
                <a:ea typeface="微软雅黑" pitchFamily="34" charset="-122"/>
              </a:rPr>
              <a:t>  for( </a:t>
            </a:r>
            <a:r>
              <a:rPr lang="en-US" altLang="zh-CN" sz="1700" b="1" dirty="0" err="1">
                <a:solidFill>
                  <a:srgbClr val="006600"/>
                </a:solidFill>
                <a:latin typeface="微软雅黑" pitchFamily="34" charset="-122"/>
                <a:ea typeface="微软雅黑" pitchFamily="34" charset="-122"/>
              </a:rPr>
              <a:t>i</a:t>
            </a:r>
            <a:r>
              <a:rPr lang="en-US" altLang="zh-CN" sz="1700" b="1" dirty="0">
                <a:solidFill>
                  <a:srgbClr val="006600"/>
                </a:solidFill>
                <a:latin typeface="微软雅黑" pitchFamily="34" charset="-122"/>
                <a:ea typeface="微软雅黑" pitchFamily="34" charset="-122"/>
              </a:rPr>
              <a:t> = 1; </a:t>
            </a:r>
            <a:r>
              <a:rPr lang="en-US" altLang="zh-CN" sz="1700" b="1" dirty="0" err="1">
                <a:solidFill>
                  <a:srgbClr val="006600"/>
                </a:solidFill>
                <a:latin typeface="微软雅黑" pitchFamily="34" charset="-122"/>
                <a:ea typeface="微软雅黑" pitchFamily="34" charset="-122"/>
              </a:rPr>
              <a:t>i</a:t>
            </a:r>
            <a:r>
              <a:rPr lang="en-US" altLang="zh-CN" sz="1700" b="1" dirty="0">
                <a:solidFill>
                  <a:srgbClr val="006600"/>
                </a:solidFill>
                <a:latin typeface="微软雅黑" pitchFamily="34" charset="-122"/>
                <a:ea typeface="微软雅黑" pitchFamily="34" charset="-122"/>
              </a:rPr>
              <a:t> &lt;= 9; ++</a:t>
            </a:r>
            <a:r>
              <a:rPr lang="en-US" altLang="zh-CN" sz="1700" b="1" dirty="0" err="1">
                <a:solidFill>
                  <a:srgbClr val="006600"/>
                </a:solidFill>
                <a:latin typeface="微软雅黑" pitchFamily="34" charset="-122"/>
                <a:ea typeface="微软雅黑" pitchFamily="34" charset="-122"/>
              </a:rPr>
              <a:t>i</a:t>
            </a:r>
            <a:r>
              <a:rPr lang="en-US" altLang="zh-CN" sz="1700" b="1" dirty="0">
                <a:solidFill>
                  <a:srgbClr val="006600"/>
                </a:solidFill>
                <a:latin typeface="微软雅黑" pitchFamily="34" charset="-122"/>
                <a:ea typeface="微软雅黑" pitchFamily="34" charset="-122"/>
              </a:rPr>
              <a:t> )    /*  </a:t>
            </a:r>
            <a:r>
              <a:rPr lang="zh-CN" altLang="en-US" sz="1700" b="1" dirty="0">
                <a:solidFill>
                  <a:srgbClr val="006600"/>
                </a:solidFill>
                <a:latin typeface="微软雅黑" pitchFamily="34" charset="-122"/>
                <a:ea typeface="微软雅黑" pitchFamily="34" charset="-122"/>
              </a:rPr>
              <a:t>横排 </a:t>
            </a:r>
            <a:r>
              <a:rPr lang="en-US" altLang="zh-CN" sz="1700" b="1" dirty="0">
                <a:solidFill>
                  <a:srgbClr val="006600"/>
                </a:solidFill>
                <a:latin typeface="微软雅黑" pitchFamily="34" charset="-122"/>
                <a:ea typeface="微软雅黑" pitchFamily="34" charset="-122"/>
              </a:rPr>
              <a:t>1</a:t>
            </a:r>
            <a:r>
              <a:rPr lang="zh-CN" altLang="en-US" sz="1700" b="1" dirty="0">
                <a:solidFill>
                  <a:srgbClr val="006600"/>
                </a:solidFill>
                <a:latin typeface="微软雅黑" pitchFamily="34" charset="-122"/>
                <a:ea typeface="微软雅黑" pitchFamily="34" charset="-122"/>
              </a:rPr>
              <a:t>～</a:t>
            </a:r>
            <a:r>
              <a:rPr lang="en-US" altLang="zh-CN" sz="1700" b="1" dirty="0">
                <a:solidFill>
                  <a:srgbClr val="006600"/>
                </a:solidFill>
                <a:latin typeface="微软雅黑" pitchFamily="34" charset="-122"/>
                <a:ea typeface="微软雅黑" pitchFamily="34" charset="-122"/>
              </a:rPr>
              <a:t>9 </a:t>
            </a:r>
            <a:r>
              <a:rPr lang="zh-CN" altLang="en-US" sz="1700" b="1" dirty="0">
                <a:solidFill>
                  <a:srgbClr val="006600"/>
                </a:solidFill>
                <a:latin typeface="微软雅黑" pitchFamily="34" charset="-122"/>
                <a:ea typeface="微软雅黑" pitchFamily="34" charset="-122"/>
              </a:rPr>
              <a:t>标志  *</a:t>
            </a:r>
            <a:r>
              <a:rPr lang="en-US" altLang="zh-CN" sz="1700" b="1" dirty="0">
                <a:solidFill>
                  <a:srgbClr val="006600"/>
                </a:solidFill>
                <a:latin typeface="微软雅黑" pitchFamily="34" charset="-122"/>
                <a:ea typeface="微软雅黑" pitchFamily="34" charset="-122"/>
              </a:rPr>
              <a:t>/</a:t>
            </a:r>
          </a:p>
          <a:p>
            <a:r>
              <a:rPr lang="en-US" altLang="zh-CN" sz="1700" b="1" dirty="0">
                <a:solidFill>
                  <a:srgbClr val="006600"/>
                </a:solidFill>
                <a:latin typeface="微软雅黑" pitchFamily="34" charset="-122"/>
                <a:ea typeface="微软雅黑" pitchFamily="34" charset="-122"/>
              </a:rPr>
              <a:t>    </a:t>
            </a:r>
            <a:r>
              <a:rPr lang="en-US" altLang="zh-CN" sz="1700" b="1" dirty="0" err="1">
                <a:solidFill>
                  <a:srgbClr val="006600"/>
                </a:solidFill>
                <a:latin typeface="微软雅黑" pitchFamily="34" charset="-122"/>
                <a:ea typeface="微软雅黑" pitchFamily="34" charset="-122"/>
              </a:rPr>
              <a:t>cout</a:t>
            </a:r>
            <a:r>
              <a:rPr lang="en-US" altLang="zh-CN" sz="1700" b="1" dirty="0">
                <a:solidFill>
                  <a:srgbClr val="006600"/>
                </a:solidFill>
                <a:latin typeface="微软雅黑" pitchFamily="34" charset="-122"/>
                <a:ea typeface="微软雅黑" pitchFamily="34" charset="-122"/>
              </a:rPr>
              <a:t> &lt;&lt; </a:t>
            </a:r>
            <a:r>
              <a:rPr lang="en-US" altLang="zh-CN" sz="1700" b="1" dirty="0" err="1">
                <a:solidFill>
                  <a:srgbClr val="006600"/>
                </a:solidFill>
                <a:latin typeface="微软雅黑" pitchFamily="34" charset="-122"/>
                <a:ea typeface="微软雅黑" pitchFamily="34" charset="-122"/>
              </a:rPr>
              <a:t>setw</a:t>
            </a:r>
            <a:r>
              <a:rPr lang="en-US" altLang="zh-CN" sz="1700" b="1" dirty="0">
                <a:solidFill>
                  <a:srgbClr val="006600"/>
                </a:solidFill>
                <a:latin typeface="微软雅黑" pitchFamily="34" charset="-122"/>
                <a:ea typeface="微软雅黑" pitchFamily="34" charset="-122"/>
              </a:rPr>
              <a:t>(4) &lt;&lt; </a:t>
            </a:r>
            <a:r>
              <a:rPr lang="en-US" altLang="zh-CN" sz="1700" b="1" dirty="0" err="1">
                <a:solidFill>
                  <a:srgbClr val="006600"/>
                </a:solidFill>
                <a:latin typeface="微软雅黑" pitchFamily="34" charset="-122"/>
                <a:ea typeface="微软雅黑" pitchFamily="34" charset="-122"/>
              </a:rPr>
              <a:t>i</a:t>
            </a:r>
            <a:r>
              <a:rPr lang="en-US" altLang="zh-CN" sz="1700" b="1" dirty="0">
                <a:solidFill>
                  <a:srgbClr val="006600"/>
                </a:solidFill>
                <a:latin typeface="微软雅黑" pitchFamily="34" charset="-122"/>
                <a:ea typeface="微软雅黑" pitchFamily="34" charset="-122"/>
              </a:rPr>
              <a:t>;</a:t>
            </a:r>
          </a:p>
          <a:p>
            <a:r>
              <a:rPr lang="en-US" altLang="zh-CN" sz="1700" b="1" dirty="0">
                <a:solidFill>
                  <a:srgbClr val="006600"/>
                </a:solidFill>
                <a:latin typeface="微软雅黑" pitchFamily="34" charset="-122"/>
                <a:ea typeface="微软雅黑" pitchFamily="34" charset="-122"/>
              </a:rPr>
              <a:t>  </a:t>
            </a:r>
            <a:r>
              <a:rPr lang="en-US" altLang="zh-CN" sz="1700" b="1" dirty="0" err="1">
                <a:solidFill>
                  <a:srgbClr val="006600"/>
                </a:solidFill>
                <a:latin typeface="微软雅黑" pitchFamily="34" charset="-122"/>
                <a:ea typeface="微软雅黑" pitchFamily="34" charset="-122"/>
              </a:rPr>
              <a:t>cout</a:t>
            </a:r>
            <a:r>
              <a:rPr lang="en-US" altLang="zh-CN" sz="1700" b="1" dirty="0">
                <a:solidFill>
                  <a:srgbClr val="006600"/>
                </a:solidFill>
                <a:latin typeface="微软雅黑" pitchFamily="34" charset="-122"/>
                <a:ea typeface="微软雅黑" pitchFamily="34" charset="-122"/>
              </a:rPr>
              <a:t> &lt;&lt; "\n";</a:t>
            </a:r>
          </a:p>
          <a:p>
            <a:r>
              <a:rPr lang="en-US" altLang="zh-CN" sz="1700" b="1" dirty="0">
                <a:solidFill>
                  <a:srgbClr val="006600"/>
                </a:solidFill>
                <a:latin typeface="微软雅黑" pitchFamily="34" charset="-122"/>
                <a:ea typeface="微软雅黑" pitchFamily="34" charset="-122"/>
              </a:rPr>
              <a:t>  </a:t>
            </a:r>
            <a:r>
              <a:rPr lang="en-US" altLang="zh-CN" sz="1700" b="1" dirty="0" err="1">
                <a:solidFill>
                  <a:srgbClr val="006600"/>
                </a:solidFill>
                <a:latin typeface="微软雅黑" pitchFamily="34" charset="-122"/>
                <a:ea typeface="微软雅黑" pitchFamily="34" charset="-122"/>
              </a:rPr>
              <a:t>cout</a:t>
            </a:r>
            <a:r>
              <a:rPr lang="en-US" altLang="zh-CN" sz="1700" b="1" dirty="0">
                <a:solidFill>
                  <a:srgbClr val="006600"/>
                </a:solidFill>
                <a:latin typeface="微软雅黑" pitchFamily="34" charset="-122"/>
                <a:ea typeface="微软雅黑" pitchFamily="34" charset="-122"/>
              </a:rPr>
              <a:t> &lt;&lt; "---------------------------------------\n";</a:t>
            </a:r>
          </a:p>
        </p:txBody>
      </p:sp>
    </p:spTree>
    <p:extLst>
      <p:ext uri="{BB962C8B-B14F-4D97-AF65-F5344CB8AC3E}">
        <p14:creationId xmlns:p14="http://schemas.microsoft.com/office/powerpoint/2010/main" val="710440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par>
                                <p:cTn id="9" presetID="2" presetClass="entr" presetSubtype="4" decel="100000" fill="hold" nodeType="withEffect">
                                  <p:stCondLst>
                                    <p:cond delay="25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1+#ppt_h/2"/>
                                          </p:val>
                                        </p:tav>
                                        <p:tav tm="100000">
                                          <p:val>
                                            <p:strVal val="#ppt_y"/>
                                          </p:val>
                                        </p:tav>
                                      </p:tavLst>
                                    </p:anim>
                                  </p:childTnLst>
                                </p:cTn>
                              </p:par>
                            </p:childTnLst>
                          </p:cTn>
                        </p:par>
                        <p:par>
                          <p:cTn id="13" fill="hold">
                            <p:stCondLst>
                              <p:cond delay="750"/>
                            </p:stCondLst>
                            <p:childTnLst>
                              <p:par>
                                <p:cTn id="14" presetID="10" presetClass="entr" presetSubtype="0" fill="hold" nodeType="after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500"/>
                                        <p:tgtEl>
                                          <p:spTgt spid="2"/>
                                        </p:tgtEl>
                                      </p:cBhvr>
                                    </p:animEffect>
                                  </p:childTnLst>
                                </p:cTn>
                              </p:par>
                              <p:par>
                                <p:cTn id="17" presetID="2" presetClass="entr" presetSubtype="4" decel="100000" fill="hold" grpId="0" nodeType="withEffect">
                                  <p:stCondLst>
                                    <p:cond delay="0"/>
                                  </p:stCondLst>
                                  <p:childTnLst>
                                    <p:set>
                                      <p:cBhvr>
                                        <p:cTn id="18" dur="1" fill="hold">
                                          <p:stCondLst>
                                            <p:cond delay="0"/>
                                          </p:stCondLst>
                                        </p:cTn>
                                        <p:tgtEl>
                                          <p:spTgt spid="33"/>
                                        </p:tgtEl>
                                        <p:attrNameLst>
                                          <p:attrName>style.visibility</p:attrName>
                                        </p:attrNameLst>
                                      </p:cBhvr>
                                      <p:to>
                                        <p:strVal val="visible"/>
                                      </p:to>
                                    </p:set>
                                    <p:anim calcmode="lin" valueType="num">
                                      <p:cBhvr additive="base">
                                        <p:cTn id="19" dur="500" fill="hold"/>
                                        <p:tgtEl>
                                          <p:spTgt spid="33"/>
                                        </p:tgtEl>
                                        <p:attrNameLst>
                                          <p:attrName>ppt_x</p:attrName>
                                        </p:attrNameLst>
                                      </p:cBhvr>
                                      <p:tavLst>
                                        <p:tav tm="0">
                                          <p:val>
                                            <p:strVal val="#ppt_x"/>
                                          </p:val>
                                        </p:tav>
                                        <p:tav tm="100000">
                                          <p:val>
                                            <p:strVal val="#ppt_x"/>
                                          </p:val>
                                        </p:tav>
                                      </p:tavLst>
                                    </p:anim>
                                    <p:anim calcmode="lin" valueType="num">
                                      <p:cBhvr additive="base">
                                        <p:cTn id="20"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56675" y="1254740"/>
            <a:ext cx="10271573" cy="4846569"/>
          </a:xfrm>
          <a:prstGeom prst="rect">
            <a:avLst/>
          </a:prstGeom>
        </p:spPr>
      </p:pic>
      <p:pic>
        <p:nvPicPr>
          <p:cNvPr id="9" name="图片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771" y="507825"/>
            <a:ext cx="6352257" cy="743356"/>
          </a:xfrm>
          <a:prstGeom prst="rect">
            <a:avLst/>
          </a:prstGeom>
        </p:spPr>
      </p:pic>
      <p:grpSp>
        <p:nvGrpSpPr>
          <p:cNvPr id="2" name="组合 7"/>
          <p:cNvGrpSpPr/>
          <p:nvPr/>
        </p:nvGrpSpPr>
        <p:grpSpPr>
          <a:xfrm>
            <a:off x="734568" y="424635"/>
            <a:ext cx="2774023" cy="830997"/>
            <a:chOff x="734568" y="424635"/>
            <a:chExt cx="2774023" cy="830997"/>
          </a:xfrm>
        </p:grpSpPr>
        <p:sp>
          <p:nvSpPr>
            <p:cNvPr id="4" name="文本框 3"/>
            <p:cNvSpPr txBox="1"/>
            <p:nvPr/>
          </p:nvSpPr>
          <p:spPr>
            <a:xfrm>
              <a:off x="734568" y="424635"/>
              <a:ext cx="417576" cy="830997"/>
            </a:xfrm>
            <a:prstGeom prst="rect">
              <a:avLst/>
            </a:prstGeom>
            <a:noFill/>
          </p:spPr>
          <p:txBody>
            <a:bodyPr wrap="square" rtlCol="0">
              <a:spAutoFit/>
            </a:bodyPr>
            <a:lstStyle/>
            <a:p>
              <a:r>
                <a:rPr lang="zh-CN" altLang="en-US" sz="4800" dirty="0" smtClean="0">
                  <a:solidFill>
                    <a:schemeClr val="bg1"/>
                  </a:solidFill>
                  <a:latin typeface="微软雅黑" panose="020B0503020204020204" pitchFamily="34" charset="-122"/>
                  <a:ea typeface="微软雅黑" panose="020B0503020204020204" pitchFamily="34" charset="-122"/>
                </a:rPr>
                <a:t>■</a:t>
              </a:r>
            </a:p>
          </p:txBody>
        </p:sp>
        <p:sp>
          <p:nvSpPr>
            <p:cNvPr id="5" name="矩形 4"/>
            <p:cNvSpPr/>
            <p:nvPr/>
          </p:nvSpPr>
          <p:spPr>
            <a:xfrm>
              <a:off x="1477266" y="562689"/>
              <a:ext cx="2031325" cy="646331"/>
            </a:xfrm>
            <a:prstGeom prst="rect">
              <a:avLst/>
            </a:prstGeom>
          </p:spPr>
          <p:txBody>
            <a:bodyPr wrap="none">
              <a:spAutoFit/>
            </a:bodyPr>
            <a:lstStyle/>
            <a:p>
              <a:r>
                <a:rPr lang="zh-CN" altLang="en-US" sz="3600" dirty="0" smtClean="0">
                  <a:solidFill>
                    <a:schemeClr val="bg1"/>
                  </a:solidFill>
                  <a:latin typeface="微软雅黑" panose="020B0503020204020204" pitchFamily="34" charset="-122"/>
                  <a:ea typeface="微软雅黑" panose="020B0503020204020204" pitchFamily="34" charset="-122"/>
                </a:rPr>
                <a:t>顺序结构</a:t>
              </a:r>
            </a:p>
          </p:txBody>
        </p:sp>
      </p:grpSp>
      <p:grpSp>
        <p:nvGrpSpPr>
          <p:cNvPr id="3" name="组合 2"/>
          <p:cNvGrpSpPr/>
          <p:nvPr/>
        </p:nvGrpSpPr>
        <p:grpSpPr>
          <a:xfrm>
            <a:off x="1477266" y="1507883"/>
            <a:ext cx="9425427" cy="2159343"/>
            <a:chOff x="1477266" y="1664900"/>
            <a:chExt cx="9425427" cy="2159343"/>
          </a:xfrm>
        </p:grpSpPr>
        <p:sp>
          <p:nvSpPr>
            <p:cNvPr id="7" name="矩形 6"/>
            <p:cNvSpPr/>
            <p:nvPr/>
          </p:nvSpPr>
          <p:spPr>
            <a:xfrm>
              <a:off x="1477266" y="1664900"/>
              <a:ext cx="7786807" cy="633187"/>
            </a:xfrm>
            <a:prstGeom prst="rect">
              <a:avLst/>
            </a:prstGeom>
          </p:spPr>
          <p:txBody>
            <a:bodyPr wrap="square">
              <a:spAutoFit/>
            </a:bodyPr>
            <a:lstStyle/>
            <a:p>
              <a:pPr>
                <a:lnSpc>
                  <a:spcPct val="120000"/>
                </a:lnSpc>
              </a:pPr>
              <a:r>
                <a:rPr lang="zh-CN" altLang="en-US" sz="3200" b="1" dirty="0" smtClean="0">
                  <a:solidFill>
                    <a:srgbClr val="8A2F8C"/>
                  </a:solidFill>
                  <a:latin typeface="微软雅黑" panose="020B0503020204020204" pitchFamily="34" charset="-122"/>
                  <a:ea typeface="微软雅黑" panose="020B0503020204020204" pitchFamily="34" charset="-122"/>
                </a:rPr>
                <a:t>顺序结构</a:t>
              </a:r>
              <a:endParaRPr lang="en-US" altLang="zh-CN" sz="3200" b="1" dirty="0" smtClean="0">
                <a:solidFill>
                  <a:srgbClr val="8A2F8C"/>
                </a:solidFill>
                <a:latin typeface="微软雅黑" panose="020B0503020204020204" pitchFamily="34" charset="-122"/>
                <a:ea typeface="微软雅黑" panose="020B0503020204020204" pitchFamily="34" charset="-122"/>
              </a:endParaRPr>
            </a:p>
          </p:txBody>
        </p:sp>
        <p:sp>
          <p:nvSpPr>
            <p:cNvPr id="10" name="矩形 9"/>
            <p:cNvSpPr/>
            <p:nvPr/>
          </p:nvSpPr>
          <p:spPr>
            <a:xfrm>
              <a:off x="1716135" y="2433725"/>
              <a:ext cx="7778847" cy="892552"/>
            </a:xfrm>
            <a:prstGeom prst="rect">
              <a:avLst/>
            </a:prstGeom>
          </p:spPr>
          <p:txBody>
            <a:bodyPr wrap="square">
              <a:spAutoFit/>
            </a:bodyPr>
            <a:lstStyle/>
            <a:p>
              <a:pPr marL="0" lvl="1"/>
              <a:r>
                <a:rPr lang="zh-CN" altLang="en-US" sz="2600" b="1" dirty="0" smtClean="0">
                  <a:solidFill>
                    <a:srgbClr val="8A2F8C"/>
                  </a:solidFill>
                  <a:latin typeface="微软雅黑" panose="020B0503020204020204" pitchFamily="34" charset="-122"/>
                  <a:ea typeface="微软雅黑" panose="020B0503020204020204" pitchFamily="34" charset="-122"/>
                </a:rPr>
                <a:t>由一组顺序执行的处理块组成，每个处理块可能包含一条或一组语句，完成一项任务</a:t>
              </a:r>
            </a:p>
          </p:txBody>
        </p:sp>
        <p:sp>
          <p:nvSpPr>
            <p:cNvPr id="12" name="矩形 11"/>
            <p:cNvSpPr/>
            <p:nvPr/>
          </p:nvSpPr>
          <p:spPr>
            <a:xfrm>
              <a:off x="1716136" y="3331800"/>
              <a:ext cx="9186557" cy="492443"/>
            </a:xfrm>
            <a:prstGeom prst="rect">
              <a:avLst/>
            </a:prstGeom>
          </p:spPr>
          <p:txBody>
            <a:bodyPr wrap="square">
              <a:spAutoFit/>
            </a:bodyPr>
            <a:lstStyle/>
            <a:p>
              <a:pPr marL="0" lvl="1"/>
              <a:r>
                <a:rPr lang="zh-CN" altLang="en-US" sz="2600" b="1" dirty="0" smtClean="0">
                  <a:solidFill>
                    <a:srgbClr val="8A2F8C"/>
                  </a:solidFill>
                  <a:latin typeface="微软雅黑" panose="020B0503020204020204" pitchFamily="34" charset="-122"/>
                  <a:ea typeface="微软雅黑" panose="020B0503020204020204" pitchFamily="34" charset="-122"/>
                </a:rPr>
                <a:t>顺序结构是最基本的算法结构</a:t>
              </a:r>
            </a:p>
          </p:txBody>
        </p:sp>
      </p:grpSp>
      <p:grpSp>
        <p:nvGrpSpPr>
          <p:cNvPr id="8" name="组合 7"/>
          <p:cNvGrpSpPr/>
          <p:nvPr/>
        </p:nvGrpSpPr>
        <p:grpSpPr>
          <a:xfrm>
            <a:off x="2032441" y="3976254"/>
            <a:ext cx="8091274" cy="1453242"/>
            <a:chOff x="2032441" y="4114797"/>
            <a:chExt cx="8091274" cy="1453242"/>
          </a:xfrm>
        </p:grpSpPr>
        <p:pic>
          <p:nvPicPr>
            <p:cNvPr id="25" name="图片 2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989279" y="4492640"/>
              <a:ext cx="1742050" cy="681228"/>
            </a:xfrm>
            <a:prstGeom prst="rect">
              <a:avLst/>
            </a:prstGeom>
          </p:spPr>
        </p:pic>
        <p:pic>
          <p:nvPicPr>
            <p:cNvPr id="26" name="图片 2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306177" y="4492640"/>
              <a:ext cx="1742050" cy="681228"/>
            </a:xfrm>
            <a:prstGeom prst="rect">
              <a:avLst/>
            </a:prstGeom>
          </p:spPr>
        </p:pic>
        <p:grpSp>
          <p:nvGrpSpPr>
            <p:cNvPr id="24" name="组合 23"/>
            <p:cNvGrpSpPr/>
            <p:nvPr/>
          </p:nvGrpSpPr>
          <p:grpSpPr>
            <a:xfrm>
              <a:off x="2032441" y="4114797"/>
              <a:ext cx="8091274" cy="1453242"/>
              <a:chOff x="2032441" y="4245429"/>
              <a:chExt cx="8091274" cy="1453242"/>
            </a:xfrm>
          </p:grpSpPr>
          <p:sp>
            <p:nvSpPr>
              <p:cNvPr id="15" name="矩形 14"/>
              <p:cNvSpPr/>
              <p:nvPr/>
            </p:nvSpPr>
            <p:spPr>
              <a:xfrm>
                <a:off x="3445329" y="4245429"/>
                <a:ext cx="5110842" cy="1453242"/>
              </a:xfrm>
              <a:prstGeom prst="rect">
                <a:avLst/>
              </a:prstGeom>
              <a:noFill/>
              <a:ln w="28575">
                <a:solidFill>
                  <a:srgbClr val="8A2F8C"/>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7" name="直接箭头连接符 16"/>
              <p:cNvCxnSpPr/>
              <p:nvPr/>
            </p:nvCxnSpPr>
            <p:spPr>
              <a:xfrm>
                <a:off x="2890157" y="4963886"/>
                <a:ext cx="1126672" cy="8164"/>
              </a:xfrm>
              <a:prstGeom prst="straightConnector1">
                <a:avLst/>
              </a:prstGeom>
              <a:ln w="28575">
                <a:solidFill>
                  <a:srgbClr val="8A2F8C"/>
                </a:solidFill>
                <a:tailEnd type="arrow"/>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p:nvPr/>
            </p:nvCxnSpPr>
            <p:spPr>
              <a:xfrm>
                <a:off x="5731329" y="4963886"/>
                <a:ext cx="576000" cy="8164"/>
              </a:xfrm>
              <a:prstGeom prst="straightConnector1">
                <a:avLst/>
              </a:prstGeom>
              <a:ln w="28575">
                <a:solidFill>
                  <a:srgbClr val="8A2F8C"/>
                </a:solidFill>
                <a:tailEnd type="arrow"/>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p:nvPr/>
            </p:nvCxnSpPr>
            <p:spPr>
              <a:xfrm>
                <a:off x="7984672" y="4963886"/>
                <a:ext cx="1126672" cy="8164"/>
              </a:xfrm>
              <a:prstGeom prst="straightConnector1">
                <a:avLst/>
              </a:prstGeom>
              <a:ln w="28575">
                <a:solidFill>
                  <a:srgbClr val="8A2F8C"/>
                </a:solidFill>
                <a:tailEnd type="arrow"/>
              </a:ln>
            </p:spPr>
            <p:style>
              <a:lnRef idx="1">
                <a:schemeClr val="accent1"/>
              </a:lnRef>
              <a:fillRef idx="0">
                <a:schemeClr val="accent1"/>
              </a:fillRef>
              <a:effectRef idx="0">
                <a:schemeClr val="accent1"/>
              </a:effectRef>
              <a:fontRef idx="minor">
                <a:schemeClr val="tx1"/>
              </a:fontRef>
            </p:style>
          </p:cxnSp>
          <p:sp>
            <p:nvSpPr>
              <p:cNvPr id="20" name="矩形 19"/>
              <p:cNvSpPr/>
              <p:nvPr/>
            </p:nvSpPr>
            <p:spPr>
              <a:xfrm>
                <a:off x="2032441" y="4653027"/>
                <a:ext cx="955689" cy="572464"/>
              </a:xfrm>
              <a:prstGeom prst="rect">
                <a:avLst/>
              </a:prstGeom>
            </p:spPr>
            <p:txBody>
              <a:bodyPr wrap="square">
                <a:spAutoFit/>
              </a:bodyPr>
              <a:lstStyle/>
              <a:p>
                <a:pPr>
                  <a:lnSpc>
                    <a:spcPct val="120000"/>
                  </a:lnSpc>
                </a:pPr>
                <a:r>
                  <a:rPr lang="zh-CN" altLang="en-US" sz="2600" b="1" dirty="0" smtClean="0">
                    <a:solidFill>
                      <a:srgbClr val="8A2F8C"/>
                    </a:solidFill>
                    <a:latin typeface="微软雅黑" panose="020B0503020204020204" pitchFamily="34" charset="-122"/>
                    <a:ea typeface="微软雅黑" panose="020B0503020204020204" pitchFamily="34" charset="-122"/>
                  </a:rPr>
                  <a:t>入口</a:t>
                </a:r>
                <a:endParaRPr lang="en-US" altLang="zh-CN" sz="2600" b="1" dirty="0" smtClean="0">
                  <a:solidFill>
                    <a:srgbClr val="8A2F8C"/>
                  </a:solidFill>
                  <a:latin typeface="微软雅黑" panose="020B0503020204020204" pitchFamily="34" charset="-122"/>
                  <a:ea typeface="微软雅黑" panose="020B0503020204020204" pitchFamily="34" charset="-122"/>
                </a:endParaRPr>
              </a:p>
            </p:txBody>
          </p:sp>
          <p:sp>
            <p:nvSpPr>
              <p:cNvPr id="21" name="矩形 20"/>
              <p:cNvSpPr/>
              <p:nvPr/>
            </p:nvSpPr>
            <p:spPr>
              <a:xfrm>
                <a:off x="9168026" y="4653027"/>
                <a:ext cx="955689" cy="531749"/>
              </a:xfrm>
              <a:prstGeom prst="rect">
                <a:avLst/>
              </a:prstGeom>
            </p:spPr>
            <p:txBody>
              <a:bodyPr wrap="square">
                <a:spAutoFit/>
              </a:bodyPr>
              <a:lstStyle/>
              <a:p>
                <a:pPr>
                  <a:lnSpc>
                    <a:spcPct val="120000"/>
                  </a:lnSpc>
                </a:pPr>
                <a:r>
                  <a:rPr lang="zh-CN" altLang="en-US" sz="2600" b="1" dirty="0" smtClean="0">
                    <a:solidFill>
                      <a:srgbClr val="8A2F8C"/>
                    </a:solidFill>
                    <a:latin typeface="微软雅黑" panose="020B0503020204020204" pitchFamily="34" charset="-122"/>
                    <a:ea typeface="微软雅黑" panose="020B0503020204020204" pitchFamily="34" charset="-122"/>
                  </a:rPr>
                  <a:t>出口</a:t>
                </a:r>
                <a:endParaRPr lang="en-US" altLang="zh-CN" sz="2600" b="1" dirty="0" smtClean="0">
                  <a:solidFill>
                    <a:srgbClr val="8A2F8C"/>
                  </a:solidFill>
                  <a:latin typeface="微软雅黑" panose="020B0503020204020204" pitchFamily="34" charset="-122"/>
                  <a:ea typeface="微软雅黑" panose="020B0503020204020204" pitchFamily="34" charset="-122"/>
                </a:endParaRPr>
              </a:p>
            </p:txBody>
          </p:sp>
          <p:sp>
            <p:nvSpPr>
              <p:cNvPr id="22" name="矩形 21"/>
              <p:cNvSpPr/>
              <p:nvPr/>
            </p:nvSpPr>
            <p:spPr>
              <a:xfrm>
                <a:off x="4171487" y="4685685"/>
                <a:ext cx="1527187" cy="531749"/>
              </a:xfrm>
              <a:prstGeom prst="rect">
                <a:avLst/>
              </a:prstGeom>
            </p:spPr>
            <p:txBody>
              <a:bodyPr wrap="square">
                <a:spAutoFit/>
              </a:bodyPr>
              <a:lstStyle/>
              <a:p>
                <a:pPr>
                  <a:lnSpc>
                    <a:spcPct val="120000"/>
                  </a:lnSpc>
                </a:pPr>
                <a:r>
                  <a:rPr lang="zh-CN" altLang="en-US" sz="2600" b="1" dirty="0" smtClean="0">
                    <a:solidFill>
                      <a:schemeClr val="bg1"/>
                    </a:solidFill>
                    <a:latin typeface="微软雅黑" panose="020B0503020204020204" pitchFamily="34" charset="-122"/>
                    <a:ea typeface="微软雅黑" panose="020B0503020204020204" pitchFamily="34" charset="-122"/>
                  </a:rPr>
                  <a:t>语句块</a:t>
                </a:r>
                <a:r>
                  <a:rPr lang="en-US" altLang="zh-CN" sz="2600" b="1" dirty="0" smtClean="0">
                    <a:solidFill>
                      <a:schemeClr val="bg1"/>
                    </a:solidFill>
                    <a:latin typeface="微软雅黑" panose="020B0503020204020204" pitchFamily="34" charset="-122"/>
                    <a:ea typeface="微软雅黑" panose="020B0503020204020204" pitchFamily="34" charset="-122"/>
                  </a:rPr>
                  <a:t>A</a:t>
                </a:r>
              </a:p>
            </p:txBody>
          </p:sp>
          <p:sp>
            <p:nvSpPr>
              <p:cNvPr id="23" name="矩形 22"/>
              <p:cNvSpPr/>
              <p:nvPr/>
            </p:nvSpPr>
            <p:spPr>
              <a:xfrm>
                <a:off x="6457490" y="4685685"/>
                <a:ext cx="1527187" cy="531749"/>
              </a:xfrm>
              <a:prstGeom prst="rect">
                <a:avLst/>
              </a:prstGeom>
            </p:spPr>
            <p:txBody>
              <a:bodyPr wrap="square">
                <a:spAutoFit/>
              </a:bodyPr>
              <a:lstStyle/>
              <a:p>
                <a:pPr>
                  <a:lnSpc>
                    <a:spcPct val="120000"/>
                  </a:lnSpc>
                </a:pPr>
                <a:r>
                  <a:rPr lang="zh-CN" altLang="en-US" sz="2600" b="1" dirty="0" smtClean="0">
                    <a:solidFill>
                      <a:schemeClr val="bg1"/>
                    </a:solidFill>
                    <a:latin typeface="微软雅黑" panose="020B0503020204020204" pitchFamily="34" charset="-122"/>
                    <a:ea typeface="微软雅黑" panose="020B0503020204020204" pitchFamily="34" charset="-122"/>
                  </a:rPr>
                  <a:t>语句块</a:t>
                </a:r>
                <a:r>
                  <a:rPr lang="en-US" altLang="zh-CN" sz="2600" b="1" dirty="0" smtClean="0">
                    <a:solidFill>
                      <a:schemeClr val="bg1"/>
                    </a:solidFill>
                    <a:latin typeface="微软雅黑" panose="020B0503020204020204" pitchFamily="34" charset="-122"/>
                    <a:ea typeface="微软雅黑" panose="020B0503020204020204" pitchFamily="34" charset="-122"/>
                  </a:rPr>
                  <a:t>B</a:t>
                </a:r>
              </a:p>
            </p:txBody>
          </p:sp>
        </p:grpSp>
      </p:grpSp>
    </p:spTree>
    <p:extLst>
      <p:ext uri="{BB962C8B-B14F-4D97-AF65-F5344CB8AC3E}">
        <p14:creationId xmlns:p14="http://schemas.microsoft.com/office/powerpoint/2010/main" val="25412296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par>
                                <p:cTn id="9" presetID="2" presetClass="entr" presetSubtype="4" decel="100000" fill="hold" nodeType="withEffect">
                                  <p:stCondLst>
                                    <p:cond delay="25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1+#ppt_h/2"/>
                                          </p:val>
                                        </p:tav>
                                        <p:tav tm="100000">
                                          <p:val>
                                            <p:strVal val="#ppt_y"/>
                                          </p:val>
                                        </p:tav>
                                      </p:tavLst>
                                    </p:anim>
                                  </p:childTnLst>
                                </p:cTn>
                              </p:par>
                            </p:childTnLst>
                          </p:cTn>
                        </p:par>
                        <p:par>
                          <p:cTn id="13" fill="hold">
                            <p:stCondLst>
                              <p:cond delay="750"/>
                            </p:stCondLst>
                            <p:childTnLst>
                              <p:par>
                                <p:cTn id="14" presetID="10" presetClass="entr" presetSubtype="0" fill="hold" nodeType="after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500"/>
                                        <p:tgtEl>
                                          <p:spTgt spid="2"/>
                                        </p:tgtEl>
                                      </p:cBhvr>
                                    </p:animEffect>
                                  </p:childTnLst>
                                </p:cTn>
                              </p:par>
                              <p:par>
                                <p:cTn id="17" presetID="2" presetClass="entr" presetSubtype="4" decel="100000" fill="hold" nodeType="with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fill="hold"/>
                                        <p:tgtEl>
                                          <p:spTgt spid="3"/>
                                        </p:tgtEl>
                                        <p:attrNameLst>
                                          <p:attrName>ppt_x</p:attrName>
                                        </p:attrNameLst>
                                      </p:cBhvr>
                                      <p:tavLst>
                                        <p:tav tm="0">
                                          <p:val>
                                            <p:strVal val="#ppt_x"/>
                                          </p:val>
                                        </p:tav>
                                        <p:tav tm="100000">
                                          <p:val>
                                            <p:strVal val="#ppt_x"/>
                                          </p:val>
                                        </p:tav>
                                      </p:tavLst>
                                    </p:anim>
                                    <p:anim calcmode="lin" valueType="num">
                                      <p:cBhvr additive="base">
                                        <p:cTn id="20" dur="500" fill="hold"/>
                                        <p:tgtEl>
                                          <p:spTgt spid="3"/>
                                        </p:tgtEl>
                                        <p:attrNameLst>
                                          <p:attrName>ppt_y</p:attrName>
                                        </p:attrNameLst>
                                      </p:cBhvr>
                                      <p:tavLst>
                                        <p:tav tm="0">
                                          <p:val>
                                            <p:strVal val="1+#ppt_h/2"/>
                                          </p:val>
                                        </p:tav>
                                        <p:tav tm="100000">
                                          <p:val>
                                            <p:strVal val="#ppt_y"/>
                                          </p:val>
                                        </p:tav>
                                      </p:tavLst>
                                    </p:anim>
                                  </p:childTnLst>
                                </p:cTn>
                              </p:par>
                            </p:childTnLst>
                          </p:cTn>
                        </p:par>
                        <p:par>
                          <p:cTn id="21" fill="hold">
                            <p:stCondLst>
                              <p:cond delay="1250"/>
                            </p:stCondLst>
                            <p:childTnLst>
                              <p:par>
                                <p:cTn id="22" presetID="2" presetClass="entr" presetSubtype="4" decel="100000" fill="hold" nodeType="afterEffect">
                                  <p:stCondLst>
                                    <p:cond delay="0"/>
                                  </p:stCondLst>
                                  <p:childTnLst>
                                    <p:set>
                                      <p:cBhvr>
                                        <p:cTn id="23" dur="1" fill="hold">
                                          <p:stCondLst>
                                            <p:cond delay="0"/>
                                          </p:stCondLst>
                                        </p:cTn>
                                        <p:tgtEl>
                                          <p:spTgt spid="8"/>
                                        </p:tgtEl>
                                        <p:attrNameLst>
                                          <p:attrName>style.visibility</p:attrName>
                                        </p:attrNameLst>
                                      </p:cBhvr>
                                      <p:to>
                                        <p:strVal val="visible"/>
                                      </p:to>
                                    </p:set>
                                    <p:anim calcmode="lin" valueType="num">
                                      <p:cBhvr additive="base">
                                        <p:cTn id="24" dur="500" fill="hold"/>
                                        <p:tgtEl>
                                          <p:spTgt spid="8"/>
                                        </p:tgtEl>
                                        <p:attrNameLst>
                                          <p:attrName>ppt_x</p:attrName>
                                        </p:attrNameLst>
                                      </p:cBhvr>
                                      <p:tavLst>
                                        <p:tav tm="0">
                                          <p:val>
                                            <p:strVal val="#ppt_x"/>
                                          </p:val>
                                        </p:tav>
                                        <p:tav tm="100000">
                                          <p:val>
                                            <p:strVal val="#ppt_x"/>
                                          </p:val>
                                        </p:tav>
                                      </p:tavLst>
                                    </p:anim>
                                    <p:anim calcmode="lin" valueType="num">
                                      <p:cBhvr additive="base">
                                        <p:cTn id="25"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p:cNvPicPr>
          <p:nvPr/>
        </p:nvPicPr>
        <p:blipFill>
          <a:blip r:embed="rId2" cstate="print">
            <a:extLst>
              <a:ext uri="{28A0092B-C50C-407E-A947-70E740481C1C}">
                <a14:useLocalDpi xmlns:a14="http://schemas.microsoft.com/office/drawing/2010/main" val="0"/>
              </a:ext>
            </a:extLst>
          </a:blip>
          <a:stretch>
            <a:fillRect/>
          </a:stretch>
        </p:blipFill>
        <p:spPr>
          <a:xfrm>
            <a:off x="856675" y="1254740"/>
            <a:ext cx="10270800" cy="5508000"/>
          </a:xfrm>
          <a:prstGeom prst="rect">
            <a:avLst/>
          </a:prstGeom>
        </p:spPr>
      </p:pic>
      <p:pic>
        <p:nvPicPr>
          <p:cNvPr id="9" name="图片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771" y="507825"/>
            <a:ext cx="6352257" cy="743356"/>
          </a:xfrm>
          <a:prstGeom prst="rect">
            <a:avLst/>
          </a:prstGeom>
        </p:spPr>
      </p:pic>
      <p:grpSp>
        <p:nvGrpSpPr>
          <p:cNvPr id="2" name="组合 7"/>
          <p:cNvGrpSpPr/>
          <p:nvPr/>
        </p:nvGrpSpPr>
        <p:grpSpPr>
          <a:xfrm>
            <a:off x="734568" y="424635"/>
            <a:ext cx="2774023" cy="830997"/>
            <a:chOff x="734568" y="424635"/>
            <a:chExt cx="2774023" cy="830997"/>
          </a:xfrm>
        </p:grpSpPr>
        <p:sp>
          <p:nvSpPr>
            <p:cNvPr id="4" name="文本框 3"/>
            <p:cNvSpPr txBox="1"/>
            <p:nvPr/>
          </p:nvSpPr>
          <p:spPr>
            <a:xfrm>
              <a:off x="734568" y="424635"/>
              <a:ext cx="417576" cy="830997"/>
            </a:xfrm>
            <a:prstGeom prst="rect">
              <a:avLst/>
            </a:prstGeom>
            <a:noFill/>
          </p:spPr>
          <p:txBody>
            <a:bodyPr wrap="square" rtlCol="0">
              <a:spAutoFit/>
            </a:bodyPr>
            <a:lstStyle/>
            <a:p>
              <a:r>
                <a:rPr lang="zh-CN" altLang="en-US" sz="4800" dirty="0" smtClean="0">
                  <a:solidFill>
                    <a:schemeClr val="bg1"/>
                  </a:solidFill>
                  <a:latin typeface="微软雅黑" panose="020B0503020204020204" pitchFamily="34" charset="-122"/>
                  <a:ea typeface="微软雅黑" panose="020B0503020204020204" pitchFamily="34" charset="-122"/>
                </a:rPr>
                <a:t>■</a:t>
              </a:r>
            </a:p>
          </p:txBody>
        </p:sp>
        <p:sp>
          <p:nvSpPr>
            <p:cNvPr id="5" name="矩形 4"/>
            <p:cNvSpPr/>
            <p:nvPr/>
          </p:nvSpPr>
          <p:spPr>
            <a:xfrm>
              <a:off x="1477266" y="562689"/>
              <a:ext cx="2031325" cy="646331"/>
            </a:xfrm>
            <a:prstGeom prst="rect">
              <a:avLst/>
            </a:prstGeom>
          </p:spPr>
          <p:txBody>
            <a:bodyPr wrap="none">
              <a:spAutoFit/>
            </a:bodyPr>
            <a:lstStyle/>
            <a:p>
              <a:r>
                <a:rPr lang="zh-CN" altLang="en-US" sz="3600" dirty="0">
                  <a:solidFill>
                    <a:schemeClr val="bg1"/>
                  </a:solidFill>
                  <a:latin typeface="微软雅黑" panose="020B0503020204020204" pitchFamily="34" charset="-122"/>
                  <a:ea typeface="微软雅黑" panose="020B0503020204020204" pitchFamily="34" charset="-122"/>
                </a:rPr>
                <a:t>程序代码</a:t>
              </a:r>
              <a:endParaRPr lang="zh-CN" altLang="en-US" sz="3600" dirty="0" smtClean="0">
                <a:solidFill>
                  <a:schemeClr val="bg1"/>
                </a:solidFill>
                <a:latin typeface="微软雅黑" panose="020B0503020204020204" pitchFamily="34" charset="-122"/>
                <a:ea typeface="微软雅黑" panose="020B0503020204020204" pitchFamily="34" charset="-122"/>
              </a:endParaRPr>
            </a:p>
          </p:txBody>
        </p:sp>
      </p:grpSp>
      <p:sp>
        <p:nvSpPr>
          <p:cNvPr id="33" name="矩形 32"/>
          <p:cNvSpPr/>
          <p:nvPr/>
        </p:nvSpPr>
        <p:spPr>
          <a:xfrm>
            <a:off x="1477265" y="1515719"/>
            <a:ext cx="8110079" cy="4539704"/>
          </a:xfrm>
          <a:prstGeom prst="rect">
            <a:avLst/>
          </a:prstGeom>
        </p:spPr>
        <p:txBody>
          <a:bodyPr wrap="square">
            <a:spAutoFit/>
          </a:bodyPr>
          <a:lstStyle/>
          <a:p>
            <a:r>
              <a:rPr lang="en-US" altLang="zh-CN" sz="1700" b="1" dirty="0">
                <a:solidFill>
                  <a:srgbClr val="006600"/>
                </a:solidFill>
                <a:latin typeface="微软雅黑" pitchFamily="34" charset="-122"/>
                <a:ea typeface="微软雅黑" pitchFamily="34" charset="-122"/>
              </a:rPr>
              <a:t>/*  </a:t>
            </a:r>
            <a:r>
              <a:rPr lang="zh-CN" altLang="en-US" sz="1700" b="1" dirty="0">
                <a:solidFill>
                  <a:srgbClr val="006600"/>
                </a:solidFill>
                <a:latin typeface="微软雅黑" pitchFamily="34" charset="-122"/>
                <a:ea typeface="微软雅黑" pitchFamily="34" charset="-122"/>
              </a:rPr>
              <a:t>逐行打印  *</a:t>
            </a:r>
            <a:r>
              <a:rPr lang="en-US" altLang="zh-CN" sz="1700" b="1" dirty="0">
                <a:solidFill>
                  <a:srgbClr val="006600"/>
                </a:solidFill>
                <a:latin typeface="微软雅黑" pitchFamily="34" charset="-122"/>
                <a:ea typeface="微软雅黑" pitchFamily="34" charset="-122"/>
              </a:rPr>
              <a:t>/</a:t>
            </a:r>
          </a:p>
          <a:p>
            <a:r>
              <a:rPr lang="en-US" altLang="zh-CN" sz="1700" b="1" dirty="0">
                <a:solidFill>
                  <a:srgbClr val="C00000"/>
                </a:solidFill>
                <a:latin typeface="微软雅黑" pitchFamily="34" charset="-122"/>
                <a:ea typeface="微软雅黑" pitchFamily="34" charset="-122"/>
              </a:rPr>
              <a:t>  for( </a:t>
            </a:r>
            <a:r>
              <a:rPr lang="en-US" altLang="zh-CN" sz="1700" b="1" dirty="0" err="1">
                <a:solidFill>
                  <a:srgbClr val="C00000"/>
                </a:solidFill>
                <a:latin typeface="微软雅黑" pitchFamily="34" charset="-122"/>
                <a:ea typeface="微软雅黑" pitchFamily="34" charset="-122"/>
              </a:rPr>
              <a:t>i</a:t>
            </a:r>
            <a:r>
              <a:rPr lang="en-US" altLang="zh-CN" sz="1700" b="1" dirty="0">
                <a:solidFill>
                  <a:srgbClr val="C00000"/>
                </a:solidFill>
                <a:latin typeface="微软雅黑" pitchFamily="34" charset="-122"/>
                <a:ea typeface="微软雅黑" pitchFamily="34" charset="-122"/>
              </a:rPr>
              <a:t> = 1; </a:t>
            </a:r>
            <a:r>
              <a:rPr lang="en-US" altLang="zh-CN" sz="1700" b="1" dirty="0" err="1">
                <a:solidFill>
                  <a:srgbClr val="C00000"/>
                </a:solidFill>
                <a:latin typeface="微软雅黑" pitchFamily="34" charset="-122"/>
                <a:ea typeface="微软雅黑" pitchFamily="34" charset="-122"/>
              </a:rPr>
              <a:t>i</a:t>
            </a:r>
            <a:r>
              <a:rPr lang="en-US" altLang="zh-CN" sz="1700" b="1" dirty="0">
                <a:solidFill>
                  <a:srgbClr val="C00000"/>
                </a:solidFill>
                <a:latin typeface="微软雅黑" pitchFamily="34" charset="-122"/>
                <a:ea typeface="微软雅黑" pitchFamily="34" charset="-122"/>
              </a:rPr>
              <a:t> &lt;= 9; ++</a:t>
            </a:r>
            <a:r>
              <a:rPr lang="en-US" altLang="zh-CN" sz="1700" b="1" dirty="0" err="1">
                <a:solidFill>
                  <a:srgbClr val="C00000"/>
                </a:solidFill>
                <a:latin typeface="微软雅黑" pitchFamily="34" charset="-122"/>
                <a:ea typeface="微软雅黑" pitchFamily="34" charset="-122"/>
              </a:rPr>
              <a:t>i</a:t>
            </a:r>
            <a:r>
              <a:rPr lang="en-US" altLang="zh-CN" sz="1700" b="1" dirty="0">
                <a:solidFill>
                  <a:srgbClr val="C00000"/>
                </a:solidFill>
                <a:latin typeface="微软雅黑" pitchFamily="34" charset="-122"/>
                <a:ea typeface="微软雅黑" pitchFamily="34" charset="-122"/>
              </a:rPr>
              <a:t> )    </a:t>
            </a:r>
            <a:r>
              <a:rPr lang="en-US" altLang="zh-CN" sz="1700" b="1" dirty="0">
                <a:solidFill>
                  <a:srgbClr val="006600"/>
                </a:solidFill>
                <a:latin typeface="微软雅黑" pitchFamily="34" charset="-122"/>
                <a:ea typeface="微软雅黑" pitchFamily="34" charset="-122"/>
              </a:rPr>
              <a:t>/*  </a:t>
            </a:r>
            <a:r>
              <a:rPr lang="zh-CN" altLang="en-US" sz="1700" b="1" dirty="0">
                <a:solidFill>
                  <a:srgbClr val="006600"/>
                </a:solidFill>
                <a:latin typeface="微软雅黑" pitchFamily="34" charset="-122"/>
                <a:ea typeface="微软雅黑" pitchFamily="34" charset="-122"/>
              </a:rPr>
              <a:t>共打印 </a:t>
            </a:r>
            <a:r>
              <a:rPr lang="en-US" altLang="zh-CN" sz="1700" b="1" dirty="0">
                <a:solidFill>
                  <a:srgbClr val="006600"/>
                </a:solidFill>
                <a:latin typeface="微软雅黑" pitchFamily="34" charset="-122"/>
                <a:ea typeface="微软雅黑" pitchFamily="34" charset="-122"/>
              </a:rPr>
              <a:t>9 </a:t>
            </a:r>
            <a:r>
              <a:rPr lang="zh-CN" altLang="en-US" sz="1700" b="1" dirty="0">
                <a:solidFill>
                  <a:srgbClr val="006600"/>
                </a:solidFill>
                <a:latin typeface="微软雅黑" pitchFamily="34" charset="-122"/>
                <a:ea typeface="微软雅黑" pitchFamily="34" charset="-122"/>
              </a:rPr>
              <a:t>行，</a:t>
            </a:r>
            <a:r>
              <a:rPr lang="en-US" altLang="zh-CN" sz="1700" b="1" dirty="0" err="1">
                <a:solidFill>
                  <a:srgbClr val="006600"/>
                </a:solidFill>
                <a:latin typeface="微软雅黑" pitchFamily="34" charset="-122"/>
                <a:ea typeface="微软雅黑" pitchFamily="34" charset="-122"/>
              </a:rPr>
              <a:t>i</a:t>
            </a:r>
            <a:r>
              <a:rPr lang="en-US" altLang="zh-CN" sz="1700" b="1" dirty="0">
                <a:solidFill>
                  <a:srgbClr val="006600"/>
                </a:solidFill>
                <a:latin typeface="微软雅黑" pitchFamily="34" charset="-122"/>
                <a:ea typeface="微软雅黑" pitchFamily="34" charset="-122"/>
              </a:rPr>
              <a:t> </a:t>
            </a:r>
            <a:r>
              <a:rPr lang="zh-CN" altLang="en-US" sz="1700" b="1" dirty="0">
                <a:solidFill>
                  <a:srgbClr val="006600"/>
                </a:solidFill>
                <a:latin typeface="微软雅黑" pitchFamily="34" charset="-122"/>
                <a:ea typeface="微软雅黑" pitchFamily="34" charset="-122"/>
              </a:rPr>
              <a:t>为行号  *</a:t>
            </a:r>
            <a:r>
              <a:rPr lang="en-US" altLang="zh-CN" sz="1700" b="1" dirty="0">
                <a:solidFill>
                  <a:srgbClr val="006600"/>
                </a:solidFill>
                <a:latin typeface="微软雅黑" pitchFamily="34" charset="-122"/>
                <a:ea typeface="微软雅黑" pitchFamily="34" charset="-122"/>
              </a:rPr>
              <a:t>/</a:t>
            </a:r>
          </a:p>
          <a:p>
            <a:r>
              <a:rPr lang="en-US" altLang="zh-CN" sz="1700" b="1" dirty="0">
                <a:solidFill>
                  <a:srgbClr val="006600"/>
                </a:solidFill>
                <a:latin typeface="微软雅黑" pitchFamily="34" charset="-122"/>
                <a:ea typeface="微软雅黑" pitchFamily="34" charset="-122"/>
              </a:rPr>
              <a:t> </a:t>
            </a:r>
            <a:r>
              <a:rPr lang="en-US" altLang="zh-CN" sz="1700" b="1" dirty="0">
                <a:solidFill>
                  <a:srgbClr val="C00000"/>
                </a:solidFill>
                <a:latin typeface="微软雅黑" pitchFamily="34" charset="-122"/>
                <a:ea typeface="微软雅黑" pitchFamily="34" charset="-122"/>
              </a:rPr>
              <a:t> {</a:t>
            </a:r>
          </a:p>
          <a:p>
            <a:r>
              <a:rPr lang="en-US" altLang="zh-CN" sz="1700" b="1" dirty="0">
                <a:solidFill>
                  <a:srgbClr val="006600"/>
                </a:solidFill>
                <a:latin typeface="微软雅黑" pitchFamily="34" charset="-122"/>
                <a:ea typeface="微软雅黑" pitchFamily="34" charset="-122"/>
              </a:rPr>
              <a:t>    </a:t>
            </a:r>
            <a:r>
              <a:rPr lang="en-US" altLang="zh-CN" sz="1700" b="1" dirty="0" err="1">
                <a:solidFill>
                  <a:srgbClr val="006600"/>
                </a:solidFill>
                <a:latin typeface="微软雅黑" pitchFamily="34" charset="-122"/>
                <a:ea typeface="微软雅黑" pitchFamily="34" charset="-122"/>
              </a:rPr>
              <a:t>cout</a:t>
            </a:r>
            <a:r>
              <a:rPr lang="en-US" altLang="zh-CN" sz="1700" b="1" dirty="0">
                <a:solidFill>
                  <a:srgbClr val="006600"/>
                </a:solidFill>
                <a:latin typeface="微软雅黑" pitchFamily="34" charset="-122"/>
                <a:ea typeface="微软雅黑" pitchFamily="34" charset="-122"/>
              </a:rPr>
              <a:t> &lt;&lt; </a:t>
            </a:r>
            <a:r>
              <a:rPr lang="en-US" altLang="zh-CN" sz="1700" b="1" dirty="0" err="1">
                <a:solidFill>
                  <a:srgbClr val="006600"/>
                </a:solidFill>
                <a:latin typeface="微软雅黑" pitchFamily="34" charset="-122"/>
                <a:ea typeface="微软雅黑" pitchFamily="34" charset="-122"/>
              </a:rPr>
              <a:t>setw</a:t>
            </a:r>
            <a:r>
              <a:rPr lang="en-US" altLang="zh-CN" sz="1700" b="1" dirty="0">
                <a:solidFill>
                  <a:srgbClr val="006600"/>
                </a:solidFill>
                <a:latin typeface="微软雅黑" pitchFamily="34" charset="-122"/>
                <a:ea typeface="微软雅黑" pitchFamily="34" charset="-122"/>
              </a:rPr>
              <a:t>(2) &lt;&lt; </a:t>
            </a:r>
            <a:r>
              <a:rPr lang="en-US" altLang="zh-CN" sz="1700" b="1" dirty="0" err="1">
                <a:solidFill>
                  <a:srgbClr val="006600"/>
                </a:solidFill>
                <a:latin typeface="微软雅黑" pitchFamily="34" charset="-122"/>
                <a:ea typeface="微软雅黑" pitchFamily="34" charset="-122"/>
              </a:rPr>
              <a:t>i</a:t>
            </a:r>
            <a:r>
              <a:rPr lang="en-US" altLang="zh-CN" sz="1700" b="1" dirty="0">
                <a:solidFill>
                  <a:srgbClr val="006600"/>
                </a:solidFill>
                <a:latin typeface="微软雅黑" pitchFamily="34" charset="-122"/>
                <a:ea typeface="微软雅黑" pitchFamily="34" charset="-122"/>
              </a:rPr>
              <a:t>;    /*  </a:t>
            </a:r>
            <a:r>
              <a:rPr lang="zh-CN" altLang="en-US" sz="1700" b="1" dirty="0">
                <a:solidFill>
                  <a:srgbClr val="006600"/>
                </a:solidFill>
                <a:latin typeface="微软雅黑" pitchFamily="34" charset="-122"/>
                <a:ea typeface="微软雅黑" pitchFamily="34" charset="-122"/>
              </a:rPr>
              <a:t>最左列的竖排标志  *</a:t>
            </a:r>
            <a:r>
              <a:rPr lang="en-US" altLang="zh-CN" sz="1700" b="1" dirty="0">
                <a:solidFill>
                  <a:srgbClr val="006600"/>
                </a:solidFill>
                <a:latin typeface="微软雅黑" pitchFamily="34" charset="-122"/>
                <a:ea typeface="微软雅黑" pitchFamily="34" charset="-122"/>
              </a:rPr>
              <a:t>/</a:t>
            </a:r>
          </a:p>
          <a:p>
            <a:r>
              <a:rPr lang="en-US" altLang="zh-CN" sz="1700" b="1" dirty="0">
                <a:solidFill>
                  <a:srgbClr val="006600"/>
                </a:solidFill>
                <a:latin typeface="微软雅黑" pitchFamily="34" charset="-122"/>
                <a:ea typeface="微软雅黑" pitchFamily="34" charset="-122"/>
              </a:rPr>
              <a:t>    /*  </a:t>
            </a:r>
            <a:r>
              <a:rPr lang="zh-CN" altLang="en-US" sz="1700" b="1" dirty="0">
                <a:solidFill>
                  <a:srgbClr val="006600"/>
                </a:solidFill>
                <a:latin typeface="微软雅黑" pitchFamily="34" charset="-122"/>
                <a:ea typeface="微软雅黑" pitchFamily="34" charset="-122"/>
              </a:rPr>
              <a:t>共打印 </a:t>
            </a:r>
            <a:r>
              <a:rPr lang="en-US" altLang="zh-CN" sz="1700" b="1" dirty="0">
                <a:solidFill>
                  <a:srgbClr val="006600"/>
                </a:solidFill>
                <a:latin typeface="微软雅黑" pitchFamily="34" charset="-122"/>
                <a:ea typeface="微软雅黑" pitchFamily="34" charset="-122"/>
              </a:rPr>
              <a:t>9 </a:t>
            </a:r>
            <a:r>
              <a:rPr lang="zh-CN" altLang="en-US" sz="1700" b="1" dirty="0">
                <a:solidFill>
                  <a:srgbClr val="006600"/>
                </a:solidFill>
                <a:latin typeface="微软雅黑" pitchFamily="34" charset="-122"/>
                <a:ea typeface="微软雅黑" pitchFamily="34" charset="-122"/>
              </a:rPr>
              <a:t>列，</a:t>
            </a:r>
            <a:r>
              <a:rPr lang="en-US" altLang="zh-CN" sz="1700" b="1" dirty="0">
                <a:solidFill>
                  <a:srgbClr val="006600"/>
                </a:solidFill>
                <a:latin typeface="微软雅黑" pitchFamily="34" charset="-122"/>
                <a:ea typeface="微软雅黑" pitchFamily="34" charset="-122"/>
              </a:rPr>
              <a:t>j </a:t>
            </a:r>
            <a:r>
              <a:rPr lang="zh-CN" altLang="en-US" sz="1700" b="1" dirty="0">
                <a:solidFill>
                  <a:srgbClr val="006600"/>
                </a:solidFill>
                <a:latin typeface="微软雅黑" pitchFamily="34" charset="-122"/>
                <a:ea typeface="微软雅黑" pitchFamily="34" charset="-122"/>
              </a:rPr>
              <a:t>为列号，只打印上三角，下三角使用空格填充  *</a:t>
            </a:r>
            <a:r>
              <a:rPr lang="en-US" altLang="zh-CN" sz="1700" b="1" dirty="0">
                <a:solidFill>
                  <a:srgbClr val="006600"/>
                </a:solidFill>
                <a:latin typeface="微软雅黑" pitchFamily="34" charset="-122"/>
                <a:ea typeface="微软雅黑" pitchFamily="34" charset="-122"/>
              </a:rPr>
              <a:t>/</a:t>
            </a:r>
          </a:p>
          <a:p>
            <a:r>
              <a:rPr lang="en-US" altLang="zh-CN" sz="1700" b="1" dirty="0">
                <a:solidFill>
                  <a:srgbClr val="C00000"/>
                </a:solidFill>
                <a:latin typeface="微软雅黑" pitchFamily="34" charset="-122"/>
                <a:ea typeface="微软雅黑" pitchFamily="34" charset="-122"/>
              </a:rPr>
              <a:t>    for( j = 1; j &lt;= 9; ++j )</a:t>
            </a:r>
          </a:p>
          <a:p>
            <a:r>
              <a:rPr lang="en-US" altLang="zh-CN" sz="1700" b="1" dirty="0">
                <a:solidFill>
                  <a:srgbClr val="C00000"/>
                </a:solidFill>
                <a:latin typeface="微软雅黑" pitchFamily="34" charset="-122"/>
                <a:ea typeface="微软雅黑" pitchFamily="34" charset="-122"/>
              </a:rPr>
              <a:t>    {</a:t>
            </a:r>
          </a:p>
          <a:p>
            <a:r>
              <a:rPr lang="en-US" altLang="zh-CN" sz="1700" b="1" dirty="0">
                <a:solidFill>
                  <a:srgbClr val="006600"/>
                </a:solidFill>
                <a:latin typeface="微软雅黑" pitchFamily="34" charset="-122"/>
                <a:ea typeface="微软雅黑" pitchFamily="34" charset="-122"/>
              </a:rPr>
              <a:t>      if( j &lt; </a:t>
            </a:r>
            <a:r>
              <a:rPr lang="en-US" altLang="zh-CN" sz="1700" b="1" dirty="0" err="1">
                <a:solidFill>
                  <a:srgbClr val="006600"/>
                </a:solidFill>
                <a:latin typeface="微软雅黑" pitchFamily="34" charset="-122"/>
                <a:ea typeface="微软雅黑" pitchFamily="34" charset="-122"/>
              </a:rPr>
              <a:t>i</a:t>
            </a:r>
            <a:r>
              <a:rPr lang="en-US" altLang="zh-CN" sz="1700" b="1" dirty="0">
                <a:solidFill>
                  <a:srgbClr val="006600"/>
                </a:solidFill>
                <a:latin typeface="微软雅黑" pitchFamily="34" charset="-122"/>
                <a:ea typeface="微软雅黑" pitchFamily="34" charset="-122"/>
              </a:rPr>
              <a:t> )</a:t>
            </a:r>
          </a:p>
          <a:p>
            <a:r>
              <a:rPr lang="en-US" altLang="zh-CN" sz="1700" b="1" dirty="0">
                <a:solidFill>
                  <a:srgbClr val="006600"/>
                </a:solidFill>
                <a:latin typeface="微软雅黑" pitchFamily="34" charset="-122"/>
                <a:ea typeface="微软雅黑" pitchFamily="34" charset="-122"/>
              </a:rPr>
              <a:t>        </a:t>
            </a:r>
            <a:r>
              <a:rPr lang="en-US" altLang="zh-CN" sz="1700" b="1" dirty="0" err="1">
                <a:solidFill>
                  <a:srgbClr val="006600"/>
                </a:solidFill>
                <a:latin typeface="微软雅黑" pitchFamily="34" charset="-122"/>
                <a:ea typeface="微软雅黑" pitchFamily="34" charset="-122"/>
              </a:rPr>
              <a:t>cout</a:t>
            </a:r>
            <a:r>
              <a:rPr lang="en-US" altLang="zh-CN" sz="1700" b="1" dirty="0">
                <a:solidFill>
                  <a:srgbClr val="006600"/>
                </a:solidFill>
                <a:latin typeface="微软雅黑" pitchFamily="34" charset="-122"/>
                <a:ea typeface="微软雅黑" pitchFamily="34" charset="-122"/>
              </a:rPr>
              <a:t> &lt;&lt; "    ";</a:t>
            </a:r>
          </a:p>
          <a:p>
            <a:r>
              <a:rPr lang="en-US" altLang="zh-CN" sz="1700" b="1" dirty="0">
                <a:solidFill>
                  <a:srgbClr val="006600"/>
                </a:solidFill>
                <a:latin typeface="微软雅黑" pitchFamily="34" charset="-122"/>
                <a:ea typeface="微软雅黑" pitchFamily="34" charset="-122"/>
              </a:rPr>
              <a:t>      else</a:t>
            </a:r>
          </a:p>
          <a:p>
            <a:r>
              <a:rPr lang="en-US" altLang="zh-CN" sz="1700" b="1" dirty="0">
                <a:solidFill>
                  <a:srgbClr val="006600"/>
                </a:solidFill>
                <a:latin typeface="微软雅黑" pitchFamily="34" charset="-122"/>
                <a:ea typeface="微软雅黑" pitchFamily="34" charset="-122"/>
              </a:rPr>
              <a:t>        </a:t>
            </a:r>
            <a:r>
              <a:rPr lang="en-US" altLang="zh-CN" sz="1700" b="1" dirty="0" err="1">
                <a:solidFill>
                  <a:srgbClr val="006600"/>
                </a:solidFill>
                <a:latin typeface="微软雅黑" pitchFamily="34" charset="-122"/>
                <a:ea typeface="微软雅黑" pitchFamily="34" charset="-122"/>
              </a:rPr>
              <a:t>cout</a:t>
            </a:r>
            <a:r>
              <a:rPr lang="en-US" altLang="zh-CN" sz="1700" b="1" dirty="0">
                <a:solidFill>
                  <a:srgbClr val="006600"/>
                </a:solidFill>
                <a:latin typeface="微软雅黑" pitchFamily="34" charset="-122"/>
                <a:ea typeface="微软雅黑" pitchFamily="34" charset="-122"/>
              </a:rPr>
              <a:t> &lt;&lt; </a:t>
            </a:r>
            <a:r>
              <a:rPr lang="en-US" altLang="zh-CN" sz="1700" b="1" dirty="0" err="1">
                <a:solidFill>
                  <a:srgbClr val="006600"/>
                </a:solidFill>
                <a:latin typeface="微软雅黑" pitchFamily="34" charset="-122"/>
                <a:ea typeface="微软雅黑" pitchFamily="34" charset="-122"/>
              </a:rPr>
              <a:t>setw</a:t>
            </a:r>
            <a:r>
              <a:rPr lang="en-US" altLang="zh-CN" sz="1700" b="1" dirty="0">
                <a:solidFill>
                  <a:srgbClr val="006600"/>
                </a:solidFill>
                <a:latin typeface="微软雅黑" pitchFamily="34" charset="-122"/>
                <a:ea typeface="微软雅黑" pitchFamily="34" charset="-122"/>
              </a:rPr>
              <a:t>(4) &lt;&lt;  </a:t>
            </a:r>
            <a:r>
              <a:rPr lang="en-US" altLang="zh-CN" sz="1700" b="1" dirty="0" err="1">
                <a:solidFill>
                  <a:srgbClr val="006600"/>
                </a:solidFill>
                <a:latin typeface="微软雅黑" pitchFamily="34" charset="-122"/>
                <a:ea typeface="微软雅黑" pitchFamily="34" charset="-122"/>
              </a:rPr>
              <a:t>i</a:t>
            </a:r>
            <a:r>
              <a:rPr lang="en-US" altLang="zh-CN" sz="1700" b="1" dirty="0">
                <a:solidFill>
                  <a:srgbClr val="006600"/>
                </a:solidFill>
                <a:latin typeface="微软雅黑" pitchFamily="34" charset="-122"/>
                <a:ea typeface="微软雅黑" pitchFamily="34" charset="-122"/>
              </a:rPr>
              <a:t> * j;</a:t>
            </a:r>
          </a:p>
          <a:p>
            <a:r>
              <a:rPr lang="en-US" altLang="zh-CN" sz="1700" b="1" dirty="0">
                <a:solidFill>
                  <a:srgbClr val="C00000"/>
                </a:solidFill>
                <a:latin typeface="微软雅黑" pitchFamily="34" charset="-122"/>
                <a:ea typeface="微软雅黑" pitchFamily="34" charset="-122"/>
              </a:rPr>
              <a:t>    }</a:t>
            </a:r>
          </a:p>
          <a:p>
            <a:r>
              <a:rPr lang="en-US" altLang="zh-CN" sz="1700" b="1" dirty="0">
                <a:solidFill>
                  <a:srgbClr val="006600"/>
                </a:solidFill>
                <a:latin typeface="微软雅黑" pitchFamily="34" charset="-122"/>
                <a:ea typeface="微软雅黑" pitchFamily="34" charset="-122"/>
              </a:rPr>
              <a:t>    </a:t>
            </a:r>
            <a:r>
              <a:rPr lang="en-US" altLang="zh-CN" sz="1700" b="1" dirty="0" err="1">
                <a:solidFill>
                  <a:srgbClr val="006600"/>
                </a:solidFill>
                <a:latin typeface="微软雅黑" pitchFamily="34" charset="-122"/>
                <a:ea typeface="微软雅黑" pitchFamily="34" charset="-122"/>
              </a:rPr>
              <a:t>cout</a:t>
            </a:r>
            <a:r>
              <a:rPr lang="en-US" altLang="zh-CN" sz="1700" b="1" dirty="0">
                <a:solidFill>
                  <a:srgbClr val="006600"/>
                </a:solidFill>
                <a:latin typeface="微软雅黑" pitchFamily="34" charset="-122"/>
                <a:ea typeface="微软雅黑" pitchFamily="34" charset="-122"/>
              </a:rPr>
              <a:t> &lt;&lt; </a:t>
            </a:r>
            <a:r>
              <a:rPr lang="en-US" altLang="zh-CN" sz="1700" b="1" dirty="0" err="1">
                <a:solidFill>
                  <a:srgbClr val="006600"/>
                </a:solidFill>
                <a:latin typeface="微软雅黑" pitchFamily="34" charset="-122"/>
                <a:ea typeface="微软雅黑" pitchFamily="34" charset="-122"/>
              </a:rPr>
              <a:t>endl</a:t>
            </a:r>
            <a:r>
              <a:rPr lang="en-US" altLang="zh-CN" sz="1700" b="1" dirty="0">
                <a:solidFill>
                  <a:srgbClr val="006600"/>
                </a:solidFill>
                <a:latin typeface="微软雅黑" pitchFamily="34" charset="-122"/>
                <a:ea typeface="微软雅黑" pitchFamily="34" charset="-122"/>
              </a:rPr>
              <a:t>;    /*  </a:t>
            </a:r>
            <a:r>
              <a:rPr lang="zh-CN" altLang="en-US" sz="1700" b="1" dirty="0">
                <a:solidFill>
                  <a:srgbClr val="006600"/>
                </a:solidFill>
                <a:latin typeface="微软雅黑" pitchFamily="34" charset="-122"/>
                <a:ea typeface="微软雅黑" pitchFamily="34" charset="-122"/>
              </a:rPr>
              <a:t>结束一行打印，换行  *</a:t>
            </a:r>
            <a:r>
              <a:rPr lang="en-US" altLang="zh-CN" sz="1700" b="1" dirty="0">
                <a:solidFill>
                  <a:srgbClr val="006600"/>
                </a:solidFill>
                <a:latin typeface="微软雅黑" pitchFamily="34" charset="-122"/>
                <a:ea typeface="微软雅黑" pitchFamily="34" charset="-122"/>
              </a:rPr>
              <a:t>/</a:t>
            </a:r>
          </a:p>
          <a:p>
            <a:r>
              <a:rPr lang="en-US" altLang="zh-CN" sz="1700" b="1" dirty="0">
                <a:solidFill>
                  <a:srgbClr val="006600"/>
                </a:solidFill>
                <a:latin typeface="微软雅黑" pitchFamily="34" charset="-122"/>
                <a:ea typeface="微软雅黑" pitchFamily="34" charset="-122"/>
              </a:rPr>
              <a:t> </a:t>
            </a:r>
            <a:r>
              <a:rPr lang="en-US" altLang="zh-CN" sz="1700" b="1" dirty="0">
                <a:solidFill>
                  <a:srgbClr val="C00000"/>
                </a:solidFill>
                <a:latin typeface="微软雅黑" pitchFamily="34" charset="-122"/>
                <a:ea typeface="微软雅黑" pitchFamily="34" charset="-122"/>
              </a:rPr>
              <a:t> }</a:t>
            </a:r>
          </a:p>
          <a:p>
            <a:r>
              <a:rPr lang="en-US" altLang="zh-CN" sz="1700" b="1" dirty="0">
                <a:solidFill>
                  <a:srgbClr val="006600"/>
                </a:solidFill>
                <a:latin typeface="微软雅黑" pitchFamily="34" charset="-122"/>
                <a:ea typeface="微软雅黑" pitchFamily="34" charset="-122"/>
              </a:rPr>
              <a:t>  </a:t>
            </a:r>
            <a:r>
              <a:rPr lang="en-US" altLang="zh-CN" sz="1700" b="1" dirty="0" err="1">
                <a:solidFill>
                  <a:srgbClr val="006600"/>
                </a:solidFill>
                <a:latin typeface="微软雅黑" pitchFamily="34" charset="-122"/>
                <a:ea typeface="微软雅黑" pitchFamily="34" charset="-122"/>
              </a:rPr>
              <a:t>cout</a:t>
            </a:r>
            <a:r>
              <a:rPr lang="en-US" altLang="zh-CN" sz="1700" b="1" dirty="0">
                <a:solidFill>
                  <a:srgbClr val="006600"/>
                </a:solidFill>
                <a:latin typeface="微软雅黑" pitchFamily="34" charset="-122"/>
                <a:ea typeface="微软雅黑" pitchFamily="34" charset="-122"/>
              </a:rPr>
              <a:t> &lt;&lt; "---------------------------------------\n";</a:t>
            </a:r>
          </a:p>
          <a:p>
            <a:r>
              <a:rPr lang="en-US" altLang="zh-CN" sz="1700" b="1" dirty="0">
                <a:solidFill>
                  <a:srgbClr val="006600"/>
                </a:solidFill>
                <a:latin typeface="微软雅黑" pitchFamily="34" charset="-122"/>
                <a:ea typeface="微软雅黑" pitchFamily="34" charset="-122"/>
              </a:rPr>
              <a:t>  return 0;</a:t>
            </a:r>
          </a:p>
          <a:p>
            <a:r>
              <a:rPr lang="en-US" altLang="zh-CN" sz="1700" b="1" dirty="0">
                <a:solidFill>
                  <a:srgbClr val="006600"/>
                </a:solidFill>
                <a:latin typeface="微软雅黑" pitchFamily="34" charset="-122"/>
                <a:ea typeface="微软雅黑" pitchFamily="34" charset="-122"/>
              </a:rPr>
              <a:t>}</a:t>
            </a:r>
          </a:p>
        </p:txBody>
      </p:sp>
    </p:spTree>
    <p:extLst>
      <p:ext uri="{BB962C8B-B14F-4D97-AF65-F5344CB8AC3E}">
        <p14:creationId xmlns:p14="http://schemas.microsoft.com/office/powerpoint/2010/main" val="33609799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par>
                                <p:cTn id="9" presetID="2" presetClass="entr" presetSubtype="4" decel="100000" fill="hold" nodeType="withEffect">
                                  <p:stCondLst>
                                    <p:cond delay="25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1+#ppt_h/2"/>
                                          </p:val>
                                        </p:tav>
                                        <p:tav tm="100000">
                                          <p:val>
                                            <p:strVal val="#ppt_y"/>
                                          </p:val>
                                        </p:tav>
                                      </p:tavLst>
                                    </p:anim>
                                  </p:childTnLst>
                                </p:cTn>
                              </p:par>
                            </p:childTnLst>
                          </p:cTn>
                        </p:par>
                        <p:par>
                          <p:cTn id="13" fill="hold">
                            <p:stCondLst>
                              <p:cond delay="750"/>
                            </p:stCondLst>
                            <p:childTnLst>
                              <p:par>
                                <p:cTn id="14" presetID="10" presetClass="entr" presetSubtype="0" fill="hold" nodeType="after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500"/>
                                        <p:tgtEl>
                                          <p:spTgt spid="2"/>
                                        </p:tgtEl>
                                      </p:cBhvr>
                                    </p:animEffect>
                                  </p:childTnLst>
                                </p:cTn>
                              </p:par>
                              <p:par>
                                <p:cTn id="17" presetID="2" presetClass="entr" presetSubtype="4" decel="100000" fill="hold" grpId="0" nodeType="withEffect">
                                  <p:stCondLst>
                                    <p:cond delay="0"/>
                                  </p:stCondLst>
                                  <p:childTnLst>
                                    <p:set>
                                      <p:cBhvr>
                                        <p:cTn id="18" dur="1" fill="hold">
                                          <p:stCondLst>
                                            <p:cond delay="0"/>
                                          </p:stCondLst>
                                        </p:cTn>
                                        <p:tgtEl>
                                          <p:spTgt spid="33"/>
                                        </p:tgtEl>
                                        <p:attrNameLst>
                                          <p:attrName>style.visibility</p:attrName>
                                        </p:attrNameLst>
                                      </p:cBhvr>
                                      <p:to>
                                        <p:strVal val="visible"/>
                                      </p:to>
                                    </p:set>
                                    <p:anim calcmode="lin" valueType="num">
                                      <p:cBhvr additive="base">
                                        <p:cTn id="19" dur="500" fill="hold"/>
                                        <p:tgtEl>
                                          <p:spTgt spid="33"/>
                                        </p:tgtEl>
                                        <p:attrNameLst>
                                          <p:attrName>ppt_x</p:attrName>
                                        </p:attrNameLst>
                                      </p:cBhvr>
                                      <p:tavLst>
                                        <p:tav tm="0">
                                          <p:val>
                                            <p:strVal val="#ppt_x"/>
                                          </p:val>
                                        </p:tav>
                                        <p:tav tm="100000">
                                          <p:val>
                                            <p:strVal val="#ppt_x"/>
                                          </p:val>
                                        </p:tav>
                                      </p:tavLst>
                                    </p:anim>
                                    <p:anim calcmode="lin" valueType="num">
                                      <p:cBhvr additive="base">
                                        <p:cTn id="20"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56675" y="1254740"/>
            <a:ext cx="10271573" cy="4846569"/>
          </a:xfrm>
          <a:prstGeom prst="rect">
            <a:avLst/>
          </a:prstGeom>
        </p:spPr>
      </p:pic>
      <p:pic>
        <p:nvPicPr>
          <p:cNvPr id="9" name="图片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771" y="507825"/>
            <a:ext cx="6352257" cy="743356"/>
          </a:xfrm>
          <a:prstGeom prst="rect">
            <a:avLst/>
          </a:prstGeom>
        </p:spPr>
      </p:pic>
      <p:grpSp>
        <p:nvGrpSpPr>
          <p:cNvPr id="2" name="组合 7"/>
          <p:cNvGrpSpPr/>
          <p:nvPr/>
        </p:nvGrpSpPr>
        <p:grpSpPr>
          <a:xfrm>
            <a:off x="734568" y="424635"/>
            <a:ext cx="2727843" cy="830997"/>
            <a:chOff x="734568" y="424635"/>
            <a:chExt cx="2727843" cy="830997"/>
          </a:xfrm>
        </p:grpSpPr>
        <p:sp>
          <p:nvSpPr>
            <p:cNvPr id="4" name="文本框 3"/>
            <p:cNvSpPr txBox="1"/>
            <p:nvPr/>
          </p:nvSpPr>
          <p:spPr>
            <a:xfrm>
              <a:off x="734568" y="424635"/>
              <a:ext cx="417576" cy="830997"/>
            </a:xfrm>
            <a:prstGeom prst="rect">
              <a:avLst/>
            </a:prstGeom>
            <a:noFill/>
          </p:spPr>
          <p:txBody>
            <a:bodyPr wrap="square" rtlCol="0">
              <a:spAutoFit/>
            </a:bodyPr>
            <a:lstStyle/>
            <a:p>
              <a:r>
                <a:rPr lang="zh-CN" altLang="en-US" sz="4800" dirty="0" smtClean="0">
                  <a:solidFill>
                    <a:schemeClr val="bg1"/>
                  </a:solidFill>
                  <a:latin typeface="微软雅黑" panose="020B0503020204020204" pitchFamily="34" charset="-122"/>
                  <a:ea typeface="微软雅黑" panose="020B0503020204020204" pitchFamily="34" charset="-122"/>
                </a:rPr>
                <a:t>■</a:t>
              </a:r>
            </a:p>
          </p:txBody>
        </p:sp>
        <p:sp>
          <p:nvSpPr>
            <p:cNvPr id="5" name="矩形 4"/>
            <p:cNvSpPr/>
            <p:nvPr/>
          </p:nvSpPr>
          <p:spPr>
            <a:xfrm>
              <a:off x="1431086" y="562689"/>
              <a:ext cx="2031325" cy="646331"/>
            </a:xfrm>
            <a:prstGeom prst="rect">
              <a:avLst/>
            </a:prstGeom>
          </p:spPr>
          <p:txBody>
            <a:bodyPr wrap="none">
              <a:spAutoFit/>
            </a:bodyPr>
            <a:lstStyle/>
            <a:p>
              <a:r>
                <a:rPr lang="zh-CN" altLang="en-US" sz="3600" dirty="0">
                  <a:solidFill>
                    <a:schemeClr val="bg1"/>
                  </a:solidFill>
                  <a:latin typeface="微软雅黑" panose="020B0503020204020204" pitchFamily="34" charset="-122"/>
                  <a:ea typeface="微软雅黑" panose="020B0503020204020204" pitchFamily="34" charset="-122"/>
                </a:rPr>
                <a:t>编程实践</a:t>
              </a:r>
              <a:endParaRPr lang="zh-CN" altLang="en-US" sz="3600" dirty="0" smtClean="0">
                <a:solidFill>
                  <a:schemeClr val="bg1"/>
                </a:solidFill>
                <a:latin typeface="微软雅黑" panose="020B0503020204020204" pitchFamily="34" charset="-122"/>
                <a:ea typeface="微软雅黑" panose="020B0503020204020204" pitchFamily="34" charset="-122"/>
              </a:endParaRPr>
            </a:p>
          </p:txBody>
        </p:sp>
      </p:grpSp>
      <p:sp>
        <p:nvSpPr>
          <p:cNvPr id="19" name="矩形 18"/>
          <p:cNvSpPr/>
          <p:nvPr/>
        </p:nvSpPr>
        <p:spPr>
          <a:xfrm>
            <a:off x="1654881" y="1365069"/>
            <a:ext cx="7867810" cy="4736681"/>
          </a:xfrm>
          <a:prstGeom prst="rect">
            <a:avLst/>
          </a:prstGeom>
        </p:spPr>
        <p:txBody>
          <a:bodyPr wrap="square">
            <a:spAutoFit/>
          </a:bodyPr>
          <a:lstStyle/>
          <a:p>
            <a:pPr marL="0" lvl="1">
              <a:lnSpc>
                <a:spcPct val="130000"/>
              </a:lnSpc>
            </a:pPr>
            <a:r>
              <a:rPr lang="en-US" altLang="zh-CN" sz="1600" b="1" dirty="0" smtClean="0">
                <a:solidFill>
                  <a:srgbClr val="8A2F8C"/>
                </a:solidFill>
                <a:latin typeface="微软雅黑" panose="020B0503020204020204" pitchFamily="34" charset="-122"/>
                <a:ea typeface="微软雅黑" panose="020B0503020204020204" pitchFamily="34" charset="-122"/>
              </a:rPr>
              <a:t>2.1  </a:t>
            </a:r>
            <a:r>
              <a:rPr lang="zh-CN" altLang="en-US" sz="1600" b="1" dirty="0" smtClean="0">
                <a:solidFill>
                  <a:srgbClr val="8A2F8C"/>
                </a:solidFill>
                <a:latin typeface="微软雅黑" panose="020B0503020204020204" pitchFamily="34" charset="-122"/>
                <a:ea typeface="微软雅黑" panose="020B0503020204020204" pitchFamily="34" charset="-122"/>
              </a:rPr>
              <a:t>使用</a:t>
            </a:r>
            <a:r>
              <a:rPr lang="zh-CN" altLang="en-US" sz="1600" b="1" dirty="0">
                <a:solidFill>
                  <a:srgbClr val="8A2F8C"/>
                </a:solidFill>
                <a:latin typeface="微软雅黑" panose="020B0503020204020204" pitchFamily="34" charset="-122"/>
                <a:ea typeface="微软雅黑" panose="020B0503020204020204" pitchFamily="34" charset="-122"/>
              </a:rPr>
              <a:t>循环结构打印下述图形，打印行数</a:t>
            </a:r>
            <a:r>
              <a:rPr lang="en-US" altLang="zh-CN" sz="1600" b="1" dirty="0">
                <a:solidFill>
                  <a:srgbClr val="8A2F8C"/>
                </a:solidFill>
                <a:latin typeface="微软雅黑" panose="020B0503020204020204" pitchFamily="34" charset="-122"/>
                <a:ea typeface="微软雅黑" panose="020B0503020204020204" pitchFamily="34" charset="-122"/>
              </a:rPr>
              <a:t>n</a:t>
            </a:r>
            <a:r>
              <a:rPr lang="zh-CN" altLang="en-US" sz="1600" b="1" dirty="0">
                <a:solidFill>
                  <a:srgbClr val="8A2F8C"/>
                </a:solidFill>
                <a:latin typeface="微软雅黑" panose="020B0503020204020204" pitchFamily="34" charset="-122"/>
                <a:ea typeface="微软雅黑" panose="020B0503020204020204" pitchFamily="34" charset="-122"/>
              </a:rPr>
              <a:t>由用户输入。图中每行事实上包括两部分，中间间隔空格字符数</a:t>
            </a:r>
            <a:r>
              <a:rPr lang="en-US" altLang="zh-CN" sz="1600" b="1" dirty="0">
                <a:solidFill>
                  <a:srgbClr val="8A2F8C"/>
                </a:solidFill>
                <a:latin typeface="微软雅黑" panose="020B0503020204020204" pitchFamily="34" charset="-122"/>
                <a:ea typeface="微软雅黑" panose="020B0503020204020204" pitchFamily="34" charset="-122"/>
              </a:rPr>
              <a:t>m</a:t>
            </a:r>
            <a:r>
              <a:rPr lang="zh-CN" altLang="en-US" sz="1600" b="1" dirty="0">
                <a:solidFill>
                  <a:srgbClr val="8A2F8C"/>
                </a:solidFill>
                <a:latin typeface="微软雅黑" panose="020B0503020204020204" pitchFamily="34" charset="-122"/>
                <a:ea typeface="微软雅黑" panose="020B0503020204020204" pitchFamily="34" charset="-122"/>
              </a:rPr>
              <a:t>也由用户输入。</a:t>
            </a:r>
          </a:p>
          <a:p>
            <a:pPr marL="2354400" lvl="8" eaLnBrk="0" fontAlgn="base" hangingPunct="0">
              <a:spcAft>
                <a:spcPct val="0"/>
              </a:spcAft>
              <a:buClr>
                <a:schemeClr val="tx1"/>
              </a:buClr>
              <a:buSzPct val="75000"/>
              <a:defRPr/>
            </a:pPr>
            <a:endParaRPr kumimoji="1" lang="en-US" altLang="zh-CN" sz="1200" b="1" dirty="0" smtClean="0">
              <a:solidFill>
                <a:srgbClr val="8A2F8C"/>
              </a:solidFill>
              <a:latin typeface="Courier New" panose="02070309020205020404" pitchFamily="49" charset="0"/>
              <a:cs typeface="Courier New" panose="02070309020205020404" pitchFamily="49" charset="0"/>
            </a:endParaRPr>
          </a:p>
          <a:p>
            <a:pPr marL="2354400" lvl="8" eaLnBrk="0" fontAlgn="base" hangingPunct="0">
              <a:spcAft>
                <a:spcPct val="0"/>
              </a:spcAft>
              <a:buClr>
                <a:schemeClr val="tx1"/>
              </a:buClr>
              <a:buSzPct val="75000"/>
              <a:defRPr/>
            </a:pPr>
            <a:r>
              <a:rPr kumimoji="1" lang="zh-CN" altLang="en-US" sz="1200" b="1" dirty="0" smtClean="0">
                <a:solidFill>
                  <a:srgbClr val="8A2F8C"/>
                </a:solidFill>
                <a:latin typeface="Courier New" panose="02070309020205020404" pitchFamily="49" charset="0"/>
                <a:cs typeface="Courier New" panose="02070309020205020404" pitchFamily="49" charset="0"/>
              </a:rPr>
              <a:t>    </a:t>
            </a:r>
            <a:r>
              <a:rPr kumimoji="1" lang="zh-CN" altLang="en-US" sz="1200" b="1" dirty="0">
                <a:solidFill>
                  <a:srgbClr val="8A2F8C"/>
                </a:solidFill>
                <a:latin typeface="Courier New" panose="02070309020205020404" pitchFamily="49" charset="0"/>
                <a:cs typeface="Courier New" panose="02070309020205020404" pitchFamily="49" charset="0"/>
              </a:rPr>
              <a:t>*    *********</a:t>
            </a:r>
          </a:p>
          <a:p>
            <a:pPr marL="2354400" lvl="8" eaLnBrk="0" fontAlgn="base" hangingPunct="0">
              <a:spcAft>
                <a:spcPct val="0"/>
              </a:spcAft>
              <a:buClr>
                <a:schemeClr val="tx1"/>
              </a:buClr>
              <a:buSzPct val="75000"/>
              <a:defRPr/>
            </a:pPr>
            <a:r>
              <a:rPr kumimoji="1" lang="zh-CN" altLang="en-US" sz="1200" b="1" dirty="0">
                <a:solidFill>
                  <a:srgbClr val="8A2F8C"/>
                </a:solidFill>
                <a:latin typeface="Courier New" panose="02070309020205020404" pitchFamily="49" charset="0"/>
                <a:cs typeface="Courier New" panose="02070309020205020404" pitchFamily="49" charset="0"/>
              </a:rPr>
              <a:t>   ***    *******</a:t>
            </a:r>
          </a:p>
          <a:p>
            <a:pPr marL="2354400" lvl="8" eaLnBrk="0" fontAlgn="base" hangingPunct="0">
              <a:spcAft>
                <a:spcPct val="0"/>
              </a:spcAft>
              <a:buClr>
                <a:schemeClr val="tx1"/>
              </a:buClr>
              <a:buSzPct val="75000"/>
              <a:defRPr/>
            </a:pPr>
            <a:r>
              <a:rPr kumimoji="1" lang="zh-CN" altLang="en-US" sz="1200" b="1" dirty="0">
                <a:solidFill>
                  <a:srgbClr val="8A2F8C"/>
                </a:solidFill>
                <a:latin typeface="Courier New" panose="02070309020205020404" pitchFamily="49" charset="0"/>
                <a:cs typeface="Courier New" panose="02070309020205020404" pitchFamily="49" charset="0"/>
              </a:rPr>
              <a:t>  *****    *****</a:t>
            </a:r>
          </a:p>
          <a:p>
            <a:pPr marL="2354400" lvl="8" eaLnBrk="0" fontAlgn="base" hangingPunct="0">
              <a:spcAft>
                <a:spcPct val="0"/>
              </a:spcAft>
              <a:buClr>
                <a:schemeClr val="tx1"/>
              </a:buClr>
              <a:buSzPct val="75000"/>
              <a:defRPr/>
            </a:pPr>
            <a:r>
              <a:rPr kumimoji="1" lang="zh-CN" altLang="en-US" sz="1200" b="1" dirty="0">
                <a:solidFill>
                  <a:srgbClr val="8A2F8C"/>
                </a:solidFill>
                <a:latin typeface="Courier New" panose="02070309020205020404" pitchFamily="49" charset="0"/>
                <a:cs typeface="Courier New" panose="02070309020205020404" pitchFamily="49" charset="0"/>
              </a:rPr>
              <a:t> *******    ***</a:t>
            </a:r>
          </a:p>
          <a:p>
            <a:pPr marL="2354400" lvl="8" eaLnBrk="0" fontAlgn="base" hangingPunct="0">
              <a:spcAft>
                <a:spcPct val="0"/>
              </a:spcAft>
              <a:buClr>
                <a:schemeClr val="tx1"/>
              </a:buClr>
              <a:buSzPct val="75000"/>
              <a:defRPr/>
            </a:pPr>
            <a:r>
              <a:rPr kumimoji="1" lang="zh-CN" altLang="en-US" sz="1200" b="1" dirty="0">
                <a:solidFill>
                  <a:srgbClr val="8A2F8C"/>
                </a:solidFill>
                <a:latin typeface="Courier New" panose="02070309020205020404" pitchFamily="49" charset="0"/>
                <a:cs typeface="Courier New" panose="02070309020205020404" pitchFamily="49" charset="0"/>
              </a:rPr>
              <a:t>*********    *</a:t>
            </a:r>
          </a:p>
          <a:p>
            <a:pPr marL="0" lvl="1">
              <a:lnSpc>
                <a:spcPct val="130000"/>
              </a:lnSpc>
            </a:pPr>
            <a:endParaRPr lang="en-US" altLang="zh-CN" b="1" dirty="0" smtClean="0">
              <a:solidFill>
                <a:srgbClr val="8A2F8C"/>
              </a:solidFill>
              <a:latin typeface="微软雅黑" panose="020B0503020204020204" pitchFamily="34" charset="-122"/>
              <a:ea typeface="微软雅黑" panose="020B0503020204020204" pitchFamily="34" charset="-122"/>
            </a:endParaRPr>
          </a:p>
          <a:p>
            <a:pPr marL="0" lvl="1">
              <a:lnSpc>
                <a:spcPct val="130000"/>
              </a:lnSpc>
            </a:pPr>
            <a:r>
              <a:rPr lang="en-US" altLang="zh-CN" sz="1600" b="1" dirty="0" smtClean="0">
                <a:solidFill>
                  <a:srgbClr val="8A2F8C"/>
                </a:solidFill>
                <a:latin typeface="微软雅黑" panose="020B0503020204020204" pitchFamily="34" charset="-122"/>
                <a:ea typeface="微软雅黑" panose="020B0503020204020204" pitchFamily="34" charset="-122"/>
              </a:rPr>
              <a:t>2.2  </a:t>
            </a:r>
            <a:r>
              <a:rPr lang="zh-CN" altLang="en-US" sz="1600" b="1" dirty="0" smtClean="0">
                <a:solidFill>
                  <a:srgbClr val="8A2F8C"/>
                </a:solidFill>
                <a:latin typeface="微软雅黑" panose="020B0503020204020204" pitchFamily="34" charset="-122"/>
                <a:ea typeface="微软雅黑" panose="020B0503020204020204" pitchFamily="34" charset="-122"/>
              </a:rPr>
              <a:t>按照</a:t>
            </a:r>
            <a:r>
              <a:rPr lang="zh-CN" altLang="en-US" sz="1600" b="1" dirty="0">
                <a:solidFill>
                  <a:srgbClr val="8A2F8C"/>
                </a:solidFill>
                <a:latin typeface="微软雅黑" panose="020B0503020204020204" pitchFamily="34" charset="-122"/>
                <a:ea typeface="微软雅黑" panose="020B0503020204020204" pitchFamily="34" charset="-122"/>
              </a:rPr>
              <a:t>下述格式打印</a:t>
            </a:r>
            <a:r>
              <a:rPr lang="en-US" altLang="zh-CN" sz="1600" b="1" dirty="0">
                <a:solidFill>
                  <a:srgbClr val="8A2F8C"/>
                </a:solidFill>
                <a:latin typeface="微软雅黑" panose="020B0503020204020204" pitchFamily="34" charset="-122"/>
                <a:ea typeface="微软雅黑" panose="020B0503020204020204" pitchFamily="34" charset="-122"/>
              </a:rPr>
              <a:t>2016</a:t>
            </a:r>
            <a:r>
              <a:rPr lang="zh-CN" altLang="en-US" sz="1600" b="1" dirty="0">
                <a:solidFill>
                  <a:srgbClr val="8A2F8C"/>
                </a:solidFill>
                <a:latin typeface="微软雅黑" panose="020B0503020204020204" pitchFamily="34" charset="-122"/>
                <a:ea typeface="微软雅黑" panose="020B0503020204020204" pitchFamily="34" charset="-122"/>
              </a:rPr>
              <a:t>年</a:t>
            </a:r>
            <a:r>
              <a:rPr lang="en-US" altLang="zh-CN" sz="1600" b="1" dirty="0">
                <a:solidFill>
                  <a:srgbClr val="8A2F8C"/>
                </a:solidFill>
                <a:latin typeface="微软雅黑" panose="020B0503020204020204" pitchFamily="34" charset="-122"/>
                <a:ea typeface="微软雅黑" panose="020B0503020204020204" pitchFamily="34" charset="-122"/>
              </a:rPr>
              <a:t>1</a:t>
            </a:r>
            <a:r>
              <a:rPr lang="zh-CN" altLang="en-US" sz="1600" b="1" dirty="0">
                <a:solidFill>
                  <a:srgbClr val="8A2F8C"/>
                </a:solidFill>
                <a:latin typeface="微软雅黑" panose="020B0503020204020204" pitchFamily="34" charset="-122"/>
                <a:ea typeface="微软雅黑" panose="020B0503020204020204" pitchFamily="34" charset="-122"/>
              </a:rPr>
              <a:t>月日历：</a:t>
            </a:r>
          </a:p>
          <a:p>
            <a:pPr marL="2354400" lvl="2">
              <a:buFont typeface="Wingdings" pitchFamily="2" charset="2"/>
              <a:buNone/>
              <a:defRPr/>
            </a:pPr>
            <a:endParaRPr lang="en-US" altLang="zh-CN" sz="1200" b="1" dirty="0" smtClean="0">
              <a:solidFill>
                <a:srgbClr val="8A2F8C"/>
              </a:solidFill>
              <a:latin typeface="Courier New" panose="02070309020205020404" pitchFamily="49" charset="0"/>
              <a:cs typeface="Courier New" panose="02070309020205020404" pitchFamily="49" charset="0"/>
            </a:endParaRPr>
          </a:p>
          <a:p>
            <a:pPr marL="2354400" lvl="2">
              <a:buFont typeface="Wingdings" pitchFamily="2" charset="2"/>
              <a:buNone/>
              <a:defRPr/>
            </a:pPr>
            <a:r>
              <a:rPr lang="en-US" altLang="zh-CN" sz="1200" b="1" dirty="0" smtClean="0">
                <a:solidFill>
                  <a:srgbClr val="8A2F8C"/>
                </a:solidFill>
                <a:latin typeface="Courier New" panose="02070309020205020404" pitchFamily="49" charset="0"/>
                <a:cs typeface="Courier New" panose="02070309020205020404" pitchFamily="49" charset="0"/>
              </a:rPr>
              <a:t>Calendar </a:t>
            </a:r>
            <a:r>
              <a:rPr lang="en-US" altLang="zh-CN" sz="1200" b="1" dirty="0">
                <a:solidFill>
                  <a:srgbClr val="8A2F8C"/>
                </a:solidFill>
                <a:latin typeface="Courier New" panose="02070309020205020404" pitchFamily="49" charset="0"/>
                <a:cs typeface="Courier New" panose="02070309020205020404" pitchFamily="49" charset="0"/>
              </a:rPr>
              <a:t>2016-01</a:t>
            </a:r>
          </a:p>
          <a:p>
            <a:pPr marL="2354400" lvl="2">
              <a:buFont typeface="Wingdings" pitchFamily="2" charset="2"/>
              <a:buNone/>
              <a:defRPr/>
            </a:pPr>
            <a:r>
              <a:rPr lang="en-US" altLang="zh-CN" sz="1200" b="1" dirty="0">
                <a:solidFill>
                  <a:srgbClr val="8A2F8C"/>
                </a:solidFill>
                <a:latin typeface="Courier New" panose="02070309020205020404" pitchFamily="49" charset="0"/>
                <a:cs typeface="Courier New" panose="02070309020205020404" pitchFamily="49" charset="0"/>
              </a:rPr>
              <a:t>--------------------------</a:t>
            </a:r>
          </a:p>
          <a:p>
            <a:pPr marL="2354400" lvl="2">
              <a:buFont typeface="Wingdings" pitchFamily="2" charset="2"/>
              <a:buNone/>
              <a:defRPr/>
            </a:pPr>
            <a:r>
              <a:rPr lang="en-US" altLang="zh-CN" sz="1200" b="1" dirty="0">
                <a:solidFill>
                  <a:srgbClr val="8A2F8C"/>
                </a:solidFill>
                <a:latin typeface="Courier New" panose="02070309020205020404" pitchFamily="49" charset="0"/>
                <a:cs typeface="Courier New" panose="02070309020205020404" pitchFamily="49" charset="0"/>
              </a:rPr>
              <a:t>Su  Mo  </a:t>
            </a:r>
            <a:r>
              <a:rPr lang="en-US" altLang="zh-CN" sz="1200" b="1" dirty="0" err="1">
                <a:solidFill>
                  <a:srgbClr val="8A2F8C"/>
                </a:solidFill>
                <a:latin typeface="Courier New" panose="02070309020205020404" pitchFamily="49" charset="0"/>
                <a:cs typeface="Courier New" panose="02070309020205020404" pitchFamily="49" charset="0"/>
              </a:rPr>
              <a:t>Tu</a:t>
            </a:r>
            <a:r>
              <a:rPr lang="en-US" altLang="zh-CN" sz="1200" b="1" dirty="0">
                <a:solidFill>
                  <a:srgbClr val="8A2F8C"/>
                </a:solidFill>
                <a:latin typeface="Courier New" panose="02070309020205020404" pitchFamily="49" charset="0"/>
                <a:cs typeface="Courier New" panose="02070309020205020404" pitchFamily="49" charset="0"/>
              </a:rPr>
              <a:t>  We  </a:t>
            </a:r>
            <a:r>
              <a:rPr lang="en-US" altLang="zh-CN" sz="1200" b="1" dirty="0" err="1">
                <a:solidFill>
                  <a:srgbClr val="8A2F8C"/>
                </a:solidFill>
                <a:latin typeface="Courier New" panose="02070309020205020404" pitchFamily="49" charset="0"/>
                <a:cs typeface="Courier New" panose="02070309020205020404" pitchFamily="49" charset="0"/>
              </a:rPr>
              <a:t>Th</a:t>
            </a:r>
            <a:r>
              <a:rPr lang="en-US" altLang="zh-CN" sz="1200" b="1" dirty="0">
                <a:solidFill>
                  <a:srgbClr val="8A2F8C"/>
                </a:solidFill>
                <a:latin typeface="Courier New" panose="02070309020205020404" pitchFamily="49" charset="0"/>
                <a:cs typeface="Courier New" panose="02070309020205020404" pitchFamily="49" charset="0"/>
              </a:rPr>
              <a:t>  Fr  Sa</a:t>
            </a:r>
          </a:p>
          <a:p>
            <a:pPr marL="2354400" lvl="2">
              <a:buFont typeface="Wingdings" pitchFamily="2" charset="2"/>
              <a:buNone/>
              <a:defRPr/>
            </a:pPr>
            <a:r>
              <a:rPr lang="en-US" altLang="zh-CN" sz="1200" b="1" dirty="0">
                <a:solidFill>
                  <a:srgbClr val="8A2F8C"/>
                </a:solidFill>
                <a:latin typeface="Courier New" panose="02070309020205020404" pitchFamily="49" charset="0"/>
                <a:cs typeface="Courier New" panose="02070309020205020404" pitchFamily="49" charset="0"/>
              </a:rPr>
              <a:t>--------------------------</a:t>
            </a:r>
          </a:p>
          <a:p>
            <a:pPr marL="2354400" lvl="2">
              <a:buFont typeface="Wingdings" pitchFamily="2" charset="2"/>
              <a:buNone/>
              <a:defRPr/>
            </a:pPr>
            <a:r>
              <a:rPr lang="en-US" altLang="zh-CN" sz="1200" b="1" dirty="0">
                <a:solidFill>
                  <a:srgbClr val="8A2F8C"/>
                </a:solidFill>
                <a:latin typeface="Courier New" panose="02070309020205020404" pitchFamily="49" charset="0"/>
                <a:cs typeface="Courier New" panose="02070309020205020404" pitchFamily="49" charset="0"/>
              </a:rPr>
              <a:t>                     1   2</a:t>
            </a:r>
          </a:p>
          <a:p>
            <a:pPr marL="2354400" lvl="2">
              <a:buFont typeface="Wingdings" pitchFamily="2" charset="2"/>
              <a:buNone/>
              <a:defRPr/>
            </a:pPr>
            <a:r>
              <a:rPr lang="en-US" altLang="zh-CN" sz="1200" b="1" dirty="0">
                <a:solidFill>
                  <a:srgbClr val="8A2F8C"/>
                </a:solidFill>
                <a:latin typeface="Courier New" panose="02070309020205020404" pitchFamily="49" charset="0"/>
                <a:cs typeface="Courier New" panose="02070309020205020404" pitchFamily="49" charset="0"/>
              </a:rPr>
              <a:t> 3   4   5   6   7   8   9</a:t>
            </a:r>
          </a:p>
          <a:p>
            <a:pPr marL="2354400" lvl="2">
              <a:buFont typeface="Wingdings" pitchFamily="2" charset="2"/>
              <a:buNone/>
              <a:defRPr/>
            </a:pPr>
            <a:r>
              <a:rPr lang="en-US" altLang="zh-CN" sz="1200" b="1" dirty="0">
                <a:solidFill>
                  <a:srgbClr val="8A2F8C"/>
                </a:solidFill>
                <a:latin typeface="Courier New" panose="02070309020205020404" pitchFamily="49" charset="0"/>
                <a:cs typeface="Courier New" panose="02070309020205020404" pitchFamily="49" charset="0"/>
              </a:rPr>
              <a:t>10  11  12  13  14  15  16</a:t>
            </a:r>
          </a:p>
          <a:p>
            <a:pPr marL="2354400" lvl="2">
              <a:buFont typeface="Wingdings" pitchFamily="2" charset="2"/>
              <a:buNone/>
              <a:defRPr/>
            </a:pPr>
            <a:r>
              <a:rPr lang="en-US" altLang="zh-CN" sz="1200" b="1" dirty="0">
                <a:solidFill>
                  <a:srgbClr val="8A2F8C"/>
                </a:solidFill>
                <a:latin typeface="Courier New" panose="02070309020205020404" pitchFamily="49" charset="0"/>
                <a:cs typeface="Courier New" panose="02070309020205020404" pitchFamily="49" charset="0"/>
              </a:rPr>
              <a:t>17  18  19  20  21  22  23</a:t>
            </a:r>
          </a:p>
          <a:p>
            <a:pPr marL="2354400" lvl="2">
              <a:buFont typeface="Wingdings" pitchFamily="2" charset="2"/>
              <a:buNone/>
              <a:defRPr/>
            </a:pPr>
            <a:r>
              <a:rPr lang="en-US" altLang="zh-CN" sz="1200" b="1" dirty="0">
                <a:solidFill>
                  <a:srgbClr val="8A2F8C"/>
                </a:solidFill>
                <a:latin typeface="Courier New" panose="02070309020205020404" pitchFamily="49" charset="0"/>
                <a:cs typeface="Courier New" panose="02070309020205020404" pitchFamily="49" charset="0"/>
              </a:rPr>
              <a:t>24  25  26  27  28  29  30</a:t>
            </a:r>
          </a:p>
          <a:p>
            <a:pPr marL="2354400" lvl="2">
              <a:buFont typeface="Wingdings" pitchFamily="2" charset="2"/>
              <a:buNone/>
              <a:defRPr/>
            </a:pPr>
            <a:r>
              <a:rPr lang="en-US" altLang="zh-CN" sz="1200" b="1" dirty="0">
                <a:solidFill>
                  <a:srgbClr val="8A2F8C"/>
                </a:solidFill>
                <a:latin typeface="Courier New" panose="02070309020205020404" pitchFamily="49" charset="0"/>
                <a:cs typeface="Courier New" panose="02070309020205020404" pitchFamily="49" charset="0"/>
              </a:rPr>
              <a:t>31</a:t>
            </a:r>
          </a:p>
          <a:p>
            <a:pPr marL="2354400" lvl="2">
              <a:buFont typeface="Wingdings" pitchFamily="2" charset="2"/>
              <a:buNone/>
              <a:defRPr/>
            </a:pPr>
            <a:r>
              <a:rPr lang="en-US" altLang="zh-CN" sz="1200" b="1" dirty="0">
                <a:solidFill>
                  <a:srgbClr val="8A2F8C"/>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409525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par>
                                <p:cTn id="9" presetID="2" presetClass="entr" presetSubtype="4" decel="100000" fill="hold" nodeType="withEffect">
                                  <p:stCondLst>
                                    <p:cond delay="25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1+#ppt_h/2"/>
                                          </p:val>
                                        </p:tav>
                                        <p:tav tm="100000">
                                          <p:val>
                                            <p:strVal val="#ppt_y"/>
                                          </p:val>
                                        </p:tav>
                                      </p:tavLst>
                                    </p:anim>
                                  </p:childTnLst>
                                </p:cTn>
                              </p:par>
                            </p:childTnLst>
                          </p:cTn>
                        </p:par>
                        <p:par>
                          <p:cTn id="13" fill="hold">
                            <p:stCondLst>
                              <p:cond delay="750"/>
                            </p:stCondLst>
                            <p:childTnLst>
                              <p:par>
                                <p:cTn id="14" presetID="10" presetClass="entr" presetSubtype="0" fill="hold" nodeType="after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500"/>
                                        <p:tgtEl>
                                          <p:spTgt spid="2"/>
                                        </p:tgtEl>
                                      </p:cBhvr>
                                    </p:animEffect>
                                  </p:childTnLst>
                                </p:cTn>
                              </p:par>
                              <p:par>
                                <p:cTn id="17" presetID="2" presetClass="entr" presetSubtype="4" decel="100000" fill="hold" grpId="0" nodeType="withEffect">
                                  <p:stCondLst>
                                    <p:cond delay="0"/>
                                  </p:stCondLst>
                                  <p:childTnLst>
                                    <p:set>
                                      <p:cBhvr>
                                        <p:cTn id="18" dur="1" fill="hold">
                                          <p:stCondLst>
                                            <p:cond delay="0"/>
                                          </p:stCondLst>
                                        </p:cTn>
                                        <p:tgtEl>
                                          <p:spTgt spid="19"/>
                                        </p:tgtEl>
                                        <p:attrNameLst>
                                          <p:attrName>style.visibility</p:attrName>
                                        </p:attrNameLst>
                                      </p:cBhvr>
                                      <p:to>
                                        <p:strVal val="visible"/>
                                      </p:to>
                                    </p:set>
                                    <p:anim calcmode="lin" valueType="num">
                                      <p:cBhvr additive="base">
                                        <p:cTn id="19" dur="500" fill="hold"/>
                                        <p:tgtEl>
                                          <p:spTgt spid="19"/>
                                        </p:tgtEl>
                                        <p:attrNameLst>
                                          <p:attrName>ppt_x</p:attrName>
                                        </p:attrNameLst>
                                      </p:cBhvr>
                                      <p:tavLst>
                                        <p:tav tm="0">
                                          <p:val>
                                            <p:strVal val="#ppt_x"/>
                                          </p:val>
                                        </p:tav>
                                        <p:tav tm="100000">
                                          <p:val>
                                            <p:strVal val="#ppt_x"/>
                                          </p:val>
                                        </p:tav>
                                      </p:tavLst>
                                    </p:anim>
                                    <p:anim calcmode="lin" valueType="num">
                                      <p:cBhvr additive="base">
                                        <p:cTn id="20"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56675" y="1254740"/>
            <a:ext cx="10271573" cy="5309346"/>
          </a:xfrm>
          <a:prstGeom prst="rect">
            <a:avLst/>
          </a:prstGeom>
        </p:spPr>
      </p:pic>
      <p:pic>
        <p:nvPicPr>
          <p:cNvPr id="9" name="图片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771" y="507825"/>
            <a:ext cx="6352257" cy="743356"/>
          </a:xfrm>
          <a:prstGeom prst="rect">
            <a:avLst/>
          </a:prstGeom>
        </p:spPr>
      </p:pic>
      <p:grpSp>
        <p:nvGrpSpPr>
          <p:cNvPr id="2" name="组合 7"/>
          <p:cNvGrpSpPr/>
          <p:nvPr/>
        </p:nvGrpSpPr>
        <p:grpSpPr>
          <a:xfrm>
            <a:off x="734568" y="424635"/>
            <a:ext cx="3697353" cy="830997"/>
            <a:chOff x="734568" y="424635"/>
            <a:chExt cx="3697353" cy="830997"/>
          </a:xfrm>
        </p:grpSpPr>
        <p:sp>
          <p:nvSpPr>
            <p:cNvPr id="4" name="文本框 3"/>
            <p:cNvSpPr txBox="1"/>
            <p:nvPr/>
          </p:nvSpPr>
          <p:spPr>
            <a:xfrm>
              <a:off x="734568" y="424635"/>
              <a:ext cx="417576" cy="830997"/>
            </a:xfrm>
            <a:prstGeom prst="rect">
              <a:avLst/>
            </a:prstGeom>
            <a:noFill/>
          </p:spPr>
          <p:txBody>
            <a:bodyPr wrap="square" rtlCol="0">
              <a:spAutoFit/>
            </a:bodyPr>
            <a:lstStyle/>
            <a:p>
              <a:r>
                <a:rPr lang="zh-CN" altLang="en-US" sz="4800" dirty="0" smtClean="0">
                  <a:solidFill>
                    <a:schemeClr val="bg1"/>
                  </a:solidFill>
                  <a:latin typeface="微软雅黑" panose="020B0503020204020204" pitchFamily="34" charset="-122"/>
                  <a:ea typeface="微软雅黑" panose="020B0503020204020204" pitchFamily="34" charset="-122"/>
                </a:rPr>
                <a:t>■</a:t>
              </a:r>
            </a:p>
          </p:txBody>
        </p:sp>
        <p:sp>
          <p:nvSpPr>
            <p:cNvPr id="5" name="矩形 4"/>
            <p:cNvSpPr/>
            <p:nvPr/>
          </p:nvSpPr>
          <p:spPr>
            <a:xfrm>
              <a:off x="1477266" y="562689"/>
              <a:ext cx="2954655" cy="646331"/>
            </a:xfrm>
            <a:prstGeom prst="rect">
              <a:avLst/>
            </a:prstGeom>
          </p:spPr>
          <p:txBody>
            <a:bodyPr wrap="none">
              <a:spAutoFit/>
            </a:bodyPr>
            <a:lstStyle/>
            <a:p>
              <a:r>
                <a:rPr lang="zh-CN" altLang="en-US" sz="3600" dirty="0" smtClean="0">
                  <a:solidFill>
                    <a:schemeClr val="bg1"/>
                  </a:solidFill>
                  <a:latin typeface="微软雅黑" panose="020B0503020204020204" pitchFamily="34" charset="-122"/>
                  <a:ea typeface="微软雅黑" panose="020B0503020204020204" pitchFamily="34" charset="-122"/>
                </a:rPr>
                <a:t>顺序结构示例</a:t>
              </a:r>
            </a:p>
          </p:txBody>
        </p:sp>
      </p:grpSp>
      <p:sp>
        <p:nvSpPr>
          <p:cNvPr id="7" name="矩形 6"/>
          <p:cNvSpPr/>
          <p:nvPr/>
        </p:nvSpPr>
        <p:spPr>
          <a:xfrm>
            <a:off x="1477266" y="1370978"/>
            <a:ext cx="8826063" cy="461665"/>
          </a:xfrm>
          <a:prstGeom prst="rect">
            <a:avLst/>
          </a:prstGeom>
        </p:spPr>
        <p:txBody>
          <a:bodyPr wrap="square">
            <a:spAutoFit/>
          </a:bodyPr>
          <a:lstStyle/>
          <a:p>
            <a:pPr marL="0" lvl="1"/>
            <a:r>
              <a:rPr lang="zh-CN" altLang="en-US" sz="2300" b="1" dirty="0" smtClean="0">
                <a:solidFill>
                  <a:srgbClr val="8A2F8C"/>
                </a:solidFill>
                <a:latin typeface="微软雅黑" panose="020B0503020204020204" pitchFamily="34" charset="-122"/>
                <a:ea typeface="微软雅黑" panose="020B0503020204020204" pitchFamily="34" charset="-122"/>
              </a:rPr>
              <a:t>编写程序，接受用户输入的两个整数，输出其中较大者</a:t>
            </a:r>
            <a:endParaRPr lang="en-US" altLang="zh-CN" sz="2300" b="1" dirty="0" smtClean="0">
              <a:solidFill>
                <a:srgbClr val="8A2F8C"/>
              </a:solidFill>
              <a:latin typeface="微软雅黑" panose="020B0503020204020204" pitchFamily="34" charset="-122"/>
              <a:ea typeface="微软雅黑" panose="020B0503020204020204" pitchFamily="34" charset="-122"/>
            </a:endParaRPr>
          </a:p>
        </p:txBody>
      </p:sp>
      <p:sp>
        <p:nvSpPr>
          <p:cNvPr id="14" name="矩形 13"/>
          <p:cNvSpPr/>
          <p:nvPr/>
        </p:nvSpPr>
        <p:spPr>
          <a:xfrm>
            <a:off x="1477266" y="1795518"/>
            <a:ext cx="8826063" cy="4801314"/>
          </a:xfrm>
          <a:prstGeom prst="rect">
            <a:avLst/>
          </a:prstGeom>
        </p:spPr>
        <p:txBody>
          <a:bodyPr wrap="square">
            <a:spAutoFit/>
          </a:bodyPr>
          <a:lstStyle/>
          <a:p>
            <a:pPr marL="342900" indent="-342900">
              <a:buClr>
                <a:srgbClr val="FFF59B"/>
              </a:buClr>
            </a:pPr>
            <a:r>
              <a:rPr lang="en-US" altLang="zh-CN" b="1" dirty="0" smtClean="0">
                <a:solidFill>
                  <a:srgbClr val="006600"/>
                </a:solidFill>
                <a:latin typeface="微软雅黑" pitchFamily="34" charset="-122"/>
                <a:ea typeface="微软雅黑" pitchFamily="34" charset="-122"/>
              </a:rPr>
              <a:t>#include &lt;</a:t>
            </a:r>
            <a:r>
              <a:rPr lang="en-US" altLang="zh-CN" b="1" dirty="0" err="1" smtClean="0">
                <a:solidFill>
                  <a:srgbClr val="006600"/>
                </a:solidFill>
                <a:latin typeface="微软雅黑" pitchFamily="34" charset="-122"/>
                <a:ea typeface="微软雅黑" pitchFamily="34" charset="-122"/>
              </a:rPr>
              <a:t>iostream</a:t>
            </a:r>
            <a:r>
              <a:rPr lang="en-US" altLang="zh-CN" b="1" dirty="0" smtClean="0">
                <a:solidFill>
                  <a:srgbClr val="006600"/>
                </a:solidFill>
                <a:latin typeface="微软雅黑" pitchFamily="34" charset="-122"/>
                <a:ea typeface="微软雅黑" pitchFamily="34" charset="-122"/>
              </a:rPr>
              <a:t>&gt;</a:t>
            </a:r>
          </a:p>
          <a:p>
            <a:pPr marL="342900" indent="-342900">
              <a:buClr>
                <a:srgbClr val="FFF59B"/>
              </a:buClr>
            </a:pPr>
            <a:r>
              <a:rPr lang="en-US" altLang="zh-CN" b="1" dirty="0" smtClean="0">
                <a:solidFill>
                  <a:srgbClr val="006600"/>
                </a:solidFill>
                <a:latin typeface="微软雅黑" pitchFamily="34" charset="-122"/>
                <a:ea typeface="微软雅黑" pitchFamily="34" charset="-122"/>
              </a:rPr>
              <a:t>using namespace std;</a:t>
            </a:r>
          </a:p>
          <a:p>
            <a:pPr marL="342900" indent="-342900">
              <a:buClr>
                <a:srgbClr val="FFF59B"/>
              </a:buClr>
            </a:pPr>
            <a:r>
              <a:rPr lang="en-US" altLang="zh-CN" b="1" dirty="0" err="1" smtClean="0">
                <a:solidFill>
                  <a:srgbClr val="006600"/>
                </a:solidFill>
                <a:latin typeface="微软雅黑" pitchFamily="34" charset="-122"/>
                <a:ea typeface="微软雅黑" pitchFamily="34" charset="-122"/>
              </a:rPr>
              <a:t>int</a:t>
            </a:r>
            <a:r>
              <a:rPr lang="en-US" altLang="zh-CN" b="1" dirty="0" smtClean="0">
                <a:solidFill>
                  <a:srgbClr val="006600"/>
                </a:solidFill>
                <a:latin typeface="微软雅黑" pitchFamily="34" charset="-122"/>
                <a:ea typeface="微软雅黑" pitchFamily="34" charset="-122"/>
              </a:rPr>
              <a:t> main()</a:t>
            </a:r>
          </a:p>
          <a:p>
            <a:pPr marL="342900" indent="-342900">
              <a:buClr>
                <a:srgbClr val="FFF59B"/>
              </a:buClr>
            </a:pPr>
            <a:r>
              <a:rPr lang="en-US" altLang="zh-CN" b="1" dirty="0" smtClean="0">
                <a:solidFill>
                  <a:srgbClr val="006600"/>
                </a:solidFill>
                <a:latin typeface="微软雅黑" pitchFamily="34" charset="-122"/>
                <a:ea typeface="微软雅黑" pitchFamily="34" charset="-122"/>
              </a:rPr>
              <a:t>{</a:t>
            </a:r>
          </a:p>
          <a:p>
            <a:pPr marL="342900" indent="-342900">
              <a:buClr>
                <a:srgbClr val="FFF59B"/>
              </a:buClr>
            </a:pPr>
            <a:r>
              <a:rPr lang="en-US" altLang="zh-CN" b="1" dirty="0" smtClean="0">
                <a:solidFill>
                  <a:srgbClr val="006600"/>
                </a:solidFill>
                <a:latin typeface="微软雅黑" pitchFamily="34" charset="-122"/>
                <a:ea typeface="微软雅黑" pitchFamily="34" charset="-122"/>
              </a:rPr>
              <a:t>  </a:t>
            </a:r>
            <a:r>
              <a:rPr lang="en-US" altLang="zh-CN" b="1" dirty="0" err="1" smtClean="0">
                <a:solidFill>
                  <a:srgbClr val="006600"/>
                </a:solidFill>
                <a:latin typeface="微软雅黑" pitchFamily="34" charset="-122"/>
                <a:ea typeface="微软雅黑" pitchFamily="34" charset="-122"/>
              </a:rPr>
              <a:t>int</a:t>
            </a:r>
            <a:r>
              <a:rPr lang="en-US" altLang="zh-CN" b="1" dirty="0" smtClean="0">
                <a:solidFill>
                  <a:srgbClr val="006600"/>
                </a:solidFill>
                <a:latin typeface="微软雅黑" pitchFamily="34" charset="-122"/>
                <a:ea typeface="微软雅黑" pitchFamily="34" charset="-122"/>
              </a:rPr>
              <a:t> a, b, max;</a:t>
            </a:r>
          </a:p>
          <a:p>
            <a:pPr marL="342900" indent="-342900">
              <a:buClr>
                <a:srgbClr val="FFF59B"/>
              </a:buClr>
            </a:pPr>
            <a:r>
              <a:rPr lang="en-US" altLang="zh-CN" b="1" dirty="0" smtClean="0">
                <a:solidFill>
                  <a:srgbClr val="006600"/>
                </a:solidFill>
                <a:latin typeface="微软雅黑" pitchFamily="34" charset="-122"/>
                <a:ea typeface="微软雅黑" pitchFamily="34" charset="-122"/>
              </a:rPr>
              <a:t>  /*  </a:t>
            </a:r>
            <a:r>
              <a:rPr lang="zh-CN" altLang="en-US" b="1" dirty="0" smtClean="0">
                <a:solidFill>
                  <a:srgbClr val="006600"/>
                </a:solidFill>
                <a:latin typeface="微软雅黑" pitchFamily="34" charset="-122"/>
                <a:ea typeface="微软雅黑" pitchFamily="34" charset="-122"/>
              </a:rPr>
              <a:t>输入部分  *</a:t>
            </a:r>
            <a:r>
              <a:rPr lang="en-US" altLang="zh-CN" b="1" dirty="0" smtClean="0">
                <a:solidFill>
                  <a:srgbClr val="006600"/>
                </a:solidFill>
                <a:latin typeface="微软雅黑" pitchFamily="34" charset="-122"/>
                <a:ea typeface="微软雅黑" pitchFamily="34" charset="-122"/>
              </a:rPr>
              <a:t>/</a:t>
            </a:r>
          </a:p>
          <a:p>
            <a:pPr marL="342900" indent="-342900">
              <a:buClr>
                <a:srgbClr val="FFF59B"/>
              </a:buClr>
            </a:pPr>
            <a:r>
              <a:rPr lang="en-US" altLang="zh-CN" b="1" dirty="0" smtClean="0">
                <a:solidFill>
                  <a:srgbClr val="006600"/>
                </a:solidFill>
                <a:latin typeface="微软雅黑" pitchFamily="34" charset="-122"/>
                <a:ea typeface="微软雅黑" pitchFamily="34" charset="-122"/>
              </a:rPr>
              <a:t>  </a:t>
            </a:r>
            <a:r>
              <a:rPr lang="en-US" altLang="zh-CN" b="1" dirty="0" err="1" smtClean="0">
                <a:solidFill>
                  <a:srgbClr val="006600"/>
                </a:solidFill>
                <a:latin typeface="微软雅黑" pitchFamily="34" charset="-122"/>
                <a:ea typeface="微软雅黑" pitchFamily="34" charset="-122"/>
              </a:rPr>
              <a:t>cout</a:t>
            </a:r>
            <a:r>
              <a:rPr lang="en-US" altLang="zh-CN" b="1" dirty="0" smtClean="0">
                <a:solidFill>
                  <a:srgbClr val="006600"/>
                </a:solidFill>
                <a:latin typeface="微软雅黑" pitchFamily="34" charset="-122"/>
                <a:ea typeface="微软雅黑" pitchFamily="34" charset="-122"/>
              </a:rPr>
              <a:t> &lt;&lt; "The program gets two numbers and prints the greater one.\n";</a:t>
            </a:r>
          </a:p>
          <a:p>
            <a:pPr marL="342900" indent="-342900">
              <a:buClr>
                <a:srgbClr val="FFF59B"/>
              </a:buClr>
            </a:pPr>
            <a:r>
              <a:rPr lang="en-US" altLang="zh-CN" b="1" dirty="0" smtClean="0">
                <a:solidFill>
                  <a:srgbClr val="006600"/>
                </a:solidFill>
                <a:latin typeface="微软雅黑" pitchFamily="34" charset="-122"/>
                <a:ea typeface="微软雅黑" pitchFamily="34" charset="-122"/>
              </a:rPr>
              <a:t>  </a:t>
            </a:r>
            <a:r>
              <a:rPr lang="en-US" altLang="zh-CN" b="1" dirty="0" err="1" smtClean="0">
                <a:solidFill>
                  <a:srgbClr val="006600"/>
                </a:solidFill>
                <a:latin typeface="微软雅黑" pitchFamily="34" charset="-122"/>
                <a:ea typeface="微软雅黑" pitchFamily="34" charset="-122"/>
              </a:rPr>
              <a:t>cout</a:t>
            </a:r>
            <a:r>
              <a:rPr lang="en-US" altLang="zh-CN" b="1" dirty="0" smtClean="0">
                <a:solidFill>
                  <a:srgbClr val="006600"/>
                </a:solidFill>
                <a:latin typeface="微软雅黑" pitchFamily="34" charset="-122"/>
                <a:ea typeface="微软雅黑" pitchFamily="34" charset="-122"/>
              </a:rPr>
              <a:t> &lt;&lt; "The first number: ";</a:t>
            </a:r>
          </a:p>
          <a:p>
            <a:pPr marL="342900" indent="-342900">
              <a:buClr>
                <a:srgbClr val="FFF59B"/>
              </a:buClr>
            </a:pPr>
            <a:r>
              <a:rPr lang="en-US" altLang="zh-CN" b="1" dirty="0" smtClean="0">
                <a:solidFill>
                  <a:srgbClr val="006600"/>
                </a:solidFill>
                <a:latin typeface="微软雅黑" pitchFamily="34" charset="-122"/>
                <a:ea typeface="微软雅黑" pitchFamily="34" charset="-122"/>
              </a:rPr>
              <a:t>  </a:t>
            </a:r>
            <a:r>
              <a:rPr lang="en-US" altLang="zh-CN" b="1" dirty="0" err="1" smtClean="0">
                <a:solidFill>
                  <a:srgbClr val="006600"/>
                </a:solidFill>
                <a:latin typeface="微软雅黑" pitchFamily="34" charset="-122"/>
                <a:ea typeface="微软雅黑" pitchFamily="34" charset="-122"/>
              </a:rPr>
              <a:t>cin</a:t>
            </a:r>
            <a:r>
              <a:rPr lang="en-US" altLang="zh-CN" b="1" dirty="0" smtClean="0">
                <a:solidFill>
                  <a:srgbClr val="006600"/>
                </a:solidFill>
                <a:latin typeface="微软雅黑" pitchFamily="34" charset="-122"/>
                <a:ea typeface="微软雅黑" pitchFamily="34" charset="-122"/>
              </a:rPr>
              <a:t> &gt;&gt; a;</a:t>
            </a:r>
          </a:p>
          <a:p>
            <a:pPr marL="342900" indent="-342900">
              <a:buClr>
                <a:srgbClr val="FFF59B"/>
              </a:buClr>
            </a:pPr>
            <a:r>
              <a:rPr lang="en-US" altLang="zh-CN" b="1" dirty="0" smtClean="0">
                <a:solidFill>
                  <a:srgbClr val="006600"/>
                </a:solidFill>
                <a:latin typeface="微软雅黑" pitchFamily="34" charset="-122"/>
                <a:ea typeface="微软雅黑" pitchFamily="34" charset="-122"/>
              </a:rPr>
              <a:t>  </a:t>
            </a:r>
            <a:r>
              <a:rPr lang="en-US" altLang="zh-CN" b="1" dirty="0" err="1" smtClean="0">
                <a:solidFill>
                  <a:srgbClr val="006600"/>
                </a:solidFill>
                <a:latin typeface="微软雅黑" pitchFamily="34" charset="-122"/>
                <a:ea typeface="微软雅黑" pitchFamily="34" charset="-122"/>
              </a:rPr>
              <a:t>cout</a:t>
            </a:r>
            <a:r>
              <a:rPr lang="en-US" altLang="zh-CN" b="1" dirty="0" smtClean="0">
                <a:solidFill>
                  <a:srgbClr val="006600"/>
                </a:solidFill>
                <a:latin typeface="微软雅黑" pitchFamily="34" charset="-122"/>
                <a:ea typeface="微软雅黑" pitchFamily="34" charset="-122"/>
              </a:rPr>
              <a:t> &lt;&lt; "The second number: ";</a:t>
            </a:r>
          </a:p>
          <a:p>
            <a:pPr marL="342900" indent="-342900">
              <a:buClr>
                <a:srgbClr val="FFF59B"/>
              </a:buClr>
            </a:pPr>
            <a:r>
              <a:rPr lang="en-US" altLang="zh-CN" b="1" dirty="0" smtClean="0">
                <a:solidFill>
                  <a:srgbClr val="006600"/>
                </a:solidFill>
                <a:latin typeface="微软雅黑" pitchFamily="34" charset="-122"/>
                <a:ea typeface="微软雅黑" pitchFamily="34" charset="-122"/>
              </a:rPr>
              <a:t>  </a:t>
            </a:r>
            <a:r>
              <a:rPr lang="en-US" altLang="zh-CN" b="1" dirty="0" err="1" smtClean="0">
                <a:solidFill>
                  <a:srgbClr val="006600"/>
                </a:solidFill>
                <a:latin typeface="微软雅黑" pitchFamily="34" charset="-122"/>
                <a:ea typeface="微软雅黑" pitchFamily="34" charset="-122"/>
              </a:rPr>
              <a:t>cin</a:t>
            </a:r>
            <a:r>
              <a:rPr lang="en-US" altLang="zh-CN" b="1" dirty="0" smtClean="0">
                <a:solidFill>
                  <a:srgbClr val="006600"/>
                </a:solidFill>
                <a:latin typeface="微软雅黑" pitchFamily="34" charset="-122"/>
                <a:ea typeface="微软雅黑" pitchFamily="34" charset="-122"/>
              </a:rPr>
              <a:t> &gt;&gt; b;</a:t>
            </a:r>
          </a:p>
          <a:p>
            <a:pPr marL="342900" indent="-342900">
              <a:buClr>
                <a:srgbClr val="FFF59B"/>
              </a:buClr>
            </a:pPr>
            <a:r>
              <a:rPr lang="en-US" altLang="zh-CN" b="1" dirty="0" smtClean="0">
                <a:solidFill>
                  <a:srgbClr val="006600"/>
                </a:solidFill>
                <a:latin typeface="微软雅黑" pitchFamily="34" charset="-122"/>
                <a:ea typeface="微软雅黑" pitchFamily="34" charset="-122"/>
              </a:rPr>
              <a:t>  /* </a:t>
            </a:r>
            <a:r>
              <a:rPr lang="zh-CN" altLang="en-US" b="1" dirty="0" smtClean="0">
                <a:solidFill>
                  <a:srgbClr val="006600"/>
                </a:solidFill>
                <a:latin typeface="微软雅黑" pitchFamily="34" charset="-122"/>
                <a:ea typeface="微软雅黑" pitchFamily="34" charset="-122"/>
              </a:rPr>
              <a:t>计算部分  *</a:t>
            </a:r>
            <a:r>
              <a:rPr lang="en-US" altLang="zh-CN" b="1" dirty="0" smtClean="0">
                <a:solidFill>
                  <a:srgbClr val="006600"/>
                </a:solidFill>
                <a:latin typeface="微软雅黑" pitchFamily="34" charset="-122"/>
                <a:ea typeface="微软雅黑" pitchFamily="34" charset="-122"/>
              </a:rPr>
              <a:t>/</a:t>
            </a:r>
          </a:p>
          <a:p>
            <a:pPr marL="342900" indent="-342900">
              <a:buClr>
                <a:srgbClr val="FFF59B"/>
              </a:buClr>
            </a:pPr>
            <a:r>
              <a:rPr lang="en-US" altLang="zh-CN" b="1" dirty="0" smtClean="0">
                <a:solidFill>
                  <a:srgbClr val="006600"/>
                </a:solidFill>
                <a:latin typeface="微软雅黑" pitchFamily="34" charset="-122"/>
                <a:ea typeface="微软雅黑" pitchFamily="34" charset="-122"/>
              </a:rPr>
              <a:t>  max = a &gt; b ? a : b;   /* </a:t>
            </a:r>
            <a:r>
              <a:rPr lang="zh-CN" altLang="en-US" b="1" dirty="0" smtClean="0">
                <a:solidFill>
                  <a:srgbClr val="006600"/>
                </a:solidFill>
                <a:latin typeface="微软雅黑" pitchFamily="34" charset="-122"/>
                <a:ea typeface="微软雅黑" pitchFamily="34" charset="-122"/>
              </a:rPr>
              <a:t>三元表达式 *</a:t>
            </a:r>
            <a:r>
              <a:rPr lang="en-US" altLang="zh-CN" b="1" dirty="0" smtClean="0">
                <a:solidFill>
                  <a:srgbClr val="006600"/>
                </a:solidFill>
                <a:latin typeface="微软雅黑" pitchFamily="34" charset="-122"/>
                <a:ea typeface="微软雅黑" pitchFamily="34" charset="-122"/>
              </a:rPr>
              <a:t>/</a:t>
            </a:r>
          </a:p>
          <a:p>
            <a:pPr marL="342900" indent="-342900">
              <a:buClr>
                <a:srgbClr val="FFF59B"/>
              </a:buClr>
            </a:pPr>
            <a:r>
              <a:rPr lang="en-US" altLang="zh-CN" b="1" dirty="0" smtClean="0">
                <a:solidFill>
                  <a:srgbClr val="006600"/>
                </a:solidFill>
                <a:latin typeface="微软雅黑" pitchFamily="34" charset="-122"/>
                <a:ea typeface="微软雅黑" pitchFamily="34" charset="-122"/>
              </a:rPr>
              <a:t>  /* </a:t>
            </a:r>
            <a:r>
              <a:rPr lang="zh-CN" altLang="en-US" b="1" dirty="0" smtClean="0">
                <a:solidFill>
                  <a:srgbClr val="006600"/>
                </a:solidFill>
                <a:latin typeface="微软雅黑" pitchFamily="34" charset="-122"/>
                <a:ea typeface="微软雅黑" pitchFamily="34" charset="-122"/>
              </a:rPr>
              <a:t>输出部分 *</a:t>
            </a:r>
            <a:r>
              <a:rPr lang="en-US" altLang="zh-CN" b="1" dirty="0" smtClean="0">
                <a:solidFill>
                  <a:srgbClr val="006600"/>
                </a:solidFill>
                <a:latin typeface="微软雅黑" pitchFamily="34" charset="-122"/>
                <a:ea typeface="微软雅黑" pitchFamily="34" charset="-122"/>
              </a:rPr>
              <a:t>/</a:t>
            </a:r>
          </a:p>
          <a:p>
            <a:pPr marL="342900" indent="-342900">
              <a:buClr>
                <a:srgbClr val="FFF59B"/>
              </a:buClr>
            </a:pPr>
            <a:r>
              <a:rPr lang="en-US" altLang="zh-CN" b="1" dirty="0" smtClean="0">
                <a:solidFill>
                  <a:srgbClr val="006600"/>
                </a:solidFill>
                <a:latin typeface="微软雅黑" pitchFamily="34" charset="-122"/>
                <a:ea typeface="微软雅黑" pitchFamily="34" charset="-122"/>
              </a:rPr>
              <a:t>  </a:t>
            </a:r>
            <a:r>
              <a:rPr lang="en-US" altLang="zh-CN" b="1" dirty="0" err="1" smtClean="0">
                <a:solidFill>
                  <a:srgbClr val="006600"/>
                </a:solidFill>
                <a:latin typeface="微软雅黑" pitchFamily="34" charset="-122"/>
                <a:ea typeface="微软雅黑" pitchFamily="34" charset="-122"/>
              </a:rPr>
              <a:t>cout</a:t>
            </a:r>
            <a:r>
              <a:rPr lang="en-US" altLang="zh-CN" b="1" dirty="0" smtClean="0">
                <a:solidFill>
                  <a:srgbClr val="006600"/>
                </a:solidFill>
                <a:latin typeface="微软雅黑" pitchFamily="34" charset="-122"/>
                <a:ea typeface="微软雅黑" pitchFamily="34" charset="-122"/>
              </a:rPr>
              <a:t> &lt;&lt; "The greater one is " &lt;&lt; max &lt;&lt; "." &lt;&lt; </a:t>
            </a:r>
            <a:r>
              <a:rPr lang="en-US" altLang="zh-CN" b="1" dirty="0" err="1" smtClean="0">
                <a:solidFill>
                  <a:srgbClr val="006600"/>
                </a:solidFill>
                <a:latin typeface="微软雅黑" pitchFamily="34" charset="-122"/>
                <a:ea typeface="微软雅黑" pitchFamily="34" charset="-122"/>
              </a:rPr>
              <a:t>endl</a:t>
            </a:r>
            <a:r>
              <a:rPr lang="en-US" altLang="zh-CN" b="1" dirty="0" smtClean="0">
                <a:solidFill>
                  <a:srgbClr val="006600"/>
                </a:solidFill>
                <a:latin typeface="微软雅黑" pitchFamily="34" charset="-122"/>
                <a:ea typeface="微软雅黑" pitchFamily="34" charset="-122"/>
              </a:rPr>
              <a:t>;</a:t>
            </a:r>
          </a:p>
          <a:p>
            <a:pPr marL="342900" indent="-342900">
              <a:buClr>
                <a:srgbClr val="FFF59B"/>
              </a:buClr>
            </a:pPr>
            <a:r>
              <a:rPr lang="en-US" altLang="zh-CN" b="1" dirty="0" smtClean="0">
                <a:solidFill>
                  <a:srgbClr val="006600"/>
                </a:solidFill>
                <a:latin typeface="微软雅黑" pitchFamily="34" charset="-122"/>
                <a:ea typeface="微软雅黑" pitchFamily="34" charset="-122"/>
              </a:rPr>
              <a:t>  return 0;</a:t>
            </a:r>
          </a:p>
          <a:p>
            <a:pPr marL="342900" indent="-342900">
              <a:buClr>
                <a:srgbClr val="FFF59B"/>
              </a:buClr>
            </a:pPr>
            <a:r>
              <a:rPr lang="en-US" altLang="zh-CN" b="1" dirty="0" smtClean="0">
                <a:solidFill>
                  <a:srgbClr val="006600"/>
                </a:solidFill>
                <a:latin typeface="微软雅黑" pitchFamily="34" charset="-122"/>
                <a:ea typeface="微软雅黑" pitchFamily="34" charset="-122"/>
              </a:rPr>
              <a:t>}</a:t>
            </a:r>
            <a:endParaRPr lang="en-US" altLang="zh-CN" b="1" dirty="0">
              <a:solidFill>
                <a:srgbClr val="006600"/>
              </a:solidFill>
              <a:latin typeface="微软雅黑" pitchFamily="34" charset="-122"/>
              <a:ea typeface="微软雅黑" pitchFamily="34" charset="-122"/>
            </a:endParaRPr>
          </a:p>
        </p:txBody>
      </p:sp>
    </p:spTree>
    <p:extLst>
      <p:ext uri="{BB962C8B-B14F-4D97-AF65-F5344CB8AC3E}">
        <p14:creationId xmlns:p14="http://schemas.microsoft.com/office/powerpoint/2010/main" val="25412296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par>
                                <p:cTn id="9" presetID="2" presetClass="entr" presetSubtype="4" decel="100000" fill="hold" nodeType="withEffect">
                                  <p:stCondLst>
                                    <p:cond delay="25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1+#ppt_h/2"/>
                                          </p:val>
                                        </p:tav>
                                        <p:tav tm="100000">
                                          <p:val>
                                            <p:strVal val="#ppt_y"/>
                                          </p:val>
                                        </p:tav>
                                      </p:tavLst>
                                    </p:anim>
                                  </p:childTnLst>
                                </p:cTn>
                              </p:par>
                            </p:childTnLst>
                          </p:cTn>
                        </p:par>
                        <p:par>
                          <p:cTn id="13" fill="hold">
                            <p:stCondLst>
                              <p:cond delay="750"/>
                            </p:stCondLst>
                            <p:childTnLst>
                              <p:par>
                                <p:cTn id="14" presetID="10" presetClass="entr" presetSubtype="0" fill="hold" nodeType="after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500"/>
                                        <p:tgtEl>
                                          <p:spTgt spid="2"/>
                                        </p:tgtEl>
                                      </p:cBhvr>
                                    </p:animEffect>
                                  </p:childTnLst>
                                </p:cTn>
                              </p:par>
                              <p:par>
                                <p:cTn id="17" presetID="2" presetClass="entr" presetSubtype="4" decel="10000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decel="100000"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anim calcmode="lin" valueType="num">
                                      <p:cBhvr additive="base">
                                        <p:cTn id="25" dur="500" fill="hold"/>
                                        <p:tgtEl>
                                          <p:spTgt spid="14"/>
                                        </p:tgtEl>
                                        <p:attrNameLst>
                                          <p:attrName>ppt_x</p:attrName>
                                        </p:attrNameLst>
                                      </p:cBhvr>
                                      <p:tavLst>
                                        <p:tav tm="0">
                                          <p:val>
                                            <p:strVal val="#ppt_x"/>
                                          </p:val>
                                        </p:tav>
                                        <p:tav tm="100000">
                                          <p:val>
                                            <p:strVal val="#ppt_x"/>
                                          </p:val>
                                        </p:tav>
                                      </p:tavLst>
                                    </p:anim>
                                    <p:anim calcmode="lin" valueType="num">
                                      <p:cBhvr additive="base">
                                        <p:cTn id="26"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56675" y="1254740"/>
            <a:ext cx="10271573" cy="4846569"/>
          </a:xfrm>
          <a:prstGeom prst="rect">
            <a:avLst/>
          </a:prstGeom>
        </p:spPr>
      </p:pic>
      <p:pic>
        <p:nvPicPr>
          <p:cNvPr id="9" name="图片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771" y="507825"/>
            <a:ext cx="6352257" cy="743356"/>
          </a:xfrm>
          <a:prstGeom prst="rect">
            <a:avLst/>
          </a:prstGeom>
        </p:spPr>
      </p:pic>
      <p:grpSp>
        <p:nvGrpSpPr>
          <p:cNvPr id="2" name="组合 7"/>
          <p:cNvGrpSpPr/>
          <p:nvPr/>
        </p:nvGrpSpPr>
        <p:grpSpPr>
          <a:xfrm>
            <a:off x="734568" y="424635"/>
            <a:ext cx="3235688" cy="830997"/>
            <a:chOff x="734568" y="424635"/>
            <a:chExt cx="3235688" cy="830997"/>
          </a:xfrm>
        </p:grpSpPr>
        <p:sp>
          <p:nvSpPr>
            <p:cNvPr id="4" name="文本框 3"/>
            <p:cNvSpPr txBox="1"/>
            <p:nvPr/>
          </p:nvSpPr>
          <p:spPr>
            <a:xfrm>
              <a:off x="734568" y="424635"/>
              <a:ext cx="417576" cy="830997"/>
            </a:xfrm>
            <a:prstGeom prst="rect">
              <a:avLst/>
            </a:prstGeom>
            <a:noFill/>
          </p:spPr>
          <p:txBody>
            <a:bodyPr wrap="square" rtlCol="0">
              <a:spAutoFit/>
            </a:bodyPr>
            <a:lstStyle/>
            <a:p>
              <a:r>
                <a:rPr lang="zh-CN" altLang="en-US" sz="4800" dirty="0" smtClean="0">
                  <a:solidFill>
                    <a:schemeClr val="bg1"/>
                  </a:solidFill>
                  <a:latin typeface="微软雅黑" panose="020B0503020204020204" pitchFamily="34" charset="-122"/>
                  <a:ea typeface="微软雅黑" panose="020B0503020204020204" pitchFamily="34" charset="-122"/>
                </a:rPr>
                <a:t>■</a:t>
              </a:r>
            </a:p>
          </p:txBody>
        </p:sp>
        <p:sp>
          <p:nvSpPr>
            <p:cNvPr id="5" name="矩形 4"/>
            <p:cNvSpPr/>
            <p:nvPr/>
          </p:nvSpPr>
          <p:spPr>
            <a:xfrm>
              <a:off x="1477266" y="562689"/>
              <a:ext cx="2492990" cy="646331"/>
            </a:xfrm>
            <a:prstGeom prst="rect">
              <a:avLst/>
            </a:prstGeom>
          </p:spPr>
          <p:txBody>
            <a:bodyPr wrap="none">
              <a:spAutoFit/>
            </a:bodyPr>
            <a:lstStyle/>
            <a:p>
              <a:r>
                <a:rPr lang="zh-CN" altLang="en-US" sz="3600" dirty="0" smtClean="0">
                  <a:solidFill>
                    <a:schemeClr val="bg1"/>
                  </a:solidFill>
                  <a:latin typeface="微软雅黑" panose="020B0503020204020204" pitchFamily="34" charset="-122"/>
                  <a:ea typeface="微软雅黑" panose="020B0503020204020204" pitchFamily="34" charset="-122"/>
                </a:rPr>
                <a:t>三元表达式</a:t>
              </a:r>
            </a:p>
          </p:txBody>
        </p:sp>
      </p:grpSp>
      <p:grpSp>
        <p:nvGrpSpPr>
          <p:cNvPr id="3" name="组合 2"/>
          <p:cNvGrpSpPr/>
          <p:nvPr/>
        </p:nvGrpSpPr>
        <p:grpSpPr>
          <a:xfrm>
            <a:off x="1477266" y="1436294"/>
            <a:ext cx="9220247" cy="4300245"/>
            <a:chOff x="1477266" y="1436294"/>
            <a:chExt cx="9220247" cy="4300245"/>
          </a:xfrm>
        </p:grpSpPr>
        <p:sp>
          <p:nvSpPr>
            <p:cNvPr id="7" name="矩形 6"/>
            <p:cNvSpPr/>
            <p:nvPr/>
          </p:nvSpPr>
          <p:spPr>
            <a:xfrm>
              <a:off x="1477266" y="1436294"/>
              <a:ext cx="7786807" cy="683264"/>
            </a:xfrm>
            <a:prstGeom prst="rect">
              <a:avLst/>
            </a:prstGeom>
          </p:spPr>
          <p:txBody>
            <a:bodyPr wrap="square">
              <a:spAutoFit/>
            </a:bodyPr>
            <a:lstStyle/>
            <a:p>
              <a:pPr>
                <a:lnSpc>
                  <a:spcPct val="120000"/>
                </a:lnSpc>
              </a:pPr>
              <a:r>
                <a:rPr lang="zh-CN" altLang="en-US" sz="3200" b="1" dirty="0" smtClean="0">
                  <a:solidFill>
                    <a:srgbClr val="8A2F8C"/>
                  </a:solidFill>
                  <a:latin typeface="微软雅黑" panose="020B0503020204020204" pitchFamily="34" charset="-122"/>
                  <a:ea typeface="微软雅黑" panose="020B0503020204020204" pitchFamily="34" charset="-122"/>
                </a:rPr>
                <a:t>格　式</a:t>
              </a:r>
            </a:p>
          </p:txBody>
        </p:sp>
        <p:sp>
          <p:nvSpPr>
            <p:cNvPr id="10" name="矩形 9"/>
            <p:cNvSpPr/>
            <p:nvPr/>
          </p:nvSpPr>
          <p:spPr>
            <a:xfrm>
              <a:off x="1706899" y="2074487"/>
              <a:ext cx="8386458" cy="461665"/>
            </a:xfrm>
            <a:prstGeom prst="rect">
              <a:avLst/>
            </a:prstGeom>
          </p:spPr>
          <p:txBody>
            <a:bodyPr wrap="square">
              <a:spAutoFit/>
            </a:bodyPr>
            <a:lstStyle/>
            <a:p>
              <a:pPr marL="0" lvl="1"/>
              <a:r>
                <a:rPr lang="zh-CN" altLang="en-US" sz="2400" b="1" dirty="0" smtClean="0">
                  <a:solidFill>
                    <a:srgbClr val="8A2F8C"/>
                  </a:solidFill>
                  <a:latin typeface="微软雅黑" panose="020B0503020204020204" pitchFamily="34" charset="-122"/>
                  <a:ea typeface="微软雅黑" panose="020B0503020204020204" pitchFamily="34" charset="-122"/>
                </a:rPr>
                <a:t>表达式</a:t>
              </a:r>
              <a:r>
                <a:rPr lang="en-US" altLang="zh-CN" sz="2400" b="1" dirty="0" smtClean="0">
                  <a:solidFill>
                    <a:srgbClr val="8A2F8C"/>
                  </a:solidFill>
                  <a:latin typeface="微软雅黑" panose="020B0503020204020204" pitchFamily="34" charset="-122"/>
                  <a:ea typeface="微软雅黑" panose="020B0503020204020204" pitchFamily="34" charset="-122"/>
                </a:rPr>
                <a:t>1 ? </a:t>
              </a:r>
              <a:r>
                <a:rPr lang="zh-CN" altLang="en-US" sz="2400" b="1" dirty="0" smtClean="0">
                  <a:solidFill>
                    <a:srgbClr val="8A2F8C"/>
                  </a:solidFill>
                  <a:latin typeface="微软雅黑" panose="020B0503020204020204" pitchFamily="34" charset="-122"/>
                  <a:ea typeface="微软雅黑" panose="020B0503020204020204" pitchFamily="34" charset="-122"/>
                </a:rPr>
                <a:t>表达式</a:t>
              </a:r>
              <a:r>
                <a:rPr lang="en-US" altLang="zh-CN" sz="2400" b="1" dirty="0" smtClean="0">
                  <a:solidFill>
                    <a:srgbClr val="8A2F8C"/>
                  </a:solidFill>
                  <a:latin typeface="微软雅黑" panose="020B0503020204020204" pitchFamily="34" charset="-122"/>
                  <a:ea typeface="微软雅黑" panose="020B0503020204020204" pitchFamily="34" charset="-122"/>
                </a:rPr>
                <a:t>2 : </a:t>
              </a:r>
              <a:r>
                <a:rPr lang="zh-CN" altLang="en-US" sz="2400" b="1" dirty="0" smtClean="0">
                  <a:solidFill>
                    <a:srgbClr val="8A2F8C"/>
                  </a:solidFill>
                  <a:latin typeface="微软雅黑" panose="020B0503020204020204" pitchFamily="34" charset="-122"/>
                  <a:ea typeface="微软雅黑" panose="020B0503020204020204" pitchFamily="34" charset="-122"/>
                </a:rPr>
                <a:t>表达式</a:t>
              </a:r>
              <a:r>
                <a:rPr lang="en-US" altLang="zh-CN" sz="2400" b="1" dirty="0" smtClean="0">
                  <a:solidFill>
                    <a:srgbClr val="8A2F8C"/>
                  </a:solidFill>
                  <a:latin typeface="微软雅黑" panose="020B0503020204020204" pitchFamily="34" charset="-122"/>
                  <a:ea typeface="微软雅黑" panose="020B0503020204020204" pitchFamily="34" charset="-122"/>
                </a:rPr>
                <a:t>3</a:t>
              </a:r>
            </a:p>
          </p:txBody>
        </p:sp>
        <p:sp>
          <p:nvSpPr>
            <p:cNvPr id="13" name="矩形 12"/>
            <p:cNvSpPr/>
            <p:nvPr/>
          </p:nvSpPr>
          <p:spPr>
            <a:xfrm>
              <a:off x="1477266" y="2579287"/>
              <a:ext cx="7786807" cy="633187"/>
            </a:xfrm>
            <a:prstGeom prst="rect">
              <a:avLst/>
            </a:prstGeom>
          </p:spPr>
          <p:txBody>
            <a:bodyPr wrap="square">
              <a:spAutoFit/>
            </a:bodyPr>
            <a:lstStyle/>
            <a:p>
              <a:pPr>
                <a:lnSpc>
                  <a:spcPct val="120000"/>
                </a:lnSpc>
              </a:pPr>
              <a:r>
                <a:rPr lang="zh-CN" altLang="en-US" sz="3200" b="1" dirty="0" smtClean="0">
                  <a:solidFill>
                    <a:srgbClr val="8A2F8C"/>
                  </a:solidFill>
                  <a:latin typeface="微软雅黑" panose="020B0503020204020204" pitchFamily="34" charset="-122"/>
                  <a:ea typeface="微软雅黑" panose="020B0503020204020204" pitchFamily="34" charset="-122"/>
                </a:rPr>
                <a:t>计算过程</a:t>
              </a:r>
            </a:p>
          </p:txBody>
        </p:sp>
        <p:sp>
          <p:nvSpPr>
            <p:cNvPr id="14" name="矩形 13"/>
            <p:cNvSpPr/>
            <p:nvPr/>
          </p:nvSpPr>
          <p:spPr>
            <a:xfrm>
              <a:off x="1706898" y="3201151"/>
              <a:ext cx="8990615" cy="830997"/>
            </a:xfrm>
            <a:prstGeom prst="rect">
              <a:avLst/>
            </a:prstGeom>
          </p:spPr>
          <p:txBody>
            <a:bodyPr wrap="square">
              <a:spAutoFit/>
            </a:bodyPr>
            <a:lstStyle/>
            <a:p>
              <a:pPr marL="0" lvl="1"/>
              <a:r>
                <a:rPr lang="zh-CN" altLang="en-US" sz="2400" b="1" dirty="0" smtClean="0">
                  <a:solidFill>
                    <a:srgbClr val="8A2F8C"/>
                  </a:solidFill>
                  <a:latin typeface="微软雅黑" panose="020B0503020204020204" pitchFamily="34" charset="-122"/>
                  <a:ea typeface="微软雅黑" panose="020B0503020204020204" pitchFamily="34" charset="-122"/>
                </a:rPr>
                <a:t>先计算表达式</a:t>
              </a:r>
              <a:r>
                <a:rPr lang="en-US" altLang="zh-CN" sz="2400" b="1" dirty="0" smtClean="0">
                  <a:solidFill>
                    <a:srgbClr val="8A2F8C"/>
                  </a:solidFill>
                  <a:latin typeface="微软雅黑" panose="020B0503020204020204" pitchFamily="34" charset="-122"/>
                  <a:ea typeface="微软雅黑" panose="020B0503020204020204" pitchFamily="34" charset="-122"/>
                </a:rPr>
                <a:t>1</a:t>
              </a:r>
              <a:r>
                <a:rPr lang="zh-CN" altLang="en-US" sz="2400" b="1" dirty="0" smtClean="0">
                  <a:solidFill>
                    <a:srgbClr val="8A2F8C"/>
                  </a:solidFill>
                  <a:latin typeface="微软雅黑" panose="020B0503020204020204" pitchFamily="34" charset="-122"/>
                  <a:ea typeface="微软雅黑" panose="020B0503020204020204" pitchFamily="34" charset="-122"/>
                </a:rPr>
                <a:t>的值，若为真，则结果为表达式</a:t>
              </a:r>
              <a:r>
                <a:rPr lang="en-US" altLang="zh-CN" sz="2400" b="1" dirty="0" smtClean="0">
                  <a:solidFill>
                    <a:srgbClr val="8A2F8C"/>
                  </a:solidFill>
                  <a:latin typeface="微软雅黑" panose="020B0503020204020204" pitchFamily="34" charset="-122"/>
                  <a:ea typeface="微软雅黑" panose="020B0503020204020204" pitchFamily="34" charset="-122"/>
                </a:rPr>
                <a:t>2</a:t>
              </a:r>
              <a:r>
                <a:rPr lang="zh-CN" altLang="en-US" sz="2400" b="1" dirty="0" smtClean="0">
                  <a:solidFill>
                    <a:srgbClr val="8A2F8C"/>
                  </a:solidFill>
                  <a:latin typeface="微软雅黑" panose="020B0503020204020204" pitchFamily="34" charset="-122"/>
                  <a:ea typeface="微软雅黑" panose="020B0503020204020204" pitchFamily="34" charset="-122"/>
                </a:rPr>
                <a:t>的值，否则为表达式</a:t>
              </a:r>
              <a:r>
                <a:rPr lang="en-US" altLang="zh-CN" sz="2400" b="1" dirty="0" smtClean="0">
                  <a:solidFill>
                    <a:srgbClr val="8A2F8C"/>
                  </a:solidFill>
                  <a:latin typeface="微软雅黑" panose="020B0503020204020204" pitchFamily="34" charset="-122"/>
                  <a:ea typeface="微软雅黑" panose="020B0503020204020204" pitchFamily="34" charset="-122"/>
                </a:rPr>
                <a:t>3</a:t>
              </a:r>
              <a:r>
                <a:rPr lang="zh-CN" altLang="en-US" sz="2400" b="1" dirty="0" smtClean="0">
                  <a:solidFill>
                    <a:srgbClr val="8A2F8C"/>
                  </a:solidFill>
                  <a:latin typeface="微软雅黑" panose="020B0503020204020204" pitchFamily="34" charset="-122"/>
                  <a:ea typeface="微软雅黑" panose="020B0503020204020204" pitchFamily="34" charset="-122"/>
                </a:rPr>
                <a:t>的值</a:t>
              </a:r>
            </a:p>
          </p:txBody>
        </p:sp>
        <p:sp>
          <p:nvSpPr>
            <p:cNvPr id="15" name="矩形 14"/>
            <p:cNvSpPr/>
            <p:nvPr/>
          </p:nvSpPr>
          <p:spPr>
            <a:xfrm>
              <a:off x="1477266" y="4163155"/>
              <a:ext cx="7786807" cy="683264"/>
            </a:xfrm>
            <a:prstGeom prst="rect">
              <a:avLst/>
            </a:prstGeom>
          </p:spPr>
          <p:txBody>
            <a:bodyPr wrap="square">
              <a:spAutoFit/>
            </a:bodyPr>
            <a:lstStyle/>
            <a:p>
              <a:pPr>
                <a:lnSpc>
                  <a:spcPct val="120000"/>
                </a:lnSpc>
              </a:pPr>
              <a:r>
                <a:rPr lang="zh-CN" altLang="en-US" sz="3200" b="1" dirty="0" smtClean="0">
                  <a:solidFill>
                    <a:srgbClr val="8A2F8C"/>
                  </a:solidFill>
                  <a:latin typeface="微软雅黑" panose="020B0503020204020204" pitchFamily="34" charset="-122"/>
                  <a:ea typeface="微软雅黑" panose="020B0503020204020204" pitchFamily="34" charset="-122"/>
                </a:rPr>
                <a:t>示　例</a:t>
              </a:r>
            </a:p>
          </p:txBody>
        </p:sp>
        <p:sp>
          <p:nvSpPr>
            <p:cNvPr id="16" name="矩形 15"/>
            <p:cNvSpPr/>
            <p:nvPr/>
          </p:nvSpPr>
          <p:spPr>
            <a:xfrm>
              <a:off x="1706898" y="4768690"/>
              <a:ext cx="8990615" cy="461665"/>
            </a:xfrm>
            <a:prstGeom prst="rect">
              <a:avLst/>
            </a:prstGeom>
          </p:spPr>
          <p:txBody>
            <a:bodyPr wrap="square">
              <a:spAutoFit/>
            </a:bodyPr>
            <a:lstStyle/>
            <a:p>
              <a:pPr marL="0" lvl="1"/>
              <a:r>
                <a:rPr lang="en-US" altLang="zh-CN" sz="2400" b="1" dirty="0" smtClean="0">
                  <a:solidFill>
                    <a:srgbClr val="006600"/>
                  </a:solidFill>
                  <a:latin typeface="微软雅黑" panose="020B0503020204020204" pitchFamily="34" charset="-122"/>
                  <a:ea typeface="微软雅黑" panose="020B0503020204020204" pitchFamily="34" charset="-122"/>
                </a:rPr>
                <a:t>x = ( a &gt; b ) ? a : b;</a:t>
              </a:r>
            </a:p>
          </p:txBody>
        </p:sp>
        <p:sp>
          <p:nvSpPr>
            <p:cNvPr id="17" name="矩形 16"/>
            <p:cNvSpPr/>
            <p:nvPr/>
          </p:nvSpPr>
          <p:spPr>
            <a:xfrm>
              <a:off x="1706898" y="5274874"/>
              <a:ext cx="8990615" cy="461665"/>
            </a:xfrm>
            <a:prstGeom prst="rect">
              <a:avLst/>
            </a:prstGeom>
          </p:spPr>
          <p:txBody>
            <a:bodyPr wrap="square">
              <a:spAutoFit/>
            </a:bodyPr>
            <a:lstStyle/>
            <a:p>
              <a:pPr marL="0" lvl="1"/>
              <a:r>
                <a:rPr lang="zh-CN" altLang="en-US" sz="2400" b="1" dirty="0" smtClean="0">
                  <a:solidFill>
                    <a:srgbClr val="8A2F8C"/>
                  </a:solidFill>
                  <a:latin typeface="微软雅黑" panose="020B0503020204020204" pitchFamily="34" charset="-122"/>
                  <a:ea typeface="微软雅黑" panose="020B0503020204020204" pitchFamily="34" charset="-122"/>
                </a:rPr>
                <a:t>等价于：</a:t>
              </a:r>
              <a:r>
                <a:rPr lang="en-US" altLang="zh-CN" sz="2400" b="1" dirty="0" smtClean="0">
                  <a:solidFill>
                    <a:srgbClr val="006600"/>
                  </a:solidFill>
                  <a:latin typeface="微软雅黑" panose="020B0503020204020204" pitchFamily="34" charset="-122"/>
                  <a:ea typeface="微软雅黑" panose="020B0503020204020204" pitchFamily="34" charset="-122"/>
                </a:rPr>
                <a:t>if( a &gt; b )  x = a;  else  x = b;</a:t>
              </a:r>
            </a:p>
          </p:txBody>
        </p:sp>
      </p:grpSp>
    </p:spTree>
    <p:extLst>
      <p:ext uri="{BB962C8B-B14F-4D97-AF65-F5344CB8AC3E}">
        <p14:creationId xmlns:p14="http://schemas.microsoft.com/office/powerpoint/2010/main" val="25412296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par>
                                <p:cTn id="9" presetID="2" presetClass="entr" presetSubtype="4" decel="100000" fill="hold" nodeType="withEffect">
                                  <p:stCondLst>
                                    <p:cond delay="25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1+#ppt_h/2"/>
                                          </p:val>
                                        </p:tav>
                                        <p:tav tm="100000">
                                          <p:val>
                                            <p:strVal val="#ppt_y"/>
                                          </p:val>
                                        </p:tav>
                                      </p:tavLst>
                                    </p:anim>
                                  </p:childTnLst>
                                </p:cTn>
                              </p:par>
                            </p:childTnLst>
                          </p:cTn>
                        </p:par>
                        <p:par>
                          <p:cTn id="13" fill="hold">
                            <p:stCondLst>
                              <p:cond delay="750"/>
                            </p:stCondLst>
                            <p:childTnLst>
                              <p:par>
                                <p:cTn id="14" presetID="10" presetClass="entr" presetSubtype="0" fill="hold" nodeType="after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500"/>
                                        <p:tgtEl>
                                          <p:spTgt spid="2"/>
                                        </p:tgtEl>
                                      </p:cBhvr>
                                    </p:animEffect>
                                  </p:childTnLst>
                                </p:cTn>
                              </p:par>
                              <p:par>
                                <p:cTn id="17" presetID="2" presetClass="entr" presetSubtype="4" decel="100000" fill="hold" nodeType="with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fill="hold"/>
                                        <p:tgtEl>
                                          <p:spTgt spid="3"/>
                                        </p:tgtEl>
                                        <p:attrNameLst>
                                          <p:attrName>ppt_x</p:attrName>
                                        </p:attrNameLst>
                                      </p:cBhvr>
                                      <p:tavLst>
                                        <p:tav tm="0">
                                          <p:val>
                                            <p:strVal val="#ppt_x"/>
                                          </p:val>
                                        </p:tav>
                                        <p:tav tm="100000">
                                          <p:val>
                                            <p:strVal val="#ppt_x"/>
                                          </p:val>
                                        </p:tav>
                                      </p:tavLst>
                                    </p:anim>
                                    <p:anim calcmode="lin" valueType="num">
                                      <p:cBhvr additive="base">
                                        <p:cTn id="20"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56675" y="1254740"/>
            <a:ext cx="10271573" cy="4846569"/>
          </a:xfrm>
          <a:prstGeom prst="rect">
            <a:avLst/>
          </a:prstGeom>
        </p:spPr>
      </p:pic>
      <p:pic>
        <p:nvPicPr>
          <p:cNvPr id="9" name="图片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771" y="507825"/>
            <a:ext cx="6352257" cy="743356"/>
          </a:xfrm>
          <a:prstGeom prst="rect">
            <a:avLst/>
          </a:prstGeom>
        </p:spPr>
      </p:pic>
      <p:grpSp>
        <p:nvGrpSpPr>
          <p:cNvPr id="2" name="组合 7"/>
          <p:cNvGrpSpPr/>
          <p:nvPr/>
        </p:nvGrpSpPr>
        <p:grpSpPr>
          <a:xfrm>
            <a:off x="734568" y="424635"/>
            <a:ext cx="2774023" cy="830997"/>
            <a:chOff x="734568" y="424635"/>
            <a:chExt cx="2774023" cy="830997"/>
          </a:xfrm>
        </p:grpSpPr>
        <p:sp>
          <p:nvSpPr>
            <p:cNvPr id="4" name="文本框 3"/>
            <p:cNvSpPr txBox="1"/>
            <p:nvPr/>
          </p:nvSpPr>
          <p:spPr>
            <a:xfrm>
              <a:off x="734568" y="424635"/>
              <a:ext cx="417576" cy="830997"/>
            </a:xfrm>
            <a:prstGeom prst="rect">
              <a:avLst/>
            </a:prstGeom>
            <a:noFill/>
          </p:spPr>
          <p:txBody>
            <a:bodyPr wrap="square" rtlCol="0">
              <a:spAutoFit/>
            </a:bodyPr>
            <a:lstStyle/>
            <a:p>
              <a:r>
                <a:rPr lang="zh-CN" altLang="en-US" sz="4800" dirty="0" smtClean="0">
                  <a:solidFill>
                    <a:schemeClr val="bg1"/>
                  </a:solidFill>
                  <a:latin typeface="微软雅黑" panose="020B0503020204020204" pitchFamily="34" charset="-122"/>
                  <a:ea typeface="微软雅黑" panose="020B0503020204020204" pitchFamily="34" charset="-122"/>
                </a:rPr>
                <a:t>■</a:t>
              </a:r>
            </a:p>
          </p:txBody>
        </p:sp>
        <p:sp>
          <p:nvSpPr>
            <p:cNvPr id="5" name="矩形 4"/>
            <p:cNvSpPr/>
            <p:nvPr/>
          </p:nvSpPr>
          <p:spPr>
            <a:xfrm>
              <a:off x="1477266" y="562689"/>
              <a:ext cx="2031325" cy="646331"/>
            </a:xfrm>
            <a:prstGeom prst="rect">
              <a:avLst/>
            </a:prstGeom>
          </p:spPr>
          <p:txBody>
            <a:bodyPr wrap="none">
              <a:spAutoFit/>
            </a:bodyPr>
            <a:lstStyle/>
            <a:p>
              <a:r>
                <a:rPr lang="zh-CN" altLang="en-US" sz="3600" dirty="0" smtClean="0">
                  <a:solidFill>
                    <a:schemeClr val="bg1"/>
                  </a:solidFill>
                  <a:latin typeface="微软雅黑" panose="020B0503020204020204" pitchFamily="34" charset="-122"/>
                  <a:ea typeface="微软雅黑" panose="020B0503020204020204" pitchFamily="34" charset="-122"/>
                </a:rPr>
                <a:t>分支结构</a:t>
              </a:r>
            </a:p>
          </p:txBody>
        </p:sp>
      </p:grpSp>
      <p:grpSp>
        <p:nvGrpSpPr>
          <p:cNvPr id="3" name="组合 2"/>
          <p:cNvGrpSpPr/>
          <p:nvPr/>
        </p:nvGrpSpPr>
        <p:grpSpPr>
          <a:xfrm>
            <a:off x="1477266" y="1358352"/>
            <a:ext cx="9394913" cy="2354972"/>
            <a:chOff x="1477266" y="1423004"/>
            <a:chExt cx="9394913" cy="2354972"/>
          </a:xfrm>
        </p:grpSpPr>
        <p:sp>
          <p:nvSpPr>
            <p:cNvPr id="7" name="矩形 6"/>
            <p:cNvSpPr/>
            <p:nvPr/>
          </p:nvSpPr>
          <p:spPr>
            <a:xfrm>
              <a:off x="1477266" y="1423004"/>
              <a:ext cx="7786807" cy="535531"/>
            </a:xfrm>
            <a:prstGeom prst="rect">
              <a:avLst/>
            </a:prstGeom>
          </p:spPr>
          <p:txBody>
            <a:bodyPr wrap="square">
              <a:spAutoFit/>
            </a:bodyPr>
            <a:lstStyle/>
            <a:p>
              <a:pPr>
                <a:lnSpc>
                  <a:spcPct val="120000"/>
                </a:lnSpc>
              </a:pPr>
              <a:r>
                <a:rPr lang="zh-CN" altLang="en-US" sz="2400" b="1" dirty="0" smtClean="0">
                  <a:solidFill>
                    <a:srgbClr val="8A2F8C"/>
                  </a:solidFill>
                  <a:latin typeface="微软雅黑" panose="020B0503020204020204" pitchFamily="34" charset="-122"/>
                  <a:ea typeface="微软雅黑" panose="020B0503020204020204" pitchFamily="34" charset="-122"/>
                </a:rPr>
                <a:t>分支结构（选择结构）的含义</a:t>
              </a:r>
            </a:p>
          </p:txBody>
        </p:sp>
        <p:sp>
          <p:nvSpPr>
            <p:cNvPr id="10" name="矩形 9"/>
            <p:cNvSpPr/>
            <p:nvPr/>
          </p:nvSpPr>
          <p:spPr>
            <a:xfrm>
              <a:off x="1734607" y="1958535"/>
              <a:ext cx="8508510" cy="707886"/>
            </a:xfrm>
            <a:prstGeom prst="rect">
              <a:avLst/>
            </a:prstGeom>
          </p:spPr>
          <p:txBody>
            <a:bodyPr wrap="square">
              <a:spAutoFit/>
            </a:bodyPr>
            <a:lstStyle/>
            <a:p>
              <a:pPr marL="0" lvl="1"/>
              <a:r>
                <a:rPr lang="zh-CN" altLang="en-US" sz="2000" b="1" dirty="0" smtClean="0">
                  <a:solidFill>
                    <a:srgbClr val="8A2F8C"/>
                  </a:solidFill>
                  <a:latin typeface="微软雅黑" panose="020B0503020204020204" pitchFamily="34" charset="-122"/>
                  <a:ea typeface="微软雅黑" panose="020B0503020204020204" pitchFamily="34" charset="-122"/>
                </a:rPr>
                <a:t>根据某一条件的判断结果，确定程序的流程，即选择哪一个程序分支中的处理块去执行</a:t>
              </a:r>
            </a:p>
          </p:txBody>
        </p:sp>
        <p:sp>
          <p:nvSpPr>
            <p:cNvPr id="14" name="矩形 13"/>
            <p:cNvSpPr/>
            <p:nvPr/>
          </p:nvSpPr>
          <p:spPr>
            <a:xfrm>
              <a:off x="1734607" y="2669980"/>
              <a:ext cx="9137572" cy="400110"/>
            </a:xfrm>
            <a:prstGeom prst="rect">
              <a:avLst/>
            </a:prstGeom>
          </p:spPr>
          <p:txBody>
            <a:bodyPr wrap="square">
              <a:spAutoFit/>
            </a:bodyPr>
            <a:lstStyle/>
            <a:p>
              <a:pPr marL="0" lvl="1"/>
              <a:r>
                <a:rPr lang="zh-CN" altLang="en-US" sz="2000" b="1" dirty="0" smtClean="0">
                  <a:solidFill>
                    <a:srgbClr val="8A2F8C"/>
                  </a:solidFill>
                  <a:latin typeface="微软雅黑" panose="020B0503020204020204" pitchFamily="34" charset="-122"/>
                  <a:ea typeface="微软雅黑" panose="020B0503020204020204" pitchFamily="34" charset="-122"/>
                </a:rPr>
                <a:t>最基本的分支结构是二路分支结构</a:t>
              </a:r>
            </a:p>
          </p:txBody>
        </p:sp>
        <p:sp>
          <p:nvSpPr>
            <p:cNvPr id="15" name="矩形 14"/>
            <p:cNvSpPr/>
            <p:nvPr/>
          </p:nvSpPr>
          <p:spPr>
            <a:xfrm>
              <a:off x="1734607" y="3070090"/>
              <a:ext cx="8323783" cy="707886"/>
            </a:xfrm>
            <a:prstGeom prst="rect">
              <a:avLst/>
            </a:prstGeom>
          </p:spPr>
          <p:txBody>
            <a:bodyPr wrap="square">
              <a:spAutoFit/>
            </a:bodyPr>
            <a:lstStyle/>
            <a:p>
              <a:pPr marL="0" lvl="1"/>
              <a:r>
                <a:rPr lang="zh-CN" altLang="en-US" sz="2000" b="1" dirty="0" smtClean="0">
                  <a:solidFill>
                    <a:srgbClr val="8A2F8C"/>
                  </a:solidFill>
                  <a:latin typeface="微软雅黑" panose="020B0503020204020204" pitchFamily="34" charset="-122"/>
                  <a:ea typeface="微软雅黑" panose="020B0503020204020204" pitchFamily="34" charset="-122"/>
                </a:rPr>
                <a:t>以条件判断为起点，如果判断结果为真，则执行</a:t>
              </a:r>
              <a:r>
                <a:rPr lang="en-US" altLang="zh-CN" sz="2000" b="1" dirty="0" smtClean="0">
                  <a:solidFill>
                    <a:srgbClr val="8A2F8C"/>
                  </a:solidFill>
                  <a:latin typeface="微软雅黑" panose="020B0503020204020204" pitchFamily="34" charset="-122"/>
                  <a:ea typeface="微软雅黑" panose="020B0503020204020204" pitchFamily="34" charset="-122"/>
                </a:rPr>
                <a:t>A</a:t>
              </a:r>
              <a:r>
                <a:rPr lang="zh-CN" altLang="en-US" sz="2000" b="1" dirty="0" smtClean="0">
                  <a:solidFill>
                    <a:srgbClr val="8A2F8C"/>
                  </a:solidFill>
                  <a:latin typeface="微软雅黑" panose="020B0503020204020204" pitchFamily="34" charset="-122"/>
                  <a:ea typeface="微软雅黑" panose="020B0503020204020204" pitchFamily="34" charset="-122"/>
                </a:rPr>
                <a:t>处理块的操作，否则执行</a:t>
              </a:r>
              <a:r>
                <a:rPr lang="en-US" altLang="zh-CN" sz="2000" b="1" dirty="0" smtClean="0">
                  <a:solidFill>
                    <a:srgbClr val="8A2F8C"/>
                  </a:solidFill>
                  <a:latin typeface="微软雅黑" panose="020B0503020204020204" pitchFamily="34" charset="-122"/>
                  <a:ea typeface="微软雅黑" panose="020B0503020204020204" pitchFamily="34" charset="-122"/>
                </a:rPr>
                <a:t>B</a:t>
              </a:r>
              <a:r>
                <a:rPr lang="zh-CN" altLang="en-US" sz="2000" b="1" dirty="0" smtClean="0">
                  <a:solidFill>
                    <a:srgbClr val="8A2F8C"/>
                  </a:solidFill>
                  <a:latin typeface="微软雅黑" panose="020B0503020204020204" pitchFamily="34" charset="-122"/>
                  <a:ea typeface="微软雅黑" panose="020B0503020204020204" pitchFamily="34" charset="-122"/>
                </a:rPr>
                <a:t>处理块的操作</a:t>
              </a:r>
            </a:p>
          </p:txBody>
        </p:sp>
      </p:grpSp>
      <p:grpSp>
        <p:nvGrpSpPr>
          <p:cNvPr id="12" name="组合 11"/>
          <p:cNvGrpSpPr/>
          <p:nvPr/>
        </p:nvGrpSpPr>
        <p:grpSpPr>
          <a:xfrm>
            <a:off x="3051177" y="3611418"/>
            <a:ext cx="6568617" cy="2307935"/>
            <a:chOff x="1542579" y="2122714"/>
            <a:chExt cx="8597462" cy="3020786"/>
          </a:xfrm>
        </p:grpSpPr>
        <p:sp>
          <p:nvSpPr>
            <p:cNvPr id="13" name="矩形 12"/>
            <p:cNvSpPr/>
            <p:nvPr/>
          </p:nvSpPr>
          <p:spPr>
            <a:xfrm>
              <a:off x="3020786" y="2122714"/>
              <a:ext cx="5323114" cy="3020786"/>
            </a:xfrm>
            <a:prstGeom prst="rect">
              <a:avLst/>
            </a:prstGeom>
            <a:noFill/>
            <a:ln w="28575">
              <a:solidFill>
                <a:srgbClr val="8A2F8C"/>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6" name="菱形 15"/>
            <p:cNvSpPr/>
            <p:nvPr/>
          </p:nvSpPr>
          <p:spPr>
            <a:xfrm>
              <a:off x="3575958" y="3233057"/>
              <a:ext cx="1812471" cy="832757"/>
            </a:xfrm>
            <a:prstGeom prst="diamond">
              <a:avLst/>
            </a:prstGeom>
            <a:gradFill flip="none" rotWithShape="1">
              <a:gsLst>
                <a:gs pos="0">
                  <a:srgbClr val="9900CC">
                    <a:shade val="30000"/>
                    <a:satMod val="115000"/>
                  </a:srgbClr>
                </a:gs>
                <a:gs pos="50000">
                  <a:srgbClr val="9900CC">
                    <a:shade val="67500"/>
                    <a:satMod val="115000"/>
                  </a:srgbClr>
                </a:gs>
                <a:gs pos="100000">
                  <a:srgbClr val="9900CC">
                    <a:shade val="100000"/>
                    <a:satMod val="115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7" name="矩形 16"/>
            <p:cNvSpPr/>
            <p:nvPr/>
          </p:nvSpPr>
          <p:spPr>
            <a:xfrm>
              <a:off x="5372100" y="2481943"/>
              <a:ext cx="1763486" cy="653143"/>
            </a:xfrm>
            <a:prstGeom prst="rect">
              <a:avLst/>
            </a:prstGeom>
            <a:gradFill flip="none" rotWithShape="1">
              <a:gsLst>
                <a:gs pos="0">
                  <a:srgbClr val="9900CC">
                    <a:shade val="30000"/>
                    <a:satMod val="115000"/>
                  </a:srgbClr>
                </a:gs>
                <a:gs pos="50000">
                  <a:srgbClr val="9900CC">
                    <a:shade val="67500"/>
                    <a:satMod val="115000"/>
                  </a:srgbClr>
                </a:gs>
                <a:gs pos="100000">
                  <a:srgbClr val="9900CC">
                    <a:shade val="100000"/>
                    <a:satMod val="115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8" name="矩形 17"/>
            <p:cNvSpPr/>
            <p:nvPr/>
          </p:nvSpPr>
          <p:spPr>
            <a:xfrm>
              <a:off x="5372100" y="4131129"/>
              <a:ext cx="1763486" cy="653143"/>
            </a:xfrm>
            <a:prstGeom prst="rect">
              <a:avLst/>
            </a:prstGeom>
            <a:gradFill flip="none" rotWithShape="1">
              <a:gsLst>
                <a:gs pos="0">
                  <a:srgbClr val="9900CC">
                    <a:shade val="30000"/>
                    <a:satMod val="115000"/>
                  </a:srgbClr>
                </a:gs>
                <a:gs pos="50000">
                  <a:srgbClr val="9900CC">
                    <a:shade val="67500"/>
                    <a:satMod val="115000"/>
                  </a:srgbClr>
                </a:gs>
                <a:gs pos="100000">
                  <a:srgbClr val="9900CC">
                    <a:shade val="100000"/>
                    <a:satMod val="115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cxnSp>
          <p:nvCxnSpPr>
            <p:cNvPr id="19" name="直接箭头连接符 18"/>
            <p:cNvCxnSpPr/>
            <p:nvPr/>
          </p:nvCxnSpPr>
          <p:spPr>
            <a:xfrm rot="-60000">
              <a:off x="2432957" y="3624943"/>
              <a:ext cx="1143001" cy="24493"/>
            </a:xfrm>
            <a:prstGeom prst="straightConnector1">
              <a:avLst/>
            </a:prstGeom>
            <a:ln w="28575">
              <a:solidFill>
                <a:srgbClr val="8A2F8C"/>
              </a:solidFill>
              <a:tailEnd type="arrow"/>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p:nvPr/>
          </p:nvCxnSpPr>
          <p:spPr>
            <a:xfrm rot="-60000">
              <a:off x="7805057" y="3624943"/>
              <a:ext cx="1143001" cy="24493"/>
            </a:xfrm>
            <a:prstGeom prst="straightConnector1">
              <a:avLst/>
            </a:prstGeom>
            <a:ln w="28575">
              <a:solidFill>
                <a:srgbClr val="8A2F8C"/>
              </a:solidFill>
              <a:tailEnd type="arrow"/>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rot="60000" flipV="1">
              <a:off x="4506686" y="2808515"/>
              <a:ext cx="865414" cy="16328"/>
            </a:xfrm>
            <a:prstGeom prst="line">
              <a:avLst/>
            </a:prstGeom>
            <a:ln w="28575">
              <a:solidFill>
                <a:srgbClr val="8A2F8C"/>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rot="60000" flipV="1">
              <a:off x="4506686" y="4490359"/>
              <a:ext cx="865414" cy="16328"/>
            </a:xfrm>
            <a:prstGeom prst="line">
              <a:avLst/>
            </a:prstGeom>
            <a:ln w="28575">
              <a:solidFill>
                <a:srgbClr val="8A2F8C"/>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rot="60000" flipV="1">
              <a:off x="7168266" y="2805991"/>
              <a:ext cx="576000" cy="16328"/>
            </a:xfrm>
            <a:prstGeom prst="line">
              <a:avLst/>
            </a:prstGeom>
            <a:ln w="28575">
              <a:solidFill>
                <a:srgbClr val="8A2F8C"/>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rot="60000" flipV="1">
              <a:off x="7168266" y="4471506"/>
              <a:ext cx="576000" cy="16328"/>
            </a:xfrm>
            <a:prstGeom prst="line">
              <a:avLst/>
            </a:prstGeom>
            <a:ln w="28575">
              <a:solidFill>
                <a:srgbClr val="8A2F8C"/>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rot="5460000" flipV="1">
              <a:off x="4286052" y="3011587"/>
              <a:ext cx="432000" cy="16328"/>
            </a:xfrm>
            <a:prstGeom prst="line">
              <a:avLst/>
            </a:prstGeom>
            <a:ln w="28575">
              <a:solidFill>
                <a:srgbClr val="8A2F8C"/>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rot="5460000" flipV="1">
              <a:off x="4286052" y="4285216"/>
              <a:ext cx="432000" cy="16328"/>
            </a:xfrm>
            <a:prstGeom prst="line">
              <a:avLst/>
            </a:prstGeom>
            <a:ln w="28575">
              <a:solidFill>
                <a:srgbClr val="8A2F8C"/>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rot="5460000" flipV="1">
              <a:off x="7335969" y="3191557"/>
              <a:ext cx="792000" cy="16328"/>
            </a:xfrm>
            <a:prstGeom prst="line">
              <a:avLst/>
            </a:prstGeom>
            <a:ln w="28575">
              <a:solidFill>
                <a:srgbClr val="8A2F8C"/>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rot="5460000" flipV="1">
              <a:off x="7335969" y="4089628"/>
              <a:ext cx="792000" cy="16328"/>
            </a:xfrm>
            <a:prstGeom prst="line">
              <a:avLst/>
            </a:prstGeom>
            <a:ln w="28575">
              <a:solidFill>
                <a:srgbClr val="8A2F8C"/>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29" name="椭圆 28"/>
            <p:cNvSpPr/>
            <p:nvPr/>
          </p:nvSpPr>
          <p:spPr>
            <a:xfrm>
              <a:off x="7690727" y="3608692"/>
              <a:ext cx="65314" cy="65314"/>
            </a:xfrm>
            <a:prstGeom prst="ellipse">
              <a:avLst/>
            </a:prstGeom>
            <a:solidFill>
              <a:srgbClr val="8A2F8C"/>
            </a:solidFill>
            <a:ln>
              <a:solidFill>
                <a:srgbClr val="8A2F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30" name="矩形 29"/>
            <p:cNvSpPr/>
            <p:nvPr/>
          </p:nvSpPr>
          <p:spPr>
            <a:xfrm>
              <a:off x="1542579" y="3314069"/>
              <a:ext cx="1167962" cy="562287"/>
            </a:xfrm>
            <a:prstGeom prst="rect">
              <a:avLst/>
            </a:prstGeom>
          </p:spPr>
          <p:txBody>
            <a:bodyPr wrap="square">
              <a:spAutoFit/>
            </a:bodyPr>
            <a:lstStyle/>
            <a:p>
              <a:pPr>
                <a:lnSpc>
                  <a:spcPct val="120000"/>
                </a:lnSpc>
              </a:pPr>
              <a:r>
                <a:rPr lang="zh-CN" altLang="en-US" sz="2000" b="1" dirty="0" smtClean="0">
                  <a:solidFill>
                    <a:srgbClr val="8A2F8C"/>
                  </a:solidFill>
                  <a:latin typeface="微软雅黑" panose="020B0503020204020204" pitchFamily="34" charset="-122"/>
                  <a:ea typeface="微软雅黑" panose="020B0503020204020204" pitchFamily="34" charset="-122"/>
                </a:rPr>
                <a:t>入口</a:t>
              </a:r>
            </a:p>
          </p:txBody>
        </p:sp>
        <p:sp>
          <p:nvSpPr>
            <p:cNvPr id="31" name="矩形 30"/>
            <p:cNvSpPr/>
            <p:nvPr/>
          </p:nvSpPr>
          <p:spPr>
            <a:xfrm>
              <a:off x="8972079" y="3314069"/>
              <a:ext cx="1167962" cy="562287"/>
            </a:xfrm>
            <a:prstGeom prst="rect">
              <a:avLst/>
            </a:prstGeom>
          </p:spPr>
          <p:txBody>
            <a:bodyPr wrap="square">
              <a:spAutoFit/>
            </a:bodyPr>
            <a:lstStyle/>
            <a:p>
              <a:pPr>
                <a:lnSpc>
                  <a:spcPct val="120000"/>
                </a:lnSpc>
              </a:pPr>
              <a:r>
                <a:rPr lang="zh-CN" altLang="en-US" sz="2000" b="1" dirty="0" smtClean="0">
                  <a:solidFill>
                    <a:srgbClr val="8A2F8C"/>
                  </a:solidFill>
                  <a:latin typeface="微软雅黑" panose="020B0503020204020204" pitchFamily="34" charset="-122"/>
                  <a:ea typeface="微软雅黑" panose="020B0503020204020204" pitchFamily="34" charset="-122"/>
                </a:rPr>
                <a:t>出口</a:t>
              </a:r>
            </a:p>
          </p:txBody>
        </p:sp>
        <p:sp>
          <p:nvSpPr>
            <p:cNvPr id="32" name="矩形 31"/>
            <p:cNvSpPr/>
            <p:nvPr/>
          </p:nvSpPr>
          <p:spPr>
            <a:xfrm>
              <a:off x="3942894" y="2693600"/>
              <a:ext cx="531135" cy="562287"/>
            </a:xfrm>
            <a:prstGeom prst="rect">
              <a:avLst/>
            </a:prstGeom>
          </p:spPr>
          <p:txBody>
            <a:bodyPr wrap="square">
              <a:spAutoFit/>
            </a:bodyPr>
            <a:lstStyle/>
            <a:p>
              <a:pPr>
                <a:lnSpc>
                  <a:spcPct val="120000"/>
                </a:lnSpc>
              </a:pPr>
              <a:r>
                <a:rPr lang="zh-CN" altLang="en-US" sz="2000" b="1" dirty="0" smtClean="0">
                  <a:solidFill>
                    <a:srgbClr val="8A2F8C"/>
                  </a:solidFill>
                  <a:latin typeface="微软雅黑" panose="020B0503020204020204" pitchFamily="34" charset="-122"/>
                  <a:ea typeface="微软雅黑" panose="020B0503020204020204" pitchFamily="34" charset="-122"/>
                </a:rPr>
                <a:t>真</a:t>
              </a:r>
            </a:p>
          </p:txBody>
        </p:sp>
        <p:sp>
          <p:nvSpPr>
            <p:cNvPr id="33" name="矩形 32"/>
            <p:cNvSpPr/>
            <p:nvPr/>
          </p:nvSpPr>
          <p:spPr>
            <a:xfrm>
              <a:off x="3942894" y="3967229"/>
              <a:ext cx="531135" cy="562287"/>
            </a:xfrm>
            <a:prstGeom prst="rect">
              <a:avLst/>
            </a:prstGeom>
          </p:spPr>
          <p:txBody>
            <a:bodyPr wrap="square">
              <a:spAutoFit/>
            </a:bodyPr>
            <a:lstStyle/>
            <a:p>
              <a:pPr>
                <a:lnSpc>
                  <a:spcPct val="120000"/>
                </a:lnSpc>
              </a:pPr>
              <a:r>
                <a:rPr lang="zh-CN" altLang="en-US" sz="2000" b="1" dirty="0" smtClean="0">
                  <a:solidFill>
                    <a:srgbClr val="8A2F8C"/>
                  </a:solidFill>
                  <a:latin typeface="微软雅黑" panose="020B0503020204020204" pitchFamily="34" charset="-122"/>
                  <a:ea typeface="微软雅黑" panose="020B0503020204020204" pitchFamily="34" charset="-122"/>
                </a:rPr>
                <a:t>假</a:t>
              </a:r>
            </a:p>
          </p:txBody>
        </p:sp>
        <p:sp>
          <p:nvSpPr>
            <p:cNvPr id="34" name="矩形 33"/>
            <p:cNvSpPr/>
            <p:nvPr/>
          </p:nvSpPr>
          <p:spPr>
            <a:xfrm>
              <a:off x="5494109" y="2513985"/>
              <a:ext cx="1772106" cy="563303"/>
            </a:xfrm>
            <a:prstGeom prst="rect">
              <a:avLst/>
            </a:prstGeom>
          </p:spPr>
          <p:txBody>
            <a:bodyPr wrap="square">
              <a:spAutoFit/>
            </a:bodyPr>
            <a:lstStyle/>
            <a:p>
              <a:pPr>
                <a:lnSpc>
                  <a:spcPct val="120000"/>
                </a:lnSpc>
              </a:pPr>
              <a:r>
                <a:rPr lang="zh-CN" altLang="en-US" sz="2000" b="1" dirty="0" smtClean="0">
                  <a:solidFill>
                    <a:schemeClr val="bg1"/>
                  </a:solidFill>
                  <a:latin typeface="微软雅黑" panose="020B0503020204020204" pitchFamily="34" charset="-122"/>
                  <a:ea typeface="微软雅黑" panose="020B0503020204020204" pitchFamily="34" charset="-122"/>
                </a:rPr>
                <a:t>语句块</a:t>
              </a:r>
              <a:r>
                <a:rPr lang="en-US" altLang="zh-CN" sz="2000" b="1" dirty="0" smtClean="0">
                  <a:solidFill>
                    <a:schemeClr val="bg1"/>
                  </a:solidFill>
                  <a:latin typeface="微软雅黑" panose="020B0503020204020204" pitchFamily="34" charset="-122"/>
                  <a:ea typeface="微软雅黑" panose="020B0503020204020204" pitchFamily="34" charset="-122"/>
                </a:rPr>
                <a:t>A</a:t>
              </a:r>
              <a:endParaRPr lang="zh-CN" altLang="en-US" sz="2000" b="1" dirty="0" smtClean="0">
                <a:solidFill>
                  <a:schemeClr val="bg1"/>
                </a:solidFill>
                <a:latin typeface="微软雅黑" panose="020B0503020204020204" pitchFamily="34" charset="-122"/>
                <a:ea typeface="微软雅黑" panose="020B0503020204020204" pitchFamily="34" charset="-122"/>
              </a:endParaRPr>
            </a:p>
          </p:txBody>
        </p:sp>
        <p:sp>
          <p:nvSpPr>
            <p:cNvPr id="35" name="矩形 34"/>
            <p:cNvSpPr/>
            <p:nvPr/>
          </p:nvSpPr>
          <p:spPr>
            <a:xfrm>
              <a:off x="5494109" y="4163172"/>
              <a:ext cx="1772106" cy="563303"/>
            </a:xfrm>
            <a:prstGeom prst="rect">
              <a:avLst/>
            </a:prstGeom>
          </p:spPr>
          <p:txBody>
            <a:bodyPr wrap="square">
              <a:spAutoFit/>
            </a:bodyPr>
            <a:lstStyle/>
            <a:p>
              <a:pPr>
                <a:lnSpc>
                  <a:spcPct val="120000"/>
                </a:lnSpc>
              </a:pPr>
              <a:r>
                <a:rPr lang="zh-CN" altLang="en-US" sz="2000" b="1" dirty="0" smtClean="0">
                  <a:solidFill>
                    <a:schemeClr val="bg1"/>
                  </a:solidFill>
                  <a:latin typeface="微软雅黑" panose="020B0503020204020204" pitchFamily="34" charset="-122"/>
                  <a:ea typeface="微软雅黑" panose="020B0503020204020204" pitchFamily="34" charset="-122"/>
                </a:rPr>
                <a:t>语句块</a:t>
              </a:r>
              <a:r>
                <a:rPr lang="en-US" altLang="zh-CN" sz="2000" b="1" dirty="0" smtClean="0">
                  <a:solidFill>
                    <a:schemeClr val="bg1"/>
                  </a:solidFill>
                  <a:latin typeface="微软雅黑" panose="020B0503020204020204" pitchFamily="34" charset="-122"/>
                  <a:ea typeface="微软雅黑" panose="020B0503020204020204" pitchFamily="34" charset="-122"/>
                </a:rPr>
                <a:t>B</a:t>
              </a:r>
              <a:endParaRPr lang="zh-CN" altLang="en-US" sz="2000" b="1" dirty="0" smtClean="0">
                <a:solidFill>
                  <a:schemeClr val="bg1"/>
                </a:solidFill>
                <a:latin typeface="微软雅黑" panose="020B0503020204020204" pitchFamily="34" charset="-122"/>
                <a:ea typeface="微软雅黑" panose="020B0503020204020204" pitchFamily="34" charset="-122"/>
              </a:endParaRPr>
            </a:p>
          </p:txBody>
        </p:sp>
        <p:sp>
          <p:nvSpPr>
            <p:cNvPr id="36" name="矩形 35"/>
            <p:cNvSpPr/>
            <p:nvPr/>
          </p:nvSpPr>
          <p:spPr>
            <a:xfrm>
              <a:off x="4040854" y="3330398"/>
              <a:ext cx="1167962" cy="562287"/>
            </a:xfrm>
            <a:prstGeom prst="rect">
              <a:avLst/>
            </a:prstGeom>
          </p:spPr>
          <p:txBody>
            <a:bodyPr wrap="square">
              <a:spAutoFit/>
            </a:bodyPr>
            <a:lstStyle/>
            <a:p>
              <a:pPr>
                <a:lnSpc>
                  <a:spcPct val="120000"/>
                </a:lnSpc>
              </a:pPr>
              <a:r>
                <a:rPr lang="zh-CN" altLang="en-US" sz="2000" b="1" dirty="0" smtClean="0">
                  <a:solidFill>
                    <a:schemeClr val="bg1"/>
                  </a:solidFill>
                  <a:latin typeface="微软雅黑" panose="020B0503020204020204" pitchFamily="34" charset="-122"/>
                  <a:ea typeface="微软雅黑" panose="020B0503020204020204" pitchFamily="34" charset="-122"/>
                </a:rPr>
                <a:t>条件</a:t>
              </a:r>
            </a:p>
          </p:txBody>
        </p:sp>
      </p:grpSp>
    </p:spTree>
    <p:extLst>
      <p:ext uri="{BB962C8B-B14F-4D97-AF65-F5344CB8AC3E}">
        <p14:creationId xmlns:p14="http://schemas.microsoft.com/office/powerpoint/2010/main" val="25412296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par>
                                <p:cTn id="9" presetID="2" presetClass="entr" presetSubtype="4" decel="100000" fill="hold" nodeType="withEffect">
                                  <p:stCondLst>
                                    <p:cond delay="25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1+#ppt_h/2"/>
                                          </p:val>
                                        </p:tav>
                                        <p:tav tm="100000">
                                          <p:val>
                                            <p:strVal val="#ppt_y"/>
                                          </p:val>
                                        </p:tav>
                                      </p:tavLst>
                                    </p:anim>
                                  </p:childTnLst>
                                </p:cTn>
                              </p:par>
                            </p:childTnLst>
                          </p:cTn>
                        </p:par>
                        <p:par>
                          <p:cTn id="13" fill="hold">
                            <p:stCondLst>
                              <p:cond delay="750"/>
                            </p:stCondLst>
                            <p:childTnLst>
                              <p:par>
                                <p:cTn id="14" presetID="10" presetClass="entr" presetSubtype="0" fill="hold" nodeType="after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500"/>
                                        <p:tgtEl>
                                          <p:spTgt spid="2"/>
                                        </p:tgtEl>
                                      </p:cBhvr>
                                    </p:animEffect>
                                  </p:childTnLst>
                                </p:cTn>
                              </p:par>
                              <p:par>
                                <p:cTn id="17" presetID="2" presetClass="entr" presetSubtype="4" decel="100000" fill="hold" nodeType="with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fill="hold"/>
                                        <p:tgtEl>
                                          <p:spTgt spid="3"/>
                                        </p:tgtEl>
                                        <p:attrNameLst>
                                          <p:attrName>ppt_x</p:attrName>
                                        </p:attrNameLst>
                                      </p:cBhvr>
                                      <p:tavLst>
                                        <p:tav tm="0">
                                          <p:val>
                                            <p:strVal val="#ppt_x"/>
                                          </p:val>
                                        </p:tav>
                                        <p:tav tm="100000">
                                          <p:val>
                                            <p:strVal val="#ppt_x"/>
                                          </p:val>
                                        </p:tav>
                                      </p:tavLst>
                                    </p:anim>
                                    <p:anim calcmode="lin" valueType="num">
                                      <p:cBhvr additive="base">
                                        <p:cTn id="20" dur="500" fill="hold"/>
                                        <p:tgtEl>
                                          <p:spTgt spid="3"/>
                                        </p:tgtEl>
                                        <p:attrNameLst>
                                          <p:attrName>ppt_y</p:attrName>
                                        </p:attrNameLst>
                                      </p:cBhvr>
                                      <p:tavLst>
                                        <p:tav tm="0">
                                          <p:val>
                                            <p:strVal val="1+#ppt_h/2"/>
                                          </p:val>
                                        </p:tav>
                                        <p:tav tm="100000">
                                          <p:val>
                                            <p:strVal val="#ppt_y"/>
                                          </p:val>
                                        </p:tav>
                                      </p:tavLst>
                                    </p:anim>
                                  </p:childTnLst>
                                </p:cTn>
                              </p:par>
                            </p:childTnLst>
                          </p:cTn>
                        </p:par>
                        <p:par>
                          <p:cTn id="21" fill="hold">
                            <p:stCondLst>
                              <p:cond delay="1250"/>
                            </p:stCondLst>
                            <p:childTnLst>
                              <p:par>
                                <p:cTn id="22" presetID="2" presetClass="entr" presetSubtype="4" decel="100000" fill="hold" nodeType="afterEffect">
                                  <p:stCondLst>
                                    <p:cond delay="0"/>
                                  </p:stCondLst>
                                  <p:childTnLst>
                                    <p:set>
                                      <p:cBhvr>
                                        <p:cTn id="23" dur="1" fill="hold">
                                          <p:stCondLst>
                                            <p:cond delay="0"/>
                                          </p:stCondLst>
                                        </p:cTn>
                                        <p:tgtEl>
                                          <p:spTgt spid="12"/>
                                        </p:tgtEl>
                                        <p:attrNameLst>
                                          <p:attrName>style.visibility</p:attrName>
                                        </p:attrNameLst>
                                      </p:cBhvr>
                                      <p:to>
                                        <p:strVal val="visible"/>
                                      </p:to>
                                    </p:set>
                                    <p:anim calcmode="lin" valueType="num">
                                      <p:cBhvr additive="base">
                                        <p:cTn id="24" dur="500" fill="hold"/>
                                        <p:tgtEl>
                                          <p:spTgt spid="12"/>
                                        </p:tgtEl>
                                        <p:attrNameLst>
                                          <p:attrName>ppt_x</p:attrName>
                                        </p:attrNameLst>
                                      </p:cBhvr>
                                      <p:tavLst>
                                        <p:tav tm="0">
                                          <p:val>
                                            <p:strVal val="#ppt_x"/>
                                          </p:val>
                                        </p:tav>
                                        <p:tav tm="100000">
                                          <p:val>
                                            <p:strVal val="#ppt_x"/>
                                          </p:val>
                                        </p:tav>
                                      </p:tavLst>
                                    </p:anim>
                                    <p:anim calcmode="lin" valueType="num">
                                      <p:cBhvr additive="base">
                                        <p:cTn id="25"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56675" y="1254740"/>
            <a:ext cx="10271573" cy="4846569"/>
          </a:xfrm>
          <a:prstGeom prst="rect">
            <a:avLst/>
          </a:prstGeom>
        </p:spPr>
      </p:pic>
      <p:pic>
        <p:nvPicPr>
          <p:cNvPr id="9" name="图片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771" y="507825"/>
            <a:ext cx="6352257" cy="743356"/>
          </a:xfrm>
          <a:prstGeom prst="rect">
            <a:avLst/>
          </a:prstGeom>
        </p:spPr>
      </p:pic>
      <p:grpSp>
        <p:nvGrpSpPr>
          <p:cNvPr id="2" name="组合 7"/>
          <p:cNvGrpSpPr/>
          <p:nvPr/>
        </p:nvGrpSpPr>
        <p:grpSpPr>
          <a:xfrm>
            <a:off x="734568" y="424635"/>
            <a:ext cx="2774023" cy="830997"/>
            <a:chOff x="734568" y="424635"/>
            <a:chExt cx="2774023" cy="830997"/>
          </a:xfrm>
        </p:grpSpPr>
        <p:sp>
          <p:nvSpPr>
            <p:cNvPr id="4" name="文本框 3"/>
            <p:cNvSpPr txBox="1"/>
            <p:nvPr/>
          </p:nvSpPr>
          <p:spPr>
            <a:xfrm>
              <a:off x="734568" y="424635"/>
              <a:ext cx="417576" cy="830997"/>
            </a:xfrm>
            <a:prstGeom prst="rect">
              <a:avLst/>
            </a:prstGeom>
            <a:noFill/>
          </p:spPr>
          <p:txBody>
            <a:bodyPr wrap="square" rtlCol="0">
              <a:spAutoFit/>
            </a:bodyPr>
            <a:lstStyle/>
            <a:p>
              <a:r>
                <a:rPr lang="zh-CN" altLang="en-US" sz="4800" dirty="0" smtClean="0">
                  <a:solidFill>
                    <a:schemeClr val="bg1"/>
                  </a:solidFill>
                  <a:latin typeface="微软雅黑" panose="020B0503020204020204" pitchFamily="34" charset="-122"/>
                  <a:ea typeface="微软雅黑" panose="020B0503020204020204" pitchFamily="34" charset="-122"/>
                </a:rPr>
                <a:t>■</a:t>
              </a:r>
            </a:p>
          </p:txBody>
        </p:sp>
        <p:sp>
          <p:nvSpPr>
            <p:cNvPr id="5" name="矩形 4"/>
            <p:cNvSpPr/>
            <p:nvPr/>
          </p:nvSpPr>
          <p:spPr>
            <a:xfrm>
              <a:off x="1477266" y="562689"/>
              <a:ext cx="2031325" cy="646331"/>
            </a:xfrm>
            <a:prstGeom prst="rect">
              <a:avLst/>
            </a:prstGeom>
          </p:spPr>
          <p:txBody>
            <a:bodyPr wrap="none">
              <a:spAutoFit/>
            </a:bodyPr>
            <a:lstStyle/>
            <a:p>
              <a:r>
                <a:rPr lang="zh-CN" altLang="en-US" sz="3600" dirty="0" smtClean="0">
                  <a:solidFill>
                    <a:schemeClr val="bg1"/>
                  </a:solidFill>
                  <a:latin typeface="微软雅黑" panose="020B0503020204020204" pitchFamily="34" charset="-122"/>
                  <a:ea typeface="微软雅黑" panose="020B0503020204020204" pitchFamily="34" charset="-122"/>
                </a:rPr>
                <a:t>循环结构</a:t>
              </a:r>
            </a:p>
          </p:txBody>
        </p:sp>
      </p:grpSp>
      <p:grpSp>
        <p:nvGrpSpPr>
          <p:cNvPr id="3" name="组合 2"/>
          <p:cNvGrpSpPr/>
          <p:nvPr/>
        </p:nvGrpSpPr>
        <p:grpSpPr>
          <a:xfrm>
            <a:off x="1477266" y="1423004"/>
            <a:ext cx="9367205" cy="2045632"/>
            <a:chOff x="1477266" y="1423004"/>
            <a:chExt cx="9367205" cy="2045632"/>
          </a:xfrm>
        </p:grpSpPr>
        <p:sp>
          <p:nvSpPr>
            <p:cNvPr id="7" name="矩形 6"/>
            <p:cNvSpPr/>
            <p:nvPr/>
          </p:nvSpPr>
          <p:spPr>
            <a:xfrm>
              <a:off x="1477266" y="1423004"/>
              <a:ext cx="7786807" cy="535531"/>
            </a:xfrm>
            <a:prstGeom prst="rect">
              <a:avLst/>
            </a:prstGeom>
          </p:spPr>
          <p:txBody>
            <a:bodyPr wrap="square">
              <a:spAutoFit/>
            </a:bodyPr>
            <a:lstStyle/>
            <a:p>
              <a:pPr>
                <a:lnSpc>
                  <a:spcPct val="120000"/>
                </a:lnSpc>
              </a:pPr>
              <a:r>
                <a:rPr lang="zh-CN" altLang="en-US" sz="2400" b="1" dirty="0" smtClean="0">
                  <a:solidFill>
                    <a:srgbClr val="8A2F8C"/>
                  </a:solidFill>
                  <a:latin typeface="微软雅黑" panose="020B0503020204020204" pitchFamily="34" charset="-122"/>
                  <a:ea typeface="微软雅黑" panose="020B0503020204020204" pitchFamily="34" charset="-122"/>
                </a:rPr>
                <a:t>循环结构的含义</a:t>
              </a:r>
            </a:p>
          </p:txBody>
        </p:sp>
        <p:sp>
          <p:nvSpPr>
            <p:cNvPr id="10" name="矩形 9"/>
            <p:cNvSpPr/>
            <p:nvPr/>
          </p:nvSpPr>
          <p:spPr>
            <a:xfrm>
              <a:off x="1706899" y="1958535"/>
              <a:ext cx="9137572" cy="400110"/>
            </a:xfrm>
            <a:prstGeom prst="rect">
              <a:avLst/>
            </a:prstGeom>
          </p:spPr>
          <p:txBody>
            <a:bodyPr wrap="square">
              <a:spAutoFit/>
            </a:bodyPr>
            <a:lstStyle/>
            <a:p>
              <a:pPr marL="0" lvl="1"/>
              <a:r>
                <a:rPr lang="zh-CN" altLang="en-US" sz="2000" b="1" dirty="0" smtClean="0">
                  <a:solidFill>
                    <a:srgbClr val="8A2F8C"/>
                  </a:solidFill>
                  <a:latin typeface="微软雅黑" panose="020B0503020204020204" pitchFamily="34" charset="-122"/>
                  <a:ea typeface="微软雅黑" panose="020B0503020204020204" pitchFamily="34" charset="-122"/>
                </a:rPr>
                <a:t>根据某一条件的判断结果，反复执行某一处理块的过程</a:t>
              </a:r>
            </a:p>
          </p:txBody>
        </p:sp>
        <p:sp>
          <p:nvSpPr>
            <p:cNvPr id="14" name="矩形 13"/>
            <p:cNvSpPr/>
            <p:nvPr/>
          </p:nvSpPr>
          <p:spPr>
            <a:xfrm>
              <a:off x="1706899" y="2360640"/>
              <a:ext cx="9137572" cy="400110"/>
            </a:xfrm>
            <a:prstGeom prst="rect">
              <a:avLst/>
            </a:prstGeom>
          </p:spPr>
          <p:txBody>
            <a:bodyPr wrap="square">
              <a:spAutoFit/>
            </a:bodyPr>
            <a:lstStyle/>
            <a:p>
              <a:pPr marL="0" lvl="1"/>
              <a:r>
                <a:rPr lang="zh-CN" altLang="en-US" sz="2000" b="1" dirty="0" smtClean="0">
                  <a:solidFill>
                    <a:srgbClr val="8A2F8C"/>
                  </a:solidFill>
                  <a:latin typeface="微软雅黑" panose="020B0503020204020204" pitchFamily="34" charset="-122"/>
                  <a:ea typeface="微软雅黑" panose="020B0503020204020204" pitchFamily="34" charset="-122"/>
                </a:rPr>
                <a:t>最基本的循环结构是当循环</a:t>
              </a:r>
            </a:p>
          </p:txBody>
        </p:sp>
        <p:sp>
          <p:nvSpPr>
            <p:cNvPr id="15" name="矩形 14"/>
            <p:cNvSpPr/>
            <p:nvPr/>
          </p:nvSpPr>
          <p:spPr>
            <a:xfrm>
              <a:off x="1706899" y="2760750"/>
              <a:ext cx="8998037" cy="707886"/>
            </a:xfrm>
            <a:prstGeom prst="rect">
              <a:avLst/>
            </a:prstGeom>
          </p:spPr>
          <p:txBody>
            <a:bodyPr wrap="square">
              <a:spAutoFit/>
            </a:bodyPr>
            <a:lstStyle/>
            <a:p>
              <a:pPr marL="0" lvl="1"/>
              <a:r>
                <a:rPr lang="zh-CN" altLang="en-US" sz="2000" b="1" dirty="0" smtClean="0">
                  <a:solidFill>
                    <a:srgbClr val="8A2F8C"/>
                  </a:solidFill>
                  <a:latin typeface="微软雅黑" panose="020B0503020204020204" pitchFamily="34" charset="-122"/>
                  <a:ea typeface="微软雅黑" panose="020B0503020204020204" pitchFamily="34" charset="-122"/>
                </a:rPr>
                <a:t>进入循环结构，判断循环条件，如果循环条件的结果为真，则执行</a:t>
              </a:r>
              <a:r>
                <a:rPr lang="en-US" altLang="zh-CN" sz="2000" b="1" dirty="0" smtClean="0">
                  <a:solidFill>
                    <a:srgbClr val="8A2F8C"/>
                  </a:solidFill>
                  <a:latin typeface="微软雅黑" panose="020B0503020204020204" pitchFamily="34" charset="-122"/>
                  <a:ea typeface="微软雅黑" panose="020B0503020204020204" pitchFamily="34" charset="-122"/>
                </a:rPr>
                <a:t>A</a:t>
              </a:r>
              <a:r>
                <a:rPr lang="zh-CN" altLang="en-US" sz="2000" b="1" dirty="0" smtClean="0">
                  <a:solidFill>
                    <a:srgbClr val="8A2F8C"/>
                  </a:solidFill>
                  <a:latin typeface="微软雅黑" panose="020B0503020204020204" pitchFamily="34" charset="-122"/>
                  <a:ea typeface="微软雅黑" panose="020B0503020204020204" pitchFamily="34" charset="-122"/>
                </a:rPr>
                <a:t>处理块的操作，即循环一次，然后再次判断循环条件，当循环条件为假时，循环结束</a:t>
              </a:r>
            </a:p>
          </p:txBody>
        </p:sp>
      </p:grpSp>
      <p:grpSp>
        <p:nvGrpSpPr>
          <p:cNvPr id="11" name="组合 10"/>
          <p:cNvGrpSpPr/>
          <p:nvPr/>
        </p:nvGrpSpPr>
        <p:grpSpPr>
          <a:xfrm>
            <a:off x="1981891" y="3678024"/>
            <a:ext cx="6777556" cy="1917950"/>
            <a:chOff x="2032453" y="2481943"/>
            <a:chExt cx="8597462" cy="2432957"/>
          </a:xfrm>
        </p:grpSpPr>
        <p:sp>
          <p:nvSpPr>
            <p:cNvPr id="12" name="矩形 11"/>
            <p:cNvSpPr/>
            <p:nvPr/>
          </p:nvSpPr>
          <p:spPr>
            <a:xfrm>
              <a:off x="3461667" y="2481943"/>
              <a:ext cx="5404745" cy="2432957"/>
            </a:xfrm>
            <a:prstGeom prst="rect">
              <a:avLst/>
            </a:prstGeom>
            <a:noFill/>
            <a:ln w="28575">
              <a:solidFill>
                <a:srgbClr val="8A2F8C"/>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cxnSp>
          <p:nvCxnSpPr>
            <p:cNvPr id="13" name="直接箭头连接符 12"/>
            <p:cNvCxnSpPr/>
            <p:nvPr/>
          </p:nvCxnSpPr>
          <p:spPr>
            <a:xfrm rot="21540000">
              <a:off x="2922831" y="4147458"/>
              <a:ext cx="1143001" cy="24493"/>
            </a:xfrm>
            <a:prstGeom prst="straightConnector1">
              <a:avLst/>
            </a:prstGeom>
            <a:ln w="28575">
              <a:solidFill>
                <a:srgbClr val="8A2F8C"/>
              </a:solidFill>
              <a:tailEnd type="arrow"/>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p:nvPr/>
          </p:nvCxnSpPr>
          <p:spPr>
            <a:xfrm rot="21540000">
              <a:off x="8294931" y="4147458"/>
              <a:ext cx="1143001" cy="24493"/>
            </a:xfrm>
            <a:prstGeom prst="straightConnector1">
              <a:avLst/>
            </a:prstGeom>
            <a:ln w="28575">
              <a:solidFill>
                <a:srgbClr val="8A2F8C"/>
              </a:solidFill>
              <a:tailEnd type="arrow"/>
            </a:ln>
          </p:spPr>
          <p:style>
            <a:lnRef idx="1">
              <a:schemeClr val="accent1"/>
            </a:lnRef>
            <a:fillRef idx="0">
              <a:schemeClr val="accent1"/>
            </a:fillRef>
            <a:effectRef idx="0">
              <a:schemeClr val="accent1"/>
            </a:effectRef>
            <a:fontRef idx="minor">
              <a:schemeClr val="tx1"/>
            </a:fontRef>
          </p:style>
        </p:cxnSp>
        <p:sp>
          <p:nvSpPr>
            <p:cNvPr id="17" name="矩形 16"/>
            <p:cNvSpPr/>
            <p:nvPr/>
          </p:nvSpPr>
          <p:spPr>
            <a:xfrm>
              <a:off x="2032453" y="3836584"/>
              <a:ext cx="1167962" cy="461665"/>
            </a:xfrm>
            <a:prstGeom prst="rect">
              <a:avLst/>
            </a:prstGeom>
          </p:spPr>
          <p:txBody>
            <a:bodyPr wrap="square">
              <a:spAutoFit/>
            </a:bodyPr>
            <a:lstStyle/>
            <a:p>
              <a:pPr>
                <a:lnSpc>
                  <a:spcPct val="120000"/>
                </a:lnSpc>
              </a:pPr>
              <a:r>
                <a:rPr lang="zh-CN" altLang="en-US" sz="2000" b="1" dirty="0" smtClean="0">
                  <a:solidFill>
                    <a:srgbClr val="8A2F8C"/>
                  </a:solidFill>
                  <a:latin typeface="微软雅黑" panose="020B0503020204020204" pitchFamily="34" charset="-122"/>
                  <a:ea typeface="微软雅黑" panose="020B0503020204020204" pitchFamily="34" charset="-122"/>
                </a:rPr>
                <a:t>入口</a:t>
              </a:r>
            </a:p>
          </p:txBody>
        </p:sp>
        <p:sp>
          <p:nvSpPr>
            <p:cNvPr id="18" name="矩形 17"/>
            <p:cNvSpPr/>
            <p:nvPr/>
          </p:nvSpPr>
          <p:spPr>
            <a:xfrm>
              <a:off x="9461953" y="3836584"/>
              <a:ext cx="1167962" cy="461665"/>
            </a:xfrm>
            <a:prstGeom prst="rect">
              <a:avLst/>
            </a:prstGeom>
          </p:spPr>
          <p:txBody>
            <a:bodyPr wrap="square">
              <a:spAutoFit/>
            </a:bodyPr>
            <a:lstStyle/>
            <a:p>
              <a:pPr>
                <a:lnSpc>
                  <a:spcPct val="120000"/>
                </a:lnSpc>
              </a:pPr>
              <a:r>
                <a:rPr lang="zh-CN" altLang="en-US" sz="2000" b="1" dirty="0" smtClean="0">
                  <a:solidFill>
                    <a:srgbClr val="8A2F8C"/>
                  </a:solidFill>
                  <a:latin typeface="微软雅黑" panose="020B0503020204020204" pitchFamily="34" charset="-122"/>
                  <a:ea typeface="微软雅黑" panose="020B0503020204020204" pitchFamily="34" charset="-122"/>
                </a:rPr>
                <a:t>出口</a:t>
              </a:r>
            </a:p>
          </p:txBody>
        </p:sp>
        <p:sp>
          <p:nvSpPr>
            <p:cNvPr id="19" name="菱形 18"/>
            <p:cNvSpPr/>
            <p:nvPr/>
          </p:nvSpPr>
          <p:spPr>
            <a:xfrm>
              <a:off x="6515111" y="3673925"/>
              <a:ext cx="1812471" cy="947060"/>
            </a:xfrm>
            <a:prstGeom prst="diamond">
              <a:avLst/>
            </a:prstGeom>
            <a:gradFill flip="none" rotWithShape="1">
              <a:gsLst>
                <a:gs pos="0">
                  <a:srgbClr val="9900CC">
                    <a:shade val="30000"/>
                    <a:satMod val="115000"/>
                  </a:srgbClr>
                </a:gs>
                <a:gs pos="50000">
                  <a:srgbClr val="9900CC">
                    <a:shade val="67500"/>
                    <a:satMod val="115000"/>
                  </a:srgbClr>
                </a:gs>
                <a:gs pos="100000">
                  <a:srgbClr val="9900CC">
                    <a:shade val="100000"/>
                    <a:satMod val="115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20" name="矩形 19"/>
            <p:cNvSpPr/>
            <p:nvPr/>
          </p:nvSpPr>
          <p:spPr>
            <a:xfrm>
              <a:off x="6980008" y="3820253"/>
              <a:ext cx="1167961" cy="545938"/>
            </a:xfrm>
            <a:prstGeom prst="rect">
              <a:avLst/>
            </a:prstGeom>
          </p:spPr>
          <p:txBody>
            <a:bodyPr wrap="square">
              <a:spAutoFit/>
            </a:bodyPr>
            <a:lstStyle/>
            <a:p>
              <a:pPr>
                <a:lnSpc>
                  <a:spcPct val="120000"/>
                </a:lnSpc>
              </a:pPr>
              <a:r>
                <a:rPr lang="zh-CN" altLang="en-US" sz="2000" b="1" dirty="0" smtClean="0">
                  <a:solidFill>
                    <a:schemeClr val="bg1"/>
                  </a:solidFill>
                  <a:latin typeface="微软雅黑" panose="020B0503020204020204" pitchFamily="34" charset="-122"/>
                  <a:ea typeface="微软雅黑" panose="020B0503020204020204" pitchFamily="34" charset="-122"/>
                </a:rPr>
                <a:t>条件</a:t>
              </a:r>
            </a:p>
          </p:txBody>
        </p:sp>
        <p:sp>
          <p:nvSpPr>
            <p:cNvPr id="21" name="椭圆 20"/>
            <p:cNvSpPr/>
            <p:nvPr/>
          </p:nvSpPr>
          <p:spPr>
            <a:xfrm>
              <a:off x="4065739" y="4131246"/>
              <a:ext cx="65314" cy="65314"/>
            </a:xfrm>
            <a:prstGeom prst="ellipse">
              <a:avLst/>
            </a:prstGeom>
            <a:solidFill>
              <a:srgbClr val="8A2F8C"/>
            </a:solidFill>
            <a:ln>
              <a:solidFill>
                <a:srgbClr val="8A2F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22" name="矩形 21"/>
            <p:cNvSpPr/>
            <p:nvPr/>
          </p:nvSpPr>
          <p:spPr>
            <a:xfrm>
              <a:off x="4555683" y="2857501"/>
              <a:ext cx="1828788" cy="734785"/>
            </a:xfrm>
            <a:prstGeom prst="rect">
              <a:avLst/>
            </a:prstGeom>
            <a:gradFill flip="none" rotWithShape="1">
              <a:gsLst>
                <a:gs pos="0">
                  <a:srgbClr val="9900CC">
                    <a:shade val="30000"/>
                    <a:satMod val="115000"/>
                  </a:srgbClr>
                </a:gs>
                <a:gs pos="50000">
                  <a:srgbClr val="9900CC">
                    <a:shade val="67500"/>
                    <a:satMod val="115000"/>
                  </a:srgbClr>
                </a:gs>
                <a:gs pos="100000">
                  <a:srgbClr val="9900CC">
                    <a:shade val="100000"/>
                    <a:satMod val="115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cxnSp>
          <p:nvCxnSpPr>
            <p:cNvPr id="23" name="直接连接符 22"/>
            <p:cNvCxnSpPr/>
            <p:nvPr/>
          </p:nvCxnSpPr>
          <p:spPr>
            <a:xfrm rot="60000" flipV="1">
              <a:off x="4114847" y="3212949"/>
              <a:ext cx="432000" cy="16328"/>
            </a:xfrm>
            <a:prstGeom prst="line">
              <a:avLst/>
            </a:prstGeom>
            <a:ln w="28575">
              <a:solidFill>
                <a:srgbClr val="8A2F8C"/>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rot="60000" flipV="1">
              <a:off x="6351793" y="3218600"/>
              <a:ext cx="1080000" cy="16328"/>
            </a:xfrm>
            <a:prstGeom prst="line">
              <a:avLst/>
            </a:prstGeom>
            <a:ln w="28575">
              <a:solidFill>
                <a:srgbClr val="8A2F8C"/>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rot="5460000" flipV="1">
              <a:off x="3656095" y="3653762"/>
              <a:ext cx="900000" cy="16328"/>
            </a:xfrm>
            <a:prstGeom prst="line">
              <a:avLst/>
            </a:prstGeom>
            <a:ln w="28575">
              <a:solidFill>
                <a:srgbClr val="8A2F8C"/>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rot="5460000" flipV="1">
              <a:off x="7190563" y="3437797"/>
              <a:ext cx="468000" cy="16328"/>
            </a:xfrm>
            <a:prstGeom prst="line">
              <a:avLst/>
            </a:prstGeom>
            <a:ln w="28575">
              <a:solidFill>
                <a:srgbClr val="8A2F8C"/>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7" name="矩形 26"/>
            <p:cNvSpPr/>
            <p:nvPr/>
          </p:nvSpPr>
          <p:spPr>
            <a:xfrm>
              <a:off x="7437218" y="3134471"/>
              <a:ext cx="531135" cy="461665"/>
            </a:xfrm>
            <a:prstGeom prst="rect">
              <a:avLst/>
            </a:prstGeom>
          </p:spPr>
          <p:txBody>
            <a:bodyPr wrap="square">
              <a:spAutoFit/>
            </a:bodyPr>
            <a:lstStyle/>
            <a:p>
              <a:pPr>
                <a:lnSpc>
                  <a:spcPct val="120000"/>
                </a:lnSpc>
              </a:pPr>
              <a:r>
                <a:rPr lang="zh-CN" altLang="en-US" sz="2000" b="1" dirty="0" smtClean="0">
                  <a:solidFill>
                    <a:srgbClr val="8A2F8C"/>
                  </a:solidFill>
                  <a:latin typeface="微软雅黑" panose="020B0503020204020204" pitchFamily="34" charset="-122"/>
                  <a:ea typeface="微软雅黑" panose="020B0503020204020204" pitchFamily="34" charset="-122"/>
                </a:rPr>
                <a:t>真</a:t>
              </a:r>
            </a:p>
          </p:txBody>
        </p:sp>
        <p:sp>
          <p:nvSpPr>
            <p:cNvPr id="28" name="矩形 27"/>
            <p:cNvSpPr/>
            <p:nvPr/>
          </p:nvSpPr>
          <p:spPr>
            <a:xfrm>
              <a:off x="8204662" y="3510028"/>
              <a:ext cx="531135" cy="461665"/>
            </a:xfrm>
            <a:prstGeom prst="rect">
              <a:avLst/>
            </a:prstGeom>
          </p:spPr>
          <p:txBody>
            <a:bodyPr wrap="square">
              <a:spAutoFit/>
            </a:bodyPr>
            <a:lstStyle/>
            <a:p>
              <a:pPr>
                <a:lnSpc>
                  <a:spcPct val="120000"/>
                </a:lnSpc>
              </a:pPr>
              <a:r>
                <a:rPr lang="zh-CN" altLang="en-US" sz="2000" b="1" dirty="0" smtClean="0">
                  <a:solidFill>
                    <a:srgbClr val="8A2F8C"/>
                  </a:solidFill>
                  <a:latin typeface="微软雅黑" panose="020B0503020204020204" pitchFamily="34" charset="-122"/>
                  <a:ea typeface="微软雅黑" panose="020B0503020204020204" pitchFamily="34" charset="-122"/>
                </a:rPr>
                <a:t>假</a:t>
              </a:r>
            </a:p>
          </p:txBody>
        </p:sp>
        <p:sp>
          <p:nvSpPr>
            <p:cNvPr id="29" name="矩形 28"/>
            <p:cNvSpPr/>
            <p:nvPr/>
          </p:nvSpPr>
          <p:spPr>
            <a:xfrm>
              <a:off x="4710351" y="2922202"/>
              <a:ext cx="1772107" cy="545938"/>
            </a:xfrm>
            <a:prstGeom prst="rect">
              <a:avLst/>
            </a:prstGeom>
          </p:spPr>
          <p:txBody>
            <a:bodyPr wrap="square">
              <a:spAutoFit/>
            </a:bodyPr>
            <a:lstStyle/>
            <a:p>
              <a:pPr>
                <a:lnSpc>
                  <a:spcPct val="120000"/>
                </a:lnSpc>
              </a:pPr>
              <a:r>
                <a:rPr lang="zh-CN" altLang="en-US" sz="2000" b="1" dirty="0" smtClean="0">
                  <a:solidFill>
                    <a:schemeClr val="bg1"/>
                  </a:solidFill>
                  <a:latin typeface="微软雅黑" panose="020B0503020204020204" pitchFamily="34" charset="-122"/>
                  <a:ea typeface="微软雅黑" panose="020B0503020204020204" pitchFamily="34" charset="-122"/>
                </a:rPr>
                <a:t>语句块</a:t>
              </a:r>
              <a:r>
                <a:rPr lang="en-US" altLang="zh-CN" sz="2000" b="1" dirty="0" smtClean="0">
                  <a:solidFill>
                    <a:schemeClr val="bg1"/>
                  </a:solidFill>
                  <a:latin typeface="微软雅黑" panose="020B0503020204020204" pitchFamily="34" charset="-122"/>
                  <a:ea typeface="微软雅黑" panose="020B0503020204020204" pitchFamily="34" charset="-122"/>
                </a:rPr>
                <a:t>A</a:t>
              </a:r>
              <a:endParaRPr lang="zh-CN" altLang="en-US" sz="2000" b="1" dirty="0" smtClean="0">
                <a:solidFill>
                  <a:schemeClr val="bg1"/>
                </a:solidFill>
                <a:latin typeface="微软雅黑" panose="020B0503020204020204" pitchFamily="34" charset="-122"/>
                <a:ea typeface="微软雅黑" panose="020B0503020204020204" pitchFamily="34" charset="-122"/>
              </a:endParaRPr>
            </a:p>
          </p:txBody>
        </p:sp>
        <p:cxnSp>
          <p:nvCxnSpPr>
            <p:cNvPr id="30" name="直接箭头连接符 29"/>
            <p:cNvCxnSpPr/>
            <p:nvPr/>
          </p:nvCxnSpPr>
          <p:spPr>
            <a:xfrm rot="21540000">
              <a:off x="4163700" y="4136703"/>
              <a:ext cx="2376000" cy="24493"/>
            </a:xfrm>
            <a:prstGeom prst="straightConnector1">
              <a:avLst/>
            </a:prstGeom>
            <a:ln w="28575">
              <a:solidFill>
                <a:srgbClr val="8A2F8C"/>
              </a:solidFill>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5412296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par>
                                <p:cTn id="9" presetID="2" presetClass="entr" presetSubtype="4" decel="100000" fill="hold" nodeType="withEffect">
                                  <p:stCondLst>
                                    <p:cond delay="25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1+#ppt_h/2"/>
                                          </p:val>
                                        </p:tav>
                                        <p:tav tm="100000">
                                          <p:val>
                                            <p:strVal val="#ppt_y"/>
                                          </p:val>
                                        </p:tav>
                                      </p:tavLst>
                                    </p:anim>
                                  </p:childTnLst>
                                </p:cTn>
                              </p:par>
                            </p:childTnLst>
                          </p:cTn>
                        </p:par>
                        <p:par>
                          <p:cTn id="13" fill="hold">
                            <p:stCondLst>
                              <p:cond delay="750"/>
                            </p:stCondLst>
                            <p:childTnLst>
                              <p:par>
                                <p:cTn id="14" presetID="10" presetClass="entr" presetSubtype="0" fill="hold" nodeType="after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500"/>
                                        <p:tgtEl>
                                          <p:spTgt spid="2"/>
                                        </p:tgtEl>
                                      </p:cBhvr>
                                    </p:animEffect>
                                  </p:childTnLst>
                                </p:cTn>
                              </p:par>
                              <p:par>
                                <p:cTn id="17" presetID="2" presetClass="entr" presetSubtype="4" decel="100000" fill="hold" nodeType="with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fill="hold"/>
                                        <p:tgtEl>
                                          <p:spTgt spid="3"/>
                                        </p:tgtEl>
                                        <p:attrNameLst>
                                          <p:attrName>ppt_x</p:attrName>
                                        </p:attrNameLst>
                                      </p:cBhvr>
                                      <p:tavLst>
                                        <p:tav tm="0">
                                          <p:val>
                                            <p:strVal val="#ppt_x"/>
                                          </p:val>
                                        </p:tav>
                                        <p:tav tm="100000">
                                          <p:val>
                                            <p:strVal val="#ppt_x"/>
                                          </p:val>
                                        </p:tav>
                                      </p:tavLst>
                                    </p:anim>
                                    <p:anim calcmode="lin" valueType="num">
                                      <p:cBhvr additive="base">
                                        <p:cTn id="20" dur="500" fill="hold"/>
                                        <p:tgtEl>
                                          <p:spTgt spid="3"/>
                                        </p:tgtEl>
                                        <p:attrNameLst>
                                          <p:attrName>ppt_y</p:attrName>
                                        </p:attrNameLst>
                                      </p:cBhvr>
                                      <p:tavLst>
                                        <p:tav tm="0">
                                          <p:val>
                                            <p:strVal val="1+#ppt_h/2"/>
                                          </p:val>
                                        </p:tav>
                                        <p:tav tm="100000">
                                          <p:val>
                                            <p:strVal val="#ppt_y"/>
                                          </p:val>
                                        </p:tav>
                                      </p:tavLst>
                                    </p:anim>
                                  </p:childTnLst>
                                </p:cTn>
                              </p:par>
                            </p:childTnLst>
                          </p:cTn>
                        </p:par>
                        <p:par>
                          <p:cTn id="21" fill="hold">
                            <p:stCondLst>
                              <p:cond delay="1250"/>
                            </p:stCondLst>
                            <p:childTnLst>
                              <p:par>
                                <p:cTn id="22" presetID="2" presetClass="entr" presetSubtype="4" decel="100000" fill="hold" nodeType="afterEffect">
                                  <p:stCondLst>
                                    <p:cond delay="0"/>
                                  </p:stCondLst>
                                  <p:childTnLst>
                                    <p:set>
                                      <p:cBhvr>
                                        <p:cTn id="23" dur="1" fill="hold">
                                          <p:stCondLst>
                                            <p:cond delay="0"/>
                                          </p:stCondLst>
                                        </p:cTn>
                                        <p:tgtEl>
                                          <p:spTgt spid="11"/>
                                        </p:tgtEl>
                                        <p:attrNameLst>
                                          <p:attrName>style.visibility</p:attrName>
                                        </p:attrNameLst>
                                      </p:cBhvr>
                                      <p:to>
                                        <p:strVal val="visible"/>
                                      </p:to>
                                    </p:set>
                                    <p:anim calcmode="lin" valueType="num">
                                      <p:cBhvr additive="base">
                                        <p:cTn id="24" dur="500" fill="hold"/>
                                        <p:tgtEl>
                                          <p:spTgt spid="11"/>
                                        </p:tgtEl>
                                        <p:attrNameLst>
                                          <p:attrName>ppt_x</p:attrName>
                                        </p:attrNameLst>
                                      </p:cBhvr>
                                      <p:tavLst>
                                        <p:tav tm="0">
                                          <p:val>
                                            <p:strVal val="#ppt_x"/>
                                          </p:val>
                                        </p:tav>
                                        <p:tav tm="100000">
                                          <p:val>
                                            <p:strVal val="#ppt_x"/>
                                          </p:val>
                                        </p:tav>
                                      </p:tavLst>
                                    </p:anim>
                                    <p:anim calcmode="lin" valueType="num">
                                      <p:cBhvr additive="base">
                                        <p:cTn id="25"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56675" y="1254740"/>
            <a:ext cx="10271573" cy="4846569"/>
          </a:xfrm>
          <a:prstGeom prst="rect">
            <a:avLst/>
          </a:prstGeom>
        </p:spPr>
      </p:pic>
      <p:pic>
        <p:nvPicPr>
          <p:cNvPr id="9" name="图片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771" y="507825"/>
            <a:ext cx="6352257" cy="743356"/>
          </a:xfrm>
          <a:prstGeom prst="rect">
            <a:avLst/>
          </a:prstGeom>
        </p:spPr>
      </p:pic>
      <p:grpSp>
        <p:nvGrpSpPr>
          <p:cNvPr id="2" name="组合 7"/>
          <p:cNvGrpSpPr/>
          <p:nvPr/>
        </p:nvGrpSpPr>
        <p:grpSpPr>
          <a:xfrm>
            <a:off x="734568" y="424635"/>
            <a:ext cx="2774023" cy="830997"/>
            <a:chOff x="734568" y="424635"/>
            <a:chExt cx="2774023" cy="830997"/>
          </a:xfrm>
        </p:grpSpPr>
        <p:sp>
          <p:nvSpPr>
            <p:cNvPr id="4" name="文本框 3"/>
            <p:cNvSpPr txBox="1"/>
            <p:nvPr/>
          </p:nvSpPr>
          <p:spPr>
            <a:xfrm>
              <a:off x="734568" y="424635"/>
              <a:ext cx="417576" cy="830997"/>
            </a:xfrm>
            <a:prstGeom prst="rect">
              <a:avLst/>
            </a:prstGeom>
            <a:noFill/>
          </p:spPr>
          <p:txBody>
            <a:bodyPr wrap="square" rtlCol="0">
              <a:spAutoFit/>
            </a:bodyPr>
            <a:lstStyle/>
            <a:p>
              <a:r>
                <a:rPr lang="zh-CN" altLang="en-US" sz="4800" dirty="0" smtClean="0">
                  <a:solidFill>
                    <a:schemeClr val="bg1"/>
                  </a:solidFill>
                  <a:latin typeface="微软雅黑" panose="020B0503020204020204" pitchFamily="34" charset="-122"/>
                  <a:ea typeface="微软雅黑" panose="020B0503020204020204" pitchFamily="34" charset="-122"/>
                </a:rPr>
                <a:t>■</a:t>
              </a:r>
            </a:p>
          </p:txBody>
        </p:sp>
        <p:sp>
          <p:nvSpPr>
            <p:cNvPr id="5" name="矩形 4"/>
            <p:cNvSpPr/>
            <p:nvPr/>
          </p:nvSpPr>
          <p:spPr>
            <a:xfrm>
              <a:off x="1477266" y="562689"/>
              <a:ext cx="2031325" cy="646331"/>
            </a:xfrm>
            <a:prstGeom prst="rect">
              <a:avLst/>
            </a:prstGeom>
          </p:spPr>
          <p:txBody>
            <a:bodyPr wrap="none">
              <a:spAutoFit/>
            </a:bodyPr>
            <a:lstStyle/>
            <a:p>
              <a:r>
                <a:rPr lang="zh-CN" altLang="en-US" sz="3600" dirty="0" smtClean="0">
                  <a:solidFill>
                    <a:schemeClr val="bg1"/>
                  </a:solidFill>
                  <a:latin typeface="微软雅黑" panose="020B0503020204020204" pitchFamily="34" charset="-122"/>
                  <a:ea typeface="微软雅黑" panose="020B0503020204020204" pitchFamily="34" charset="-122"/>
                </a:rPr>
                <a:t>布尔数据</a:t>
              </a:r>
            </a:p>
          </p:txBody>
        </p:sp>
      </p:grpSp>
      <p:grpSp>
        <p:nvGrpSpPr>
          <p:cNvPr id="3" name="组合 2"/>
          <p:cNvGrpSpPr/>
          <p:nvPr/>
        </p:nvGrpSpPr>
        <p:grpSpPr>
          <a:xfrm>
            <a:off x="1477267" y="1681229"/>
            <a:ext cx="5495034" cy="3948978"/>
            <a:chOff x="1477267" y="1681229"/>
            <a:chExt cx="5495034" cy="3948978"/>
          </a:xfrm>
        </p:grpSpPr>
        <p:sp>
          <p:nvSpPr>
            <p:cNvPr id="7" name="矩形 6"/>
            <p:cNvSpPr/>
            <p:nvPr/>
          </p:nvSpPr>
          <p:spPr>
            <a:xfrm>
              <a:off x="1477267" y="1681229"/>
              <a:ext cx="5495034" cy="683264"/>
            </a:xfrm>
            <a:prstGeom prst="rect">
              <a:avLst/>
            </a:prstGeom>
          </p:spPr>
          <p:txBody>
            <a:bodyPr wrap="square">
              <a:spAutoFit/>
            </a:bodyPr>
            <a:lstStyle/>
            <a:p>
              <a:pPr>
                <a:lnSpc>
                  <a:spcPct val="120000"/>
                </a:lnSpc>
              </a:pPr>
              <a:r>
                <a:rPr lang="zh-CN" altLang="en-US" sz="3200" b="1" dirty="0" smtClean="0">
                  <a:solidFill>
                    <a:srgbClr val="8A2F8C"/>
                  </a:solidFill>
                  <a:latin typeface="微软雅黑" panose="020B0503020204020204" pitchFamily="34" charset="-122"/>
                  <a:ea typeface="微软雅黑" panose="020B0503020204020204" pitchFamily="34" charset="-122"/>
                </a:rPr>
                <a:t>枚举类型</a:t>
              </a:r>
            </a:p>
          </p:txBody>
        </p:sp>
        <p:sp>
          <p:nvSpPr>
            <p:cNvPr id="11" name="矩形 10"/>
            <p:cNvSpPr/>
            <p:nvPr/>
          </p:nvSpPr>
          <p:spPr>
            <a:xfrm>
              <a:off x="1477267" y="2481329"/>
              <a:ext cx="5495034" cy="683264"/>
            </a:xfrm>
            <a:prstGeom prst="rect">
              <a:avLst/>
            </a:prstGeom>
          </p:spPr>
          <p:txBody>
            <a:bodyPr wrap="square">
              <a:spAutoFit/>
            </a:bodyPr>
            <a:lstStyle/>
            <a:p>
              <a:pPr>
                <a:lnSpc>
                  <a:spcPct val="120000"/>
                </a:lnSpc>
              </a:pPr>
              <a:r>
                <a:rPr lang="zh-CN" altLang="en-US" sz="3200" b="1" dirty="0" smtClean="0">
                  <a:solidFill>
                    <a:srgbClr val="8A2F8C"/>
                  </a:solidFill>
                  <a:latin typeface="微软雅黑" panose="020B0503020204020204" pitchFamily="34" charset="-122"/>
                  <a:ea typeface="微软雅黑" panose="020B0503020204020204" pitchFamily="34" charset="-122"/>
                </a:rPr>
                <a:t>用户自定义数据类型</a:t>
              </a:r>
            </a:p>
          </p:txBody>
        </p:sp>
        <p:sp>
          <p:nvSpPr>
            <p:cNvPr id="12" name="矩形 11"/>
            <p:cNvSpPr/>
            <p:nvPr/>
          </p:nvSpPr>
          <p:spPr>
            <a:xfrm>
              <a:off x="1477267" y="3314086"/>
              <a:ext cx="5495034" cy="683264"/>
            </a:xfrm>
            <a:prstGeom prst="rect">
              <a:avLst/>
            </a:prstGeom>
          </p:spPr>
          <p:txBody>
            <a:bodyPr wrap="square">
              <a:spAutoFit/>
            </a:bodyPr>
            <a:lstStyle/>
            <a:p>
              <a:pPr>
                <a:lnSpc>
                  <a:spcPct val="120000"/>
                </a:lnSpc>
              </a:pPr>
              <a:r>
                <a:rPr lang="zh-CN" altLang="en-US" sz="3200" b="1" dirty="0" smtClean="0">
                  <a:solidFill>
                    <a:srgbClr val="8A2F8C"/>
                  </a:solidFill>
                  <a:latin typeface="微软雅黑" panose="020B0503020204020204" pitchFamily="34" charset="-122"/>
                  <a:ea typeface="微软雅黑" panose="020B0503020204020204" pitchFamily="34" charset="-122"/>
                </a:rPr>
                <a:t>关系表达式</a:t>
              </a:r>
              <a:endParaRPr lang="en-US" altLang="zh-CN" sz="3200" b="1" dirty="0" smtClean="0">
                <a:solidFill>
                  <a:srgbClr val="8A2F8C"/>
                </a:solidFill>
                <a:latin typeface="微软雅黑" panose="020B0503020204020204" pitchFamily="34" charset="-122"/>
                <a:ea typeface="微软雅黑" panose="020B0503020204020204" pitchFamily="34" charset="-122"/>
              </a:endParaRPr>
            </a:p>
          </p:txBody>
        </p:sp>
        <p:sp>
          <p:nvSpPr>
            <p:cNvPr id="13" name="矩形 12"/>
            <p:cNvSpPr/>
            <p:nvPr/>
          </p:nvSpPr>
          <p:spPr>
            <a:xfrm>
              <a:off x="1477267" y="4114186"/>
              <a:ext cx="5495034" cy="683264"/>
            </a:xfrm>
            <a:prstGeom prst="rect">
              <a:avLst/>
            </a:prstGeom>
          </p:spPr>
          <p:txBody>
            <a:bodyPr wrap="square">
              <a:spAutoFit/>
            </a:bodyPr>
            <a:lstStyle/>
            <a:p>
              <a:pPr>
                <a:lnSpc>
                  <a:spcPct val="120000"/>
                </a:lnSpc>
              </a:pPr>
              <a:r>
                <a:rPr lang="zh-CN" altLang="en-US" sz="3200" b="1" dirty="0" smtClean="0">
                  <a:solidFill>
                    <a:srgbClr val="8A2F8C"/>
                  </a:solidFill>
                  <a:latin typeface="微软雅黑" panose="020B0503020204020204" pitchFamily="34" charset="-122"/>
                  <a:ea typeface="微软雅黑" panose="020B0503020204020204" pitchFamily="34" charset="-122"/>
                </a:rPr>
                <a:t>逻辑表达式</a:t>
              </a:r>
            </a:p>
          </p:txBody>
        </p:sp>
        <p:sp>
          <p:nvSpPr>
            <p:cNvPr id="16" name="矩形 15"/>
            <p:cNvSpPr/>
            <p:nvPr/>
          </p:nvSpPr>
          <p:spPr>
            <a:xfrm>
              <a:off x="1477267" y="4946943"/>
              <a:ext cx="5495034" cy="683264"/>
            </a:xfrm>
            <a:prstGeom prst="rect">
              <a:avLst/>
            </a:prstGeom>
          </p:spPr>
          <p:txBody>
            <a:bodyPr wrap="square">
              <a:spAutoFit/>
            </a:bodyPr>
            <a:lstStyle/>
            <a:p>
              <a:pPr>
                <a:lnSpc>
                  <a:spcPct val="120000"/>
                </a:lnSpc>
              </a:pPr>
              <a:r>
                <a:rPr lang="zh-CN" altLang="en-US" sz="3200" b="1" dirty="0" smtClean="0">
                  <a:solidFill>
                    <a:srgbClr val="8A2F8C"/>
                  </a:solidFill>
                  <a:latin typeface="微软雅黑" panose="020B0503020204020204" pitchFamily="34" charset="-122"/>
                  <a:ea typeface="微软雅黑" panose="020B0503020204020204" pitchFamily="34" charset="-122"/>
                </a:rPr>
                <a:t>逻辑表达式的求值</a:t>
              </a:r>
            </a:p>
          </p:txBody>
        </p:sp>
      </p:grpSp>
    </p:spTree>
    <p:extLst>
      <p:ext uri="{BB962C8B-B14F-4D97-AF65-F5344CB8AC3E}">
        <p14:creationId xmlns:p14="http://schemas.microsoft.com/office/powerpoint/2010/main" val="25412296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par>
                                <p:cTn id="9" presetID="2" presetClass="entr" presetSubtype="4" decel="100000" fill="hold" nodeType="withEffect">
                                  <p:stCondLst>
                                    <p:cond delay="25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1+#ppt_h/2"/>
                                          </p:val>
                                        </p:tav>
                                        <p:tav tm="100000">
                                          <p:val>
                                            <p:strVal val="#ppt_y"/>
                                          </p:val>
                                        </p:tav>
                                      </p:tavLst>
                                    </p:anim>
                                  </p:childTnLst>
                                </p:cTn>
                              </p:par>
                            </p:childTnLst>
                          </p:cTn>
                        </p:par>
                        <p:par>
                          <p:cTn id="13" fill="hold">
                            <p:stCondLst>
                              <p:cond delay="750"/>
                            </p:stCondLst>
                            <p:childTnLst>
                              <p:par>
                                <p:cTn id="14" presetID="10" presetClass="entr" presetSubtype="0" fill="hold" nodeType="after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500"/>
                                        <p:tgtEl>
                                          <p:spTgt spid="2"/>
                                        </p:tgtEl>
                                      </p:cBhvr>
                                    </p:animEffect>
                                  </p:childTnLst>
                                </p:cTn>
                              </p:par>
                              <p:par>
                                <p:cTn id="17" presetID="2" presetClass="entr" presetSubtype="4" decel="100000" fill="hold" nodeType="with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fill="hold"/>
                                        <p:tgtEl>
                                          <p:spTgt spid="3"/>
                                        </p:tgtEl>
                                        <p:attrNameLst>
                                          <p:attrName>ppt_x</p:attrName>
                                        </p:attrNameLst>
                                      </p:cBhvr>
                                      <p:tavLst>
                                        <p:tav tm="0">
                                          <p:val>
                                            <p:strVal val="#ppt_x"/>
                                          </p:val>
                                        </p:tav>
                                        <p:tav tm="100000">
                                          <p:val>
                                            <p:strVal val="#ppt_x"/>
                                          </p:val>
                                        </p:tav>
                                      </p:tavLst>
                                    </p:anim>
                                    <p:anim calcmode="lin" valueType="num">
                                      <p:cBhvr additive="base">
                                        <p:cTn id="20"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2425</TotalTime>
  <Words>3344</Words>
  <Application>Microsoft Office PowerPoint</Application>
  <PresentationFormat>自定义</PresentationFormat>
  <Paragraphs>495</Paragraphs>
  <Slides>41</Slides>
  <Notes>1</Notes>
  <HiddenSlides>0</HiddenSlides>
  <MMClips>0</MMClips>
  <ScaleCrop>false</ScaleCrop>
  <HeadingPairs>
    <vt:vector size="4" baseType="variant">
      <vt:variant>
        <vt:lpstr>主题</vt:lpstr>
      </vt:variant>
      <vt:variant>
        <vt:i4>1</vt:i4>
      </vt:variant>
      <vt:variant>
        <vt:lpstr>幻灯片标题</vt:lpstr>
      </vt:variant>
      <vt:variant>
        <vt:i4>41</vt:i4>
      </vt:variant>
    </vt:vector>
  </HeadingPairs>
  <TitlesOfParts>
    <vt:vector size="42" baseType="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SSL</dc:creator>
  <cp:lastModifiedBy>qiaolin</cp:lastModifiedBy>
  <cp:revision>145</cp:revision>
  <dcterms:created xsi:type="dcterms:W3CDTF">2015-06-24T00:43:17Z</dcterms:created>
  <dcterms:modified xsi:type="dcterms:W3CDTF">2015-08-28T04:19:51Z</dcterms:modified>
</cp:coreProperties>
</file>