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90" r:id="rId3"/>
    <p:sldId id="258" r:id="rId4"/>
    <p:sldId id="291" r:id="rId5"/>
    <p:sldId id="292" r:id="rId6"/>
    <p:sldId id="293" r:id="rId7"/>
    <p:sldId id="294" r:id="rId8"/>
    <p:sldId id="296" r:id="rId9"/>
    <p:sldId id="298" r:id="rId10"/>
    <p:sldId id="299" r:id="rId11"/>
    <p:sldId id="301" r:id="rId12"/>
    <p:sldId id="334" r:id="rId13"/>
    <p:sldId id="303" r:id="rId14"/>
    <p:sldId id="304" r:id="rId15"/>
    <p:sldId id="306" r:id="rId16"/>
    <p:sldId id="311" r:id="rId17"/>
    <p:sldId id="312" r:id="rId18"/>
    <p:sldId id="314" r:id="rId19"/>
    <p:sldId id="315" r:id="rId20"/>
    <p:sldId id="316" r:id="rId21"/>
    <p:sldId id="317" r:id="rId22"/>
    <p:sldId id="318" r:id="rId23"/>
    <p:sldId id="319" r:id="rId24"/>
    <p:sldId id="321" r:id="rId25"/>
    <p:sldId id="322" r:id="rId26"/>
    <p:sldId id="323" r:id="rId27"/>
    <p:sldId id="324" r:id="rId28"/>
    <p:sldId id="325" r:id="rId29"/>
    <p:sldId id="326" r:id="rId30"/>
    <p:sldId id="328" r:id="rId31"/>
    <p:sldId id="329" r:id="rId32"/>
    <p:sldId id="330" r:id="rId33"/>
    <p:sldId id="331" r:id="rId34"/>
    <p:sldId id="333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2F8C"/>
    <a:srgbClr val="9900CC"/>
    <a:srgbClr val="CC00FF"/>
    <a:srgbClr val="8000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86" autoAdjust="0"/>
  </p:normalViewPr>
  <p:slideViewPr>
    <p:cSldViewPr snapToGrid="0">
      <p:cViewPr>
        <p:scale>
          <a:sx n="200" d="100"/>
          <a:sy n="200" d="100"/>
        </p:scale>
        <p:origin x="-1388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74925-55FD-4945-B45E-1FF3D28F2134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AAA6A-7FA5-4AE9-8AA0-DB1A1236F0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51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8AAA6A-7FA5-4AE9-8AA0-DB1A1236F075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50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2015-10-26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1899338" y="4983483"/>
            <a:ext cx="2394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第三讲   函 数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392030" cy="830997"/>
            <a:chOff x="734568" y="424635"/>
            <a:chExt cx="439203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6493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多条 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return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语句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343039"/>
            <a:ext cx="9446548" cy="4757450"/>
            <a:chOff x="1477266" y="1343039"/>
            <a:chExt cx="9446548" cy="1729317"/>
          </a:xfrm>
        </p:grpSpPr>
        <p:sp>
          <p:nvSpPr>
            <p:cNvPr id="7" name="矩形 6"/>
            <p:cNvSpPr/>
            <p:nvPr/>
          </p:nvSpPr>
          <p:spPr>
            <a:xfrm>
              <a:off x="1477266" y="1343039"/>
              <a:ext cx="9446548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编写函数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Compare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，比较两个整型数据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的大小。若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等于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，若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大于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，若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小于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95889" y="1685097"/>
              <a:ext cx="9038333" cy="13872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F59B"/>
                </a:buClr>
              </a:pPr>
              <a:r>
                <a:rPr lang="en-US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// </a:t>
              </a:r>
              <a:r>
                <a:rPr lang="zh-CN" altLang="en-US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允许函数中包含多条 </a:t>
              </a: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return </a:t>
              </a:r>
              <a:r>
                <a:rPr lang="zh-CN" altLang="en-US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语句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// </a:t>
              </a:r>
              <a:r>
                <a:rPr lang="zh-CN" altLang="en-US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函数在执行到第一条 </a:t>
              </a: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return </a:t>
              </a:r>
              <a:r>
                <a:rPr lang="zh-CN" altLang="en-US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语句后终止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 Compare( int x, int y )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{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if( x == y )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  return 0;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else if( x &gt; y )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  return 1;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else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  return -1;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谓词函数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7" y="1473952"/>
            <a:ext cx="10442589" cy="2581977"/>
            <a:chOff x="1477267" y="1473952"/>
            <a:chExt cx="10442589" cy="2581977"/>
          </a:xfrm>
        </p:grpSpPr>
        <p:sp>
          <p:nvSpPr>
            <p:cNvPr id="7" name="矩形 6"/>
            <p:cNvSpPr/>
            <p:nvPr/>
          </p:nvSpPr>
          <p:spPr>
            <a:xfrm>
              <a:off x="1477267" y="1473952"/>
              <a:ext cx="934857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编写函数 </a:t>
              </a:r>
              <a:r>
                <a:rPr lang="en-US" altLang="zh-CN" sz="28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IsLeap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，判断某个给定年份是否为闰年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79559" y="2547824"/>
              <a:ext cx="10440297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F59B"/>
                </a:buClr>
              </a:pPr>
              <a:r>
                <a:rPr lang="en-US" altLang="zh-CN" sz="23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bool</a:t>
              </a:r>
              <a:r>
                <a:rPr lang="en-US" altLang="zh-CN" sz="23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23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IsLeap</a:t>
              </a:r>
              <a:r>
                <a:rPr lang="en-US" altLang="zh-CN" sz="23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( </a:t>
              </a:r>
              <a:r>
                <a:rPr lang="en-US" altLang="zh-CN" sz="23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23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year )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23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{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23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return year % 4 == 0 &amp;&amp; year % 100 != 0 || year % 400 == 0;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23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691727" cy="830997"/>
            <a:chOff x="734568" y="424635"/>
            <a:chExt cx="2691727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394970" y="556337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函数重载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385826" y="1745851"/>
            <a:ext cx="8425686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定义同名但参数不完全相同的函数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　例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 int x, int y );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 char x, char y );</a:t>
            </a:r>
          </a:p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　　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Max(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48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函数调用规范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476000" y="1612800"/>
            <a:ext cx="6920616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函数调用示例</a:t>
            </a:r>
          </a:p>
          <a:p>
            <a:pPr>
              <a:lnSpc>
                <a:spcPct val="150000"/>
              </a:lnSpc>
            </a:pPr>
            <a:r>
              <a:rPr lang="zh-CN" altLang="en-US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参数传递机制：值传递与引用传递</a:t>
            </a:r>
          </a:p>
          <a:p>
            <a:pPr>
              <a:lnSpc>
                <a:spcPct val="150000"/>
              </a:lnSpc>
            </a:pPr>
            <a:r>
              <a:rPr lang="zh-CN" altLang="en-US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函数调用栈框架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12" y="1212824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函数调用示例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460003"/>
            <a:ext cx="9479204" cy="4577015"/>
            <a:chOff x="1477267" y="1231398"/>
            <a:chExt cx="7406443" cy="2276245"/>
          </a:xfrm>
        </p:grpSpPr>
        <p:sp>
          <p:nvSpPr>
            <p:cNvPr id="15" name="矩形 14"/>
            <p:cNvSpPr/>
            <p:nvPr/>
          </p:nvSpPr>
          <p:spPr>
            <a:xfrm>
              <a:off x="1506223" y="1640266"/>
              <a:ext cx="6752334" cy="18673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#include &lt;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iostream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&gt;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using namespace std;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void Welcome();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GetInteger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(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idx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Add(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x,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y 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main(){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a, b, sum;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Welcome(); 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a =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GetInteger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( 1 );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b =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GetInteger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( 2 );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sum = Add( a, b 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cout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&lt;&lt; "The sum is" &lt;&lt; sum &lt;&lt; "." &lt;&lt; </a:t>
              </a:r>
              <a:r>
                <a:rPr lang="en-US" altLang="zh-CN" sz="17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endl</a:t>
              </a: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return 0;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7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}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1477267" y="1231398"/>
              <a:ext cx="74064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编写程序将用户输入的两个整数相加，要求尽可能使用函数将程序中的操作独立出来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函数调用示例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477266" y="1424966"/>
            <a:ext cx="8973019" cy="4539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void Welcome()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"The program gets two integers, and prints their sum." &lt;&lt;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GetInteger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idx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)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t;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"No. " &lt;&lt;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idx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": ";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cin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&gt;&gt; t;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return t;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Add(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x,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y )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7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t;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t = x + y;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return t;</a:t>
            </a:r>
          </a:p>
          <a:p>
            <a:pPr>
              <a:buClr>
                <a:srgbClr val="FFF59B"/>
              </a:buClr>
            </a:pPr>
            <a:r>
              <a:rPr lang="en-US" altLang="zh-CN" sz="17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值传递机制</a:t>
              </a:r>
            </a:p>
          </p:txBody>
        </p:sp>
      </p:grpSp>
      <p:sp>
        <p:nvSpPr>
          <p:cNvPr id="11" name="矩形 10"/>
          <p:cNvSpPr/>
          <p:nvPr/>
        </p:nvSpPr>
        <p:spPr>
          <a:xfrm>
            <a:off x="1414800" y="1472400"/>
            <a:ext cx="9394714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形式参数在函数调用时才分配存储空间，并接受实际参数的值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实际参数可以为复杂的表达式，在函数调用前获得计算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形式参数与实际参数可同名，也可不同名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参数较多时，实际参数值逐一赋值，它们必须保持数目、类型、顺序的一致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值的复制过程是单向不可逆的，函数内部对形式参数值的修改不会反映到实际参数中去</a:t>
            </a:r>
          </a:p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5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函数参数一般为函数输入集的一部分，函数输出集一般使用返回值表示，只有使用特殊的手段才可以将函数参数作为函数输出集的一部分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39112" y="1758541"/>
            <a:ext cx="8015830" cy="3261185"/>
            <a:chOff x="2039112" y="1758541"/>
            <a:chExt cx="8015830" cy="3261185"/>
          </a:xfrm>
        </p:grpSpPr>
        <p:sp>
          <p:nvSpPr>
            <p:cNvPr id="20" name="矩形 19"/>
            <p:cNvSpPr/>
            <p:nvPr/>
          </p:nvSpPr>
          <p:spPr>
            <a:xfrm>
              <a:off x="2039112" y="1847088"/>
              <a:ext cx="3196172" cy="530352"/>
            </a:xfrm>
            <a:prstGeom prst="rect">
              <a:avLst/>
            </a:prstGeom>
            <a:solidFill>
              <a:srgbClr val="8A2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2048256" y="2377440"/>
              <a:ext cx="8006686" cy="2066544"/>
            </a:xfrm>
            <a:prstGeom prst="rect">
              <a:avLst/>
            </a:prstGeom>
            <a:noFill/>
            <a:ln w="19050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02" y="3182112"/>
              <a:ext cx="1913038" cy="681228"/>
            </a:xfrm>
            <a:prstGeom prst="rect">
              <a:avLst/>
            </a:pr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121" y="3182112"/>
              <a:ext cx="1913038" cy="681228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441" y="3182112"/>
              <a:ext cx="1913038" cy="681228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3044728" y="1758541"/>
              <a:ext cx="11849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zh-CN" alt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521802" y="2535781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36121" y="2535781"/>
              <a:ext cx="4667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50440" y="2535780"/>
              <a:ext cx="113364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sum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3373910" y="4549469"/>
              <a:ext cx="4649285" cy="470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首次调用 </a:t>
              </a:r>
              <a:r>
                <a:rPr lang="en-US" altLang="zh-CN" sz="24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GetInteger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函数前</a:t>
              </a:r>
              <a:endPara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56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039112" y="1766804"/>
            <a:ext cx="8015830" cy="3252922"/>
            <a:chOff x="2039112" y="1766804"/>
            <a:chExt cx="8015830" cy="3252922"/>
          </a:xfrm>
        </p:grpSpPr>
        <p:sp>
          <p:nvSpPr>
            <p:cNvPr id="11" name="矩形 10"/>
            <p:cNvSpPr/>
            <p:nvPr/>
          </p:nvSpPr>
          <p:spPr>
            <a:xfrm>
              <a:off x="2039112" y="1847088"/>
              <a:ext cx="3196172" cy="530352"/>
            </a:xfrm>
            <a:prstGeom prst="rect">
              <a:avLst/>
            </a:prstGeom>
            <a:solidFill>
              <a:srgbClr val="8A2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048256" y="2377440"/>
              <a:ext cx="8006686" cy="2066544"/>
            </a:xfrm>
            <a:prstGeom prst="rect">
              <a:avLst/>
            </a:prstGeom>
            <a:noFill/>
            <a:ln w="19050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01" y="3182112"/>
              <a:ext cx="4527357" cy="681228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50441" y="3182112"/>
              <a:ext cx="1913038" cy="681228"/>
            </a:xfrm>
            <a:prstGeom prst="rect">
              <a:avLst/>
            </a:prstGeom>
          </p:spPr>
        </p:pic>
        <p:sp>
          <p:nvSpPr>
            <p:cNvPr id="15" name="矩形 14"/>
            <p:cNvSpPr/>
            <p:nvPr/>
          </p:nvSpPr>
          <p:spPr>
            <a:xfrm>
              <a:off x="2454823" y="1766804"/>
              <a:ext cx="23647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err="1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GetInteger</a:t>
              </a:r>
              <a:endPara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521802" y="2535781"/>
              <a:ext cx="85151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err="1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idx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552082" y="3211555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750440" y="2535780"/>
              <a:ext cx="33855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04468" y="4549469"/>
              <a:ext cx="6188169" cy="470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首次调用 </a:t>
              </a:r>
              <a:r>
                <a:rPr lang="en-US" altLang="zh-CN" sz="2400" b="1" dirty="0" err="1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GetInteger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函数，数据输入前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56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</a:p>
          </p:txBody>
        </p:sp>
      </p:grpSp>
      <p:sp>
        <p:nvSpPr>
          <p:cNvPr id="12" name="矩形 11"/>
          <p:cNvSpPr/>
          <p:nvPr/>
        </p:nvSpPr>
        <p:spPr>
          <a:xfrm>
            <a:off x="2039112" y="1847088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48256" y="2377440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1" y="3182112"/>
            <a:ext cx="4527357" cy="681228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3182112"/>
            <a:ext cx="1913038" cy="681228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454823" y="1766804"/>
            <a:ext cx="236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GetInteger</a:t>
            </a:r>
            <a:endParaRPr lang="en-US" altLang="zh-CN" sz="3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21802" y="2535781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552082" y="321155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50440" y="2535780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04468" y="4549469"/>
            <a:ext cx="618816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首次调用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函数，数据输入后</a:t>
            </a:r>
          </a:p>
        </p:txBody>
      </p:sp>
      <p:sp>
        <p:nvSpPr>
          <p:cNvPr id="21" name="矩形 20"/>
          <p:cNvSpPr/>
          <p:nvPr/>
        </p:nvSpPr>
        <p:spPr>
          <a:xfrm>
            <a:off x="8358146" y="319956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0" y="507825"/>
            <a:ext cx="5850642" cy="743356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7" name="文本框 6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1474903" y="1612800"/>
            <a:ext cx="6096000" cy="244682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函数声明与调用</a:t>
            </a:r>
          </a:p>
          <a:p>
            <a:pPr>
              <a:lnSpc>
                <a:spcPct val="150000"/>
              </a:lnSpc>
            </a:pPr>
            <a:r>
              <a:rPr lang="zh-CN" altLang="en-US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函数定义</a:t>
            </a:r>
          </a:p>
          <a:p>
            <a:pPr>
              <a:lnSpc>
                <a:spcPct val="150000"/>
              </a:lnSpc>
            </a:pPr>
            <a:r>
              <a:rPr lang="zh-CN" altLang="en-US" sz="3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函数调用规范</a:t>
            </a:r>
          </a:p>
        </p:txBody>
      </p:sp>
    </p:spTree>
    <p:extLst>
      <p:ext uri="{BB962C8B-B14F-4D97-AF65-F5344CB8AC3E}">
        <p14:creationId xmlns:p14="http://schemas.microsoft.com/office/powerpoint/2010/main" val="417137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2039112" y="2240280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2770632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1" y="3575304"/>
            <a:ext cx="4527357" cy="6812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3575304"/>
            <a:ext cx="1913038" cy="68122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454823" y="2159996"/>
            <a:ext cx="236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GetInteger</a:t>
            </a:r>
            <a:endParaRPr lang="en-US" altLang="zh-CN" sz="3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1802" y="2928973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552082" y="360474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50440" y="29289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04468" y="4942661"/>
            <a:ext cx="618816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首次调用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函数，数据输入后</a:t>
            </a:r>
          </a:p>
        </p:txBody>
      </p:sp>
      <p:sp>
        <p:nvSpPr>
          <p:cNvPr id="21" name="矩形 20"/>
          <p:cNvSpPr/>
          <p:nvPr/>
        </p:nvSpPr>
        <p:spPr>
          <a:xfrm>
            <a:off x="8358146" y="3592752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048256" y="2213966"/>
            <a:ext cx="8006686" cy="2623210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039112" y="1683613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044728" y="1622946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2039112" y="1847088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48256" y="2377440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182112"/>
            <a:ext cx="1913038" cy="681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182112"/>
            <a:ext cx="1913038" cy="6812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3182112"/>
            <a:ext cx="1913038" cy="681228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3044728" y="1758541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zh-CN" alt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21802" y="253578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36121" y="2535781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750440" y="2535780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20021" y="4549469"/>
            <a:ext cx="495706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首次调用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函数结束</a:t>
            </a:r>
          </a:p>
        </p:txBody>
      </p:sp>
      <p:sp>
        <p:nvSpPr>
          <p:cNvPr id="20" name="矩形 19"/>
          <p:cNvSpPr/>
          <p:nvPr/>
        </p:nvSpPr>
        <p:spPr>
          <a:xfrm>
            <a:off x="3129507" y="3211555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</a:p>
          </p:txBody>
        </p:sp>
      </p:grpSp>
      <p:sp>
        <p:nvSpPr>
          <p:cNvPr id="8" name="矩形 7"/>
          <p:cNvSpPr/>
          <p:nvPr/>
        </p:nvSpPr>
        <p:spPr>
          <a:xfrm>
            <a:off x="2039112" y="2240280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48256" y="2770632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1" y="3575304"/>
            <a:ext cx="4527357" cy="68122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3575304"/>
            <a:ext cx="1913038" cy="68122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454823" y="2159996"/>
            <a:ext cx="23647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err="1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GetInteger</a:t>
            </a:r>
            <a:endParaRPr lang="en-US" altLang="zh-CN" sz="3600" dirty="0" smtClean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21802" y="2928973"/>
            <a:ext cx="8515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err="1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idx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552082" y="360474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750440" y="29289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604468" y="4942661"/>
            <a:ext cx="6188169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再次调用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函数，数据输入后</a:t>
            </a:r>
          </a:p>
        </p:txBody>
      </p:sp>
      <p:sp>
        <p:nvSpPr>
          <p:cNvPr id="18" name="矩形 17"/>
          <p:cNvSpPr/>
          <p:nvPr/>
        </p:nvSpPr>
        <p:spPr>
          <a:xfrm>
            <a:off x="8358146" y="3592752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048256" y="2213966"/>
            <a:ext cx="8006686" cy="2623210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39112" y="1683613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044728" y="1622946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290336" cy="830997"/>
            <a:chOff x="734568" y="424635"/>
            <a:chExt cx="4290336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5476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</a:p>
          </p:txBody>
        </p:sp>
      </p:grpSp>
      <p:sp>
        <p:nvSpPr>
          <p:cNvPr id="17" name="矩形 16"/>
          <p:cNvSpPr/>
          <p:nvPr/>
        </p:nvSpPr>
        <p:spPr>
          <a:xfrm>
            <a:off x="2039112" y="1847088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048256" y="2377440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182112"/>
            <a:ext cx="1913038" cy="681228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182112"/>
            <a:ext cx="1913038" cy="681228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3182112"/>
            <a:ext cx="1913038" cy="681228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3044728" y="1758541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zh-CN" alt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521802" y="253578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136121" y="2535781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750440" y="2535780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20021" y="4549469"/>
            <a:ext cx="495706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再次调用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GetInteger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函数结束</a:t>
            </a:r>
          </a:p>
        </p:txBody>
      </p:sp>
      <p:sp>
        <p:nvSpPr>
          <p:cNvPr id="33" name="矩形 32"/>
          <p:cNvSpPr/>
          <p:nvPr/>
        </p:nvSpPr>
        <p:spPr>
          <a:xfrm>
            <a:off x="3129507" y="3211555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743826" y="3211555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9" y="507825"/>
            <a:ext cx="5850000" cy="743356"/>
          </a:xfrm>
          <a:prstGeom prst="rect">
            <a:avLst/>
          </a:prstGeom>
        </p:spPr>
      </p:pic>
      <p:sp>
        <p:nvSpPr>
          <p:cNvPr id="45" name="矩形 44"/>
          <p:cNvSpPr/>
          <p:nvPr/>
        </p:nvSpPr>
        <p:spPr>
          <a:xfrm>
            <a:off x="2039112" y="2240280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2048256" y="2770632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3105389" y="2159996"/>
            <a:ext cx="1005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48" name="矩形 47"/>
          <p:cNvSpPr/>
          <p:nvPr/>
        </p:nvSpPr>
        <p:spPr>
          <a:xfrm>
            <a:off x="7750440" y="29289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47862" y="4942661"/>
            <a:ext cx="2701381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</p:txBody>
      </p:sp>
      <p:sp>
        <p:nvSpPr>
          <p:cNvPr id="50" name="矩形 49"/>
          <p:cNvSpPr/>
          <p:nvPr/>
        </p:nvSpPr>
        <p:spPr>
          <a:xfrm>
            <a:off x="8358146" y="3592752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048256" y="2213966"/>
            <a:ext cx="8006686" cy="2623210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2039112" y="1683613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3044728" y="1622946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584448"/>
            <a:ext cx="1913038" cy="681228"/>
          </a:xfrm>
          <a:prstGeom prst="rect">
            <a:avLst/>
          </a:prstGeom>
        </p:spPr>
      </p:pic>
      <p:pic>
        <p:nvPicPr>
          <p:cNvPr id="93" name="图片 9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584448"/>
            <a:ext cx="1913038" cy="681228"/>
          </a:xfrm>
          <a:prstGeom prst="rect">
            <a:avLst/>
          </a:prstGeom>
        </p:spPr>
      </p:pic>
      <p:pic>
        <p:nvPicPr>
          <p:cNvPr id="94" name="图片 9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0" y="3578994"/>
            <a:ext cx="1913038" cy="681228"/>
          </a:xfrm>
          <a:prstGeom prst="rect">
            <a:avLst/>
          </a:prstGeom>
        </p:spPr>
      </p:pic>
      <p:sp>
        <p:nvSpPr>
          <p:cNvPr id="95" name="矩形 94"/>
          <p:cNvSpPr/>
          <p:nvPr/>
        </p:nvSpPr>
        <p:spPr>
          <a:xfrm>
            <a:off x="2521802" y="293811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136121" y="293811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3129507" y="3613891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5743826" y="3613891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8367290" y="360567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" name="组合 7"/>
          <p:cNvGrpSpPr/>
          <p:nvPr/>
        </p:nvGrpSpPr>
        <p:grpSpPr>
          <a:xfrm>
            <a:off x="734568" y="424635"/>
            <a:ext cx="4290336" cy="830997"/>
            <a:chOff x="734568" y="424635"/>
            <a:chExt cx="4290336" cy="830997"/>
          </a:xfrm>
        </p:grpSpPr>
        <p:sp>
          <p:nvSpPr>
            <p:cNvPr id="25" name="文本框 24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477266" y="562689"/>
              <a:ext cx="3547638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56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函数调用栈框架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2039112" y="1847088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2377440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182112"/>
            <a:ext cx="1913038" cy="6812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182112"/>
            <a:ext cx="1913038" cy="681228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1" y="3182112"/>
            <a:ext cx="1913038" cy="681228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044728" y="1758541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zh-CN" alt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521802" y="253578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136121" y="2535781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750440" y="2535780"/>
            <a:ext cx="11336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189693" y="4549469"/>
            <a:ext cx="5017720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函数结束，结果为 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</a:p>
        </p:txBody>
      </p:sp>
      <p:sp>
        <p:nvSpPr>
          <p:cNvPr id="21" name="矩形 20"/>
          <p:cNvSpPr/>
          <p:nvPr/>
        </p:nvSpPr>
        <p:spPr>
          <a:xfrm>
            <a:off x="3129507" y="3211555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743826" y="319956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360281" y="3211555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853742" cy="830997"/>
            <a:chOff x="734568" y="424635"/>
            <a:chExt cx="4853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48660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整数互换示例第一版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7" y="1370977"/>
            <a:ext cx="8564804" cy="4647155"/>
            <a:chOff x="1477267" y="1468951"/>
            <a:chExt cx="8564804" cy="4647155"/>
          </a:xfrm>
        </p:grpSpPr>
        <p:sp>
          <p:nvSpPr>
            <p:cNvPr id="19" name="矩形 18"/>
            <p:cNvSpPr/>
            <p:nvPr/>
          </p:nvSpPr>
          <p:spPr>
            <a:xfrm>
              <a:off x="1477267" y="1468951"/>
              <a:ext cx="856480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编写程序将用户输入的两个整数互换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1495889" y="1930345"/>
              <a:ext cx="7879180" cy="41857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#include &lt;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iostream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&gt;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using namespace std;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void Welcome();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GetInteger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(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idx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void Swap(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x,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y );</a:t>
              </a:r>
            </a:p>
            <a:p>
              <a:pPr>
                <a:buClr>
                  <a:srgbClr val="FFF59B"/>
                </a:buClr>
              </a:pPr>
              <a:endPara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main()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{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a, b;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/* </a:t>
              </a:r>
              <a:r>
                <a:rPr lang="zh-CN" altLang="en-US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输入部分 *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/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Welcome();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a =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GetInteger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( 1 );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b =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GetInteger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( 2 );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/* </a:t>
              </a:r>
              <a:r>
                <a:rPr lang="zh-CN" altLang="en-US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数据处理与输出部分 *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/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cout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&lt;&lt; "In main():  a: " &lt;&lt; a &lt;&lt; "; b: " &lt;&lt; b &lt;&lt;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endl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Swap(a, b);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cout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&lt;&lt; "In main():  a: " &lt;&lt; a &lt;&lt; "; b: " &lt;&lt; b &lt;&lt; </a:t>
              </a:r>
              <a:r>
                <a:rPr lang="en-US" altLang="zh-CN" sz="1400" b="1" dirty="0" err="1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endl</a:t>
              </a: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return 0;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1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854282" cy="830997"/>
            <a:chOff x="734568" y="424635"/>
            <a:chExt cx="485428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49200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整数互换示例第一版</a:t>
              </a:r>
            </a:p>
          </p:txBody>
        </p:sp>
      </p:grpSp>
      <p:sp>
        <p:nvSpPr>
          <p:cNvPr id="19" name="矩形 18"/>
          <p:cNvSpPr/>
          <p:nvPr/>
        </p:nvSpPr>
        <p:spPr>
          <a:xfrm>
            <a:off x="1477267" y="1400400"/>
            <a:ext cx="873815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void Welcome()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"The program gets two integers, and tries to swap them.\n";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GetInteger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idx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)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"No. " &lt;&lt;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idx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": ";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cin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&gt;&gt;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return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void Swap(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x,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y )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"In Swap():  x: " &lt;&lt; x &lt;&lt; "; y: " &lt;&lt; y &lt;&lt;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t = x;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x = y;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y =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"In Swap():  x: " &lt;&lt; x &lt;&lt; "; y: " &lt;&lt; y &lt;&lt;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return;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56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853742" cy="830997"/>
            <a:chOff x="734568" y="424635"/>
            <a:chExt cx="4853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48660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整数互换程序栈框架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39112" y="1758541"/>
            <a:ext cx="8015830" cy="3261185"/>
            <a:chOff x="2039112" y="1758541"/>
            <a:chExt cx="8015830" cy="3261185"/>
          </a:xfrm>
        </p:grpSpPr>
        <p:sp>
          <p:nvSpPr>
            <p:cNvPr id="24" name="矩形 23"/>
            <p:cNvSpPr/>
            <p:nvPr/>
          </p:nvSpPr>
          <p:spPr>
            <a:xfrm>
              <a:off x="2039112" y="1847088"/>
              <a:ext cx="3196172" cy="530352"/>
            </a:xfrm>
            <a:prstGeom prst="rect">
              <a:avLst/>
            </a:prstGeom>
            <a:solidFill>
              <a:srgbClr val="8A2F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2048256" y="2377440"/>
              <a:ext cx="8006686" cy="2066544"/>
            </a:xfrm>
            <a:prstGeom prst="rect">
              <a:avLst/>
            </a:prstGeom>
            <a:noFill/>
            <a:ln w="19050">
              <a:solidFill>
                <a:srgbClr val="8A2F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1802" y="3182112"/>
              <a:ext cx="1913038" cy="681228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36121" y="3182112"/>
              <a:ext cx="1913038" cy="681228"/>
            </a:xfrm>
            <a:prstGeom prst="rect">
              <a:avLst/>
            </a:prstGeom>
          </p:spPr>
        </p:pic>
        <p:sp>
          <p:nvSpPr>
            <p:cNvPr id="28" name="矩形 27"/>
            <p:cNvSpPr/>
            <p:nvPr/>
          </p:nvSpPr>
          <p:spPr>
            <a:xfrm>
              <a:off x="3044728" y="1758541"/>
              <a:ext cx="118494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</a:t>
              </a:r>
              <a:endParaRPr lang="zh-CN" altLang="en-US" sz="36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2521802" y="2535781"/>
              <a:ext cx="44114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136121" y="2535781"/>
              <a:ext cx="46679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rgbClr val="8A2F8C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  <a:endParaRPr lang="zh-CN" altLang="en-US" sz="3600" b="1" dirty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4100391" y="4549469"/>
              <a:ext cx="3196324" cy="47025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 algn="ctr">
                <a:lnSpc>
                  <a:spcPct val="110000"/>
                </a:lnSpc>
                <a:spcBef>
                  <a:spcPct val="20000"/>
                </a:spcBef>
                <a:buClr>
                  <a:schemeClr val="tx1"/>
                </a:buClr>
                <a:buSzPct val="75000"/>
              </a:pP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调用 </a:t>
              </a:r>
              <a:r>
                <a:rPr lang="en-US" altLang="zh-CN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 </a:t>
              </a:r>
              <a:r>
                <a:rPr lang="zh-CN" altLang="en-US" sz="24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函数前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3129507" y="3211555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5743826" y="3199560"/>
              <a:ext cx="6976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</a:t>
              </a:r>
              <a:endPara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0800" cy="48456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854282" cy="830997"/>
            <a:chOff x="734568" y="424635"/>
            <a:chExt cx="485428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49200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整数互换程序栈框架</a:t>
              </a:r>
            </a:p>
          </p:txBody>
        </p:sp>
      </p:grpSp>
      <p:sp>
        <p:nvSpPr>
          <p:cNvPr id="32" name="矩形 31"/>
          <p:cNvSpPr/>
          <p:nvPr/>
        </p:nvSpPr>
        <p:spPr>
          <a:xfrm>
            <a:off x="2039112" y="2240280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2048256" y="2770632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/>
          <p:cNvSpPr/>
          <p:nvPr/>
        </p:nvSpPr>
        <p:spPr>
          <a:xfrm>
            <a:off x="2967784" y="2159996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</a:t>
            </a:r>
          </a:p>
        </p:txBody>
      </p:sp>
      <p:sp>
        <p:nvSpPr>
          <p:cNvPr id="35" name="矩形 34"/>
          <p:cNvSpPr/>
          <p:nvPr/>
        </p:nvSpPr>
        <p:spPr>
          <a:xfrm>
            <a:off x="7750440" y="29289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330949" y="4942661"/>
            <a:ext cx="4735206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函数，数据互换前</a:t>
            </a:r>
          </a:p>
        </p:txBody>
      </p:sp>
      <p:sp>
        <p:nvSpPr>
          <p:cNvPr id="37" name="矩形 36"/>
          <p:cNvSpPr/>
          <p:nvPr/>
        </p:nvSpPr>
        <p:spPr>
          <a:xfrm>
            <a:off x="8358146" y="3592752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48256" y="2213966"/>
            <a:ext cx="8006686" cy="2623210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039112" y="1683613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044728" y="1622946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584448"/>
            <a:ext cx="1913038" cy="681228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584448"/>
            <a:ext cx="1913038" cy="681228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0" y="3578994"/>
            <a:ext cx="1913038" cy="681228"/>
          </a:xfrm>
          <a:prstGeom prst="rect">
            <a:avLst/>
          </a:prstGeom>
        </p:spPr>
      </p:pic>
      <p:sp>
        <p:nvSpPr>
          <p:cNvPr id="44" name="矩形 43"/>
          <p:cNvSpPr/>
          <p:nvPr/>
        </p:nvSpPr>
        <p:spPr>
          <a:xfrm>
            <a:off x="2521802" y="293811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136121" y="293811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129507" y="3613891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5743826" y="3613891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函数声明与调用</a:t>
              </a:r>
            </a:p>
          </p:txBody>
        </p:sp>
      </p:grpSp>
      <p:sp>
        <p:nvSpPr>
          <p:cNvPr id="18" name="矩形 17"/>
          <p:cNvSpPr/>
          <p:nvPr/>
        </p:nvSpPr>
        <p:spPr>
          <a:xfrm>
            <a:off x="1476000" y="1731600"/>
            <a:ext cx="9035143" cy="393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主调（客户）函数与被调（服务器）函数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函数调用时的参数与返回值</a:t>
            </a:r>
          </a:p>
          <a:p>
            <a:pPr>
              <a:lnSpc>
                <a:spcPct val="120000"/>
              </a:lnSpc>
            </a:pPr>
            <a:endParaRPr lang="en-US" altLang="zh-CN" sz="36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例一：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Swap( a, b );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例二：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n = Add( a, b );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0800" cy="48456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853742" cy="830997"/>
            <a:chOff x="734568" y="424635"/>
            <a:chExt cx="485374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48660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整数互换程序栈框架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2039112" y="2240280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048256" y="2770632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967784" y="2159996"/>
            <a:ext cx="1338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Swap</a:t>
            </a:r>
          </a:p>
        </p:txBody>
      </p:sp>
      <p:sp>
        <p:nvSpPr>
          <p:cNvPr id="13" name="矩形 12"/>
          <p:cNvSpPr/>
          <p:nvPr/>
        </p:nvSpPr>
        <p:spPr>
          <a:xfrm>
            <a:off x="7750440" y="2928972"/>
            <a:ext cx="3385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330949" y="4942661"/>
            <a:ext cx="4735207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函数，数据互换后</a:t>
            </a:r>
          </a:p>
        </p:txBody>
      </p:sp>
      <p:sp>
        <p:nvSpPr>
          <p:cNvPr id="15" name="矩形 14"/>
          <p:cNvSpPr/>
          <p:nvPr/>
        </p:nvSpPr>
        <p:spPr>
          <a:xfrm>
            <a:off x="8358146" y="3592752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048256" y="2213966"/>
            <a:ext cx="8006686" cy="2623210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2039112" y="1683613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044728" y="1622946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584448"/>
            <a:ext cx="1913038" cy="681228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584448"/>
            <a:ext cx="1913038" cy="681228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40" y="3578994"/>
            <a:ext cx="1913038" cy="681228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2521802" y="293811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5136121" y="2938117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129507" y="3613891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43826" y="3613891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8367290" y="360567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854282" cy="830997"/>
            <a:chOff x="734568" y="424635"/>
            <a:chExt cx="485428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49200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整数互换程序栈框架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2039112" y="1847088"/>
            <a:ext cx="3196172" cy="530352"/>
          </a:xfrm>
          <a:prstGeom prst="rect">
            <a:avLst/>
          </a:prstGeom>
          <a:solidFill>
            <a:srgbClr val="8A2F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48256" y="2377440"/>
            <a:ext cx="8006686" cy="2066544"/>
          </a:xfrm>
          <a:prstGeom prst="rect">
            <a:avLst/>
          </a:prstGeom>
          <a:noFill/>
          <a:ln w="19050">
            <a:solidFill>
              <a:srgbClr val="8A2F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802" y="3182112"/>
            <a:ext cx="1913038" cy="6812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6121" y="3182112"/>
            <a:ext cx="1913038" cy="681228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044728" y="1758541"/>
            <a:ext cx="11849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endParaRPr lang="zh-CN" altLang="en-US" sz="36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521802" y="2535781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36121" y="2535781"/>
            <a:ext cx="4667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3600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100391" y="4549469"/>
            <a:ext cx="3196324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函数后</a:t>
            </a:r>
          </a:p>
        </p:txBody>
      </p:sp>
      <p:sp>
        <p:nvSpPr>
          <p:cNvPr id="24" name="矩形 23"/>
          <p:cNvSpPr/>
          <p:nvPr/>
        </p:nvSpPr>
        <p:spPr>
          <a:xfrm>
            <a:off x="3129507" y="3211555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43826" y="3199560"/>
            <a:ext cx="6976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CN" alt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854282" cy="830997"/>
            <a:chOff x="734568" y="424635"/>
            <a:chExt cx="485428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49200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整数互换示例第二版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1477265" y="1342501"/>
            <a:ext cx="91852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编写程序将用户输入的两个整数互换</a:t>
            </a:r>
          </a:p>
        </p:txBody>
      </p:sp>
      <p:sp>
        <p:nvSpPr>
          <p:cNvPr id="11" name="矩形 10"/>
          <p:cNvSpPr/>
          <p:nvPr/>
        </p:nvSpPr>
        <p:spPr>
          <a:xfrm>
            <a:off x="1475999" y="1800000"/>
            <a:ext cx="804355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#include &lt;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iostream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&gt;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using namespace std;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a, b;    /* </a:t>
            </a:r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全局数据对象声明，以保证所有函数都可以访问这两个数据对象 *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/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void Welcome();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GetInteger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idx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);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void Swap();    /* </a:t>
            </a:r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不再需要函数参数  *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/</a:t>
            </a:r>
          </a:p>
          <a:p>
            <a:pPr>
              <a:buClr>
                <a:srgbClr val="FFF59B"/>
              </a:buClr>
            </a:pPr>
            <a:endParaRPr lang="en-US" altLang="zh-CN" sz="1400" b="1" dirty="0" smtClean="0">
              <a:solidFill>
                <a:schemeClr val="accent6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cs typeface="Arial" panose="020B0604020202020204" pitchFamily="34" charset="0"/>
            </a:endParaRPr>
          </a:p>
          <a:p>
            <a:pPr>
              <a:buClr>
                <a:srgbClr val="FFF59B"/>
              </a:buClr>
            </a:pP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main()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/* </a:t>
            </a:r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输入部分 *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/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Welcome();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a =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GetInteger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( 1 );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b =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GetInteger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( 2 );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/* </a:t>
            </a:r>
            <a:r>
              <a:rPr lang="zh-CN" altLang="en-US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数据处理与输出部分 *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/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"In main():  a: " &lt;&lt; a &lt;&lt; "; b: " &lt;&lt; b &lt;&lt;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Swap();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"In main():  a: " &lt;&lt; a &lt;&lt; "; b: " &lt;&lt; b &lt;&lt;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return 0;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854282" cy="830997"/>
            <a:chOff x="734568" y="424635"/>
            <a:chExt cx="485428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49200" y="562689"/>
              <a:ext cx="433965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整数互换示例第二版</a:t>
              </a:r>
            </a:p>
          </p:txBody>
        </p:sp>
      </p:grpSp>
      <p:sp>
        <p:nvSpPr>
          <p:cNvPr id="21" name="矩形 20"/>
          <p:cNvSpPr/>
          <p:nvPr/>
        </p:nvSpPr>
        <p:spPr>
          <a:xfrm>
            <a:off x="1450800" y="1400400"/>
            <a:ext cx="9185291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void Welcome()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"The program gets two integers, and tries to swap them.\n";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GetInteger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(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idx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)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"No. " &lt;&lt;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idx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": ";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cin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&gt;&gt;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return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void Swap()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{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int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"In Swap():  x: " &lt;&lt; x &lt;&lt; "; y: " &lt;&lt; y &lt;&lt;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t = a;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a = b;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b = t;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cout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&lt;&lt; "In Swap():  x: " &lt;&lt; x &lt;&lt; "; y: " &lt;&lt; y &lt;&lt; </a:t>
            </a:r>
            <a:r>
              <a:rPr lang="en-US" altLang="zh-CN" sz="1400" b="1" dirty="0" err="1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endl</a:t>
            </a: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  return;</a:t>
            </a:r>
          </a:p>
          <a:p>
            <a:pPr>
              <a:buClr>
                <a:srgbClr val="FFF59B"/>
              </a:buClr>
            </a:pPr>
            <a:r>
              <a:rPr lang="en-US" altLang="zh-CN" sz="14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27843" cy="830997"/>
            <a:chOff x="734568" y="424635"/>
            <a:chExt cx="272784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3108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1654881" y="1600019"/>
            <a:ext cx="8425744" cy="1639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 </a:t>
            </a:r>
            <a:r>
              <a:rPr lang="zh-CN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IsPrime</a:t>
            </a:r>
            <a:r>
              <a:rPr lang="zh-CN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，判断某个大于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的正整数是否为</a:t>
            </a:r>
            <a:r>
              <a:rPr lang="zh-CN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0" lvl="1">
              <a:lnSpc>
                <a:spcPct val="130000"/>
              </a:lnSpc>
              <a:spcBef>
                <a:spcPts val="1200"/>
              </a:spcBef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 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编写函数</a:t>
            </a:r>
            <a:r>
              <a:rPr lang="en-US" altLang="zh-CN" sz="2400" b="1" dirty="0" err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gcd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lcm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，分别求两个正整数的最大公约数与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最小公倍数。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5751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函数声明与调用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5" y="1447200"/>
            <a:ext cx="10328291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函数原型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函数的实现与调用格式说明：作为函数接口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一般出现在头文件中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格式：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函数返回值类型  函数名称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形式参数列表 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例一：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Add( 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例二：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Swap( 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x, </a:t>
            </a:r>
            <a:r>
              <a:rPr lang="en-US" altLang="zh-CN" sz="2800" b="1" dirty="0" err="1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y );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例三：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Compute();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0800" cy="4845600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函数定义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1477266" y="1328400"/>
            <a:ext cx="8826063" cy="467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函数实现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函数定义，使用编程语言给出函数的执行步骤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函数返回值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函数完成后带回来的结果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主调函数可以使用</a:t>
            </a:r>
          </a:p>
          <a:p>
            <a:pPr>
              <a:lnSpc>
                <a:spcPct val="120000"/>
              </a:lnSpc>
            </a:pPr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谓词函数</a:t>
            </a:r>
          </a:p>
          <a:p>
            <a:pPr>
              <a:lnSpc>
                <a:spcPct val="120000"/>
              </a:lnSpc>
            </a:pPr>
            <a:r>
              <a:rPr lang="zh-CN" altLang="en-US" sz="16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 </a:t>
            </a:r>
            <a:r>
              <a:rPr lang="en-US" altLang="zh-CN" sz="24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类型值的函数</a:t>
            </a: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表达某项任务是否完成或某个条件是否满足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函数重载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2902264" cy="830997"/>
            <a:chOff x="734568" y="424635"/>
            <a:chExt cx="290226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15956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6000" y="1537200"/>
            <a:ext cx="8386458" cy="3649305"/>
            <a:chOff x="1476000" y="1436294"/>
            <a:chExt cx="8386458" cy="3649305"/>
          </a:xfrm>
        </p:grpSpPr>
        <p:sp>
          <p:nvSpPr>
            <p:cNvPr id="7" name="矩形 6"/>
            <p:cNvSpPr/>
            <p:nvPr/>
          </p:nvSpPr>
          <p:spPr>
            <a:xfrm>
              <a:off x="1477266" y="1436294"/>
              <a:ext cx="7786807" cy="6331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编写函数 </a:t>
              </a:r>
              <a:r>
                <a:rPr lang="en-US" altLang="zh-CN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Add</a:t>
              </a: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，求两个整数之和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476000" y="1977056"/>
              <a:ext cx="8386458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F59B"/>
                </a:buClr>
              </a:pPr>
              <a:endParaRPr lang="fr-FR" altLang="zh-CN" sz="2800" b="1" dirty="0" smtClean="0">
                <a:solidFill>
                  <a:schemeClr val="accent6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cs typeface="Arial" panose="020B0604020202020204" pitchFamily="34" charset="0"/>
              </a:endParaRPr>
            </a:p>
            <a:p>
              <a:pPr>
                <a:buClr>
                  <a:srgbClr val="FFF59B"/>
                </a:buClr>
              </a:pPr>
              <a:r>
                <a:rPr lang="fr-FR" altLang="zh-CN" sz="28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 Add( int x, int y )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8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{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8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int t;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8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t </a:t>
              </a:r>
              <a:r>
                <a:rPr lang="en-US" altLang="zh-CN" sz="28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=</a:t>
              </a:r>
              <a:r>
                <a:rPr lang="fr-FR" altLang="zh-CN" sz="28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x + y;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8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return t;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8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996859" cy="830997"/>
            <a:chOff x="734568" y="424635"/>
            <a:chExt cx="399685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25416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Compare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5" y="1294981"/>
            <a:ext cx="9577177" cy="4784060"/>
            <a:chOff x="1477265" y="1423004"/>
            <a:chExt cx="8662468" cy="2030844"/>
          </a:xfrm>
        </p:grpSpPr>
        <p:sp>
          <p:nvSpPr>
            <p:cNvPr id="7" name="矩形 6"/>
            <p:cNvSpPr/>
            <p:nvPr/>
          </p:nvSpPr>
          <p:spPr>
            <a:xfrm>
              <a:off x="1477265" y="1423004"/>
              <a:ext cx="8662468" cy="405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编写函数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Compare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，比较两个整型数据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的大小。若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等于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，若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大于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，若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小于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r>
                <a:rPr lang="zh-CN" altLang="en-US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返回 </a:t>
              </a:r>
              <a:r>
                <a:rPr lang="en-US" altLang="zh-CN" sz="28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-1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483527" y="1833765"/>
              <a:ext cx="8508510" cy="16200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int Compare( int x, int y )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{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int t;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if( x == y )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  t = 0;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else if( x &gt; y )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  t = 1;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else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  t = -1;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return t;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2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160219" cy="830997"/>
            <a:chOff x="734568" y="424635"/>
            <a:chExt cx="316021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175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77266" y="1423004"/>
            <a:ext cx="9201620" cy="3941757"/>
            <a:chOff x="1477266" y="1423004"/>
            <a:chExt cx="9201620" cy="3941757"/>
          </a:xfrm>
        </p:grpSpPr>
        <p:sp>
          <p:nvSpPr>
            <p:cNvPr id="7" name="矩形 6"/>
            <p:cNvSpPr/>
            <p:nvPr/>
          </p:nvSpPr>
          <p:spPr>
            <a:xfrm>
              <a:off x="1477266" y="1423004"/>
              <a:ext cx="92016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编写函数 </a:t>
              </a:r>
              <a:r>
                <a:rPr lang="en-US" altLang="zh-CN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</a:t>
              </a: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，互换两个整型数据 </a:t>
              </a:r>
              <a:r>
                <a:rPr lang="en-US" altLang="zh-CN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、</a:t>
              </a:r>
              <a:r>
                <a:rPr lang="en-US" altLang="zh-CN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 </a:t>
              </a:r>
              <a:r>
                <a:rPr lang="zh-CN" altLang="en-US" sz="3200" b="1" dirty="0" smtClean="0">
                  <a:solidFill>
                    <a:srgbClr val="8A2F8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的值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494622" y="2317773"/>
              <a:ext cx="9137572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Clr>
                  <a:srgbClr val="FFF59B"/>
                </a:buClr>
              </a:pPr>
              <a:r>
                <a:rPr lang="fr-FR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void Swap( int x, int y )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{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int t;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t = x;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x = y;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y = t;</a:t>
              </a:r>
            </a:p>
            <a:p>
              <a:pPr>
                <a:buClr>
                  <a:srgbClr val="FFF59B"/>
                </a:buClr>
              </a:pPr>
              <a:r>
                <a:rPr lang="fr-FR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  return;    //  </a:t>
              </a:r>
              <a:r>
                <a:rPr lang="zh-CN" alt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因函数没有返回值，只需直接列写 </a:t>
              </a:r>
              <a:r>
                <a:rPr lang="fr-FR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return </a:t>
              </a:r>
              <a:r>
                <a:rPr lang="zh-CN" altLang="en-US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语句</a:t>
              </a:r>
            </a:p>
            <a:p>
              <a:pPr>
                <a:buClr>
                  <a:srgbClr val="FFF59B"/>
                </a:buClr>
              </a:pPr>
              <a:r>
                <a:rPr lang="en-US" altLang="zh-CN" sz="2400" b="1" dirty="0" smtClean="0">
                  <a:solidFill>
                    <a:schemeClr val="accent6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cs typeface="Arial" panose="020B0604020202020204" pitchFamily="34" charset="0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4740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5850000" cy="743356"/>
          </a:xfrm>
          <a:prstGeom prst="rect">
            <a:avLst/>
          </a:prstGeom>
        </p:spPr>
      </p:pic>
      <p:grpSp>
        <p:nvGrpSpPr>
          <p:cNvPr id="2" name="组合 7"/>
          <p:cNvGrpSpPr/>
          <p:nvPr/>
        </p:nvGrpSpPr>
        <p:grpSpPr>
          <a:xfrm>
            <a:off x="734568" y="424635"/>
            <a:ext cx="3160219" cy="830997"/>
            <a:chOff x="734568" y="424635"/>
            <a:chExt cx="316021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1752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Swap 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函数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477267" y="1681229"/>
            <a:ext cx="916896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挑战问题：如何在不使用临时中转变量的情况下互换两个整型变量的值？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1673</Words>
  <Application>Microsoft Office PowerPoint</Application>
  <PresentationFormat>自定义</PresentationFormat>
  <Paragraphs>362</Paragraphs>
  <Slides>34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qiaolin</cp:lastModifiedBy>
  <cp:revision>155</cp:revision>
  <dcterms:created xsi:type="dcterms:W3CDTF">2015-06-24T00:43:17Z</dcterms:created>
  <dcterms:modified xsi:type="dcterms:W3CDTF">2015-10-26T04:44:53Z</dcterms:modified>
</cp:coreProperties>
</file>