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90" r:id="rId3"/>
    <p:sldId id="291" r:id="rId4"/>
    <p:sldId id="295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49" r:id="rId18"/>
    <p:sldId id="350" r:id="rId19"/>
    <p:sldId id="351" r:id="rId20"/>
    <p:sldId id="353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7" r:id="rId32"/>
    <p:sldId id="326" r:id="rId33"/>
    <p:sldId id="325" r:id="rId34"/>
    <p:sldId id="324" r:id="rId35"/>
    <p:sldId id="323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6" r:id="rId52"/>
    <p:sldId id="347" r:id="rId53"/>
    <p:sldId id="348" r:id="rId54"/>
    <p:sldId id="354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000000"/>
    <a:srgbClr val="9900CC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466" autoAdjust="0"/>
    <p:restoredTop sz="87629" autoAdjust="0"/>
  </p:normalViewPr>
  <p:slideViewPr>
    <p:cSldViewPr snapToGrid="0">
      <p:cViewPr>
        <p:scale>
          <a:sx n="200" d="100"/>
          <a:sy n="200" d="100"/>
        </p:scale>
        <p:origin x="-138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4925-55FD-4945-B45E-1FF3D28F2134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AA6A-7FA5-4AE9-8AA0-DB1A1236F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5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AAA6A-7FA5-4AE9-8AA0-DB1A1236F07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7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image" Target="../media/image3.png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3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21.emf"/><Relationship Id="rId35" Type="http://schemas.openxmlformats.org/officeDocument/2006/relationships/oleObject" Target="../embeddings/oleObject20.bin"/><Relationship Id="rId8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932688" y="4983483"/>
            <a:ext cx="336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 算　法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3348" y="1306045"/>
            <a:ext cx="869197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某任务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执行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3346" y="2348941"/>
            <a:ext cx="9398643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switch(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条件变量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处理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条件为真的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	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处理分支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case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	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处理分支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处理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条件为假的情况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……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default:		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处理默认分支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1563346" y="4395959"/>
            <a:ext cx="869197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初始化表达式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步进表达式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|| while(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循环体内部代码逻辑描述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40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3348" y="1519098"/>
            <a:ext cx="8691970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常用流程图的框图与符号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44560"/>
              </p:ext>
            </p:extLst>
          </p:nvPr>
        </p:nvGraphicFramePr>
        <p:xfrm>
          <a:off x="2262096" y="2719679"/>
          <a:ext cx="747871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5" imgW="5986907" imgH="1711798" progId="Visio.Drawing.11">
                  <p:embed/>
                </p:oleObj>
              </mc:Choice>
              <mc:Fallback>
                <p:oleObj name="Visio" r:id="rId5" imgW="5986907" imgH="17117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096" y="2719679"/>
                        <a:ext cx="7478713" cy="213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84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幻方流程图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955956"/>
              </p:ext>
            </p:extLst>
          </p:nvPr>
        </p:nvGraphicFramePr>
        <p:xfrm>
          <a:off x="3211663" y="1362079"/>
          <a:ext cx="4029651" cy="462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Visio" r:id="rId5" imgW="5527850" imgH="6526989" progId="Visio.Drawing.11">
                  <p:embed/>
                </p:oleObj>
              </mc:Choice>
              <mc:Fallback>
                <p:oleObj name="Visio" r:id="rId5" imgW="5527850" imgH="652698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663" y="1362079"/>
                        <a:ext cx="4029651" cy="4620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04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幻方流程图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75214"/>
              </p:ext>
            </p:extLst>
          </p:nvPr>
        </p:nvGraphicFramePr>
        <p:xfrm>
          <a:off x="1560079" y="1821007"/>
          <a:ext cx="8359775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5" imgW="11206919" imgH="4636851" progId="Visio.Drawing.11">
                  <p:embed/>
                </p:oleObj>
              </mc:Choice>
              <mc:Fallback>
                <p:oleObj name="Visio" r:id="rId5" imgW="11206919" imgH="46368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79" y="1821007"/>
                        <a:ext cx="8359775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算法设计与实现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46476" y="1556044"/>
            <a:ext cx="8691970" cy="3628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算法设计与实现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构造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算法解决问题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按照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自顶向下、逐步求精的方式进行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程序设计语言编程实现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典型示例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素性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判定问题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最大公约数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9495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46476" y="1556044"/>
            <a:ext cx="8691970" cy="399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判断给定的某个自然数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（大于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）是否为素数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算法逻辑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输入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：大于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的正整数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：该数是否为素数，若为素数返回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步骤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：设除数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步骤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：判断除数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是否已为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，若为真返回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，否则继续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步骤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%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，否则继续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步骤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：将除数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递增，重复步骤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60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2205" cy="830997"/>
            <a:chOff x="734568" y="424635"/>
            <a:chExt cx="484220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7123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函数第一版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329928" y="4435189"/>
            <a:ext cx="6490472" cy="157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验证其为算法：对照算法五个基本特征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证明算法正确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测试算法</a:t>
            </a:r>
          </a:p>
        </p:txBody>
      </p:sp>
      <p:sp>
        <p:nvSpPr>
          <p:cNvPr id="12" name="矩形 11"/>
          <p:cNvSpPr/>
          <p:nvPr/>
        </p:nvSpPr>
        <p:spPr>
          <a:xfrm>
            <a:off x="1729603" y="1435971"/>
            <a:ext cx="869197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n %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true;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6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2205" cy="830997"/>
            <a:chOff x="734568" y="424635"/>
            <a:chExt cx="484220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7123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函数第二版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729603" y="1435971"/>
            <a:ext cx="869197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(unsigned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n %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true;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329928" y="4435189"/>
            <a:ext cx="6490472" cy="950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为什么可以使用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为标准库中的求平方根函数</a:t>
            </a:r>
          </a:p>
        </p:txBody>
      </p:sp>
    </p:spTree>
    <p:extLst>
      <p:ext uri="{BB962C8B-B14F-4D97-AF65-F5344CB8AC3E}">
        <p14:creationId xmlns:p14="http://schemas.microsoft.com/office/powerpoint/2010/main" val="334537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2205" cy="830997"/>
            <a:chOff x="734568" y="424635"/>
            <a:chExt cx="484220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7123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函数第三版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729603" y="1435971"/>
            <a:ext cx="869197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% 2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(unsigned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n %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2;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true;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329928" y="4435189"/>
            <a:ext cx="474739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有什么改进？</a:t>
            </a:r>
          </a:p>
        </p:txBody>
      </p:sp>
    </p:spTree>
    <p:extLst>
      <p:ext uri="{BB962C8B-B14F-4D97-AF65-F5344CB8AC3E}">
        <p14:creationId xmlns:p14="http://schemas.microsoft.com/office/powerpoint/2010/main" val="6182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2205" cy="830997"/>
            <a:chOff x="734568" y="424635"/>
            <a:chExt cx="484220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7123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函数第四版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729603" y="1435971"/>
            <a:ext cx="869197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% 2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(unsigned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+ 1 )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n %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2;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true;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329928" y="4435189"/>
            <a:ext cx="474739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有什么改进？</a:t>
            </a:r>
          </a:p>
        </p:txBody>
      </p:sp>
    </p:spTree>
    <p:extLst>
      <p:ext uri="{BB962C8B-B14F-4D97-AF65-F5344CB8AC3E}">
        <p14:creationId xmlns:p14="http://schemas.microsoft.com/office/powerpoint/2010/main" val="15251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39929"/>
            <a:ext cx="6096000" cy="4107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算法概念与特征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算法设计与实现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错</a:t>
            </a:r>
          </a:p>
          <a:p>
            <a:pPr>
              <a:lnSpc>
                <a:spcPct val="130000"/>
              </a:lnSpc>
            </a:pPr>
            <a:r>
              <a:rPr lang="zh-CN" altLang="en-US" sz="3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42205" cy="830997"/>
            <a:chOff x="734568" y="424635"/>
            <a:chExt cx="484220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37123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函数第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729603" y="1435971"/>
            <a:ext cx="869197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3, t = (unsigned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+ 1;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% 2 == 0 )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t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n %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false;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2;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true;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329928" y="4435189"/>
            <a:ext cx="474739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有什么改进？</a:t>
            </a:r>
          </a:p>
        </p:txBody>
      </p:sp>
    </p:spTree>
    <p:extLst>
      <p:ext uri="{BB962C8B-B14F-4D97-AF65-F5344CB8AC3E}">
        <p14:creationId xmlns:p14="http://schemas.microsoft.com/office/powerpoint/2010/main" val="32553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算法选择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46476" y="1666881"/>
            <a:ext cx="8691970" cy="2827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算法选择的权衡指标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正确性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：算法是否完全正确？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效率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：在某些场合，对程序效率的追求具有重要意义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可理解性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：算法是否容易理解，也是必须要考虑的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算法评估：衡量算法的好坏，主要是效率</a:t>
            </a:r>
          </a:p>
        </p:txBody>
      </p:sp>
    </p:spTree>
    <p:extLst>
      <p:ext uri="{BB962C8B-B14F-4D97-AF65-F5344CB8AC3E}">
        <p14:creationId xmlns:p14="http://schemas.microsoft.com/office/powerpoint/2010/main" val="22181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最大公约数问题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3349" y="1777718"/>
            <a:ext cx="86919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求两个正整数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的最大公约数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函数原型设计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unsigned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</p:txBody>
      </p:sp>
    </p:spTree>
    <p:extLst>
      <p:ext uri="{BB962C8B-B14F-4D97-AF65-F5344CB8AC3E}">
        <p14:creationId xmlns:p14="http://schemas.microsoft.com/office/powerpoint/2010/main" val="10914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09314" cy="830997"/>
            <a:chOff x="734568" y="424635"/>
            <a:chExt cx="46093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09417" y="654837"/>
              <a:ext cx="4134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最大公约数函数：穷举法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29603" y="1842371"/>
            <a:ext cx="8691970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gcd( unsigned int x, unsigned int y )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t;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 = x &lt; y ? x : y;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x % t != 0 || y % t != 0 )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t--;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pPr>
              <a:spcBef>
                <a:spcPts val="600"/>
              </a:spcBef>
            </a:pPr>
            <a:r>
              <a:rPr lang="fr-FR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fr-FR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17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1"/>
            <a:ext cx="10271573" cy="5469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22207" cy="830997"/>
            <a:chOff x="734568" y="424635"/>
            <a:chExt cx="492220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63237" y="654837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最大公约数函数：欧氏算法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729603" y="2901201"/>
            <a:ext cx="869197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true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 = x % y;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r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y;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x = y;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y = r;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1729603" y="1325069"/>
            <a:ext cx="8691970" cy="1594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输入：正整数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输出：最大公约数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整除以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，记余数为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，则最大公约数即为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，算法结束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：否则将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，重复上述步骤</a:t>
            </a:r>
            <a:endParaRPr lang="en-US" altLang="zh-CN" sz="16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31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7887" y="1454445"/>
            <a:ext cx="8691970" cy="414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递归问题的引入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递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推公式：数学上非常常见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一：阶乘函数：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1! = 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 = n × (n-1)!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二：斐波那契数列函数：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f(1) = f(2) = 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 = f(n-1) + f(n-2)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递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推函数一定是分段函数，具有初始表达式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递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推函数的计算逻辑：逐步简化问题规模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递归的工作步骤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递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推过程：逐步分解问题，使其更简单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回归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过程：根据简单情形组装最后的答案</a:t>
            </a:r>
          </a:p>
        </p:txBody>
      </p:sp>
    </p:spTree>
    <p:extLst>
      <p:ext uri="{BB962C8B-B14F-4D97-AF65-F5344CB8AC3E}">
        <p14:creationId xmlns:p14="http://schemas.microsoft.com/office/powerpoint/2010/main" val="349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阶乘函数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7887" y="1347325"/>
            <a:ext cx="869197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使用循环实现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result = 1,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++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n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result *=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result;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使用递归实现</a:t>
            </a: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result;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1 )	result = 1;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		result = n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- 1 );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result;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6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斐波那契数列函数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7887" y="1254965"/>
            <a:ext cx="86919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使用循环实现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GetFibonacci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f1, f2, f3;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2 || n == 1 )	return 1;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f2 = 1;			f1 = 1;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f3 = f1 + f2;		f1 = f2;		f2 = f3;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f3;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使用递归实现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GetFibonacci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2 || n == 1 )	return 1;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			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GetFibonacci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- 1 ) +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GetFibonacci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- 2 );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循环与递归的比较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556045"/>
            <a:ext cx="9346368" cy="3973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循环使用显式的循环结构重复执行代码段，递归使用重复的函数调用执行代码段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循环在满足其终止条件时终止执行，而递归则在问题简化到最简单情形时终止执行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循环的重复是在当前迭代执行结束时进行，递归的重复则是在遇到对同名函数的调用时进行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循环和递归都可能隐藏程序错误，循环的条件测试可能永远为真，递归可能永远退化不到最简单情形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理论上，任何递归程序都可以使用循环迭代的方法解决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递归函数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的码更短小精悍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一旦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掌握递归的思考方法，递归程序更易理解</a:t>
            </a:r>
          </a:p>
        </p:txBody>
      </p:sp>
    </p:spTree>
    <p:extLst>
      <p:ext uri="{BB962C8B-B14F-4D97-AF65-F5344CB8AC3E}">
        <p14:creationId xmlns:p14="http://schemas.microsoft.com/office/powerpoint/2010/main" val="21100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5108" cy="830997"/>
            <a:chOff x="734568" y="424635"/>
            <a:chExt cx="483510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81323" y="609943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递归函数调用的栈框架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5257" y="1316031"/>
            <a:ext cx="9346368" cy="472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result;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result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n &lt;&lt; "! = " &lt;&lt; result &lt;&lt; ".\n";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program gets a number and computes the factorial.\n";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54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算法概念与特征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34371"/>
            <a:ext cx="8802808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算法基本概念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算法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定义：解决问题的方法与步骤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设计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算法的目的：给出解决问题的逻辑描述，根据算法描述进行实际编程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算法特征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有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穷性：算法在每种情况下都可以在有限步后终止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确定性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：算法步骤的顺序和内容没有二义性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输入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：算法有零个或多个输入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输出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：算法至少具有一个输出</a:t>
            </a:r>
          </a:p>
          <a:p>
            <a:pPr>
              <a:lnSpc>
                <a:spcPct val="14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有效性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：所有操作具有明确含义，并能在有限时间内完成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正确性不是算法的特征，算法的正确性需要数学证明</a:t>
            </a:r>
          </a:p>
        </p:txBody>
      </p:sp>
    </p:spTree>
    <p:extLst>
      <p:ext uri="{BB962C8B-B14F-4D97-AF65-F5344CB8AC3E}">
        <p14:creationId xmlns:p14="http://schemas.microsoft.com/office/powerpoint/2010/main" val="17772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5108" cy="830997"/>
            <a:chOff x="734568" y="424635"/>
            <a:chExt cx="483510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81323" y="609943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递归函数调用的栈框架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05257" y="1474652"/>
            <a:ext cx="9346368" cy="4206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"Input a non-negative number: ";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result;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0 )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result = 1;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result = n *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- 1 );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result;</a:t>
            </a: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0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39112" y="1827493"/>
            <a:ext cx="8015830" cy="3239575"/>
            <a:chOff x="2039112" y="1827493"/>
            <a:chExt cx="8015830" cy="3239575"/>
          </a:xfrm>
        </p:grpSpPr>
        <p:sp>
          <p:nvSpPr>
            <p:cNvPr id="9" name="矩形 8"/>
            <p:cNvSpPr/>
            <p:nvPr/>
          </p:nvSpPr>
          <p:spPr>
            <a:xfrm>
              <a:off x="2039112" y="1907777"/>
              <a:ext cx="3196172" cy="530352"/>
            </a:xfrm>
            <a:prstGeom prst="rect">
              <a:avLst/>
            </a:prstGeom>
            <a:solidFill>
              <a:srgbClr val="8A2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48256" y="2438129"/>
              <a:ext cx="8006686" cy="2066544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105390" y="1827493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en-US" altLang="zh-C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74738" y="4596811"/>
              <a:ext cx="3047629" cy="470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lang="en-US" altLang="zh-CN" sz="2400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 </a:t>
              </a:r>
              <a:r>
                <a:rPr lang="zh-CN" altLang="en-US" sz="2400" b="1" dirty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函数栈框架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2" y="3251945"/>
              <a:ext cx="1913038" cy="68122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121" y="3251945"/>
              <a:ext cx="1913038" cy="681228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2521802" y="2605614"/>
              <a:ext cx="466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6121" y="2605614"/>
              <a:ext cx="14414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57747" y="3281388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0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2212577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2742929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8772" y="2132293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533" y="4855431"/>
            <a:ext cx="7588039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第一次以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，进入函数时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556745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556745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2910414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291041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358618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8164" y="2179366"/>
            <a:ext cx="8006686" cy="262977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9112" y="1649014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05389" y="1568730"/>
            <a:ext cx="118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269287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3223225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8772" y="2612589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533" y="5354199"/>
            <a:ext cx="7588039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第二次以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，进入函数时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037041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037041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3390710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390710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406648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8164" y="2659662"/>
            <a:ext cx="8006686" cy="262977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9112" y="212931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48772" y="2049026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39112" y="1576504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105390" y="149622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8348" y="2106856"/>
            <a:ext cx="8006686" cy="3186589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2997667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3528019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8772" y="2917383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533" y="5575869"/>
            <a:ext cx="7588038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第三次以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，进入函数时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341835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341835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3695504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69550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437127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8164" y="2964456"/>
            <a:ext cx="8006686" cy="262977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9112" y="2434104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48772" y="2353820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39112" y="188129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48772" y="1801014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39112" y="1328492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05389" y="1248208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26" name="矩形 25"/>
          <p:cNvSpPr/>
          <p:nvPr/>
        </p:nvSpPr>
        <p:spPr>
          <a:xfrm>
            <a:off x="2047980" y="2411650"/>
            <a:ext cx="8006686" cy="318263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047612" y="1858844"/>
            <a:ext cx="8006686" cy="3739872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6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2997667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3528019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8772" y="2917383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533" y="5575869"/>
            <a:ext cx="7588039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第三次以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，退出函数前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341835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341835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3695504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69550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437127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2066" y="437127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8164" y="2964456"/>
            <a:ext cx="8006686" cy="262977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9112" y="2434104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48772" y="2353820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39112" y="188129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48772" y="1801014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39112" y="1328492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05389" y="1248208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sp>
        <p:nvSpPr>
          <p:cNvPr id="26" name="矩形 25"/>
          <p:cNvSpPr/>
          <p:nvPr/>
        </p:nvSpPr>
        <p:spPr>
          <a:xfrm>
            <a:off x="2047980" y="2411650"/>
            <a:ext cx="8006686" cy="318263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047612" y="1858844"/>
            <a:ext cx="8006686" cy="3739872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269287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3223225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8772" y="2612589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533" y="5354199"/>
            <a:ext cx="7588039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第二次以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，退出函数前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4037041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4037041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3390710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3390710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406648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8164" y="2659662"/>
            <a:ext cx="8006686" cy="262977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9112" y="212931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48772" y="2049026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39112" y="1576504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105390" y="1496220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48348" y="2106856"/>
            <a:ext cx="8006686" cy="3186589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872067" y="405923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1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2212577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2742929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48772" y="2132293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GetFactorial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4533" y="4855431"/>
            <a:ext cx="7588039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第一次以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为参数调用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GetFactorial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，退出函数前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556745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556745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2910414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291041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358618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48164" y="2179366"/>
            <a:ext cx="8006686" cy="2629778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039112" y="1649014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105389" y="1568730"/>
            <a:ext cx="1184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2067" y="358618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039112" y="1907777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2438129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05390" y="1827493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altLang="zh-C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97946" y="4596811"/>
            <a:ext cx="5601213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递归调用结束后的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函数栈框架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251945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251945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2605614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2605614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747" y="328138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72067" y="326939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9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34371"/>
            <a:ext cx="8451825" cy="465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假设有三个分别命名为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的塔座，在塔座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上插有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个直径大小不同、依小到大分别编号为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..., n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的圆盘，如图所示：</a:t>
            </a: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要求将塔座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个圆盘移动到塔座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上并按相同顺序叠放，圆盘移动时必须遵循下述规则：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每次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只能移动一个圆盘；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圆盘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可以插在</a:t>
            </a:r>
            <a:r>
              <a:rPr lang="en-US" altLang="zh-CN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中的任意塔座上；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任何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时刻都不能将较大的圆盘压在较小的圆盘上。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如何实现移动圆盘的操作呢？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36069"/>
              </p:ext>
            </p:extLst>
          </p:nvPr>
        </p:nvGraphicFramePr>
        <p:xfrm>
          <a:off x="2214563" y="2332180"/>
          <a:ext cx="52895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Visio" r:id="rId5" imgW="4226830" imgH="1087877" progId="Visio.Drawing.11">
                  <p:embed/>
                </p:oleObj>
              </mc:Choice>
              <mc:Fallback>
                <p:oleObj name="Visio" r:id="rId5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332180"/>
                        <a:ext cx="52895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97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算法示例一：幻方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144655" y="2945630"/>
          <a:ext cx="1551708" cy="147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6"/>
                <a:gridCol w="517236"/>
                <a:gridCol w="517236"/>
              </a:tblGrid>
              <a:tr h="4928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</a:tr>
              <a:tr h="4928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</a:tr>
              <a:tr h="4928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61891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9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34371"/>
            <a:ext cx="8451825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待解决的问题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：是否存在某种简单情形，问题很容易解决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：是否可将原始问题分解成性质相同但规模较小的子问题，且新问题的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答对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原始问题有关键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7265" y="3066762"/>
            <a:ext cx="8451825" cy="237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解答方案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：只有一个圆盘时是最简单情形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：对于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&gt; 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，考虑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– 1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个圆盘，如果能将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- 1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个圆盘移动到某个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塔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座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上，则可以移动第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策略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：首先将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– 1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个圆盘移动到塔座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上，然后将第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个圆盘移动到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最后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再将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- 1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个圆盘从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上移动到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40352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汉诺塔演示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494069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Visio" r:id="rId5" imgW="4226830" imgH="1087877" progId="Visio.Drawing.11">
                  <p:embed/>
                </p:oleObj>
              </mc:Choice>
              <mc:Fallback>
                <p:oleObj name="Visio" r:id="rId5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021392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Visio" r:id="rId7" imgW="4226830" imgH="1087877" progId="Visio.Drawing.11">
                  <p:embed/>
                </p:oleObj>
              </mc:Choice>
              <mc:Fallback>
                <p:oleObj name="Visio" r:id="rId7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72100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Visio" r:id="rId9" imgW="4226830" imgH="1087877" progId="Visio.Drawing.11">
                  <p:embed/>
                </p:oleObj>
              </mc:Choice>
              <mc:Fallback>
                <p:oleObj name="Visio" r:id="rId9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979923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" name="Visio" r:id="rId11" imgW="4226830" imgH="1087877" progId="Visio.Drawing.11">
                  <p:embed/>
                </p:oleObj>
              </mc:Choice>
              <mc:Fallback>
                <p:oleObj name="Visio" r:id="rId11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4235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Visio" r:id="rId13" imgW="4226830" imgH="1087877" progId="Visio.Drawing.11">
                  <p:embed/>
                </p:oleObj>
              </mc:Choice>
              <mc:Fallback>
                <p:oleObj name="Visio" r:id="rId13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169168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" name="Visio" r:id="rId15" imgW="4226830" imgH="1087877" progId="Visio.Drawing.11">
                  <p:embed/>
                </p:oleObj>
              </mc:Choice>
              <mc:Fallback>
                <p:oleObj name="Visio" r:id="rId15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1048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Visio" r:id="rId17" imgW="4226830" imgH="1087877" progId="Visio.Drawing.11">
                  <p:embed/>
                </p:oleObj>
              </mc:Choice>
              <mc:Fallback>
                <p:oleObj name="Visio" r:id="rId17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026241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9" name="Visio" r:id="rId19" imgW="4226830" imgH="1087877" progId="Visio.Drawing.11">
                  <p:embed/>
                </p:oleObj>
              </mc:Choice>
              <mc:Fallback>
                <p:oleObj name="Visio" r:id="rId19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86222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" name="Visio" r:id="rId21" imgW="4226830" imgH="1087877" progId="Visio.Drawing.11">
                  <p:embed/>
                </p:oleObj>
              </mc:Choice>
              <mc:Fallback>
                <p:oleObj name="Visio" r:id="rId21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556248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" name="Visio" r:id="rId23" imgW="4226830" imgH="1087877" progId="Visio.Drawing.11">
                  <p:embed/>
                </p:oleObj>
              </mc:Choice>
              <mc:Fallback>
                <p:oleObj name="Visio" r:id="rId23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96150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" name="Visio" r:id="rId25" imgW="4226830" imgH="1087877" progId="Visio.Drawing.11">
                  <p:embed/>
                </p:oleObj>
              </mc:Choice>
              <mc:Fallback>
                <p:oleObj name="Visio" r:id="rId25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747842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" name="Visio" r:id="rId27" imgW="4226830" imgH="1087877" progId="Visio.Drawing.11">
                  <p:embed/>
                </p:oleObj>
              </mc:Choice>
              <mc:Fallback>
                <p:oleObj name="Visio" r:id="rId27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90853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" name="Visio" r:id="rId29" imgW="4226830" imgH="1087877" progId="Visio.Drawing.11">
                  <p:embed/>
                </p:oleObj>
              </mc:Choice>
              <mc:Fallback>
                <p:oleObj name="Visio" r:id="rId29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73589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" name="Visio" r:id="rId31" imgW="4226830" imgH="1087877" progId="Visio.Drawing.11">
                  <p:embed/>
                </p:oleObj>
              </mc:Choice>
              <mc:Fallback>
                <p:oleObj name="Visio" r:id="rId31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83696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" name="Visio" r:id="rId33" imgW="4226830" imgH="1087877" progId="Visio.Drawing.11">
                  <p:embed/>
                </p:oleObj>
              </mc:Choice>
              <mc:Fallback>
                <p:oleObj name="Visio" r:id="rId33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661805"/>
              </p:ext>
            </p:extLst>
          </p:nvPr>
        </p:nvGraphicFramePr>
        <p:xfrm>
          <a:off x="1556751" y="2564968"/>
          <a:ext cx="8047037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" name="Visio" r:id="rId35" imgW="4226830" imgH="1087877" progId="Visio.Drawing.11">
                  <p:embed/>
                </p:oleObj>
              </mc:Choice>
              <mc:Fallback>
                <p:oleObj name="Visio" r:id="rId35" imgW="4226830" imgH="10878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51" y="2564968"/>
                        <a:ext cx="8047037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51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05257" y="1722431"/>
            <a:ext cx="9346368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MoveHanoi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HANOI from, HANOI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HANOI to 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1 )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将一个圆盘从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– 1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个圆盘从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为中转移动到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将圆盘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- 1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个圆盘从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为中转移动到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程序代码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05257" y="1339114"/>
            <a:ext cx="9346368" cy="467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枚举类型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HANOI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，其文字分别表示三个圆柱的代号 *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{X, Y, Z} HANOI;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MoveHanoi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HANOI from, HANOI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HANOI to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ConvertHanoiToChar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HANOI x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MovePlate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HANOI from, HANOI to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MoveHanoi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n, X, Y, Z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971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程序代码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05257" y="1339114"/>
            <a:ext cx="934636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PrintWelcomeInfo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program shows the moving process of Hanoi Tower.\n";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"Input number of plates: ";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ConvertHanoiToChar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HANOI x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switch( x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case X: return 'X';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case Y: return 'Y';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case Z: return 'Z';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default: return '\0';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3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程序代码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05257" y="1496130"/>
            <a:ext cx="93463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MovePlate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HANOI from, HANOI to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fc,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ConvertHanoiToChar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from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ConvertHanoiToChar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to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n &lt;&lt; ": " &lt;&lt; fc &lt;&lt; " --&gt;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MoveHanoi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HANOI from, HANOI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HANOI to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1 )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MovePlate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n, from, to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MoveHanoi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- 1, from, to,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MovePlate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n, from, to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MoveHanoi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n - 1,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from, to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07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递归信任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34371"/>
            <a:ext cx="8451825" cy="433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递归实现是否检查了最简单情形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尝试将问题分解成子问题前，首先应检查问题是否已足够简单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大多数情况下，递归函数以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程序不是这样，仔细检查源程序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是否解决了最简单情形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大量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递归错误是由没有正确解决最简单情形导致的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简单情形不能调用递归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递归分解是否使问题更简单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只有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分解出的子问题更简单，递归才能正确工作，否则将形成无限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归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，算法无法终止</a:t>
            </a:r>
          </a:p>
        </p:txBody>
      </p:sp>
    </p:spTree>
    <p:extLst>
      <p:ext uri="{BB962C8B-B14F-4D97-AF65-F5344CB8AC3E}">
        <p14:creationId xmlns:p14="http://schemas.microsoft.com/office/powerpoint/2010/main" val="21181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递归信任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565280"/>
            <a:ext cx="8451825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问题简化过程是否能够确实回归最简单情形，还是遗漏了某些情况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汉诺塔问题需要调用两次递归过程，程序中如果遗漏了任意一个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导致错误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子问题是否与原始问题完全一致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递归过程改变了问题实质，则整个过程肯定会得到错误结果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使用递归信任时，子问题的解是否正确组装为原始问题的解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子问题的解正确组装以形成原始问题的解也是必不可少的步骤</a:t>
            </a:r>
          </a:p>
        </p:txBody>
      </p:sp>
    </p:spTree>
    <p:extLst>
      <p:ext uri="{BB962C8B-B14F-4D97-AF65-F5344CB8AC3E}">
        <p14:creationId xmlns:p14="http://schemas.microsoft.com/office/powerpoint/2010/main" val="37415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　错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12611" y="1565280"/>
            <a:ext cx="8664261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容错的定义：允许错误的发生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错误的处理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少见的特殊情况或普通错误：忽略该错误不对程序运行结果产生影响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用户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输入错误：通知用户错误性质，提醒用户更正输入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致命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错误：通知用户错误的性质，停止执行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典型容错手段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数据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有效性检查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流程的提前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8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961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数据有效性检查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05257" y="1339114"/>
            <a:ext cx="9346368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GetUserInput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获取用户输入数据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用户输入数据无效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通知用户输入数据有误，提醒用户重新输入数据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重新获取用户输入数据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GetInputData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!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IsValid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OutputErrorInfo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GetinputData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0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算法示例一：幻方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89525"/>
              </p:ext>
            </p:extLst>
          </p:nvPr>
        </p:nvGraphicFramePr>
        <p:xfrm>
          <a:off x="3580495" y="1447999"/>
          <a:ext cx="4677102" cy="446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78"/>
                <a:gridCol w="519678"/>
                <a:gridCol w="519678"/>
                <a:gridCol w="519678"/>
                <a:gridCol w="519678"/>
                <a:gridCol w="519678"/>
                <a:gridCol w="519678"/>
                <a:gridCol w="519678"/>
                <a:gridCol w="519678"/>
              </a:tblGrid>
              <a:tr h="49555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555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35418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61891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88364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5418" y="340821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1891" y="340821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88364" y="340821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5418" y="3906979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61891" y="3906979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88364" y="3906979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61891" y="242454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88364" y="242454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05601" y="292792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05601" y="3417453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9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5361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23729" cy="830997"/>
            <a:chOff x="734568" y="424635"/>
            <a:chExt cx="48237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18647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素性判定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函数第六版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1440603" y="1415866"/>
            <a:ext cx="9346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failed_in_testing_primality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3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 = (unsigned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(n) + 1;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n &lt;= 1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Failed in testing the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primality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" &lt;&lt; n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failed_in_testing_primality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== 2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n % 2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&lt;= t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n %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== 0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return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2;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true;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05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算法复杂度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12611" y="1565280"/>
            <a:ext cx="8922880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引入算法复杂度的目的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度量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算法的效率与性能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算法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效率与性能的近似表示（定性描述）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算法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执行时间与问题规模的关系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表示原则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忽略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所有对变化趋势影响较小的项，例如多项式忽略高阶项之外的所有项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忽略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所有与问题规模无关的常数，例如多项式的系数</a:t>
            </a:r>
          </a:p>
        </p:txBody>
      </p:sp>
    </p:spTree>
    <p:extLst>
      <p:ext uri="{BB962C8B-B14F-4D97-AF65-F5344CB8AC3E}">
        <p14:creationId xmlns:p14="http://schemas.microsoft.com/office/powerpoint/2010/main" val="5782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2967" cy="830997"/>
            <a:chOff x="734568" y="424635"/>
            <a:chExt cx="483296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7885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标准算法复杂度类型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12611" y="1507333"/>
            <a:ext cx="8868039" cy="399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：常数级，表示算法执行时间与问题规模无关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(log(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：对数级，表示算法执行时间与问题规模的对数成正比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：平方根级，表示算法执行时间与问题规模的平方根成正比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：线性级，表示算法执行时间与问题规模成正比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*log(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*log(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级，表示算法执行时间与问题规模的 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*log(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成正比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2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200" b="1" i="1" baseline="30000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：平方级，表示算法执行时间与问题规模的平方成正比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605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057417" cy="830997"/>
            <a:chOff x="734568" y="424635"/>
            <a:chExt cx="405741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75665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算法复杂度估计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440603" y="1628303"/>
            <a:ext cx="93463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"No. " &lt;&lt; I &lt;&lt; ": Hello, World!\n";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j = 0; j &lt; n; j++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"Hello, World!\n";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j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j &lt; n; j++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"Hello, World!\n";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7031736" y="1628303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i="1" dirty="0">
                <a:solidFill>
                  <a:srgbClr val="C00000"/>
                </a:solidFill>
                <a:latin typeface="+mn-lt"/>
                <a:ea typeface="+mj-ea"/>
              </a:rPr>
              <a:t>O</a:t>
            </a:r>
            <a:r>
              <a:rPr lang="en-US" altLang="zh-CN" sz="3200" b="1" dirty="0">
                <a:solidFill>
                  <a:srgbClr val="C00000"/>
                </a:solidFill>
                <a:latin typeface="+mn-lt"/>
                <a:ea typeface="+mj-ea"/>
              </a:rPr>
              <a:t>(</a:t>
            </a:r>
            <a:r>
              <a:rPr lang="en-US" altLang="zh-CN" sz="3200" b="1" i="1" dirty="0">
                <a:solidFill>
                  <a:srgbClr val="C00000"/>
                </a:solidFill>
                <a:latin typeface="+mn-lt"/>
                <a:ea typeface="+mj-ea"/>
              </a:rPr>
              <a:t>n</a:t>
            </a:r>
            <a:r>
              <a:rPr lang="en-US" altLang="zh-CN" sz="3200" b="1" dirty="0">
                <a:solidFill>
                  <a:srgbClr val="C00000"/>
                </a:solidFill>
                <a:latin typeface="+mn-lt"/>
                <a:ea typeface="+mj-ea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7031736" y="3057081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i="1" dirty="0">
                <a:solidFill>
                  <a:srgbClr val="C00000"/>
                </a:solidFill>
                <a:latin typeface="+mn-lt"/>
                <a:ea typeface="+mj-ea"/>
              </a:rPr>
              <a:t>O</a:t>
            </a:r>
            <a:r>
              <a:rPr lang="en-US" altLang="zh-CN" sz="3200" b="1" dirty="0">
                <a:solidFill>
                  <a:srgbClr val="C00000"/>
                </a:solidFill>
                <a:latin typeface="+mn-lt"/>
                <a:ea typeface="+mj-ea"/>
              </a:rPr>
              <a:t>(</a:t>
            </a:r>
            <a:r>
              <a:rPr lang="en-US" altLang="zh-CN" sz="3200" b="1" i="1" dirty="0">
                <a:solidFill>
                  <a:srgbClr val="C00000"/>
                </a:solidFill>
                <a:latin typeface="+mn-lt"/>
                <a:ea typeface="+mj-ea"/>
              </a:rPr>
              <a:t>n</a:t>
            </a:r>
            <a:r>
              <a:rPr lang="en-US" altLang="zh-CN" sz="3200" b="1" baseline="30000" dirty="0">
                <a:solidFill>
                  <a:srgbClr val="C00000"/>
                </a:solidFill>
                <a:latin typeface="+mn-lt"/>
                <a:ea typeface="+mj-ea"/>
              </a:rPr>
              <a:t>2</a:t>
            </a:r>
            <a:r>
              <a:rPr lang="en-US" altLang="zh-CN" sz="3200" b="1" dirty="0">
                <a:solidFill>
                  <a:srgbClr val="C00000"/>
                </a:solidFill>
                <a:latin typeface="+mn-lt"/>
                <a:ea typeface="+mj-ea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+mn-lt"/>
              <a:ea typeface="+mj-ea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7031736" y="4504487"/>
            <a:ext cx="2286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200" b="1" i="1" dirty="0">
                <a:solidFill>
                  <a:srgbClr val="C00000"/>
                </a:solidFill>
                <a:latin typeface="+mn-lt"/>
                <a:ea typeface="+mj-ea"/>
              </a:rPr>
              <a:t>O</a:t>
            </a:r>
            <a:r>
              <a:rPr lang="en-US" altLang="zh-CN" sz="3200" b="1" dirty="0">
                <a:solidFill>
                  <a:srgbClr val="C00000"/>
                </a:solidFill>
                <a:latin typeface="+mn-lt"/>
                <a:ea typeface="+mj-ea"/>
              </a:rPr>
              <a:t>(</a:t>
            </a:r>
            <a:r>
              <a:rPr lang="en-US" altLang="zh-CN" sz="3200" b="1" i="1" dirty="0">
                <a:solidFill>
                  <a:srgbClr val="C00000"/>
                </a:solidFill>
                <a:latin typeface="+mn-lt"/>
                <a:ea typeface="+mj-ea"/>
              </a:rPr>
              <a:t>n</a:t>
            </a:r>
            <a:r>
              <a:rPr lang="en-US" altLang="zh-CN" sz="3200" b="1" baseline="30000" dirty="0">
                <a:solidFill>
                  <a:srgbClr val="C00000"/>
                </a:solidFill>
                <a:latin typeface="+mn-lt"/>
                <a:ea typeface="+mj-ea"/>
              </a:rPr>
              <a:t>2</a:t>
            </a:r>
            <a:r>
              <a:rPr lang="en-US" altLang="zh-CN" sz="3200" b="1" dirty="0">
                <a:solidFill>
                  <a:srgbClr val="C00000"/>
                </a:solidFill>
                <a:latin typeface="+mn-lt"/>
                <a:ea typeface="+mj-ea"/>
              </a:rPr>
              <a:t>)</a:t>
            </a:r>
            <a:endParaRPr lang="zh-CN" altLang="en-US" sz="3200" b="1" dirty="0">
              <a:solidFill>
                <a:srgbClr val="C00000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67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27843" cy="830997"/>
            <a:chOff x="734568" y="424635"/>
            <a:chExt cx="272784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3108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654881" y="1600019"/>
            <a:ext cx="8425744" cy="216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某个大于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的自然数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为其素因子的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乘积，如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6=2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7=7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8=2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设计算法，分别使用循环和递归两种策略求二项式系数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C(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n,k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。其中，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为自然数，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为不大于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非负整数。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4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算法示例一：幻方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61815"/>
              </p:ext>
            </p:extLst>
          </p:nvPr>
        </p:nvGraphicFramePr>
        <p:xfrm>
          <a:off x="5144655" y="2945630"/>
          <a:ext cx="1551708" cy="147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36"/>
                <a:gridCol w="517236"/>
                <a:gridCol w="517236"/>
              </a:tblGrid>
              <a:tr h="4928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</a:tr>
              <a:tr h="4928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</a:tr>
              <a:tr h="4928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A2F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F8C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135418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1891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88364" y="2918691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5418" y="340821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61891" y="340821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５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88364" y="3408217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７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5418" y="3906979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1891" y="3906979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88364" y="3906979"/>
            <a:ext cx="52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9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幻方填充步骤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02225"/>
            <a:ext cx="8165498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：把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写在第一行中间一格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：在该格右上方的那一格中写入下一自然数</a:t>
            </a:r>
          </a:p>
          <a:p>
            <a:pPr lvl="1">
              <a:lnSpc>
                <a:spcPct val="14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过程中，若该数已超出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× 3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幻方范围，则将该数书写在其所在的那一排或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另一端格子中，即相当于认为幻方外围仍然包含了同样的幻方，而该数就写在外围幻方的同样位置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写完三个数，将第四个数写在第三个数下面格子中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：重复步骤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，直到所有格子均填满</a:t>
            </a:r>
          </a:p>
        </p:txBody>
      </p:sp>
    </p:spTree>
    <p:extLst>
      <p:ext uri="{BB962C8B-B14F-4D97-AF65-F5344CB8AC3E}">
        <p14:creationId xmlns:p14="http://schemas.microsoft.com/office/powerpoint/2010/main" val="33911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710912" cy="830997"/>
            <a:chOff x="734568" y="424635"/>
            <a:chExt cx="471091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1015" y="645813"/>
              <a:ext cx="4134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算法示例二：查英文单词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11461"/>
            <a:ext cx="8165498" cy="365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：翻开词典任意一页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：若所要的词汇按字母排列顺序在本页第一个单词之前，则往前翻开任意一页，重复步骤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；若所查词汇在本页最后一个单词之后，则往后翻开任意一页，重复步骤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：若上述两条件均不满足，则该单词要么在本页上，要么词典中不存在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比较本页单词，或者查出该单词，或者得到该单词查不到的结论</a:t>
            </a:r>
          </a:p>
        </p:txBody>
      </p:sp>
    </p:spTree>
    <p:extLst>
      <p:ext uri="{BB962C8B-B14F-4D97-AF65-F5344CB8AC3E}">
        <p14:creationId xmlns:p14="http://schemas.microsoft.com/office/powerpoint/2010/main" val="40538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3348" y="1519098"/>
            <a:ext cx="8691970" cy="395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混合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自然语言与计算机语言、数学语言的算法描述方法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优点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：方便，容易表达设计者思想，能够清楚描述算法流程，便于修改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缺点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：不美观，复杂算法不容易理解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流程图（程序框图）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图形表示算法执行逻辑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优点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：美观，算法表达清晰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缺点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：绘制复杂，不易修改，占用过多篇幅</a:t>
            </a:r>
          </a:p>
        </p:txBody>
      </p:sp>
    </p:spTree>
    <p:extLst>
      <p:ext uri="{BB962C8B-B14F-4D97-AF65-F5344CB8AC3E}">
        <p14:creationId xmlns:p14="http://schemas.microsoft.com/office/powerpoint/2010/main" val="147936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2500</Words>
  <Application>Microsoft Office PowerPoint</Application>
  <PresentationFormat>自定义</PresentationFormat>
  <Paragraphs>621</Paragraphs>
  <Slides>54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189</cp:revision>
  <dcterms:created xsi:type="dcterms:W3CDTF">2015-06-24T00:43:17Z</dcterms:created>
  <dcterms:modified xsi:type="dcterms:W3CDTF">2015-10-26T04:45:07Z</dcterms:modified>
</cp:coreProperties>
</file>