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7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58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000000"/>
    <a:srgbClr val="9900CC"/>
    <a:srgbClr val="CC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0" autoAdjust="0"/>
    <p:restoredTop sz="89101" autoAdjust="0"/>
  </p:normalViewPr>
  <p:slideViewPr>
    <p:cSldViewPr snapToGrid="0">
      <p:cViewPr varScale="1">
        <p:scale>
          <a:sx n="74" d="100"/>
          <a:sy n="74" d="100"/>
        </p:scale>
        <p:origin x="91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74925-55FD-4945-B45E-1FF3D28F2134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AAA6A-7FA5-4AE9-8AA0-DB1A1236F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5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AAA6A-7FA5-4AE9-8AA0-DB1A1236F075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37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"/>
            <a:ext cx="12192000" cy="6853516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932688" y="4983483"/>
            <a:ext cx="559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第五讲  程序组织与软件开发方法</a:t>
            </a:r>
          </a:p>
        </p:txBody>
      </p:sp>
    </p:spTree>
    <p:extLst>
      <p:ext uri="{BB962C8B-B14F-4D97-AF65-F5344CB8AC3E}">
        <p14:creationId xmlns:p14="http://schemas.microsoft.com/office/powerpoint/2010/main" val="16748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接口设计原则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471531"/>
            <a:ext cx="88028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用途一致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接口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中所有函数都属于同一类问题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操作简单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调用方便，最大限度隐藏操作细节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功能充足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满足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不同潜在用户的需要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性能稳定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经过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严格测试，不存在程序缺陷</a:t>
            </a:r>
          </a:p>
        </p:txBody>
      </p:sp>
    </p:spTree>
    <p:extLst>
      <p:ext uri="{BB962C8B-B14F-4D97-AF65-F5344CB8AC3E}">
        <p14:creationId xmlns:p14="http://schemas.microsoft.com/office/powerpoint/2010/main" val="17183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随机数库接口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700131"/>
            <a:ext cx="8802808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设计随机数接口</a:t>
            </a:r>
          </a:p>
        </p:txBody>
      </p:sp>
      <p:sp>
        <p:nvSpPr>
          <p:cNvPr id="9" name="矩形 8"/>
          <p:cNvSpPr/>
          <p:nvPr/>
        </p:nvSpPr>
        <p:spPr>
          <a:xfrm>
            <a:off x="1477266" y="2591816"/>
            <a:ext cx="8802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Randomize();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GenerateRandomNumber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low, int high );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GenerateRandomReal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double low, double high );</a:t>
            </a:r>
          </a:p>
        </p:txBody>
      </p:sp>
    </p:spTree>
    <p:extLst>
      <p:ext uri="{BB962C8B-B14F-4D97-AF65-F5344CB8AC3E}">
        <p14:creationId xmlns:p14="http://schemas.microsoft.com/office/powerpoint/2010/main" val="120275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随机数库实现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489819"/>
            <a:ext cx="8802808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实现随机数库</a:t>
            </a:r>
          </a:p>
        </p:txBody>
      </p:sp>
      <p:sp>
        <p:nvSpPr>
          <p:cNvPr id="9" name="矩形 8"/>
          <p:cNvSpPr/>
          <p:nvPr/>
        </p:nvSpPr>
        <p:spPr>
          <a:xfrm>
            <a:off x="1477266" y="2125472"/>
            <a:ext cx="8802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cstdlib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ctime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Randomize()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srand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(int)time(NULL)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17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随机数库实现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477266" y="1306939"/>
            <a:ext cx="88028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GenerateRandomNumber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low, int high )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double _d;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low &gt; high )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GenerateRandomNumber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Make sure low &lt;= high.\n";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exit( 1 );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_d = (double)rand() / ((double)RAND_MAX + 1.0);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(low + (int)(_d * (high - low + 1)));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GenerateRandomReal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double low, double high )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double _d;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low &gt; high )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GenerateRandomReal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Make sure low &lt;= high.\n";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exit( 2 );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_d = (double)rand() </a:t>
            </a:r>
            <a:r>
              <a:rPr lang="en-US" altLang="zh-CN" sz="1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1400" b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(double)RAND_MAX;</a:t>
            </a:r>
            <a:endParaRPr lang="en-US" altLang="zh-CN" sz="1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(low + _d * (high - low));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66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随机数库测试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681843"/>
            <a:ext cx="8802808" cy="292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单独测试库的所有函数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合法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参数时返回结果是否正确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非法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参数时返回结果是否正确，即容错功能是否正常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联合测试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多次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运行程序，查看生成的数据是否随机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测试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整数与浮点数随机数是否均能正确工作</a:t>
            </a:r>
          </a:p>
        </p:txBody>
      </p:sp>
    </p:spTree>
    <p:extLst>
      <p:ext uri="{BB962C8B-B14F-4D97-AF65-F5344CB8AC3E}">
        <p14:creationId xmlns:p14="http://schemas.microsoft.com/office/powerpoint/2010/main" val="234787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作用域与生存期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91057" y="1524848"/>
            <a:ext cx="8802808" cy="3409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量的作用域与可见性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量的存储类与生存期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函数的作用域与生存期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声明与定义</a:t>
            </a:r>
          </a:p>
        </p:txBody>
      </p:sp>
    </p:spTree>
    <p:extLst>
      <p:ext uri="{BB962C8B-B14F-4D97-AF65-F5344CB8AC3E}">
        <p14:creationId xmlns:p14="http://schemas.microsoft.com/office/powerpoint/2010/main" val="97798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44604" cy="830997"/>
            <a:chOff x="734568" y="424635"/>
            <a:chExt cx="4844604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39522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量的作用域与可见性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428476"/>
            <a:ext cx="8802808" cy="437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作用域与可见性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作用域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：标识符的有效范围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可见性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：程序中某个位置是否可以使用某个标识符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标识符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仅在其作用域内可见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位于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作用域内的标识符不一定可见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局部数据对象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定义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于函数或复合语句块内部的数据对象（包括变量、常量与函数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参数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局部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数据对象具有块作用域，仅在定义它的块内有效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有效性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从定义处开始直到该块结束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多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个函数定义同名的数据对象是允许的，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</p:spTree>
    <p:extLst>
      <p:ext uri="{BB962C8B-B14F-4D97-AF65-F5344CB8AC3E}">
        <p14:creationId xmlns:p14="http://schemas.microsoft.com/office/powerpoint/2010/main" val="370478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02451" cy="830997"/>
            <a:chOff x="734568" y="424635"/>
            <a:chExt cx="4802451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48666" y="580977"/>
              <a:ext cx="42883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局部数据对象的作用域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477266" y="1622552"/>
            <a:ext cx="88028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x, int y )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int t;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 = x + y;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/*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单独出现的花括号对用于引入嵌套块 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/*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允许在块中定义数据对象，作用域仅限本块 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2;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"n = " &lt;&lt; n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t;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962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44604" cy="830997"/>
            <a:chOff x="734568" y="424635"/>
            <a:chExt cx="4844604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39522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量的作用域与可见性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428476"/>
            <a:ext cx="8802808" cy="437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全局数据对象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定义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于函数或复合语句块之外的数据对象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全局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数据对象具有文件（全局）作用域，有效性从定义处开始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本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文件结束，其后函数都可直接使用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包含全局数据对象定义的文件被其他文件包含，则其作用域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宿主文件中，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这可能会导致问题，为什么？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不要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在头文件中定义全局数据对象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函数原型作用域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定义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在函数原型中的参数具有函数原型作用域，其有效性仅延续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此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函数原型结束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原型中参数名称可以与函数实现中的不同，也可以省略</a:t>
            </a:r>
          </a:p>
        </p:txBody>
      </p:sp>
    </p:spTree>
    <p:extLst>
      <p:ext uri="{BB962C8B-B14F-4D97-AF65-F5344CB8AC3E}">
        <p14:creationId xmlns:p14="http://schemas.microsoft.com/office/powerpoint/2010/main" val="414796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44604" cy="830997"/>
            <a:chOff x="734568" y="424635"/>
            <a:chExt cx="4844604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39522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作用域与可见性示例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477266" y="1486119"/>
            <a:ext cx="957783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	</a:t>
            </a:r>
            <a:r>
              <a:rPr lang="en-US" altLang="zh-CN" sz="13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3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				/*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作用域开始，可见 *</a:t>
            </a:r>
            <a:r>
              <a:rPr lang="en-US" altLang="zh-CN" sz="13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3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	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3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</a:t>
            </a:r>
            <a:r>
              <a:rPr lang="en-US" altLang="zh-CN" sz="13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13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3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3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);</a:t>
            </a:r>
            <a:endParaRPr lang="en-US" altLang="zh-CN" sz="13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	int main()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	{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	  int n;				/*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 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作用域开始，可见 *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	 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10;				/*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有效且可见 *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	 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"i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" &lt;&lt;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setw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&lt;&lt;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"; n = " &lt;&lt; n &lt;&lt;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	  n =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	 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"i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" &lt;&lt;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setw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&lt;&lt;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"; n = " &lt;&lt; n &lt;&lt;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3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				/*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 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作用域结束，不再可见 *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3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int n;				/*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 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作用域开始，可见 *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3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int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x )			/*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形式参数 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作用域开始，可见 *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3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{</a:t>
            </a:r>
          </a:p>
          <a:p>
            <a:r>
              <a:rPr lang="en-US" altLang="zh-CN" sz="13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				/*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有效且可见 *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3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"i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" &lt;&lt;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setw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&lt;&lt;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"; n = " &lt;&lt; n &lt;&lt;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3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n = 20;		</a:t>
            </a:r>
            <a:r>
              <a:rPr lang="en-US" altLang="zh-CN" sz="13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/*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 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有效且可见 *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3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{				/*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嵌套块开始 *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3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int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 + x; /*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有效可见；全局变量 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有效可见；全局变量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有效不可见 *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3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"i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" &lt;&lt;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setw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&lt;&lt;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"; n = " &lt;&lt; n &lt;&lt;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3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}				/*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作用域结束，全局变量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有效且可见 *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3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return ++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3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				/*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 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作用域结束，不再可见 *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3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/*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文件结束，全局变量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作用域结束 *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7861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　纲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686817"/>
            <a:ext cx="6096000" cy="28130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库与接口</a:t>
            </a:r>
          </a:p>
          <a:p>
            <a:pPr>
              <a:lnSpc>
                <a:spcPct val="130000"/>
              </a:lnSpc>
            </a:pPr>
            <a:r>
              <a:rPr lang="zh-CN" altLang="en-US" sz="3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随机数库</a:t>
            </a:r>
          </a:p>
          <a:p>
            <a:pPr>
              <a:lnSpc>
                <a:spcPct val="130000"/>
              </a:lnSpc>
            </a:pPr>
            <a:r>
              <a:rPr lang="zh-CN" altLang="en-US" sz="3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作用域与生存期</a:t>
            </a:r>
          </a:p>
          <a:p>
            <a:pPr>
              <a:lnSpc>
                <a:spcPct val="130000"/>
              </a:lnSpc>
            </a:pPr>
            <a:r>
              <a:rPr lang="zh-CN" altLang="en-US" sz="3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</a:t>
            </a:r>
            <a:r>
              <a:rPr lang="zh-CN" altLang="en-US" sz="3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软件开发流程</a:t>
            </a:r>
          </a:p>
        </p:txBody>
      </p:sp>
    </p:spTree>
    <p:extLst>
      <p:ext uri="{BB962C8B-B14F-4D97-AF65-F5344CB8AC3E}">
        <p14:creationId xmlns:p14="http://schemas.microsoft.com/office/powerpoint/2010/main" val="417137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44604" cy="830997"/>
            <a:chOff x="734568" y="424635"/>
            <a:chExt cx="4844604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39522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量的存储类与生存期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5826" y="1401044"/>
            <a:ext cx="8178798" cy="4530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生存期：量在程序中存在的时间范围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使用存储类表示生存期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作用域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表达量的空间特性，存储类表达量的时间特性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静态（全局）生存期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全局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数据对象具有静态（全局）生存期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生死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仅与程序是否执行有关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自动（局部）生存期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局部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数据对象具有自动（局部）生存期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生死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仅与程序流程是否位于该块中有关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程序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每次进入该块时就为该对象分配内存，退出该块时释放内存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两次进入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该块时使用的不是同一个数据对象</a:t>
            </a:r>
          </a:p>
        </p:txBody>
      </p:sp>
    </p:spTree>
    <p:extLst>
      <p:ext uri="{BB962C8B-B14F-4D97-AF65-F5344CB8AC3E}">
        <p14:creationId xmlns:p14="http://schemas.microsoft.com/office/powerpoint/2010/main" val="191658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522557" cy="830997"/>
            <a:chOff x="734568" y="424635"/>
            <a:chExt cx="352255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85826" y="562689"/>
              <a:ext cx="287129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 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5826" y="1647932"/>
            <a:ext cx="8178798" cy="364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修饰局部变量：静态局部变量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使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局部变量具有静态生存期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程序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退出该块时局部变量仍存在，并且下次进入该块时使用上一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数据值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静态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局部变量必须进行初始化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不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改变量的作用域，仍具有块作用域，即只能在该块中访问，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代码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段不可见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修饰全局变量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使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其作用域仅限定于本文件内部，其他文件不可见</a:t>
            </a:r>
          </a:p>
        </p:txBody>
      </p:sp>
    </p:spTree>
    <p:extLst>
      <p:ext uri="{BB962C8B-B14F-4D97-AF65-F5344CB8AC3E}">
        <p14:creationId xmlns:p14="http://schemas.microsoft.com/office/powerpoint/2010/main" val="116567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529243" cy="830997"/>
            <a:chOff x="734568" y="424635"/>
            <a:chExt cx="452924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8582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静态局部变量示例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477266" y="1911959"/>
            <a:ext cx="88028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x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4;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"Invoke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 time(s): Return " &lt;&lt;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&lt;&lt; ".\n";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x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static int count = 0;  /*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定义静态局部变量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，函数结束后仍存在 *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"x = " &lt;&lt; x &lt;&lt; ".\n";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++count;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1385826" y="1334371"/>
            <a:ext cx="817879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检查下述程序的输出结果</a:t>
            </a:r>
          </a:p>
        </p:txBody>
      </p:sp>
    </p:spTree>
    <p:extLst>
      <p:ext uri="{BB962C8B-B14F-4D97-AF65-F5344CB8AC3E}">
        <p14:creationId xmlns:p14="http://schemas.microsoft.com/office/powerpoint/2010/main" val="173780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11595" cy="830997"/>
            <a:chOff x="734568" y="424635"/>
            <a:chExt cx="481159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57810" y="589015"/>
              <a:ext cx="42883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函数的作用域与生存期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5826" y="1510772"/>
            <a:ext cx="8178798" cy="401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所有函数具有文件作用域与静态生存期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程序每次执行时都存在，并且可以在函数原型或函数定义之后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任意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位置调用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内部函数与外部函数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外部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函数：可以被其他文件中的函数所调用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内部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函数：不可以被其他文件中的函数所调用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缺省时均为外部函数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内部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函数定义：使用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内部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函数示例：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int Transform( int x );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内部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函数示例：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int Transform( int x ){ … }</a:t>
            </a:r>
          </a:p>
        </p:txBody>
      </p:sp>
    </p:spTree>
    <p:extLst>
      <p:ext uri="{BB962C8B-B14F-4D97-AF65-F5344CB8AC3E}">
        <p14:creationId xmlns:p14="http://schemas.microsoft.com/office/powerpoint/2010/main" val="206077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153392" cy="830997"/>
            <a:chOff x="734568" y="424635"/>
            <a:chExt cx="3153392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声明与定义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5826" y="1334371"/>
            <a:ext cx="8425686" cy="416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声明不是定义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定义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在程序产生一个新实体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声明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仅仅在程序中引入一个实体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函数的声明与定义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声明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是给出函数原型，定义是给出函数实现代码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类型的声明与定义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产生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新类型就是定义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类型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定义示例：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__BOOL { FALSE, TRUE }  BOOL;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不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产生新类型就不是定义，而仅仅是声明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类型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声明示例：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__BOOL;</a:t>
            </a:r>
          </a:p>
        </p:txBody>
      </p:sp>
    </p:spTree>
    <p:extLst>
      <p:ext uri="{BB962C8B-B14F-4D97-AF65-F5344CB8AC3E}">
        <p14:creationId xmlns:p14="http://schemas.microsoft.com/office/powerpoint/2010/main" val="90785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45813" cy="830997"/>
            <a:chOff x="734568" y="424635"/>
            <a:chExt cx="484581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92028" y="587115"/>
              <a:ext cx="42883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全局变量的作用域扩展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31546" y="1398379"/>
            <a:ext cx="8425686" cy="452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全局变量的定义不能出现在头文件中，只有其声明才可以出现在头文件中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声明格式：使用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库的头文件 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此处仅引入变量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，其定义位于对应源文件中 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 int a;  /*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可导出，其他文件可用 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库的源文件 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定义变量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*/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a;</a:t>
            </a:r>
          </a:p>
        </p:txBody>
      </p:sp>
    </p:spTree>
    <p:extLst>
      <p:ext uri="{BB962C8B-B14F-4D97-AF65-F5344CB8AC3E}">
        <p14:creationId xmlns:p14="http://schemas.microsoft.com/office/powerpoint/2010/main" val="139898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538387" cy="830997"/>
            <a:chOff x="734568" y="424635"/>
            <a:chExt cx="453838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典型软件开发流程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343515"/>
            <a:ext cx="67980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软件工程概要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问题的提出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概要设计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编码实现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经验总结</a:t>
            </a:r>
          </a:p>
        </p:txBody>
      </p:sp>
    </p:spTree>
    <p:extLst>
      <p:ext uri="{BB962C8B-B14F-4D97-AF65-F5344CB8AC3E}">
        <p14:creationId xmlns:p14="http://schemas.microsoft.com/office/powerpoint/2010/main" val="231573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15057" cy="830997"/>
            <a:chOff x="734568" y="424635"/>
            <a:chExt cx="361505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软件工程概要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5826" y="1398379"/>
            <a:ext cx="8425686" cy="4634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需求分析：确定软件需要解决什么问题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决定因素：人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软件开发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人员需要与用户深入交流，明确问题的输入、输出以及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附加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轻视任何问题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方案设计：设计程序框架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概要设计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：设计总体方案，形成高层模块划分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详细设计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：细化模块，获得各模块的输入、输出与算法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编码实现：实际编程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系统测试：测试程序的正确性与稳定性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经验总结</a:t>
            </a:r>
          </a:p>
        </p:txBody>
      </p:sp>
    </p:spTree>
    <p:extLst>
      <p:ext uri="{BB962C8B-B14F-4D97-AF65-F5344CB8AC3E}">
        <p14:creationId xmlns:p14="http://schemas.microsoft.com/office/powerpoint/2010/main" val="15600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076722" cy="830997"/>
            <a:chOff x="734568" y="424635"/>
            <a:chExt cx="4076722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软件开发流程图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158676"/>
              </p:ext>
            </p:extLst>
          </p:nvPr>
        </p:nvGraphicFramePr>
        <p:xfrm>
          <a:off x="1497622" y="2670049"/>
          <a:ext cx="8304746" cy="1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Visio" r:id="rId5" imgW="3502871" imgH="703634" progId="Visio.Drawing.11">
                  <p:embed/>
                </p:oleObj>
              </mc:Choice>
              <mc:Fallback>
                <p:oleObj name="Visio" r:id="rId5" imgW="3502871" imgH="70363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622" y="2670049"/>
                        <a:ext cx="8304746" cy="1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381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15057" cy="830997"/>
            <a:chOff x="734568" y="424635"/>
            <a:chExt cx="361505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软件开发问题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94970" y="1937875"/>
            <a:ext cx="8425686" cy="1976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我猜！我猜！我猜猜猜！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编程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实现一个简单的猜价格游戏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假设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有某物品，已知其最低价格与最高价格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游戏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参与者在给定次数内猜测其价格具体值</a:t>
            </a:r>
          </a:p>
        </p:txBody>
      </p:sp>
    </p:spTree>
    <p:extLst>
      <p:ext uri="{BB962C8B-B14F-4D97-AF65-F5344CB8AC3E}">
        <p14:creationId xmlns:p14="http://schemas.microsoft.com/office/powerpoint/2010/main" val="33290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库与接口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663555"/>
            <a:ext cx="8802808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库与程序文件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程序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文件：源文件（*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）、头文件（*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、*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、*）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库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：源文件与头文件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　口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通过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接口使用库：包括指定库的头文件与源文件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优势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：不需了解库的实现细节，只需了解库的使用方法</a:t>
            </a:r>
          </a:p>
        </p:txBody>
      </p:sp>
    </p:spTree>
    <p:extLst>
      <p:ext uri="{BB962C8B-B14F-4D97-AF65-F5344CB8AC3E}">
        <p14:creationId xmlns:p14="http://schemas.microsoft.com/office/powerpoint/2010/main" val="177725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1727" cy="830997"/>
            <a:chOff x="734568" y="424635"/>
            <a:chExt cx="269172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5826" y="1526395"/>
            <a:ext cx="8425686" cy="4000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：游戏运行前首先应向游戏参与者介绍游戏功能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：首期工程不需要解决游戏难度问题，用户迫切希望程序能在最短时间内运行起来，因此只考虑最简单情形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：在每个游戏回合结束时允许用户选择是否重新开始新游戏，这里游戏回合是指游戏参与者或者猜中价格或者其猜测机会已用完，如果用户没有选择退出，游戏应无休止地玩下去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：能够记录游戏参与者的游戏信息，目前仅统计用户玩了多少回合以及赢了多少回合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：在用户退出游戏时，给出此次游戏胜率</a:t>
            </a:r>
          </a:p>
        </p:txBody>
      </p:sp>
    </p:spTree>
    <p:extLst>
      <p:ext uri="{BB962C8B-B14F-4D97-AF65-F5344CB8AC3E}">
        <p14:creationId xmlns:p14="http://schemas.microsoft.com/office/powerpoint/2010/main" val="84703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1727" cy="830997"/>
            <a:chOff x="734568" y="424635"/>
            <a:chExt cx="269172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5826" y="1526395"/>
            <a:ext cx="8425686" cy="4095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不明确的地方：什么是最简单情形？与用户再次沟通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需求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：设物品最低价格为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元，最高价格为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需求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：物品实际价格由系统运行时随机生成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需求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B3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：游戏参与者最多允许猜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需求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B4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：若游戏参与者猜测价格比实际价格高，则程序提示“高”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猜测价格比实际价格低，提示“低”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用户补充需求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需求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：需要定义游戏初始化过程，未来有可能通过它调整游戏难度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程序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必须为此提供接口</a:t>
            </a:r>
          </a:p>
        </p:txBody>
      </p:sp>
    </p:spTree>
    <p:extLst>
      <p:ext uri="{BB962C8B-B14F-4D97-AF65-F5344CB8AC3E}">
        <p14:creationId xmlns:p14="http://schemas.microsoft.com/office/powerpoint/2010/main" val="402108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1727" cy="830997"/>
            <a:chOff x="734568" y="424635"/>
            <a:chExt cx="269172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概要设计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5826" y="1462387"/>
            <a:ext cx="8425686" cy="437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响应需求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游戏划分为四个模块：欢迎信息显示模块、游戏初始化模块、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模块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、游戏结束模块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程序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架构：主文件“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main.cpp”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，程序主体函数库“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guess.h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　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“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guess.cpp”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；此外需要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0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zyrandom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设计函数原型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胜率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信息需要从游戏模块传递给游戏结束模块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PrintWelcomeInfo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InitializeGame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PlayGame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PrintGameOverInfo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double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prevailed_ratio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54639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379690" cy="830997"/>
            <a:chOff x="734568" y="424635"/>
            <a:chExt cx="4379690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371928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编码实现：</a:t>
              </a:r>
              <a:r>
                <a:rPr lang="en-US" altLang="zh-CN" sz="32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guess.h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5826" y="1791571"/>
            <a:ext cx="8425686" cy="315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PrintWelcomeInfo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20000"/>
              </a:lnSpc>
            </a:pP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InitializeGame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20000"/>
              </a:lnSpc>
            </a:pP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PlayGame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20000"/>
              </a:lnSpc>
            </a:pP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PrintGameOverInfo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double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prevailed_ratio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40737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701893" cy="830997"/>
            <a:chOff x="734568" y="424635"/>
            <a:chExt cx="470189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40414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编码实现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main.cpp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5826" y="1791571"/>
            <a:ext cx="8425686" cy="4123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guess.h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>
              <a:lnSpc>
                <a:spcPct val="120000"/>
              </a:lnSpc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double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prevailed_ratio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PrintWelcomeInfo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InitializeGame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prevailed_ratio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PlayGame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PrintGameOverInfo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prevailed_ratio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238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1727" cy="830997"/>
            <a:chOff x="734568" y="424635"/>
            <a:chExt cx="269172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概要设计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5826" y="1434653"/>
            <a:ext cx="8425686" cy="448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响应需求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使用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无限循环作为游戏模块的主架构：初始化游戏回合，进行游戏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合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，判断游戏参与者是否开始新游戏回合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响应需求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一回合需要随机生成物品价格，应在游戏回合初始化阶段完成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抽象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出单独的游戏回合初始化函数，返回值为初始化的物品价格（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类型）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InitializeBout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响应需求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游戏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参与者的回合数与获胜回合数：使用整数类型保存，游戏开始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初始化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，并随着游戏进程变化</a:t>
            </a:r>
          </a:p>
        </p:txBody>
      </p:sp>
    </p:spTree>
    <p:extLst>
      <p:ext uri="{BB962C8B-B14F-4D97-AF65-F5344CB8AC3E}">
        <p14:creationId xmlns:p14="http://schemas.microsoft.com/office/powerpoint/2010/main" val="40883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1727" cy="830997"/>
            <a:chOff x="734568" y="424635"/>
            <a:chExt cx="269172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概要设计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5826" y="1344760"/>
            <a:ext cx="8425686" cy="4512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游戏回合活动分析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每一回合游戏抽象成函数，函数返回值为 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，表示该游戏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回合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游戏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参与者是否获胜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PlayBout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判断用户是否进入下一回合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Again();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Again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函数负责在 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PlayGame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函数中充当哨兵，在返回值为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 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退出游戏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响应需求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B3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：数据初始化工作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lowest_price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100;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highest_price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200;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guess_count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6;</a:t>
            </a:r>
          </a:p>
        </p:txBody>
      </p:sp>
    </p:spTree>
    <p:extLst>
      <p:ext uri="{BB962C8B-B14F-4D97-AF65-F5344CB8AC3E}">
        <p14:creationId xmlns:p14="http://schemas.microsoft.com/office/powerpoint/2010/main" val="383033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1727" cy="830997"/>
            <a:chOff x="734568" y="424635"/>
            <a:chExt cx="269172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5826" y="1445344"/>
            <a:ext cx="842568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响应需求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B4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：细化 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PlayBout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给定猜测次数内接受游戏参与者的输入价格，判断与实际价格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相同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，如果不同则给出提示信息，如果相同则恭喜游戏参与者获胜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：一旦游戏参与者给出了猜测价格，当该价格或高或低时，提示游戏参与者的信息应能够相应缩小价格区间以反映此变化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响应需求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：修改 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PlayBout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函数，添加参数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PlayBout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actual_price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lower_price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higher_price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chances_left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7861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1727" cy="830997"/>
            <a:chOff x="734568" y="424635"/>
            <a:chExt cx="269172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5826" y="1500208"/>
            <a:ext cx="8032494" cy="2163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欢迎信息模块设计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要求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：将游戏性质与游戏方法告诉游戏参与者，系统应尽可能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出详细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信息，例如物品最低价格、最高价格与猜测次数都应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游戏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参与者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</a:p>
        </p:txBody>
      </p:sp>
      <p:sp>
        <p:nvSpPr>
          <p:cNvPr id="9" name="矩形 8"/>
          <p:cNvSpPr/>
          <p:nvPr/>
        </p:nvSpPr>
        <p:spPr>
          <a:xfrm>
            <a:off x="1385826" y="3656947"/>
            <a:ext cx="8425686" cy="2277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PrintWelcomeInfo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输出程序性质信息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物品最低价格、最高价格与猜测次数一并输出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61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1727" cy="830997"/>
            <a:chOff x="734568" y="424635"/>
            <a:chExt cx="269172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5826" y="1616734"/>
            <a:ext cx="8032494" cy="142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游戏初始化模块设计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要求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：不知道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</a:p>
        </p:txBody>
      </p:sp>
      <p:sp>
        <p:nvSpPr>
          <p:cNvPr id="9" name="矩形 8"/>
          <p:cNvSpPr/>
          <p:nvPr/>
        </p:nvSpPr>
        <p:spPr>
          <a:xfrm>
            <a:off x="1385826" y="3016867"/>
            <a:ext cx="8425686" cy="1907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InitializeGame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80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2084179"/>
            <a:ext cx="8802808" cy="2018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标准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输入输出库、工具与辅助函数库、字符串库</a:t>
            </a:r>
          </a:p>
          <a:p>
            <a:pPr>
              <a:lnSpc>
                <a:spcPct val="140000"/>
              </a:lnSpc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输入输出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流库、字符串库、标准模板库</a:t>
            </a:r>
          </a:p>
        </p:txBody>
      </p:sp>
    </p:spTree>
    <p:extLst>
      <p:ext uri="{BB962C8B-B14F-4D97-AF65-F5344CB8AC3E}">
        <p14:creationId xmlns:p14="http://schemas.microsoft.com/office/powerpoint/2010/main" val="1399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1727" cy="830997"/>
            <a:chOff x="734568" y="424635"/>
            <a:chExt cx="269172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5826" y="1383016"/>
            <a:ext cx="7291830" cy="288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游戏结束模块设计</a:t>
            </a: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要求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：如果能够在游戏结束模块不仅输出游戏参与者胜率，还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对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其胜率高低输出不同鼓励信息就好了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：当游戏参与者胜率超过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75%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（含）时，输出“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luckyyyyyyyyyyyyy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；当胜率低于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75%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但超过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（含）时，输出“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 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gooooooood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；其他输出“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can do it better. Wish you luck.”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</a:p>
        </p:txBody>
      </p:sp>
      <p:sp>
        <p:nvSpPr>
          <p:cNvPr id="9" name="矩形 8"/>
          <p:cNvSpPr/>
          <p:nvPr/>
        </p:nvSpPr>
        <p:spPr>
          <a:xfrm>
            <a:off x="1385826" y="4244348"/>
            <a:ext cx="8425686" cy="1726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PrintGameOverInfo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double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prevailed_ratio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输出百分制胜率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根据胜率分别输出不同信息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265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1727" cy="830997"/>
            <a:chOff x="734568" y="424635"/>
            <a:chExt cx="269172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5826" y="1375609"/>
            <a:ext cx="8032494" cy="1055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游戏模块细化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</a:p>
        </p:txBody>
      </p:sp>
      <p:sp>
        <p:nvSpPr>
          <p:cNvPr id="9" name="矩形 8"/>
          <p:cNvSpPr/>
          <p:nvPr/>
        </p:nvSpPr>
        <p:spPr>
          <a:xfrm>
            <a:off x="1385826" y="2318544"/>
            <a:ext cx="8425686" cy="3720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PlayGame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true ){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InitializeBout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获得实际价格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调用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PlayBout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启动游戏回合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如果游戏回合结束后结果为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，递增获胜回合数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递增总回合数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调用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Again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，若结果为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，终止游戏，否则继续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返回最终胜率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782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1727" cy="830997"/>
            <a:chOff x="734568" y="424635"/>
            <a:chExt cx="269172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5826" y="1448761"/>
            <a:ext cx="8032494" cy="1055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游戏回合初始化与游戏初始化模块细化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</a:p>
        </p:txBody>
      </p:sp>
      <p:sp>
        <p:nvSpPr>
          <p:cNvPr id="9" name="矩形 8"/>
          <p:cNvSpPr/>
          <p:nvPr/>
        </p:nvSpPr>
        <p:spPr>
          <a:xfrm>
            <a:off x="1385826" y="2504435"/>
            <a:ext cx="8425686" cy="3388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InitializeBout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GenerateRandomNumber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并返回其结果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InitializeGame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Randomize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函数启动随机数发生器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605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1727" cy="830997"/>
            <a:chOff x="734568" y="424635"/>
            <a:chExt cx="269172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5826" y="1619080"/>
            <a:ext cx="8425686" cy="3464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游戏回合模块细化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：如果游戏参与者给出的猜测价格不在当时价格范围内，应提醒用户重新提供新价格，此次操作不应递减用户猜测次数，以防止用户输入错误，也就是说，需要检查猜测价格的合法性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：当最后一次机会也未猜中价格时，不需要再输出提示价格高低信息，直接输出用户本回合失败信息，并将实际价格告诉用户</a:t>
            </a:r>
          </a:p>
        </p:txBody>
      </p:sp>
    </p:spTree>
    <p:extLst>
      <p:ext uri="{BB962C8B-B14F-4D97-AF65-F5344CB8AC3E}">
        <p14:creationId xmlns:p14="http://schemas.microsoft.com/office/powerpoint/2010/main" val="259496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1727" cy="830997"/>
            <a:chOff x="734568" y="424635"/>
            <a:chExt cx="269172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385826" y="1425259"/>
            <a:ext cx="8773158" cy="4505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PlayBout</a:t>
            </a: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</a:t>
            </a:r>
            <a:r>
              <a:rPr lang="en-US" altLang="zh-CN" sz="1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actual_price</a:t>
            </a: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lower_price</a:t>
            </a: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higher_price</a:t>
            </a: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chances_left</a:t>
            </a: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){</a:t>
            </a: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</a:t>
            </a:r>
            <a:r>
              <a:rPr lang="zh-CN" altLang="en-US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还有猜测机会 </a:t>
            </a: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获得游戏参与者猜测价格，检查游戏参与者猜测价格是否在给定范围</a:t>
            </a:r>
          </a:p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递减游戏参与者猜测机会</a:t>
            </a:r>
          </a:p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判断猜测价格高低</a:t>
            </a:r>
          </a:p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switch( </a:t>
            </a:r>
            <a:r>
              <a:rPr lang="zh-CN" altLang="en-US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判断结果 </a:t>
            </a: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case </a:t>
            </a:r>
            <a:r>
              <a:rPr lang="zh-CN" altLang="en-US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高了</a:t>
            </a: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if( </a:t>
            </a:r>
            <a:r>
              <a:rPr lang="zh-CN" altLang="en-US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还有猜测机会 </a:t>
            </a: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  </a:t>
            </a:r>
            <a:r>
              <a:rPr lang="zh-CN" altLang="en-US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输出价格高了信息，降低最高价格值，缩小猜测区间  </a:t>
            </a: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else{  </a:t>
            </a:r>
            <a:r>
              <a:rPr lang="zh-CN" altLang="en-US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输出失败信息与物品实际价格，结束函数，返回本回合失败值  </a:t>
            </a: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  }</a:t>
            </a: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break;</a:t>
            </a: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case </a:t>
            </a:r>
            <a:r>
              <a:rPr lang="zh-CN" altLang="en-US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低了</a:t>
            </a: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if( </a:t>
            </a:r>
            <a:r>
              <a:rPr lang="zh-CN" altLang="en-US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还有猜测机会 </a:t>
            </a: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  </a:t>
            </a:r>
            <a:r>
              <a:rPr lang="zh-CN" altLang="en-US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输出价格低了信息，增大最低价格值，缩小猜测区间  </a:t>
            </a: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else{  </a:t>
            </a:r>
            <a:r>
              <a:rPr lang="zh-CN" altLang="en-US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输出失败信息与物品实际价格，结束函数，返回本回合失败值 </a:t>
            </a: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  }</a:t>
            </a: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break;</a:t>
            </a: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default:</a:t>
            </a: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输出游戏参与者获胜信息，结束函数，返回 </a:t>
            </a: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程序流程至此，说明游戏参与者本回合已失败，返回 </a:t>
            </a: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14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1727" cy="830997"/>
            <a:chOff x="734568" y="424635"/>
            <a:chExt cx="269172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12674" y="1794496"/>
            <a:ext cx="7291830" cy="320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进一步细化游戏回合函数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抽象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三个辅助函数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获得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游戏参与者猜测价格：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GetPrice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lower_price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higher_price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chances_left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检查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游戏参与者猜测价格是否在给定范围：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CheckPrice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lower_price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higher_price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guess_price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判断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猜测价格高低：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JudgePrice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actual_price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guess_price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56806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1727" cy="830997"/>
            <a:chOff x="734568" y="424635"/>
            <a:chExt cx="269172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385826" y="1334371"/>
            <a:ext cx="8773158" cy="472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GetPrice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lower_price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higher_price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chances_left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输出提示信息，包括最低价格，最高价格与剩余猜测次数</a:t>
            </a:r>
          </a:p>
          <a:p>
            <a:pPr>
              <a:lnSpc>
                <a:spcPct val="120000"/>
              </a:lnSpc>
            </a:pP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获取猜测价格并返回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CheckPrice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lower_price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higher_price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guess_price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猜测价格小于最低价格或高于最高价格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通知游戏参与者猜测价格超出范围，提醒用户重新输入新价格</a:t>
            </a:r>
          </a:p>
          <a:p>
            <a:pPr>
              <a:lnSpc>
                <a:spcPct val="120000"/>
              </a:lnSpc>
            </a:pP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获取新猜测价格</a:t>
            </a:r>
          </a:p>
          <a:p>
            <a:pPr>
              <a:lnSpc>
                <a:spcPct val="120000"/>
              </a:lnSpc>
            </a:pP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返回新猜测价格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JudgePrice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actual_price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guess_price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获得猜测价格与实际价格之差</a:t>
            </a:r>
          </a:p>
          <a:p>
            <a:pPr>
              <a:lnSpc>
                <a:spcPct val="120000"/>
              </a:lnSpc>
            </a:pP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差值大于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0)  return 1;  else if(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差值小于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0)  return -1;  else return 0;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63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1727" cy="830997"/>
            <a:chOff x="734568" y="424635"/>
            <a:chExt cx="269172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5826" y="1640785"/>
            <a:ext cx="8032494" cy="1055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细化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Again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</a:p>
        </p:txBody>
      </p:sp>
      <p:sp>
        <p:nvSpPr>
          <p:cNvPr id="9" name="矩形 8"/>
          <p:cNvSpPr/>
          <p:nvPr/>
        </p:nvSpPr>
        <p:spPr>
          <a:xfrm>
            <a:off x="1385826" y="2702592"/>
            <a:ext cx="8425686" cy="2390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Again()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询问游戏参与者是否开始新游戏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获取游戏参与者的响应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判断游戏参与者的响应是否为数字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如果真，返回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，即将上述返回值取反返回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302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1727" cy="830997"/>
            <a:chOff x="734568" y="424635"/>
            <a:chExt cx="269172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921653"/>
              </p:ext>
            </p:extLst>
          </p:nvPr>
        </p:nvGraphicFramePr>
        <p:xfrm>
          <a:off x="1394970" y="2093976"/>
          <a:ext cx="8158163" cy="273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Visio" r:id="rId5" imgW="4942958" imgH="1774757" progId="Visio.Drawing.11">
                  <p:embed/>
                </p:oleObj>
              </mc:Choice>
              <mc:Fallback>
                <p:oleObj name="Visio" r:id="rId5" imgW="4942958" imgH="17747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970" y="2093976"/>
                        <a:ext cx="8158163" cy="2730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973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57385" cy="830997"/>
            <a:chOff x="734568" y="424635"/>
            <a:chExt cx="485738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87115"/>
              <a:ext cx="419698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编码实现：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guess.cpp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385826" y="1562971"/>
            <a:ext cx="8773158" cy="3720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iomanip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20000"/>
              </a:lnSpc>
            </a:pP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>
              <a:lnSpc>
                <a:spcPct val="120000"/>
              </a:lnSpc>
            </a:pP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lowest_price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100;</a:t>
            </a:r>
          </a:p>
          <a:p>
            <a:pPr>
              <a:lnSpc>
                <a:spcPct val="120000"/>
              </a:lnSpc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highest_price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200;</a:t>
            </a:r>
          </a:p>
          <a:p>
            <a:pPr>
              <a:lnSpc>
                <a:spcPct val="120000"/>
              </a:lnSpc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guess_count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6;</a:t>
            </a:r>
          </a:p>
        </p:txBody>
      </p:sp>
    </p:spTree>
    <p:extLst>
      <p:ext uri="{BB962C8B-B14F-4D97-AF65-F5344CB8AC3E}">
        <p14:creationId xmlns:p14="http://schemas.microsoft.com/office/powerpoint/2010/main" val="183057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数学库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535539"/>
            <a:ext cx="8802808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数学库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头文件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math.h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cmath</a:t>
            </a: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库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libm</a:t>
            </a: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链接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方式：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g++ -lm main.cpp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数学函数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三角函数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与反三角函数系列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幂函数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与对数函数系列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其他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数学函数</a:t>
            </a:r>
          </a:p>
        </p:txBody>
      </p:sp>
    </p:spTree>
    <p:extLst>
      <p:ext uri="{BB962C8B-B14F-4D97-AF65-F5344CB8AC3E}">
        <p14:creationId xmlns:p14="http://schemas.microsoft.com/office/powerpoint/2010/main" val="321104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57385" cy="830997"/>
            <a:chOff x="734568" y="424635"/>
            <a:chExt cx="485738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87115"/>
              <a:ext cx="419698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编码实现：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guess.cpp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394970" y="1447906"/>
            <a:ext cx="8773158" cy="463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InitializeBout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20000"/>
              </a:lnSpc>
            </a:pP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PlayBout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actual_price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chances_left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20000"/>
              </a:lnSpc>
            </a:pP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Again();</a:t>
            </a:r>
          </a:p>
          <a:p>
            <a:pPr>
              <a:lnSpc>
                <a:spcPct val="120000"/>
              </a:lnSpc>
            </a:pP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chances_left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20000"/>
              </a:lnSpc>
            </a:pP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20000"/>
              </a:lnSpc>
            </a:pP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JudgePrice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actual_price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133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57385" cy="830997"/>
            <a:chOff x="734568" y="424635"/>
            <a:chExt cx="485738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87115"/>
              <a:ext cx="419698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编码实现：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guess.cpp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394970" y="1447906"/>
            <a:ext cx="8773158" cy="463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PrintWelcomeInfo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"The program lists a product with price between " 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&lt;&lt;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lowest_price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 and 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highest_price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 (RMB Yuan).\n";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"You give a guess price. If the price you give is "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&lt;&lt; "correct, you win.\n";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"You have 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guess_count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 chances.\n";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"Rise to the challenge to win your bonus...\n";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InitializeGame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n;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Randomize();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051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57385" cy="830997"/>
            <a:chOff x="734568" y="424635"/>
            <a:chExt cx="485738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87115"/>
              <a:ext cx="419698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编码实现：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guess.cpp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394970" y="1330471"/>
            <a:ext cx="8773158" cy="4677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PlayGame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actual_price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lowest_price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highest_price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chances_left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guess_count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bout_count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prevailed_bout_count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while(true)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actual_price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InitializeBout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PlayBout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actual_price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chances_left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prevailed_bout_count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bout_count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if(!Again())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break;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(double)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prevailed_bout_count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(double)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bout_count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463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57385" cy="830997"/>
            <a:chOff x="734568" y="424635"/>
            <a:chExt cx="485738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87115"/>
              <a:ext cx="419698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编码实现：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guess.cpp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394970" y="1330471"/>
            <a:ext cx="8773158" cy="4499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PrintGameOverInfo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(double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prevailed_ratio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"\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nprevailed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ratio: 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setw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prevailed_ratio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100 &lt;&lt; "%.\n";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prevailed_ratio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&gt;= 0.75)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"You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luckyyyyyyyyyyyyy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!\n\n";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if(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prevailed_ratio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&gt;= 0.50)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"So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gooooooood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.\n\n";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"You can do it better. Wish you luck.\n\n";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InitializeBout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GenerateRandomNumber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lowest_price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highest_price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222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57385" cy="830997"/>
            <a:chOff x="734568" y="424635"/>
            <a:chExt cx="485738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87115"/>
              <a:ext cx="419698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编码实现：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guess.cpp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394970" y="1331227"/>
            <a:ext cx="9312654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PlayBout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actual_price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lower_price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higher_price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chances_left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int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guess_price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int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judge_result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chances_left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0){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guess_price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GetPrice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lower_price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higher_price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chances_left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guess_price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CheckPrice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lower_price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higher_price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guess_price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chances_left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--;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judge_result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JudgePrice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actual_price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guess_price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switch(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judge_result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case 1: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if(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chances_left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0){ 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"\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nHigher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.\n"; 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higher_price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guess_price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- 1;   }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else{ 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"\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nYou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lose this bout. The actual price is " &lt;&lt;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actual_price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return false;  }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break;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case -1: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if(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chances_left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0){ 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"\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nLower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.\n"; 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lower_price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guess_price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+ 1;  }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else{ 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"\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nYou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lose this bout. The actual price is " &lt;&lt;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actual_price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return false;  }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break;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default:  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"\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nYou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winnnnnnnnnnnnnnnn</a:t>
            </a:r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!\n";  return true;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false;</a:t>
            </a:r>
          </a:p>
          <a:p>
            <a:r>
              <a:rPr lang="en-US" altLang="zh-CN" sz="13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682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57385" cy="830997"/>
            <a:chOff x="734568" y="424635"/>
            <a:chExt cx="485738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87115"/>
              <a:ext cx="419698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编码实现：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guess.cpp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394970" y="1330471"/>
            <a:ext cx="8773158" cy="4794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Again()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int t;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"\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nPlay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new game (\"0\" to stop, other numbers to play again)? ";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&gt;&gt; t;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t != 0;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chances_left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int t;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"The actual price is in ["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", 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"]. ";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"Chances left 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chances_left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".\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nYou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guess: ";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&gt;&gt; t;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t;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31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57385" cy="830997"/>
            <a:chOff x="734568" y="424635"/>
            <a:chExt cx="485738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87115"/>
              <a:ext cx="419698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编码实现：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guess.cpp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394970" y="1415866"/>
            <a:ext cx="87731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int t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t 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|| t &gt;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"Guess price " &lt;&lt; t &lt;&lt; " is out of the range. ";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"Please choose one in ["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", 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higher_price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&lt;&lt; "].\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nTry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again: ";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&gt;&gt; 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JudgePrice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actual_price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int t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guess_price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actual_price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if(t &gt; 0)  return 1;  else if(t &lt; 0)  return -1;  else  return 0;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9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1727" cy="830997"/>
            <a:chOff x="734568" y="424635"/>
            <a:chExt cx="269172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系统测试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94970" y="1471266"/>
            <a:ext cx="8032494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所有数据对象是否已正确初始化？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随机生成的价格是否合理有效？测试过程可能需要在源程序中添加必要的测试代码，例如：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PlayGame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……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actual_price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InitializeBout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ifndef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NDEBUG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&lt;&lt;"Debugging: Actual price = " &lt;&lt;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actual_price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endif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……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25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1727" cy="830997"/>
            <a:chOff x="734568" y="424635"/>
            <a:chExt cx="269172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系统测试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94970" y="1471266"/>
            <a:ext cx="8032494" cy="4009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检查游戏回合运行是否准确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参数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传递是否准确？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获取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的猜测价格是否与游戏参与者的实际输入吻合？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价格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有效性检查是否正确工作？分别输入准确值、高于最高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　　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值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与低于最低价格值，查看程序运行结果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价格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判断是否正确运行？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猜测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次数的控制与显示是否准确反映了用户猜测过程的变化？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提示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信息是否准确显示？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显示未猜中信息时，是否最后一次与其他次不同？</a:t>
            </a:r>
          </a:p>
        </p:txBody>
      </p:sp>
    </p:spTree>
    <p:extLst>
      <p:ext uri="{BB962C8B-B14F-4D97-AF65-F5344CB8AC3E}">
        <p14:creationId xmlns:p14="http://schemas.microsoft.com/office/powerpoint/2010/main" val="98587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1727" cy="830997"/>
            <a:chOff x="734568" y="424635"/>
            <a:chExt cx="269172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系统测试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94970" y="1580994"/>
            <a:ext cx="8032494" cy="302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判断开始新游戏的过程是否准确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检查胜率计算是否准确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检查胜率百分比的计算与显示是否准确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不同鼓励语是否显示准确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测试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必须覆盖三类可能胜率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测试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人员试玩游戏，得到三种不同胜率结果</a:t>
            </a:r>
          </a:p>
        </p:txBody>
      </p:sp>
    </p:spTree>
    <p:extLst>
      <p:ext uri="{BB962C8B-B14F-4D97-AF65-F5344CB8AC3E}">
        <p14:creationId xmlns:p14="http://schemas.microsoft.com/office/powerpoint/2010/main" val="23578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标准辅助函数库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672699"/>
            <a:ext cx="8802808" cy="379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工具与辅助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头文件：</a:t>
            </a:r>
            <a:r>
              <a:rPr lang="en-US" altLang="zh-CN" sz="24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stdlib.h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cstdlib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常用函数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exit( int status );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free( void * p );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size );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rand();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srand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unsigned int seed );</a:t>
            </a:r>
          </a:p>
        </p:txBody>
      </p:sp>
    </p:spTree>
    <p:extLst>
      <p:ext uri="{BB962C8B-B14F-4D97-AF65-F5344CB8AC3E}">
        <p14:creationId xmlns:p14="http://schemas.microsoft.com/office/powerpoint/2010/main" val="21288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1727" cy="830997"/>
            <a:chOff x="734568" y="424635"/>
            <a:chExt cx="269172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经验总结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94970" y="1694899"/>
            <a:ext cx="8032494" cy="3654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：这个问题一开始大家认为它难不难？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：不难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：程序设计难不难？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：难，如果要程序员从系统分析、方案设计开始做起的话。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：编码难不难？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：不难，与系统分析与设计相比编码实在简单，不过就是使用了所有代码控制结构和函数编写原则而已。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：和用户交流烦不烦？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：烦！</a:t>
            </a:r>
          </a:p>
        </p:txBody>
      </p:sp>
    </p:spTree>
    <p:extLst>
      <p:ext uri="{BB962C8B-B14F-4D97-AF65-F5344CB8AC3E}">
        <p14:creationId xmlns:p14="http://schemas.microsoft.com/office/powerpoint/2010/main" val="15221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2727843" cy="830997"/>
            <a:chOff x="734568" y="424635"/>
            <a:chExt cx="272784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3108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编程实践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654881" y="1600019"/>
            <a:ext cx="8425744" cy="408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 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之间的随机数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3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可以将上题生成的随机数模拟为不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含大小王牌的扑克牌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。编写函数，重复生成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个随机数，并映射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为每张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扑克牌。说明：重复生成的典型原则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是按照花色（梅花、方块、红桃、黑桃）和大小（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）顺序进行映射，例如梅花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小于梅花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，梅花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小于方块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，黑桃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小于黑桃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。需要注意的是</a:t>
            </a:r>
            <a:r>
              <a:rPr lang="zh-CN" altLang="en-US" sz="2400" b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，一旦生成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sz="2400" b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牌后，即不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允许再次生成它，如何解决此问题？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64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随机数库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91057" y="1305392"/>
            <a:ext cx="8802808" cy="4271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随机数的生成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库的设计原则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随机数库接口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随机数库实现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随机数库测试</a:t>
            </a:r>
          </a:p>
        </p:txBody>
      </p:sp>
    </p:spTree>
    <p:extLst>
      <p:ext uri="{BB962C8B-B14F-4D97-AF65-F5344CB8AC3E}">
        <p14:creationId xmlns:p14="http://schemas.microsoft.com/office/powerpoint/2010/main" val="217453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35460" cy="830997"/>
            <a:chOff x="734568" y="424635"/>
            <a:chExt cx="4835460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30378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随机数的生成第一版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04114" y="1398379"/>
            <a:ext cx="8802808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编写程序，调用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函数生成五个随机数</a:t>
            </a:r>
          </a:p>
        </p:txBody>
      </p:sp>
      <p:sp>
        <p:nvSpPr>
          <p:cNvPr id="9" name="矩形 8"/>
          <p:cNvSpPr/>
          <p:nvPr/>
        </p:nvSpPr>
        <p:spPr>
          <a:xfrm>
            <a:off x="1359316" y="1988312"/>
            <a:ext cx="88028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cstdlib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int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"On this computer, the RAND_MAX is" &lt;&lt; RAND_MAX &lt;&lt; ".\n";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"Five numbers the rand function generates as follows:\n";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5;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rand() &lt;&lt; "; ";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25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35460" cy="830997"/>
            <a:chOff x="734568" y="424635"/>
            <a:chExt cx="4835460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30378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随机数的生成第二版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04114" y="1264059"/>
            <a:ext cx="8802808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编写程序，调用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函数生成五个随机数</a:t>
            </a:r>
          </a:p>
        </p:txBody>
      </p:sp>
      <p:sp>
        <p:nvSpPr>
          <p:cNvPr id="9" name="矩形 8"/>
          <p:cNvSpPr/>
          <p:nvPr/>
        </p:nvSpPr>
        <p:spPr>
          <a:xfrm>
            <a:off x="1359316" y="1787919"/>
            <a:ext cx="88028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cstdlib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ctime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int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"On this computer, the RAND_MAX is " &lt;&lt; RAND_MAX &lt;&lt; ".\n";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"Five numbers the rand function generates as follows:\n";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srand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(int)time(0)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5;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rand() &lt;&lt; "; ";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"\n";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195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2973</Words>
  <Application>Microsoft Office PowerPoint</Application>
  <PresentationFormat>宽屏</PresentationFormat>
  <Paragraphs>744</Paragraphs>
  <Slides>61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9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SSL</cp:lastModifiedBy>
  <cp:revision>210</cp:revision>
  <dcterms:created xsi:type="dcterms:W3CDTF">2015-06-24T00:43:17Z</dcterms:created>
  <dcterms:modified xsi:type="dcterms:W3CDTF">2015-09-13T06:01:24Z</dcterms:modified>
</cp:coreProperties>
</file>