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5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8A2F8C"/>
    <a:srgbClr val="000000"/>
    <a:srgbClr val="9900CC"/>
    <a:srgbClr val="CC00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-60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4925-55FD-4945-B45E-1FF3D28F2134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AA6A-7FA5-4AE9-8AA0-DB1A1236F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5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AAA6A-7FA5-4AE9-8AA0-DB1A1236F075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18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AAA6A-7FA5-4AE9-8AA0-DB1A1236F075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4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365760" y="4983483"/>
            <a:ext cx="5596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第六讲  复合数据类型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数组的意义与性质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334371"/>
            <a:ext cx="10301684" cy="4613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  数组名称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常数表达式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a[8];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定义包含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个整数元素的数组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常数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表达式必须是常数和常量，不允许为变量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错误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count = 8; 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c[count];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元素编号从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开始计数，元素访问格式为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a[0]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a[1]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不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允许对数组进行整体赋值操作，只能使用循环逐一复制元素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错误</a:t>
            </a:r>
            <a:r>
              <a:rPr lang="zh-CN" altLang="en-US" sz="1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示例三：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a[8], b[8];   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b;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意义与性质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相同性质的数据元素组织成整体，构成单一维度上的数据序列</a:t>
            </a:r>
          </a:p>
        </p:txBody>
      </p:sp>
    </p:spTree>
    <p:extLst>
      <p:ext uri="{BB962C8B-B14F-4D97-AF65-F5344CB8AC3E}">
        <p14:creationId xmlns:p14="http://schemas.microsoft.com/office/powerpoint/2010/main" val="134178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数组的存储表示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334371"/>
            <a:ext cx="10301684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数组元素依次连续存放，中间没有空闲空间</a:t>
            </a: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04290" y="3023423"/>
            <a:ext cx="667789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数组的基地址：数组开始存储的物理位置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数组首元素的基地址：数组首个元素开始存储的物理地址，数值上总是与数组基地址相同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获得数组的基地址；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&amp;a[0]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获得数组首元素的基地址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设数组基地址为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，并设每个元素的存储空间为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，则第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个元素的基地址为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 + mi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364345"/>
              </p:ext>
            </p:extLst>
          </p:nvPr>
        </p:nvGraphicFramePr>
        <p:xfrm>
          <a:off x="1603989" y="1801729"/>
          <a:ext cx="8215313" cy="65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Visio" r:id="rId5" imgW="9478976" imgH="622840" progId="Visio.Drawing.11">
                  <p:embed/>
                </p:oleObj>
              </mc:Choice>
              <mc:Fallback>
                <p:oleObj name="Visio" r:id="rId5" imgW="9478976" imgH="622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989" y="1801729"/>
                        <a:ext cx="8215313" cy="65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87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数组元素的初始化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334371"/>
            <a:ext cx="8297393" cy="2392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基本初始化格式</a:t>
            </a:r>
          </a:p>
          <a:p>
            <a:pPr>
              <a:spcBef>
                <a:spcPts val="900"/>
              </a:spcBef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00"/>
              </a:spcBef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时省略元素个数表达式</a:t>
            </a:r>
          </a:p>
          <a:p>
            <a:pPr>
              <a:spcBef>
                <a:spcPts val="900"/>
              </a:spcBef>
            </a:pP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7739" y="1797585"/>
            <a:ext cx="7902061" cy="3938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  数组名称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3, …… };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a[8] = { 1, 2, 3, 4, 5, 6, 7, 8 };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全部元素均初始化时可以不列写元素个数，使用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操作符可以获得元素个数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a[] = { 1, 2, 3, 4, 5, 6, 7, 8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num_of_elements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 ) /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a[0] );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获取数组存储空间大小（以字节为单位），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(a[0])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获取数组首元素的存储空间大小</a:t>
            </a:r>
          </a:p>
        </p:txBody>
      </p:sp>
    </p:spTree>
    <p:extLst>
      <p:ext uri="{BB962C8B-B14F-4D97-AF65-F5344CB8AC3E}">
        <p14:creationId xmlns:p14="http://schemas.microsoft.com/office/powerpoint/2010/main" val="17817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数组基本操作示例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85516" y="1417896"/>
            <a:ext cx="7235210" cy="87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编写程序，使用数组存储用户输入的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个整数，并计算它们的和</a:t>
            </a:r>
          </a:p>
        </p:txBody>
      </p:sp>
      <p:sp>
        <p:nvSpPr>
          <p:cNvPr id="2" name="矩形 1"/>
          <p:cNvSpPr/>
          <p:nvPr/>
        </p:nvSpPr>
        <p:spPr>
          <a:xfrm>
            <a:off x="1742535" y="2366593"/>
            <a:ext cx="74753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a[5], result =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"Integer No. "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 &lt;&lt; ": ";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a[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5;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result += a[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  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"The sum of elements of the array is " &lt;&lt; result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07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数组与函数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306378"/>
            <a:ext cx="829739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数组元素作为函数实际参数</a:t>
            </a:r>
          </a:p>
          <a:p>
            <a:pPr>
              <a:spcBef>
                <a:spcPts val="900"/>
              </a:spcBef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00"/>
              </a:spcBef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00"/>
              </a:spcBef>
            </a:pP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9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数组整体作为函数形式参数</a:t>
            </a:r>
          </a:p>
        </p:txBody>
      </p:sp>
      <p:sp>
        <p:nvSpPr>
          <p:cNvPr id="9" name="矩形 8"/>
          <p:cNvSpPr/>
          <p:nvPr/>
        </p:nvSpPr>
        <p:spPr>
          <a:xfrm>
            <a:off x="1906335" y="1704843"/>
            <a:ext cx="7265657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Add( int x, int y ){  return( x + y ); }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a[2] = { 1, 2 }, sum;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Add( a[0], a[1] );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整体作为函数形式参数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 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  数组名称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元素个数类型  元素个数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 );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特别说明：作为函数形式参数时，数组名称后的中括号内不需列写元素个数，必须使用单独的参数传递元素个数信息</a:t>
            </a:r>
          </a:p>
        </p:txBody>
      </p:sp>
    </p:spTree>
    <p:extLst>
      <p:ext uri="{BB962C8B-B14F-4D97-AF65-F5344CB8AC3E}">
        <p14:creationId xmlns:p14="http://schemas.microsoft.com/office/powerpoint/2010/main" val="22753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数组作为函数参数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85516" y="1417896"/>
            <a:ext cx="7235210" cy="87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编写函数，随机生成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个位于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[lower, upper]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区间的整数并保存到数组中</a:t>
            </a:r>
          </a:p>
        </p:txBody>
      </p:sp>
      <p:sp>
        <p:nvSpPr>
          <p:cNvPr id="2" name="矩形 1"/>
          <p:cNvSpPr/>
          <p:nvPr/>
        </p:nvSpPr>
        <p:spPr>
          <a:xfrm>
            <a:off x="1677880" y="2405956"/>
            <a:ext cx="8103429" cy="2390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n, int lower, int upper 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Randomize();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lower, upper );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3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数组作为函数参数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90742" y="1468010"/>
            <a:ext cx="7235210" cy="331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直接书写常数：只能操作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个元素的数组！</a:t>
            </a: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不写常数：不知道元素个数，易出错</a:t>
            </a: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2342" y="1942196"/>
            <a:ext cx="81034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int lower, int upper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Randomize();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lower, upper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int lower, int upper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11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数组作为函数参数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90742" y="1338706"/>
            <a:ext cx="723521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直接书写变量：错误！</a:t>
            </a: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单独数组名称作为函数实际参数，传递数组基地址而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数组元素值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形式参数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与实际参数使用相同存储区，对数组形式参数值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会自动反应到实际参数中</a:t>
            </a:r>
          </a:p>
          <a:p>
            <a:pPr>
              <a:lnSpc>
                <a:spcPct val="11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0742" y="1688656"/>
            <a:ext cx="810342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元素元素个数不允许为量 *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a[n], int lower, int upper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……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 NUMBER_OF_ELEMENTS  8</a:t>
            </a:r>
          </a:p>
          <a:p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99;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a[NUMBER_OF_ELEMENTS];</a:t>
            </a:r>
          </a:p>
          <a:p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92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78283" cy="830997"/>
            <a:chOff x="734568" y="424635"/>
            <a:chExt cx="48782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73164" y="587115"/>
              <a:ext cx="423968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数组与函数：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arrmanip.h</a:t>
              </a:r>
              <a:endPara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85516" y="1417896"/>
            <a:ext cx="760466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编写程序，随机生成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之间的整数保存到数组中，然后将这些元素颠倒过来</a:t>
            </a:r>
          </a:p>
        </p:txBody>
      </p:sp>
      <p:sp>
        <p:nvSpPr>
          <p:cNvPr id="2" name="矩形 1"/>
          <p:cNvSpPr/>
          <p:nvPr/>
        </p:nvSpPr>
        <p:spPr>
          <a:xfrm>
            <a:off x="1585516" y="2425692"/>
            <a:ext cx="8103429" cy="1601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n, int lower, int upper );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 );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int j );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 );</a:t>
            </a:r>
          </a:p>
        </p:txBody>
      </p:sp>
    </p:spTree>
    <p:extLst>
      <p:ext uri="{BB962C8B-B14F-4D97-AF65-F5344CB8AC3E}">
        <p14:creationId xmlns:p14="http://schemas.microsoft.com/office/powerpoint/2010/main" val="3063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38190" cy="830997"/>
            <a:chOff x="734568" y="424635"/>
            <a:chExt cx="4938190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0898" y="596351"/>
              <a:ext cx="445186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数组与函数：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74765" y="1507237"/>
            <a:ext cx="7863200" cy="459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NUMBER_OF_ELEMENTS 8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99;</a:t>
            </a:r>
          </a:p>
          <a:p>
            <a:pPr>
              <a:lnSpc>
                <a:spcPct val="110000"/>
              </a:lnSpc>
            </a:pP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a[NUMBER_OF_ELEMENTS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Randomize();</a:t>
            </a:r>
            <a:endParaRPr lang="en-US" altLang="zh-CN" sz="1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"Array generated at random as follows: \n";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ReverseIntegers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"After all elements of the array reversed: \n";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pPr>
              <a:lnSpc>
                <a:spcPct val="110000"/>
              </a:lnSpc>
            </a:pP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5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733298" y="1476505"/>
            <a:ext cx="37348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　符</a:t>
            </a:r>
            <a:endParaRPr lang="zh-CN" altLang="en-US" sz="36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　组</a:t>
            </a:r>
            <a:endParaRPr lang="zh-CN" altLang="en-US" sz="36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79391" cy="830997"/>
            <a:chOff x="734568" y="424635"/>
            <a:chExt cx="497939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5200" y="596351"/>
              <a:ext cx="45987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数组与函数：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arrmanip.cpp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74764" y="1507237"/>
            <a:ext cx="8232653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n, int lower, int upper 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lower, upper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79391" cy="830997"/>
            <a:chOff x="734568" y="424635"/>
            <a:chExt cx="497939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5200" y="596351"/>
              <a:ext cx="45987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数组与函数：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arrmanip.cpp</a:t>
              </a:r>
              <a:endPara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84000" y="1355465"/>
            <a:ext cx="8232653" cy="4645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ReverseIntegers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 )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 / 2;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SwapIntegers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n -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- 1 );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SwapIntegers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int j )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t;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 = a[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],  a[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a[j],  a[j] = t;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int a[], unsigned int n )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&lt;&lt; a[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7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多维数组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528335"/>
            <a:ext cx="10301684" cy="3751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多维数组的定义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  数组名称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常数表达式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 [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常数表达式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2]…;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a[2][2];  /* 2×2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个整数元素的二维数组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b[2][3][4];  /* 2×3×4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个整数元素数组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特别说明：同单维数组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多维数组的初始化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一维数组类似：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a[2][3] = {1, 2, 3, 4, 5, 6};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单独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初始化每一维：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a[2][3] = { {1, 2, 3}, {4, 5, 6} };</a:t>
            </a:r>
          </a:p>
        </p:txBody>
      </p:sp>
    </p:spTree>
    <p:extLst>
      <p:ext uri="{BB962C8B-B14F-4D97-AF65-F5344CB8AC3E}">
        <p14:creationId xmlns:p14="http://schemas.microsoft.com/office/powerpoint/2010/main" val="388756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2966" cy="830997"/>
            <a:chOff x="734568" y="424635"/>
            <a:chExt cx="4832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7884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多维数组的存储布局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528335"/>
            <a:ext cx="1030168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同单维数组，先行后列顺序存放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73515"/>
              </p:ext>
            </p:extLst>
          </p:nvPr>
        </p:nvGraphicFramePr>
        <p:xfrm>
          <a:off x="1673802" y="2216728"/>
          <a:ext cx="7305675" cy="346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Visio" r:id="rId5" imgW="4870859" imgH="2278974" progId="Visio.Drawing.11">
                  <p:embed/>
                </p:oleObj>
              </mc:Choice>
              <mc:Fallback>
                <p:oleObj name="Visio" r:id="rId5" imgW="4870859" imgH="22789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802" y="2216728"/>
                        <a:ext cx="7305675" cy="3467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69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2966" cy="830997"/>
            <a:chOff x="734568" y="424635"/>
            <a:chExt cx="4832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7884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多维数组的存储布局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20492" y="1371778"/>
            <a:ext cx="875034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测量湖泊水深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湖面上等距离打上网格，分别测量每个网格的水深，就可以从整体上表示湖泊的情况。图中每个网格中的数字表示水深，值为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的表示湖岸，数字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表示水深（单位为米），每网格对应实际面积为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5m×5m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。编写程序，计算湖泊的面积和平均水深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39387"/>
              </p:ext>
            </p:extLst>
          </p:nvPr>
        </p:nvGraphicFramePr>
        <p:xfrm>
          <a:off x="3293021" y="3384637"/>
          <a:ext cx="5002212" cy="257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Visio" r:id="rId5" imgW="3338961" imgH="1719094" progId="Visio.Drawing.11">
                  <p:embed/>
                </p:oleObj>
              </mc:Choice>
              <mc:Fallback>
                <p:oleObj name="Visio" r:id="rId5" imgW="3338961" imgH="17190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021" y="3384637"/>
                        <a:ext cx="5002212" cy="257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7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02616" cy="830997"/>
            <a:chOff x="734568" y="424635"/>
            <a:chExt cx="490261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8831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测量湖泊水深程序代码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585469" y="1339114"/>
            <a:ext cx="8103429" cy="4677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 NUM_OF_X_GRIDS  9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 NUM_OF_Y_GRIDS  4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lake_region_depths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[NUM_OF_Y_GRIDS][NUM_OF_X_GRIDS] =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0.0, 0.0, 1.0, 2.0, 2.0, 3.0, 0.0, 0.0, 0.0 },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0.0, 2.0, 3.0, 5.0, 5.0, 3.0, 2.0, 0.0, 0.0 },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0.0, 1.0, 4.0, 3.0, 4.0, 2.0, 2.0, 1.0, 0.0 },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 0.0, 0.0, 1.0, 1.0, 0.0, 0.0, 1.0, 1.0, 0.0 }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lake_grid_width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5.0;</a:t>
            </a:r>
          </a:p>
        </p:txBody>
      </p:sp>
    </p:spTree>
    <p:extLst>
      <p:ext uri="{BB962C8B-B14F-4D97-AF65-F5344CB8AC3E}">
        <p14:creationId xmlns:p14="http://schemas.microsoft.com/office/powerpoint/2010/main" val="10073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902616" cy="830997"/>
            <a:chOff x="734568" y="424635"/>
            <a:chExt cx="490261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48831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测量湖泊水深程序代码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81952" y="1438949"/>
            <a:ext cx="870384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num_of_lake_grids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lake_area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total_lake_depth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mean_lake_depth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0.0;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NUM_OF_Y_GRIDS;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for( j = 0; j &lt; NUM_OF_X_GRIDS; j++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if(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lake_region_depths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 &gt; 0 ){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num_of_lake_grids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1.0;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total_lake_depth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lake_region_depths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][j];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lake_area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lake_grid_width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lake_grid_width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num_of_lake_grids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mean_lake_depth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total_lake_depth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num_of_lake_grids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"Area of the lake is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lake_area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"(m2)"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"Mean depth of the lake is 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mean_lake_depth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"(m)" &lt;&lt;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55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859525"/>
            <a:ext cx="7235210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结构体的意义与性质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结构体的存储表示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结构体数据对象的访问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结构体与函数</a:t>
            </a:r>
          </a:p>
        </p:txBody>
      </p:sp>
    </p:spTree>
    <p:extLst>
      <p:ext uri="{BB962C8B-B14F-4D97-AF65-F5344CB8AC3E}">
        <p14:creationId xmlns:p14="http://schemas.microsoft.com/office/powerpoint/2010/main" val="14249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2966" cy="830997"/>
            <a:chOff x="734568" y="424635"/>
            <a:chExt cx="4832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7884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结构体的意义与性质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93152" y="1306045"/>
            <a:ext cx="10301684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结构体的意义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数组的最大差别：不同类型数据对象构成的集合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当然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也可以为相同类型的但具体意义或解释不同的数据对象集合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结构体类型的定义：注意类型定义后面的分号</a:t>
            </a: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结构体名称</a:t>
            </a:r>
            <a:b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2;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……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成员类型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 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成员名称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  <a:p>
            <a:pPr>
              <a:lnSpc>
                <a:spcPct val="14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8029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2966" cy="830997"/>
            <a:chOff x="734568" y="424635"/>
            <a:chExt cx="4832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7884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结构体的意义与性质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39334" y="1334371"/>
            <a:ext cx="8500593" cy="4534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结构体类型示例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一：日期结构体		示例二：复数结构体</a:t>
            </a: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 DATE                              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COMPLEX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			              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 year;		      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 month;			 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 day;	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};</a:t>
            </a: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结构体类型的声明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仅仅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引入结构体类型的名称，而没有给出具体定义，其具体定义在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中或本文件后续位置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COMPLEX;</a:t>
            </a:r>
          </a:p>
        </p:txBody>
      </p:sp>
    </p:spTree>
    <p:extLst>
      <p:ext uri="{BB962C8B-B14F-4D97-AF65-F5344CB8AC3E}">
        <p14:creationId xmlns:p14="http://schemas.microsoft.com/office/powerpoint/2010/main" val="334711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　符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434653"/>
            <a:ext cx="9248738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字符类型、字符文字与量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'C';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字符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文字使用单引号对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实际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存储时字符类型量存储字符的对应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signed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修饰字符类型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字符表示的等价性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char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'A';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char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65;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char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0101;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char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0x41;</a:t>
            </a:r>
          </a:p>
        </p:txBody>
      </p:sp>
    </p:spTree>
    <p:extLst>
      <p:ext uri="{BB962C8B-B14F-4D97-AF65-F5344CB8AC3E}">
        <p14:creationId xmlns:p14="http://schemas.microsoft.com/office/powerpoint/2010/main" val="332370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32966" cy="830997"/>
            <a:chOff x="734568" y="424635"/>
            <a:chExt cx="4832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27884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结构体的意义与性质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39334" y="1334371"/>
            <a:ext cx="8500593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如何表示学生信息？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成员：整数类型的学号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、字符串类型的姓名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、性别（单独定义枚举类型）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、年龄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、字符串类型的地址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2157" y="2668069"/>
            <a:ext cx="8103429" cy="3055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 GENDER{ FEMALE,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 };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STUDENT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id;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STRING name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 //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假设已有字符串类型的定义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GENDER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gender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int age;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STRING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914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结构体的存储表示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57807" y="1415866"/>
            <a:ext cx="8177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按照成员定义顺序存放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成员的存储空间一般连续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特殊情况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因为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不同硬件和编译器的原因，不同类型的成员可能会按照字（两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）或双字（四个字节）对齐后存放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 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获得结构体类型量占用空间大小（以字节为单位），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两种使用方式均可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date;		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date );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27955"/>
              </p:ext>
            </p:extLst>
          </p:nvPr>
        </p:nvGraphicFramePr>
        <p:xfrm>
          <a:off x="1944723" y="2348780"/>
          <a:ext cx="6645095" cy="105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Visio" r:id="rId5" imgW="3934924" imgH="622840" progId="Visio.Drawing.11">
                  <p:embed/>
                </p:oleObj>
              </mc:Choice>
              <mc:Fallback>
                <p:oleObj name="Visio" r:id="rId5" imgW="3934924" imgH="6228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723" y="2348780"/>
                        <a:ext cx="6645095" cy="105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0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27851" cy="830997"/>
            <a:chOff x="734568" y="424635"/>
            <a:chExt cx="482785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74066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结构体数据对象的访问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57807" y="1415866"/>
            <a:ext cx="81773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结构体类型的变量与常量：按普通量格式定义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zhang_san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students[8];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结构体量的初始化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{ 2008, 8, 8 };</a:t>
            </a:r>
          </a:p>
          <a:p>
            <a:pPr>
              <a:lnSpc>
                <a:spcPct val="14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结构体量的赋值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数组不同，结构体量可直接赋值，拷贝过程为逐成员一一复制</a:t>
            </a:r>
          </a:p>
          <a:p>
            <a:pPr>
              <a:lnSpc>
                <a:spcPct val="14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new_date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new_date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date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424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27851" cy="830997"/>
            <a:chOff x="734568" y="424635"/>
            <a:chExt cx="482785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274066" y="587115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结构体数据对象的访问</a:t>
              </a:r>
              <a:endPara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4105" y="1270088"/>
            <a:ext cx="9414994" cy="5151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结构体量成员的访问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点号操作符“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解析结构体量的某个特定成员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date.year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2008;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date.month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8;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date.day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8;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嵌套结构体成员的访问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可以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连续使用点号逐层解析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	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FRIEND{ int id; STRING name; DATE birthday; };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friend.birthday.year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1988;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复杂结构体成员的访问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严格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按照语法规范进行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	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friends[4];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friends[0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birthday.year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1988;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6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结构体与函数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85516" y="1417896"/>
            <a:ext cx="78078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编写一函数，使用结构体类型存储日期，并返回该日在该年的第几天信息，具体天数从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开始计数，例如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日返回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日返回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</a:p>
        </p:txBody>
      </p:sp>
      <p:sp>
        <p:nvSpPr>
          <p:cNvPr id="2" name="矩形 1"/>
          <p:cNvSpPr/>
          <p:nvPr/>
        </p:nvSpPr>
        <p:spPr>
          <a:xfrm>
            <a:off x="1659408" y="2469650"/>
            <a:ext cx="8103429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GetDateCount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DATE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static unsigned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days_of_months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[13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{ 0, 31, 28, 31, 30, 31, 30, 31, 31, 30, 31, 30, 31 };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date_id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date.month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date_id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days_of_months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date_id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date.day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date.month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2 &amp;&amp;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IsLeap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date.year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)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date_id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date_id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5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结构体与函数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585516" y="1417896"/>
            <a:ext cx="78078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计算机屏幕上的点使用二维坐标描述。编写函数，随机生成一个屏幕上的点。设计算机屏幕分辨率为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1920×1200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，屏幕坐标总是从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开始计数</a:t>
            </a:r>
          </a:p>
        </p:txBody>
      </p:sp>
      <p:sp>
        <p:nvSpPr>
          <p:cNvPr id="2" name="矩形 1"/>
          <p:cNvSpPr/>
          <p:nvPr/>
        </p:nvSpPr>
        <p:spPr>
          <a:xfrm>
            <a:off x="1696354" y="2497349"/>
            <a:ext cx="8103429" cy="359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POINT{ int x, y; };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orignal_point_x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orignal_point_y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num_of_pixels_x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1920;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num_of_pixels_y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1200;</a:t>
            </a:r>
          </a:p>
          <a:p>
            <a:pPr>
              <a:lnSpc>
                <a:spcPct val="110000"/>
              </a:lnSpc>
            </a:pPr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GeneratePoint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POINT t;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orignal_point_x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num_of_pixels_x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orignal_point_y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num_of_pixels_y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- 1 );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t;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79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654881" y="1600019"/>
            <a:ext cx="8425744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，对包含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个元素的整数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，按从小到大顺序排序。此问题有多种算法，不同算法的效率可能不同。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，对于已排序的包含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个元素的整数数组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，在其中查找整数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。如果该整数在数组中，函数返回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，否则返回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20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继续编程实践题</a:t>
            </a:r>
            <a:r>
              <a:rPr lang="en-US" altLang="zh-CN" sz="20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。将去除大小王的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张扑克牌平均分配给四个玩家，每家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张牌。为描述问题方便，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的牌张使用对应字符‘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、‘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表示四类大牌。记每张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点，统计每家大牌点值。上述牌点计算方法主要用于桥牌游戏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37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8683" cy="830997"/>
            <a:chOff x="734568" y="424635"/>
            <a:chExt cx="2698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955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ASCII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90053"/>
              </p:ext>
            </p:extLst>
          </p:nvPr>
        </p:nvGraphicFramePr>
        <p:xfrm>
          <a:off x="2104159" y="1515059"/>
          <a:ext cx="7695624" cy="4351200"/>
        </p:xfrm>
        <a:graphic>
          <a:graphicData uri="http://schemas.openxmlformats.org/drawingml/2006/table">
            <a:tbl>
              <a:tblPr/>
              <a:tblGrid>
                <a:gridCol w="719745"/>
                <a:gridCol w="721233"/>
                <a:gridCol w="719745"/>
                <a:gridCol w="722719"/>
                <a:gridCol w="719745"/>
                <a:gridCol w="721232"/>
                <a:gridCol w="721233"/>
                <a:gridCol w="721232"/>
                <a:gridCol w="721233"/>
                <a:gridCol w="721232"/>
                <a:gridCol w="486275"/>
              </a:tblGrid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0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1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2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3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4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5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6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7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8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9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C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SOH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STX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ETX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EOT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ENQ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ACK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\a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\b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\t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10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\n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\v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\f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\r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SO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SI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DLE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DC1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DC1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DC3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20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DC4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NAK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SYN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ETB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CAN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EM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SUB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ESC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FS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GS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30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RS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US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(Space)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!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"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#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$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%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&amp;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'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40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(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)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*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  <a:sym typeface="Symbol" pitchFamily="18" charset="2"/>
                        </a:rPr>
                        <a:t>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,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.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/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1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50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2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3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4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5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6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7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8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9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: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;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60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&lt;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=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&gt;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?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@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A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B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C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70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F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G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H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I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J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K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L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M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N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O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80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P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Q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R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T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U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V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W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X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Y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90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Z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[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\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]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^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_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`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a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b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c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100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e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f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g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h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i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j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k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l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m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110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n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o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p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q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r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s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t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u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v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w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120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x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y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z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{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|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}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~</a:t>
                      </a:r>
                      <a:endParaRPr kumimoji="0" lang="zh-CN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楷体_GB2312"/>
                          <a:cs typeface="Times New Roman" pitchFamily="18" charset="0"/>
                        </a:rPr>
                        <a:t>DEL</a:t>
                      </a:r>
                      <a:endParaRPr kumimoji="0" lang="zh-CN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楷体_GB2312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8683" cy="830997"/>
            <a:chOff x="734568" y="424635"/>
            <a:chExt cx="2698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955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ASCII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434653"/>
            <a:ext cx="924873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控制字符、通信专用字符、可打印字符</a:t>
            </a: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回车与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0806" y="2487249"/>
            <a:ext cx="685839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\n\r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\r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由来：早期电传打字机每秒打印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个字符，换行需要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，为保证新传输的字符不丢失，每打印一行需要传递额外两个字符控制打字机换行（打字机走纸一行）和回车（打印头移动到最左端）。移植到计算机上时，传递两个字符有些浪费，因此不同系统的实现策略发生了分歧</a:t>
            </a:r>
          </a:p>
        </p:txBody>
      </p:sp>
    </p:spTree>
    <p:extLst>
      <p:ext uri="{BB962C8B-B14F-4D97-AF65-F5344CB8AC3E}">
        <p14:creationId xmlns:p14="http://schemas.microsoft.com/office/powerpoint/2010/main" val="2972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字符量的数学运算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490071"/>
            <a:ext cx="723521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编写函数，判断某个字符是否为数字</a:t>
            </a:r>
          </a:p>
        </p:txBody>
      </p:sp>
      <p:sp>
        <p:nvSpPr>
          <p:cNvPr id="2" name="矩形 1"/>
          <p:cNvSpPr/>
          <p:nvPr/>
        </p:nvSpPr>
        <p:spPr>
          <a:xfrm>
            <a:off x="1603989" y="2297866"/>
            <a:ext cx="840822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		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				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c &gt;= '0' &amp;&amp; c &lt;= '9' )		  if( c &gt;= 48 &amp;&amp; c &lt;= 57 )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true;			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true;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					  else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false;			    return false;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					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7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字符量的数学运算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490071"/>
            <a:ext cx="7235210" cy="52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编写函数，将字符转换为大写字符</a:t>
            </a:r>
          </a:p>
        </p:txBody>
      </p:sp>
      <p:sp>
        <p:nvSpPr>
          <p:cNvPr id="2" name="矩形 1"/>
          <p:cNvSpPr/>
          <p:nvPr/>
        </p:nvSpPr>
        <p:spPr>
          <a:xfrm>
            <a:off x="1603990" y="2297866"/>
            <a:ext cx="557266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ToUpperCase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c &gt;= 'a' &amp;&amp; c &lt;= 'z' )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c – 'a' + 'A';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c;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849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标准字符特征库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03989" y="1490071"/>
            <a:ext cx="7235210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标准字符特征库：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ctype.h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cctype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标准字符特征库常用函数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isalnum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isalpha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isdigit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islower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isspace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isupper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tolower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toupper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char c );</a:t>
            </a:r>
          </a:p>
        </p:txBody>
      </p:sp>
    </p:spTree>
    <p:extLst>
      <p:ext uri="{BB962C8B-B14F-4D97-AF65-F5344CB8AC3E}">
        <p14:creationId xmlns:p14="http://schemas.microsoft.com/office/powerpoint/2010/main" val="39938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　组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7266" y="1628616"/>
            <a:ext cx="7235210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数组的意义与性质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数组的存储表示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数组元素的访问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数组与函数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</a:p>
        </p:txBody>
      </p:sp>
    </p:spTree>
    <p:extLst>
      <p:ext uri="{BB962C8B-B14F-4D97-AF65-F5344CB8AC3E}">
        <p14:creationId xmlns:p14="http://schemas.microsoft.com/office/powerpoint/2010/main" val="13518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2470</Words>
  <Application>Microsoft Office PowerPoint</Application>
  <PresentationFormat>自定义</PresentationFormat>
  <Paragraphs>588</Paragraphs>
  <Slides>36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230</cp:revision>
  <dcterms:created xsi:type="dcterms:W3CDTF">2015-06-24T00:43:17Z</dcterms:created>
  <dcterms:modified xsi:type="dcterms:W3CDTF">2021-09-01T12:35:03Z</dcterms:modified>
</cp:coreProperties>
</file>