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90" r:id="rId3"/>
    <p:sldId id="291" r:id="rId4"/>
    <p:sldId id="292" r:id="rId5"/>
    <p:sldId id="263" r:id="rId6"/>
    <p:sldId id="293" r:id="rId7"/>
    <p:sldId id="294" r:id="rId8"/>
    <p:sldId id="295" r:id="rId9"/>
    <p:sldId id="296" r:id="rId10"/>
    <p:sldId id="297" r:id="rId11"/>
    <p:sldId id="298" r:id="rId12"/>
    <p:sldId id="299" r:id="rId13"/>
    <p:sldId id="300" r:id="rId14"/>
    <p:sldId id="301" r:id="rId15"/>
    <p:sldId id="302" r:id="rId16"/>
    <p:sldId id="303" r:id="rId17"/>
    <p:sldId id="304" r:id="rId18"/>
    <p:sldId id="305" r:id="rId19"/>
    <p:sldId id="306" r:id="rId20"/>
    <p:sldId id="307" r:id="rId21"/>
    <p:sldId id="308" r:id="rId22"/>
    <p:sldId id="309" r:id="rId23"/>
    <p:sldId id="310" r:id="rId24"/>
    <p:sldId id="311" r:id="rId25"/>
    <p:sldId id="313" r:id="rId26"/>
    <p:sldId id="314" r:id="rId27"/>
    <p:sldId id="315" r:id="rId28"/>
    <p:sldId id="316" r:id="rId29"/>
    <p:sldId id="317" r:id="rId30"/>
    <p:sldId id="318" r:id="rId31"/>
    <p:sldId id="319" r:id="rId32"/>
    <p:sldId id="320" r:id="rId33"/>
    <p:sldId id="321" r:id="rId34"/>
    <p:sldId id="322" r:id="rId35"/>
    <p:sldId id="323" r:id="rId36"/>
    <p:sldId id="324" r:id="rId37"/>
    <p:sldId id="325" r:id="rId38"/>
    <p:sldId id="326" r:id="rId39"/>
    <p:sldId id="327" r:id="rId40"/>
    <p:sldId id="328" r:id="rId41"/>
    <p:sldId id="329" r:id="rId42"/>
    <p:sldId id="330" r:id="rId43"/>
    <p:sldId id="331" r:id="rId44"/>
    <p:sldId id="332" r:id="rId45"/>
    <p:sldId id="333" r:id="rId46"/>
    <p:sldId id="334" r:id="rId47"/>
    <p:sldId id="335" r:id="rId48"/>
    <p:sldId id="336" r:id="rId49"/>
    <p:sldId id="337" r:id="rId50"/>
    <p:sldId id="338" r:id="rId51"/>
    <p:sldId id="339" r:id="rId52"/>
    <p:sldId id="340" r:id="rId53"/>
    <p:sldId id="341" r:id="rId54"/>
    <p:sldId id="342" r:id="rId55"/>
    <p:sldId id="343" r:id="rId56"/>
    <p:sldId id="344" r:id="rId57"/>
    <p:sldId id="345" r:id="rId58"/>
    <p:sldId id="346" r:id="rId59"/>
    <p:sldId id="347" r:id="rId60"/>
    <p:sldId id="348" r:id="rId61"/>
    <p:sldId id="349" r:id="rId62"/>
    <p:sldId id="350" r:id="rId63"/>
    <p:sldId id="351" r:id="rId64"/>
    <p:sldId id="352" r:id="rId65"/>
    <p:sldId id="353" r:id="rId66"/>
    <p:sldId id="354" r:id="rId67"/>
    <p:sldId id="355" r:id="rId68"/>
    <p:sldId id="356" r:id="rId69"/>
    <p:sldId id="357" r:id="rId70"/>
    <p:sldId id="358" r:id="rId71"/>
    <p:sldId id="359" r:id="rId72"/>
    <p:sldId id="360" r:id="rId73"/>
    <p:sldId id="361" r:id="rId74"/>
    <p:sldId id="362" r:id="rId75"/>
    <p:sldId id="363" r:id="rId76"/>
    <p:sldId id="364" r:id="rId77"/>
    <p:sldId id="365" r:id="rId78"/>
    <p:sldId id="366" r:id="rId79"/>
    <p:sldId id="367" r:id="rId80"/>
    <p:sldId id="368" r:id="rId81"/>
    <p:sldId id="369" r:id="rId82"/>
    <p:sldId id="370" r:id="rId8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00"/>
    <a:srgbClr val="8A2F8C"/>
    <a:srgbClr val="CC99FF"/>
    <a:srgbClr val="FFFFFF"/>
    <a:srgbClr val="CC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40" d="100"/>
          <a:sy n="140" d="100"/>
        </p:scale>
        <p:origin x="100" y="-488"/>
      </p:cViewPr>
      <p:guideLst>
        <p:guide orient="horz" pos="2160"/>
        <p:guide pos="3840"/>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slide" Target="slides/slide8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image" Target="../media/image8.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image" Target="../media/image13.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33751963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1825625"/>
            <a:ext cx="10515600" cy="43513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42644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589638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4" name="日期占位符 3"/>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5" name="页脚占位符 4"/>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23357578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extLst>
      <p:ext uri="{BB962C8B-B14F-4D97-AF65-F5344CB8AC3E}">
        <p14:creationId xmlns:p14="http://schemas.microsoft.com/office/powerpoint/2010/main" val="449683553"/>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4898949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8" name="页脚占位符 7"/>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9" name="灯片编号占位符 8"/>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7129576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4" name="页脚占位符 3"/>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1326753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3" name="页脚占位符 2"/>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4072072226"/>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283871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a:xfrm>
            <a:off x="838200" y="6356350"/>
            <a:ext cx="2743200" cy="365125"/>
          </a:xfrm>
          <a:prstGeom prst="rect">
            <a:avLst/>
          </a:prstGeom>
        </p:spPr>
        <p:txBody>
          <a:bodyPr/>
          <a:lstStyle/>
          <a:p>
            <a:fld id="{C89E88F9-2DAB-4F57-95F8-C7478FC4C871}" type="datetimeFigureOut">
              <a:rPr lang="zh-CN" altLang="en-US" smtClean="0"/>
              <a:pPr/>
              <a:t>2021-09-01</a:t>
            </a:fld>
            <a:endParaRPr lang="zh-CN" altLang="en-US"/>
          </a:p>
        </p:txBody>
      </p:sp>
      <p:sp>
        <p:nvSpPr>
          <p:cNvPr id="6" name="页脚占位符 5"/>
          <p:cNvSpPr>
            <a:spLocks noGrp="1"/>
          </p:cNvSpPr>
          <p:nvPr>
            <p:ph type="ftr" sz="quarter" idx="11"/>
          </p:nvPr>
        </p:nvSpPr>
        <p:spPr>
          <a:xfrm>
            <a:off x="4038600" y="6356350"/>
            <a:ext cx="4114800" cy="365125"/>
          </a:xfrm>
          <a:prstGeom prst="rect">
            <a:avLst/>
          </a:prstGeom>
        </p:spPr>
        <p:txBody>
          <a:bodyPr/>
          <a:lstStyle/>
          <a:p>
            <a:endParaRPr lang="zh-CN" altLang="en-US"/>
          </a:p>
        </p:txBody>
      </p:sp>
      <p:sp>
        <p:nvSpPr>
          <p:cNvPr id="7" name="灯片编号占位符 6"/>
          <p:cNvSpPr>
            <a:spLocks noGrp="1"/>
          </p:cNvSpPr>
          <p:nvPr>
            <p:ph type="sldNum" sz="quarter" idx="12"/>
          </p:nvPr>
        </p:nvSpPr>
        <p:spPr>
          <a:xfrm>
            <a:off x="8610600" y="6356350"/>
            <a:ext cx="2743200" cy="365125"/>
          </a:xfrm>
          <a:prstGeom prst="rect">
            <a:avLst/>
          </a:prstGeom>
        </p:spPr>
        <p:txBody>
          <a:bodyPr/>
          <a:lstStyle/>
          <a:p>
            <a:fld id="{4E4B1B30-7325-422E-8BD9-3314EAD957BE}" type="slidenum">
              <a:rPr lang="zh-CN" altLang="en-US" smtClean="0"/>
              <a:pPr/>
              <a:t>‹#›</a:t>
            </a:fld>
            <a:endParaRPr lang="zh-CN" altLang="en-US"/>
          </a:p>
        </p:txBody>
      </p:sp>
    </p:spTree>
    <p:extLst>
      <p:ext uri="{BB962C8B-B14F-4D97-AF65-F5344CB8AC3E}">
        <p14:creationId xmlns:p14="http://schemas.microsoft.com/office/powerpoint/2010/main" val="39794757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文本框 1"/>
          <p:cNvSpPr txBox="1"/>
          <p:nvPr userDrawn="1"/>
        </p:nvSpPr>
        <p:spPr>
          <a:xfrm>
            <a:off x="8281371" y="6225702"/>
            <a:ext cx="2994872" cy="369332"/>
          </a:xfrm>
          <a:prstGeom prst="rect">
            <a:avLst/>
          </a:prstGeom>
          <a:noFill/>
        </p:spPr>
        <p:txBody>
          <a:bodyPr wrap="square" rtlCol="0">
            <a:spAutoFit/>
          </a:bodyPr>
          <a:lstStyle/>
          <a:p>
            <a:r>
              <a:rPr lang="en-US" altLang="zh-CN" b="1" dirty="0" smtClean="0">
                <a:solidFill>
                  <a:srgbClr val="8A2F8C"/>
                </a:solidFill>
                <a:latin typeface="Arial" panose="020B0604020202020204" pitchFamily="34" charset="0"/>
                <a:cs typeface="Arial" panose="020B0604020202020204" pitchFamily="34" charset="0"/>
              </a:rPr>
              <a:t>TSINGHUA  UNIVERSITY</a:t>
            </a:r>
            <a:endParaRPr lang="zh-CN" altLang="en-US" b="1" dirty="0">
              <a:solidFill>
                <a:srgbClr val="8A2F8C"/>
              </a:solidFill>
              <a:latin typeface="Arial" panose="020B0604020202020204" pitchFamily="34" charset="0"/>
              <a:cs typeface="Arial" panose="020B0604020202020204" pitchFamily="34" charset="0"/>
            </a:endParaRPr>
          </a:p>
        </p:txBody>
      </p:sp>
      <p:pic>
        <p:nvPicPr>
          <p:cNvPr id="4" name="图片 3"/>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009" y="476"/>
            <a:ext cx="12190831" cy="6857524"/>
          </a:xfrm>
          <a:prstGeom prst="rect">
            <a:avLst/>
          </a:prstGeom>
        </p:spPr>
      </p:pic>
    </p:spTree>
    <p:extLst>
      <p:ext uri="{BB962C8B-B14F-4D97-AF65-F5344CB8AC3E}">
        <p14:creationId xmlns:p14="http://schemas.microsoft.com/office/powerpoint/2010/main" val="24941714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6.jpe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9.emf"/><Relationship Id="rId3" Type="http://schemas.openxmlformats.org/officeDocument/2006/relationships/image" Target="../media/image3.png"/><Relationship Id="rId7"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8.emf"/><Relationship Id="rId5" Type="http://schemas.openxmlformats.org/officeDocument/2006/relationships/oleObject" Target="../embeddings/oleObject1.bin"/><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0.emf"/><Relationship Id="rId5" Type="http://schemas.openxmlformats.org/officeDocument/2006/relationships/oleObject" Target="../embeddings/oleObject3.bin"/><Relationship Id="rId4" Type="http://schemas.openxmlformats.org/officeDocument/2006/relationships/image" Target="../media/image4.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11.emf"/><Relationship Id="rId5" Type="http://schemas.openxmlformats.org/officeDocument/2006/relationships/oleObject" Target="../embeddings/oleObject4.bin"/><Relationship Id="rId4" Type="http://schemas.openxmlformats.org/officeDocument/2006/relationships/image" Target="../media/image4.png"/></Relationships>
</file>

<file path=ppt/slides/_rels/slide5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12.emf"/><Relationship Id="rId5" Type="http://schemas.openxmlformats.org/officeDocument/2006/relationships/oleObject" Target="../embeddings/oleObject5.bin"/><Relationship Id="rId4" Type="http://schemas.openxmlformats.org/officeDocument/2006/relationships/image" Target="../media/image4.png"/></Relationships>
</file>

<file path=ppt/slides/_rels/slide5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8" Type="http://schemas.openxmlformats.org/officeDocument/2006/relationships/image" Target="../media/image14.emf"/><Relationship Id="rId3" Type="http://schemas.openxmlformats.org/officeDocument/2006/relationships/image" Target="../media/image3.png"/><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emf"/><Relationship Id="rId5" Type="http://schemas.openxmlformats.org/officeDocument/2006/relationships/oleObject" Target="../embeddings/oleObject6.bin"/><Relationship Id="rId4" Type="http://schemas.openxmlformats.org/officeDocument/2006/relationships/image" Target="../media/image4.png"/></Relationships>
</file>

<file path=ppt/slides/_rels/slide5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6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7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_rels/slide8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2241"/>
            <a:ext cx="12192000" cy="6853516"/>
          </a:xfrm>
          <a:prstGeom prst="rect">
            <a:avLst/>
          </a:prstGeom>
        </p:spPr>
      </p:pic>
      <p:sp>
        <p:nvSpPr>
          <p:cNvPr id="7" name="文本框 4"/>
          <p:cNvSpPr txBox="1"/>
          <p:nvPr/>
        </p:nvSpPr>
        <p:spPr>
          <a:xfrm>
            <a:off x="-887926" y="4983483"/>
            <a:ext cx="5464629" cy="523220"/>
          </a:xfrm>
          <a:prstGeom prst="rect">
            <a:avLst/>
          </a:prstGeom>
          <a:noFill/>
        </p:spPr>
        <p:txBody>
          <a:bodyPr wrap="square" rtlCol="0">
            <a:spAutoFit/>
          </a:bodyPr>
          <a:lstStyle/>
          <a:p>
            <a:pPr marL="342900" indent="-342900" algn="r">
              <a:spcBef>
                <a:spcPct val="20000"/>
              </a:spcBef>
              <a:buClr>
                <a:schemeClr val="tx1"/>
              </a:buClr>
              <a:buSzPct val="75000"/>
              <a:buFont typeface="Wingdings" pitchFamily="2" charset="2"/>
              <a:buNone/>
              <a:defRPr/>
            </a:pPr>
            <a:r>
              <a:rPr lang="zh-CN" altLang="en-US" sz="2800" b="1" dirty="0">
                <a:solidFill>
                  <a:srgbClr val="8A2F8C"/>
                </a:solidFill>
                <a:latin typeface="微软雅黑" panose="020B0503020204020204" pitchFamily="34" charset="-122"/>
                <a:ea typeface="微软雅黑" panose="020B0503020204020204" pitchFamily="34" charset="-122"/>
              </a:rPr>
              <a:t>第七讲  指针与引用</a:t>
            </a:r>
          </a:p>
        </p:txBody>
      </p:sp>
    </p:spTree>
    <p:extLst>
      <p:ext uri="{BB962C8B-B14F-4D97-AF65-F5344CB8AC3E}">
        <p14:creationId xmlns:p14="http://schemas.microsoft.com/office/powerpoint/2010/main" val="167480750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575433" cy="830997"/>
            <a:chOff x="734568" y="424635"/>
            <a:chExt cx="357543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整数互换程序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14264" y="1476528"/>
            <a:ext cx="7438134" cy="523220"/>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编写程序，使用指针互换两个整数的值</a:t>
            </a:r>
          </a:p>
        </p:txBody>
      </p:sp>
      <p:sp>
        <p:nvSpPr>
          <p:cNvPr id="9" name="Rectangle 6"/>
          <p:cNvSpPr>
            <a:spLocks noChangeArrowheads="1"/>
          </p:cNvSpPr>
          <p:nvPr/>
        </p:nvSpPr>
        <p:spPr bwMode="auto">
          <a:xfrm>
            <a:off x="1514264" y="1999748"/>
            <a:ext cx="83820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		#include &lt;</a:t>
            </a:r>
            <a:r>
              <a:rPr lang="en-US" altLang="zh-CN" sz="2000" b="1" dirty="0" err="1">
                <a:solidFill>
                  <a:srgbClr val="006600"/>
                </a:solidFill>
                <a:latin typeface="微软雅黑" panose="020B0503020204020204" pitchFamily="34" charset="-122"/>
                <a:ea typeface="微软雅黑" panose="020B0503020204020204" pitchFamily="34" charset="-122"/>
              </a:rPr>
              <a:t>iostream</a:t>
            </a:r>
            <a:r>
              <a:rPr lang="en-US" altLang="zh-CN" sz="2000" b="1" dirty="0">
                <a:solidFill>
                  <a:srgbClr val="006600"/>
                </a:solidFill>
                <a:latin typeface="微软雅黑" panose="020B0503020204020204" pitchFamily="34" charset="-122"/>
                <a:ea typeface="微软雅黑" panose="020B0503020204020204" pitchFamily="34" charset="-122"/>
              </a:rPr>
              <a:t>&gt;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2		using namespace </a:t>
            </a:r>
            <a:r>
              <a:rPr lang="en-US" altLang="zh-CN" sz="2000" b="1" dirty="0" err="1">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3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main(){</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4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 = 10, n = 20, 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5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*p = &amp;m, *q = &amp;n;</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6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"m: " &lt;&lt; m &lt;&lt; "; n: " &lt;&lt; n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7		  t = *p;</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8		  *p = *q;</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9		  *q = 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10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"m: " &lt;&lt; m &lt;&lt; "; n: " &lt;&lt; n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11		  return 0;</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12		}</a:t>
            </a:r>
          </a:p>
        </p:txBody>
      </p:sp>
    </p:spTree>
    <p:extLst>
      <p:ext uri="{BB962C8B-B14F-4D97-AF65-F5344CB8AC3E}">
        <p14:creationId xmlns:p14="http://schemas.microsoft.com/office/powerpoint/2010/main" val="257669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523220"/>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*p;</a:t>
            </a:r>
          </a:p>
        </p:txBody>
      </p:sp>
      <p:grpSp>
        <p:nvGrpSpPr>
          <p:cNvPr id="12" name="组合 11"/>
          <p:cNvGrpSpPr/>
          <p:nvPr/>
        </p:nvGrpSpPr>
        <p:grpSpPr>
          <a:xfrm>
            <a:off x="1206297" y="3724354"/>
            <a:ext cx="9449307" cy="2025171"/>
            <a:chOff x="1206297" y="3724354"/>
            <a:chExt cx="9449307" cy="2025171"/>
          </a:xfrm>
        </p:grpSpPr>
        <p:grpSp>
          <p:nvGrpSpPr>
            <p:cNvPr id="7" name="组合 6"/>
            <p:cNvGrpSpPr/>
            <p:nvPr/>
          </p:nvGrpSpPr>
          <p:grpSpPr>
            <a:xfrm>
              <a:off x="1206297" y="3724354"/>
              <a:ext cx="9449307" cy="1104309"/>
              <a:chOff x="1206297" y="3084274"/>
              <a:chExt cx="9449307" cy="1104309"/>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a:off x="2258636" y="3084274"/>
                <a:ext cx="3745924" cy="30692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endParaRPr lang="en-US" altLang="zh-CN" sz="2400" b="1" dirty="0" smtClean="0">
                      <a:solidFill>
                        <a:schemeClr val="bg1"/>
                      </a:solidFill>
                      <a:latin typeface="微软雅黑" panose="020B0503020204020204" pitchFamily="34" charset="-122"/>
                      <a:ea typeface="微软雅黑" panose="020B0503020204020204" pitchFamily="34" charset="-122"/>
                    </a:endParaRP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875997"/>
                <a:ext cx="3836896" cy="312586"/>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第七条语句执行前</a:t>
              </a:r>
            </a:p>
          </p:txBody>
        </p:sp>
      </p:grpSp>
    </p:spTree>
    <p:extLst>
      <p:ext uri="{BB962C8B-B14F-4D97-AF65-F5344CB8AC3E}">
        <p14:creationId xmlns:p14="http://schemas.microsoft.com/office/powerpoint/2010/main" val="1983902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523220"/>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*p;</a:t>
            </a:r>
          </a:p>
        </p:txBody>
      </p:sp>
      <p:grpSp>
        <p:nvGrpSpPr>
          <p:cNvPr id="7" name="组合 6"/>
          <p:cNvGrpSpPr/>
          <p:nvPr/>
        </p:nvGrpSpPr>
        <p:grpSpPr>
          <a:xfrm>
            <a:off x="1206297" y="3724354"/>
            <a:ext cx="9449307" cy="1104309"/>
            <a:chOff x="1206297" y="3084274"/>
            <a:chExt cx="9449307" cy="1104309"/>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a:off x="2258636" y="3084274"/>
              <a:ext cx="3745924" cy="30692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875997"/>
              <a:ext cx="3836896" cy="312586"/>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第七条</a:t>
            </a:r>
            <a:r>
              <a:rPr lang="zh-CN" altLang="en-US" sz="2800" b="1" dirty="0">
                <a:solidFill>
                  <a:srgbClr val="8A2F8C"/>
                </a:solidFill>
                <a:latin typeface="微软雅黑" panose="020B0503020204020204" pitchFamily="34" charset="-122"/>
                <a:ea typeface="微软雅黑" panose="020B0503020204020204" pitchFamily="34" charset="-122"/>
              </a:rPr>
              <a:t>语句</a:t>
            </a:r>
            <a:r>
              <a:rPr lang="zh-CN" altLang="en-US" sz="2800" b="1" dirty="0" smtClean="0">
                <a:solidFill>
                  <a:srgbClr val="8A2F8C"/>
                </a:solidFill>
                <a:latin typeface="微软雅黑" panose="020B0503020204020204" pitchFamily="34" charset="-122"/>
                <a:ea typeface="微软雅黑" panose="020B0503020204020204" pitchFamily="34" charset="-122"/>
              </a:rPr>
              <a:t>执行后</a:t>
            </a:r>
            <a:endParaRPr lang="zh-CN" altLang="en-US" sz="2800" b="1" dirty="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024493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1056700"/>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*p</a:t>
            </a:r>
            <a:r>
              <a:rPr lang="en-US" altLang="zh-CN" sz="2800" b="1" dirty="0" smtClean="0">
                <a:solidFill>
                  <a:srgbClr val="006600"/>
                </a:solidFill>
                <a:latin typeface="微软雅黑" panose="020B0503020204020204" pitchFamily="34" charset="-122"/>
                <a:ea typeface="微软雅黑" panose="020B0503020204020204" pitchFamily="34" charset="-122"/>
              </a:rPr>
              <a:t>;</a:t>
            </a:r>
          </a:p>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*p = *q</a:t>
            </a:r>
            <a:r>
              <a:rPr lang="en-US" altLang="zh-CN" sz="2800" b="1" dirty="0" smtClean="0">
                <a:solidFill>
                  <a:srgbClr val="006600"/>
                </a:solidFill>
                <a:latin typeface="微软雅黑" panose="020B0503020204020204" pitchFamily="34" charset="-122"/>
                <a:ea typeface="微软雅黑" panose="020B0503020204020204" pitchFamily="34" charset="-122"/>
              </a:rPr>
              <a:t>;</a:t>
            </a:r>
            <a:endParaRPr lang="en-US" altLang="zh-CN" sz="2800" b="1" dirty="0">
              <a:solidFill>
                <a:srgbClr val="0066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06297" y="3724354"/>
            <a:ext cx="9449307" cy="1104309"/>
            <a:chOff x="1206297" y="3084274"/>
            <a:chExt cx="9449307" cy="1104309"/>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a:off x="2258636" y="3084274"/>
              <a:ext cx="3745924" cy="30692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875997"/>
              <a:ext cx="3836896" cy="312586"/>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第八条</a:t>
            </a:r>
            <a:r>
              <a:rPr lang="zh-CN" altLang="en-US" sz="2800" b="1" dirty="0">
                <a:solidFill>
                  <a:srgbClr val="8A2F8C"/>
                </a:solidFill>
                <a:latin typeface="微软雅黑" panose="020B0503020204020204" pitchFamily="34" charset="-122"/>
                <a:ea typeface="微软雅黑" panose="020B0503020204020204" pitchFamily="34" charset="-122"/>
              </a:rPr>
              <a:t>语句</a:t>
            </a:r>
            <a:r>
              <a:rPr lang="zh-CN" altLang="en-US" sz="2800" b="1" dirty="0" smtClean="0">
                <a:solidFill>
                  <a:srgbClr val="8A2F8C"/>
                </a:solidFill>
                <a:latin typeface="微软雅黑" panose="020B0503020204020204" pitchFamily="34" charset="-122"/>
                <a:ea typeface="微软雅黑" panose="020B0503020204020204" pitchFamily="34" charset="-122"/>
              </a:rPr>
              <a:t>执行后</a:t>
            </a:r>
            <a:endParaRPr lang="zh-CN" altLang="en-US" sz="2800" b="1" dirty="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28181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1590179"/>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*p</a:t>
            </a:r>
            <a:r>
              <a:rPr lang="en-US" altLang="zh-CN" sz="2800" b="1" dirty="0" smtClean="0">
                <a:solidFill>
                  <a:srgbClr val="006600"/>
                </a:solidFill>
                <a:latin typeface="微软雅黑" panose="020B0503020204020204" pitchFamily="34" charset="-122"/>
                <a:ea typeface="微软雅黑" panose="020B0503020204020204" pitchFamily="34" charset="-122"/>
              </a:rPr>
              <a:t>;</a:t>
            </a:r>
          </a:p>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*p = *q</a:t>
            </a:r>
            <a:r>
              <a:rPr lang="en-US" altLang="zh-CN" sz="2800" b="1" dirty="0" smtClean="0">
                <a:solidFill>
                  <a:srgbClr val="006600"/>
                </a:solidFill>
                <a:latin typeface="微软雅黑" panose="020B0503020204020204" pitchFamily="34" charset="-122"/>
                <a:ea typeface="微软雅黑" panose="020B0503020204020204" pitchFamily="34" charset="-122"/>
              </a:rPr>
              <a:t>;</a:t>
            </a:r>
          </a:p>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*q = t</a:t>
            </a:r>
            <a:r>
              <a:rPr lang="en-US" altLang="zh-CN" sz="2800" b="1" dirty="0" smtClean="0">
                <a:solidFill>
                  <a:srgbClr val="006600"/>
                </a:solidFill>
                <a:latin typeface="微软雅黑" panose="020B0503020204020204" pitchFamily="34" charset="-122"/>
                <a:ea typeface="微软雅黑" panose="020B0503020204020204" pitchFamily="34" charset="-122"/>
              </a:rPr>
              <a:t>;</a:t>
            </a:r>
            <a:endParaRPr lang="en-US" altLang="zh-CN" sz="2800" b="1" dirty="0">
              <a:solidFill>
                <a:srgbClr val="0066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06297" y="3724354"/>
            <a:ext cx="9449307" cy="1104309"/>
            <a:chOff x="1206297" y="3084274"/>
            <a:chExt cx="9449307" cy="1104309"/>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a:off x="2258636" y="3084274"/>
              <a:ext cx="3745924" cy="30692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875997"/>
              <a:ext cx="3836896" cy="312586"/>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第九条</a:t>
            </a:r>
            <a:r>
              <a:rPr lang="zh-CN" altLang="en-US" sz="2800" b="1" dirty="0">
                <a:solidFill>
                  <a:srgbClr val="8A2F8C"/>
                </a:solidFill>
                <a:latin typeface="微软雅黑" panose="020B0503020204020204" pitchFamily="34" charset="-122"/>
                <a:ea typeface="微软雅黑" panose="020B0503020204020204" pitchFamily="34" charset="-122"/>
              </a:rPr>
              <a:t>语句</a:t>
            </a:r>
            <a:r>
              <a:rPr lang="zh-CN" altLang="en-US" sz="2800" b="1" dirty="0" smtClean="0">
                <a:solidFill>
                  <a:srgbClr val="8A2F8C"/>
                </a:solidFill>
                <a:latin typeface="微软雅黑" panose="020B0503020204020204" pitchFamily="34" charset="-122"/>
                <a:ea typeface="微软雅黑" panose="020B0503020204020204" pitchFamily="34" charset="-122"/>
              </a:rPr>
              <a:t>执行后</a:t>
            </a:r>
            <a:endParaRPr lang="zh-CN" altLang="en-US" sz="2800" b="1" dirty="0">
              <a:solidFill>
                <a:srgbClr val="8A2F8C"/>
              </a:solidFill>
              <a:latin typeface="微软雅黑" panose="020B0503020204020204" pitchFamily="34" charset="-122"/>
              <a:ea typeface="微软雅黑" panose="020B0503020204020204" pitchFamily="34" charset="-122"/>
            </a:endParaRPr>
          </a:p>
        </p:txBody>
      </p:sp>
      <p:sp>
        <p:nvSpPr>
          <p:cNvPr id="38" name="TextBox 5"/>
          <p:cNvSpPr txBox="1"/>
          <p:nvPr/>
        </p:nvSpPr>
        <p:spPr>
          <a:xfrm>
            <a:off x="5717618" y="2003179"/>
            <a:ext cx="4286250" cy="830997"/>
          </a:xfrm>
          <a:prstGeom prst="rect">
            <a:avLst/>
          </a:prstGeom>
          <a:noFill/>
        </p:spPr>
        <p:txBody>
          <a:bodyPr>
            <a:spAutoFit/>
          </a:bodyPr>
          <a:lstStyle/>
          <a:p>
            <a:pPr>
              <a:defRPr/>
            </a:pPr>
            <a:r>
              <a:rPr lang="zh-CN" altLang="en-US" sz="2400" b="1" dirty="0">
                <a:solidFill>
                  <a:srgbClr val="C00000"/>
                </a:solidFill>
                <a:latin typeface="微软雅黑" panose="020B0503020204020204" pitchFamily="34" charset="-122"/>
                <a:ea typeface="微软雅黑" panose="020B0503020204020204" pitchFamily="34" charset="-122"/>
              </a:rPr>
              <a:t>互换 </a:t>
            </a:r>
            <a:r>
              <a:rPr lang="en-US" altLang="zh-CN" sz="2400" b="1" dirty="0">
                <a:solidFill>
                  <a:srgbClr val="C00000"/>
                </a:solidFill>
                <a:latin typeface="微软雅黑" panose="020B0503020204020204" pitchFamily="34" charset="-122"/>
                <a:ea typeface="微软雅黑" panose="020B0503020204020204" pitchFamily="34" charset="-122"/>
              </a:rPr>
              <a:t>m</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n </a:t>
            </a:r>
            <a:r>
              <a:rPr lang="zh-CN" altLang="en-US" sz="2400" b="1" dirty="0">
                <a:solidFill>
                  <a:srgbClr val="C00000"/>
                </a:solidFill>
                <a:latin typeface="微软雅黑" panose="020B0503020204020204" pitchFamily="34" charset="-122"/>
                <a:ea typeface="微软雅黑" panose="020B0503020204020204" pitchFamily="34" charset="-122"/>
              </a:rPr>
              <a:t>的值，</a:t>
            </a:r>
            <a:endParaRPr lang="en-US" altLang="zh-CN" sz="2400" b="1" dirty="0">
              <a:solidFill>
                <a:srgbClr val="C00000"/>
              </a:solidFill>
              <a:latin typeface="微软雅黑" panose="020B0503020204020204" pitchFamily="34" charset="-122"/>
              <a:ea typeface="微软雅黑" panose="020B0503020204020204" pitchFamily="34" charset="-122"/>
            </a:endParaRPr>
          </a:p>
          <a:p>
            <a:pPr>
              <a:defRPr/>
            </a:pPr>
            <a:r>
              <a:rPr lang="en-US" altLang="zh-CN" sz="2400" b="1" dirty="0">
                <a:solidFill>
                  <a:srgbClr val="C00000"/>
                </a:solidFill>
                <a:latin typeface="微软雅黑" panose="020B0503020204020204" pitchFamily="34" charset="-122"/>
                <a:ea typeface="微软雅黑" panose="020B0503020204020204" pitchFamily="34" charset="-122"/>
              </a:rPr>
              <a:t>p</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q </a:t>
            </a:r>
            <a:r>
              <a:rPr lang="zh-CN" altLang="en-US" sz="2400" b="1" dirty="0">
                <a:solidFill>
                  <a:srgbClr val="C00000"/>
                </a:solidFill>
                <a:latin typeface="微软雅黑" panose="020B0503020204020204" pitchFamily="34" charset="-122"/>
                <a:ea typeface="微软雅黑" panose="020B0503020204020204" pitchFamily="34" charset="-122"/>
              </a:rPr>
              <a:t>的指向没有变化</a:t>
            </a:r>
          </a:p>
        </p:txBody>
      </p:sp>
    </p:spTree>
    <p:extLst>
      <p:ext uri="{BB962C8B-B14F-4D97-AF65-F5344CB8AC3E}">
        <p14:creationId xmlns:p14="http://schemas.microsoft.com/office/powerpoint/2010/main" val="1019147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575433" cy="830997"/>
            <a:chOff x="734568" y="424635"/>
            <a:chExt cx="357543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整数互换程序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14264" y="1476528"/>
            <a:ext cx="7438134" cy="523220"/>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编写程序，使用指针互换两个整数的值</a:t>
            </a:r>
          </a:p>
        </p:txBody>
      </p:sp>
      <p:sp>
        <p:nvSpPr>
          <p:cNvPr id="9" name="Rectangle 6"/>
          <p:cNvSpPr>
            <a:spLocks noChangeArrowheads="1"/>
          </p:cNvSpPr>
          <p:nvPr/>
        </p:nvSpPr>
        <p:spPr bwMode="auto">
          <a:xfrm>
            <a:off x="1514264" y="1999748"/>
            <a:ext cx="8382000"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		#include &lt;</a:t>
            </a:r>
            <a:r>
              <a:rPr lang="en-US" altLang="zh-CN" sz="2000" b="1" dirty="0" err="1">
                <a:solidFill>
                  <a:srgbClr val="006600"/>
                </a:solidFill>
                <a:latin typeface="微软雅黑" panose="020B0503020204020204" pitchFamily="34" charset="-122"/>
                <a:ea typeface="微软雅黑" panose="020B0503020204020204" pitchFamily="34" charset="-122"/>
              </a:rPr>
              <a:t>iostream</a:t>
            </a:r>
            <a:r>
              <a:rPr lang="en-US" altLang="zh-CN" sz="2000" b="1" dirty="0">
                <a:solidFill>
                  <a:srgbClr val="006600"/>
                </a:solidFill>
                <a:latin typeface="微软雅黑" panose="020B0503020204020204" pitchFamily="34" charset="-122"/>
                <a:ea typeface="微软雅黑" panose="020B0503020204020204" pitchFamily="34" charset="-122"/>
              </a:rPr>
              <a:t>&gt;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2		using namespace </a:t>
            </a:r>
            <a:r>
              <a:rPr lang="en-US" altLang="zh-CN" sz="2000" b="1" dirty="0" err="1">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3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main(){</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4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 = 10, n = 20;</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5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*p = &amp;m, *q = &amp;n, </a:t>
            </a:r>
            <a:r>
              <a:rPr lang="en-US" altLang="zh-CN" sz="2000" b="1" dirty="0">
                <a:solidFill>
                  <a:srgbClr val="C00000"/>
                </a:solidFill>
                <a:latin typeface="微软雅黑" panose="020B0503020204020204" pitchFamily="34" charset="-122"/>
                <a:ea typeface="微软雅黑" panose="020B0503020204020204" pitchFamily="34" charset="-122"/>
              </a:rPr>
              <a:t>*t</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6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"m: " &lt;&lt; m &lt;&lt; "; n: " &lt;&lt; n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7		  </a:t>
            </a:r>
            <a:r>
              <a:rPr lang="en-US" altLang="zh-CN" sz="2000" b="1" dirty="0">
                <a:solidFill>
                  <a:srgbClr val="C00000"/>
                </a:solidFill>
                <a:latin typeface="微软雅黑" panose="020B0503020204020204" pitchFamily="34" charset="-122"/>
                <a:ea typeface="微软雅黑" panose="020B0503020204020204" pitchFamily="34" charset="-122"/>
              </a:rPr>
              <a:t>t = p;</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8		  </a:t>
            </a:r>
            <a:r>
              <a:rPr lang="en-US" altLang="zh-CN" sz="2000" b="1" dirty="0">
                <a:solidFill>
                  <a:srgbClr val="C00000"/>
                </a:solidFill>
                <a:latin typeface="微软雅黑" panose="020B0503020204020204" pitchFamily="34" charset="-122"/>
                <a:ea typeface="微软雅黑" panose="020B0503020204020204" pitchFamily="34" charset="-122"/>
              </a:rPr>
              <a:t>p = q;</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9		  </a:t>
            </a:r>
            <a:r>
              <a:rPr lang="en-US" altLang="zh-CN" sz="2000" b="1" dirty="0">
                <a:solidFill>
                  <a:srgbClr val="C00000"/>
                </a:solidFill>
                <a:latin typeface="微软雅黑" panose="020B0503020204020204" pitchFamily="34" charset="-122"/>
                <a:ea typeface="微软雅黑" panose="020B0503020204020204" pitchFamily="34" charset="-122"/>
              </a:rPr>
              <a:t>q = 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10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"m: " &lt;&lt; m &lt;&lt; "; n: " &lt;&lt; n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11		  return 0;</a:t>
            </a:r>
          </a:p>
          <a:p>
            <a:pPr eaLnBrk="1" hangingPunct="1">
              <a:buClr>
                <a:srgbClr val="FFF59B"/>
              </a:buClr>
            </a:pPr>
            <a:r>
              <a:rPr lang="en-US" altLang="zh-CN" sz="2000" b="1" dirty="0">
                <a:solidFill>
                  <a:srgbClr val="006600"/>
                </a:solidFill>
                <a:latin typeface="微软雅黑" panose="020B0503020204020204" pitchFamily="34" charset="-122"/>
                <a:ea typeface="微软雅黑" panose="020B0503020204020204" pitchFamily="34" charset="-122"/>
              </a:rPr>
              <a:t>12		}</a:t>
            </a:r>
          </a:p>
        </p:txBody>
      </p:sp>
    </p:spTree>
    <p:extLst>
      <p:ext uri="{BB962C8B-B14F-4D97-AF65-F5344CB8AC3E}">
        <p14:creationId xmlns:p14="http://schemas.microsoft.com/office/powerpoint/2010/main" val="905970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523220"/>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a:t>
            </a:r>
            <a:r>
              <a:rPr lang="en-US" altLang="zh-CN" sz="2800" b="1" dirty="0" smtClean="0">
                <a:solidFill>
                  <a:srgbClr val="006600"/>
                </a:solidFill>
                <a:latin typeface="微软雅黑" panose="020B0503020204020204" pitchFamily="34" charset="-122"/>
                <a:ea typeface="微软雅黑" panose="020B0503020204020204" pitchFamily="34" charset="-122"/>
              </a:rPr>
              <a:t>p</a:t>
            </a:r>
            <a:r>
              <a:rPr lang="en-US" altLang="zh-CN" sz="2800" b="1" dirty="0">
                <a:solidFill>
                  <a:srgbClr val="006600"/>
                </a:solidFill>
                <a:latin typeface="微软雅黑" panose="020B0503020204020204" pitchFamily="34" charset="-122"/>
                <a:ea typeface="微软雅黑" panose="020B0503020204020204" pitchFamily="34" charset="-122"/>
              </a:rPr>
              <a:t>;</a:t>
            </a:r>
          </a:p>
        </p:txBody>
      </p:sp>
      <p:grpSp>
        <p:nvGrpSpPr>
          <p:cNvPr id="3" name="组合 2"/>
          <p:cNvGrpSpPr/>
          <p:nvPr/>
        </p:nvGrpSpPr>
        <p:grpSpPr>
          <a:xfrm>
            <a:off x="1206297" y="3724354"/>
            <a:ext cx="9449307" cy="2025171"/>
            <a:chOff x="1206297" y="3724354"/>
            <a:chExt cx="9449307" cy="2025171"/>
          </a:xfrm>
        </p:grpSpPr>
        <p:grpSp>
          <p:nvGrpSpPr>
            <p:cNvPr id="7" name="组合 6"/>
            <p:cNvGrpSpPr/>
            <p:nvPr/>
          </p:nvGrpSpPr>
          <p:grpSpPr>
            <a:xfrm>
              <a:off x="1206297" y="3724354"/>
              <a:ext cx="9449307" cy="1104309"/>
              <a:chOff x="1206297" y="3084274"/>
              <a:chExt cx="9449307" cy="1104309"/>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a:off x="2258636" y="3084274"/>
                <a:ext cx="3745924" cy="30692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875997"/>
                <a:ext cx="3836896" cy="312586"/>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第七条语句</a:t>
              </a:r>
              <a:r>
                <a:rPr lang="zh-CN" altLang="en-US" sz="2800" b="1" dirty="0" smtClean="0">
                  <a:solidFill>
                    <a:srgbClr val="8A2F8C"/>
                  </a:solidFill>
                  <a:latin typeface="微软雅黑" panose="020B0503020204020204" pitchFamily="34" charset="-122"/>
                  <a:ea typeface="微软雅黑" panose="020B0503020204020204" pitchFamily="34" charset="-122"/>
                </a:rPr>
                <a:t>执行后</a:t>
              </a:r>
              <a:endParaRPr lang="zh-CN" altLang="en-US" sz="2800" b="1" dirty="0">
                <a:solidFill>
                  <a:srgbClr val="8A2F8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083401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1056700"/>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a:t>
            </a:r>
            <a:r>
              <a:rPr lang="en-US" altLang="zh-CN" sz="2800" b="1" dirty="0" smtClean="0">
                <a:solidFill>
                  <a:srgbClr val="006600"/>
                </a:solidFill>
                <a:latin typeface="微软雅黑" panose="020B0503020204020204" pitchFamily="34" charset="-122"/>
                <a:ea typeface="微软雅黑" panose="020B0503020204020204" pitchFamily="34" charset="-122"/>
              </a:rPr>
              <a:t>p;</a:t>
            </a:r>
          </a:p>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p = q</a:t>
            </a:r>
            <a:r>
              <a:rPr lang="en-US" altLang="zh-CN" sz="2800" b="1" dirty="0" smtClean="0">
                <a:solidFill>
                  <a:srgbClr val="006600"/>
                </a:solidFill>
                <a:latin typeface="微软雅黑" panose="020B0503020204020204" pitchFamily="34" charset="-122"/>
                <a:ea typeface="微软雅黑" panose="020B0503020204020204" pitchFamily="34" charset="-122"/>
              </a:rPr>
              <a:t>;</a:t>
            </a:r>
            <a:endParaRPr lang="en-US" altLang="zh-CN" sz="2800" b="1" dirty="0">
              <a:solidFill>
                <a:srgbClr val="0066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06297" y="3724354"/>
            <a:ext cx="9449307" cy="1390828"/>
            <a:chOff x="1206297" y="3084274"/>
            <a:chExt cx="9449307" cy="1390828"/>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flipH="1">
              <a:off x="6050280" y="3084274"/>
              <a:ext cx="3916680" cy="29903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875996"/>
              <a:ext cx="3775936" cy="314051"/>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2151512" y="3874662"/>
              <a:ext cx="6093328" cy="600440"/>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第八条</a:t>
            </a:r>
            <a:r>
              <a:rPr lang="zh-CN" altLang="en-US" sz="2800" b="1" dirty="0">
                <a:solidFill>
                  <a:srgbClr val="8A2F8C"/>
                </a:solidFill>
                <a:latin typeface="微软雅黑" panose="020B0503020204020204" pitchFamily="34" charset="-122"/>
                <a:ea typeface="微软雅黑" panose="020B0503020204020204" pitchFamily="34" charset="-122"/>
              </a:rPr>
              <a:t>语句</a:t>
            </a:r>
            <a:r>
              <a:rPr lang="zh-CN" altLang="en-US" sz="2800" b="1" dirty="0" smtClean="0">
                <a:solidFill>
                  <a:srgbClr val="8A2F8C"/>
                </a:solidFill>
                <a:latin typeface="微软雅黑" panose="020B0503020204020204" pitchFamily="34" charset="-122"/>
                <a:ea typeface="微软雅黑" panose="020B0503020204020204" pitchFamily="34" charset="-122"/>
              </a:rPr>
              <a:t>执行后</a:t>
            </a:r>
            <a:endParaRPr lang="zh-CN" altLang="en-US" sz="2800" b="1" dirty="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33484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目标数据对象的操作</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731393" y="1626510"/>
            <a:ext cx="8041216" cy="1590179"/>
          </a:xfrm>
          <a:prstGeom prst="rect">
            <a:avLst/>
          </a:prstGeom>
        </p:spPr>
        <p:txBody>
          <a:bodyPr wrap="square">
            <a:spAutoFit/>
          </a:bodyPr>
          <a:lstStyle/>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t = </a:t>
            </a:r>
            <a:r>
              <a:rPr lang="en-US" altLang="zh-CN" sz="2800" b="1" dirty="0" smtClean="0">
                <a:solidFill>
                  <a:srgbClr val="006600"/>
                </a:solidFill>
                <a:latin typeface="微软雅黑" panose="020B0503020204020204" pitchFamily="34" charset="-122"/>
                <a:ea typeface="微软雅黑" panose="020B0503020204020204" pitchFamily="34" charset="-122"/>
              </a:rPr>
              <a:t>p;</a:t>
            </a:r>
          </a:p>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p = q</a:t>
            </a:r>
            <a:r>
              <a:rPr lang="en-US" altLang="zh-CN" sz="2800" b="1" dirty="0" smtClean="0">
                <a:solidFill>
                  <a:srgbClr val="006600"/>
                </a:solidFill>
                <a:latin typeface="微软雅黑" panose="020B0503020204020204" pitchFamily="34" charset="-122"/>
                <a:ea typeface="微软雅黑" panose="020B0503020204020204" pitchFamily="34" charset="-122"/>
              </a:rPr>
              <a:t>;</a:t>
            </a:r>
          </a:p>
          <a:p>
            <a:pPr>
              <a:spcBef>
                <a:spcPts val="400"/>
              </a:spcBef>
              <a:spcAft>
                <a:spcPts val="400"/>
              </a:spcAft>
            </a:pPr>
            <a:r>
              <a:rPr lang="en-US" altLang="zh-CN" sz="2800" b="1" dirty="0">
                <a:solidFill>
                  <a:srgbClr val="006600"/>
                </a:solidFill>
                <a:latin typeface="微软雅黑" panose="020B0503020204020204" pitchFamily="34" charset="-122"/>
                <a:ea typeface="微软雅黑" panose="020B0503020204020204" pitchFamily="34" charset="-122"/>
              </a:rPr>
              <a:t>q = t</a:t>
            </a:r>
            <a:r>
              <a:rPr lang="en-US" altLang="zh-CN" sz="2800" b="1" dirty="0" smtClean="0">
                <a:solidFill>
                  <a:srgbClr val="006600"/>
                </a:solidFill>
                <a:latin typeface="微软雅黑" panose="020B0503020204020204" pitchFamily="34" charset="-122"/>
                <a:ea typeface="微软雅黑" panose="020B0503020204020204" pitchFamily="34" charset="-122"/>
              </a:rPr>
              <a:t>;</a:t>
            </a:r>
            <a:endParaRPr lang="en-US" altLang="zh-CN" sz="2800" b="1" dirty="0">
              <a:solidFill>
                <a:srgbClr val="006600"/>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06297" y="3724354"/>
            <a:ext cx="9449307" cy="1390828"/>
            <a:chOff x="1206297" y="3084274"/>
            <a:chExt cx="9449307" cy="1390828"/>
          </a:xfrm>
        </p:grpSpPr>
        <p:grpSp>
          <p:nvGrpSpPr>
            <p:cNvPr id="6" name="组合 5"/>
            <p:cNvGrpSpPr/>
            <p:nvPr/>
          </p:nvGrpSpPr>
          <p:grpSpPr>
            <a:xfrm>
              <a:off x="1206297" y="3339131"/>
              <a:ext cx="1704543" cy="564899"/>
              <a:chOff x="956803" y="3728632"/>
              <a:chExt cx="27465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&amp;n</a:t>
                  </a:r>
                </a:p>
              </p:txBody>
            </p:sp>
          </p:grpSp>
          <p:sp>
            <p:nvSpPr>
              <p:cNvPr id="65" name="矩形 64"/>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sp>
          <p:nvSpPr>
            <p:cNvPr id="37" name="任意多边形 36"/>
            <p:cNvSpPr/>
            <p:nvPr/>
          </p:nvSpPr>
          <p:spPr>
            <a:xfrm flipH="1">
              <a:off x="6050280" y="3084274"/>
              <a:ext cx="3916680" cy="299035"/>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7" name="组合 26"/>
            <p:cNvGrpSpPr/>
            <p:nvPr/>
          </p:nvGrpSpPr>
          <p:grpSpPr>
            <a:xfrm>
              <a:off x="3111297" y="3339131"/>
              <a:ext cx="1704543" cy="564899"/>
              <a:chOff x="956803" y="3728632"/>
              <a:chExt cx="2746517" cy="564899"/>
            </a:xfrm>
          </p:grpSpPr>
          <p:grpSp>
            <p:nvGrpSpPr>
              <p:cNvPr id="28" name="组合 27"/>
              <p:cNvGrpSpPr/>
              <p:nvPr/>
            </p:nvGrpSpPr>
            <p:grpSpPr>
              <a:xfrm>
                <a:off x="1603047" y="3728632"/>
                <a:ext cx="2100273" cy="564899"/>
                <a:chOff x="1796635" y="3745279"/>
                <a:chExt cx="2419008" cy="564899"/>
              </a:xfrm>
            </p:grpSpPr>
            <p:pic>
              <p:nvPicPr>
                <p:cNvPr id="43" name="图片 4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5"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29" name="矩形 28"/>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47" name="组合 46"/>
            <p:cNvGrpSpPr/>
            <p:nvPr/>
          </p:nvGrpSpPr>
          <p:grpSpPr>
            <a:xfrm>
              <a:off x="5031537" y="3339131"/>
              <a:ext cx="1704543" cy="564899"/>
              <a:chOff x="956803" y="3728632"/>
              <a:chExt cx="2746517" cy="564899"/>
            </a:xfrm>
          </p:grpSpPr>
          <p:grpSp>
            <p:nvGrpSpPr>
              <p:cNvPr id="48" name="组合 47"/>
              <p:cNvGrpSpPr/>
              <p:nvPr/>
            </p:nvGrpSpPr>
            <p:grpSpPr>
              <a:xfrm>
                <a:off x="1603047" y="3728632"/>
                <a:ext cx="2100273" cy="564899"/>
                <a:chOff x="1796635" y="3745279"/>
                <a:chExt cx="2419008" cy="564899"/>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grpSp>
          <p:sp>
            <p:nvSpPr>
              <p:cNvPr id="49" name="矩形 48"/>
              <p:cNvSpPr/>
              <p:nvPr/>
            </p:nvSpPr>
            <p:spPr>
              <a:xfrm>
                <a:off x="956803" y="3746777"/>
                <a:ext cx="785721"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grpSp>
          <p:nvGrpSpPr>
            <p:cNvPr id="52" name="组合 51"/>
            <p:cNvGrpSpPr/>
            <p:nvPr/>
          </p:nvGrpSpPr>
          <p:grpSpPr>
            <a:xfrm>
              <a:off x="6997497" y="3352147"/>
              <a:ext cx="1704543" cy="564899"/>
              <a:chOff x="956803" y="3728632"/>
              <a:chExt cx="2746517" cy="564899"/>
            </a:xfrm>
          </p:grpSpPr>
          <p:grpSp>
            <p:nvGrpSpPr>
              <p:cNvPr id="53" name="组合 52"/>
              <p:cNvGrpSpPr/>
              <p:nvPr/>
            </p:nvGrpSpPr>
            <p:grpSpPr>
              <a:xfrm>
                <a:off x="1603047" y="3728632"/>
                <a:ext cx="2100273" cy="564899"/>
                <a:chOff x="1796635" y="3745279"/>
                <a:chExt cx="2419008" cy="564899"/>
              </a:xfrm>
            </p:grpSpPr>
            <p:pic>
              <p:nvPicPr>
                <p:cNvPr id="55" name="图片 5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56"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20</a:t>
                  </a:r>
                </a:p>
              </p:txBody>
            </p:sp>
          </p:grpSp>
          <p:sp>
            <p:nvSpPr>
              <p:cNvPr id="54" name="矩形 53"/>
              <p:cNvSpPr/>
              <p:nvPr/>
            </p:nvSpPr>
            <p:spPr>
              <a:xfrm>
                <a:off x="956803" y="3746777"/>
                <a:ext cx="62816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nvGrpSpPr>
            <p:cNvPr id="57" name="组合 56"/>
            <p:cNvGrpSpPr/>
            <p:nvPr/>
          </p:nvGrpSpPr>
          <p:grpSpPr>
            <a:xfrm>
              <a:off x="8951061" y="3365165"/>
              <a:ext cx="1704543" cy="564899"/>
              <a:chOff x="956803" y="3728632"/>
              <a:chExt cx="2746517" cy="564899"/>
            </a:xfrm>
          </p:grpSpPr>
          <p:grpSp>
            <p:nvGrpSpPr>
              <p:cNvPr id="58" name="组合 57"/>
              <p:cNvGrpSpPr/>
              <p:nvPr/>
            </p:nvGrpSpPr>
            <p:grpSpPr>
              <a:xfrm>
                <a:off x="1603047" y="3728632"/>
                <a:ext cx="2100273" cy="564899"/>
                <a:chOff x="1796635" y="3745279"/>
                <a:chExt cx="2419008" cy="564899"/>
              </a:xfrm>
            </p:grpSpPr>
            <p:pic>
              <p:nvPicPr>
                <p:cNvPr id="60" name="图片 5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1"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&amp;m</a:t>
                  </a:r>
                </a:p>
              </p:txBody>
            </p:sp>
          </p:grpSp>
          <p:sp>
            <p:nvSpPr>
              <p:cNvPr id="59" name="矩形 58"/>
              <p:cNvSpPr/>
              <p:nvPr/>
            </p:nvSpPr>
            <p:spPr>
              <a:xfrm>
                <a:off x="956803" y="3746777"/>
                <a:ext cx="504183"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t</a:t>
                </a:r>
                <a:endParaRPr lang="zh-CN" altLang="en-US" sz="2400" dirty="0"/>
              </a:p>
            </p:txBody>
          </p:sp>
        </p:grpSp>
        <p:sp>
          <p:nvSpPr>
            <p:cNvPr id="62" name="任意多边形 61"/>
            <p:cNvSpPr/>
            <p:nvPr/>
          </p:nvSpPr>
          <p:spPr>
            <a:xfrm flipV="1">
              <a:off x="4164104" y="3917045"/>
              <a:ext cx="1886176" cy="273001"/>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任意多边形 37"/>
            <p:cNvSpPr/>
            <p:nvPr/>
          </p:nvSpPr>
          <p:spPr>
            <a:xfrm flipV="1">
              <a:off x="2151512" y="3874662"/>
              <a:ext cx="5879968" cy="600440"/>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1" name="矩形 10"/>
          <p:cNvSpPr/>
          <p:nvPr/>
        </p:nvSpPr>
        <p:spPr>
          <a:xfrm>
            <a:off x="4339347" y="5226305"/>
            <a:ext cx="6096000" cy="523220"/>
          </a:xfrm>
          <a:prstGeom prst="rect">
            <a:avLst/>
          </a:prstGeom>
        </p:spPr>
        <p:txBody>
          <a:bodyPr>
            <a:spAutoFit/>
          </a:bodyPr>
          <a:lstStyle/>
          <a:p>
            <a:pPr>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第九条</a:t>
            </a:r>
            <a:r>
              <a:rPr lang="zh-CN" altLang="en-US" sz="2800" b="1" dirty="0">
                <a:solidFill>
                  <a:srgbClr val="8A2F8C"/>
                </a:solidFill>
                <a:latin typeface="微软雅黑" panose="020B0503020204020204" pitchFamily="34" charset="-122"/>
                <a:ea typeface="微软雅黑" panose="020B0503020204020204" pitchFamily="34" charset="-122"/>
              </a:rPr>
              <a:t>语句</a:t>
            </a:r>
            <a:r>
              <a:rPr lang="zh-CN" altLang="en-US" sz="2800" b="1" dirty="0" smtClean="0">
                <a:solidFill>
                  <a:srgbClr val="8A2F8C"/>
                </a:solidFill>
                <a:latin typeface="微软雅黑" panose="020B0503020204020204" pitchFamily="34" charset="-122"/>
                <a:ea typeface="微软雅黑" panose="020B0503020204020204" pitchFamily="34" charset="-122"/>
              </a:rPr>
              <a:t>执行后</a:t>
            </a:r>
            <a:endParaRPr lang="zh-CN" altLang="en-US" sz="2800" b="1" dirty="0">
              <a:solidFill>
                <a:srgbClr val="8A2F8C"/>
              </a:solidFill>
              <a:latin typeface="微软雅黑" panose="020B0503020204020204" pitchFamily="34" charset="-122"/>
              <a:ea typeface="微软雅黑" panose="020B0503020204020204" pitchFamily="34" charset="-122"/>
            </a:endParaRPr>
          </a:p>
        </p:txBody>
      </p:sp>
      <p:sp>
        <p:nvSpPr>
          <p:cNvPr id="39" name="TextBox 5"/>
          <p:cNvSpPr txBox="1"/>
          <p:nvPr/>
        </p:nvSpPr>
        <p:spPr>
          <a:xfrm>
            <a:off x="5717618" y="2003179"/>
            <a:ext cx="4286250" cy="830997"/>
          </a:xfrm>
          <a:prstGeom prst="rect">
            <a:avLst/>
          </a:prstGeom>
          <a:noFill/>
        </p:spPr>
        <p:txBody>
          <a:bodyPr>
            <a:spAutoFit/>
          </a:bodyPr>
          <a:lstStyle/>
          <a:p>
            <a:pPr>
              <a:defRPr/>
            </a:pPr>
            <a:r>
              <a:rPr lang="zh-CN" altLang="en-US" sz="2400" b="1" dirty="0">
                <a:solidFill>
                  <a:srgbClr val="C00000"/>
                </a:solidFill>
                <a:latin typeface="微软雅黑" panose="020B0503020204020204" pitchFamily="34" charset="-122"/>
                <a:ea typeface="微软雅黑" panose="020B0503020204020204" pitchFamily="34" charset="-122"/>
              </a:rPr>
              <a:t>互换 </a:t>
            </a:r>
            <a:r>
              <a:rPr lang="en-US" altLang="zh-CN" sz="2400" b="1" dirty="0">
                <a:solidFill>
                  <a:srgbClr val="C00000"/>
                </a:solidFill>
                <a:latin typeface="微软雅黑" panose="020B0503020204020204" pitchFamily="34" charset="-122"/>
                <a:ea typeface="微软雅黑" panose="020B0503020204020204" pitchFamily="34" charset="-122"/>
              </a:rPr>
              <a:t>p</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q </a:t>
            </a:r>
            <a:r>
              <a:rPr lang="zh-CN" altLang="en-US" sz="2400" b="1" dirty="0">
                <a:solidFill>
                  <a:srgbClr val="C00000"/>
                </a:solidFill>
                <a:latin typeface="微软雅黑" panose="020B0503020204020204" pitchFamily="34" charset="-122"/>
                <a:ea typeface="微软雅黑" panose="020B0503020204020204" pitchFamily="34" charset="-122"/>
              </a:rPr>
              <a:t>的值，改变指针指向，</a:t>
            </a:r>
            <a:r>
              <a:rPr lang="en-US" altLang="zh-CN" sz="2400" b="1" dirty="0">
                <a:solidFill>
                  <a:srgbClr val="C00000"/>
                </a:solidFill>
                <a:latin typeface="微软雅黑" panose="020B0503020204020204" pitchFamily="34" charset="-122"/>
                <a:ea typeface="微软雅黑" panose="020B0503020204020204" pitchFamily="34" charset="-122"/>
              </a:rPr>
              <a:t>m</a:t>
            </a:r>
            <a:r>
              <a:rPr lang="zh-CN" altLang="en-US" sz="2400" b="1" dirty="0">
                <a:solidFill>
                  <a:srgbClr val="C00000"/>
                </a:solidFill>
                <a:latin typeface="微软雅黑" panose="020B0503020204020204" pitchFamily="34" charset="-122"/>
                <a:ea typeface="微软雅黑" panose="020B0503020204020204" pitchFamily="34" charset="-122"/>
              </a:rPr>
              <a:t>、</a:t>
            </a:r>
            <a:r>
              <a:rPr lang="en-US" altLang="zh-CN" sz="2400" b="1" dirty="0">
                <a:solidFill>
                  <a:srgbClr val="C00000"/>
                </a:solidFill>
                <a:latin typeface="微软雅黑" panose="020B0503020204020204" pitchFamily="34" charset="-122"/>
                <a:ea typeface="微软雅黑" panose="020B0503020204020204" pitchFamily="34" charset="-122"/>
              </a:rPr>
              <a:t>n </a:t>
            </a:r>
            <a:r>
              <a:rPr lang="zh-CN" altLang="en-US" sz="2400" b="1" dirty="0">
                <a:solidFill>
                  <a:srgbClr val="C00000"/>
                </a:solidFill>
                <a:latin typeface="微软雅黑" panose="020B0503020204020204" pitchFamily="34" charset="-122"/>
                <a:ea typeface="微软雅黑" panose="020B0503020204020204" pitchFamily="34" charset="-122"/>
              </a:rPr>
              <a:t>的值没有变化</a:t>
            </a:r>
          </a:p>
        </p:txBody>
      </p:sp>
    </p:spTree>
    <p:extLst>
      <p:ext uri="{BB962C8B-B14F-4D97-AF65-F5344CB8AC3E}">
        <p14:creationId xmlns:p14="http://schemas.microsoft.com/office/powerpoint/2010/main" val="33735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620683" cy="830997"/>
            <a:chOff x="734568" y="424635"/>
            <a:chExt cx="462068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77266"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指针的意义与作用</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477266" y="1400328"/>
            <a:ext cx="8394811" cy="4503797"/>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作为函数通信的一种手段</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使用</a:t>
            </a:r>
            <a:r>
              <a:rPr lang="zh-CN" altLang="en-US" sz="2400" b="1" dirty="0">
                <a:solidFill>
                  <a:srgbClr val="8A2F8C"/>
                </a:solidFill>
                <a:latin typeface="微软雅黑" panose="020B0503020204020204" pitchFamily="34" charset="-122"/>
                <a:ea typeface="微软雅黑" panose="020B0503020204020204" pitchFamily="34" charset="-122"/>
              </a:rPr>
              <a:t>指针作为函数参数，不仅可以提高参数传递效率，</a:t>
            </a:r>
            <a:r>
              <a:rPr lang="zh-CN" altLang="en-US" sz="2400" b="1" dirty="0" smtClean="0">
                <a:solidFill>
                  <a:srgbClr val="8A2F8C"/>
                </a:solidFill>
                <a:latin typeface="微软雅黑" panose="020B0503020204020204" pitchFamily="34" charset="-122"/>
                <a:ea typeface="微软雅黑" panose="020B0503020204020204" pitchFamily="34" charset="-122"/>
              </a:rPr>
              <a:t>还</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8A2F8C"/>
                </a:solidFill>
                <a:latin typeface="微软雅黑" panose="020B0503020204020204" pitchFamily="34" charset="-122"/>
                <a:ea typeface="微软雅黑" panose="020B0503020204020204" pitchFamily="34" charset="-122"/>
              </a:rPr>
              <a:t>可以</a:t>
            </a:r>
            <a:r>
              <a:rPr lang="zh-CN" altLang="en-US" sz="2400" b="1" dirty="0">
                <a:solidFill>
                  <a:srgbClr val="8A2F8C"/>
                </a:solidFill>
                <a:latin typeface="微软雅黑" panose="020B0503020204020204" pitchFamily="34" charset="-122"/>
                <a:ea typeface="微软雅黑" panose="020B0503020204020204" pitchFamily="34" charset="-122"/>
              </a:rPr>
              <a:t>将该参数作为函数输出集的一员，带回结果</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作为构造复杂数据结构的手段</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使用</a:t>
            </a:r>
            <a:r>
              <a:rPr lang="zh-CN" altLang="en-US" sz="2400" b="1" dirty="0">
                <a:solidFill>
                  <a:srgbClr val="8A2F8C"/>
                </a:solidFill>
                <a:latin typeface="微软雅黑" panose="020B0503020204020204" pitchFamily="34" charset="-122"/>
                <a:ea typeface="微软雅黑" panose="020B0503020204020204" pitchFamily="34" charset="-122"/>
              </a:rPr>
              <a:t>指针构造数据对象之间的关联，形成复杂数据结构</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作为动态内存分配和管理的手段</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在</a:t>
            </a:r>
            <a:r>
              <a:rPr lang="zh-CN" altLang="en-US" sz="2400" b="1" dirty="0">
                <a:solidFill>
                  <a:srgbClr val="8A2F8C"/>
                </a:solidFill>
                <a:latin typeface="微软雅黑" panose="020B0503020204020204" pitchFamily="34" charset="-122"/>
                <a:ea typeface="微软雅黑" panose="020B0503020204020204" pitchFamily="34" charset="-122"/>
              </a:rPr>
              <a:t>程序执行期间动态构造数据对象之间的关联</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作为执行特定程序代码的手段</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使用</a:t>
            </a:r>
            <a:r>
              <a:rPr lang="zh-CN" altLang="en-US" sz="2400" b="1" dirty="0">
                <a:solidFill>
                  <a:srgbClr val="8A2F8C"/>
                </a:solidFill>
                <a:latin typeface="微软雅黑" panose="020B0503020204020204" pitchFamily="34" charset="-122"/>
                <a:ea typeface="微软雅黑" panose="020B0503020204020204" pitchFamily="34" charset="-122"/>
              </a:rPr>
              <a:t>指针指向特定代码段，执行未来才能实现的函数</a:t>
            </a:r>
          </a:p>
        </p:txBody>
      </p:sp>
    </p:spTree>
    <p:extLst>
      <p:ext uri="{BB962C8B-B14F-4D97-AF65-F5344CB8AC3E}">
        <p14:creationId xmlns:p14="http://schemas.microsoft.com/office/powerpoint/2010/main" val="2541435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312358" cy="830997"/>
            <a:chOff x="734568" y="424635"/>
            <a:chExt cx="231235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77266" y="562689"/>
              <a:ext cx="156966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提　纲</a:t>
              </a:r>
            </a:p>
          </p:txBody>
        </p:sp>
      </p:grpSp>
      <p:sp>
        <p:nvSpPr>
          <p:cNvPr id="10" name="矩形 9"/>
          <p:cNvSpPr/>
          <p:nvPr/>
        </p:nvSpPr>
        <p:spPr>
          <a:xfrm>
            <a:off x="1477266" y="1467647"/>
            <a:ext cx="8394811" cy="4160563"/>
          </a:xfrm>
          <a:prstGeom prst="rect">
            <a:avLst/>
          </a:prstGeom>
        </p:spPr>
        <p:txBody>
          <a:bodyPr wrap="square">
            <a:spAutoFit/>
          </a:bodyPr>
          <a:lstStyle/>
          <a:p>
            <a:pPr>
              <a:lnSpc>
                <a:spcPct val="11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指  针</a:t>
            </a:r>
          </a:p>
          <a:p>
            <a:pPr>
              <a:lnSpc>
                <a:spcPct val="110000"/>
              </a:lnSpc>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指针</a:t>
            </a:r>
            <a:r>
              <a:rPr lang="zh-CN" altLang="en-US" sz="2000" b="1" dirty="0">
                <a:solidFill>
                  <a:srgbClr val="8A2F8C"/>
                </a:solidFill>
                <a:latin typeface="微软雅黑" panose="020B0503020204020204" pitchFamily="34" charset="-122"/>
                <a:ea typeface="微软雅黑" panose="020B0503020204020204" pitchFamily="34" charset="-122"/>
              </a:rPr>
              <a:t>的基本概念、指针运算、指针与函数、指针与数组、指针与结构体</a:t>
            </a:r>
          </a:p>
          <a:p>
            <a:pPr>
              <a:lnSpc>
                <a:spcPct val="11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字符串</a:t>
            </a:r>
          </a:p>
          <a:p>
            <a:pPr>
              <a:lnSpc>
                <a:spcPct val="110000"/>
              </a:lnSpc>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字符</a:t>
            </a:r>
            <a:r>
              <a:rPr lang="zh-CN" altLang="en-US" sz="2000" b="1" dirty="0">
                <a:solidFill>
                  <a:srgbClr val="8A2F8C"/>
                </a:solidFill>
                <a:latin typeface="微软雅黑" panose="020B0503020204020204" pitchFamily="34" charset="-122"/>
                <a:ea typeface="微软雅黑" panose="020B0503020204020204" pitchFamily="34" charset="-122"/>
              </a:rPr>
              <a:t>数组、字符指针、字符串整体、</a:t>
            </a:r>
            <a:r>
              <a:rPr lang="en-US" altLang="zh-CN" sz="2000" b="1" dirty="0">
                <a:solidFill>
                  <a:srgbClr val="8A2F8C"/>
                </a:solidFill>
                <a:latin typeface="微软雅黑" panose="020B0503020204020204" pitchFamily="34" charset="-122"/>
                <a:ea typeface="微软雅黑" panose="020B0503020204020204" pitchFamily="34" charset="-122"/>
              </a:rPr>
              <a:t>C</a:t>
            </a:r>
            <a:r>
              <a:rPr lang="zh-CN" altLang="en-US" sz="2000" b="1" dirty="0">
                <a:solidFill>
                  <a:srgbClr val="8A2F8C"/>
                </a:solidFill>
                <a:latin typeface="微软雅黑" panose="020B0503020204020204" pitchFamily="34" charset="-122"/>
                <a:ea typeface="微软雅黑" panose="020B0503020204020204" pitchFamily="34" charset="-122"/>
              </a:rPr>
              <a:t>标准字符串库、</a:t>
            </a:r>
            <a:r>
              <a:rPr lang="en-US" altLang="zh-CN" sz="2000" b="1" dirty="0">
                <a:solidFill>
                  <a:srgbClr val="8A2F8C"/>
                </a:solidFill>
                <a:latin typeface="微软雅黑" panose="020B0503020204020204" pitchFamily="34" charset="-122"/>
                <a:ea typeface="微软雅黑" panose="020B0503020204020204" pitchFamily="34" charset="-122"/>
              </a:rPr>
              <a:t>C++</a:t>
            </a:r>
            <a:r>
              <a:rPr lang="zh-CN" altLang="en-US" sz="2000" b="1" dirty="0">
                <a:solidFill>
                  <a:srgbClr val="8A2F8C"/>
                </a:solidFill>
                <a:latin typeface="微软雅黑" panose="020B0503020204020204" pitchFamily="34" charset="-122"/>
                <a:ea typeface="微软雅黑" panose="020B0503020204020204" pitchFamily="34" charset="-122"/>
              </a:rPr>
              <a:t>字符串类</a:t>
            </a:r>
          </a:p>
          <a:p>
            <a:pPr>
              <a:lnSpc>
                <a:spcPct val="11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动态存储管理</a:t>
            </a:r>
          </a:p>
          <a:p>
            <a:pPr>
              <a:lnSpc>
                <a:spcPct val="110000"/>
              </a:lnSpc>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8A2F8C"/>
                </a:solidFill>
                <a:latin typeface="微软雅黑" panose="020B0503020204020204" pitchFamily="34" charset="-122"/>
                <a:ea typeface="微软雅黑" panose="020B0503020204020204" pitchFamily="34" charset="-122"/>
              </a:rPr>
              <a:t>C</a:t>
            </a:r>
            <a:r>
              <a:rPr lang="zh-CN" altLang="en-US" sz="2000" b="1" dirty="0">
                <a:solidFill>
                  <a:srgbClr val="8A2F8C"/>
                </a:solidFill>
                <a:latin typeface="微软雅黑" panose="020B0503020204020204" pitchFamily="34" charset="-122"/>
                <a:ea typeface="微软雅黑" panose="020B0503020204020204" pitchFamily="34" charset="-122"/>
              </a:rPr>
              <a:t>格式：</a:t>
            </a:r>
            <a:r>
              <a:rPr lang="en-US" altLang="zh-CN" sz="2000" b="1" dirty="0" err="1">
                <a:solidFill>
                  <a:srgbClr val="8A2F8C"/>
                </a:solidFill>
                <a:latin typeface="微软雅黑" panose="020B0503020204020204" pitchFamily="34" charset="-122"/>
                <a:ea typeface="微软雅黑" panose="020B0503020204020204" pitchFamily="34" charset="-122"/>
              </a:rPr>
              <a:t>malloc</a:t>
            </a:r>
            <a:r>
              <a:rPr lang="en-US" altLang="zh-CN" sz="2000" b="1" dirty="0">
                <a:solidFill>
                  <a:srgbClr val="8A2F8C"/>
                </a:solidFill>
                <a:latin typeface="微软雅黑" panose="020B0503020204020204" pitchFamily="34" charset="-122"/>
                <a:ea typeface="微软雅黑" panose="020B0503020204020204" pitchFamily="34" charset="-122"/>
              </a:rPr>
              <a:t>/free</a:t>
            </a:r>
          </a:p>
          <a:p>
            <a:pPr>
              <a:lnSpc>
                <a:spcPct val="110000"/>
              </a:lnSpc>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8A2F8C"/>
                </a:solidFill>
                <a:latin typeface="微软雅黑" panose="020B0503020204020204" pitchFamily="34" charset="-122"/>
                <a:ea typeface="微软雅黑" panose="020B0503020204020204" pitchFamily="34" charset="-122"/>
              </a:rPr>
              <a:t>C</a:t>
            </a:r>
            <a:r>
              <a:rPr lang="en-US" altLang="zh-CN" sz="2000" b="1" dirty="0">
                <a:solidFill>
                  <a:srgbClr val="8A2F8C"/>
                </a:solidFill>
                <a:latin typeface="微软雅黑" panose="020B0503020204020204" pitchFamily="34" charset="-122"/>
                <a:ea typeface="微软雅黑" panose="020B0503020204020204" pitchFamily="34" charset="-122"/>
              </a:rPr>
              <a:t>++</a:t>
            </a:r>
            <a:r>
              <a:rPr lang="zh-CN" altLang="en-US" sz="2000" b="1" dirty="0">
                <a:solidFill>
                  <a:srgbClr val="8A2F8C"/>
                </a:solidFill>
                <a:latin typeface="微软雅黑" panose="020B0503020204020204" pitchFamily="34" charset="-122"/>
                <a:ea typeface="微软雅黑" panose="020B0503020204020204" pitchFamily="34" charset="-122"/>
              </a:rPr>
              <a:t>格式：</a:t>
            </a:r>
            <a:r>
              <a:rPr lang="en-US" altLang="zh-CN" sz="2000" b="1" dirty="0">
                <a:solidFill>
                  <a:srgbClr val="8A2F8C"/>
                </a:solidFill>
                <a:latin typeface="微软雅黑" panose="020B0503020204020204" pitchFamily="34" charset="-122"/>
                <a:ea typeface="微软雅黑" panose="020B0503020204020204" pitchFamily="34" charset="-122"/>
              </a:rPr>
              <a:t>new/delete</a:t>
            </a:r>
          </a:p>
          <a:p>
            <a:pPr>
              <a:lnSpc>
                <a:spcPct val="11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引  用</a:t>
            </a:r>
          </a:p>
        </p:txBody>
      </p:sp>
    </p:spTree>
    <p:extLst>
      <p:ext uri="{BB962C8B-B14F-4D97-AF65-F5344CB8AC3E}">
        <p14:creationId xmlns:p14="http://schemas.microsoft.com/office/powerpoint/2010/main" val="4171374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235688" cy="830997"/>
            <a:chOff x="734568" y="424635"/>
            <a:chExt cx="323568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指针与函数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795055" y="1665767"/>
            <a:ext cx="8394811" cy="2293385"/>
          </a:xfrm>
          <a:prstGeom prst="rect">
            <a:avLst/>
          </a:prstGeom>
        </p:spPr>
        <p:txBody>
          <a:bodyPr wrap="square">
            <a:spAutoFit/>
          </a:bodyPr>
          <a:lstStyle/>
          <a:p>
            <a:pPr>
              <a:lnSpc>
                <a:spcPct val="15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数据交换函数</a:t>
            </a:r>
          </a:p>
          <a:p>
            <a:pPr>
              <a:lnSpc>
                <a:spcPct val="15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常量指针与指针常量</a:t>
            </a:r>
          </a:p>
          <a:p>
            <a:pPr>
              <a:lnSpc>
                <a:spcPct val="150000"/>
              </a:lnSpc>
              <a:spcBef>
                <a:spcPts val="400"/>
              </a:spcBef>
              <a:spcAft>
                <a:spcPts val="400"/>
              </a:spcAft>
            </a:pPr>
            <a:r>
              <a:rPr lang="zh-CN" altLang="en-US" sz="3000" b="1" dirty="0">
                <a:solidFill>
                  <a:srgbClr val="8A2F8C"/>
                </a:solidFill>
                <a:latin typeface="微软雅黑" panose="020B0503020204020204" pitchFamily="34" charset="-122"/>
                <a:ea typeface="微软雅黑" panose="020B0503020204020204" pitchFamily="34" charset="-122"/>
              </a:rPr>
              <a:t>返回指针的函数</a:t>
            </a:r>
          </a:p>
        </p:txBody>
      </p:sp>
    </p:spTree>
    <p:extLst>
      <p:ext uri="{BB962C8B-B14F-4D97-AF65-F5344CB8AC3E}">
        <p14:creationId xmlns:p14="http://schemas.microsoft.com/office/powerpoint/2010/main" val="2796794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575433" cy="830997"/>
            <a:chOff x="734568" y="424635"/>
            <a:chExt cx="357543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数据交换函数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443867" y="1384135"/>
            <a:ext cx="9336616" cy="830997"/>
          </a:xfrm>
          <a:prstGeom prst="rect">
            <a:avLst/>
          </a:prstGeom>
        </p:spPr>
        <p:txBody>
          <a:bodyPr wrap="square">
            <a:spAutoFit/>
          </a:bodyPr>
          <a:lstStyle/>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编写程序互换两个整型数据对象的值，要求使用函数实现数据对象值的互换</a:t>
            </a:r>
          </a:p>
        </p:txBody>
      </p:sp>
      <p:sp>
        <p:nvSpPr>
          <p:cNvPr id="9" name="Rectangle 6"/>
          <p:cNvSpPr>
            <a:spLocks noChangeArrowheads="1"/>
          </p:cNvSpPr>
          <p:nvPr/>
        </p:nvSpPr>
        <p:spPr bwMode="auto">
          <a:xfrm>
            <a:off x="1443867" y="2289427"/>
            <a:ext cx="9905684"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#include &lt;</a:t>
            </a:r>
            <a:r>
              <a:rPr lang="en-US" altLang="zh-CN" sz="1600" b="1" dirty="0" err="1">
                <a:solidFill>
                  <a:srgbClr val="006600"/>
                </a:solidFill>
                <a:latin typeface="微软雅黑" panose="020B0503020204020204" pitchFamily="34" charset="-122"/>
                <a:ea typeface="微软雅黑" panose="020B0503020204020204" pitchFamily="34" charset="-122"/>
              </a:rPr>
              <a:t>iostream</a:t>
            </a:r>
            <a:r>
              <a:rPr lang="en-US" altLang="zh-CN" sz="1600" b="1" dirty="0">
                <a:solidFill>
                  <a:srgbClr val="006600"/>
                </a:solidFill>
                <a:latin typeface="微软雅黑" panose="020B0503020204020204" pitchFamily="34" charset="-122"/>
                <a:ea typeface="微软雅黑" panose="020B0503020204020204" pitchFamily="34" charset="-122"/>
              </a:rPr>
              <a:t>&gt;</a:t>
            </a: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using namespace </a:t>
            </a:r>
            <a:r>
              <a:rPr lang="en-US" altLang="zh-CN" sz="1600" b="1" dirty="0" err="1">
                <a:solidFill>
                  <a:srgbClr val="006600"/>
                </a:solidFill>
                <a:latin typeface="微软雅黑" panose="020B0503020204020204" pitchFamily="34" charset="-122"/>
                <a:ea typeface="微软雅黑" panose="020B0503020204020204" pitchFamily="34" charset="-122"/>
              </a:rPr>
              <a:t>std</a:t>
            </a:r>
            <a:r>
              <a:rPr lang="en-US" altLang="zh-CN" sz="16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void Swap( </a:t>
            </a:r>
            <a:r>
              <a:rPr lang="en-US" altLang="zh-CN" sz="1600" b="1" dirty="0" err="1">
                <a:solidFill>
                  <a:srgbClr val="006600"/>
                </a:solidFill>
                <a:latin typeface="微软雅黑" panose="020B0503020204020204" pitchFamily="34" charset="-122"/>
                <a:ea typeface="微软雅黑" panose="020B0503020204020204" pitchFamily="34" charset="-122"/>
              </a:rPr>
              <a:t>int</a:t>
            </a:r>
            <a:r>
              <a:rPr lang="en-US" altLang="zh-CN" sz="1600" b="1" dirty="0">
                <a:solidFill>
                  <a:srgbClr val="006600"/>
                </a:solidFill>
                <a:latin typeface="微软雅黑" panose="020B0503020204020204" pitchFamily="34" charset="-122"/>
                <a:ea typeface="微软雅黑" panose="020B0503020204020204" pitchFamily="34" charset="-122"/>
              </a:rPr>
              <a:t> * x, </a:t>
            </a:r>
            <a:r>
              <a:rPr lang="en-US" altLang="zh-CN" sz="1600" b="1" dirty="0" err="1">
                <a:solidFill>
                  <a:srgbClr val="006600"/>
                </a:solidFill>
                <a:latin typeface="微软雅黑" panose="020B0503020204020204" pitchFamily="34" charset="-122"/>
                <a:ea typeface="微软雅黑" panose="020B0503020204020204" pitchFamily="34" charset="-122"/>
              </a:rPr>
              <a:t>int</a:t>
            </a:r>
            <a:r>
              <a:rPr lang="en-US" altLang="zh-CN" sz="1600" b="1" dirty="0">
                <a:solidFill>
                  <a:srgbClr val="006600"/>
                </a:solidFill>
                <a:latin typeface="微软雅黑" panose="020B0503020204020204" pitchFamily="34" charset="-122"/>
                <a:ea typeface="微软雅黑" panose="020B0503020204020204" pitchFamily="34" charset="-122"/>
              </a:rPr>
              <a:t> * y );</a:t>
            </a:r>
          </a:p>
          <a:p>
            <a:pPr eaLnBrk="1" hangingPunct="1">
              <a:buClr>
                <a:srgbClr val="FFF59B"/>
              </a:buClr>
            </a:pPr>
            <a:r>
              <a:rPr lang="en-US" altLang="zh-CN" sz="1600" b="1" dirty="0" err="1">
                <a:solidFill>
                  <a:srgbClr val="006600"/>
                </a:solidFill>
                <a:latin typeface="微软雅黑" panose="020B0503020204020204" pitchFamily="34" charset="-122"/>
                <a:ea typeface="微软雅黑" panose="020B0503020204020204" pitchFamily="34" charset="-122"/>
              </a:rPr>
              <a:t>int</a:t>
            </a:r>
            <a:r>
              <a:rPr lang="en-US" altLang="zh-CN" sz="1600" b="1" dirty="0">
                <a:solidFill>
                  <a:srgbClr val="006600"/>
                </a:solidFill>
                <a:latin typeface="微软雅黑" panose="020B0503020204020204" pitchFamily="34" charset="-122"/>
                <a:ea typeface="微软雅黑" panose="020B0503020204020204" pitchFamily="34" charset="-122"/>
              </a:rPr>
              <a:t> main()</a:t>
            </a: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  </a:t>
            </a:r>
            <a:r>
              <a:rPr lang="en-US" altLang="zh-CN" sz="1600" b="1" dirty="0" err="1">
                <a:solidFill>
                  <a:srgbClr val="006600"/>
                </a:solidFill>
                <a:latin typeface="微软雅黑" panose="020B0503020204020204" pitchFamily="34" charset="-122"/>
                <a:ea typeface="微软雅黑" panose="020B0503020204020204" pitchFamily="34" charset="-122"/>
              </a:rPr>
              <a:t>int</a:t>
            </a:r>
            <a:r>
              <a:rPr lang="en-US" altLang="zh-CN" sz="1600" b="1" dirty="0">
                <a:solidFill>
                  <a:srgbClr val="006600"/>
                </a:solidFill>
                <a:latin typeface="微软雅黑" panose="020B0503020204020204" pitchFamily="34" charset="-122"/>
                <a:ea typeface="微软雅黑" panose="020B0503020204020204" pitchFamily="34" charset="-122"/>
              </a:rPr>
              <a:t> m = 10, n = 20;</a:t>
            </a:r>
          </a:p>
          <a:p>
            <a:pPr eaLnBrk="1" hangingPunct="1">
              <a:buClr>
                <a:srgbClr val="FFF59B"/>
              </a:buClr>
            </a:pPr>
            <a:r>
              <a:rPr lang="en-US" altLang="zh-CN"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ifndef</a:t>
            </a:r>
            <a:r>
              <a:rPr lang="en-US" altLang="zh-CN" sz="1600" b="1" dirty="0">
                <a:solidFill>
                  <a:srgbClr val="C00000"/>
                </a:solidFill>
                <a:latin typeface="微软雅黑" panose="020B0503020204020204" pitchFamily="34" charset="-122"/>
                <a:ea typeface="微软雅黑" panose="020B0503020204020204" pitchFamily="34" charset="-122"/>
              </a:rPr>
              <a:t> NDEBUG</a:t>
            </a:r>
          </a:p>
          <a:p>
            <a:pPr eaLnBrk="1" hangingPunct="1">
              <a:buClr>
                <a:srgbClr val="FFF59B"/>
              </a:buClr>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cout</a:t>
            </a:r>
            <a:r>
              <a:rPr lang="en-US" altLang="zh-CN" sz="1600" b="1" dirty="0">
                <a:solidFill>
                  <a:srgbClr val="C00000"/>
                </a:solidFill>
                <a:latin typeface="微软雅黑" panose="020B0503020204020204" pitchFamily="34" charset="-122"/>
                <a:ea typeface="微软雅黑" panose="020B0503020204020204" pitchFamily="34" charset="-122"/>
              </a:rPr>
              <a:t> &lt;&lt; "main (before swapped): m = " &lt;&lt; m &lt;&lt; "; n = " &lt;&lt; n &lt;&lt; </a:t>
            </a:r>
            <a:r>
              <a:rPr lang="en-US" altLang="zh-CN" sz="1600" b="1" dirty="0" err="1">
                <a:solidFill>
                  <a:srgbClr val="C00000"/>
                </a:solidFill>
                <a:latin typeface="微软雅黑" panose="020B0503020204020204" pitchFamily="34" charset="-122"/>
                <a:ea typeface="微软雅黑" panose="020B0503020204020204" pitchFamily="34" charset="-122"/>
              </a:rPr>
              <a:t>endl</a:t>
            </a:r>
            <a:r>
              <a:rPr lang="en-US" altLang="zh-CN" sz="1600" b="1" dirty="0">
                <a:solidFill>
                  <a:srgbClr val="C000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endif</a:t>
            </a:r>
            <a:endParaRPr lang="en-US" altLang="zh-CN" sz="1600" b="1" dirty="0">
              <a:solidFill>
                <a:srgbClr val="C00000"/>
              </a:solidFill>
              <a:latin typeface="微软雅黑" panose="020B0503020204020204" pitchFamily="34" charset="-122"/>
              <a:ea typeface="微软雅黑" panose="020B0503020204020204" pitchFamily="34" charset="-122"/>
            </a:endParaRP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  Swap( &amp;m, &amp;n );  /* </a:t>
            </a:r>
            <a:r>
              <a:rPr lang="zh-CN" altLang="en-US" sz="1600" b="1" dirty="0">
                <a:solidFill>
                  <a:srgbClr val="006600"/>
                </a:solidFill>
                <a:latin typeface="微软雅黑" panose="020B0503020204020204" pitchFamily="34" charset="-122"/>
                <a:ea typeface="微软雅黑" panose="020B0503020204020204" pitchFamily="34" charset="-122"/>
              </a:rPr>
              <a:t>调用</a:t>
            </a:r>
            <a:r>
              <a:rPr lang="en-US" altLang="zh-CN" sz="1600" b="1" dirty="0">
                <a:solidFill>
                  <a:srgbClr val="006600"/>
                </a:solidFill>
                <a:latin typeface="微软雅黑" panose="020B0503020204020204" pitchFamily="34" charset="-122"/>
                <a:ea typeface="微软雅黑" panose="020B0503020204020204" pitchFamily="34" charset="-122"/>
              </a:rPr>
              <a:t>Swap</a:t>
            </a:r>
            <a:r>
              <a:rPr lang="zh-CN" altLang="en-US" sz="1600" b="1" dirty="0">
                <a:solidFill>
                  <a:srgbClr val="006600"/>
                </a:solidFill>
                <a:latin typeface="微软雅黑" panose="020B0503020204020204" pitchFamily="34" charset="-122"/>
                <a:ea typeface="微软雅黑" panose="020B0503020204020204" pitchFamily="34" charset="-122"/>
              </a:rPr>
              <a:t>函数互换目标数据对象的值 *</a:t>
            </a:r>
            <a:r>
              <a:rPr lang="en-US" altLang="zh-CN" sz="16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ifndef</a:t>
            </a:r>
            <a:r>
              <a:rPr lang="en-US" altLang="zh-CN" sz="1600" b="1" dirty="0">
                <a:solidFill>
                  <a:srgbClr val="C00000"/>
                </a:solidFill>
                <a:latin typeface="微软雅黑" panose="020B0503020204020204" pitchFamily="34" charset="-122"/>
                <a:ea typeface="微软雅黑" panose="020B0503020204020204" pitchFamily="34" charset="-122"/>
              </a:rPr>
              <a:t> NDEBUG</a:t>
            </a:r>
          </a:p>
          <a:p>
            <a:pPr eaLnBrk="1" hangingPunct="1">
              <a:buClr>
                <a:srgbClr val="FFF59B"/>
              </a:buClr>
            </a:pPr>
            <a:r>
              <a:rPr lang="en-US" altLang="zh-CN" sz="1600" b="1" dirty="0">
                <a:solidFill>
                  <a:srgbClr val="C00000"/>
                </a:solidFill>
                <a:latin typeface="微软雅黑" panose="020B0503020204020204" pitchFamily="34" charset="-122"/>
                <a:ea typeface="微软雅黑" panose="020B0503020204020204" pitchFamily="34" charset="-122"/>
              </a:rPr>
              <a:t>  </a:t>
            </a:r>
            <a:r>
              <a:rPr lang="en-US" altLang="zh-CN" sz="1600" b="1" dirty="0" err="1">
                <a:solidFill>
                  <a:srgbClr val="C00000"/>
                </a:solidFill>
                <a:latin typeface="微软雅黑" panose="020B0503020204020204" pitchFamily="34" charset="-122"/>
                <a:ea typeface="微软雅黑" panose="020B0503020204020204" pitchFamily="34" charset="-122"/>
              </a:rPr>
              <a:t>cout</a:t>
            </a:r>
            <a:r>
              <a:rPr lang="en-US" altLang="zh-CN" sz="1600" b="1" dirty="0">
                <a:solidFill>
                  <a:srgbClr val="C00000"/>
                </a:solidFill>
                <a:latin typeface="微软雅黑" panose="020B0503020204020204" pitchFamily="34" charset="-122"/>
                <a:ea typeface="微软雅黑" panose="020B0503020204020204" pitchFamily="34" charset="-122"/>
              </a:rPr>
              <a:t> &lt;&lt; "main (after swapped): m = " &lt;&lt; m &lt;&lt; "; n = " &lt;&lt; n &lt;&lt; </a:t>
            </a:r>
            <a:r>
              <a:rPr lang="en-US" altLang="zh-CN" sz="1600" b="1" dirty="0" err="1">
                <a:solidFill>
                  <a:srgbClr val="C00000"/>
                </a:solidFill>
                <a:latin typeface="微软雅黑" panose="020B0503020204020204" pitchFamily="34" charset="-122"/>
                <a:ea typeface="微软雅黑" panose="020B0503020204020204" pitchFamily="34" charset="-122"/>
              </a:rPr>
              <a:t>endl</a:t>
            </a:r>
            <a:r>
              <a:rPr lang="en-US" altLang="zh-CN" sz="1600" b="1" dirty="0">
                <a:solidFill>
                  <a:srgbClr val="C000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600" b="1" dirty="0">
                <a:solidFill>
                  <a:srgbClr val="C00000"/>
                </a:solidFill>
                <a:latin typeface="微软雅黑" panose="020B0503020204020204" pitchFamily="34" charset="-122"/>
                <a:ea typeface="微软雅黑" panose="020B0503020204020204" pitchFamily="34" charset="-122"/>
              </a:rPr>
              <a:t>#</a:t>
            </a:r>
            <a:r>
              <a:rPr lang="en-US" altLang="zh-CN" sz="1600" b="1" dirty="0" err="1">
                <a:solidFill>
                  <a:srgbClr val="C00000"/>
                </a:solidFill>
                <a:latin typeface="微软雅黑" panose="020B0503020204020204" pitchFamily="34" charset="-122"/>
                <a:ea typeface="微软雅黑" panose="020B0503020204020204" pitchFamily="34" charset="-122"/>
              </a:rPr>
              <a:t>endif</a:t>
            </a:r>
            <a:endParaRPr lang="en-US" altLang="zh-CN" sz="1600" b="1" dirty="0">
              <a:solidFill>
                <a:srgbClr val="C00000"/>
              </a:solidFill>
              <a:latin typeface="微软雅黑" panose="020B0503020204020204" pitchFamily="34" charset="-122"/>
              <a:ea typeface="微软雅黑" panose="020B0503020204020204" pitchFamily="34" charset="-122"/>
            </a:endParaRP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  return 0;</a:t>
            </a:r>
          </a:p>
          <a:p>
            <a:pPr eaLnBrk="1" hangingPunct="1">
              <a:buClr>
                <a:srgbClr val="FFF59B"/>
              </a:buClr>
            </a:pPr>
            <a:r>
              <a:rPr lang="en-US" altLang="zh-CN" sz="16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67831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100000" fill="hold" grpId="0"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575433" cy="830997"/>
            <a:chOff x="734568" y="424635"/>
            <a:chExt cx="357543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数据交换函数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9" name="Rectangle 6"/>
          <p:cNvSpPr>
            <a:spLocks noChangeArrowheads="1"/>
          </p:cNvSpPr>
          <p:nvPr/>
        </p:nvSpPr>
        <p:spPr bwMode="auto">
          <a:xfrm>
            <a:off x="1355346" y="1334371"/>
            <a:ext cx="9905684" cy="4543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void Swap( </a:t>
            </a:r>
            <a:r>
              <a:rPr lang="en-US" altLang="zh-CN" sz="1700" b="1" dirty="0" err="1">
                <a:solidFill>
                  <a:srgbClr val="006600"/>
                </a:solidFill>
                <a:latin typeface="微软雅黑" panose="020B0503020204020204" pitchFamily="34" charset="-122"/>
                <a:ea typeface="微软雅黑" panose="020B0503020204020204" pitchFamily="34" charset="-122"/>
              </a:rPr>
              <a:t>int</a:t>
            </a:r>
            <a:r>
              <a:rPr lang="en-US" altLang="zh-CN" sz="1700" b="1" dirty="0">
                <a:solidFill>
                  <a:srgbClr val="006600"/>
                </a:solidFill>
                <a:latin typeface="微软雅黑" panose="020B0503020204020204" pitchFamily="34" charset="-122"/>
                <a:ea typeface="微软雅黑" panose="020B0503020204020204" pitchFamily="34" charset="-122"/>
              </a:rPr>
              <a:t> * x, </a:t>
            </a:r>
            <a:r>
              <a:rPr lang="en-US" altLang="zh-CN" sz="1700" b="1" dirty="0" err="1">
                <a:solidFill>
                  <a:srgbClr val="006600"/>
                </a:solidFill>
                <a:latin typeface="微软雅黑" panose="020B0503020204020204" pitchFamily="34" charset="-122"/>
                <a:ea typeface="微软雅黑" panose="020B0503020204020204" pitchFamily="34" charset="-122"/>
              </a:rPr>
              <a:t>int</a:t>
            </a:r>
            <a:r>
              <a:rPr lang="en-US" altLang="zh-CN" sz="1700" b="1" dirty="0">
                <a:solidFill>
                  <a:srgbClr val="006600"/>
                </a:solidFill>
                <a:latin typeface="微软雅黑" panose="020B0503020204020204" pitchFamily="34" charset="-122"/>
                <a:ea typeface="微软雅黑" panose="020B0503020204020204" pitchFamily="34" charset="-122"/>
              </a:rPr>
              <a:t> * y )</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a:t>
            </a:r>
            <a:r>
              <a:rPr lang="en-US" altLang="zh-CN" sz="1700" b="1" dirty="0" err="1">
                <a:solidFill>
                  <a:srgbClr val="006600"/>
                </a:solidFill>
                <a:latin typeface="微软雅黑" panose="020B0503020204020204" pitchFamily="34" charset="-122"/>
                <a:ea typeface="微软雅黑" panose="020B0503020204020204" pitchFamily="34" charset="-122"/>
              </a:rPr>
              <a:t>int</a:t>
            </a:r>
            <a:r>
              <a:rPr lang="en-US" altLang="zh-CN" sz="1700" b="1" dirty="0">
                <a:solidFill>
                  <a:srgbClr val="006600"/>
                </a:solidFill>
                <a:latin typeface="微软雅黑" panose="020B0503020204020204" pitchFamily="34" charset="-122"/>
                <a:ea typeface="微软雅黑" panose="020B0503020204020204" pitchFamily="34" charset="-122"/>
              </a:rPr>
              <a:t> t;</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if( !x || !y ){</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a:t>
            </a:r>
            <a:r>
              <a:rPr lang="en-US" altLang="zh-CN" sz="1700" b="1" dirty="0" err="1">
                <a:solidFill>
                  <a:srgbClr val="006600"/>
                </a:solidFill>
                <a:latin typeface="微软雅黑" panose="020B0503020204020204" pitchFamily="34" charset="-122"/>
                <a:ea typeface="微软雅黑" panose="020B0503020204020204" pitchFamily="34" charset="-122"/>
              </a:rPr>
              <a:t>cout</a:t>
            </a:r>
            <a:r>
              <a:rPr lang="en-US" altLang="zh-CN" sz="1700" b="1" dirty="0">
                <a:solidFill>
                  <a:srgbClr val="006600"/>
                </a:solidFill>
                <a:latin typeface="微软雅黑" panose="020B0503020204020204" pitchFamily="34" charset="-122"/>
                <a:ea typeface="微软雅黑" panose="020B0503020204020204" pitchFamily="34" charset="-122"/>
              </a:rPr>
              <a:t> &lt;&lt; "Swap: Parameter(s) illegal." &lt;&lt; </a:t>
            </a:r>
            <a:r>
              <a:rPr lang="en-US" altLang="zh-CN" sz="1700" b="1" dirty="0" err="1">
                <a:solidFill>
                  <a:srgbClr val="006600"/>
                </a:solidFill>
                <a:latin typeface="微软雅黑" panose="020B0503020204020204" pitchFamily="34" charset="-122"/>
                <a:ea typeface="微软雅黑" panose="020B0503020204020204" pitchFamily="34" charset="-122"/>
              </a:rPr>
              <a:t>endl</a:t>
            </a:r>
            <a:r>
              <a:rPr lang="en-US" altLang="zh-CN" sz="1700" b="1" dirty="0">
                <a:solidFill>
                  <a:srgbClr val="0066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exit(1);</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a:t>
            </a:r>
          </a:p>
          <a:p>
            <a:pPr eaLnBrk="1" hangingPunct="1">
              <a:buClr>
                <a:srgbClr val="FFF59B"/>
              </a:buClr>
            </a:pPr>
            <a:r>
              <a:rPr lang="en-US" altLang="zh-CN" sz="1700" b="1" dirty="0">
                <a:solidFill>
                  <a:srgbClr val="C00000"/>
                </a:solidFill>
                <a:latin typeface="微软雅黑" panose="020B0503020204020204" pitchFamily="34" charset="-122"/>
                <a:ea typeface="微软雅黑" panose="020B0503020204020204" pitchFamily="34" charset="-122"/>
              </a:rPr>
              <a:t>#</a:t>
            </a:r>
            <a:r>
              <a:rPr lang="en-US" altLang="zh-CN" sz="1700" b="1" dirty="0" err="1">
                <a:solidFill>
                  <a:srgbClr val="C00000"/>
                </a:solidFill>
                <a:latin typeface="微软雅黑" panose="020B0503020204020204" pitchFamily="34" charset="-122"/>
                <a:ea typeface="微软雅黑" panose="020B0503020204020204" pitchFamily="34" charset="-122"/>
              </a:rPr>
              <a:t>ifndef</a:t>
            </a:r>
            <a:r>
              <a:rPr lang="en-US" altLang="zh-CN" sz="1700" b="1" dirty="0">
                <a:solidFill>
                  <a:srgbClr val="C00000"/>
                </a:solidFill>
                <a:latin typeface="微软雅黑" panose="020B0503020204020204" pitchFamily="34" charset="-122"/>
                <a:ea typeface="微软雅黑" panose="020B0503020204020204" pitchFamily="34" charset="-122"/>
              </a:rPr>
              <a:t> NDEBUG</a:t>
            </a:r>
          </a:p>
          <a:p>
            <a:pPr eaLnBrk="1" hangingPunct="1">
              <a:buClr>
                <a:srgbClr val="FFF59B"/>
              </a:buClr>
            </a:pPr>
            <a:r>
              <a:rPr lang="en-US" altLang="zh-CN" sz="1700" b="1" dirty="0">
                <a:solidFill>
                  <a:srgbClr val="C00000"/>
                </a:solidFill>
                <a:latin typeface="微软雅黑" panose="020B0503020204020204" pitchFamily="34" charset="-122"/>
                <a:ea typeface="微软雅黑" panose="020B0503020204020204" pitchFamily="34" charset="-122"/>
              </a:rPr>
              <a:t>  </a:t>
            </a:r>
            <a:r>
              <a:rPr lang="en-US" altLang="zh-CN" sz="1700" b="1" dirty="0" err="1">
                <a:solidFill>
                  <a:srgbClr val="C00000"/>
                </a:solidFill>
                <a:latin typeface="微软雅黑" panose="020B0503020204020204" pitchFamily="34" charset="-122"/>
                <a:ea typeface="微软雅黑" panose="020B0503020204020204" pitchFamily="34" charset="-122"/>
              </a:rPr>
              <a:t>cout</a:t>
            </a:r>
            <a:r>
              <a:rPr lang="en-US" altLang="zh-CN" sz="1700" b="1" dirty="0">
                <a:solidFill>
                  <a:srgbClr val="C00000"/>
                </a:solidFill>
                <a:latin typeface="微软雅黑" panose="020B0503020204020204" pitchFamily="34" charset="-122"/>
                <a:ea typeface="微软雅黑" panose="020B0503020204020204" pitchFamily="34" charset="-122"/>
              </a:rPr>
              <a:t> &lt;&lt; "Swap (before swapped): *x = " &lt;&lt; *x &lt;&lt; "; *y = " &lt;&lt; *y &lt;&lt; </a:t>
            </a:r>
            <a:r>
              <a:rPr lang="en-US" altLang="zh-CN" sz="1700" b="1" dirty="0" err="1">
                <a:solidFill>
                  <a:srgbClr val="C00000"/>
                </a:solidFill>
                <a:latin typeface="微软雅黑" panose="020B0503020204020204" pitchFamily="34" charset="-122"/>
                <a:ea typeface="微软雅黑" panose="020B0503020204020204" pitchFamily="34" charset="-122"/>
              </a:rPr>
              <a:t>endl</a:t>
            </a:r>
            <a:r>
              <a:rPr lang="en-US" altLang="zh-CN" sz="1700" b="1" dirty="0">
                <a:solidFill>
                  <a:srgbClr val="C000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700" b="1" dirty="0">
                <a:solidFill>
                  <a:srgbClr val="C00000"/>
                </a:solidFill>
                <a:latin typeface="微软雅黑" panose="020B0503020204020204" pitchFamily="34" charset="-122"/>
                <a:ea typeface="微软雅黑" panose="020B0503020204020204" pitchFamily="34" charset="-122"/>
              </a:rPr>
              <a:t>#</a:t>
            </a:r>
            <a:r>
              <a:rPr lang="en-US" altLang="zh-CN" sz="1700" b="1" dirty="0" err="1">
                <a:solidFill>
                  <a:srgbClr val="C00000"/>
                </a:solidFill>
                <a:latin typeface="微软雅黑" panose="020B0503020204020204" pitchFamily="34" charset="-122"/>
                <a:ea typeface="微软雅黑" panose="020B0503020204020204" pitchFamily="34" charset="-122"/>
              </a:rPr>
              <a:t>endif</a:t>
            </a:r>
            <a:endParaRPr lang="en-US" altLang="zh-CN" sz="1700" b="1" dirty="0">
              <a:solidFill>
                <a:srgbClr val="C00000"/>
              </a:solidFill>
              <a:latin typeface="微软雅黑" panose="020B0503020204020204" pitchFamily="34" charset="-122"/>
              <a:ea typeface="微软雅黑" panose="020B0503020204020204" pitchFamily="34" charset="-122"/>
            </a:endParaRP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t = *x;</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*x = *y;</a:t>
            </a: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  *y = t;</a:t>
            </a:r>
          </a:p>
          <a:p>
            <a:pPr eaLnBrk="1" hangingPunct="1">
              <a:buClr>
                <a:srgbClr val="FFF59B"/>
              </a:buClr>
            </a:pPr>
            <a:r>
              <a:rPr lang="en-US" altLang="zh-CN" sz="1700" b="1" dirty="0">
                <a:solidFill>
                  <a:srgbClr val="C00000"/>
                </a:solidFill>
                <a:latin typeface="微软雅黑" panose="020B0503020204020204" pitchFamily="34" charset="-122"/>
                <a:ea typeface="微软雅黑" panose="020B0503020204020204" pitchFamily="34" charset="-122"/>
              </a:rPr>
              <a:t>#</a:t>
            </a:r>
            <a:r>
              <a:rPr lang="en-US" altLang="zh-CN" sz="1700" b="1" dirty="0" err="1">
                <a:solidFill>
                  <a:srgbClr val="C00000"/>
                </a:solidFill>
                <a:latin typeface="微软雅黑" panose="020B0503020204020204" pitchFamily="34" charset="-122"/>
                <a:ea typeface="微软雅黑" panose="020B0503020204020204" pitchFamily="34" charset="-122"/>
              </a:rPr>
              <a:t>ifndef</a:t>
            </a:r>
            <a:r>
              <a:rPr lang="en-US" altLang="zh-CN" sz="1700" b="1" dirty="0">
                <a:solidFill>
                  <a:srgbClr val="C00000"/>
                </a:solidFill>
                <a:latin typeface="微软雅黑" panose="020B0503020204020204" pitchFamily="34" charset="-122"/>
                <a:ea typeface="微软雅黑" panose="020B0503020204020204" pitchFamily="34" charset="-122"/>
              </a:rPr>
              <a:t> NDEBUG</a:t>
            </a:r>
          </a:p>
          <a:p>
            <a:pPr eaLnBrk="1" hangingPunct="1">
              <a:buClr>
                <a:srgbClr val="FFF59B"/>
              </a:buClr>
            </a:pPr>
            <a:r>
              <a:rPr lang="en-US" altLang="zh-CN" sz="1700" b="1" dirty="0">
                <a:solidFill>
                  <a:srgbClr val="C00000"/>
                </a:solidFill>
                <a:latin typeface="微软雅黑" panose="020B0503020204020204" pitchFamily="34" charset="-122"/>
                <a:ea typeface="微软雅黑" panose="020B0503020204020204" pitchFamily="34" charset="-122"/>
              </a:rPr>
              <a:t>  </a:t>
            </a:r>
            <a:r>
              <a:rPr lang="en-US" altLang="zh-CN" sz="1700" b="1" dirty="0" err="1">
                <a:solidFill>
                  <a:srgbClr val="C00000"/>
                </a:solidFill>
                <a:latin typeface="微软雅黑" panose="020B0503020204020204" pitchFamily="34" charset="-122"/>
                <a:ea typeface="微软雅黑" panose="020B0503020204020204" pitchFamily="34" charset="-122"/>
              </a:rPr>
              <a:t>cout</a:t>
            </a:r>
            <a:r>
              <a:rPr lang="en-US" altLang="zh-CN" sz="1700" b="1" dirty="0">
                <a:solidFill>
                  <a:srgbClr val="C00000"/>
                </a:solidFill>
                <a:latin typeface="微软雅黑" panose="020B0503020204020204" pitchFamily="34" charset="-122"/>
                <a:ea typeface="微软雅黑" panose="020B0503020204020204" pitchFamily="34" charset="-122"/>
              </a:rPr>
              <a:t> &lt;&lt; "Swap (after swapped): *x = " &lt;&lt; *x &lt;&lt; "; *y = " &lt;&lt; *y &lt;&lt; </a:t>
            </a:r>
            <a:r>
              <a:rPr lang="en-US" altLang="zh-CN" sz="1700" b="1" dirty="0" err="1">
                <a:solidFill>
                  <a:srgbClr val="C00000"/>
                </a:solidFill>
                <a:latin typeface="微软雅黑" panose="020B0503020204020204" pitchFamily="34" charset="-122"/>
                <a:ea typeface="微软雅黑" panose="020B0503020204020204" pitchFamily="34" charset="-122"/>
              </a:rPr>
              <a:t>endl</a:t>
            </a:r>
            <a:r>
              <a:rPr lang="en-US" altLang="zh-CN" sz="1700" b="1" dirty="0">
                <a:solidFill>
                  <a:srgbClr val="C00000"/>
                </a:solidFill>
                <a:latin typeface="微软雅黑" panose="020B0503020204020204" pitchFamily="34" charset="-122"/>
                <a:ea typeface="微软雅黑" panose="020B0503020204020204" pitchFamily="34" charset="-122"/>
              </a:rPr>
              <a:t>;</a:t>
            </a:r>
          </a:p>
          <a:p>
            <a:pPr eaLnBrk="1" hangingPunct="1">
              <a:buClr>
                <a:srgbClr val="FFF59B"/>
              </a:buClr>
            </a:pPr>
            <a:r>
              <a:rPr lang="en-US" altLang="zh-CN" sz="1700" b="1" dirty="0">
                <a:solidFill>
                  <a:srgbClr val="C00000"/>
                </a:solidFill>
                <a:latin typeface="微软雅黑" panose="020B0503020204020204" pitchFamily="34" charset="-122"/>
                <a:ea typeface="微软雅黑" panose="020B0503020204020204" pitchFamily="34" charset="-122"/>
              </a:rPr>
              <a:t>#</a:t>
            </a:r>
            <a:r>
              <a:rPr lang="en-US" altLang="zh-CN" sz="1700" b="1" dirty="0" err="1">
                <a:solidFill>
                  <a:srgbClr val="C00000"/>
                </a:solidFill>
                <a:latin typeface="微软雅黑" panose="020B0503020204020204" pitchFamily="34" charset="-122"/>
                <a:ea typeface="微软雅黑" panose="020B0503020204020204" pitchFamily="34" charset="-122"/>
              </a:rPr>
              <a:t>endif</a:t>
            </a:r>
            <a:endParaRPr lang="en-US" altLang="zh-CN" sz="1700" b="1" dirty="0">
              <a:solidFill>
                <a:srgbClr val="C00000"/>
              </a:solidFill>
              <a:latin typeface="微软雅黑" panose="020B0503020204020204" pitchFamily="34" charset="-122"/>
              <a:ea typeface="微软雅黑" panose="020B0503020204020204" pitchFamily="34" charset="-122"/>
            </a:endParaRPr>
          </a:p>
          <a:p>
            <a:pPr eaLnBrk="1" hangingPunct="1">
              <a:buClr>
                <a:srgbClr val="FFF59B"/>
              </a:buClr>
            </a:pPr>
            <a:r>
              <a:rPr lang="en-US" altLang="zh-CN" sz="17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8178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037098" cy="830997"/>
            <a:chOff x="734568" y="424635"/>
            <a:chExt cx="40370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函数调用栈框架</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grpSp>
        <p:nvGrpSpPr>
          <p:cNvPr id="53" name="组合 52"/>
          <p:cNvGrpSpPr/>
          <p:nvPr/>
        </p:nvGrpSpPr>
        <p:grpSpPr>
          <a:xfrm>
            <a:off x="1167384" y="1350858"/>
            <a:ext cx="9605494" cy="4824136"/>
            <a:chOff x="1167384" y="1350858"/>
            <a:chExt cx="9605494" cy="4824136"/>
          </a:xfrm>
        </p:grpSpPr>
        <p:sp>
          <p:nvSpPr>
            <p:cNvPr id="11" name="矩形 10"/>
            <p:cNvSpPr/>
            <p:nvPr/>
          </p:nvSpPr>
          <p:spPr>
            <a:xfrm>
              <a:off x="2034058" y="1868805"/>
              <a:ext cx="6699504" cy="1316356"/>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矩形 15"/>
            <p:cNvSpPr/>
            <p:nvPr/>
          </p:nvSpPr>
          <p:spPr>
            <a:xfrm>
              <a:off x="2034058" y="1438242"/>
              <a:ext cx="2674361" cy="443766"/>
            </a:xfrm>
            <a:prstGeom prst="rect">
              <a:avLst/>
            </a:prstGeom>
            <a:solidFill>
              <a:srgbClr val="8A2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矩形 16"/>
            <p:cNvSpPr/>
            <p:nvPr/>
          </p:nvSpPr>
          <p:spPr>
            <a:xfrm>
              <a:off x="2890926" y="1350858"/>
              <a:ext cx="1542512" cy="584775"/>
            </a:xfrm>
            <a:prstGeom prst="rect">
              <a:avLst/>
            </a:prstGeom>
          </p:spPr>
          <p:txBody>
            <a:bodyPr wrap="square">
              <a:spAutoFit/>
            </a:bodyPr>
            <a:lstStyle/>
            <a:p>
              <a:r>
                <a:rPr lang="en-US" altLang="zh-CN" sz="3200" dirty="0" smtClean="0">
                  <a:solidFill>
                    <a:srgbClr val="FFFF00"/>
                  </a:solidFill>
                  <a:latin typeface="Arial" panose="020B0604020202020204" pitchFamily="34" charset="0"/>
                  <a:cs typeface="Arial" panose="020B0604020202020204" pitchFamily="34" charset="0"/>
                </a:rPr>
                <a:t>main</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962" y="2395195"/>
              <a:ext cx="1600713" cy="570010"/>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281" y="2395195"/>
              <a:ext cx="1600713" cy="570010"/>
            </a:xfrm>
            <a:prstGeom prst="rect">
              <a:avLst/>
            </a:prstGeom>
          </p:spPr>
        </p:pic>
        <p:sp>
          <p:nvSpPr>
            <p:cNvPr id="21" name="矩形 20"/>
            <p:cNvSpPr/>
            <p:nvPr/>
          </p:nvSpPr>
          <p:spPr>
            <a:xfrm>
              <a:off x="2277962" y="180982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m</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22" name="矩形 21"/>
            <p:cNvSpPr/>
            <p:nvPr/>
          </p:nvSpPr>
          <p:spPr>
            <a:xfrm>
              <a:off x="4892281" y="180982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n</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23" name="矩形 22"/>
            <p:cNvSpPr/>
            <p:nvPr/>
          </p:nvSpPr>
          <p:spPr>
            <a:xfrm>
              <a:off x="2669088" y="2380430"/>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10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5332223" y="2380429"/>
              <a:ext cx="732218"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20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 name="矩形 1"/>
            <p:cNvSpPr/>
            <p:nvPr/>
          </p:nvSpPr>
          <p:spPr>
            <a:xfrm>
              <a:off x="1167384" y="4334053"/>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768097" y="4334052"/>
              <a:ext cx="1620896" cy="575882"/>
              <a:chOff x="2752857" y="4334052"/>
              <a:chExt cx="1620896" cy="575882"/>
            </a:xfrm>
          </p:grpSpPr>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27" name="矩形 26"/>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371565" y="4334053"/>
              <a:ext cx="1620896" cy="575882"/>
              <a:chOff x="2752857" y="4334052"/>
              <a:chExt cx="1620896" cy="575882"/>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30" name="矩形 29"/>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5967984" y="4333707"/>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568697" y="4333706"/>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9172165" y="4333707"/>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108175" y="4324812"/>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10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39" name="矩形 38"/>
            <p:cNvSpPr/>
            <p:nvPr/>
          </p:nvSpPr>
          <p:spPr>
            <a:xfrm>
              <a:off x="4620923" y="4324811"/>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20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2" name="矩形 41"/>
            <p:cNvSpPr/>
            <p:nvPr/>
          </p:nvSpPr>
          <p:spPr>
            <a:xfrm>
              <a:off x="2608128" y="3818342"/>
              <a:ext cx="3518352" cy="1759497"/>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矩形 43"/>
            <p:cNvSpPr/>
            <p:nvPr/>
          </p:nvSpPr>
          <p:spPr>
            <a:xfrm>
              <a:off x="2749879" y="3744657"/>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m</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5" name="矩形 44"/>
            <p:cNvSpPr/>
            <p:nvPr/>
          </p:nvSpPr>
          <p:spPr>
            <a:xfrm>
              <a:off x="4378280" y="373050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n</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8" name="矩形 47"/>
            <p:cNvSpPr/>
            <p:nvPr/>
          </p:nvSpPr>
          <p:spPr>
            <a:xfrm>
              <a:off x="2739051" y="4920499"/>
              <a:ext cx="1881872" cy="584775"/>
            </a:xfrm>
            <a:prstGeom prst="rect">
              <a:avLst/>
            </a:prstGeom>
          </p:spPr>
          <p:txBody>
            <a:bodyPr wrap="square">
              <a:spAutoFit/>
            </a:bodyPr>
            <a:lstStyle/>
            <a:p>
              <a:r>
                <a:rPr lang="en-US" altLang="zh-CN" sz="3200" dirty="0" smtClean="0">
                  <a:solidFill>
                    <a:srgbClr val="C00000"/>
                  </a:solidFill>
                  <a:latin typeface="Arial" panose="020B0604020202020204" pitchFamily="34" charset="0"/>
                  <a:cs typeface="Arial" panose="020B0604020202020204" pitchFamily="34" charset="0"/>
                </a:rPr>
                <a:t>main</a:t>
              </a:r>
              <a:endParaRPr lang="zh-CN" altLang="en-US" sz="3200" dirty="0">
                <a:solidFill>
                  <a:srgbClr val="C00000"/>
                </a:solidFill>
                <a:latin typeface="Arial" panose="020B0604020202020204" pitchFamily="34" charset="0"/>
                <a:cs typeface="Arial" panose="020B0604020202020204" pitchFamily="34" charset="0"/>
              </a:endParaRPr>
            </a:p>
          </p:txBody>
        </p:sp>
        <p:sp>
          <p:nvSpPr>
            <p:cNvPr id="51" name="Rectangle 3"/>
            <p:cNvSpPr txBox="1">
              <a:spLocks noChangeArrowheads="1"/>
            </p:cNvSpPr>
            <p:nvPr/>
          </p:nvSpPr>
          <p:spPr bwMode="auto">
            <a:xfrm>
              <a:off x="1946917" y="5603494"/>
              <a:ext cx="754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ctr" eaLnBrk="1" hangingPunct="1">
                <a:lnSpc>
                  <a:spcPct val="110000"/>
                </a:lnSpc>
                <a:spcBef>
                  <a:spcPct val="20000"/>
                </a:spcBef>
                <a:buClr>
                  <a:schemeClr val="tx1"/>
                </a:buClr>
                <a:buSzPct val="75000"/>
              </a:pPr>
              <a:r>
                <a:rPr lang="en-US" altLang="zh-CN" b="1" dirty="0">
                  <a:solidFill>
                    <a:srgbClr val="006600"/>
                  </a:solidFill>
                  <a:latin typeface="微软雅黑" panose="020B0503020204020204" pitchFamily="34" charset="-122"/>
                  <a:ea typeface="微软雅黑" panose="020B0503020204020204" pitchFamily="34" charset="-122"/>
                </a:rPr>
                <a:t>main </a:t>
              </a:r>
              <a:r>
                <a:rPr lang="zh-CN" altLang="en-US" b="1" dirty="0">
                  <a:solidFill>
                    <a:srgbClr val="006600"/>
                  </a:solidFill>
                  <a:latin typeface="微软雅黑" panose="020B0503020204020204" pitchFamily="34" charset="-122"/>
                  <a:ea typeface="微软雅黑" panose="020B0503020204020204" pitchFamily="34" charset="-122"/>
                </a:rPr>
                <a:t>函数的栈框架（调用 </a:t>
              </a:r>
              <a:r>
                <a:rPr lang="en-US" altLang="zh-CN" b="1" dirty="0">
                  <a:solidFill>
                    <a:srgbClr val="006600"/>
                  </a:solidFill>
                  <a:latin typeface="微软雅黑" panose="020B0503020204020204" pitchFamily="34" charset="-122"/>
                  <a:ea typeface="微软雅黑" panose="020B0503020204020204" pitchFamily="34" charset="-122"/>
                </a:rPr>
                <a:t>Swap </a:t>
              </a:r>
              <a:r>
                <a:rPr lang="zh-CN" altLang="en-US" b="1" dirty="0">
                  <a:solidFill>
                    <a:srgbClr val="006600"/>
                  </a:solidFill>
                  <a:latin typeface="微软雅黑" panose="020B0503020204020204" pitchFamily="34" charset="-122"/>
                  <a:ea typeface="微软雅黑" panose="020B0503020204020204" pitchFamily="34" charset="-122"/>
                </a:rPr>
                <a:t>函数前）</a:t>
              </a:r>
            </a:p>
          </p:txBody>
        </p:sp>
      </p:grpSp>
    </p:spTree>
    <p:extLst>
      <p:ext uri="{BB962C8B-B14F-4D97-AF65-F5344CB8AC3E}">
        <p14:creationId xmlns:p14="http://schemas.microsoft.com/office/powerpoint/2010/main" val="145409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nodeType="withEffect">
                                  <p:stCondLst>
                                    <p:cond delay="0"/>
                                  </p:stCondLst>
                                  <p:childTnLst>
                                    <p:set>
                                      <p:cBhvr>
                                        <p:cTn id="18" dur="1" fill="hold">
                                          <p:stCondLst>
                                            <p:cond delay="0"/>
                                          </p:stCondLst>
                                        </p:cTn>
                                        <p:tgtEl>
                                          <p:spTgt spid="53"/>
                                        </p:tgtEl>
                                        <p:attrNameLst>
                                          <p:attrName>style.visibility</p:attrName>
                                        </p:attrNameLst>
                                      </p:cBhvr>
                                      <p:to>
                                        <p:strVal val="visible"/>
                                      </p:to>
                                    </p:set>
                                    <p:anim calcmode="lin" valueType="num">
                                      <p:cBhvr additive="base">
                                        <p:cTn id="19" dur="500" fill="hold"/>
                                        <p:tgtEl>
                                          <p:spTgt spid="53"/>
                                        </p:tgtEl>
                                        <p:attrNameLst>
                                          <p:attrName>ppt_x</p:attrName>
                                        </p:attrNameLst>
                                      </p:cBhvr>
                                      <p:tavLst>
                                        <p:tav tm="0">
                                          <p:val>
                                            <p:strVal val="#ppt_x"/>
                                          </p:val>
                                        </p:tav>
                                        <p:tav tm="100000">
                                          <p:val>
                                            <p:strVal val="#ppt_x"/>
                                          </p:val>
                                        </p:tav>
                                      </p:tavLst>
                                    </p:anim>
                                    <p:anim calcmode="lin" valueType="num">
                                      <p:cBhvr additive="base">
                                        <p:cTn id="20" dur="500" fill="hold"/>
                                        <p:tgtEl>
                                          <p:spTgt spid="5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037098" cy="830997"/>
            <a:chOff x="734568" y="424635"/>
            <a:chExt cx="40370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函数调用栈框架</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2039112" y="1964592"/>
            <a:ext cx="2674361" cy="443766"/>
          </a:xfrm>
          <a:prstGeom prst="rect">
            <a:avLst/>
          </a:prstGeom>
          <a:solidFill>
            <a:srgbClr val="8A2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1" name="矩形 10"/>
          <p:cNvSpPr/>
          <p:nvPr/>
        </p:nvSpPr>
        <p:spPr>
          <a:xfrm>
            <a:off x="2034058" y="2402205"/>
            <a:ext cx="6699504" cy="1316356"/>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2" name="矩形 11"/>
          <p:cNvSpPr/>
          <p:nvPr/>
        </p:nvSpPr>
        <p:spPr>
          <a:xfrm>
            <a:off x="2830489" y="1870232"/>
            <a:ext cx="1564944" cy="584775"/>
          </a:xfrm>
          <a:prstGeom prst="rect">
            <a:avLst/>
          </a:prstGeom>
        </p:spPr>
        <p:txBody>
          <a:bodyPr wrap="square">
            <a:spAutoFit/>
          </a:bodyPr>
          <a:lstStyle/>
          <a:p>
            <a:r>
              <a:rPr lang="en-US" altLang="zh-CN" sz="3200" dirty="0" smtClean="0">
                <a:solidFill>
                  <a:srgbClr val="FFFF00"/>
                </a:solidFill>
                <a:latin typeface="Arial" panose="020B0604020202020204" pitchFamily="34" charset="0"/>
                <a:cs typeface="Arial" panose="020B0604020202020204" pitchFamily="34" charset="0"/>
              </a:rPr>
              <a:t>Swap</a:t>
            </a:r>
          </a:p>
        </p:txBody>
      </p:sp>
      <p:sp>
        <p:nvSpPr>
          <p:cNvPr id="15" name="矩形 14"/>
          <p:cNvSpPr/>
          <p:nvPr/>
        </p:nvSpPr>
        <p:spPr>
          <a:xfrm>
            <a:off x="2034058" y="1870233"/>
            <a:ext cx="6699504" cy="1848327"/>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矩形 15"/>
          <p:cNvSpPr/>
          <p:nvPr/>
        </p:nvSpPr>
        <p:spPr>
          <a:xfrm>
            <a:off x="2034058" y="1438242"/>
            <a:ext cx="2674361" cy="443766"/>
          </a:xfrm>
          <a:prstGeom prst="rect">
            <a:avLst/>
          </a:prstGeom>
          <a:solidFill>
            <a:srgbClr val="8A2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矩形 16"/>
          <p:cNvSpPr/>
          <p:nvPr/>
        </p:nvSpPr>
        <p:spPr>
          <a:xfrm>
            <a:off x="2890926" y="1350858"/>
            <a:ext cx="1542512" cy="584775"/>
          </a:xfrm>
          <a:prstGeom prst="rect">
            <a:avLst/>
          </a:prstGeom>
        </p:spPr>
        <p:txBody>
          <a:bodyPr wrap="square">
            <a:spAutoFit/>
          </a:bodyPr>
          <a:lstStyle/>
          <a:p>
            <a:r>
              <a:rPr lang="en-US" altLang="zh-CN" sz="3200" dirty="0" smtClean="0">
                <a:solidFill>
                  <a:srgbClr val="FFFF00"/>
                </a:solidFill>
                <a:latin typeface="Arial" panose="020B0604020202020204" pitchFamily="34" charset="0"/>
                <a:cs typeface="Arial" panose="020B0604020202020204" pitchFamily="34" charset="0"/>
              </a:rPr>
              <a:t>main</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962" y="2928595"/>
            <a:ext cx="1600713" cy="570010"/>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281" y="2928595"/>
            <a:ext cx="1600713" cy="570010"/>
          </a:xfrm>
          <a:prstGeom prst="rect">
            <a:avLst/>
          </a:prstGeom>
        </p:spPr>
      </p:pic>
      <p:sp>
        <p:nvSpPr>
          <p:cNvPr id="21" name="矩形 20"/>
          <p:cNvSpPr/>
          <p:nvPr/>
        </p:nvSpPr>
        <p:spPr>
          <a:xfrm>
            <a:off x="2277962" y="234322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x</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22" name="矩形 21"/>
          <p:cNvSpPr/>
          <p:nvPr/>
        </p:nvSpPr>
        <p:spPr>
          <a:xfrm>
            <a:off x="4892281" y="234322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y</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23" name="矩形 22"/>
          <p:cNvSpPr/>
          <p:nvPr/>
        </p:nvSpPr>
        <p:spPr>
          <a:xfrm>
            <a:off x="2669088" y="2913830"/>
            <a:ext cx="887652" cy="584775"/>
          </a:xfrm>
          <a:prstGeom prst="rect">
            <a:avLst/>
          </a:prstGeom>
        </p:spPr>
        <p:txBody>
          <a:bodyPr wrap="square">
            <a:spAutoFit/>
          </a:bodyPr>
          <a:lstStyle/>
          <a:p>
            <a:r>
              <a:rPr lang="en-US" altLang="zh-CN" sz="3200" b="1" dirty="0" smtClean="0">
                <a:solidFill>
                  <a:schemeClr val="bg1"/>
                </a:solidFill>
                <a:latin typeface="Arial" panose="020B0604020202020204" pitchFamily="34" charset="0"/>
                <a:cs typeface="Arial" panose="020B0604020202020204" pitchFamily="34" charset="0"/>
              </a:rPr>
              <a:t>&amp;m</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5332223" y="2913829"/>
            <a:ext cx="732218" cy="584775"/>
          </a:xfrm>
          <a:prstGeom prst="rect">
            <a:avLst/>
          </a:prstGeom>
        </p:spPr>
        <p:txBody>
          <a:bodyPr wrap="square">
            <a:spAutoFit/>
          </a:bodyPr>
          <a:lstStyle/>
          <a:p>
            <a:r>
              <a:rPr lang="en-US" altLang="zh-CN" sz="3200" b="1" dirty="0" smtClean="0">
                <a:solidFill>
                  <a:schemeClr val="bg1"/>
                </a:solidFill>
                <a:latin typeface="Arial" panose="020B0604020202020204" pitchFamily="34" charset="0"/>
                <a:cs typeface="Arial" panose="020B0604020202020204" pitchFamily="34" charset="0"/>
              </a:rPr>
              <a:t>&amp;n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 name="矩形 1"/>
          <p:cNvSpPr/>
          <p:nvPr/>
        </p:nvSpPr>
        <p:spPr>
          <a:xfrm>
            <a:off x="1167384" y="4334053"/>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768097" y="4334052"/>
            <a:ext cx="1620896" cy="575882"/>
            <a:chOff x="2752857" y="4334052"/>
            <a:chExt cx="1620896" cy="575882"/>
          </a:xfrm>
        </p:grpSpPr>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27" name="矩形 26"/>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371565" y="4334053"/>
            <a:ext cx="1620896" cy="575882"/>
            <a:chOff x="2752857" y="4334052"/>
            <a:chExt cx="1620896" cy="575882"/>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30" name="矩形 29"/>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5967984" y="4333707"/>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2" name="组合 31"/>
          <p:cNvGrpSpPr/>
          <p:nvPr/>
        </p:nvGrpSpPr>
        <p:grpSpPr>
          <a:xfrm>
            <a:off x="7568697" y="4333706"/>
            <a:ext cx="1620896" cy="575882"/>
            <a:chOff x="2752857" y="4334052"/>
            <a:chExt cx="1620896" cy="575882"/>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34" name="矩形 33"/>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9172165" y="4333707"/>
            <a:ext cx="1620896" cy="575882"/>
            <a:chOff x="2752857" y="4334052"/>
            <a:chExt cx="1620896" cy="575882"/>
          </a:xfrm>
        </p:grpSpPr>
        <p:pic>
          <p:nvPicPr>
            <p:cNvPr id="36" name="图片 3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37" name="矩形 36"/>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8" name="矩形 37"/>
          <p:cNvSpPr/>
          <p:nvPr/>
        </p:nvSpPr>
        <p:spPr>
          <a:xfrm>
            <a:off x="3108175" y="4324812"/>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10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39" name="矩形 38"/>
          <p:cNvSpPr/>
          <p:nvPr/>
        </p:nvSpPr>
        <p:spPr>
          <a:xfrm>
            <a:off x="4620923" y="4324811"/>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20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0" name="矩形 39"/>
          <p:cNvSpPr/>
          <p:nvPr/>
        </p:nvSpPr>
        <p:spPr>
          <a:xfrm>
            <a:off x="7945410" y="4315280"/>
            <a:ext cx="887652" cy="584775"/>
          </a:xfrm>
          <a:prstGeom prst="rect">
            <a:avLst/>
          </a:prstGeom>
        </p:spPr>
        <p:txBody>
          <a:bodyPr wrap="square">
            <a:spAutoFit/>
          </a:bodyPr>
          <a:lstStyle/>
          <a:p>
            <a:r>
              <a:rPr lang="en-US" altLang="zh-CN" sz="3200" b="1" dirty="0" smtClean="0">
                <a:solidFill>
                  <a:schemeClr val="bg1"/>
                </a:solidFill>
                <a:latin typeface="Arial" panose="020B0604020202020204" pitchFamily="34" charset="0"/>
                <a:cs typeface="Arial" panose="020B0604020202020204" pitchFamily="34" charset="0"/>
              </a:rPr>
              <a:t>&amp;m</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1" name="矩形 40"/>
          <p:cNvSpPr/>
          <p:nvPr/>
        </p:nvSpPr>
        <p:spPr>
          <a:xfrm>
            <a:off x="9551683" y="4315280"/>
            <a:ext cx="732218" cy="584775"/>
          </a:xfrm>
          <a:prstGeom prst="rect">
            <a:avLst/>
          </a:prstGeom>
        </p:spPr>
        <p:txBody>
          <a:bodyPr wrap="square">
            <a:spAutoFit/>
          </a:bodyPr>
          <a:lstStyle/>
          <a:p>
            <a:r>
              <a:rPr lang="en-US" altLang="zh-CN" sz="3200" b="1" dirty="0" smtClean="0">
                <a:solidFill>
                  <a:schemeClr val="bg1"/>
                </a:solidFill>
                <a:latin typeface="Arial" panose="020B0604020202020204" pitchFamily="34" charset="0"/>
                <a:cs typeface="Arial" panose="020B0604020202020204" pitchFamily="34" charset="0"/>
              </a:rPr>
              <a:t>&amp;n</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2" name="矩形 41"/>
          <p:cNvSpPr/>
          <p:nvPr/>
        </p:nvSpPr>
        <p:spPr>
          <a:xfrm>
            <a:off x="2608128" y="3818342"/>
            <a:ext cx="3518352" cy="1759497"/>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3" name="矩形 42"/>
          <p:cNvSpPr/>
          <p:nvPr/>
        </p:nvSpPr>
        <p:spPr>
          <a:xfrm>
            <a:off x="7385757" y="3818342"/>
            <a:ext cx="3518352" cy="1759497"/>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矩形 43"/>
          <p:cNvSpPr/>
          <p:nvPr/>
        </p:nvSpPr>
        <p:spPr>
          <a:xfrm>
            <a:off x="2749879" y="3744657"/>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m</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5" name="矩形 44"/>
          <p:cNvSpPr/>
          <p:nvPr/>
        </p:nvSpPr>
        <p:spPr>
          <a:xfrm>
            <a:off x="4378280" y="373050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n</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6" name="矩形 45"/>
          <p:cNvSpPr/>
          <p:nvPr/>
        </p:nvSpPr>
        <p:spPr>
          <a:xfrm>
            <a:off x="7565569" y="3758809"/>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x</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7" name="矩形 46"/>
          <p:cNvSpPr/>
          <p:nvPr/>
        </p:nvSpPr>
        <p:spPr>
          <a:xfrm>
            <a:off x="9193970" y="3744657"/>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y</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8" name="矩形 47"/>
          <p:cNvSpPr/>
          <p:nvPr/>
        </p:nvSpPr>
        <p:spPr>
          <a:xfrm>
            <a:off x="2739051" y="4920499"/>
            <a:ext cx="1881872" cy="584775"/>
          </a:xfrm>
          <a:prstGeom prst="rect">
            <a:avLst/>
          </a:prstGeom>
        </p:spPr>
        <p:txBody>
          <a:bodyPr wrap="square">
            <a:spAutoFit/>
          </a:bodyPr>
          <a:lstStyle/>
          <a:p>
            <a:r>
              <a:rPr lang="en-US" altLang="zh-CN" sz="3200" dirty="0" smtClean="0">
                <a:solidFill>
                  <a:srgbClr val="C00000"/>
                </a:solidFill>
                <a:latin typeface="Arial" panose="020B0604020202020204" pitchFamily="34" charset="0"/>
                <a:cs typeface="Arial" panose="020B0604020202020204" pitchFamily="34" charset="0"/>
              </a:rPr>
              <a:t>main</a:t>
            </a:r>
            <a:endParaRPr lang="zh-CN" altLang="en-US" sz="3200" dirty="0">
              <a:solidFill>
                <a:srgbClr val="C00000"/>
              </a:solidFill>
              <a:latin typeface="Arial" panose="020B0604020202020204" pitchFamily="34" charset="0"/>
              <a:cs typeface="Arial" panose="020B0604020202020204" pitchFamily="34" charset="0"/>
            </a:endParaRPr>
          </a:p>
        </p:txBody>
      </p:sp>
      <p:sp>
        <p:nvSpPr>
          <p:cNvPr id="49" name="矩形 48"/>
          <p:cNvSpPr/>
          <p:nvPr/>
        </p:nvSpPr>
        <p:spPr>
          <a:xfrm>
            <a:off x="7565569" y="4920499"/>
            <a:ext cx="1881872" cy="584775"/>
          </a:xfrm>
          <a:prstGeom prst="rect">
            <a:avLst/>
          </a:prstGeom>
        </p:spPr>
        <p:txBody>
          <a:bodyPr wrap="square">
            <a:spAutoFit/>
          </a:bodyPr>
          <a:lstStyle/>
          <a:p>
            <a:r>
              <a:rPr lang="en-US" altLang="zh-CN" sz="3200" dirty="0" smtClean="0">
                <a:solidFill>
                  <a:srgbClr val="C00000"/>
                </a:solidFill>
                <a:latin typeface="Arial" panose="020B0604020202020204" pitchFamily="34" charset="0"/>
                <a:cs typeface="Arial" panose="020B0604020202020204" pitchFamily="34" charset="0"/>
              </a:rPr>
              <a:t>Swap</a:t>
            </a:r>
            <a:endParaRPr lang="zh-CN" altLang="en-US" sz="3200" dirty="0">
              <a:solidFill>
                <a:srgbClr val="C00000"/>
              </a:solidFill>
              <a:latin typeface="Arial" panose="020B0604020202020204" pitchFamily="34" charset="0"/>
              <a:cs typeface="Arial" panose="020B0604020202020204" pitchFamily="34" charset="0"/>
            </a:endParaRPr>
          </a:p>
        </p:txBody>
      </p:sp>
      <p:sp>
        <p:nvSpPr>
          <p:cNvPr id="50" name="Rectangle 3"/>
          <p:cNvSpPr txBox="1">
            <a:spLocks noChangeArrowheads="1"/>
          </p:cNvSpPr>
          <p:nvPr/>
        </p:nvSpPr>
        <p:spPr bwMode="auto">
          <a:xfrm>
            <a:off x="1946917" y="5603494"/>
            <a:ext cx="754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ctr" eaLnBrk="1" hangingPunct="1">
              <a:lnSpc>
                <a:spcPct val="110000"/>
              </a:lnSpc>
              <a:spcBef>
                <a:spcPct val="20000"/>
              </a:spcBef>
              <a:buClr>
                <a:schemeClr val="tx1"/>
              </a:buClr>
              <a:buSzPct val="75000"/>
            </a:pPr>
            <a:r>
              <a:rPr lang="en-US" altLang="zh-CN" b="1" dirty="0">
                <a:solidFill>
                  <a:srgbClr val="006600"/>
                </a:solidFill>
                <a:latin typeface="微软雅黑" panose="020B0503020204020204" pitchFamily="34" charset="-122"/>
                <a:ea typeface="微软雅黑" panose="020B0503020204020204" pitchFamily="34" charset="-122"/>
              </a:rPr>
              <a:t>Swap </a:t>
            </a:r>
            <a:r>
              <a:rPr lang="zh-CN" altLang="en-US" b="1" dirty="0">
                <a:solidFill>
                  <a:srgbClr val="006600"/>
                </a:solidFill>
                <a:latin typeface="微软雅黑" panose="020B0503020204020204" pitchFamily="34" charset="-122"/>
                <a:ea typeface="微软雅黑" panose="020B0503020204020204" pitchFamily="34" charset="-122"/>
              </a:rPr>
              <a:t>函数的栈框架</a:t>
            </a:r>
          </a:p>
        </p:txBody>
      </p:sp>
    </p:spTree>
    <p:extLst>
      <p:ext uri="{BB962C8B-B14F-4D97-AF65-F5344CB8AC3E}">
        <p14:creationId xmlns:p14="http://schemas.microsoft.com/office/powerpoint/2010/main" val="575281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037098" cy="830997"/>
            <a:chOff x="734568" y="424635"/>
            <a:chExt cx="40370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函数调用栈框架</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1" name="矩形 10"/>
          <p:cNvSpPr/>
          <p:nvPr/>
        </p:nvSpPr>
        <p:spPr>
          <a:xfrm>
            <a:off x="2034058" y="1868805"/>
            <a:ext cx="6699504" cy="1316356"/>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6" name="矩形 15"/>
          <p:cNvSpPr/>
          <p:nvPr/>
        </p:nvSpPr>
        <p:spPr>
          <a:xfrm>
            <a:off x="2034058" y="1438242"/>
            <a:ext cx="2674361" cy="443766"/>
          </a:xfrm>
          <a:prstGeom prst="rect">
            <a:avLst/>
          </a:prstGeom>
          <a:solidFill>
            <a:srgbClr val="8A2F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17" name="矩形 16"/>
          <p:cNvSpPr/>
          <p:nvPr/>
        </p:nvSpPr>
        <p:spPr>
          <a:xfrm>
            <a:off x="2890926" y="1350858"/>
            <a:ext cx="1542512" cy="584775"/>
          </a:xfrm>
          <a:prstGeom prst="rect">
            <a:avLst/>
          </a:prstGeom>
        </p:spPr>
        <p:txBody>
          <a:bodyPr wrap="square">
            <a:spAutoFit/>
          </a:bodyPr>
          <a:lstStyle/>
          <a:p>
            <a:r>
              <a:rPr lang="en-US" altLang="zh-CN" sz="3200" dirty="0" smtClean="0">
                <a:solidFill>
                  <a:srgbClr val="FFFF00"/>
                </a:solidFill>
                <a:latin typeface="Arial" panose="020B0604020202020204" pitchFamily="34" charset="0"/>
                <a:cs typeface="Arial" panose="020B0604020202020204" pitchFamily="34" charset="0"/>
              </a:rPr>
              <a:t>main</a:t>
            </a:r>
          </a:p>
        </p:txBody>
      </p:sp>
      <p:pic>
        <p:nvPicPr>
          <p:cNvPr id="18" name="图片 1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277962" y="2395195"/>
            <a:ext cx="1600713" cy="570010"/>
          </a:xfrm>
          <a:prstGeom prst="rect">
            <a:avLst/>
          </a:prstGeom>
        </p:spPr>
      </p:pic>
      <p:pic>
        <p:nvPicPr>
          <p:cNvPr id="19" name="图片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92281" y="2395195"/>
            <a:ext cx="1600713" cy="570010"/>
          </a:xfrm>
          <a:prstGeom prst="rect">
            <a:avLst/>
          </a:prstGeom>
        </p:spPr>
      </p:pic>
      <p:sp>
        <p:nvSpPr>
          <p:cNvPr id="21" name="矩形 20"/>
          <p:cNvSpPr/>
          <p:nvPr/>
        </p:nvSpPr>
        <p:spPr>
          <a:xfrm>
            <a:off x="2277962" y="180982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m</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22" name="矩形 21"/>
          <p:cNvSpPr/>
          <p:nvPr/>
        </p:nvSpPr>
        <p:spPr>
          <a:xfrm>
            <a:off x="4892281" y="180982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n</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23" name="矩形 22"/>
          <p:cNvSpPr/>
          <p:nvPr/>
        </p:nvSpPr>
        <p:spPr>
          <a:xfrm>
            <a:off x="2669088" y="2380430"/>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20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4" name="矩形 23"/>
          <p:cNvSpPr/>
          <p:nvPr/>
        </p:nvSpPr>
        <p:spPr>
          <a:xfrm>
            <a:off x="5332223" y="2380429"/>
            <a:ext cx="732218"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10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2" name="矩形 1"/>
          <p:cNvSpPr/>
          <p:nvPr/>
        </p:nvSpPr>
        <p:spPr>
          <a:xfrm>
            <a:off x="1167384" y="4334053"/>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 name="组合 2"/>
          <p:cNvGrpSpPr/>
          <p:nvPr/>
        </p:nvGrpSpPr>
        <p:grpSpPr>
          <a:xfrm>
            <a:off x="2768097" y="4334052"/>
            <a:ext cx="1620896" cy="575882"/>
            <a:chOff x="2752857" y="4334052"/>
            <a:chExt cx="1620896" cy="575882"/>
          </a:xfrm>
        </p:grpSpPr>
        <p:pic>
          <p:nvPicPr>
            <p:cNvPr id="26" name="图片 2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27" name="矩形 26"/>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8" name="组合 27"/>
          <p:cNvGrpSpPr/>
          <p:nvPr/>
        </p:nvGrpSpPr>
        <p:grpSpPr>
          <a:xfrm>
            <a:off x="4371565" y="4334053"/>
            <a:ext cx="1620896" cy="575882"/>
            <a:chOff x="2752857" y="4334052"/>
            <a:chExt cx="1620896" cy="575882"/>
          </a:xfrm>
        </p:grpSpPr>
        <p:pic>
          <p:nvPicPr>
            <p:cNvPr id="29" name="图片 2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773040" y="4339924"/>
              <a:ext cx="1600713" cy="570010"/>
            </a:xfrm>
            <a:prstGeom prst="rect">
              <a:avLst/>
            </a:prstGeom>
          </p:spPr>
        </p:pic>
        <p:sp>
          <p:nvSpPr>
            <p:cNvPr id="30" name="矩形 29"/>
            <p:cNvSpPr/>
            <p:nvPr/>
          </p:nvSpPr>
          <p:spPr>
            <a:xfrm>
              <a:off x="2752857" y="4334052"/>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1" name="矩形 30"/>
          <p:cNvSpPr/>
          <p:nvPr/>
        </p:nvSpPr>
        <p:spPr>
          <a:xfrm>
            <a:off x="5967984" y="4333707"/>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p:cNvSpPr/>
          <p:nvPr/>
        </p:nvSpPr>
        <p:spPr>
          <a:xfrm>
            <a:off x="7568697" y="4333706"/>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p:cNvSpPr/>
          <p:nvPr/>
        </p:nvSpPr>
        <p:spPr>
          <a:xfrm>
            <a:off x="9172165" y="4333707"/>
            <a:ext cx="1600713" cy="575881"/>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p:cNvSpPr/>
          <p:nvPr/>
        </p:nvSpPr>
        <p:spPr>
          <a:xfrm>
            <a:off x="3108175" y="4324812"/>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20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39" name="矩形 38"/>
          <p:cNvSpPr/>
          <p:nvPr/>
        </p:nvSpPr>
        <p:spPr>
          <a:xfrm>
            <a:off x="4620923" y="4324811"/>
            <a:ext cx="887652" cy="584775"/>
          </a:xfrm>
          <a:prstGeom prst="rect">
            <a:avLst/>
          </a:prstGeom>
        </p:spPr>
        <p:txBody>
          <a:bodyPr wrap="square">
            <a:spAutoFit/>
          </a:bodyPr>
          <a:lstStyle/>
          <a:p>
            <a:pPr algn="ctr"/>
            <a:r>
              <a:rPr lang="en-US" altLang="zh-CN" sz="3200" b="1" dirty="0" smtClean="0">
                <a:solidFill>
                  <a:schemeClr val="bg1"/>
                </a:solidFill>
                <a:latin typeface="Arial" panose="020B0604020202020204" pitchFamily="34" charset="0"/>
                <a:cs typeface="Arial" panose="020B0604020202020204" pitchFamily="34" charset="0"/>
              </a:rPr>
              <a:t>10</a:t>
            </a:r>
            <a:endParaRPr lang="zh-CN" altLang="en-US" sz="3200" b="1" dirty="0">
              <a:solidFill>
                <a:schemeClr val="bg1"/>
              </a:solidFill>
              <a:latin typeface="Arial" panose="020B0604020202020204" pitchFamily="34" charset="0"/>
              <a:cs typeface="Arial" panose="020B0604020202020204" pitchFamily="34" charset="0"/>
            </a:endParaRPr>
          </a:p>
        </p:txBody>
      </p:sp>
      <p:sp>
        <p:nvSpPr>
          <p:cNvPr id="42" name="矩形 41"/>
          <p:cNvSpPr/>
          <p:nvPr/>
        </p:nvSpPr>
        <p:spPr>
          <a:xfrm>
            <a:off x="2608128" y="3818342"/>
            <a:ext cx="3518352" cy="1759497"/>
          </a:xfrm>
          <a:prstGeom prst="rect">
            <a:avLst/>
          </a:prstGeom>
          <a:noFill/>
          <a:ln w="19050">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00"/>
          </a:p>
        </p:txBody>
      </p:sp>
      <p:sp>
        <p:nvSpPr>
          <p:cNvPr id="44" name="矩形 43"/>
          <p:cNvSpPr/>
          <p:nvPr/>
        </p:nvSpPr>
        <p:spPr>
          <a:xfrm>
            <a:off x="2749879" y="3744657"/>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m</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5" name="矩形 44"/>
          <p:cNvSpPr/>
          <p:nvPr/>
        </p:nvSpPr>
        <p:spPr>
          <a:xfrm>
            <a:off x="4378280" y="3730505"/>
            <a:ext cx="369124" cy="584775"/>
          </a:xfrm>
          <a:prstGeom prst="rect">
            <a:avLst/>
          </a:prstGeom>
        </p:spPr>
        <p:txBody>
          <a:bodyPr wrap="square">
            <a:spAutoFit/>
          </a:bodyPr>
          <a:lstStyle/>
          <a:p>
            <a:r>
              <a:rPr lang="en-US" altLang="zh-CN" sz="3200" b="1" dirty="0" smtClean="0">
                <a:solidFill>
                  <a:srgbClr val="8A2F8C"/>
                </a:solidFill>
                <a:latin typeface="Arial" panose="020B0604020202020204" pitchFamily="34" charset="0"/>
                <a:cs typeface="Arial" panose="020B0604020202020204" pitchFamily="34" charset="0"/>
              </a:rPr>
              <a:t>n</a:t>
            </a:r>
            <a:endParaRPr lang="zh-CN" altLang="en-US" sz="3200" b="1" dirty="0">
              <a:solidFill>
                <a:srgbClr val="8A2F8C"/>
              </a:solidFill>
              <a:latin typeface="Arial" panose="020B0604020202020204" pitchFamily="34" charset="0"/>
              <a:cs typeface="Arial" panose="020B0604020202020204" pitchFamily="34" charset="0"/>
            </a:endParaRPr>
          </a:p>
        </p:txBody>
      </p:sp>
      <p:sp>
        <p:nvSpPr>
          <p:cNvPr id="48" name="矩形 47"/>
          <p:cNvSpPr/>
          <p:nvPr/>
        </p:nvSpPr>
        <p:spPr>
          <a:xfrm>
            <a:off x="2739051" y="4920499"/>
            <a:ext cx="1881872" cy="584775"/>
          </a:xfrm>
          <a:prstGeom prst="rect">
            <a:avLst/>
          </a:prstGeom>
        </p:spPr>
        <p:txBody>
          <a:bodyPr wrap="square">
            <a:spAutoFit/>
          </a:bodyPr>
          <a:lstStyle/>
          <a:p>
            <a:r>
              <a:rPr lang="en-US" altLang="zh-CN" sz="3200" dirty="0" smtClean="0">
                <a:solidFill>
                  <a:srgbClr val="C00000"/>
                </a:solidFill>
                <a:latin typeface="Arial" panose="020B0604020202020204" pitchFamily="34" charset="0"/>
                <a:cs typeface="Arial" panose="020B0604020202020204" pitchFamily="34" charset="0"/>
              </a:rPr>
              <a:t>main</a:t>
            </a:r>
            <a:endParaRPr lang="zh-CN" altLang="en-US" sz="3200" dirty="0">
              <a:solidFill>
                <a:srgbClr val="C00000"/>
              </a:solidFill>
              <a:latin typeface="Arial" panose="020B0604020202020204" pitchFamily="34" charset="0"/>
              <a:cs typeface="Arial" panose="020B0604020202020204" pitchFamily="34" charset="0"/>
            </a:endParaRPr>
          </a:p>
        </p:txBody>
      </p:sp>
      <p:sp>
        <p:nvSpPr>
          <p:cNvPr id="32" name="Rectangle 3"/>
          <p:cNvSpPr txBox="1">
            <a:spLocks noChangeArrowheads="1"/>
          </p:cNvSpPr>
          <p:nvPr/>
        </p:nvSpPr>
        <p:spPr bwMode="auto">
          <a:xfrm>
            <a:off x="1946917" y="5603494"/>
            <a:ext cx="75438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kumimoji="1" sz="2400">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2400">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2400">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2400">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lvl="1" algn="ctr" eaLnBrk="1" hangingPunct="1">
              <a:lnSpc>
                <a:spcPct val="110000"/>
              </a:lnSpc>
              <a:spcBef>
                <a:spcPct val="20000"/>
              </a:spcBef>
              <a:buClr>
                <a:schemeClr val="tx1"/>
              </a:buClr>
              <a:buSzPct val="75000"/>
            </a:pPr>
            <a:r>
              <a:rPr lang="en-US" altLang="zh-CN" b="1" dirty="0">
                <a:solidFill>
                  <a:srgbClr val="006600"/>
                </a:solidFill>
                <a:latin typeface="微软雅黑" panose="020B0503020204020204" pitchFamily="34" charset="-122"/>
                <a:ea typeface="微软雅黑" panose="020B0503020204020204" pitchFamily="34" charset="-122"/>
              </a:rPr>
              <a:t>main </a:t>
            </a:r>
            <a:r>
              <a:rPr lang="zh-CN" altLang="en-US" b="1" dirty="0">
                <a:solidFill>
                  <a:srgbClr val="006600"/>
                </a:solidFill>
                <a:latin typeface="微软雅黑" panose="020B0503020204020204" pitchFamily="34" charset="-122"/>
                <a:ea typeface="微软雅黑" panose="020B0503020204020204" pitchFamily="34" charset="-122"/>
              </a:rPr>
              <a:t>函数的栈框架（调用 </a:t>
            </a:r>
            <a:r>
              <a:rPr lang="en-US" altLang="zh-CN" b="1" dirty="0">
                <a:solidFill>
                  <a:srgbClr val="006600"/>
                </a:solidFill>
                <a:latin typeface="微软雅黑" panose="020B0503020204020204" pitchFamily="34" charset="-122"/>
                <a:ea typeface="微软雅黑" panose="020B0503020204020204" pitchFamily="34" charset="-122"/>
              </a:rPr>
              <a:t>Swap </a:t>
            </a:r>
            <a:r>
              <a:rPr lang="zh-CN" altLang="en-US" b="1" dirty="0" smtClean="0">
                <a:solidFill>
                  <a:srgbClr val="006600"/>
                </a:solidFill>
                <a:latin typeface="微软雅黑" panose="020B0503020204020204" pitchFamily="34" charset="-122"/>
                <a:ea typeface="微软雅黑" panose="020B0503020204020204" pitchFamily="34" charset="-122"/>
              </a:rPr>
              <a:t>函数后）</a:t>
            </a:r>
            <a:endParaRPr lang="zh-CN" altLang="en-US" b="1"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722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82545" cy="830997"/>
            <a:chOff x="734568" y="424635"/>
            <a:chExt cx="488254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277463"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常量指针与指针常量</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277463" y="1338922"/>
            <a:ext cx="9976104" cy="4678204"/>
          </a:xfrm>
          <a:prstGeom prst="rect">
            <a:avLst/>
          </a:prstGeom>
        </p:spPr>
        <p:txBody>
          <a:bodyPr wrap="square">
            <a:spAutoFit/>
          </a:bodyPr>
          <a:lstStyle/>
          <a:p>
            <a:pPr>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常量指针：指向常量的指针</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性质</a:t>
            </a:r>
            <a:r>
              <a:rPr lang="zh-CN" altLang="en-US" b="1" dirty="0">
                <a:solidFill>
                  <a:srgbClr val="8A2F8C"/>
                </a:solidFill>
                <a:latin typeface="微软雅黑" panose="020B0503020204020204" pitchFamily="34" charset="-122"/>
                <a:ea typeface="微软雅黑" panose="020B0503020204020204" pitchFamily="34" charset="-122"/>
              </a:rPr>
              <a:t>：不能通过指针修改目标数据对象的值，但可以改变指针值，使其指向其他地方</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示例</a:t>
            </a:r>
            <a:r>
              <a:rPr lang="zh-CN" altLang="en-US" b="1" dirty="0">
                <a:solidFill>
                  <a:srgbClr val="8A2F8C"/>
                </a:solidFill>
                <a:latin typeface="微软雅黑" panose="020B0503020204020204" pitchFamily="34" charset="-122"/>
                <a:ea typeface="微软雅黑" panose="020B0503020204020204" pitchFamily="34" charset="-122"/>
              </a:rPr>
              <a:t>一：</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 10;  </a:t>
            </a:r>
            <a:r>
              <a:rPr lang="en-US" altLang="zh-CN" b="1" dirty="0" err="1">
                <a:solidFill>
                  <a:srgbClr val="006600"/>
                </a:solidFill>
                <a:latin typeface="微软雅黑" panose="020B0503020204020204" pitchFamily="34" charset="-122"/>
                <a:ea typeface="微软雅黑" panose="020B0503020204020204" pitchFamily="34" charset="-122"/>
              </a:rPr>
              <a:t>const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 p = &amp;n;</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典型</a:t>
            </a:r>
            <a:r>
              <a:rPr lang="zh-CN" altLang="en-US" b="1" dirty="0">
                <a:solidFill>
                  <a:srgbClr val="8A2F8C"/>
                </a:solidFill>
                <a:latin typeface="微软雅黑" panose="020B0503020204020204" pitchFamily="34" charset="-122"/>
                <a:ea typeface="微软雅黑" panose="020B0503020204020204" pitchFamily="34" charset="-122"/>
              </a:rPr>
              <a:t>使用场合：作为函数参数，表示函数内部不能修改指针所指向的目标数据对象值</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示例</a:t>
            </a:r>
            <a:r>
              <a:rPr lang="zh-CN" altLang="en-US" b="1" dirty="0">
                <a:solidFill>
                  <a:srgbClr val="8A2F8C"/>
                </a:solidFill>
                <a:latin typeface="微软雅黑" panose="020B0503020204020204" pitchFamily="34" charset="-122"/>
                <a:ea typeface="微软雅黑" panose="020B0503020204020204" pitchFamily="34" charset="-122"/>
              </a:rPr>
              <a:t>二：</a:t>
            </a:r>
            <a:r>
              <a:rPr lang="en-US" altLang="zh-CN" b="1" dirty="0">
                <a:solidFill>
                  <a:srgbClr val="006600"/>
                </a:solidFill>
                <a:latin typeface="微软雅黑" panose="020B0503020204020204" pitchFamily="34" charset="-122"/>
                <a:ea typeface="微软雅黑" panose="020B0503020204020204" pitchFamily="34" charset="-122"/>
              </a:rPr>
              <a:t>void </a:t>
            </a:r>
            <a:r>
              <a:rPr lang="en-US" altLang="zh-CN" b="1" dirty="0" err="1">
                <a:solidFill>
                  <a:srgbClr val="006600"/>
                </a:solidFill>
                <a:latin typeface="微软雅黑" panose="020B0503020204020204" pitchFamily="34" charset="-122"/>
                <a:ea typeface="微软雅黑" panose="020B0503020204020204" pitchFamily="34" charset="-122"/>
              </a:rPr>
              <a:t>PrintObject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const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 p );</a:t>
            </a:r>
          </a:p>
          <a:p>
            <a:pPr>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指针常量：指针指向的位置不可变化</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性质</a:t>
            </a:r>
            <a:r>
              <a:rPr lang="zh-CN" altLang="en-US" b="1" dirty="0">
                <a:solidFill>
                  <a:srgbClr val="8A2F8C"/>
                </a:solidFill>
                <a:latin typeface="微软雅黑" panose="020B0503020204020204" pitchFamily="34" charset="-122"/>
                <a:ea typeface="微软雅黑" panose="020B0503020204020204" pitchFamily="34" charset="-122"/>
              </a:rPr>
              <a:t>：不可将指针指向其他地方，但可改变指针所指向的目标数据对象值</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示例</a:t>
            </a:r>
            <a:r>
              <a:rPr lang="zh-CN" altLang="en-US" b="1" dirty="0">
                <a:solidFill>
                  <a:srgbClr val="8A2F8C"/>
                </a:solidFill>
                <a:latin typeface="微软雅黑" panose="020B0503020204020204" pitchFamily="34" charset="-122"/>
                <a:ea typeface="微软雅黑" panose="020B0503020204020204" pitchFamily="34" charset="-122"/>
              </a:rPr>
              <a:t>三：</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 10;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 </a:t>
            </a:r>
            <a:r>
              <a:rPr lang="en-US" altLang="zh-CN" b="1" dirty="0" err="1">
                <a:solidFill>
                  <a:srgbClr val="006600"/>
                </a:solidFill>
                <a:latin typeface="微软雅黑" panose="020B0503020204020204" pitchFamily="34" charset="-122"/>
                <a:ea typeface="微软雅黑" panose="020B0503020204020204" pitchFamily="34" charset="-122"/>
              </a:rPr>
              <a:t>const</a:t>
            </a:r>
            <a:r>
              <a:rPr lang="en-US" altLang="zh-CN" b="1" dirty="0">
                <a:solidFill>
                  <a:srgbClr val="006600"/>
                </a:solidFill>
                <a:latin typeface="微软雅黑" panose="020B0503020204020204" pitchFamily="34" charset="-122"/>
                <a:ea typeface="微软雅黑" panose="020B0503020204020204" pitchFamily="34" charset="-122"/>
              </a:rPr>
              <a:t> p = &amp;n;</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指针</a:t>
            </a:r>
            <a:r>
              <a:rPr lang="zh-CN" altLang="en-US" b="1" dirty="0">
                <a:solidFill>
                  <a:srgbClr val="8A2F8C"/>
                </a:solidFill>
                <a:latin typeface="微软雅黑" panose="020B0503020204020204" pitchFamily="34" charset="-122"/>
                <a:ea typeface="微软雅黑" panose="020B0503020204020204" pitchFamily="34" charset="-122"/>
              </a:rPr>
              <a:t>常量和其他常量一样，必须在定义时初始化</a:t>
            </a:r>
          </a:p>
          <a:p>
            <a:pPr>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常量指针常量：指向常量的指针常量（指针的双重只读属性）</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性质</a:t>
            </a:r>
            <a:r>
              <a:rPr lang="zh-CN" altLang="en-US" b="1" dirty="0">
                <a:solidFill>
                  <a:srgbClr val="8A2F8C"/>
                </a:solidFill>
                <a:latin typeface="微软雅黑" panose="020B0503020204020204" pitchFamily="34" charset="-122"/>
                <a:ea typeface="微软雅黑" panose="020B0503020204020204" pitchFamily="34" charset="-122"/>
              </a:rPr>
              <a:t>：指针值不可改变，指向的目标数据对象值也不可改变</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示例</a:t>
            </a:r>
            <a:r>
              <a:rPr lang="zh-CN" altLang="en-US" b="1" dirty="0">
                <a:solidFill>
                  <a:srgbClr val="8A2F8C"/>
                </a:solidFill>
                <a:latin typeface="微软雅黑" panose="020B0503020204020204" pitchFamily="34" charset="-122"/>
                <a:ea typeface="微软雅黑" panose="020B0503020204020204" pitchFamily="34" charset="-122"/>
              </a:rPr>
              <a:t>四</a:t>
            </a:r>
            <a:r>
              <a:rPr lang="zh-CN" altLang="en-US" b="1" dirty="0" smtClean="0">
                <a:solidFill>
                  <a:srgbClr val="8A2F8C"/>
                </a:solidFill>
                <a:latin typeface="微软雅黑" panose="020B0503020204020204" pitchFamily="34" charset="-122"/>
                <a:ea typeface="微软雅黑" panose="020B0503020204020204" pitchFamily="34" charset="-122"/>
              </a:rPr>
              <a:t>：</a:t>
            </a:r>
            <a:r>
              <a:rPr lang="en-US" altLang="zh-CN" b="1" dirty="0" err="1" smtClean="0">
                <a:solidFill>
                  <a:srgbClr val="006600"/>
                </a:solidFill>
                <a:latin typeface="微软雅黑" panose="020B0503020204020204" pitchFamily="34" charset="-122"/>
                <a:ea typeface="微软雅黑" panose="020B0503020204020204" pitchFamily="34" charset="-122"/>
              </a:rPr>
              <a:t>const</a:t>
            </a:r>
            <a:r>
              <a:rPr lang="en-US" altLang="zh-CN" b="1" dirty="0" smtClean="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 10;  </a:t>
            </a:r>
            <a:r>
              <a:rPr lang="en-US" altLang="zh-CN" b="1" dirty="0" err="1">
                <a:solidFill>
                  <a:srgbClr val="006600"/>
                </a:solidFill>
                <a:latin typeface="微软雅黑" panose="020B0503020204020204" pitchFamily="34" charset="-122"/>
                <a:ea typeface="微软雅黑" panose="020B0503020204020204" pitchFamily="34" charset="-122"/>
              </a:rPr>
              <a:t>const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 </a:t>
            </a:r>
            <a:r>
              <a:rPr lang="en-US" altLang="zh-CN" b="1" dirty="0" err="1">
                <a:solidFill>
                  <a:srgbClr val="006600"/>
                </a:solidFill>
                <a:latin typeface="微软雅黑" panose="020B0503020204020204" pitchFamily="34" charset="-122"/>
                <a:ea typeface="微软雅黑" panose="020B0503020204020204" pitchFamily="34" charset="-122"/>
              </a:rPr>
              <a:t>const</a:t>
            </a:r>
            <a:r>
              <a:rPr lang="en-US" altLang="zh-CN" b="1" dirty="0">
                <a:solidFill>
                  <a:srgbClr val="006600"/>
                </a:solidFill>
                <a:latin typeface="微软雅黑" panose="020B0503020204020204" pitchFamily="34" charset="-122"/>
                <a:ea typeface="微软雅黑" panose="020B0503020204020204" pitchFamily="34" charset="-122"/>
              </a:rPr>
              <a:t> p = &amp;n;</a:t>
            </a:r>
          </a:p>
          <a:p>
            <a:pPr>
              <a:spcBef>
                <a:spcPts val="400"/>
              </a:spcBef>
            </a:pPr>
            <a:r>
              <a:rPr lang="zh-CN" altLang="en-US" b="1" dirty="0" smtClean="0">
                <a:solidFill>
                  <a:srgbClr val="8A2F8C"/>
                </a:solidFill>
                <a:latin typeface="微软雅黑" panose="020B0503020204020204" pitchFamily="34" charset="-122"/>
                <a:ea typeface="微软雅黑" panose="020B0503020204020204" pitchFamily="34" charset="-122"/>
              </a:rPr>
              <a:t>　典型</a:t>
            </a:r>
            <a:r>
              <a:rPr lang="zh-CN" altLang="en-US" b="1" dirty="0">
                <a:solidFill>
                  <a:srgbClr val="8A2F8C"/>
                </a:solidFill>
                <a:latin typeface="微软雅黑" panose="020B0503020204020204" pitchFamily="34" charset="-122"/>
                <a:ea typeface="微软雅黑" panose="020B0503020204020204" pitchFamily="34" charset="-122"/>
              </a:rPr>
              <a:t>使用场合：主要作为函数参数使用</a:t>
            </a:r>
          </a:p>
        </p:txBody>
      </p:sp>
    </p:spTree>
    <p:extLst>
      <p:ext uri="{BB962C8B-B14F-4D97-AF65-F5344CB8AC3E}">
        <p14:creationId xmlns:p14="http://schemas.microsoft.com/office/powerpoint/2010/main" val="1119500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98763" cy="830997"/>
            <a:chOff x="734568" y="424635"/>
            <a:chExt cx="449876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指针与函数返回值</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20067" y="1569754"/>
            <a:ext cx="9336616" cy="4216539"/>
          </a:xfrm>
          <a:prstGeom prst="rect">
            <a:avLst/>
          </a:prstGeom>
        </p:spPr>
        <p:txBody>
          <a:bodyPr wrap="square">
            <a:spAutoFit/>
          </a:bodyPr>
          <a:lstStyle/>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指针类型可以作为函数返回值</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内部返回某个数据对象的地址</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调用</a:t>
            </a:r>
            <a:r>
              <a:rPr lang="zh-CN" altLang="en-US" sz="2000" b="1" dirty="0">
                <a:solidFill>
                  <a:srgbClr val="8A2F8C"/>
                </a:solidFill>
                <a:latin typeface="微软雅黑" panose="020B0503020204020204" pitchFamily="34" charset="-122"/>
                <a:ea typeface="微软雅黑" panose="020B0503020204020204" pitchFamily="34" charset="-122"/>
              </a:rPr>
              <a:t>函数后将返回值赋值给某个指针</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特别</a:t>
            </a:r>
            <a:r>
              <a:rPr lang="zh-CN" altLang="en-US" sz="2000" b="1" dirty="0">
                <a:solidFill>
                  <a:srgbClr val="8A2F8C"/>
                </a:solidFill>
                <a:latin typeface="微软雅黑" panose="020B0503020204020204" pitchFamily="34" charset="-122"/>
                <a:ea typeface="微软雅黑" panose="020B0503020204020204" pitchFamily="34" charset="-122"/>
              </a:rPr>
              <a:t>说明：</a:t>
            </a:r>
            <a:r>
              <a:rPr lang="zh-CN" altLang="en-US" sz="2000" b="1" dirty="0">
                <a:solidFill>
                  <a:srgbClr val="C00000"/>
                </a:solidFill>
                <a:latin typeface="微软雅黑" panose="020B0503020204020204" pitchFamily="34" charset="-122"/>
                <a:ea typeface="微软雅黑" panose="020B0503020204020204" pitchFamily="34" charset="-122"/>
              </a:rPr>
              <a:t>不能返回函数内部定义的局部变量地址</a:t>
            </a:r>
            <a:endParaRPr lang="zh-CN" altLang="en-US" sz="2400" b="1" dirty="0">
              <a:solidFill>
                <a:srgbClr val="C00000"/>
              </a:solidFill>
              <a:latin typeface="微软雅黑" panose="020B0503020204020204" pitchFamily="34" charset="-122"/>
              <a:ea typeface="微软雅黑" panose="020B0503020204020204" pitchFamily="34" charset="-122"/>
            </a:endParaRP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程序示例</a:t>
            </a:r>
          </a:p>
          <a:p>
            <a:pPr>
              <a:spcBef>
                <a:spcPts val="400"/>
              </a:spcBef>
              <a:spcAft>
                <a:spcPts val="400"/>
              </a:spcAft>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global = 0;</a:t>
            </a:r>
          </a:p>
          <a:p>
            <a:pPr>
              <a:spcBef>
                <a:spcPts val="400"/>
              </a:spcBef>
              <a:spcAft>
                <a:spcPts val="400"/>
              </a:spcAft>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ReturnPointer</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spcAft>
                <a:spcPts val="400"/>
              </a:spcAft>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spcAft>
                <a:spcPts val="400"/>
              </a:spcAft>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return &amp;global;</a:t>
            </a:r>
          </a:p>
          <a:p>
            <a:pPr>
              <a:spcBef>
                <a:spcPts val="400"/>
              </a:spcBef>
              <a:spcAft>
                <a:spcPts val="400"/>
              </a:spcAft>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199518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99468" cy="830997"/>
            <a:chOff x="734568" y="424635"/>
            <a:chExt cx="489946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29438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指针与复合数据类型</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04827" y="1444912"/>
            <a:ext cx="9336616" cy="4466223"/>
          </a:xfrm>
          <a:prstGeom prst="rect">
            <a:avLst/>
          </a:prstGeom>
        </p:spPr>
        <p:txBody>
          <a:bodyPr wrap="square">
            <a:spAutoFit/>
          </a:bodyPr>
          <a:lstStyle/>
          <a:p>
            <a:pPr>
              <a:lnSpc>
                <a:spcPct val="12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指针与数组</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数据</a:t>
            </a:r>
            <a:r>
              <a:rPr lang="zh-CN" altLang="en-US" sz="2400" b="1" dirty="0">
                <a:solidFill>
                  <a:srgbClr val="8A2F8C"/>
                </a:solidFill>
                <a:latin typeface="微软雅黑" panose="020B0503020204020204" pitchFamily="34" charset="-122"/>
                <a:ea typeface="微软雅黑" panose="020B0503020204020204" pitchFamily="34" charset="-122"/>
              </a:rPr>
              <a:t>对象地址的计算</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作为</a:t>
            </a:r>
            <a:r>
              <a:rPr lang="zh-CN" altLang="en-US" sz="2400" b="1" dirty="0">
                <a:solidFill>
                  <a:srgbClr val="8A2F8C"/>
                </a:solidFill>
                <a:latin typeface="微软雅黑" panose="020B0503020204020204" pitchFamily="34" charset="-122"/>
                <a:ea typeface="微软雅黑" panose="020B0503020204020204" pitchFamily="34" charset="-122"/>
              </a:rPr>
              <a:t>函数参数的指针与数组</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指针</a:t>
            </a:r>
            <a:r>
              <a:rPr lang="zh-CN" altLang="en-US" sz="2400" b="1" dirty="0">
                <a:solidFill>
                  <a:srgbClr val="8A2F8C"/>
                </a:solidFill>
                <a:latin typeface="微软雅黑" panose="020B0503020204020204" pitchFamily="34" charset="-122"/>
                <a:ea typeface="微软雅黑" panose="020B0503020204020204" pitchFamily="34" charset="-122"/>
              </a:rPr>
              <a:t>与数组的可互换性</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多维</a:t>
            </a:r>
            <a:r>
              <a:rPr lang="zh-CN" altLang="en-US" sz="2400" b="1" dirty="0">
                <a:solidFill>
                  <a:srgbClr val="8A2F8C"/>
                </a:solidFill>
                <a:latin typeface="微软雅黑" panose="020B0503020204020204" pitchFamily="34" charset="-122"/>
                <a:ea typeface="微软雅黑" panose="020B0503020204020204" pitchFamily="34" charset="-122"/>
              </a:rPr>
              <a:t>数组参数的传递</a:t>
            </a:r>
          </a:p>
          <a:p>
            <a:pPr>
              <a:lnSpc>
                <a:spcPct val="12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指针与结构体</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指向</a:t>
            </a:r>
            <a:r>
              <a:rPr lang="zh-CN" altLang="en-US" sz="2400" b="1" dirty="0">
                <a:solidFill>
                  <a:srgbClr val="8A2F8C"/>
                </a:solidFill>
                <a:latin typeface="微软雅黑" panose="020B0503020204020204" pitchFamily="34" charset="-122"/>
                <a:ea typeface="微软雅黑" panose="020B0503020204020204" pitchFamily="34" charset="-122"/>
              </a:rPr>
              <a:t>结构体的指针</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指针</a:t>
            </a:r>
            <a:r>
              <a:rPr lang="zh-CN" altLang="en-US" sz="2400" b="1" dirty="0">
                <a:solidFill>
                  <a:srgbClr val="8A2F8C"/>
                </a:solidFill>
                <a:latin typeface="微软雅黑" panose="020B0503020204020204" pitchFamily="34" charset="-122"/>
                <a:ea typeface="微软雅黑" panose="020B0503020204020204" pitchFamily="34" charset="-122"/>
              </a:rPr>
              <a:t>作为结构体类型的成员</a:t>
            </a:r>
          </a:p>
        </p:txBody>
      </p:sp>
    </p:spTree>
    <p:extLst>
      <p:ext uri="{BB962C8B-B14F-4D97-AF65-F5344CB8AC3E}">
        <p14:creationId xmlns:p14="http://schemas.microsoft.com/office/powerpoint/2010/main" val="4021759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99468" cy="830997"/>
            <a:chOff x="734568" y="424635"/>
            <a:chExt cx="489946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29438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数据对象地址的计算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04827" y="1334371"/>
            <a:ext cx="9336616" cy="4540089"/>
          </a:xfrm>
          <a:prstGeom prst="rect">
            <a:avLst/>
          </a:prstGeom>
        </p:spPr>
        <p:txBody>
          <a:bodyPr wrap="square">
            <a:spAutoFit/>
          </a:bodyPr>
          <a:lstStyle/>
          <a:p>
            <a:pPr>
              <a:lnSpc>
                <a:spcPct val="12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数组定义</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a[8] = {1, 2, 3, 4, 5, 6, 7, 8};</a:t>
            </a:r>
          </a:p>
          <a:p>
            <a:pPr>
              <a:lnSpc>
                <a:spcPct val="12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数组基地址：</a:t>
            </a:r>
            <a:r>
              <a:rPr lang="en-US" altLang="zh-CN" sz="2800" b="1" dirty="0">
                <a:solidFill>
                  <a:srgbClr val="8A2F8C"/>
                </a:solidFill>
                <a:latin typeface="微软雅黑" panose="020B0503020204020204" pitchFamily="34" charset="-122"/>
                <a:ea typeface="微软雅黑" panose="020B0503020204020204" pitchFamily="34" charset="-122"/>
              </a:rPr>
              <a:t>&amp;a </a:t>
            </a:r>
            <a:r>
              <a:rPr lang="zh-CN" altLang="en-US" sz="2800" b="1" dirty="0">
                <a:solidFill>
                  <a:srgbClr val="8A2F8C"/>
                </a:solidFill>
                <a:latin typeface="微软雅黑" panose="020B0503020204020204" pitchFamily="34" charset="-122"/>
                <a:ea typeface="微软雅黑" panose="020B0503020204020204" pitchFamily="34" charset="-122"/>
              </a:rPr>
              <a:t>或 </a:t>
            </a:r>
            <a:r>
              <a:rPr lang="en-US" altLang="zh-CN" sz="2800" b="1" dirty="0">
                <a:solidFill>
                  <a:srgbClr val="8A2F8C"/>
                </a:solidFill>
                <a:latin typeface="微软雅黑" panose="020B0503020204020204" pitchFamily="34" charset="-122"/>
                <a:ea typeface="微软雅黑" panose="020B0503020204020204" pitchFamily="34" charset="-122"/>
              </a:rPr>
              <a:t>a</a:t>
            </a:r>
          </a:p>
          <a:p>
            <a:pPr>
              <a:lnSpc>
                <a:spcPct val="120000"/>
              </a:lnSpc>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数组元素地址</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数组首元素地址：</a:t>
            </a:r>
            <a:r>
              <a:rPr lang="en-US" altLang="zh-CN" sz="2400" b="1" dirty="0" smtClean="0">
                <a:solidFill>
                  <a:srgbClr val="8A2F8C"/>
                </a:solidFill>
                <a:latin typeface="微软雅黑" panose="020B0503020204020204" pitchFamily="34" charset="-122"/>
                <a:ea typeface="微软雅黑" panose="020B0503020204020204" pitchFamily="34" charset="-122"/>
              </a:rPr>
              <a:t>&amp;a[0]</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数组第 </a:t>
            </a:r>
            <a:r>
              <a:rPr lang="en-US" altLang="zh-CN" sz="2400" b="1" dirty="0" err="1" smtClean="0">
                <a:solidFill>
                  <a:srgbClr val="8A2F8C"/>
                </a:solidFill>
                <a:latin typeface="微软雅黑" panose="020B0503020204020204" pitchFamily="34" charset="-122"/>
                <a:ea typeface="微软雅黑" panose="020B0503020204020204" pitchFamily="34" charset="-122"/>
              </a:rPr>
              <a:t>i</a:t>
            </a:r>
            <a:r>
              <a:rPr lang="en-US" altLang="zh-CN" sz="2400" b="1" dirty="0" smtClean="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8A2F8C"/>
                </a:solidFill>
                <a:latin typeface="微软雅黑" panose="020B0503020204020204" pitchFamily="34" charset="-122"/>
                <a:ea typeface="微软雅黑" panose="020B0503020204020204" pitchFamily="34" charset="-122"/>
              </a:rPr>
              <a:t>元素地址：</a:t>
            </a:r>
            <a:r>
              <a:rPr lang="en-US" altLang="zh-CN" sz="2400" b="1" dirty="0" smtClean="0">
                <a:solidFill>
                  <a:srgbClr val="8A2F8C"/>
                </a:solidFill>
                <a:latin typeface="微软雅黑" panose="020B0503020204020204" pitchFamily="34" charset="-122"/>
                <a:ea typeface="微软雅黑" panose="020B0503020204020204" pitchFamily="34" charset="-122"/>
              </a:rPr>
              <a:t>&amp;a[0] + </a:t>
            </a:r>
            <a:r>
              <a:rPr lang="en-US" altLang="zh-CN" sz="2400" b="1" dirty="0" err="1" smtClean="0">
                <a:solidFill>
                  <a:srgbClr val="8A2F8C"/>
                </a:solidFill>
                <a:latin typeface="微软雅黑" panose="020B0503020204020204" pitchFamily="34" charset="-122"/>
                <a:ea typeface="微软雅黑" panose="020B0503020204020204" pitchFamily="34" charset="-122"/>
              </a:rPr>
              <a:t>i</a:t>
            </a:r>
            <a:r>
              <a:rPr lang="en-US" altLang="zh-CN" sz="2400" b="1" dirty="0" smtClean="0">
                <a:solidFill>
                  <a:srgbClr val="8A2F8C"/>
                </a:solidFill>
                <a:latin typeface="微软雅黑" panose="020B0503020204020204" pitchFamily="34" charset="-122"/>
                <a:ea typeface="微软雅黑" panose="020B0503020204020204" pitchFamily="34" charset="-122"/>
              </a:rPr>
              <a:t> * </a:t>
            </a:r>
            <a:r>
              <a:rPr lang="en-US" altLang="zh-CN" sz="2400" b="1" dirty="0" err="1" smtClean="0">
                <a:solidFill>
                  <a:srgbClr val="8A2F8C"/>
                </a:solidFill>
                <a:latin typeface="微软雅黑" panose="020B0503020204020204" pitchFamily="34" charset="-122"/>
                <a:ea typeface="微软雅黑" panose="020B0503020204020204" pitchFamily="34" charset="-122"/>
              </a:rPr>
              <a:t>sizeof</a:t>
            </a:r>
            <a:r>
              <a:rPr lang="en-US" altLang="zh-CN" sz="2400" b="1" dirty="0" smtClean="0">
                <a:solidFill>
                  <a:srgbClr val="8A2F8C"/>
                </a:solidFill>
                <a:latin typeface="微软雅黑" panose="020B0503020204020204" pitchFamily="34" charset="-122"/>
                <a:ea typeface="微软雅黑" panose="020B0503020204020204" pitchFamily="34" charset="-122"/>
              </a:rPr>
              <a:t>( </a:t>
            </a:r>
            <a:r>
              <a:rPr lang="en-US" altLang="zh-CN" sz="2400" b="1" dirty="0" err="1" smtClean="0">
                <a:solidFill>
                  <a:srgbClr val="8A2F8C"/>
                </a:solidFill>
                <a:latin typeface="微软雅黑" panose="020B0503020204020204" pitchFamily="34" charset="-122"/>
                <a:ea typeface="微软雅黑" panose="020B0503020204020204" pitchFamily="34" charset="-122"/>
              </a:rPr>
              <a:t>int</a:t>
            </a:r>
            <a:r>
              <a:rPr lang="en-US" altLang="zh-CN" sz="2400" b="1" dirty="0" smtClean="0">
                <a:solidFill>
                  <a:srgbClr val="8A2F8C"/>
                </a:solidFill>
                <a:latin typeface="微软雅黑" panose="020B0503020204020204" pitchFamily="34" charset="-122"/>
                <a:ea typeface="微软雅黑" panose="020B0503020204020204" pitchFamily="34" charset="-122"/>
              </a:rPr>
              <a:t> )</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数组基地址与首元素地址数值相同，故</a:t>
            </a:r>
          </a:p>
          <a:p>
            <a:pPr>
              <a:lnSpc>
                <a:spcPct val="12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数组第 </a:t>
            </a:r>
            <a:r>
              <a:rPr lang="en-US" altLang="zh-CN" sz="2400" b="1" dirty="0" err="1" smtClean="0">
                <a:solidFill>
                  <a:srgbClr val="8A2F8C"/>
                </a:solidFill>
                <a:latin typeface="微软雅黑" panose="020B0503020204020204" pitchFamily="34" charset="-122"/>
                <a:ea typeface="微软雅黑" panose="020B0503020204020204" pitchFamily="34" charset="-122"/>
              </a:rPr>
              <a:t>i</a:t>
            </a:r>
            <a:r>
              <a:rPr lang="en-US" altLang="zh-CN" sz="2400" b="1" dirty="0" smtClean="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8A2F8C"/>
                </a:solidFill>
                <a:latin typeface="微软雅黑" panose="020B0503020204020204" pitchFamily="34" charset="-122"/>
                <a:ea typeface="微软雅黑" panose="020B0503020204020204" pitchFamily="34" charset="-122"/>
              </a:rPr>
              <a:t>元素地址：</a:t>
            </a:r>
            <a:r>
              <a:rPr lang="en-US" altLang="zh-CN" sz="2400" b="1" dirty="0" smtClean="0">
                <a:solidFill>
                  <a:srgbClr val="8A2F8C"/>
                </a:solidFill>
                <a:latin typeface="微软雅黑" panose="020B0503020204020204" pitchFamily="34" charset="-122"/>
                <a:ea typeface="微软雅黑" panose="020B0503020204020204" pitchFamily="34" charset="-122"/>
              </a:rPr>
              <a:t>a + </a:t>
            </a:r>
            <a:r>
              <a:rPr lang="en-US" altLang="zh-CN" sz="2400" b="1" dirty="0" err="1" smtClean="0">
                <a:solidFill>
                  <a:srgbClr val="8A2F8C"/>
                </a:solidFill>
                <a:latin typeface="微软雅黑" panose="020B0503020204020204" pitchFamily="34" charset="-122"/>
                <a:ea typeface="微软雅黑" panose="020B0503020204020204" pitchFamily="34" charset="-122"/>
              </a:rPr>
              <a:t>i</a:t>
            </a:r>
            <a:r>
              <a:rPr lang="en-US" altLang="zh-CN" sz="2400" b="1" dirty="0" smtClean="0">
                <a:solidFill>
                  <a:srgbClr val="8A2F8C"/>
                </a:solidFill>
                <a:latin typeface="微软雅黑" panose="020B0503020204020204" pitchFamily="34" charset="-122"/>
                <a:ea typeface="微软雅黑" panose="020B0503020204020204" pitchFamily="34" charset="-122"/>
              </a:rPr>
              <a:t> * </a:t>
            </a:r>
            <a:r>
              <a:rPr lang="en-US" altLang="zh-CN" sz="2400" b="1" dirty="0" err="1" smtClean="0">
                <a:solidFill>
                  <a:srgbClr val="8A2F8C"/>
                </a:solidFill>
                <a:latin typeface="微软雅黑" panose="020B0503020204020204" pitchFamily="34" charset="-122"/>
                <a:ea typeface="微软雅黑" panose="020B0503020204020204" pitchFamily="34" charset="-122"/>
              </a:rPr>
              <a:t>sizeof</a:t>
            </a:r>
            <a:r>
              <a:rPr lang="en-US" altLang="zh-CN" sz="2400" b="1" dirty="0" smtClean="0">
                <a:solidFill>
                  <a:srgbClr val="8A2F8C"/>
                </a:solidFill>
                <a:latin typeface="微软雅黑" panose="020B0503020204020204" pitchFamily="34" charset="-122"/>
                <a:ea typeface="微软雅黑" panose="020B0503020204020204" pitchFamily="34" charset="-122"/>
              </a:rPr>
              <a:t>( </a:t>
            </a:r>
            <a:r>
              <a:rPr lang="en-US" altLang="zh-CN" sz="2400" b="1" dirty="0" err="1" smtClean="0">
                <a:solidFill>
                  <a:srgbClr val="8A2F8C"/>
                </a:solidFill>
                <a:latin typeface="微软雅黑" panose="020B0503020204020204" pitchFamily="34" charset="-122"/>
                <a:ea typeface="微软雅黑" panose="020B0503020204020204" pitchFamily="34" charset="-122"/>
              </a:rPr>
              <a:t>int</a:t>
            </a:r>
            <a:r>
              <a:rPr lang="en-US" altLang="zh-CN" sz="2400" b="1" dirty="0" smtClean="0">
                <a:solidFill>
                  <a:srgbClr val="8A2F8C"/>
                </a:solidFill>
                <a:latin typeface="微软雅黑" panose="020B0503020204020204" pitchFamily="34" charset="-122"/>
                <a:ea typeface="微软雅黑" panose="020B0503020204020204" pitchFamily="34" charset="-122"/>
              </a:rPr>
              <a:t> )</a:t>
            </a:r>
            <a:endParaRPr lang="en-US" altLang="zh-CN" sz="2400" b="1" dirty="0">
              <a:solidFill>
                <a:srgbClr val="8A2F8C"/>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0826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312358" cy="830997"/>
            <a:chOff x="734568" y="424635"/>
            <a:chExt cx="231235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77266" y="562689"/>
              <a:ext cx="1569660" cy="646331"/>
            </a:xfrm>
            <a:prstGeom prst="rect">
              <a:avLst/>
            </a:prstGeom>
          </p:spPr>
          <p:txBody>
            <a:bodyPr wrap="none">
              <a:spAutoFit/>
            </a:bodyPr>
            <a:lstStyle/>
            <a:p>
              <a:r>
                <a:rPr lang="zh-CN" altLang="en-US" sz="3600" dirty="0" smtClean="0">
                  <a:solidFill>
                    <a:schemeClr val="bg1"/>
                  </a:solidFill>
                  <a:latin typeface="微软雅黑" panose="020B0503020204020204" pitchFamily="34" charset="-122"/>
                  <a:ea typeface="微软雅黑" panose="020B0503020204020204" pitchFamily="34" charset="-122"/>
                </a:rPr>
                <a:t>指　针</a:t>
              </a:r>
            </a:p>
          </p:txBody>
        </p:sp>
      </p:grpSp>
      <p:sp>
        <p:nvSpPr>
          <p:cNvPr id="10" name="矩形 9"/>
          <p:cNvSpPr/>
          <p:nvPr/>
        </p:nvSpPr>
        <p:spPr>
          <a:xfrm>
            <a:off x="1477266" y="1400328"/>
            <a:ext cx="8394811" cy="4585871"/>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数据对象的地址与值</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地址</a:t>
            </a:r>
            <a:r>
              <a:rPr lang="zh-CN" altLang="en-US" sz="2000" b="1" dirty="0">
                <a:solidFill>
                  <a:srgbClr val="8A2F8C"/>
                </a:solidFill>
                <a:latin typeface="微软雅黑" panose="020B0503020204020204" pitchFamily="34" charset="-122"/>
                <a:ea typeface="微软雅黑" panose="020B0503020204020204" pitchFamily="34" charset="-122"/>
              </a:rPr>
              <a:t>：数据对象的存储位置在计算机中的编号</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值</a:t>
            </a:r>
            <a:r>
              <a:rPr lang="zh-CN" altLang="en-US" sz="2000" b="1" dirty="0">
                <a:solidFill>
                  <a:srgbClr val="8A2F8C"/>
                </a:solidFill>
                <a:latin typeface="微软雅黑" panose="020B0503020204020204" pitchFamily="34" charset="-122"/>
                <a:ea typeface="微软雅黑" panose="020B0503020204020204" pitchFamily="34" charset="-122"/>
              </a:rPr>
              <a:t>：在该位置处存储的内容</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地址</a:t>
            </a:r>
            <a:r>
              <a:rPr lang="zh-CN" altLang="en-US" sz="2000" b="1" dirty="0">
                <a:solidFill>
                  <a:srgbClr val="8A2F8C"/>
                </a:solidFill>
                <a:latin typeface="微软雅黑" panose="020B0503020204020204" pitchFamily="34" charset="-122"/>
                <a:ea typeface="微软雅黑" panose="020B0503020204020204" pitchFamily="34" charset="-122"/>
              </a:rPr>
              <a:t>与值是辩证统一的关系</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指针变量的定义与使用</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指针与函数</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指针与复合数据类型</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指针</a:t>
            </a:r>
            <a:r>
              <a:rPr lang="zh-CN" altLang="en-US" sz="2000" b="1" dirty="0">
                <a:solidFill>
                  <a:srgbClr val="8A2F8C"/>
                </a:solidFill>
                <a:latin typeface="微软雅黑" panose="020B0503020204020204" pitchFamily="34" charset="-122"/>
                <a:ea typeface="微软雅黑" panose="020B0503020204020204" pitchFamily="34" charset="-122"/>
              </a:rPr>
              <a:t>运算</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指针</a:t>
            </a:r>
            <a:r>
              <a:rPr lang="zh-CN" altLang="en-US" sz="2000" b="1" dirty="0">
                <a:solidFill>
                  <a:srgbClr val="8A2F8C"/>
                </a:solidFill>
                <a:latin typeface="微软雅黑" panose="020B0503020204020204" pitchFamily="34" charset="-122"/>
                <a:ea typeface="微软雅黑" panose="020B0503020204020204" pitchFamily="34" charset="-122"/>
              </a:rPr>
              <a:t>与数组</a:t>
            </a:r>
          </a:p>
          <a:p>
            <a:pPr>
              <a:spcBef>
                <a:spcPts val="400"/>
              </a:spcBef>
              <a:spcAft>
                <a:spcPts val="400"/>
              </a:spcAft>
            </a:pPr>
            <a:r>
              <a:rPr lang="zh-CN" altLang="en-US" sz="2000" b="1" dirty="0" smtClean="0">
                <a:solidFill>
                  <a:srgbClr val="8A2F8C"/>
                </a:solidFill>
                <a:latin typeface="微软雅黑" panose="020B0503020204020204" pitchFamily="34" charset="-122"/>
                <a:ea typeface="微软雅黑" panose="020B0503020204020204" pitchFamily="34" charset="-122"/>
              </a:rPr>
              <a:t>　指针</a:t>
            </a:r>
            <a:r>
              <a:rPr lang="zh-CN" altLang="en-US" sz="2000" b="1" dirty="0">
                <a:solidFill>
                  <a:srgbClr val="8A2F8C"/>
                </a:solidFill>
                <a:latin typeface="微软雅黑" panose="020B0503020204020204" pitchFamily="34" charset="-122"/>
                <a:ea typeface="微软雅黑" panose="020B0503020204020204" pitchFamily="34" charset="-122"/>
              </a:rPr>
              <a:t>与结构体</a:t>
            </a:r>
          </a:p>
        </p:txBody>
      </p:sp>
    </p:spTree>
    <p:extLst>
      <p:ext uri="{BB962C8B-B14F-4D97-AF65-F5344CB8AC3E}">
        <p14:creationId xmlns:p14="http://schemas.microsoft.com/office/powerpoint/2010/main" val="3719259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99468" cy="830997"/>
            <a:chOff x="734568" y="424635"/>
            <a:chExt cx="489946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29438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数据对象地址的计算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04827" y="1334371"/>
            <a:ext cx="9336616" cy="3354765"/>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数组元素的地址</a:t>
            </a: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数组定义：</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a[8] = {1, 2, 3, 4, 5, 6, 7, 8};</a:t>
            </a: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指针定义：</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&amp;a[0];    // p </a:t>
            </a:r>
            <a:r>
              <a:rPr lang="zh-CN" altLang="en-US" sz="2400" b="1" dirty="0">
                <a:solidFill>
                  <a:srgbClr val="006600"/>
                </a:solidFill>
                <a:latin typeface="微软雅黑" panose="020B0503020204020204" pitchFamily="34" charset="-122"/>
                <a:ea typeface="微软雅黑" panose="020B0503020204020204" pitchFamily="34" charset="-122"/>
              </a:rPr>
              <a:t>指向数组首元素</a:t>
            </a:r>
          </a:p>
          <a:p>
            <a:pPr>
              <a:spcBef>
                <a:spcPts val="400"/>
              </a:spcBef>
              <a:spcAft>
                <a:spcPts val="400"/>
              </a:spcAft>
            </a:pPr>
            <a:endParaRPr lang="zh-CN" altLang="en-US" sz="2400" b="1" dirty="0">
              <a:solidFill>
                <a:srgbClr val="8A2F8C"/>
              </a:solidFill>
              <a:latin typeface="微软雅黑" panose="020B0503020204020204" pitchFamily="34" charset="-122"/>
              <a:ea typeface="微软雅黑" panose="020B0503020204020204" pitchFamily="34" charset="-122"/>
            </a:endParaRPr>
          </a:p>
          <a:p>
            <a:pPr>
              <a:spcBef>
                <a:spcPts val="400"/>
              </a:spcBef>
              <a:spcAft>
                <a:spcPts val="400"/>
              </a:spcAft>
            </a:pPr>
            <a:endParaRPr lang="zh-CN" altLang="en-US" sz="2400" b="1" dirty="0">
              <a:solidFill>
                <a:srgbClr val="8A2F8C"/>
              </a:solidFill>
              <a:latin typeface="微软雅黑" panose="020B0503020204020204" pitchFamily="34" charset="-122"/>
              <a:ea typeface="微软雅黑" panose="020B0503020204020204" pitchFamily="34" charset="-122"/>
            </a:endParaRP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指针定义：</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a;    // p </a:t>
            </a:r>
            <a:r>
              <a:rPr lang="zh-CN" altLang="en-US" sz="2400" b="1" dirty="0">
                <a:solidFill>
                  <a:srgbClr val="006600"/>
                </a:solidFill>
                <a:latin typeface="微软雅黑" panose="020B0503020204020204" pitchFamily="34" charset="-122"/>
                <a:ea typeface="微软雅黑" panose="020B0503020204020204" pitchFamily="34" charset="-122"/>
              </a:rPr>
              <a:t>仍指向数组首元素</a:t>
            </a: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指针定义：</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q;    q = &amp;a[2];    // q </a:t>
            </a:r>
            <a:r>
              <a:rPr lang="zh-CN" altLang="en-US" sz="2400" b="1" dirty="0">
                <a:solidFill>
                  <a:srgbClr val="006600"/>
                </a:solidFill>
                <a:latin typeface="微软雅黑" panose="020B0503020204020204" pitchFamily="34" charset="-122"/>
                <a:ea typeface="微软雅黑" panose="020B0503020204020204" pitchFamily="34" charset="-122"/>
              </a:rPr>
              <a:t>指向 </a:t>
            </a:r>
            <a:r>
              <a:rPr lang="en-US" altLang="zh-CN" sz="2400" b="1" dirty="0">
                <a:solidFill>
                  <a:srgbClr val="006600"/>
                </a:solidFill>
                <a:latin typeface="微软雅黑" panose="020B0503020204020204" pitchFamily="34" charset="-122"/>
                <a:ea typeface="微软雅黑" panose="020B0503020204020204" pitchFamily="34" charset="-122"/>
              </a:rPr>
              <a:t>a[2]</a:t>
            </a:r>
          </a:p>
        </p:txBody>
      </p:sp>
      <p:grpSp>
        <p:nvGrpSpPr>
          <p:cNvPr id="2" name="组合 1"/>
          <p:cNvGrpSpPr/>
          <p:nvPr/>
        </p:nvGrpSpPr>
        <p:grpSpPr>
          <a:xfrm>
            <a:off x="1248666" y="2895600"/>
            <a:ext cx="9678414" cy="3205710"/>
            <a:chOff x="1248666" y="2895600"/>
            <a:chExt cx="9678414" cy="3205710"/>
          </a:xfrm>
        </p:grpSpPr>
        <p:graphicFrame>
          <p:nvGraphicFramePr>
            <p:cNvPr id="9" name="Object 2"/>
            <p:cNvGraphicFramePr>
              <a:graphicFrameLocks/>
            </p:cNvGraphicFramePr>
            <p:nvPr>
              <p:extLst>
                <p:ext uri="{D42A27DB-BD31-4B8C-83A1-F6EECF244321}">
                  <p14:modId xmlns:p14="http://schemas.microsoft.com/office/powerpoint/2010/main" val="3336291488"/>
                </p:ext>
              </p:extLst>
            </p:nvPr>
          </p:nvGraphicFramePr>
          <p:xfrm>
            <a:off x="1248666" y="2895600"/>
            <a:ext cx="9678414" cy="721464"/>
          </p:xfrm>
          <a:graphic>
            <a:graphicData uri="http://schemas.openxmlformats.org/presentationml/2006/ole">
              <mc:AlternateContent xmlns:mc="http://schemas.openxmlformats.org/markup-compatibility/2006">
                <mc:Choice xmlns:v="urn:schemas-microsoft-com:vml" Requires="v">
                  <p:oleObj spid="_x0000_s1068" name="Visio" r:id="rId5" imgW="11206919" imgH="530968" progId="">
                    <p:embed/>
                  </p:oleObj>
                </mc:Choice>
                <mc:Fallback>
                  <p:oleObj name="Visio" r:id="rId5" imgW="11206919" imgH="530968" progId="">
                    <p:embed/>
                    <p:pic>
                      <p:nvPicPr>
                        <p:cNvPr id="0" name="Picture 36"/>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48666" y="2895600"/>
                          <a:ext cx="9678414" cy="72146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p:cNvGraphicFramePr>
            <p:nvPr>
              <p:extLst>
                <p:ext uri="{D42A27DB-BD31-4B8C-83A1-F6EECF244321}">
                  <p14:modId xmlns:p14="http://schemas.microsoft.com/office/powerpoint/2010/main" val="1953532163"/>
                </p:ext>
              </p:extLst>
            </p:nvPr>
          </p:nvGraphicFramePr>
          <p:xfrm>
            <a:off x="1294386" y="4689136"/>
            <a:ext cx="9632694" cy="1412174"/>
          </p:xfrm>
          <a:graphic>
            <a:graphicData uri="http://schemas.openxmlformats.org/presentationml/2006/ole">
              <mc:AlternateContent xmlns:mc="http://schemas.openxmlformats.org/markup-compatibility/2006">
                <mc:Choice xmlns:v="urn:schemas-microsoft-com:vml" Requires="v">
                  <p:oleObj spid="_x0000_s1069" name="Visio" r:id="rId7" imgW="11206919" imgH="1161645" progId="">
                    <p:embed/>
                  </p:oleObj>
                </mc:Choice>
                <mc:Fallback>
                  <p:oleObj name="Visio" r:id="rId7" imgW="11206919" imgH="1161645" progId="">
                    <p:embed/>
                    <p:pic>
                      <p:nvPicPr>
                        <p:cNvPr id="0" name="Picture 37"/>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94386" y="4689136"/>
                          <a:ext cx="9632694" cy="14121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1624301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758439" cy="830997"/>
            <a:chOff x="734568" y="424635"/>
            <a:chExt cx="275843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指针运算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04827" y="1334371"/>
            <a:ext cx="9336616" cy="4573944"/>
          </a:xfrm>
          <a:prstGeom prst="rect">
            <a:avLst/>
          </a:prstGeom>
        </p:spPr>
        <p:txBody>
          <a:bodyPr wrap="square">
            <a:spAutoFit/>
          </a:bodyPr>
          <a:lstStyle/>
          <a:p>
            <a:pPr>
              <a:lnSpc>
                <a:spcPct val="11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希望表达 </a:t>
            </a:r>
            <a:r>
              <a:rPr lang="en-US" altLang="zh-CN" sz="2800" b="1" dirty="0">
                <a:solidFill>
                  <a:srgbClr val="8A2F8C"/>
                </a:solidFill>
                <a:latin typeface="微软雅黑" panose="020B0503020204020204" pitchFamily="34" charset="-122"/>
                <a:ea typeface="微软雅黑" panose="020B0503020204020204" pitchFamily="34" charset="-122"/>
              </a:rPr>
              <a:t>p</a:t>
            </a:r>
            <a:r>
              <a:rPr lang="zh-CN" altLang="en-US" sz="2800" b="1" dirty="0">
                <a:solidFill>
                  <a:srgbClr val="8A2F8C"/>
                </a:solidFill>
                <a:latin typeface="微软雅黑" panose="020B0503020204020204" pitchFamily="34" charset="-122"/>
                <a:ea typeface="微软雅黑" panose="020B0503020204020204" pitchFamily="34" charset="-122"/>
              </a:rPr>
              <a:t>、</a:t>
            </a:r>
            <a:r>
              <a:rPr lang="en-US" altLang="zh-CN" sz="2800" b="1" dirty="0">
                <a:solidFill>
                  <a:srgbClr val="8A2F8C"/>
                </a:solidFill>
                <a:latin typeface="微软雅黑" panose="020B0503020204020204" pitchFamily="34" charset="-122"/>
                <a:ea typeface="微软雅黑" panose="020B0503020204020204" pitchFamily="34" charset="-122"/>
              </a:rPr>
              <a:t>q </a:t>
            </a:r>
            <a:r>
              <a:rPr lang="zh-CN" altLang="en-US" sz="2800" b="1" dirty="0">
                <a:solidFill>
                  <a:srgbClr val="8A2F8C"/>
                </a:solidFill>
                <a:latin typeface="微软雅黑" panose="020B0503020204020204" pitchFamily="34" charset="-122"/>
                <a:ea typeface="微软雅黑" panose="020B0503020204020204" pitchFamily="34" charset="-122"/>
              </a:rPr>
              <a:t>之间的联系</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它们</a:t>
            </a:r>
            <a:r>
              <a:rPr lang="zh-CN" altLang="en-US" sz="2400" b="1" dirty="0">
                <a:solidFill>
                  <a:srgbClr val="8A2F8C"/>
                </a:solidFill>
                <a:latin typeface="微软雅黑" panose="020B0503020204020204" pitchFamily="34" charset="-122"/>
                <a:ea typeface="微软雅黑" panose="020B0503020204020204" pitchFamily="34" charset="-122"/>
              </a:rPr>
              <a:t>都指向同一数组中的元素</a:t>
            </a:r>
          </a:p>
          <a:p>
            <a:pPr>
              <a:lnSpc>
                <a:spcPct val="11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指针与整数加减运算</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设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为指向整数数组中某元素的指针，</a:t>
            </a:r>
            <a:r>
              <a:rPr lang="en-US" altLang="zh-CN" sz="2400" b="1" dirty="0" err="1">
                <a:solidFill>
                  <a:srgbClr val="8A2F8C"/>
                </a:solidFill>
                <a:latin typeface="微软雅黑" panose="020B0503020204020204" pitchFamily="34" charset="-122"/>
                <a:ea typeface="微软雅黑" panose="020B0503020204020204" pitchFamily="34" charset="-122"/>
              </a:rPr>
              <a:t>i</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为整数，则 </a:t>
            </a:r>
            <a:r>
              <a:rPr lang="en-US" altLang="zh-CN" sz="2400" b="1" dirty="0">
                <a:solidFill>
                  <a:srgbClr val="006600"/>
                </a:solidFill>
                <a:latin typeface="微软雅黑" panose="020B0503020204020204" pitchFamily="34" charset="-122"/>
                <a:ea typeface="微软雅黑" panose="020B0503020204020204" pitchFamily="34" charset="-122"/>
              </a:rPr>
              <a:t>p + </a:t>
            </a:r>
            <a:r>
              <a:rPr lang="en-US" altLang="zh-CN" sz="2400" b="1" dirty="0" err="1">
                <a:solidFill>
                  <a:srgbClr val="006600"/>
                </a:solidFill>
                <a:latin typeface="微软雅黑" panose="020B0503020204020204" pitchFamily="34" charset="-122"/>
                <a:ea typeface="微软雅黑" panose="020B0503020204020204" pitchFamily="34" charset="-122"/>
              </a:rPr>
              <a:t>i</a:t>
            </a:r>
            <a:r>
              <a:rPr lang="en-US" altLang="zh-CN" sz="2400" b="1" dirty="0">
                <a:solidFill>
                  <a:srgbClr val="006600"/>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表示指针向后滑动 </a:t>
            </a:r>
            <a:r>
              <a:rPr lang="en-US" altLang="zh-CN" sz="2400" b="1" dirty="0" err="1">
                <a:solidFill>
                  <a:srgbClr val="8A2F8C"/>
                </a:solidFill>
                <a:latin typeface="微软雅黑" panose="020B0503020204020204" pitchFamily="34" charset="-122"/>
                <a:ea typeface="微软雅黑" panose="020B0503020204020204" pitchFamily="34" charset="-122"/>
              </a:rPr>
              <a:t>i</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个整数， </a:t>
            </a:r>
            <a:r>
              <a:rPr lang="en-US" altLang="zh-CN" sz="2400" b="1" dirty="0">
                <a:solidFill>
                  <a:srgbClr val="006600"/>
                </a:solidFill>
                <a:latin typeface="微软雅黑" panose="020B0503020204020204" pitchFamily="34" charset="-122"/>
                <a:ea typeface="微软雅黑" panose="020B0503020204020204" pitchFamily="34" charset="-122"/>
              </a:rPr>
              <a:t>p - </a:t>
            </a:r>
            <a:r>
              <a:rPr lang="en-US" altLang="zh-CN" sz="2400" b="1" dirty="0" err="1">
                <a:solidFill>
                  <a:srgbClr val="006600"/>
                </a:solidFill>
                <a:latin typeface="微软雅黑" panose="020B0503020204020204" pitchFamily="34" charset="-122"/>
                <a:ea typeface="微软雅黑" panose="020B0503020204020204" pitchFamily="34" charset="-122"/>
              </a:rPr>
              <a:t>i</a:t>
            </a:r>
            <a:r>
              <a:rPr lang="en-US" altLang="zh-CN" sz="2400" b="1" dirty="0">
                <a:solidFill>
                  <a:srgbClr val="006600"/>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表示指针向前滑动 </a:t>
            </a:r>
            <a:r>
              <a:rPr lang="en-US" altLang="zh-CN" sz="2400" b="1" dirty="0" err="1">
                <a:solidFill>
                  <a:srgbClr val="8A2F8C"/>
                </a:solidFill>
                <a:latin typeface="微软雅黑" panose="020B0503020204020204" pitchFamily="34" charset="-122"/>
                <a:ea typeface="微软雅黑" panose="020B0503020204020204" pitchFamily="34" charset="-122"/>
              </a:rPr>
              <a:t>i</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个整数</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一：</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a[0]</a:t>
            </a:r>
            <a:r>
              <a:rPr lang="zh-CN" altLang="en-US" sz="2400" b="1" dirty="0">
                <a:solidFill>
                  <a:srgbClr val="8A2F8C"/>
                </a:solidFill>
                <a:latin typeface="微软雅黑" panose="020B0503020204020204" pitchFamily="34" charset="-122"/>
                <a:ea typeface="微软雅黑" panose="020B0503020204020204" pitchFamily="34" charset="-122"/>
              </a:rPr>
              <a:t>，则 </a:t>
            </a:r>
            <a:r>
              <a:rPr lang="en-US" altLang="zh-CN" sz="2400" b="1" dirty="0">
                <a:solidFill>
                  <a:srgbClr val="006600"/>
                </a:solidFill>
                <a:latin typeface="微软雅黑" panose="020B0503020204020204" pitchFamily="34" charset="-122"/>
                <a:ea typeface="微软雅黑" panose="020B0503020204020204" pitchFamily="34" charset="-122"/>
              </a:rPr>
              <a:t>p + 2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a[2]</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二：</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a[3]</a:t>
            </a:r>
            <a:r>
              <a:rPr lang="zh-CN" altLang="en-US" sz="2400" b="1" dirty="0">
                <a:solidFill>
                  <a:srgbClr val="8A2F8C"/>
                </a:solidFill>
                <a:latin typeface="微软雅黑" panose="020B0503020204020204" pitchFamily="34" charset="-122"/>
                <a:ea typeface="微软雅黑" panose="020B0503020204020204" pitchFamily="34" charset="-122"/>
              </a:rPr>
              <a:t>，则 </a:t>
            </a:r>
            <a:r>
              <a:rPr lang="en-US" altLang="zh-CN" sz="2400" b="1" dirty="0">
                <a:solidFill>
                  <a:srgbClr val="006600"/>
                </a:solidFill>
                <a:latin typeface="微软雅黑" panose="020B0503020204020204" pitchFamily="34" charset="-122"/>
                <a:ea typeface="微软雅黑" panose="020B0503020204020204" pitchFamily="34" charset="-122"/>
              </a:rPr>
              <a:t>p - 2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a[1]</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指针</a:t>
            </a:r>
            <a:r>
              <a:rPr lang="zh-CN" altLang="en-US" sz="2400" b="1" dirty="0">
                <a:solidFill>
                  <a:srgbClr val="8A2F8C"/>
                </a:solidFill>
                <a:latin typeface="微软雅黑" panose="020B0503020204020204" pitchFamily="34" charset="-122"/>
                <a:ea typeface="微软雅黑" panose="020B0503020204020204" pitchFamily="34" charset="-122"/>
              </a:rPr>
              <a:t>与整数加减运算的结果仍为指针类型量，故可赋值</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三：</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a[0]</a:t>
            </a:r>
            <a:r>
              <a:rPr lang="zh-CN" altLang="en-US" sz="2400" b="1" dirty="0">
                <a:solidFill>
                  <a:srgbClr val="8A2F8C"/>
                </a:solidFill>
                <a:latin typeface="微软雅黑" panose="020B0503020204020204" pitchFamily="34" charset="-122"/>
                <a:ea typeface="微软雅黑" panose="020B0503020204020204" pitchFamily="34" charset="-122"/>
              </a:rPr>
              <a:t>，则 </a:t>
            </a:r>
            <a:r>
              <a:rPr lang="en-US" altLang="zh-CN" sz="2400" b="1" dirty="0">
                <a:solidFill>
                  <a:srgbClr val="006600"/>
                </a:solidFill>
                <a:latin typeface="微软雅黑" panose="020B0503020204020204" pitchFamily="34" charset="-122"/>
                <a:ea typeface="微软雅黑" panose="020B0503020204020204" pitchFamily="34" charset="-122"/>
              </a:rPr>
              <a:t>q = p + 2 </a:t>
            </a:r>
            <a:r>
              <a:rPr lang="zh-CN" altLang="en-US" sz="2400" b="1" dirty="0">
                <a:solidFill>
                  <a:srgbClr val="8A2F8C"/>
                </a:solidFill>
                <a:latin typeface="微软雅黑" panose="020B0503020204020204" pitchFamily="34" charset="-122"/>
                <a:ea typeface="微软雅黑" panose="020B0503020204020204" pitchFamily="34" charset="-122"/>
              </a:rPr>
              <a:t>使得 </a:t>
            </a:r>
            <a:r>
              <a:rPr lang="en-US" altLang="zh-CN" sz="2400" b="1" dirty="0">
                <a:solidFill>
                  <a:srgbClr val="8A2F8C"/>
                </a:solidFill>
                <a:latin typeface="微软雅黑" panose="020B0503020204020204" pitchFamily="34" charset="-122"/>
                <a:ea typeface="微软雅黑" panose="020B0503020204020204" pitchFamily="34" charset="-122"/>
              </a:rPr>
              <a:t>q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a[2]</a:t>
            </a:r>
          </a:p>
        </p:txBody>
      </p:sp>
    </p:spTree>
    <p:extLst>
      <p:ext uri="{BB962C8B-B14F-4D97-AF65-F5344CB8AC3E}">
        <p14:creationId xmlns:p14="http://schemas.microsoft.com/office/powerpoint/2010/main" val="596182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758439" cy="830997"/>
            <a:chOff x="734568" y="424635"/>
            <a:chExt cx="275843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指针运算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06045"/>
            <a:ext cx="9787128" cy="4263731"/>
          </a:xfrm>
          <a:prstGeom prst="rect">
            <a:avLst/>
          </a:prstGeom>
        </p:spPr>
        <p:txBody>
          <a:bodyPr wrap="square">
            <a:spAutoFit/>
          </a:bodyPr>
          <a:lstStyle/>
          <a:p>
            <a:pPr>
              <a:lnSpc>
                <a:spcPct val="11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指针与整数加减运算规律</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以</a:t>
            </a:r>
            <a:r>
              <a:rPr lang="zh-CN" altLang="en-US" sz="2400" b="1" dirty="0">
                <a:solidFill>
                  <a:srgbClr val="8A2F8C"/>
                </a:solidFill>
                <a:latin typeface="微软雅黑" panose="020B0503020204020204" pitchFamily="34" charset="-122"/>
                <a:ea typeface="微软雅黑" panose="020B0503020204020204" pitchFamily="34" charset="-122"/>
              </a:rPr>
              <a:t>指针指向的目标数据对象类型为单位，而不是以字节为单位</a:t>
            </a:r>
          </a:p>
          <a:p>
            <a:pPr>
              <a:lnSpc>
                <a:spcPct val="11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指针的递增递减运算</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四：</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a[0]</a:t>
            </a:r>
            <a:r>
              <a:rPr lang="zh-CN" altLang="en-US" sz="2400" b="1" dirty="0">
                <a:solidFill>
                  <a:srgbClr val="8A2F8C"/>
                </a:solidFill>
                <a:latin typeface="微软雅黑" panose="020B0503020204020204" pitchFamily="34" charset="-122"/>
                <a:ea typeface="微软雅黑" panose="020B0503020204020204" pitchFamily="34" charset="-122"/>
              </a:rPr>
              <a:t>，则 </a:t>
            </a:r>
            <a:r>
              <a:rPr lang="en-US" altLang="zh-CN" sz="2400" b="1" dirty="0">
                <a:solidFill>
                  <a:srgbClr val="006600"/>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a[1]</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五：</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a[1]</a:t>
            </a:r>
            <a:r>
              <a:rPr lang="zh-CN" altLang="en-US" sz="2400" b="1" dirty="0">
                <a:solidFill>
                  <a:srgbClr val="8A2F8C"/>
                </a:solidFill>
                <a:latin typeface="微软雅黑" panose="020B0503020204020204" pitchFamily="34" charset="-122"/>
                <a:ea typeface="微软雅黑" panose="020B0503020204020204" pitchFamily="34" charset="-122"/>
              </a:rPr>
              <a:t>，则 </a:t>
            </a:r>
            <a:r>
              <a:rPr lang="en-US" altLang="zh-CN" sz="2400" b="1" dirty="0">
                <a:solidFill>
                  <a:srgbClr val="006600"/>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a[0</a:t>
            </a:r>
            <a:r>
              <a:rPr lang="en-US" altLang="zh-CN" sz="2400" b="1" dirty="0" smtClean="0">
                <a:solidFill>
                  <a:srgbClr val="8A2F8C"/>
                </a:solidFill>
                <a:latin typeface="微软雅黑" panose="020B0503020204020204" pitchFamily="34" charset="-122"/>
                <a:ea typeface="微软雅黑" panose="020B0503020204020204" pitchFamily="34" charset="-122"/>
              </a:rPr>
              <a:t>]</a:t>
            </a:r>
            <a:endParaRPr lang="zh-CN" altLang="en-US" sz="2400" b="1" dirty="0" smtClean="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spcAft>
                <a:spcPts val="400"/>
              </a:spcAft>
            </a:pPr>
            <a:r>
              <a:rPr lang="zh-CN" altLang="en-US" sz="2800" b="1" dirty="0" smtClean="0">
                <a:solidFill>
                  <a:srgbClr val="8A2F8C"/>
                </a:solidFill>
                <a:latin typeface="微软雅黑" panose="020B0503020204020204" pitchFamily="34" charset="-122"/>
                <a:ea typeface="微软雅黑" panose="020B0503020204020204" pitchFamily="34" charset="-122"/>
              </a:rPr>
              <a:t>指针减法运算</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两</a:t>
            </a:r>
            <a:r>
              <a:rPr lang="zh-CN" altLang="en-US" sz="2400" b="1" dirty="0">
                <a:solidFill>
                  <a:srgbClr val="8A2F8C"/>
                </a:solidFill>
                <a:latin typeface="微软雅黑" panose="020B0503020204020204" pitchFamily="34" charset="-122"/>
                <a:ea typeface="微软雅黑" panose="020B0503020204020204" pitchFamily="34" charset="-122"/>
              </a:rPr>
              <a:t>个指针的减法运算结果为其间元素个数</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六：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a[0]</a:t>
            </a: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a:solidFill>
                  <a:srgbClr val="8A2F8C"/>
                </a:solidFill>
                <a:latin typeface="微软雅黑" panose="020B0503020204020204" pitchFamily="34" charset="-122"/>
                <a:ea typeface="微软雅黑" panose="020B0503020204020204" pitchFamily="34" charset="-122"/>
              </a:rPr>
              <a:t>q </a:t>
            </a:r>
            <a:r>
              <a:rPr lang="zh-CN" altLang="en-US" sz="2400" b="1" dirty="0">
                <a:solidFill>
                  <a:srgbClr val="8A2F8C"/>
                </a:solidFill>
                <a:latin typeface="微软雅黑" panose="020B0503020204020204" pitchFamily="34" charset="-122"/>
                <a:ea typeface="微软雅黑" panose="020B0503020204020204" pitchFamily="34" charset="-122"/>
              </a:rPr>
              <a:t>指向 </a:t>
            </a:r>
            <a:r>
              <a:rPr lang="en-US" altLang="zh-CN" sz="2400" b="1" dirty="0">
                <a:solidFill>
                  <a:srgbClr val="8A2F8C"/>
                </a:solidFill>
                <a:latin typeface="微软雅黑" panose="020B0503020204020204" pitchFamily="34" charset="-122"/>
                <a:ea typeface="微软雅黑" panose="020B0503020204020204" pitchFamily="34" charset="-122"/>
              </a:rPr>
              <a:t>a[2]</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q - p </a:t>
            </a:r>
            <a:r>
              <a:rPr lang="zh-CN" altLang="en-US" sz="2400" b="1" dirty="0">
                <a:solidFill>
                  <a:srgbClr val="8A2F8C"/>
                </a:solidFill>
                <a:latin typeface="微软雅黑" panose="020B0503020204020204" pitchFamily="34" charset="-122"/>
                <a:ea typeface="微软雅黑" panose="020B0503020204020204" pitchFamily="34" charset="-122"/>
              </a:rPr>
              <a:t>结果为 </a:t>
            </a:r>
            <a:r>
              <a:rPr lang="en-US" altLang="zh-CN" sz="2400" b="1" dirty="0">
                <a:solidFill>
                  <a:srgbClr val="8A2F8C"/>
                </a:solidFill>
                <a:latin typeface="微软雅黑" panose="020B0503020204020204" pitchFamily="34" charset="-122"/>
                <a:ea typeface="微软雅黑" panose="020B0503020204020204" pitchFamily="34" charset="-122"/>
              </a:rPr>
              <a:t>2</a:t>
            </a:r>
          </a:p>
        </p:txBody>
      </p:sp>
    </p:spTree>
    <p:extLst>
      <p:ext uri="{BB962C8B-B14F-4D97-AF65-F5344CB8AC3E}">
        <p14:creationId xmlns:p14="http://schemas.microsoft.com/office/powerpoint/2010/main" val="2711502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758439" cy="830997"/>
            <a:chOff x="734568" y="424635"/>
            <a:chExt cx="275843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指针运算</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06045"/>
            <a:ext cx="9787128" cy="4602286"/>
          </a:xfrm>
          <a:prstGeom prst="rect">
            <a:avLst/>
          </a:prstGeom>
        </p:spPr>
        <p:txBody>
          <a:bodyPr wrap="square">
            <a:spAutoFit/>
          </a:bodyPr>
          <a:lstStyle/>
          <a:p>
            <a:pPr>
              <a:lnSpc>
                <a:spcPct val="11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指针关系运算</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可以</a:t>
            </a:r>
            <a:r>
              <a:rPr lang="zh-CN" altLang="en-US" sz="2400" b="1" dirty="0">
                <a:solidFill>
                  <a:srgbClr val="8A2F8C"/>
                </a:solidFill>
                <a:latin typeface="微软雅黑" panose="020B0503020204020204" pitchFamily="34" charset="-122"/>
                <a:ea typeface="微软雅黑" panose="020B0503020204020204" pitchFamily="34" charset="-122"/>
              </a:rPr>
              <a:t>测试两个指针是否相等</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一：设 </a:t>
            </a:r>
            <a:r>
              <a:rPr lang="en-US" altLang="zh-CN" sz="2400" b="1" dirty="0">
                <a:solidFill>
                  <a:srgbClr val="8A2F8C"/>
                </a:solidFill>
                <a:latin typeface="微软雅黑" panose="020B0503020204020204" pitchFamily="34" charset="-122"/>
                <a:ea typeface="微软雅黑" panose="020B0503020204020204" pitchFamily="34" charset="-122"/>
              </a:rPr>
              <a:t>p</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8A2F8C"/>
                </a:solidFill>
                <a:latin typeface="微软雅黑" panose="020B0503020204020204" pitchFamily="34" charset="-122"/>
                <a:ea typeface="微软雅黑" panose="020B0503020204020204" pitchFamily="34" charset="-122"/>
              </a:rPr>
              <a:t>q </a:t>
            </a:r>
            <a:r>
              <a:rPr lang="zh-CN" altLang="en-US" sz="2400" b="1" dirty="0">
                <a:solidFill>
                  <a:srgbClr val="8A2F8C"/>
                </a:solidFill>
                <a:latin typeface="微软雅黑" panose="020B0503020204020204" pitchFamily="34" charset="-122"/>
                <a:ea typeface="微软雅黑" panose="020B0503020204020204" pitchFamily="34" charset="-122"/>
              </a:rPr>
              <a:t>为指针，则 </a:t>
            </a:r>
            <a:r>
              <a:rPr lang="en-US" altLang="zh-CN" sz="2400" b="1" dirty="0">
                <a:solidFill>
                  <a:srgbClr val="006600"/>
                </a:solidFill>
                <a:latin typeface="微软雅黑" panose="020B0503020204020204" pitchFamily="34" charset="-122"/>
                <a:ea typeface="微软雅黑" panose="020B0503020204020204" pitchFamily="34" charset="-122"/>
              </a:rPr>
              <a:t>p == q </a:t>
            </a:r>
            <a:r>
              <a:rPr lang="zh-CN" altLang="en-US" sz="2400" b="1" dirty="0">
                <a:solidFill>
                  <a:srgbClr val="8A2F8C"/>
                </a:solidFill>
                <a:latin typeface="微软雅黑" panose="020B0503020204020204" pitchFamily="34" charset="-122"/>
                <a:ea typeface="微软雅黑" panose="020B0503020204020204" pitchFamily="34" charset="-122"/>
              </a:rPr>
              <a:t>测试两个指针是否指向同一个目标数据对象</a:t>
            </a:r>
          </a:p>
          <a:p>
            <a:pPr>
              <a:lnSpc>
                <a:spcPct val="110000"/>
              </a:lnSpc>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空指针：</a:t>
            </a:r>
            <a:r>
              <a:rPr lang="en-US" altLang="zh-CN" sz="2800" b="1" dirty="0">
                <a:solidFill>
                  <a:srgbClr val="8A2F8C"/>
                </a:solidFill>
                <a:latin typeface="微软雅黑" panose="020B0503020204020204" pitchFamily="34" charset="-122"/>
                <a:ea typeface="微软雅黑" panose="020B0503020204020204" pitchFamily="34" charset="-122"/>
              </a:rPr>
              <a:t>NULL</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指针</a:t>
            </a:r>
            <a:r>
              <a:rPr lang="zh-CN" altLang="en-US" sz="2400" b="1" dirty="0">
                <a:solidFill>
                  <a:srgbClr val="8A2F8C"/>
                </a:solidFill>
                <a:latin typeface="微软雅黑" panose="020B0503020204020204" pitchFamily="34" charset="-122"/>
                <a:ea typeface="微软雅黑" panose="020B0503020204020204" pitchFamily="34" charset="-122"/>
              </a:rPr>
              <a:t>值 </a:t>
            </a:r>
            <a:r>
              <a:rPr lang="en-US" altLang="zh-CN" sz="2400" b="1" dirty="0">
                <a:solidFill>
                  <a:srgbClr val="8A2F8C"/>
                </a:solidFill>
                <a:latin typeface="微软雅黑" panose="020B0503020204020204" pitchFamily="34" charset="-122"/>
                <a:ea typeface="微软雅黑" panose="020B0503020204020204" pitchFamily="34" charset="-122"/>
              </a:rPr>
              <a:t>0</a:t>
            </a:r>
            <a:r>
              <a:rPr lang="zh-CN" altLang="en-US" sz="2400" b="1" dirty="0">
                <a:solidFill>
                  <a:srgbClr val="8A2F8C"/>
                </a:solidFill>
                <a:latin typeface="微软雅黑" panose="020B0503020204020204" pitchFamily="34" charset="-122"/>
                <a:ea typeface="微软雅黑" panose="020B0503020204020204" pitchFamily="34" charset="-122"/>
              </a:rPr>
              <a:t>：表示指针不指向任何地方，表示为 </a:t>
            </a:r>
            <a:r>
              <a:rPr lang="en-US" altLang="zh-CN" sz="2400" b="1" dirty="0">
                <a:solidFill>
                  <a:srgbClr val="8A2F8C"/>
                </a:solidFill>
                <a:latin typeface="微软雅黑" panose="020B0503020204020204" pitchFamily="34" charset="-122"/>
                <a:ea typeface="微软雅黑" panose="020B0503020204020204" pitchFamily="34" charset="-122"/>
              </a:rPr>
              <a:t>NULL</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二：设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为指针，则  </a:t>
            </a:r>
            <a:r>
              <a:rPr lang="en-US" altLang="zh-CN" sz="2400" b="1" dirty="0">
                <a:solidFill>
                  <a:srgbClr val="8A2F8C"/>
                </a:solidFill>
                <a:latin typeface="微软雅黑" panose="020B0503020204020204" pitchFamily="34" charset="-122"/>
                <a:ea typeface="微软雅黑" panose="020B0503020204020204" pitchFamily="34" charset="-122"/>
              </a:rPr>
              <a:t>p = NULL </a:t>
            </a:r>
            <a:r>
              <a:rPr lang="zh-CN" altLang="en-US" sz="2400" b="1" dirty="0">
                <a:solidFill>
                  <a:srgbClr val="8A2F8C"/>
                </a:solidFill>
                <a:latin typeface="微软雅黑" panose="020B0503020204020204" pitchFamily="34" charset="-122"/>
                <a:ea typeface="微软雅黑" panose="020B0503020204020204" pitchFamily="34" charset="-122"/>
              </a:rPr>
              <a:t>表示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不指向任何目标数据对象</a:t>
            </a:r>
          </a:p>
          <a:p>
            <a:pPr>
              <a:lnSpc>
                <a:spcPct val="110000"/>
              </a:lnSpc>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三（测试指针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是否有意义）：</a:t>
            </a:r>
            <a:r>
              <a:rPr lang="en-US" altLang="zh-CN" sz="2400" b="1" dirty="0">
                <a:solidFill>
                  <a:srgbClr val="006600"/>
                </a:solidFill>
                <a:latin typeface="微软雅黑" panose="020B0503020204020204" pitchFamily="34" charset="-122"/>
                <a:ea typeface="微软雅黑" panose="020B0503020204020204" pitchFamily="34" charset="-122"/>
              </a:rPr>
              <a:t>if( p != NULL ) </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等价于 </a:t>
            </a:r>
            <a:r>
              <a:rPr lang="en-US" altLang="zh-CN" sz="2400" b="1" dirty="0">
                <a:solidFill>
                  <a:srgbClr val="006600"/>
                </a:solidFill>
                <a:latin typeface="微软雅黑" panose="020B0503020204020204" pitchFamily="34" charset="-122"/>
                <a:ea typeface="微软雅黑" panose="020B0503020204020204" pitchFamily="34" charset="-122"/>
              </a:rPr>
              <a:t>if( p )</a:t>
            </a:r>
          </a:p>
          <a:p>
            <a:pPr>
              <a:lnSpc>
                <a:spcPct val="110000"/>
              </a:lnSpc>
              <a:spcBef>
                <a:spcPts val="400"/>
              </a:spcBef>
              <a:spcAft>
                <a:spcPts val="400"/>
              </a:spcAft>
            </a:pPr>
            <a:r>
              <a:rPr lang="zh-CN" altLang="en-US" sz="2400" b="1" dirty="0" smtClean="0">
                <a:solidFill>
                  <a:srgbClr val="C00000"/>
                </a:solidFill>
                <a:latin typeface="微软雅黑" panose="020B0503020204020204" pitchFamily="34" charset="-122"/>
                <a:ea typeface="微软雅黑" panose="020B0503020204020204" pitchFamily="34" charset="-122"/>
              </a:rPr>
              <a:t>　使用</a:t>
            </a:r>
            <a:r>
              <a:rPr lang="zh-CN" altLang="en-US" sz="2400" b="1" dirty="0">
                <a:solidFill>
                  <a:srgbClr val="C00000"/>
                </a:solidFill>
                <a:latin typeface="微软雅黑" panose="020B0503020204020204" pitchFamily="34" charset="-122"/>
                <a:ea typeface="微软雅黑" panose="020B0503020204020204" pitchFamily="34" charset="-122"/>
              </a:rPr>
              <a:t>指针前一定要测试其是否有意义！</a:t>
            </a:r>
          </a:p>
        </p:txBody>
      </p:sp>
    </p:spTree>
    <p:extLst>
      <p:ext uri="{BB962C8B-B14F-4D97-AF65-F5344CB8AC3E}">
        <p14:creationId xmlns:p14="http://schemas.microsoft.com/office/powerpoint/2010/main" val="2961023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作为函数参数的指针与数组</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06045"/>
            <a:ext cx="10469880" cy="4596130"/>
          </a:xfrm>
          <a:prstGeom prst="rect">
            <a:avLst/>
          </a:prstGeom>
        </p:spPr>
        <p:txBody>
          <a:bodyPr wrap="square">
            <a:spAutoFit/>
          </a:bodyPr>
          <a:lstStyle/>
          <a:p>
            <a:pPr>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数组作为函数参数：函数定义</a:t>
            </a:r>
          </a:p>
          <a:p>
            <a:pPr>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pPr>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Randomize</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for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n;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a[</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GenerateRandomNumber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lower_bound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upper_bound</a:t>
            </a:r>
            <a:r>
              <a:rPr lang="en-US" altLang="zh-CN" sz="2000" b="1" dirty="0">
                <a:solidFill>
                  <a:srgbClr val="006600"/>
                </a:solidFill>
                <a:latin typeface="微软雅黑" panose="020B0503020204020204" pitchFamily="34" charset="-122"/>
                <a:ea typeface="微软雅黑" panose="020B0503020204020204" pitchFamily="34" charset="-122"/>
              </a:rPr>
              <a:t> );</a:t>
            </a:r>
          </a:p>
          <a:p>
            <a:pPr>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数组作为函数参数：函数调用</a:t>
            </a:r>
          </a:p>
          <a:p>
            <a:pPr>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en-US" altLang="zh-CN" sz="2000" b="1" dirty="0">
                <a:solidFill>
                  <a:srgbClr val="006600"/>
                </a:solidFill>
                <a:latin typeface="微软雅黑" panose="020B0503020204020204" pitchFamily="34" charset="-122"/>
                <a:ea typeface="微软雅黑" panose="020B0503020204020204" pitchFamily="34" charset="-122"/>
              </a:rPr>
              <a:t>define NUM_OF_ELEMENTS 8</a:t>
            </a:r>
          </a:p>
          <a:p>
            <a:pPr>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a[NUM_OF_ELEMENTS];</a:t>
            </a:r>
          </a:p>
          <a:p>
            <a:pPr>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 NUM_OF_ELEMENTS );</a:t>
            </a:r>
          </a:p>
        </p:txBody>
      </p:sp>
    </p:spTree>
    <p:extLst>
      <p:ext uri="{BB962C8B-B14F-4D97-AF65-F5344CB8AC3E}">
        <p14:creationId xmlns:p14="http://schemas.microsoft.com/office/powerpoint/2010/main" val="4252574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作为函数参数的指针与数组</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25880" y="1286550"/>
            <a:ext cx="10469880" cy="4955203"/>
          </a:xfrm>
          <a:prstGeom prst="rect">
            <a:avLst/>
          </a:prstGeom>
        </p:spPr>
        <p:txBody>
          <a:bodyPr wrap="square">
            <a:spAutoFit/>
          </a:bodyPr>
          <a:lstStyle/>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指针作为函数参数：函数定义</a:t>
            </a:r>
          </a:p>
          <a:p>
            <a:pPr>
              <a:spcBef>
                <a:spcPts val="3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pPr>
              <a:spcBef>
                <a:spcPts val="3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3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3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Randomize</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3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n;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spcBef>
                <a:spcPts val="3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*p++ = </a:t>
            </a:r>
            <a:r>
              <a:rPr lang="en-US" altLang="zh-CN" sz="2000" b="1" dirty="0" err="1">
                <a:solidFill>
                  <a:srgbClr val="006600"/>
                </a:solidFill>
                <a:latin typeface="微软雅黑" panose="020B0503020204020204" pitchFamily="34" charset="-122"/>
                <a:ea typeface="微软雅黑" panose="020B0503020204020204" pitchFamily="34" charset="-122"/>
              </a:rPr>
              <a:t>GenerateRandomNumber</a:t>
            </a:r>
            <a:r>
              <a:rPr lang="en-US" altLang="zh-CN" sz="2000" b="1" dirty="0">
                <a:solidFill>
                  <a:srgbClr val="006600"/>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lower_bound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upper_bound</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3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指针作为函数参数：函数调用</a:t>
            </a:r>
          </a:p>
          <a:p>
            <a:pPr>
              <a:spcBef>
                <a:spcPts val="300"/>
              </a:spcBef>
            </a:pPr>
            <a:r>
              <a:rPr lang="zh-CN" altLang="en-US" sz="2000" b="1" dirty="0" smtClean="0">
                <a:solidFill>
                  <a:srgbClr val="C00000"/>
                </a:solidFill>
                <a:latin typeface="微软雅黑" panose="020B0503020204020204" pitchFamily="34" charset="-122"/>
                <a:ea typeface="微软雅黑" panose="020B0503020204020204" pitchFamily="34" charset="-122"/>
              </a:rPr>
              <a:t>　必须</a:t>
            </a:r>
            <a:r>
              <a:rPr lang="zh-CN" altLang="en-US" sz="2000" b="1" dirty="0">
                <a:solidFill>
                  <a:srgbClr val="C00000"/>
                </a:solidFill>
                <a:latin typeface="微软雅黑" panose="020B0503020204020204" pitchFamily="34" charset="-122"/>
                <a:ea typeface="微软雅黑" panose="020B0503020204020204" pitchFamily="34" charset="-122"/>
              </a:rPr>
              <a:t>传递已分配空间的数组</a:t>
            </a:r>
            <a:r>
              <a:rPr lang="zh-CN" altLang="en-US" sz="2000" b="1" dirty="0" smtClean="0">
                <a:solidFill>
                  <a:srgbClr val="C00000"/>
                </a:solidFill>
                <a:latin typeface="微软雅黑" panose="020B0503020204020204" pitchFamily="34" charset="-122"/>
                <a:ea typeface="微软雅黑" panose="020B0503020204020204" pitchFamily="34" charset="-122"/>
              </a:rPr>
              <a:t>基地址</a:t>
            </a:r>
            <a:endParaRPr lang="zh-CN" altLang="en-US" sz="2000" b="1" dirty="0">
              <a:solidFill>
                <a:srgbClr val="C00000"/>
              </a:solidFill>
              <a:latin typeface="微软雅黑" panose="020B0503020204020204" pitchFamily="34" charset="-122"/>
              <a:ea typeface="微软雅黑" panose="020B0503020204020204" pitchFamily="34" charset="-122"/>
            </a:endParaRPr>
          </a:p>
          <a:p>
            <a:pPr>
              <a:spcBef>
                <a:spcPts val="3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en-US" altLang="zh-CN" sz="2000" b="1" dirty="0">
                <a:solidFill>
                  <a:srgbClr val="006600"/>
                </a:solidFill>
                <a:latin typeface="微软雅黑" panose="020B0503020204020204" pitchFamily="34" charset="-122"/>
                <a:ea typeface="微软雅黑" panose="020B0503020204020204" pitchFamily="34" charset="-122"/>
              </a:rPr>
              <a:t>define NUM_OF_ELEMENTS 8</a:t>
            </a:r>
          </a:p>
          <a:p>
            <a:pPr>
              <a:spcBef>
                <a:spcPts val="3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a[NUM_OF_ELEMENTS];</a:t>
            </a:r>
          </a:p>
          <a:p>
            <a:pPr>
              <a:spcBef>
                <a:spcPts val="3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 NUM_OF_ELEMENTS );</a:t>
            </a:r>
          </a:p>
        </p:txBody>
      </p:sp>
    </p:spTree>
    <p:extLst>
      <p:ext uri="{BB962C8B-B14F-4D97-AF65-F5344CB8AC3E}">
        <p14:creationId xmlns:p14="http://schemas.microsoft.com/office/powerpoint/2010/main" val="3700691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数组元素的生成与逆序排列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06045"/>
            <a:ext cx="9326880" cy="954107"/>
          </a:xfrm>
          <a:prstGeom prst="rect">
            <a:avLst/>
          </a:prstGeom>
        </p:spPr>
        <p:txBody>
          <a:bodyPr wrap="square">
            <a:spAutoFit/>
          </a:bodyPr>
          <a:lstStyle/>
          <a:p>
            <a:pPr>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随机生成</a:t>
            </a:r>
            <a:r>
              <a:rPr lang="en-US" altLang="zh-CN" sz="2800" b="1" dirty="0">
                <a:solidFill>
                  <a:srgbClr val="8A2F8C"/>
                </a:solidFill>
                <a:latin typeface="微软雅黑" panose="020B0503020204020204" pitchFamily="34" charset="-122"/>
                <a:ea typeface="微软雅黑" panose="020B0503020204020204" pitchFamily="34" charset="-122"/>
              </a:rPr>
              <a:t>8</a:t>
            </a:r>
            <a:r>
              <a:rPr lang="zh-CN" altLang="en-US" sz="2800" b="1" dirty="0">
                <a:solidFill>
                  <a:srgbClr val="8A2F8C"/>
                </a:solidFill>
                <a:latin typeface="微软雅黑" panose="020B0503020204020204" pitchFamily="34" charset="-122"/>
                <a:ea typeface="微软雅黑" panose="020B0503020204020204" pitchFamily="34" charset="-122"/>
              </a:rPr>
              <a:t>个整数保存到数组中，然后颠倒数组元素。要求使用指针。</a:t>
            </a:r>
          </a:p>
        </p:txBody>
      </p:sp>
      <p:sp>
        <p:nvSpPr>
          <p:cNvPr id="9" name="矩形 8"/>
          <p:cNvSpPr/>
          <p:nvPr/>
        </p:nvSpPr>
        <p:spPr>
          <a:xfrm>
            <a:off x="1341120" y="2311457"/>
            <a:ext cx="9326880" cy="3631763"/>
          </a:xfrm>
          <a:prstGeom prst="rect">
            <a:avLst/>
          </a:prstGeom>
        </p:spPr>
        <p:txBody>
          <a:bodyPr wrap="square">
            <a:spAutoFit/>
          </a:bodyPr>
          <a:lstStyle/>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"main.cpp"</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&lt;</a:t>
            </a:r>
            <a:r>
              <a:rPr lang="en-US" altLang="zh-CN" sz="2000" b="1" dirty="0" err="1">
                <a:solidFill>
                  <a:srgbClr val="006600"/>
                </a:solidFill>
                <a:latin typeface="微软雅黑" panose="020B0503020204020204" pitchFamily="34" charset="-122"/>
                <a:ea typeface="微软雅黑" panose="020B0503020204020204" pitchFamily="34" charset="-122"/>
              </a:rPr>
              <a:t>iostream</a:t>
            </a:r>
            <a:r>
              <a:rPr lang="en-US" altLang="zh-CN" sz="2000" b="1" dirty="0">
                <a:solidFill>
                  <a:srgbClr val="006600"/>
                </a:solidFill>
                <a:latin typeface="微软雅黑" panose="020B0503020204020204" pitchFamily="34" charset="-122"/>
                <a:ea typeface="微软雅黑" panose="020B0503020204020204" pitchFamily="34" charset="-122"/>
              </a:rPr>
              <a:t>&gt;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using namespace </a:t>
            </a:r>
            <a:r>
              <a:rPr lang="en-US" altLang="zh-CN" sz="2000" b="1" dirty="0" err="1">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a:t>
            </a:r>
            <a:r>
              <a:rPr lang="en-US" altLang="zh-CN" sz="2000" b="1" dirty="0" err="1">
                <a:solidFill>
                  <a:srgbClr val="006600"/>
                </a:solidFill>
                <a:latin typeface="微软雅黑" panose="020B0503020204020204" pitchFamily="34" charset="-122"/>
                <a:ea typeface="微软雅黑" panose="020B0503020204020204" pitchFamily="34" charset="-122"/>
              </a:rPr>
              <a:t>random.h</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a:t>
            </a:r>
            <a:r>
              <a:rPr lang="en-US" altLang="zh-CN" sz="2000" b="1" dirty="0" err="1">
                <a:solidFill>
                  <a:srgbClr val="006600"/>
                </a:solidFill>
                <a:latin typeface="微软雅黑" panose="020B0503020204020204" pitchFamily="34" charset="-122"/>
                <a:ea typeface="微软雅黑" panose="020B0503020204020204" pitchFamily="34" charset="-122"/>
              </a:rPr>
              <a:t>arrmanip.h</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#define NUMBER_OF_ELEMENTS 8</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5060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数组元素的生成与逆序排列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29021" y="1334371"/>
            <a:ext cx="9326880" cy="4708981"/>
          </a:xfrm>
          <a:prstGeom prst="rect">
            <a:avLst/>
          </a:prstGeom>
        </p:spPr>
        <p:txBody>
          <a:bodyPr wrap="square">
            <a:spAutoFit/>
          </a:bodyPr>
          <a:lstStyle/>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"main.cpp" </a:t>
            </a:r>
          </a:p>
          <a:p>
            <a:pPr>
              <a:spcBef>
                <a:spcPts val="400"/>
              </a:spcBef>
            </a:pP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main()</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a[NUMBER_OF_ELEMENTS</a:t>
            </a:r>
            <a:r>
              <a:rPr lang="en-US" altLang="zh-CN" sz="2000" b="1" dirty="0" smtClean="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Randomize();</a:t>
            </a: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 NUMBER_OF_ELEMENTS );</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"Array generated at random as follows: \n";</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PrintIntegers</a:t>
            </a:r>
            <a:r>
              <a:rPr lang="en-US" altLang="zh-CN" sz="2000" b="1" dirty="0">
                <a:solidFill>
                  <a:srgbClr val="006600"/>
                </a:solidFill>
                <a:latin typeface="微软雅黑" panose="020B0503020204020204" pitchFamily="34" charset="-122"/>
                <a:ea typeface="微软雅黑" panose="020B0503020204020204" pitchFamily="34" charset="-122"/>
              </a:rPr>
              <a:t>( a, NUMBER_OF_ELEMENTS );</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ReverseIntegers</a:t>
            </a:r>
            <a:r>
              <a:rPr lang="en-US" altLang="zh-CN" sz="2000" b="1" dirty="0">
                <a:solidFill>
                  <a:srgbClr val="006600"/>
                </a:solidFill>
                <a:latin typeface="微软雅黑" panose="020B0503020204020204" pitchFamily="34" charset="-122"/>
                <a:ea typeface="微软雅黑" panose="020B0503020204020204" pitchFamily="34" charset="-122"/>
              </a:rPr>
              <a:t>( a, NUMBER_OF_ELEMENTS );</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"After all elements of the array reversed: \n";</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PrintIntegers</a:t>
            </a:r>
            <a:r>
              <a:rPr lang="en-US" altLang="zh-CN" sz="2000" b="1" dirty="0">
                <a:solidFill>
                  <a:srgbClr val="006600"/>
                </a:solidFill>
                <a:latin typeface="微软雅黑" panose="020B0503020204020204" pitchFamily="34" charset="-122"/>
                <a:ea typeface="微软雅黑" panose="020B0503020204020204" pitchFamily="34" charset="-122"/>
              </a:rPr>
              <a:t>( a, NUMBER_OF_ELEMENTS );</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return 0;</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47277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数组元素的生成与逆序排列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29021" y="1730611"/>
            <a:ext cx="9326880" cy="3631763"/>
          </a:xfrm>
          <a:prstGeom prst="rect">
            <a:avLst/>
          </a:prstGeom>
        </p:spPr>
        <p:txBody>
          <a:bodyPr wrap="square">
            <a:spAutoFit/>
          </a:bodyPr>
          <a:lstStyle/>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arrmanip.h</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ReverseIntegers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void Swap(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q );</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PrintIntegers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25188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数组元素的生成与逆序排列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29021" y="1730611"/>
            <a:ext cx="9326880" cy="3631763"/>
          </a:xfrm>
          <a:prstGeom prst="rect">
            <a:avLst/>
          </a:prstGeom>
        </p:spPr>
        <p:txBody>
          <a:bodyPr wrap="square">
            <a:spAutoFit/>
          </a:bodyPr>
          <a:lstStyle/>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"arrmanip.cpp"</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&lt;</a:t>
            </a:r>
            <a:r>
              <a:rPr lang="en-US" altLang="zh-CN" sz="2000" b="1" dirty="0" err="1">
                <a:solidFill>
                  <a:srgbClr val="006600"/>
                </a:solidFill>
                <a:latin typeface="微软雅黑" panose="020B0503020204020204" pitchFamily="34" charset="-122"/>
                <a:ea typeface="微软雅黑" panose="020B0503020204020204" pitchFamily="34" charset="-122"/>
              </a:rPr>
              <a:t>iostream</a:t>
            </a:r>
            <a:r>
              <a:rPr lang="en-US" altLang="zh-CN" sz="2000" b="1" dirty="0">
                <a:solidFill>
                  <a:srgbClr val="006600"/>
                </a:solidFill>
                <a:latin typeface="微软雅黑" panose="020B0503020204020204" pitchFamily="34" charset="-122"/>
                <a:ea typeface="微软雅黑" panose="020B0503020204020204" pitchFamily="34" charset="-122"/>
              </a:rPr>
              <a:t>&gt;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using namespace </a:t>
            </a:r>
            <a:r>
              <a:rPr lang="en-US" altLang="zh-CN" sz="2000" b="1" dirty="0" err="1">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a:t>
            </a:r>
            <a:r>
              <a:rPr lang="en-US" altLang="zh-CN" sz="2000" b="1" dirty="0" err="1">
                <a:solidFill>
                  <a:srgbClr val="006600"/>
                </a:solidFill>
                <a:latin typeface="微软雅黑" panose="020B0503020204020204" pitchFamily="34" charset="-122"/>
                <a:ea typeface="微软雅黑" panose="020B0503020204020204" pitchFamily="34" charset="-122"/>
              </a:rPr>
              <a:t>random.h</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a:t>
            </a:r>
            <a:r>
              <a:rPr lang="en-US" altLang="zh-CN" sz="2000" b="1" dirty="0" err="1">
                <a:solidFill>
                  <a:srgbClr val="006600"/>
                </a:solidFill>
                <a:latin typeface="微软雅黑" panose="020B0503020204020204" pitchFamily="34" charset="-122"/>
                <a:ea typeface="微软雅黑" panose="020B0503020204020204" pitchFamily="34" charset="-122"/>
              </a:rPr>
              <a:t>arrmanip.h</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static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lower_bound</a:t>
            </a:r>
            <a:r>
              <a:rPr lang="en-US" altLang="zh-CN" sz="2000" b="1" dirty="0">
                <a:solidFill>
                  <a:srgbClr val="006600"/>
                </a:solidFill>
                <a:latin typeface="微软雅黑" panose="020B0503020204020204" pitchFamily="34" charset="-122"/>
                <a:ea typeface="微软雅黑" panose="020B0503020204020204" pitchFamily="34" charset="-122"/>
              </a:rPr>
              <a:t> = 10;</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static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upper_bound</a:t>
            </a:r>
            <a:r>
              <a:rPr lang="en-US" altLang="zh-CN" sz="2000" b="1" dirty="0">
                <a:solidFill>
                  <a:srgbClr val="006600"/>
                </a:solidFill>
                <a:latin typeface="微软雅黑" panose="020B0503020204020204" pitchFamily="34" charset="-122"/>
                <a:ea typeface="微软雅黑" panose="020B0503020204020204" pitchFamily="34" charset="-122"/>
              </a:rPr>
              <a:t> = 99;</a:t>
            </a:r>
          </a:p>
        </p:txBody>
      </p:sp>
    </p:spTree>
    <p:extLst>
      <p:ext uri="{BB962C8B-B14F-4D97-AF65-F5344CB8AC3E}">
        <p14:creationId xmlns:p14="http://schemas.microsoft.com/office/powerpoint/2010/main" val="1298767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98763" cy="830997"/>
            <a:chOff x="734568" y="424635"/>
            <a:chExt cx="449876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55346"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指针的定义与使用</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14264" y="1522248"/>
            <a:ext cx="7438134" cy="3908762"/>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指针的定义格式</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格式</a:t>
            </a:r>
            <a:r>
              <a:rPr lang="zh-CN" altLang="en-US" sz="2400" b="1" dirty="0">
                <a:solidFill>
                  <a:srgbClr val="8A2F8C"/>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目标数据对象类型 * 指针变量名称</a:t>
            </a:r>
            <a:r>
              <a:rPr lang="en-US" altLang="zh-CN" sz="2400" b="1" dirty="0">
                <a:solidFill>
                  <a:srgbClr val="C00000"/>
                </a:solidFill>
                <a:latin typeface="微软雅黑" panose="020B0503020204020204" pitchFamily="34" charset="-122"/>
                <a:ea typeface="微软雅黑" panose="020B0503020204020204" pitchFamily="34" charset="-122"/>
              </a:rPr>
              <a:t>;</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一：定义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为指向整数的指针：</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二：定义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为指向结构体类型的指针</a:t>
            </a:r>
            <a:r>
              <a:rPr lang="zh-CN" altLang="en-US" sz="2400" b="1" dirty="0" smtClean="0">
                <a:solidFill>
                  <a:srgbClr val="8A2F8C"/>
                </a:solidFill>
                <a:latin typeface="微软雅黑" panose="020B0503020204020204" pitchFamily="34" charset="-122"/>
                <a:ea typeface="微软雅黑" panose="020B0503020204020204" pitchFamily="34" charset="-122"/>
              </a:rPr>
              <a:t>：</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a:spcBef>
                <a:spcPts val="400"/>
              </a:spcBef>
              <a:spcAft>
                <a:spcPts val="400"/>
              </a:spcAft>
            </a:pP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struct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POINT{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x, y; };  POINT * p;</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多个指针变量的定义</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三</a:t>
            </a:r>
            <a:r>
              <a:rPr lang="zh-CN" altLang="en-US" sz="2400" b="1" dirty="0" smtClean="0">
                <a:solidFill>
                  <a:srgbClr val="8A2F8C"/>
                </a:solidFill>
                <a:latin typeface="微软雅黑" panose="020B0503020204020204" pitchFamily="34" charset="-122"/>
                <a:ea typeface="微软雅黑" panose="020B0503020204020204" pitchFamily="34" charset="-122"/>
              </a:rPr>
              <a:t>：</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 p, * q;</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四：</a:t>
            </a:r>
            <a:r>
              <a:rPr lang="en-US" altLang="zh-CN" sz="2400" b="1" dirty="0" err="1">
                <a:solidFill>
                  <a:srgbClr val="006600"/>
                </a:solidFill>
                <a:latin typeface="微软雅黑" panose="020B0503020204020204" pitchFamily="34" charset="-122"/>
                <a:ea typeface="微软雅黑" panose="020B0503020204020204" pitchFamily="34" charset="-122"/>
              </a:rPr>
              <a:t>typedef</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PINT;  PINT p, q;</a:t>
            </a:r>
          </a:p>
        </p:txBody>
      </p:sp>
    </p:spTree>
    <p:extLst>
      <p:ext uri="{BB962C8B-B14F-4D97-AF65-F5344CB8AC3E}">
        <p14:creationId xmlns:p14="http://schemas.microsoft.com/office/powerpoint/2010/main" val="25683956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数组元素的生成与逆序排列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29021" y="1361249"/>
            <a:ext cx="9326880" cy="4401205"/>
          </a:xfrm>
          <a:prstGeom prst="rect">
            <a:avLst/>
          </a:prstGeom>
        </p:spPr>
        <p:txBody>
          <a:bodyPr wrap="square">
            <a:spAutoFit/>
          </a:bodyPr>
          <a:lstStyle/>
          <a:p>
            <a:r>
              <a:rPr lang="en-US" altLang="zh-CN" sz="2000" b="1" dirty="0">
                <a:solidFill>
                  <a:srgbClr val="006600"/>
                </a:solidFill>
                <a:latin typeface="微软雅黑" panose="020B0503020204020204" pitchFamily="34" charset="-122"/>
                <a:ea typeface="微软雅黑" panose="020B0503020204020204" pitchFamily="34" charset="-122"/>
              </a:rPr>
              <a:t>//  "arrmanip.cpp"</a:t>
            </a:r>
          </a:p>
          <a:p>
            <a:endParaRPr lang="en-US" altLang="zh-CN" sz="2000" b="1" dirty="0">
              <a:solidFill>
                <a:srgbClr val="006600"/>
              </a:solidFill>
              <a:latin typeface="微软雅黑" panose="020B0503020204020204" pitchFamily="34" charset="-122"/>
              <a:ea typeface="微软雅黑" panose="020B0503020204020204" pitchFamily="34" charset="-122"/>
            </a:endParaRPr>
          </a:p>
          <a:p>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GenerateIntegers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r>
              <a:rPr lang="en-US" altLang="zh-CN" sz="2000" b="1" dirty="0">
                <a:solidFill>
                  <a:srgbClr val="006600"/>
                </a:solidFill>
                <a:latin typeface="微软雅黑" panose="020B0503020204020204" pitchFamily="34" charset="-122"/>
                <a:ea typeface="微软雅黑" panose="020B0503020204020204" pitchFamily="34" charset="-122"/>
              </a:rPr>
              <a:t>{</a:t>
            </a:r>
          </a:p>
          <a:p>
            <a:r>
              <a:rPr lang="en-US" altLang="zh-CN" sz="2000" b="1" dirty="0">
                <a:solidFill>
                  <a:srgbClr val="006600"/>
                </a:solidFill>
                <a:latin typeface="微软雅黑" panose="020B0503020204020204" pitchFamily="34" charset="-122"/>
                <a:ea typeface="微软雅黑" panose="020B0503020204020204" pitchFamily="34" charset="-122"/>
              </a:rPr>
              <a:t>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a:t>
            </a:r>
          </a:p>
          <a:p>
            <a:r>
              <a:rPr lang="en-US" altLang="zh-CN" sz="2000" b="1" dirty="0" smtClean="0">
                <a:solidFill>
                  <a:srgbClr val="006600"/>
                </a:solidFill>
                <a:latin typeface="微软雅黑" panose="020B0503020204020204" pitchFamily="34" charset="-122"/>
                <a:ea typeface="微软雅黑" panose="020B0503020204020204" pitchFamily="34" charset="-122"/>
              </a:rPr>
              <a:t>  for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n;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r>
              <a:rPr lang="en-US" altLang="zh-CN" sz="2000" b="1" dirty="0">
                <a:solidFill>
                  <a:srgbClr val="006600"/>
                </a:solidFill>
                <a:latin typeface="微软雅黑" panose="020B0503020204020204" pitchFamily="34" charset="-122"/>
                <a:ea typeface="微软雅黑" panose="020B0503020204020204" pitchFamily="34" charset="-122"/>
              </a:rPr>
              <a:t>    *p++ = </a:t>
            </a:r>
            <a:r>
              <a:rPr lang="en-US" altLang="zh-CN" sz="2000" b="1" dirty="0" err="1">
                <a:solidFill>
                  <a:srgbClr val="006600"/>
                </a:solidFill>
                <a:latin typeface="微软雅黑" panose="020B0503020204020204" pitchFamily="34" charset="-122"/>
                <a:ea typeface="微软雅黑" panose="020B0503020204020204" pitchFamily="34" charset="-122"/>
              </a:rPr>
              <a:t>GenerateRandomNumber</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lower_bound</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upper_bound</a:t>
            </a:r>
            <a:r>
              <a:rPr lang="en-US" altLang="zh-CN" sz="2000" b="1" dirty="0">
                <a:solidFill>
                  <a:srgbClr val="006600"/>
                </a:solidFill>
                <a:latin typeface="微软雅黑" panose="020B0503020204020204" pitchFamily="34" charset="-122"/>
                <a:ea typeface="微软雅黑" panose="020B0503020204020204" pitchFamily="34" charset="-122"/>
              </a:rPr>
              <a:t> );</a:t>
            </a:r>
          </a:p>
          <a:p>
            <a:r>
              <a:rPr lang="en-US" altLang="zh-CN" sz="2000" b="1" dirty="0">
                <a:solidFill>
                  <a:srgbClr val="006600"/>
                </a:solidFill>
                <a:latin typeface="微软雅黑" panose="020B0503020204020204" pitchFamily="34" charset="-122"/>
                <a:ea typeface="微软雅黑" panose="020B0503020204020204" pitchFamily="34" charset="-122"/>
              </a:rPr>
              <a:t>}</a:t>
            </a:r>
          </a:p>
          <a:p>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ReverseIntegers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r>
              <a:rPr lang="en-US" altLang="zh-CN" sz="2000" b="1" dirty="0">
                <a:solidFill>
                  <a:srgbClr val="006600"/>
                </a:solidFill>
                <a:latin typeface="微软雅黑" panose="020B0503020204020204" pitchFamily="34" charset="-122"/>
                <a:ea typeface="微软雅黑" panose="020B0503020204020204" pitchFamily="34" charset="-122"/>
              </a:rPr>
              <a:t>{</a:t>
            </a:r>
          </a:p>
          <a:p>
            <a:r>
              <a:rPr lang="en-US" altLang="zh-CN" sz="2000" b="1" dirty="0">
                <a:solidFill>
                  <a:srgbClr val="006600"/>
                </a:solidFill>
                <a:latin typeface="微软雅黑" panose="020B0503020204020204" pitchFamily="34" charset="-122"/>
                <a:ea typeface="微软雅黑" panose="020B0503020204020204" pitchFamily="34" charset="-122"/>
              </a:rPr>
              <a:t>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a:t>
            </a:r>
          </a:p>
          <a:p>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n / 2;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r>
              <a:rPr lang="en-US" altLang="zh-CN" sz="2000" b="1" dirty="0">
                <a:solidFill>
                  <a:srgbClr val="006600"/>
                </a:solidFill>
                <a:latin typeface="微软雅黑" panose="020B0503020204020204" pitchFamily="34" charset="-122"/>
                <a:ea typeface="微软雅黑" panose="020B0503020204020204" pitchFamily="34" charset="-122"/>
              </a:rPr>
              <a:t>    Swap( p +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p + n -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- 1 );</a:t>
            </a:r>
          </a:p>
          <a:p>
            <a:r>
              <a:rPr lang="en-US" altLang="zh-CN" sz="20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563171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数组元素的生成与逆序排列</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9" name="矩形 8"/>
          <p:cNvSpPr/>
          <p:nvPr/>
        </p:nvSpPr>
        <p:spPr>
          <a:xfrm>
            <a:off x="1329021" y="1366680"/>
            <a:ext cx="9326880" cy="4734629"/>
          </a:xfrm>
          <a:prstGeom prst="rect">
            <a:avLst/>
          </a:prstGeom>
        </p:spPr>
        <p:txBody>
          <a:bodyPr wrap="square">
            <a:spAutoFit/>
          </a:bodyPr>
          <a:lstStyle/>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  "arrmanip.cpp"</a:t>
            </a:r>
          </a:p>
          <a:p>
            <a:pPr>
              <a:spcBef>
                <a:spcPts val="2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void Swap(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q )</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t;    t = *p;    *p = *q;    *q = t;</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2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PrintIntegers</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 )</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n;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t>
            </a:r>
            <a:r>
              <a:rPr lang="en-US" altLang="zh-CN" sz="2000" b="1" dirty="0" err="1">
                <a:solidFill>
                  <a:srgbClr val="006600"/>
                </a:solidFill>
                <a:latin typeface="微软雅黑" panose="020B0503020204020204" pitchFamily="34" charset="-122"/>
                <a:ea typeface="微软雅黑" panose="020B0503020204020204" pitchFamily="34" charset="-122"/>
              </a:rPr>
              <a:t>setw</a:t>
            </a:r>
            <a:r>
              <a:rPr lang="en-US" altLang="zh-CN" sz="2000" b="1" dirty="0">
                <a:solidFill>
                  <a:srgbClr val="006600"/>
                </a:solidFill>
                <a:latin typeface="微软雅黑" panose="020B0503020204020204" pitchFamily="34" charset="-122"/>
                <a:ea typeface="微软雅黑" panose="020B0503020204020204" pitchFamily="34" charset="-122"/>
              </a:rPr>
              <a:t>(4) &lt;&lt; *(</a:t>
            </a:r>
            <a:r>
              <a:rPr lang="en-US" altLang="zh-CN" sz="2000" b="1" dirty="0" err="1">
                <a:solidFill>
                  <a:srgbClr val="006600"/>
                </a:solidFill>
                <a:latin typeface="微软雅黑" panose="020B0503020204020204" pitchFamily="34" charset="-122"/>
                <a:ea typeface="微软雅黑" panose="020B0503020204020204" pitchFamily="34" charset="-122"/>
              </a:rPr>
              <a:t>p+i</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200"/>
              </a:spcBef>
            </a:pPr>
            <a:r>
              <a:rPr lang="en-US" altLang="zh-CN" sz="20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1185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79665" cy="830997"/>
            <a:chOff x="734568" y="424635"/>
            <a:chExt cx="487966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25880" y="587115"/>
              <a:ext cx="4288353"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指针与数组的可互换性</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25880" y="1330471"/>
            <a:ext cx="9787128" cy="4735655"/>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互换情况</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指针</a:t>
            </a:r>
            <a:r>
              <a:rPr lang="zh-CN" altLang="en-US" sz="2400" b="1" dirty="0">
                <a:solidFill>
                  <a:srgbClr val="8A2F8C"/>
                </a:solidFill>
                <a:latin typeface="微软雅黑" panose="020B0503020204020204" pitchFamily="34" charset="-122"/>
                <a:ea typeface="微软雅黑" panose="020B0503020204020204" pitchFamily="34" charset="-122"/>
              </a:rPr>
              <a:t>一旦指向数组的基地址，则使用指针和数组格式访问元素时</a:t>
            </a:r>
            <a:r>
              <a:rPr lang="zh-CN" altLang="en-US" sz="2400" b="1" dirty="0" smtClean="0">
                <a:solidFill>
                  <a:srgbClr val="8A2F8C"/>
                </a:solidFill>
                <a:latin typeface="微软雅黑" panose="020B0503020204020204" pitchFamily="34" charset="-122"/>
                <a:ea typeface="微软雅黑" panose="020B0503020204020204" pitchFamily="34" charset="-122"/>
              </a:rPr>
              <a:t>的</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8A2F8C"/>
                </a:solidFill>
                <a:latin typeface="微软雅黑" panose="020B0503020204020204" pitchFamily="34" charset="-122"/>
                <a:ea typeface="微软雅黑" panose="020B0503020204020204" pitchFamily="34" charset="-122"/>
              </a:rPr>
              <a:t>地址计算</a:t>
            </a:r>
            <a:r>
              <a:rPr lang="zh-CN" altLang="en-US" sz="2400" b="1" dirty="0">
                <a:solidFill>
                  <a:srgbClr val="8A2F8C"/>
                </a:solidFill>
                <a:latin typeface="微软雅黑" panose="020B0503020204020204" pitchFamily="34" charset="-122"/>
                <a:ea typeface="微软雅黑" panose="020B0503020204020204" pitchFamily="34" charset="-122"/>
              </a:rPr>
              <a:t>方式是相同的，此时可以互换指针与数组操作格式</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程序示例</a:t>
            </a:r>
          </a:p>
          <a:p>
            <a:pPr>
              <a:lnSpc>
                <a:spcPct val="110000"/>
              </a:lnSpc>
              <a:spcBef>
                <a:spcPts val="400"/>
              </a:spcBef>
            </a:pPr>
            <a:r>
              <a:rPr lang="zh-CN" altLang="en-US"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a[3] = { 1, 2, 3 };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 &amp;a;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 </a:t>
            </a:r>
            <a:r>
              <a:rPr lang="zh-CN" altLang="en-US" sz="2000" b="1" dirty="0">
                <a:solidFill>
                  <a:srgbClr val="006600"/>
                </a:solidFill>
                <a:latin typeface="微软雅黑" panose="020B0503020204020204" pitchFamily="34" charset="-122"/>
                <a:ea typeface="微软雅黑" panose="020B0503020204020204" pitchFamily="34" charset="-122"/>
              </a:rPr>
              <a:t>正确，可以将指针 </a:t>
            </a:r>
            <a:r>
              <a:rPr lang="en-US" altLang="zh-CN" sz="2000" b="1" dirty="0">
                <a:solidFill>
                  <a:srgbClr val="006600"/>
                </a:solidFill>
                <a:latin typeface="微软雅黑" panose="020B0503020204020204" pitchFamily="34" charset="-122"/>
                <a:ea typeface="微软雅黑" panose="020B0503020204020204" pitchFamily="34" charset="-122"/>
              </a:rPr>
              <a:t>p </a:t>
            </a:r>
            <a:r>
              <a:rPr lang="zh-CN" altLang="en-US" sz="2000" b="1" dirty="0">
                <a:solidFill>
                  <a:srgbClr val="006600"/>
                </a:solidFill>
                <a:latin typeface="微软雅黑" panose="020B0503020204020204" pitchFamily="34" charset="-122"/>
                <a:ea typeface="微软雅黑" panose="020B0503020204020204" pitchFamily="34" charset="-122"/>
              </a:rPr>
              <a:t>当作数组来处理  *</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3;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p[</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 </a:t>
            </a:r>
            <a:r>
              <a:rPr lang="zh-CN" altLang="en-US" sz="2000" b="1" dirty="0">
                <a:solidFill>
                  <a:srgbClr val="006600"/>
                </a:solidFill>
                <a:latin typeface="微软雅黑" panose="020B0503020204020204" pitchFamily="34" charset="-122"/>
                <a:ea typeface="微软雅黑" panose="020B0503020204020204" pitchFamily="34" charset="-122"/>
              </a:rPr>
              <a:t>正确，可以将数组 </a:t>
            </a:r>
            <a:r>
              <a:rPr lang="en-US" altLang="zh-CN" sz="2000" b="1" dirty="0">
                <a:solidFill>
                  <a:srgbClr val="006600"/>
                </a:solidFill>
                <a:latin typeface="微软雅黑" panose="020B0503020204020204" pitchFamily="34" charset="-122"/>
                <a:ea typeface="微软雅黑" panose="020B0503020204020204" pitchFamily="34" charset="-122"/>
              </a:rPr>
              <a:t>a </a:t>
            </a:r>
            <a:r>
              <a:rPr lang="zh-CN" altLang="en-US" sz="2000" b="1" dirty="0">
                <a:solidFill>
                  <a:srgbClr val="006600"/>
                </a:solidFill>
                <a:latin typeface="微软雅黑" panose="020B0503020204020204" pitchFamily="34" charset="-122"/>
                <a:ea typeface="微软雅黑" panose="020B0503020204020204" pitchFamily="34" charset="-122"/>
              </a:rPr>
              <a:t>当作指针来处理  *</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3;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t>
            </a:r>
            <a:r>
              <a:rPr lang="en-US" altLang="zh-CN" sz="2000" b="1" dirty="0" err="1">
                <a:solidFill>
                  <a:srgbClr val="006600"/>
                </a:solidFill>
                <a:latin typeface="微软雅黑" panose="020B0503020204020204" pitchFamily="34" charset="-122"/>
                <a:ea typeface="微软雅黑" panose="020B0503020204020204" pitchFamily="34" charset="-122"/>
              </a:rPr>
              <a:t>a+i</a:t>
            </a:r>
            <a:r>
              <a:rPr lang="en-US" altLang="zh-CN" sz="2000" b="1" dirty="0">
                <a:solidFill>
                  <a:srgbClr val="006600"/>
                </a:solidFill>
                <a:latin typeface="微软雅黑" panose="020B0503020204020204" pitchFamily="34" charset="-122"/>
                <a:ea typeface="微软雅黑" panose="020B0503020204020204" pitchFamily="34" charset="-122"/>
              </a:rPr>
              <a:t>)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209734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79665" cy="830997"/>
            <a:chOff x="734568" y="424635"/>
            <a:chExt cx="487966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25880" y="587115"/>
              <a:ext cx="4288353"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指针与数组的可互换性</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25880" y="1493257"/>
            <a:ext cx="9787128" cy="4278094"/>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例外情况</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数组</a:t>
            </a:r>
            <a:r>
              <a:rPr lang="zh-CN" altLang="en-US" sz="2400" b="1" dirty="0">
                <a:solidFill>
                  <a:srgbClr val="8A2F8C"/>
                </a:solidFill>
                <a:latin typeface="微软雅黑" panose="020B0503020204020204" pitchFamily="34" charset="-122"/>
                <a:ea typeface="微软雅黑" panose="020B0503020204020204" pitchFamily="34" charset="-122"/>
              </a:rPr>
              <a:t>名为常数，不能在数组格式上进行指针运算</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程序示例</a:t>
            </a:r>
          </a:p>
          <a:p>
            <a:pPr>
              <a:lnSpc>
                <a:spcPct val="110000"/>
              </a:lnSpc>
              <a:spcBef>
                <a:spcPts val="400"/>
              </a:spcBef>
            </a:pPr>
            <a:r>
              <a:rPr lang="zh-CN" altLang="en-US" sz="2000" b="1" dirty="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a:solidFill>
                  <a:srgbClr val="006600"/>
                </a:solidFill>
                <a:latin typeface="微软雅黑" panose="020B0503020204020204" pitchFamily="34" charset="-122"/>
                <a:ea typeface="微软雅黑" panose="020B0503020204020204" pitchFamily="34" charset="-122"/>
              </a:rPr>
              <a:t>正确，指针 </a:t>
            </a:r>
            <a:r>
              <a:rPr lang="en-US" altLang="zh-CN" sz="2000" b="1" dirty="0">
                <a:solidFill>
                  <a:srgbClr val="006600"/>
                </a:solidFill>
                <a:latin typeface="微软雅黑" panose="020B0503020204020204" pitchFamily="34" charset="-122"/>
                <a:ea typeface="微软雅黑" panose="020B0503020204020204" pitchFamily="34" charset="-122"/>
              </a:rPr>
              <a:t>p </a:t>
            </a:r>
            <a:r>
              <a:rPr lang="zh-CN" altLang="en-US" sz="2000" b="1" dirty="0">
                <a:solidFill>
                  <a:srgbClr val="006600"/>
                </a:solidFill>
                <a:latin typeface="微软雅黑" panose="020B0503020204020204" pitchFamily="34" charset="-122"/>
                <a:ea typeface="微软雅黑" panose="020B0503020204020204" pitchFamily="34" charset="-122"/>
              </a:rPr>
              <a:t>可赋值，指向下一元素  *</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3;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*p++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 </a:t>
            </a:r>
            <a:r>
              <a:rPr lang="zh-CN" altLang="en-US" sz="2000" b="1" dirty="0">
                <a:solidFill>
                  <a:srgbClr val="006600"/>
                </a:solidFill>
                <a:latin typeface="微软雅黑" panose="020B0503020204020204" pitchFamily="34" charset="-122"/>
                <a:ea typeface="微软雅黑" panose="020B0503020204020204" pitchFamily="34" charset="-122"/>
              </a:rPr>
              <a:t>错误，不能将数组 </a:t>
            </a:r>
            <a:r>
              <a:rPr lang="en-US" altLang="zh-CN" sz="2000" b="1" dirty="0">
                <a:solidFill>
                  <a:srgbClr val="006600"/>
                </a:solidFill>
                <a:latin typeface="微软雅黑" panose="020B0503020204020204" pitchFamily="34" charset="-122"/>
                <a:ea typeface="微软雅黑" panose="020B0503020204020204" pitchFamily="34" charset="-122"/>
              </a:rPr>
              <a:t>a </a:t>
            </a:r>
            <a:r>
              <a:rPr lang="zh-CN" altLang="en-US" sz="2000" b="1" dirty="0">
                <a:solidFill>
                  <a:srgbClr val="006600"/>
                </a:solidFill>
                <a:latin typeface="微软雅黑" panose="020B0503020204020204" pitchFamily="34" charset="-122"/>
                <a:ea typeface="微软雅黑" panose="020B0503020204020204" pitchFamily="34" charset="-122"/>
              </a:rPr>
              <a:t>当作指针赋值  *</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3;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5673634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79665" cy="830997"/>
            <a:chOff x="734568" y="424635"/>
            <a:chExt cx="487966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25880" y="525560"/>
              <a:ext cx="4288353" cy="707886"/>
            </a:xfrm>
            <a:prstGeom prst="rect">
              <a:avLst/>
            </a:prstGeom>
          </p:spPr>
          <p:txBody>
            <a:bodyPr wrap="none">
              <a:spAutoFit/>
            </a:bodyPr>
            <a:lstStyle/>
            <a:p>
              <a:r>
                <a:rPr lang="zh-CN" altLang="en-US" sz="4000" dirty="0">
                  <a:solidFill>
                    <a:schemeClr val="bg1"/>
                  </a:solidFill>
                  <a:latin typeface="微软雅黑" panose="020B0503020204020204" pitchFamily="34" charset="-122"/>
                  <a:ea typeface="微软雅黑" panose="020B0503020204020204" pitchFamily="34" charset="-122"/>
                </a:rPr>
                <a:t>指针与数组的差异</a:t>
              </a:r>
              <a:endParaRPr lang="zh-CN" altLang="en-US" sz="40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25880" y="1334371"/>
            <a:ext cx="9787128" cy="4651530"/>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使用指针或数组声明的数据对象性质不同</a:t>
            </a:r>
          </a:p>
          <a:p>
            <a:pPr marL="252000">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示例：</a:t>
            </a:r>
            <a:r>
              <a:rPr lang="en-US" altLang="zh-CN" sz="2200" b="1" dirty="0" err="1">
                <a:solidFill>
                  <a:srgbClr val="006600"/>
                </a:solidFill>
                <a:latin typeface="微软雅黑" panose="020B0503020204020204" pitchFamily="34" charset="-122"/>
                <a:ea typeface="微软雅黑" panose="020B0503020204020204" pitchFamily="34" charset="-122"/>
              </a:rPr>
              <a:t>int</a:t>
            </a:r>
            <a:r>
              <a:rPr lang="en-US" altLang="zh-CN" sz="2200" b="1" dirty="0">
                <a:solidFill>
                  <a:srgbClr val="006600"/>
                </a:solidFill>
                <a:latin typeface="微软雅黑" panose="020B0503020204020204" pitchFamily="34" charset="-122"/>
                <a:ea typeface="微软雅黑" panose="020B0503020204020204" pitchFamily="34" charset="-122"/>
              </a:rPr>
              <a:t> a[3] = { 1, 2, 3 };    </a:t>
            </a:r>
            <a:r>
              <a:rPr lang="en-US" altLang="zh-CN" sz="2200" b="1" dirty="0" err="1">
                <a:solidFill>
                  <a:srgbClr val="006600"/>
                </a:solidFill>
                <a:latin typeface="微软雅黑" panose="020B0503020204020204" pitchFamily="34" charset="-122"/>
                <a:ea typeface="微软雅黑" panose="020B0503020204020204" pitchFamily="34" charset="-122"/>
              </a:rPr>
              <a:t>int</a:t>
            </a:r>
            <a:r>
              <a:rPr lang="en-US" altLang="zh-CN" sz="2200" b="1" dirty="0">
                <a:solidFill>
                  <a:srgbClr val="006600"/>
                </a:solidFill>
                <a:latin typeface="微软雅黑" panose="020B0503020204020204" pitchFamily="34" charset="-122"/>
                <a:ea typeface="微软雅黑" panose="020B0503020204020204" pitchFamily="34" charset="-122"/>
              </a:rPr>
              <a:t> * p = &amp;a;</a:t>
            </a:r>
          </a:p>
          <a:p>
            <a:pPr marL="252000">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定义数组的同时确定了数组元素的存储布局：</a:t>
            </a:r>
            <a:r>
              <a:rPr lang="en-US" altLang="zh-CN" sz="2200" b="1" dirty="0">
                <a:solidFill>
                  <a:srgbClr val="8A2F8C"/>
                </a:solidFill>
                <a:latin typeface="微软雅黑" panose="020B0503020204020204" pitchFamily="34" charset="-122"/>
                <a:ea typeface="微软雅黑" panose="020B0503020204020204" pitchFamily="34" charset="-122"/>
              </a:rPr>
              <a:t>a </a:t>
            </a:r>
            <a:r>
              <a:rPr lang="zh-CN" altLang="en-US" sz="2200" b="1" dirty="0">
                <a:solidFill>
                  <a:srgbClr val="8A2F8C"/>
                </a:solidFill>
                <a:latin typeface="微软雅黑" panose="020B0503020204020204" pitchFamily="34" charset="-122"/>
                <a:ea typeface="微软雅黑" panose="020B0503020204020204" pitchFamily="34" charset="-122"/>
              </a:rPr>
              <a:t>为静态分配内存的数组；若 </a:t>
            </a:r>
            <a:r>
              <a:rPr lang="en-US" altLang="zh-CN" sz="2200" b="1" dirty="0">
                <a:solidFill>
                  <a:srgbClr val="8A2F8C"/>
                </a:solidFill>
                <a:latin typeface="微软雅黑" panose="020B0503020204020204" pitchFamily="34" charset="-122"/>
                <a:ea typeface="微软雅黑" panose="020B0503020204020204" pitchFamily="34" charset="-122"/>
              </a:rPr>
              <a:t>a </a:t>
            </a:r>
            <a:r>
              <a:rPr lang="zh-CN" altLang="en-US" sz="2200" b="1" dirty="0">
                <a:solidFill>
                  <a:srgbClr val="8A2F8C"/>
                </a:solidFill>
                <a:latin typeface="微软雅黑" panose="020B0503020204020204" pitchFamily="34" charset="-122"/>
                <a:ea typeface="微软雅黑" panose="020B0503020204020204" pitchFamily="34" charset="-122"/>
              </a:rPr>
              <a:t>为全局数组，则程序执行前分配内存；若为局部数组，则在进入该块时分配内存</a:t>
            </a:r>
          </a:p>
          <a:p>
            <a:pPr marL="252000">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定义指针时规定指针数据对象的存储布局：</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为指针，若 </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为全局变量，则程序执行前分配内存；若为局部变量，则在进入该块时分配内存</a:t>
            </a:r>
          </a:p>
          <a:p>
            <a:pPr marL="252000">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定义指针时未规定目标数据对象的存储布局：</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为指针，指向一个已存在数组的基地址，即指向该位置处的整数 </a:t>
            </a:r>
            <a:r>
              <a:rPr lang="en-US" altLang="zh-CN" sz="2200" b="1" dirty="0">
                <a:solidFill>
                  <a:srgbClr val="8A2F8C"/>
                </a:solidFill>
                <a:latin typeface="微软雅黑" panose="020B0503020204020204" pitchFamily="34" charset="-122"/>
                <a:ea typeface="微软雅黑" panose="020B0503020204020204" pitchFamily="34" charset="-122"/>
              </a:rPr>
              <a:t>a[0]</a:t>
            </a:r>
            <a:r>
              <a:rPr lang="zh-CN" altLang="en-US" sz="2200" b="1" dirty="0">
                <a:solidFill>
                  <a:srgbClr val="8A2F8C"/>
                </a:solidFill>
                <a:latin typeface="微软雅黑" panose="020B0503020204020204" pitchFamily="34" charset="-122"/>
                <a:ea typeface="微软雅黑" panose="020B0503020204020204" pitchFamily="34" charset="-122"/>
              </a:rPr>
              <a:t>；若 </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未初始化，则目标数据对象未知</a:t>
            </a:r>
          </a:p>
          <a:p>
            <a:pPr>
              <a:lnSpc>
                <a:spcPct val="110000"/>
              </a:lnSpc>
              <a:spcBef>
                <a:spcPts val="400"/>
              </a:spcBef>
            </a:pPr>
            <a:r>
              <a:rPr lang="zh-CN" altLang="en-US" sz="2800" b="1" dirty="0">
                <a:solidFill>
                  <a:srgbClr val="C00000"/>
                </a:solidFill>
                <a:latin typeface="微软雅黑" panose="020B0503020204020204" pitchFamily="34" charset="-122"/>
                <a:ea typeface="微软雅黑" panose="020B0503020204020204" pitchFamily="34" charset="-122"/>
              </a:rPr>
              <a:t>使用指针时，显式构造指针与目标对象的关联</a:t>
            </a:r>
          </a:p>
        </p:txBody>
      </p:sp>
    </p:spTree>
    <p:extLst>
      <p:ext uri="{BB962C8B-B14F-4D97-AF65-F5344CB8AC3E}">
        <p14:creationId xmlns:p14="http://schemas.microsoft.com/office/powerpoint/2010/main" val="136765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79665" cy="830997"/>
            <a:chOff x="734568" y="424635"/>
            <a:chExt cx="487966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25880" y="587115"/>
              <a:ext cx="4288353"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多维数组作为函数参数</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25879" y="1330471"/>
            <a:ext cx="10015055" cy="4235006"/>
          </a:xfrm>
          <a:prstGeom prst="rect">
            <a:avLst/>
          </a:prstGeom>
        </p:spPr>
        <p:txBody>
          <a:bodyPr wrap="square">
            <a:spAutoFit/>
          </a:bodyPr>
          <a:lstStyle/>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函数原型：正确例（有不妥，非错误）</a:t>
            </a:r>
          </a:p>
          <a:p>
            <a:pPr marL="180000">
              <a:spcBef>
                <a:spcPts val="400"/>
              </a:spcBef>
            </a:pPr>
            <a:r>
              <a:rPr lang="zh-CN" altLang="en-US" sz="2000" b="1" dirty="0">
                <a:solidFill>
                  <a:srgbClr val="8A2F8C"/>
                </a:solidFill>
                <a:latin typeface="微软雅黑" panose="020B0503020204020204" pitchFamily="34" charset="-122"/>
                <a:ea typeface="微软雅黑" panose="020B0503020204020204" pitchFamily="34" charset="-122"/>
              </a:rPr>
              <a:t>直接传递元素个数也不妥当，只能处理固定元素个数的数组，应用场合十分受限</a:t>
            </a:r>
          </a:p>
          <a:p>
            <a:pPr marL="180000">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void </a:t>
            </a:r>
            <a:r>
              <a:rPr lang="en-US" altLang="zh-CN" b="1" dirty="0" err="1">
                <a:solidFill>
                  <a:srgbClr val="006600"/>
                </a:solidFill>
                <a:latin typeface="微软雅黑" panose="020B0503020204020204" pitchFamily="34" charset="-122"/>
                <a:ea typeface="微软雅黑" panose="020B0503020204020204" pitchFamily="34" charset="-122"/>
              </a:rPr>
              <a:t>PrintTwoDimensinalArray</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a[8][8],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m,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a:t>
            </a:r>
          </a:p>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函数原型：错误例</a:t>
            </a:r>
          </a:p>
          <a:p>
            <a:pPr marL="180000">
              <a:spcBef>
                <a:spcPts val="400"/>
              </a:spcBef>
            </a:pPr>
            <a:r>
              <a:rPr lang="zh-CN" altLang="en-US" sz="2000" b="1" dirty="0">
                <a:solidFill>
                  <a:srgbClr val="8A2F8C"/>
                </a:solidFill>
                <a:latin typeface="微软雅黑" panose="020B0503020204020204" pitchFamily="34" charset="-122"/>
                <a:ea typeface="微软雅黑" panose="020B0503020204020204" pitchFamily="34" charset="-122"/>
              </a:rPr>
              <a:t>不能每维都不传递元素个数，语法规则不允许</a:t>
            </a:r>
          </a:p>
          <a:p>
            <a:pPr marL="180000">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void </a:t>
            </a:r>
            <a:r>
              <a:rPr lang="en-US" altLang="zh-CN" b="1" dirty="0" err="1">
                <a:solidFill>
                  <a:srgbClr val="006600"/>
                </a:solidFill>
                <a:latin typeface="微软雅黑" panose="020B0503020204020204" pitchFamily="34" charset="-122"/>
                <a:ea typeface="微软雅黑" panose="020B0503020204020204" pitchFamily="34" charset="-122"/>
              </a:rPr>
              <a:t>PrintTwoDimensinalArray</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a[][],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m,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a:t>
            </a:r>
          </a:p>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函数原型：正确例（有不妥，非错误）</a:t>
            </a:r>
          </a:p>
          <a:p>
            <a:pPr marL="180000">
              <a:spcBef>
                <a:spcPts val="400"/>
              </a:spcBef>
            </a:pPr>
            <a:r>
              <a:rPr lang="en-US" altLang="zh-CN" sz="2000" b="1" dirty="0">
                <a:solidFill>
                  <a:srgbClr val="8A2F8C"/>
                </a:solidFill>
                <a:latin typeface="微软雅黑" panose="020B0503020204020204" pitchFamily="34" charset="-122"/>
                <a:ea typeface="微软雅黑" panose="020B0503020204020204" pitchFamily="34" charset="-122"/>
              </a:rPr>
              <a:t>a </a:t>
            </a:r>
            <a:r>
              <a:rPr lang="zh-CN" altLang="en-US" sz="2000" b="1" dirty="0">
                <a:solidFill>
                  <a:srgbClr val="8A2F8C"/>
                </a:solidFill>
                <a:latin typeface="微软雅黑" panose="020B0503020204020204" pitchFamily="34" charset="-122"/>
                <a:ea typeface="微软雅黑" panose="020B0503020204020204" pitchFamily="34" charset="-122"/>
              </a:rPr>
              <a:t>为指向数组基地址的整数指针，</a:t>
            </a:r>
            <a:r>
              <a:rPr lang="en-US" altLang="zh-CN" sz="2000" b="1" dirty="0">
                <a:solidFill>
                  <a:srgbClr val="8A2F8C"/>
                </a:solidFill>
                <a:latin typeface="微软雅黑" panose="020B0503020204020204" pitchFamily="34" charset="-122"/>
                <a:ea typeface="微软雅黑" panose="020B0503020204020204" pitchFamily="34" charset="-122"/>
              </a:rPr>
              <a:t>m </a:t>
            </a:r>
            <a:r>
              <a:rPr lang="zh-CN" altLang="en-US" sz="2000" b="1" dirty="0">
                <a:solidFill>
                  <a:srgbClr val="8A2F8C"/>
                </a:solidFill>
                <a:latin typeface="微软雅黑" panose="020B0503020204020204" pitchFamily="34" charset="-122"/>
                <a:ea typeface="微软雅黑" panose="020B0503020204020204" pitchFamily="34" charset="-122"/>
              </a:rPr>
              <a:t>为第一维元素个数，</a:t>
            </a:r>
            <a:r>
              <a:rPr lang="en-US" altLang="zh-CN" sz="2000" b="1" dirty="0">
                <a:solidFill>
                  <a:srgbClr val="8A2F8C"/>
                </a:solidFill>
                <a:latin typeface="微软雅黑" panose="020B0503020204020204" pitchFamily="34" charset="-122"/>
                <a:ea typeface="微软雅黑" panose="020B0503020204020204" pitchFamily="34" charset="-122"/>
              </a:rPr>
              <a:t>n </a:t>
            </a:r>
            <a:r>
              <a:rPr lang="zh-CN" altLang="en-US" sz="2000" b="1" dirty="0">
                <a:solidFill>
                  <a:srgbClr val="8A2F8C"/>
                </a:solidFill>
                <a:latin typeface="微软雅黑" panose="020B0503020204020204" pitchFamily="34" charset="-122"/>
                <a:ea typeface="微软雅黑" panose="020B0503020204020204" pitchFamily="34" charset="-122"/>
              </a:rPr>
              <a:t>为第二维元素个数，函数内部使用指针运算访问某个元素</a:t>
            </a:r>
          </a:p>
          <a:p>
            <a:pPr marL="180000">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void </a:t>
            </a:r>
            <a:r>
              <a:rPr lang="en-US" altLang="zh-CN" b="1" dirty="0" err="1">
                <a:solidFill>
                  <a:srgbClr val="006600"/>
                </a:solidFill>
                <a:latin typeface="微软雅黑" panose="020B0503020204020204" pitchFamily="34" charset="-122"/>
                <a:ea typeface="微软雅黑" panose="020B0503020204020204" pitchFamily="34" charset="-122"/>
              </a:rPr>
              <a:t>PrintTwoDimensinalArray</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 a,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m,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a:t>
            </a:r>
          </a:p>
          <a:p>
            <a:pPr marL="180000">
              <a:spcBef>
                <a:spcPts val="400"/>
              </a:spcBef>
            </a:pPr>
            <a:r>
              <a:rPr lang="zh-CN" altLang="en-US" sz="2000" b="1" dirty="0">
                <a:solidFill>
                  <a:srgbClr val="8A2F8C"/>
                </a:solidFill>
                <a:latin typeface="微软雅黑" panose="020B0503020204020204" pitchFamily="34" charset="-122"/>
                <a:ea typeface="微软雅黑" panose="020B0503020204020204" pitchFamily="34" charset="-122"/>
              </a:rPr>
              <a:t>如：第 </a:t>
            </a:r>
            <a:r>
              <a:rPr lang="en-US" altLang="zh-CN" sz="2000" b="1" dirty="0" err="1">
                <a:solidFill>
                  <a:srgbClr val="8A2F8C"/>
                </a:solidFill>
                <a:latin typeface="微软雅黑" panose="020B0503020204020204" pitchFamily="34" charset="-122"/>
                <a:ea typeface="微软雅黑" panose="020B0503020204020204" pitchFamily="34" charset="-122"/>
              </a:rPr>
              <a:t>i</a:t>
            </a:r>
            <a:r>
              <a:rPr lang="en-US" altLang="zh-CN" sz="2000" b="1" dirty="0">
                <a:solidFill>
                  <a:srgbClr val="8A2F8C"/>
                </a:solidFill>
                <a:latin typeface="微软雅黑" panose="020B0503020204020204" pitchFamily="34" charset="-122"/>
                <a:ea typeface="微软雅黑" panose="020B0503020204020204" pitchFamily="34" charset="-122"/>
              </a:rPr>
              <a:t> </a:t>
            </a:r>
            <a:r>
              <a:rPr lang="zh-CN" altLang="en-US" sz="2000" b="1" dirty="0">
                <a:solidFill>
                  <a:srgbClr val="8A2F8C"/>
                </a:solidFill>
                <a:latin typeface="微软雅黑" panose="020B0503020204020204" pitchFamily="34" charset="-122"/>
                <a:ea typeface="微软雅黑" panose="020B0503020204020204" pitchFamily="34" charset="-122"/>
              </a:rPr>
              <a:t>行 </a:t>
            </a:r>
            <a:r>
              <a:rPr lang="en-US" altLang="zh-CN" sz="2000" b="1" dirty="0">
                <a:solidFill>
                  <a:srgbClr val="8A2F8C"/>
                </a:solidFill>
                <a:latin typeface="微软雅黑" panose="020B0503020204020204" pitchFamily="34" charset="-122"/>
                <a:ea typeface="微软雅黑" panose="020B0503020204020204" pitchFamily="34" charset="-122"/>
              </a:rPr>
              <a:t>j </a:t>
            </a:r>
            <a:r>
              <a:rPr lang="zh-CN" altLang="en-US" sz="2000" b="1" dirty="0">
                <a:solidFill>
                  <a:srgbClr val="8A2F8C"/>
                </a:solidFill>
                <a:latin typeface="微软雅黑" panose="020B0503020204020204" pitchFamily="34" charset="-122"/>
                <a:ea typeface="微软雅黑" panose="020B0503020204020204" pitchFamily="34" charset="-122"/>
              </a:rPr>
              <a:t>列元素，使用指针运算 </a:t>
            </a:r>
            <a:r>
              <a:rPr lang="en-US" altLang="zh-CN" sz="2000" b="1" dirty="0">
                <a:solidFill>
                  <a:srgbClr val="8A2F8C"/>
                </a:solidFill>
                <a:latin typeface="微软雅黑" panose="020B0503020204020204" pitchFamily="34" charset="-122"/>
                <a:ea typeface="微软雅黑" panose="020B0503020204020204" pitchFamily="34" charset="-122"/>
              </a:rPr>
              <a:t>a + n * </a:t>
            </a:r>
            <a:r>
              <a:rPr lang="en-US" altLang="zh-CN" sz="2000" b="1" dirty="0" err="1">
                <a:solidFill>
                  <a:srgbClr val="8A2F8C"/>
                </a:solidFill>
                <a:latin typeface="微软雅黑" panose="020B0503020204020204" pitchFamily="34" charset="-122"/>
                <a:ea typeface="微软雅黑" panose="020B0503020204020204" pitchFamily="34" charset="-122"/>
              </a:rPr>
              <a:t>i</a:t>
            </a:r>
            <a:r>
              <a:rPr lang="en-US" altLang="zh-CN" sz="2000" b="1" dirty="0">
                <a:solidFill>
                  <a:srgbClr val="8A2F8C"/>
                </a:solidFill>
                <a:latin typeface="微软雅黑" panose="020B0503020204020204" pitchFamily="34" charset="-122"/>
                <a:ea typeface="微软雅黑" panose="020B0503020204020204" pitchFamily="34" charset="-122"/>
              </a:rPr>
              <a:t> + j </a:t>
            </a:r>
            <a:r>
              <a:rPr lang="zh-CN" altLang="en-US" sz="2000" b="1" dirty="0">
                <a:solidFill>
                  <a:srgbClr val="8A2F8C"/>
                </a:solidFill>
                <a:latin typeface="微软雅黑" panose="020B0503020204020204" pitchFamily="34" charset="-122"/>
                <a:ea typeface="微软雅黑" panose="020B0503020204020204" pitchFamily="34" charset="-122"/>
              </a:rPr>
              <a:t>的结果指针指向</a:t>
            </a:r>
          </a:p>
        </p:txBody>
      </p:sp>
    </p:spTree>
    <p:extLst>
      <p:ext uri="{BB962C8B-B14F-4D97-AF65-F5344CB8AC3E}">
        <p14:creationId xmlns:p14="http://schemas.microsoft.com/office/powerpoint/2010/main" val="786460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79665" cy="830997"/>
            <a:chOff x="734568" y="424635"/>
            <a:chExt cx="487966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25880" y="587115"/>
              <a:ext cx="4288353"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多维数组作为函数参数</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25880" y="1330471"/>
            <a:ext cx="9787128" cy="4695644"/>
          </a:xfrm>
          <a:prstGeom prst="rect">
            <a:avLst/>
          </a:prstGeom>
        </p:spPr>
        <p:txBody>
          <a:bodyPr wrap="square">
            <a:spAutoFit/>
          </a:bodyPr>
          <a:lstStyle/>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a:solidFill>
                  <a:srgbClr val="006600"/>
                </a:solidFill>
                <a:latin typeface="微软雅黑" panose="020B0503020204020204" pitchFamily="34" charset="-122"/>
                <a:ea typeface="微软雅黑" panose="020B0503020204020204" pitchFamily="34" charset="-122"/>
              </a:rPr>
              <a:t>函数定义</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void </a:t>
            </a:r>
            <a:r>
              <a:rPr lang="en-US" altLang="zh-CN" sz="2000" b="1" dirty="0" err="1">
                <a:solidFill>
                  <a:srgbClr val="006600"/>
                </a:solidFill>
                <a:latin typeface="微软雅黑" panose="020B0503020204020204" pitchFamily="34" charset="-122"/>
                <a:ea typeface="微软雅黑" panose="020B0503020204020204" pitchFamily="34" charset="-122"/>
              </a:rPr>
              <a:t>PrintTwoDimensinalArray</a:t>
            </a:r>
            <a:r>
              <a:rPr lang="en-US" altLang="zh-CN" sz="2000" b="1" dirty="0">
                <a:solidFill>
                  <a:srgbClr val="006600"/>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a,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n)</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unsigned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j;</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for(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0;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&lt; m;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for( j = 0; j &lt; n; j++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 + n * </a:t>
            </a:r>
            <a:r>
              <a:rPr lang="en-US" altLang="zh-CN" sz="2000" b="1" dirty="0" err="1">
                <a:solidFill>
                  <a:srgbClr val="006600"/>
                </a:solidFill>
                <a:latin typeface="微软雅黑" panose="020B0503020204020204" pitchFamily="34" charset="-122"/>
                <a:ea typeface="微软雅黑" panose="020B0503020204020204" pitchFamily="34" charset="-122"/>
              </a:rPr>
              <a:t>i</a:t>
            </a:r>
            <a:r>
              <a:rPr lang="en-US" altLang="zh-CN" sz="2000" b="1" dirty="0">
                <a:solidFill>
                  <a:srgbClr val="006600"/>
                </a:solidFill>
                <a:latin typeface="微软雅黑" panose="020B0503020204020204" pitchFamily="34" charset="-122"/>
                <a:ea typeface="微软雅黑" panose="020B0503020204020204" pitchFamily="34" charset="-122"/>
              </a:rPr>
              <a:t> + j) &lt;&lt; ";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endParaRPr lang="en-US" altLang="zh-CN" sz="2000" b="1" dirty="0">
              <a:solidFill>
                <a:srgbClr val="006600"/>
              </a:solidFill>
              <a:latin typeface="微软雅黑" panose="020B0503020204020204" pitchFamily="34" charset="-122"/>
              <a:ea typeface="微软雅黑" panose="020B0503020204020204" pitchFamily="34" charset="-122"/>
            </a:endParaRP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a:solidFill>
                  <a:srgbClr val="006600"/>
                </a:solidFill>
                <a:latin typeface="微软雅黑" panose="020B0503020204020204" pitchFamily="34" charset="-122"/>
                <a:ea typeface="微软雅黑" panose="020B0503020204020204" pitchFamily="34" charset="-122"/>
              </a:rPr>
              <a:t>函数调用</a:t>
            </a:r>
          </a:p>
          <a:p>
            <a:pPr>
              <a:lnSpc>
                <a:spcPct val="110000"/>
              </a:lnSpc>
              <a:spcBef>
                <a:spcPts val="400"/>
              </a:spcBef>
            </a:pP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a[2][3] = { { 1, 2, 3 }, { 4, 5, 6 } };</a:t>
            </a:r>
          </a:p>
          <a:p>
            <a:pPr>
              <a:lnSpc>
                <a:spcPct val="110000"/>
              </a:lnSpc>
              <a:spcBef>
                <a:spcPts val="400"/>
              </a:spcBef>
            </a:pPr>
            <a:r>
              <a:rPr lang="en-US" altLang="zh-CN" sz="2000" b="1" dirty="0" err="1">
                <a:solidFill>
                  <a:srgbClr val="006600"/>
                </a:solidFill>
                <a:latin typeface="微软雅黑" panose="020B0503020204020204" pitchFamily="34" charset="-122"/>
                <a:ea typeface="微软雅黑" panose="020B0503020204020204" pitchFamily="34" charset="-122"/>
              </a:rPr>
              <a:t>PrintTwoDimensinalArray</a:t>
            </a:r>
            <a:r>
              <a:rPr lang="en-US" altLang="zh-CN" sz="2000" b="1" dirty="0">
                <a:solidFill>
                  <a:srgbClr val="006600"/>
                </a:solidFill>
                <a:latin typeface="微软雅黑" panose="020B0503020204020204" pitchFamily="34" charset="-122"/>
                <a:ea typeface="微软雅黑" panose="020B0503020204020204" pitchFamily="34" charset="-122"/>
              </a:rPr>
              <a:t>( a, 2, 3 );</a:t>
            </a:r>
          </a:p>
        </p:txBody>
      </p:sp>
    </p:spTree>
    <p:extLst>
      <p:ext uri="{BB962C8B-B14F-4D97-AF65-F5344CB8AC3E}">
        <p14:creationId xmlns:p14="http://schemas.microsoft.com/office/powerpoint/2010/main" val="3466639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681769" cy="830997"/>
            <a:chOff x="734568" y="424635"/>
            <a:chExt cx="368176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指针与结构体</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06045"/>
            <a:ext cx="9787128" cy="4847481"/>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指向结构体的指针对象</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struct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STUDENT{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id; STRING name;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age; };</a:t>
            </a:r>
          </a:p>
          <a:p>
            <a:pPr>
              <a:lnSpc>
                <a:spcPct val="110000"/>
              </a:lnSpc>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STUDENT </a:t>
            </a:r>
            <a:r>
              <a:rPr lang="en-US" altLang="zh-CN" sz="2000" b="1" dirty="0" err="1">
                <a:solidFill>
                  <a:srgbClr val="006600"/>
                </a:solidFill>
                <a:latin typeface="微软雅黑" panose="020B0503020204020204" pitchFamily="34" charset="-122"/>
                <a:ea typeface="微软雅黑" panose="020B0503020204020204" pitchFamily="34" charset="-122"/>
              </a:rPr>
              <a:t>student</a:t>
            </a:r>
            <a:r>
              <a:rPr lang="en-US" altLang="zh-CN" sz="2000" b="1" dirty="0">
                <a:solidFill>
                  <a:srgbClr val="006600"/>
                </a:solidFill>
                <a:latin typeface="微软雅黑" panose="020B0503020204020204" pitchFamily="34" charset="-122"/>
                <a:ea typeface="微软雅黑" panose="020B0503020204020204" pitchFamily="34" charset="-122"/>
              </a:rPr>
              <a:t> = { 2007010367, "Name", 19 };</a:t>
            </a:r>
          </a:p>
          <a:p>
            <a:pPr>
              <a:lnSpc>
                <a:spcPct val="110000"/>
              </a:lnSpc>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STUDENT </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pstudent</a:t>
            </a:r>
            <a:r>
              <a:rPr lang="en-US" altLang="zh-CN" sz="2000" b="1" dirty="0">
                <a:solidFill>
                  <a:srgbClr val="006600"/>
                </a:solidFill>
                <a:latin typeface="微软雅黑" panose="020B0503020204020204" pitchFamily="34" charset="-122"/>
                <a:ea typeface="微软雅黑" panose="020B0503020204020204" pitchFamily="34" charset="-122"/>
              </a:rPr>
              <a:t> = &amp;student;</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访问指针所指向的结构体对象的成员</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zh-CN" altLang="en-US" sz="2000" b="1" dirty="0" smtClean="0">
                <a:solidFill>
                  <a:srgbClr val="C00000"/>
                </a:solidFill>
                <a:latin typeface="微软雅黑" panose="020B0503020204020204" pitchFamily="34" charset="-122"/>
                <a:ea typeface="微软雅黑" panose="020B0503020204020204" pitchFamily="34" charset="-122"/>
              </a:rPr>
              <a:t>必须</a:t>
            </a:r>
            <a:r>
              <a:rPr lang="zh-CN" altLang="en-US" sz="2000" b="1" dirty="0">
                <a:solidFill>
                  <a:srgbClr val="C00000"/>
                </a:solidFill>
                <a:latin typeface="微软雅黑" panose="020B0503020204020204" pitchFamily="34" charset="-122"/>
                <a:ea typeface="微软雅黑" panose="020B0503020204020204" pitchFamily="34" charset="-122"/>
              </a:rPr>
              <a:t>使用括号</a:t>
            </a:r>
            <a:r>
              <a:rPr lang="zh-CN" altLang="en-US" sz="2000" b="1" dirty="0">
                <a:solidFill>
                  <a:srgbClr val="8A2F8C"/>
                </a:solidFill>
                <a:latin typeface="微软雅黑" panose="020B0503020204020204" pitchFamily="34" charset="-122"/>
                <a:ea typeface="微软雅黑" panose="020B0503020204020204" pitchFamily="34" charset="-122"/>
              </a:rPr>
              <a:t>：选员操作符优先级高于引领操作符</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pstudent</a:t>
            </a:r>
            <a:r>
              <a:rPr lang="en-US" altLang="zh-CN" sz="2000" b="1" dirty="0">
                <a:solidFill>
                  <a:srgbClr val="006600"/>
                </a:solidFill>
                <a:latin typeface="微软雅黑" panose="020B0503020204020204" pitchFamily="34" charset="-122"/>
                <a:ea typeface="微软雅黑" panose="020B0503020204020204" pitchFamily="34" charset="-122"/>
              </a:rPr>
              <a:t>).id = 2007010367;</a:t>
            </a:r>
          </a:p>
          <a:p>
            <a:pPr>
              <a:lnSpc>
                <a:spcPct val="110000"/>
              </a:lnSpc>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pstudent</a:t>
            </a:r>
            <a:r>
              <a:rPr lang="en-US" altLang="zh-CN" sz="2000" b="1" dirty="0">
                <a:solidFill>
                  <a:srgbClr val="006600"/>
                </a:solidFill>
                <a:latin typeface="微软雅黑" panose="020B0503020204020204" pitchFamily="34" charset="-122"/>
                <a:ea typeface="微软雅黑" panose="020B0503020204020204" pitchFamily="34" charset="-122"/>
              </a:rPr>
              <a:t>).name = </a:t>
            </a:r>
            <a:r>
              <a:rPr lang="en-US" altLang="zh-CN" sz="2000" b="1" dirty="0" err="1">
                <a:solidFill>
                  <a:srgbClr val="006600"/>
                </a:solidFill>
                <a:latin typeface="微软雅黑" panose="020B0503020204020204" pitchFamily="34" charset="-122"/>
                <a:ea typeface="微软雅黑" panose="020B0503020204020204" pitchFamily="34" charset="-122"/>
              </a:rPr>
              <a:t>DuplicateString</a:t>
            </a:r>
            <a:r>
              <a:rPr lang="en-US" altLang="zh-CN" sz="2000" b="1" dirty="0">
                <a:solidFill>
                  <a:srgbClr val="006600"/>
                </a:solidFill>
                <a:latin typeface="微软雅黑" panose="020B0503020204020204" pitchFamily="34" charset="-122"/>
                <a:ea typeface="微软雅黑" panose="020B0503020204020204" pitchFamily="34" charset="-122"/>
              </a:rPr>
              <a:t>( "Name" );</a:t>
            </a:r>
          </a:p>
          <a:p>
            <a:pPr>
              <a:lnSpc>
                <a:spcPct val="110000"/>
              </a:lnSpc>
              <a:spcBef>
                <a:spcPts val="400"/>
              </a:spcBef>
            </a:pP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en-US" altLang="zh-CN" sz="2000" b="1" dirty="0" err="1">
                <a:solidFill>
                  <a:srgbClr val="006600"/>
                </a:solidFill>
                <a:latin typeface="微软雅黑" panose="020B0503020204020204" pitchFamily="34" charset="-122"/>
                <a:ea typeface="微软雅黑" panose="020B0503020204020204" pitchFamily="34" charset="-122"/>
              </a:rPr>
              <a:t>pstudent</a:t>
            </a:r>
            <a:r>
              <a:rPr lang="en-US" altLang="zh-CN" sz="2000" b="1" dirty="0">
                <a:solidFill>
                  <a:srgbClr val="006600"/>
                </a:solidFill>
                <a:latin typeface="微软雅黑" panose="020B0503020204020204" pitchFamily="34" charset="-122"/>
                <a:ea typeface="微软雅黑" panose="020B0503020204020204" pitchFamily="34" charset="-122"/>
              </a:rPr>
              <a:t>).age = 1</a:t>
            </a:r>
            <a:r>
              <a:rPr lang="en-US" altLang="zh-CN" sz="2000" b="1" dirty="0" smtClean="0">
                <a:solidFill>
                  <a:srgbClr val="006600"/>
                </a:solidFill>
                <a:latin typeface="微软雅黑" panose="020B0503020204020204" pitchFamily="34" charset="-122"/>
                <a:ea typeface="微软雅黑" panose="020B0503020204020204" pitchFamily="34" charset="-122"/>
              </a:rPr>
              <a:t>9</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选员操作符“</a:t>
            </a:r>
            <a:r>
              <a:rPr lang="en-US" altLang="zh-CN" sz="2800" b="1" dirty="0">
                <a:solidFill>
                  <a:srgbClr val="8A2F8C"/>
                </a:solidFill>
                <a:latin typeface="微软雅黑" panose="020B0503020204020204" pitchFamily="34" charset="-122"/>
                <a:ea typeface="微软雅黑" panose="020B0503020204020204" pitchFamily="34" charset="-122"/>
              </a:rPr>
              <a:t>-&gt;”</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pstudent</a:t>
            </a:r>
            <a:r>
              <a:rPr lang="en-US" altLang="zh-CN" sz="2000" b="1" dirty="0" smtClean="0">
                <a:solidFill>
                  <a:srgbClr val="006600"/>
                </a:solidFill>
                <a:latin typeface="微软雅黑" panose="020B0503020204020204" pitchFamily="34" charset="-122"/>
                <a:ea typeface="微软雅黑" panose="020B0503020204020204" pitchFamily="34" charset="-122"/>
              </a:rPr>
              <a:t>-</a:t>
            </a:r>
            <a:r>
              <a:rPr lang="en-US" altLang="zh-CN" sz="2000" b="1" dirty="0">
                <a:solidFill>
                  <a:srgbClr val="006600"/>
                </a:solidFill>
                <a:latin typeface="微软雅黑" panose="020B0503020204020204" pitchFamily="34" charset="-122"/>
                <a:ea typeface="微软雅黑" panose="020B0503020204020204" pitchFamily="34" charset="-122"/>
              </a:rPr>
              <a:t>&gt;id = 2007010367;    // </a:t>
            </a:r>
            <a:r>
              <a:rPr lang="zh-CN" altLang="en-US" sz="2000" b="1" dirty="0">
                <a:solidFill>
                  <a:srgbClr val="006600"/>
                </a:solidFill>
                <a:latin typeface="微软雅黑" panose="020B0503020204020204" pitchFamily="34" charset="-122"/>
                <a:ea typeface="微软雅黑" panose="020B0503020204020204" pitchFamily="34" charset="-122"/>
              </a:rPr>
              <a:t>不用书写括号，更方便</a:t>
            </a:r>
          </a:p>
        </p:txBody>
      </p:sp>
    </p:spTree>
    <p:extLst>
      <p:ext uri="{BB962C8B-B14F-4D97-AF65-F5344CB8AC3E}">
        <p14:creationId xmlns:p14="http://schemas.microsoft.com/office/powerpoint/2010/main" val="286951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681769" cy="830997"/>
            <a:chOff x="734568" y="424635"/>
            <a:chExt cx="368176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指针与结构体</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530769"/>
            <a:ext cx="9787128" cy="4294509"/>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结构体成员类型为指针</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struct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ARRAY{ unsigned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count;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elements;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a[8] = { 1, 2, 3, 4, 5, 6, 7, 8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ARRAY </a:t>
            </a:r>
            <a:r>
              <a:rPr lang="en-US" altLang="zh-CN" sz="2400" b="1" dirty="0" err="1">
                <a:solidFill>
                  <a:srgbClr val="006600"/>
                </a:solidFill>
                <a:latin typeface="微软雅黑" panose="020B0503020204020204" pitchFamily="34" charset="-122"/>
                <a:ea typeface="微软雅黑" panose="020B0503020204020204" pitchFamily="34" charset="-122"/>
              </a:rPr>
              <a:t>array</a:t>
            </a:r>
            <a:r>
              <a:rPr lang="en-US" altLang="zh-CN" sz="2400" b="1" dirty="0">
                <a:solidFill>
                  <a:srgbClr val="006600"/>
                </a:solidFill>
                <a:latin typeface="微软雅黑" panose="020B0503020204020204" pitchFamily="34" charset="-122"/>
                <a:ea typeface="微软雅黑" panose="020B0503020204020204" pitchFamily="34" charset="-122"/>
              </a:rPr>
              <a:t> = { 8, &amp;a };</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访问指针类型的结构体成员</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访问 </a:t>
            </a:r>
            <a:r>
              <a:rPr lang="en-US" altLang="zh-CN" sz="2400" b="1" dirty="0">
                <a:solidFill>
                  <a:srgbClr val="8A2F8C"/>
                </a:solidFill>
                <a:latin typeface="微软雅黑" panose="020B0503020204020204" pitchFamily="34" charset="-122"/>
                <a:ea typeface="微软雅黑" panose="020B0503020204020204" pitchFamily="34" charset="-122"/>
              </a:rPr>
              <a:t>elements </a:t>
            </a:r>
            <a:r>
              <a:rPr lang="zh-CN" altLang="en-US" sz="2400" b="1" dirty="0">
                <a:solidFill>
                  <a:srgbClr val="8A2F8C"/>
                </a:solidFill>
                <a:latin typeface="微软雅黑" panose="020B0503020204020204" pitchFamily="34" charset="-122"/>
                <a:ea typeface="微软雅黑" panose="020B0503020204020204" pitchFamily="34" charset="-122"/>
              </a:rPr>
              <a:t>的第 </a:t>
            </a:r>
            <a:r>
              <a:rPr lang="en-US" altLang="zh-CN" sz="2400" b="1" dirty="0" err="1">
                <a:solidFill>
                  <a:srgbClr val="8A2F8C"/>
                </a:solidFill>
                <a:latin typeface="微软雅黑" panose="020B0503020204020204" pitchFamily="34" charset="-122"/>
                <a:ea typeface="微软雅黑" panose="020B0503020204020204" pitchFamily="34" charset="-122"/>
              </a:rPr>
              <a:t>i</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个元素： </a:t>
            </a:r>
            <a:r>
              <a:rPr lang="en-US" altLang="zh-CN" sz="2400" b="1" dirty="0" err="1">
                <a:solidFill>
                  <a:srgbClr val="006600"/>
                </a:solidFill>
                <a:latin typeface="微软雅黑" panose="020B0503020204020204" pitchFamily="34" charset="-122"/>
                <a:ea typeface="微软雅黑" panose="020B0503020204020204" pitchFamily="34" charset="-122"/>
              </a:rPr>
              <a:t>array.elements</a:t>
            </a:r>
            <a:r>
              <a:rPr lang="en-US" altLang="zh-CN" sz="2400" b="1" dirty="0">
                <a:solidFill>
                  <a:srgbClr val="006600"/>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若</a:t>
            </a:r>
            <a:r>
              <a:rPr lang="zh-CN" altLang="en-US" sz="2400" b="1" dirty="0">
                <a:solidFill>
                  <a:srgbClr val="8A2F8C"/>
                </a:solidFill>
                <a:latin typeface="微软雅黑" panose="020B0503020204020204" pitchFamily="34" charset="-122"/>
                <a:ea typeface="微软雅黑" panose="020B0503020204020204" pitchFamily="34" charset="-122"/>
              </a:rPr>
              <a:t>有定义：</a:t>
            </a:r>
            <a:r>
              <a:rPr lang="en-US" altLang="zh-CN" sz="2400" b="1" dirty="0">
                <a:solidFill>
                  <a:srgbClr val="006600"/>
                </a:solidFill>
                <a:latin typeface="微软雅黑" panose="020B0503020204020204" pitchFamily="34" charset="-122"/>
                <a:ea typeface="微软雅黑" panose="020B0503020204020204" pitchFamily="34" charset="-122"/>
              </a:rPr>
              <a:t>ARRAY * </a:t>
            </a:r>
            <a:r>
              <a:rPr lang="en-US" altLang="zh-CN" sz="2400" b="1" dirty="0" err="1">
                <a:solidFill>
                  <a:srgbClr val="006600"/>
                </a:solidFill>
                <a:latin typeface="微软雅黑" panose="020B0503020204020204" pitchFamily="34" charset="-122"/>
                <a:ea typeface="微软雅黑" panose="020B0503020204020204" pitchFamily="34" charset="-122"/>
              </a:rPr>
              <a:t>parray</a:t>
            </a:r>
            <a:r>
              <a:rPr lang="en-US" altLang="zh-CN" sz="2400" b="1" dirty="0">
                <a:solidFill>
                  <a:srgbClr val="006600"/>
                </a:solidFill>
                <a:latin typeface="微软雅黑" panose="020B0503020204020204" pitchFamily="34" charset="-122"/>
                <a:ea typeface="微软雅黑" panose="020B0503020204020204" pitchFamily="34" charset="-122"/>
              </a:rPr>
              <a:t> = &amp;array;</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访问 </a:t>
            </a:r>
            <a:r>
              <a:rPr lang="en-US" altLang="zh-CN" sz="2400" b="1" dirty="0" err="1">
                <a:solidFill>
                  <a:srgbClr val="8A2F8C"/>
                </a:solidFill>
                <a:latin typeface="微软雅黑" panose="020B0503020204020204" pitchFamily="34" charset="-122"/>
                <a:ea typeface="微软雅黑" panose="020B0503020204020204" pitchFamily="34" charset="-122"/>
              </a:rPr>
              <a:t>parray</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指向的结构体对象 </a:t>
            </a:r>
            <a:r>
              <a:rPr lang="en-US" altLang="zh-CN" sz="2400" b="1" dirty="0">
                <a:solidFill>
                  <a:srgbClr val="8A2F8C"/>
                </a:solidFill>
                <a:latin typeface="微软雅黑" panose="020B0503020204020204" pitchFamily="34" charset="-122"/>
                <a:ea typeface="微软雅黑" panose="020B0503020204020204" pitchFamily="34" charset="-122"/>
              </a:rPr>
              <a:t>elements </a:t>
            </a:r>
            <a:r>
              <a:rPr lang="zh-CN" altLang="en-US" sz="2400" b="1" dirty="0">
                <a:solidFill>
                  <a:srgbClr val="8A2F8C"/>
                </a:solidFill>
                <a:latin typeface="微软雅黑" panose="020B0503020204020204" pitchFamily="34" charset="-122"/>
                <a:ea typeface="微软雅黑" panose="020B0503020204020204" pitchFamily="34" charset="-122"/>
              </a:rPr>
              <a:t>的第 </a:t>
            </a:r>
            <a:r>
              <a:rPr lang="en-US" altLang="zh-CN" sz="2400" b="1" dirty="0" err="1">
                <a:solidFill>
                  <a:srgbClr val="8A2F8C"/>
                </a:solidFill>
                <a:latin typeface="微软雅黑" panose="020B0503020204020204" pitchFamily="34" charset="-122"/>
                <a:ea typeface="微软雅黑" panose="020B0503020204020204" pitchFamily="34" charset="-122"/>
              </a:rPr>
              <a:t>i</a:t>
            </a: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个元素： </a:t>
            </a:r>
            <a:endParaRPr lang="en-US" altLang="zh-CN" sz="2400" b="1" dirty="0" smtClean="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parray</a:t>
            </a:r>
            <a:r>
              <a:rPr lang="en-US" altLang="zh-CN" sz="2400" b="1" dirty="0">
                <a:solidFill>
                  <a:srgbClr val="006600"/>
                </a:solidFill>
                <a:latin typeface="微软雅黑" panose="020B0503020204020204" pitchFamily="34" charset="-122"/>
                <a:ea typeface="微软雅黑" panose="020B0503020204020204" pitchFamily="34" charset="-122"/>
              </a:rPr>
              <a:t>).elements[</a:t>
            </a:r>
            <a:r>
              <a:rPr lang="en-US" altLang="zh-CN" sz="2400" b="1" dirty="0" err="1">
                <a:solidFill>
                  <a:srgbClr val="006600"/>
                </a:solidFill>
                <a:latin typeface="微软雅黑" panose="020B0503020204020204" pitchFamily="34" charset="-122"/>
                <a:ea typeface="微软雅黑" panose="020B0503020204020204" pitchFamily="34" charset="-122"/>
              </a:rPr>
              <a:t>i</a:t>
            </a:r>
            <a:r>
              <a:rPr lang="en-US" altLang="zh-CN" sz="2400" b="1" dirty="0">
                <a:solidFill>
                  <a:srgbClr val="006600"/>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或 </a:t>
            </a:r>
            <a:r>
              <a:rPr lang="en-US" altLang="zh-CN" sz="2400" b="1" dirty="0" err="1">
                <a:solidFill>
                  <a:srgbClr val="006600"/>
                </a:solidFill>
                <a:latin typeface="微软雅黑" panose="020B0503020204020204" pitchFamily="34" charset="-122"/>
                <a:ea typeface="微软雅黑" panose="020B0503020204020204" pitchFamily="34" charset="-122"/>
              </a:rPr>
              <a:t>parray</a:t>
            </a:r>
            <a:r>
              <a:rPr lang="en-US" altLang="zh-CN" sz="2400" b="1" dirty="0">
                <a:solidFill>
                  <a:srgbClr val="006600"/>
                </a:solidFill>
                <a:latin typeface="微软雅黑" panose="020B0503020204020204" pitchFamily="34" charset="-122"/>
                <a:ea typeface="微软雅黑" panose="020B0503020204020204" pitchFamily="34" charset="-122"/>
              </a:rPr>
              <a:t>-&gt;elements[</a:t>
            </a:r>
            <a:r>
              <a:rPr lang="en-US" altLang="zh-CN" sz="2400" b="1" dirty="0" err="1">
                <a:solidFill>
                  <a:srgbClr val="006600"/>
                </a:solidFill>
                <a:latin typeface="微软雅黑" panose="020B0503020204020204" pitchFamily="34" charset="-122"/>
                <a:ea typeface="微软雅黑" panose="020B0503020204020204" pitchFamily="34" charset="-122"/>
              </a:rPr>
              <a:t>i</a:t>
            </a:r>
            <a:r>
              <a:rPr lang="en-US" altLang="zh-CN" sz="24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703141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94905" cy="830997"/>
            <a:chOff x="734568" y="424635"/>
            <a:chExt cx="489490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41120" y="587115"/>
              <a:ext cx="4288353" cy="584775"/>
            </a:xfrm>
            <a:prstGeom prst="rect">
              <a:avLst/>
            </a:prstGeom>
          </p:spPr>
          <p:txBody>
            <a:bodyPr wrap="none">
              <a:spAutoFit/>
            </a:bodyPr>
            <a:lstStyle/>
            <a:p>
              <a:r>
                <a:rPr lang="zh-CN" altLang="en-US" sz="3200" dirty="0">
                  <a:solidFill>
                    <a:schemeClr val="bg1"/>
                  </a:solidFill>
                  <a:latin typeface="微软雅黑" panose="020B0503020204020204" pitchFamily="34" charset="-122"/>
                  <a:ea typeface="微软雅黑" panose="020B0503020204020204" pitchFamily="34" charset="-122"/>
                </a:rPr>
                <a:t>结构体指针的使用场合</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530769"/>
            <a:ext cx="9787128" cy="4004558"/>
          </a:xfrm>
          <a:prstGeom prst="rect">
            <a:avLst/>
          </a:prstGeom>
        </p:spPr>
        <p:txBody>
          <a:bodyPr wrap="square">
            <a:spAutoFit/>
          </a:bodyPr>
          <a:lstStyle/>
          <a:p>
            <a:pPr>
              <a:lnSpc>
                <a:spcPct val="12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使用指向结构体对象的指针作为函数参数</a:t>
            </a:r>
          </a:p>
          <a:p>
            <a:pPr marL="252000">
              <a:lnSpc>
                <a:spcPct val="12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好处一：节省结构体整体赋值的时间成本</a:t>
            </a:r>
          </a:p>
          <a:p>
            <a:pPr marL="252000">
              <a:lnSpc>
                <a:spcPct val="12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好处二：解决普通函数参数不能直接带回结果的问题，可以在函数内部改变目标结构体对象的值</a:t>
            </a:r>
          </a:p>
          <a:p>
            <a:pPr>
              <a:lnSpc>
                <a:spcPct val="12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构造复杂的数据结构</a:t>
            </a:r>
          </a:p>
          <a:p>
            <a:pPr marL="252000">
              <a:lnSpc>
                <a:spcPct val="12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动态创建和管理这些复杂的数据结构</a:t>
            </a:r>
          </a:p>
          <a:p>
            <a:pPr marL="252000">
              <a:lnSpc>
                <a:spcPct val="12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动态数组：</a:t>
            </a:r>
            <a:r>
              <a:rPr lang="en-US" altLang="zh-CN" sz="2400" b="1" dirty="0" err="1">
                <a:solidFill>
                  <a:srgbClr val="006600"/>
                </a:solidFill>
                <a:latin typeface="微软雅黑" panose="020B0503020204020204" pitchFamily="34" charset="-122"/>
                <a:ea typeface="微软雅黑" panose="020B0503020204020204" pitchFamily="34" charset="-122"/>
              </a:rPr>
              <a:t>struct</a:t>
            </a:r>
            <a:r>
              <a:rPr lang="en-US" altLang="zh-CN" sz="2400" b="1" dirty="0">
                <a:solidFill>
                  <a:srgbClr val="006600"/>
                </a:solidFill>
                <a:latin typeface="微软雅黑" panose="020B0503020204020204" pitchFamily="34" charset="-122"/>
                <a:ea typeface="微软雅黑" panose="020B0503020204020204" pitchFamily="34" charset="-122"/>
              </a:rPr>
              <a:t> ARRAY { unsigned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count;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elements; };</a:t>
            </a:r>
          </a:p>
        </p:txBody>
      </p:sp>
    </p:spTree>
    <p:extLst>
      <p:ext uri="{BB962C8B-B14F-4D97-AF65-F5344CB8AC3E}">
        <p14:creationId xmlns:p14="http://schemas.microsoft.com/office/powerpoint/2010/main" val="41647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指针变量的存储布局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514264" y="1385088"/>
            <a:ext cx="7438134" cy="3067506"/>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指针数据对象（变量）与目标数据对象（变量）</a:t>
            </a: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仅定义指针变量，未初始化</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一：</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a:t>
            </a:r>
          </a:p>
          <a:p>
            <a:pPr>
              <a:spcBef>
                <a:spcPts val="400"/>
              </a:spcBef>
              <a:spcAft>
                <a:spcPts val="400"/>
              </a:spcAft>
            </a:pPr>
            <a:endParaRPr lang="en-US" altLang="zh-CN" sz="2800" b="1" dirty="0">
              <a:solidFill>
                <a:srgbClr val="8A2F8C"/>
              </a:solidFill>
              <a:latin typeface="微软雅黑" panose="020B0503020204020204" pitchFamily="34" charset="-122"/>
              <a:ea typeface="微软雅黑" panose="020B0503020204020204" pitchFamily="34" charset="-122"/>
            </a:endParaRPr>
          </a:p>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定义指针变量，并使其指向某个目标变量</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二：</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n = 10;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 &amp;n;</a:t>
            </a:r>
          </a:p>
        </p:txBody>
      </p:sp>
      <p:grpSp>
        <p:nvGrpSpPr>
          <p:cNvPr id="16" name="组合 15"/>
          <p:cNvGrpSpPr/>
          <p:nvPr/>
        </p:nvGrpSpPr>
        <p:grpSpPr>
          <a:xfrm>
            <a:off x="1698876" y="2671108"/>
            <a:ext cx="6709551" cy="3320591"/>
            <a:chOff x="1698876" y="2671108"/>
            <a:chExt cx="6709551" cy="3320591"/>
          </a:xfrm>
        </p:grpSpPr>
        <p:pic>
          <p:nvPicPr>
            <p:cNvPr id="50" name="图片 4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062235" y="2671108"/>
              <a:ext cx="2303685" cy="538865"/>
            </a:xfrm>
            <a:prstGeom prst="rect">
              <a:avLst/>
            </a:prstGeom>
          </p:spPr>
        </p:pic>
        <p:sp>
          <p:nvSpPr>
            <p:cNvPr id="6" name="矩形 5"/>
            <p:cNvSpPr/>
            <p:nvPr/>
          </p:nvSpPr>
          <p:spPr>
            <a:xfrm>
              <a:off x="5538516" y="2688008"/>
              <a:ext cx="389850" cy="461665"/>
            </a:xfrm>
            <a:prstGeom prst="rect">
              <a:avLst/>
            </a:prstGeom>
          </p:spPr>
          <p:txBody>
            <a:bodyPr wrap="none">
              <a:spAutoFit/>
            </a:bodyPr>
            <a:lstStyle/>
            <a:p>
              <a:r>
                <a:rPr lang="en-US" altLang="zh-CN" sz="2400" b="1" dirty="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nvGrpSpPr>
            <p:cNvPr id="15" name="组合 14"/>
            <p:cNvGrpSpPr/>
            <p:nvPr/>
          </p:nvGrpSpPr>
          <p:grpSpPr>
            <a:xfrm>
              <a:off x="1698876" y="4556760"/>
              <a:ext cx="6709551" cy="1434939"/>
              <a:chOff x="1698876" y="4572000"/>
              <a:chExt cx="6709551" cy="1434939"/>
            </a:xfrm>
          </p:grpSpPr>
          <p:grpSp>
            <p:nvGrpSpPr>
              <p:cNvPr id="2" name="组合 1"/>
              <p:cNvGrpSpPr/>
              <p:nvPr/>
            </p:nvGrpSpPr>
            <p:grpSpPr>
              <a:xfrm>
                <a:off x="2149779" y="4917352"/>
                <a:ext cx="2419008" cy="590931"/>
                <a:chOff x="1796635" y="3745279"/>
                <a:chExt cx="2419008" cy="590931"/>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5909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7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65" name="矩形 64"/>
              <p:cNvSpPr/>
              <p:nvPr/>
            </p:nvSpPr>
            <p:spPr>
              <a:xfrm>
                <a:off x="1698876" y="4981984"/>
                <a:ext cx="389850" cy="461665"/>
              </a:xfrm>
              <a:prstGeom prst="rect">
                <a:avLst/>
              </a:prstGeom>
            </p:spPr>
            <p:txBody>
              <a:bodyPr wrap="none">
                <a:spAutoFit/>
              </a:bodyPr>
              <a:lstStyle/>
              <a:p>
                <a:r>
                  <a:rPr lang="en-US" altLang="zh-CN" sz="2400" b="1" dirty="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nvGrpSpPr>
              <p:cNvPr id="66" name="组合 65"/>
              <p:cNvGrpSpPr/>
              <p:nvPr/>
            </p:nvGrpSpPr>
            <p:grpSpPr>
              <a:xfrm>
                <a:off x="5989419" y="4931966"/>
                <a:ext cx="2419008" cy="590931"/>
                <a:chOff x="1796635" y="3745279"/>
                <a:chExt cx="2419008" cy="590931"/>
              </a:xfrm>
            </p:grpSpPr>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8" name="Text Box 6"/>
                <p:cNvSpPr txBox="1">
                  <a:spLocks noChangeArrowheads="1"/>
                </p:cNvSpPr>
                <p:nvPr/>
              </p:nvSpPr>
              <p:spPr bwMode="auto">
                <a:xfrm>
                  <a:off x="1796635" y="3745279"/>
                  <a:ext cx="2419008" cy="5909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700" b="1" dirty="0" smtClean="0">
                      <a:solidFill>
                        <a:schemeClr val="bg1"/>
                      </a:solidFill>
                      <a:latin typeface="微软雅黑" panose="020B0503020204020204" pitchFamily="34" charset="-122"/>
                      <a:ea typeface="微软雅黑" panose="020B0503020204020204" pitchFamily="34" charset="-122"/>
                    </a:rPr>
                    <a:t>10</a:t>
                  </a:r>
                </a:p>
              </p:txBody>
            </p:sp>
          </p:grpSp>
          <p:sp>
            <p:nvSpPr>
              <p:cNvPr id="69" name="矩形 68"/>
              <p:cNvSpPr/>
              <p:nvPr/>
            </p:nvSpPr>
            <p:spPr>
              <a:xfrm>
                <a:off x="5538516" y="4996598"/>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sp>
            <p:nvSpPr>
              <p:cNvPr id="80" name="Text Box 6"/>
              <p:cNvSpPr txBox="1">
                <a:spLocks noChangeArrowheads="1"/>
              </p:cNvSpPr>
              <p:nvPr/>
            </p:nvSpPr>
            <p:spPr bwMode="auto">
              <a:xfrm>
                <a:off x="5989419" y="5458263"/>
                <a:ext cx="2419008" cy="548676"/>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700" b="1" dirty="0" smtClean="0">
                    <a:solidFill>
                      <a:srgbClr val="8A2F8C"/>
                    </a:solidFill>
                    <a:latin typeface="微软雅黑" panose="020B0503020204020204" pitchFamily="34" charset="-122"/>
                    <a:ea typeface="微软雅黑" panose="020B0503020204020204" pitchFamily="34" charset="-122"/>
                  </a:rPr>
                  <a:t>0x00130000</a:t>
                </a:r>
              </a:p>
            </p:txBody>
          </p:sp>
          <p:sp>
            <p:nvSpPr>
              <p:cNvPr id="14" name="任意多边形 13"/>
              <p:cNvSpPr/>
              <p:nvPr/>
            </p:nvSpPr>
            <p:spPr>
              <a:xfrm>
                <a:off x="3383280" y="4572000"/>
                <a:ext cx="3810000" cy="381000"/>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spTree>
    <p:extLst>
      <p:ext uri="{BB962C8B-B14F-4D97-AF65-F5344CB8AC3E}">
        <p14:creationId xmlns:p14="http://schemas.microsoft.com/office/powerpoint/2010/main" val="4159108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anim calcmode="lin" valueType="num">
                                      <p:cBhvr additive="base">
                                        <p:cTn id="23" dur="500" fill="hold"/>
                                        <p:tgtEl>
                                          <p:spTgt spid="16"/>
                                        </p:tgtEl>
                                        <p:attrNameLst>
                                          <p:attrName>ppt_x</p:attrName>
                                        </p:attrNameLst>
                                      </p:cBhvr>
                                      <p:tavLst>
                                        <p:tav tm="0">
                                          <p:val>
                                            <p:strVal val="#ppt_x"/>
                                          </p:val>
                                        </p:tav>
                                        <p:tav tm="100000">
                                          <p:val>
                                            <p:strVal val="#ppt_x"/>
                                          </p:val>
                                        </p:tav>
                                      </p:tavLst>
                                    </p:anim>
                                    <p:anim calcmode="lin" valueType="num">
                                      <p:cBhvr additive="base">
                                        <p:cTn id="24"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176212" cy="830997"/>
            <a:chOff x="734568" y="424635"/>
            <a:chExt cx="2176212"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41120" y="556337"/>
              <a:ext cx="156966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字符串</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69720" y="1546009"/>
            <a:ext cx="8305800" cy="3695371"/>
          </a:xfrm>
          <a:prstGeom prst="rect">
            <a:avLst/>
          </a:prstGeom>
        </p:spPr>
        <p:txBody>
          <a:bodyPr wrap="square">
            <a:spAutoFit/>
          </a:bodyPr>
          <a:lstStyle/>
          <a:p>
            <a:pPr>
              <a:lnSpc>
                <a:spcPct val="12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字符串的表示</a:t>
            </a:r>
          </a:p>
          <a:p>
            <a:pPr marL="252000">
              <a:lnSpc>
                <a:spcPct val="12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三种理解角度：作为字符数组，作为指向字符的指针，作为抽象的字符串整体</a:t>
            </a:r>
          </a:p>
          <a:p>
            <a:pPr>
              <a:lnSpc>
                <a:spcPct val="12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字符数组与字符指针的差异</a:t>
            </a:r>
          </a:p>
          <a:p>
            <a:pPr>
              <a:lnSpc>
                <a:spcPct val="12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标准字符串库</a:t>
            </a:r>
          </a:p>
          <a:p>
            <a:pPr>
              <a:lnSpc>
                <a:spcPct val="12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字符串模板</a:t>
            </a:r>
          </a:p>
        </p:txBody>
      </p:sp>
    </p:spTree>
    <p:extLst>
      <p:ext uri="{BB962C8B-B14F-4D97-AF65-F5344CB8AC3E}">
        <p14:creationId xmlns:p14="http://schemas.microsoft.com/office/powerpoint/2010/main" val="4159484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37877" cy="830997"/>
            <a:chOff x="734568" y="424635"/>
            <a:chExt cx="2637877"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41120" y="556337"/>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字符数组</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69720" y="1429203"/>
            <a:ext cx="9281160" cy="4497642"/>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字符数组的定义</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与</a:t>
            </a:r>
            <a:r>
              <a:rPr lang="zh-CN" altLang="en-US" sz="2400" b="1" dirty="0">
                <a:solidFill>
                  <a:srgbClr val="8A2F8C"/>
                </a:solidFill>
                <a:latin typeface="微软雅黑" panose="020B0503020204020204" pitchFamily="34" charset="-122"/>
                <a:ea typeface="微软雅黑" panose="020B0503020204020204" pitchFamily="34" charset="-122"/>
              </a:rPr>
              <a:t>普通数组定义格式相同</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char s[8] = { 'C', 'P', 'P', '-', 'P', 'r', 'o', 'g' };</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字符数组的存储布局</a:t>
            </a:r>
          </a:p>
          <a:p>
            <a:pPr>
              <a:lnSpc>
                <a:spcPct val="110000"/>
              </a:lnSpc>
              <a:spcBef>
                <a:spcPts val="400"/>
              </a:spcBef>
            </a:pPr>
            <a:endParaRPr lang="en-US" altLang="zh-CN" sz="2800" b="1" dirty="0" smtClean="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字符数组的访问</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按照</a:t>
            </a:r>
            <a:r>
              <a:rPr lang="zh-CN" altLang="en-US" sz="2400" b="1" dirty="0">
                <a:solidFill>
                  <a:srgbClr val="8A2F8C"/>
                </a:solidFill>
                <a:latin typeface="微软雅黑" panose="020B0503020204020204" pitchFamily="34" charset="-122"/>
                <a:ea typeface="微软雅黑" panose="020B0503020204020204" pitchFamily="34" charset="-122"/>
              </a:rPr>
              <a:t>数组格式进行，逐一访问每个元素</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很</a:t>
            </a:r>
            <a:r>
              <a:rPr lang="zh-CN" altLang="en-US" sz="2400" b="1" dirty="0">
                <a:solidFill>
                  <a:srgbClr val="8A2F8C"/>
                </a:solidFill>
                <a:latin typeface="微软雅黑" panose="020B0503020204020204" pitchFamily="34" charset="-122"/>
                <a:ea typeface="微软雅黑" panose="020B0503020204020204" pitchFamily="34" charset="-122"/>
              </a:rPr>
              <a:t>不方便</a:t>
            </a:r>
          </a:p>
        </p:txBody>
      </p:sp>
      <p:graphicFrame>
        <p:nvGraphicFramePr>
          <p:cNvPr id="9" name="Object 2"/>
          <p:cNvGraphicFramePr>
            <a:graphicFrameLocks noChangeAspect="1"/>
          </p:cNvGraphicFramePr>
          <p:nvPr>
            <p:extLst>
              <p:ext uri="{D42A27DB-BD31-4B8C-83A1-F6EECF244321}">
                <p14:modId xmlns:p14="http://schemas.microsoft.com/office/powerpoint/2010/main" val="4269098330"/>
              </p:ext>
            </p:extLst>
          </p:nvPr>
        </p:nvGraphicFramePr>
        <p:xfrm>
          <a:off x="4940300" y="3326130"/>
          <a:ext cx="3536950" cy="1371600"/>
        </p:xfrm>
        <a:graphic>
          <a:graphicData uri="http://schemas.openxmlformats.org/presentationml/2006/ole">
            <mc:AlternateContent xmlns:mc="http://schemas.openxmlformats.org/markup-compatibility/2006">
              <mc:Choice xmlns:v="urn:schemas-microsoft-com:vml" Requires="v">
                <p:oleObj spid="_x0000_s2066" name="Visio" r:id="rId5" imgW="2350944" imgH="910939" progId="">
                  <p:embed/>
                </p:oleObj>
              </mc:Choice>
              <mc:Fallback>
                <p:oleObj name="Visio" r:id="rId5" imgW="2350944" imgH="910939"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40300" y="3326130"/>
                        <a:ext cx="3536950" cy="1371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10725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37877" cy="830997"/>
            <a:chOff x="734568" y="424635"/>
            <a:chExt cx="2637877"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41120" y="556337"/>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字符数组</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69720" y="1334371"/>
            <a:ext cx="9281160" cy="4819781"/>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多个字符数组连续存储时的问题</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如何</a:t>
            </a:r>
            <a:r>
              <a:rPr lang="zh-CN" altLang="en-US" sz="2400" b="1" dirty="0">
                <a:solidFill>
                  <a:srgbClr val="8A2F8C"/>
                </a:solidFill>
                <a:latin typeface="微软雅黑" panose="020B0503020204020204" pitchFamily="34" charset="-122"/>
                <a:ea typeface="微软雅黑" panose="020B0503020204020204" pitchFamily="34" charset="-122"/>
              </a:rPr>
              <a:t>区分存储空间刚好连续的多个字符数组？</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char s[8] = { 'C', 'P', 'P', '-', 'P', 'r', 'o', 'g'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t[5] = { 'H', 'e', 'l', 'l', 'o' };</a:t>
            </a:r>
          </a:p>
          <a:p>
            <a:pPr>
              <a:lnSpc>
                <a:spcPct val="110000"/>
              </a:lnSpc>
              <a:spcBef>
                <a:spcPts val="400"/>
              </a:spcBef>
            </a:pPr>
            <a:endParaRPr lang="en-US" altLang="zh-CN"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en-US" altLang="zh-CN" sz="2400" b="1" dirty="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C00000"/>
                </a:solidFill>
                <a:latin typeface="微软雅黑" panose="020B0503020204020204" pitchFamily="34" charset="-122"/>
                <a:ea typeface="微软雅黑" panose="020B0503020204020204" pitchFamily="34" charset="-122"/>
              </a:rPr>
              <a:t>无法</a:t>
            </a:r>
            <a:r>
              <a:rPr lang="zh-CN" altLang="en-US" sz="2400" b="1" dirty="0">
                <a:solidFill>
                  <a:srgbClr val="C00000"/>
                </a:solidFill>
                <a:latin typeface="微软雅黑" panose="020B0503020204020204" pitchFamily="34" charset="-122"/>
                <a:ea typeface="微软雅黑" panose="020B0503020204020204" pitchFamily="34" charset="-122"/>
              </a:rPr>
              <a:t>区分！</a:t>
            </a:r>
          </a:p>
          <a:p>
            <a:pPr>
              <a:lnSpc>
                <a:spcPct val="110000"/>
              </a:lnSpc>
              <a:spcBef>
                <a:spcPts val="400"/>
              </a:spcBef>
            </a:pP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解决方案：字符数组末尾添加结束标志‘</a:t>
            </a:r>
            <a:r>
              <a:rPr lang="en-US" altLang="zh-CN" sz="2800" b="1" dirty="0">
                <a:solidFill>
                  <a:srgbClr val="8A2F8C"/>
                </a:solidFill>
                <a:latin typeface="微软雅黑" panose="020B0503020204020204" pitchFamily="34" charset="-122"/>
                <a:ea typeface="微软雅黑" panose="020B0503020204020204" pitchFamily="34" charset="-122"/>
              </a:rPr>
              <a:t>\0’</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a:solidFill>
                  <a:srgbClr val="006600"/>
                </a:solidFill>
                <a:latin typeface="微软雅黑" panose="020B0503020204020204" pitchFamily="34" charset="-122"/>
                <a:ea typeface="微软雅黑" panose="020B0503020204020204" pitchFamily="34" charset="-122"/>
              </a:rPr>
              <a:t>char s[9] = { 'C', 'P', 'P', '-', 'P', 'r', 'o', 'g', '\0'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t[6] = { 'H', 'e', 'l', 'l', 'o', '\0' };</a:t>
            </a:r>
          </a:p>
        </p:txBody>
      </p:sp>
      <p:graphicFrame>
        <p:nvGraphicFramePr>
          <p:cNvPr id="11" name="Object 3"/>
          <p:cNvGraphicFramePr>
            <a:graphicFrameLocks noChangeAspect="1"/>
          </p:cNvGraphicFramePr>
          <p:nvPr>
            <p:extLst>
              <p:ext uri="{D42A27DB-BD31-4B8C-83A1-F6EECF244321}">
                <p14:modId xmlns:p14="http://schemas.microsoft.com/office/powerpoint/2010/main" val="2218171824"/>
              </p:ext>
            </p:extLst>
          </p:nvPr>
        </p:nvGraphicFramePr>
        <p:xfrm>
          <a:off x="1696403" y="3301365"/>
          <a:ext cx="5689600" cy="1366838"/>
        </p:xfrm>
        <a:graphic>
          <a:graphicData uri="http://schemas.openxmlformats.org/presentationml/2006/ole">
            <mc:AlternateContent xmlns:mc="http://schemas.openxmlformats.org/markup-compatibility/2006">
              <mc:Choice xmlns:v="urn:schemas-microsoft-com:vml" Requires="v">
                <p:oleObj spid="_x0000_s3090" name="Visio" r:id="rId5" imgW="3790800" imgH="910939" progId="">
                  <p:embed/>
                </p:oleObj>
              </mc:Choice>
              <mc:Fallback>
                <p:oleObj name="Visio" r:id="rId5" imgW="3790800" imgH="910939" progId="">
                  <p:embed/>
                  <p:pic>
                    <p:nvPicPr>
                      <p:cNvPr id="0" name="Picture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6403" y="3301365"/>
                        <a:ext cx="5689600" cy="1366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639840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37877" cy="830997"/>
            <a:chOff x="734568" y="424635"/>
            <a:chExt cx="2637877"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41120" y="556337"/>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字符数组</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569720" y="1334371"/>
            <a:ext cx="9281160" cy="475187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实际字符数组的存储布局</a:t>
            </a:r>
          </a:p>
          <a:p>
            <a:pPr>
              <a:lnSpc>
                <a:spcPct val="110000"/>
              </a:lnSpc>
              <a:spcBef>
                <a:spcPts val="400"/>
              </a:spcBef>
            </a:pP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endParaRPr lang="zh-CN" altLang="en-US"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优  点</a:t>
            </a:r>
          </a:p>
          <a:p>
            <a:pPr marL="252000">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可以在程序运行时通过测试‘</a:t>
            </a:r>
            <a:r>
              <a:rPr lang="en-US" altLang="zh-CN" sz="2400" b="1" dirty="0">
                <a:solidFill>
                  <a:srgbClr val="8A2F8C"/>
                </a:solidFill>
                <a:latin typeface="微软雅黑" panose="020B0503020204020204" pitchFamily="34" charset="-122"/>
                <a:ea typeface="微软雅黑" panose="020B0503020204020204" pitchFamily="34" charset="-122"/>
              </a:rPr>
              <a:t>\0’</a:t>
            </a:r>
            <a:r>
              <a:rPr lang="zh-CN" altLang="en-US" sz="2400" b="1" dirty="0">
                <a:solidFill>
                  <a:srgbClr val="8A2F8C"/>
                </a:solidFill>
                <a:latin typeface="微软雅黑" panose="020B0503020204020204" pitchFamily="34" charset="-122"/>
                <a:ea typeface="微软雅黑" panose="020B0503020204020204" pitchFamily="34" charset="-122"/>
              </a:rPr>
              <a:t>字符确定字符数组是否结束，而不需要了解数组元素个数，使处理元素个数未知的数组成为可能</a:t>
            </a:r>
          </a:p>
          <a:p>
            <a:pPr marL="252000">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通过指针运算直接操作字符数组中的字符，而不再使用数组格式访问字符元素</a:t>
            </a: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特别说明</a:t>
            </a:r>
          </a:p>
          <a:p>
            <a:pPr marL="252000">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字符数组的分配空间必须能容纳额外的结束标志‘</a:t>
            </a:r>
            <a:r>
              <a:rPr lang="en-US" altLang="zh-CN" sz="2400" b="1" dirty="0">
                <a:solidFill>
                  <a:srgbClr val="8A2F8C"/>
                </a:solidFill>
                <a:latin typeface="微软雅黑" panose="020B0503020204020204" pitchFamily="34" charset="-122"/>
                <a:ea typeface="微软雅黑" panose="020B0503020204020204" pitchFamily="34" charset="-122"/>
              </a:rPr>
              <a:t>\0’</a:t>
            </a:r>
          </a:p>
        </p:txBody>
      </p:sp>
      <p:graphicFrame>
        <p:nvGraphicFramePr>
          <p:cNvPr id="9" name="Object 4"/>
          <p:cNvGraphicFramePr>
            <a:graphicFrameLocks noChangeAspect="1"/>
          </p:cNvGraphicFramePr>
          <p:nvPr>
            <p:extLst>
              <p:ext uri="{D42A27DB-BD31-4B8C-83A1-F6EECF244321}">
                <p14:modId xmlns:p14="http://schemas.microsoft.com/office/powerpoint/2010/main" val="2195248125"/>
              </p:ext>
            </p:extLst>
          </p:nvPr>
        </p:nvGraphicFramePr>
        <p:xfrm>
          <a:off x="2672524" y="1824990"/>
          <a:ext cx="6322695" cy="1207770"/>
        </p:xfrm>
        <a:graphic>
          <a:graphicData uri="http://schemas.openxmlformats.org/presentationml/2006/ole">
            <mc:AlternateContent xmlns:mc="http://schemas.openxmlformats.org/markup-compatibility/2006">
              <mc:Choice xmlns:v="urn:schemas-microsoft-com:vml" Requires="v">
                <p:oleObj spid="_x0000_s4115" name="Visio" r:id="rId5" imgW="4366872" imgH="910939" progId="">
                  <p:embed/>
                </p:oleObj>
              </mc:Choice>
              <mc:Fallback>
                <p:oleObj name="Visio" r:id="rId5" imgW="4366872" imgH="910939" progId="">
                  <p:embed/>
                  <p:pic>
                    <p:nvPicPr>
                      <p:cNvPr id="0" name="Picture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672524" y="1824990"/>
                        <a:ext cx="6322695" cy="120777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9486406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500" fill="hold"/>
                                        <p:tgtEl>
                                          <p:spTgt spid="9"/>
                                        </p:tgtEl>
                                        <p:attrNameLst>
                                          <p:attrName>ppt_x</p:attrName>
                                        </p:attrNameLst>
                                      </p:cBhvr>
                                      <p:tavLst>
                                        <p:tav tm="0">
                                          <p:val>
                                            <p:strVal val="#ppt_x"/>
                                          </p:val>
                                        </p:tav>
                                        <p:tav tm="100000">
                                          <p:val>
                                            <p:strVal val="#ppt_x"/>
                                          </p:val>
                                        </p:tav>
                                      </p:tavLst>
                                    </p:anim>
                                    <p:anim calcmode="lin" valueType="num">
                                      <p:cBhvr additive="base">
                                        <p:cTn id="2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143434" cy="830997"/>
            <a:chOff x="734568" y="424635"/>
            <a:chExt cx="414343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字符数组的访问</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34371"/>
            <a:ext cx="9787128" cy="53328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编写函数，返回字符 </a:t>
            </a:r>
            <a:r>
              <a:rPr lang="en-US" altLang="zh-CN" sz="2800" b="1" dirty="0">
                <a:solidFill>
                  <a:srgbClr val="8A2F8C"/>
                </a:solidFill>
                <a:latin typeface="微软雅黑" panose="020B0503020204020204" pitchFamily="34" charset="-122"/>
                <a:ea typeface="微软雅黑" panose="020B0503020204020204" pitchFamily="34" charset="-122"/>
              </a:rPr>
              <a:t>c </a:t>
            </a:r>
            <a:r>
              <a:rPr lang="zh-CN" altLang="en-US" sz="2800" b="1" dirty="0">
                <a:solidFill>
                  <a:srgbClr val="8A2F8C"/>
                </a:solidFill>
                <a:latin typeface="微软雅黑" panose="020B0503020204020204" pitchFamily="34" charset="-122"/>
                <a:ea typeface="微软雅黑" panose="020B0503020204020204" pitchFamily="34" charset="-122"/>
              </a:rPr>
              <a:t>在字符串 </a:t>
            </a:r>
            <a:r>
              <a:rPr lang="en-US" altLang="zh-CN" sz="2800" b="1" dirty="0">
                <a:solidFill>
                  <a:srgbClr val="8A2F8C"/>
                </a:solidFill>
                <a:latin typeface="微软雅黑" panose="020B0503020204020204" pitchFamily="34" charset="-122"/>
                <a:ea typeface="微软雅黑" panose="020B0503020204020204" pitchFamily="34" charset="-122"/>
              </a:rPr>
              <a:t>s </a:t>
            </a:r>
            <a:r>
              <a:rPr lang="zh-CN" altLang="en-US" sz="2800" b="1" dirty="0">
                <a:solidFill>
                  <a:srgbClr val="8A2F8C"/>
                </a:solidFill>
                <a:latin typeface="微软雅黑" panose="020B0503020204020204" pitchFamily="34" charset="-122"/>
                <a:ea typeface="微软雅黑" panose="020B0503020204020204" pitchFamily="34" charset="-122"/>
              </a:rPr>
              <a:t>中的首次出现位置</a:t>
            </a:r>
          </a:p>
        </p:txBody>
      </p:sp>
      <p:sp>
        <p:nvSpPr>
          <p:cNvPr id="9" name="矩形 8"/>
          <p:cNvSpPr/>
          <p:nvPr/>
        </p:nvSpPr>
        <p:spPr>
          <a:xfrm>
            <a:off x="1398433" y="1847159"/>
            <a:ext cx="9787128" cy="4247317"/>
          </a:xfrm>
          <a:prstGeom prst="rect">
            <a:avLst/>
          </a:prstGeom>
        </p:spPr>
        <p:txBody>
          <a:bodyPr wrap="square">
            <a:spAutoFit/>
          </a:bodyPr>
          <a:lstStyle/>
          <a:p>
            <a:r>
              <a:rPr lang="en-US" altLang="zh-CN" b="1" dirty="0">
                <a:solidFill>
                  <a:srgbClr val="006600"/>
                </a:solidFill>
                <a:latin typeface="微软雅黑" panose="020B0503020204020204" pitchFamily="34" charset="-122"/>
                <a:ea typeface="微软雅黑" panose="020B0503020204020204" pitchFamily="34" charset="-122"/>
              </a:rPr>
              <a:t>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FindCharFirst</a:t>
            </a:r>
            <a:r>
              <a:rPr lang="en-US" altLang="zh-CN" b="1" dirty="0">
                <a:solidFill>
                  <a:srgbClr val="006600"/>
                </a:solidFill>
                <a:latin typeface="微软雅黑" panose="020B0503020204020204" pitchFamily="34" charset="-122"/>
                <a:ea typeface="微软雅黑" panose="020B0503020204020204" pitchFamily="34" charset="-122"/>
              </a:rPr>
              <a:t>( char c, char s[] )</a:t>
            </a:r>
          </a:p>
          <a:p>
            <a:r>
              <a:rPr lang="en-US" altLang="zh-CN" b="1" dirty="0">
                <a:solidFill>
                  <a:srgbClr val="006600"/>
                </a:solidFill>
                <a:latin typeface="微软雅黑" panose="020B0503020204020204" pitchFamily="34" charset="-122"/>
                <a:ea typeface="微软雅黑" panose="020B0503020204020204" pitchFamily="34" charset="-122"/>
              </a:rPr>
              <a:t>{</a:t>
            </a:r>
          </a:p>
          <a:p>
            <a:r>
              <a:rPr lang="en-US" altLang="zh-CN" b="1" dirty="0">
                <a:solidFill>
                  <a:srgbClr val="006600"/>
                </a:solidFill>
                <a:latin typeface="微软雅黑" panose="020B0503020204020204" pitchFamily="34" charset="-122"/>
                <a:ea typeface="微软雅黑" panose="020B0503020204020204" pitchFamily="34" charset="-122"/>
              </a:rPr>
              <a:t>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a:t>
            </a:r>
          </a:p>
          <a:p>
            <a:r>
              <a:rPr lang="en-US" altLang="zh-CN" b="1" dirty="0">
                <a:solidFill>
                  <a:srgbClr val="006600"/>
                </a:solidFill>
                <a:latin typeface="微软雅黑" panose="020B0503020204020204" pitchFamily="34" charset="-122"/>
                <a:ea typeface="微软雅黑" panose="020B0503020204020204" pitchFamily="34" charset="-122"/>
              </a:rPr>
              <a:t>  if( !s )</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cout</a:t>
            </a:r>
            <a:r>
              <a:rPr lang="en-US" altLang="zh-CN" b="1" dirty="0">
                <a:solidFill>
                  <a:srgbClr val="006600"/>
                </a:solidFill>
                <a:latin typeface="微软雅黑" panose="020B0503020204020204" pitchFamily="34" charset="-122"/>
                <a:ea typeface="微软雅黑" panose="020B0503020204020204" pitchFamily="34" charset="-122"/>
              </a:rPr>
              <a:t> &lt;&lt; "</a:t>
            </a:r>
            <a:r>
              <a:rPr lang="en-US" altLang="zh-CN" b="1" dirty="0" err="1">
                <a:solidFill>
                  <a:srgbClr val="006600"/>
                </a:solidFill>
                <a:latin typeface="微软雅黑" panose="020B0503020204020204" pitchFamily="34" charset="-122"/>
                <a:ea typeface="微软雅黑" panose="020B0503020204020204" pitchFamily="34" charset="-122"/>
              </a:rPr>
              <a:t>FindCharFirst</a:t>
            </a:r>
            <a:r>
              <a:rPr lang="en-US" altLang="zh-CN" b="1" dirty="0">
                <a:solidFill>
                  <a:srgbClr val="006600"/>
                </a:solidFill>
                <a:latin typeface="微软雅黑" panose="020B0503020204020204" pitchFamily="34" charset="-122"/>
                <a:ea typeface="微软雅黑" panose="020B0503020204020204" pitchFamily="34" charset="-122"/>
              </a:rPr>
              <a:t>: Illegal string.\n";</a:t>
            </a:r>
          </a:p>
          <a:p>
            <a:r>
              <a:rPr lang="en-US" altLang="zh-CN" b="1" dirty="0">
                <a:solidFill>
                  <a:srgbClr val="006600"/>
                </a:solidFill>
                <a:latin typeface="微软雅黑" panose="020B0503020204020204" pitchFamily="34" charset="-122"/>
                <a:ea typeface="微软雅黑" panose="020B0503020204020204" pitchFamily="34" charset="-122"/>
              </a:rPr>
              <a:t>    exit(1);</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for(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 0; s[</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 '\0';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if( s[</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 c )</a:t>
            </a:r>
          </a:p>
          <a:p>
            <a:r>
              <a:rPr lang="en-US" altLang="zh-CN" b="1" dirty="0">
                <a:solidFill>
                  <a:srgbClr val="006600"/>
                </a:solidFill>
                <a:latin typeface="微软雅黑" panose="020B0503020204020204" pitchFamily="34" charset="-122"/>
                <a:ea typeface="微软雅黑" panose="020B0503020204020204" pitchFamily="34" charset="-122"/>
              </a:rPr>
              <a:t>      return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return </a:t>
            </a:r>
            <a:r>
              <a:rPr lang="en-US" altLang="zh-CN" b="1" dirty="0" err="1">
                <a:solidFill>
                  <a:srgbClr val="006600"/>
                </a:solidFill>
                <a:latin typeface="微软雅黑" panose="020B0503020204020204" pitchFamily="34" charset="-122"/>
                <a:ea typeface="微软雅黑" panose="020B0503020204020204" pitchFamily="34" charset="-122"/>
              </a:rPr>
              <a:t>inexistent_index</a:t>
            </a:r>
            <a:r>
              <a:rPr lang="en-US" altLang="zh-CN" b="1" dirty="0">
                <a:solidFill>
                  <a:srgbClr val="006600"/>
                </a:solidFill>
                <a:latin typeface="微软雅黑" panose="020B0503020204020204" pitchFamily="34" charset="-122"/>
                <a:ea typeface="微软雅黑" panose="020B0503020204020204" pitchFamily="34" charset="-122"/>
              </a:rPr>
              <a:t>;   // 0xFFFFFFFF</a:t>
            </a:r>
          </a:p>
          <a:p>
            <a:r>
              <a:rPr lang="en-US" altLang="zh-CN"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101530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758439" cy="830997"/>
            <a:chOff x="734568" y="424635"/>
            <a:chExt cx="275843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字符指针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34371"/>
            <a:ext cx="9787128" cy="53328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编写函数，返回字符 </a:t>
            </a:r>
            <a:r>
              <a:rPr lang="en-US" altLang="zh-CN" sz="2800" b="1" dirty="0">
                <a:solidFill>
                  <a:srgbClr val="8A2F8C"/>
                </a:solidFill>
                <a:latin typeface="微软雅黑" panose="020B0503020204020204" pitchFamily="34" charset="-122"/>
                <a:ea typeface="微软雅黑" panose="020B0503020204020204" pitchFamily="34" charset="-122"/>
              </a:rPr>
              <a:t>c </a:t>
            </a:r>
            <a:r>
              <a:rPr lang="zh-CN" altLang="en-US" sz="2800" b="1" dirty="0">
                <a:solidFill>
                  <a:srgbClr val="8A2F8C"/>
                </a:solidFill>
                <a:latin typeface="微软雅黑" panose="020B0503020204020204" pitchFamily="34" charset="-122"/>
                <a:ea typeface="微软雅黑" panose="020B0503020204020204" pitchFamily="34" charset="-122"/>
              </a:rPr>
              <a:t>在字符串 </a:t>
            </a:r>
            <a:r>
              <a:rPr lang="en-US" altLang="zh-CN" sz="2800" b="1" dirty="0">
                <a:solidFill>
                  <a:srgbClr val="8A2F8C"/>
                </a:solidFill>
                <a:latin typeface="微软雅黑" panose="020B0503020204020204" pitchFamily="34" charset="-122"/>
                <a:ea typeface="微软雅黑" panose="020B0503020204020204" pitchFamily="34" charset="-122"/>
              </a:rPr>
              <a:t>s </a:t>
            </a:r>
            <a:r>
              <a:rPr lang="zh-CN" altLang="en-US" sz="2800" b="1" dirty="0">
                <a:solidFill>
                  <a:srgbClr val="8A2F8C"/>
                </a:solidFill>
                <a:latin typeface="微软雅黑" panose="020B0503020204020204" pitchFamily="34" charset="-122"/>
                <a:ea typeface="微软雅黑" panose="020B0503020204020204" pitchFamily="34" charset="-122"/>
              </a:rPr>
              <a:t>中的首次出现位置</a:t>
            </a:r>
          </a:p>
        </p:txBody>
      </p:sp>
      <p:sp>
        <p:nvSpPr>
          <p:cNvPr id="9" name="矩形 8"/>
          <p:cNvSpPr/>
          <p:nvPr/>
        </p:nvSpPr>
        <p:spPr>
          <a:xfrm>
            <a:off x="1398433" y="1847159"/>
            <a:ext cx="9787128" cy="4247317"/>
          </a:xfrm>
          <a:prstGeom prst="rect">
            <a:avLst/>
          </a:prstGeom>
        </p:spPr>
        <p:txBody>
          <a:bodyPr wrap="square">
            <a:spAutoFit/>
          </a:bodyPr>
          <a:lstStyle/>
          <a:p>
            <a:r>
              <a:rPr lang="en-US" altLang="zh-CN" b="1" dirty="0">
                <a:solidFill>
                  <a:srgbClr val="006600"/>
                </a:solidFill>
                <a:latin typeface="微软雅黑" panose="020B0503020204020204" pitchFamily="34" charset="-122"/>
                <a:ea typeface="微软雅黑" panose="020B0503020204020204" pitchFamily="34" charset="-122"/>
              </a:rPr>
              <a:t>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FindCharFirst</a:t>
            </a:r>
            <a:r>
              <a:rPr lang="en-US" altLang="zh-CN" b="1" dirty="0">
                <a:solidFill>
                  <a:srgbClr val="006600"/>
                </a:solidFill>
                <a:latin typeface="微软雅黑" panose="020B0503020204020204" pitchFamily="34" charset="-122"/>
                <a:ea typeface="微软雅黑" panose="020B0503020204020204" pitchFamily="34" charset="-122"/>
              </a:rPr>
              <a:t>( char c, char * s )</a:t>
            </a:r>
          </a:p>
          <a:p>
            <a:r>
              <a:rPr lang="en-US" altLang="zh-CN" b="1" dirty="0">
                <a:solidFill>
                  <a:srgbClr val="006600"/>
                </a:solidFill>
                <a:latin typeface="微软雅黑" panose="020B0503020204020204" pitchFamily="34" charset="-122"/>
                <a:ea typeface="微软雅黑" panose="020B0503020204020204" pitchFamily="34" charset="-122"/>
              </a:rPr>
              <a:t>{</a:t>
            </a:r>
          </a:p>
          <a:p>
            <a:r>
              <a:rPr lang="en-US" altLang="zh-CN" b="1" dirty="0">
                <a:solidFill>
                  <a:srgbClr val="006600"/>
                </a:solidFill>
                <a:latin typeface="微软雅黑" panose="020B0503020204020204" pitchFamily="34" charset="-122"/>
                <a:ea typeface="微软雅黑" panose="020B0503020204020204" pitchFamily="34" charset="-122"/>
              </a:rPr>
              <a:t>  char * t;</a:t>
            </a:r>
          </a:p>
          <a:p>
            <a:r>
              <a:rPr lang="en-US" altLang="zh-CN" b="1" dirty="0">
                <a:solidFill>
                  <a:srgbClr val="006600"/>
                </a:solidFill>
                <a:latin typeface="微软雅黑" panose="020B0503020204020204" pitchFamily="34" charset="-122"/>
                <a:ea typeface="微软雅黑" panose="020B0503020204020204" pitchFamily="34" charset="-122"/>
              </a:rPr>
              <a:t>  if( !s )</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a:t>
            </a:r>
            <a:r>
              <a:rPr lang="en-US" altLang="zh-CN" b="1" dirty="0" err="1">
                <a:solidFill>
                  <a:srgbClr val="006600"/>
                </a:solidFill>
                <a:latin typeface="微软雅黑" panose="020B0503020204020204" pitchFamily="34" charset="-122"/>
                <a:ea typeface="微软雅黑" panose="020B0503020204020204" pitchFamily="34" charset="-122"/>
              </a:rPr>
              <a:t>cout</a:t>
            </a:r>
            <a:r>
              <a:rPr lang="en-US" altLang="zh-CN" b="1" dirty="0">
                <a:solidFill>
                  <a:srgbClr val="006600"/>
                </a:solidFill>
                <a:latin typeface="微软雅黑" panose="020B0503020204020204" pitchFamily="34" charset="-122"/>
                <a:ea typeface="微软雅黑" panose="020B0503020204020204" pitchFamily="34" charset="-122"/>
              </a:rPr>
              <a:t> &lt;&lt; "</a:t>
            </a:r>
            <a:r>
              <a:rPr lang="en-US" altLang="zh-CN" b="1" dirty="0" err="1">
                <a:solidFill>
                  <a:srgbClr val="006600"/>
                </a:solidFill>
                <a:latin typeface="微软雅黑" panose="020B0503020204020204" pitchFamily="34" charset="-122"/>
                <a:ea typeface="微软雅黑" panose="020B0503020204020204" pitchFamily="34" charset="-122"/>
              </a:rPr>
              <a:t>FindCharFirst</a:t>
            </a:r>
            <a:r>
              <a:rPr lang="en-US" altLang="zh-CN" b="1" dirty="0">
                <a:solidFill>
                  <a:srgbClr val="006600"/>
                </a:solidFill>
                <a:latin typeface="微软雅黑" panose="020B0503020204020204" pitchFamily="34" charset="-122"/>
                <a:ea typeface="微软雅黑" panose="020B0503020204020204" pitchFamily="34" charset="-122"/>
              </a:rPr>
              <a:t>: Illegal string.\n";</a:t>
            </a:r>
          </a:p>
          <a:p>
            <a:r>
              <a:rPr lang="en-US" altLang="zh-CN" b="1" dirty="0">
                <a:solidFill>
                  <a:srgbClr val="006600"/>
                </a:solidFill>
                <a:latin typeface="微软雅黑" panose="020B0503020204020204" pitchFamily="34" charset="-122"/>
                <a:ea typeface="微软雅黑" panose="020B0503020204020204" pitchFamily="34" charset="-122"/>
              </a:rPr>
              <a:t>    exit(1);</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for( t = s; *t != '\0'; t++ )</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if( *t == c )</a:t>
            </a:r>
          </a:p>
          <a:p>
            <a:r>
              <a:rPr lang="en-US" altLang="zh-CN" b="1" dirty="0">
                <a:solidFill>
                  <a:srgbClr val="006600"/>
                </a:solidFill>
                <a:latin typeface="微软雅黑" panose="020B0503020204020204" pitchFamily="34" charset="-122"/>
                <a:ea typeface="微软雅黑" panose="020B0503020204020204" pitchFamily="34" charset="-122"/>
              </a:rPr>
              <a:t>      return t - s;</a:t>
            </a:r>
          </a:p>
          <a:p>
            <a:r>
              <a:rPr lang="en-US" altLang="zh-CN" b="1" dirty="0">
                <a:solidFill>
                  <a:srgbClr val="006600"/>
                </a:solidFill>
                <a:latin typeface="微软雅黑" panose="020B0503020204020204" pitchFamily="34" charset="-122"/>
                <a:ea typeface="微软雅黑" panose="020B0503020204020204" pitchFamily="34" charset="-122"/>
              </a:rPr>
              <a:t>  }</a:t>
            </a:r>
          </a:p>
          <a:p>
            <a:r>
              <a:rPr lang="en-US" altLang="zh-CN" b="1" dirty="0">
                <a:solidFill>
                  <a:srgbClr val="006600"/>
                </a:solidFill>
                <a:latin typeface="微软雅黑" panose="020B0503020204020204" pitchFamily="34" charset="-122"/>
                <a:ea typeface="微软雅黑" panose="020B0503020204020204" pitchFamily="34" charset="-122"/>
              </a:rPr>
              <a:t>  return </a:t>
            </a:r>
            <a:r>
              <a:rPr lang="en-US" altLang="zh-CN" b="1" dirty="0" err="1">
                <a:solidFill>
                  <a:srgbClr val="006600"/>
                </a:solidFill>
                <a:latin typeface="微软雅黑" panose="020B0503020204020204" pitchFamily="34" charset="-122"/>
                <a:ea typeface="微软雅黑" panose="020B0503020204020204" pitchFamily="34" charset="-122"/>
              </a:rPr>
              <a:t>inexistent_index</a:t>
            </a:r>
            <a:r>
              <a:rPr lang="en-US" altLang="zh-CN" b="1" dirty="0">
                <a:solidFill>
                  <a:srgbClr val="006600"/>
                </a:solidFill>
                <a:latin typeface="微软雅黑" panose="020B0503020204020204" pitchFamily="34" charset="-122"/>
                <a:ea typeface="微软雅黑" panose="020B0503020204020204" pitchFamily="34" charset="-122"/>
              </a:rPr>
              <a:t>;   // 0xFFFFFFFF</a:t>
            </a:r>
          </a:p>
          <a:p>
            <a:r>
              <a:rPr lang="en-US" altLang="zh-CN"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944131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220104" cy="830997"/>
            <a:chOff x="734568" y="424635"/>
            <a:chExt cx="322010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抽象字符串</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486771"/>
            <a:ext cx="9787128" cy="3808607"/>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抽象字符串的定义</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typedef</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char * STRING;</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typedef</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CSTRING;</a:t>
            </a:r>
          </a:p>
          <a:p>
            <a:pPr>
              <a:lnSpc>
                <a:spcPct val="110000"/>
              </a:lnSpc>
              <a:spcBef>
                <a:spcPts val="400"/>
              </a:spcBef>
            </a:pPr>
            <a:r>
              <a:rPr lang="en-US" altLang="zh-CN" sz="2800" b="1" dirty="0" err="1">
                <a:solidFill>
                  <a:srgbClr val="8A2F8C"/>
                </a:solidFill>
                <a:latin typeface="微软雅黑" panose="020B0503020204020204" pitchFamily="34" charset="-122"/>
                <a:ea typeface="微软雅黑" panose="020B0503020204020204" pitchFamily="34" charset="-122"/>
              </a:rPr>
              <a:t>FindCharFirst</a:t>
            </a:r>
            <a:r>
              <a:rPr lang="en-US" altLang="zh-CN" sz="2800" b="1" dirty="0">
                <a:solidFill>
                  <a:srgbClr val="8A2F8C"/>
                </a:solidFill>
                <a:latin typeface="微软雅黑" panose="020B0503020204020204" pitchFamily="34" charset="-122"/>
                <a:ea typeface="微软雅黑" panose="020B0503020204020204" pitchFamily="34" charset="-122"/>
              </a:rPr>
              <a:t> </a:t>
            </a:r>
            <a:r>
              <a:rPr lang="zh-CN" altLang="en-US" sz="2800" b="1" dirty="0">
                <a:solidFill>
                  <a:srgbClr val="8A2F8C"/>
                </a:solidFill>
                <a:latin typeface="微软雅黑" panose="020B0503020204020204" pitchFamily="34" charset="-122"/>
                <a:ea typeface="微软雅黑" panose="020B0503020204020204" pitchFamily="34" charset="-122"/>
              </a:rPr>
              <a:t>函数的声明格式</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下述</a:t>
            </a:r>
            <a:r>
              <a:rPr lang="zh-CN" altLang="en-US" sz="2400" b="1" dirty="0">
                <a:solidFill>
                  <a:srgbClr val="8A2F8C"/>
                </a:solidFill>
                <a:latin typeface="微软雅黑" panose="020B0503020204020204" pitchFamily="34" charset="-122"/>
                <a:ea typeface="微软雅黑" panose="020B0503020204020204" pitchFamily="34" charset="-122"/>
              </a:rPr>
              <a:t>三种声明格式完全相同：</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unsigned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FindCharFirst</a:t>
            </a:r>
            <a:r>
              <a:rPr lang="en-US" altLang="zh-CN" sz="2400" b="1" dirty="0">
                <a:solidFill>
                  <a:srgbClr val="006600"/>
                </a:solidFill>
                <a:latin typeface="微软雅黑" panose="020B0503020204020204" pitchFamily="34" charset="-122"/>
                <a:ea typeface="微软雅黑" panose="020B0503020204020204" pitchFamily="34" charset="-122"/>
              </a:rPr>
              <a:t>( char c, char s[]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unsigned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FindCharFirst</a:t>
            </a:r>
            <a:r>
              <a:rPr lang="en-US" altLang="zh-CN" sz="2400" b="1" dirty="0">
                <a:solidFill>
                  <a:srgbClr val="006600"/>
                </a:solidFill>
                <a:latin typeface="微软雅黑" panose="020B0503020204020204" pitchFamily="34" charset="-122"/>
                <a:ea typeface="微软雅黑" panose="020B0503020204020204" pitchFamily="34" charset="-122"/>
              </a:rPr>
              <a:t>( char c, char* s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unsigned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FindCharFirst</a:t>
            </a:r>
            <a:r>
              <a:rPr lang="en-US" altLang="zh-CN" sz="2400" b="1" dirty="0">
                <a:solidFill>
                  <a:srgbClr val="006600"/>
                </a:solidFill>
                <a:latin typeface="微软雅黑" panose="020B0503020204020204" pitchFamily="34" charset="-122"/>
                <a:ea typeface="微软雅黑" panose="020B0503020204020204" pitchFamily="34" charset="-122"/>
              </a:rPr>
              <a:t>( char c, STRING s );</a:t>
            </a:r>
          </a:p>
        </p:txBody>
      </p:sp>
    </p:spTree>
    <p:extLst>
      <p:ext uri="{BB962C8B-B14F-4D97-AF65-F5344CB8AC3E}">
        <p14:creationId xmlns:p14="http://schemas.microsoft.com/office/powerpoint/2010/main" val="3164203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40025"/>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字符数组与字符指针的差异</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34371"/>
            <a:ext cx="9787128" cy="4989892"/>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字符数组量的定义、初始化与存储</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s[9] = { 'C', 'P', 'P', '-', 'P', 'r', 'o', 'g', '\0' };</a:t>
            </a:r>
          </a:p>
          <a:p>
            <a:pPr>
              <a:lnSpc>
                <a:spcPct val="110000"/>
              </a:lnSpc>
              <a:spcBef>
                <a:spcPts val="400"/>
              </a:spcBef>
            </a:pPr>
            <a:endParaRPr lang="en-US" altLang="zh-CN"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endParaRPr lang="en-US" altLang="zh-CN"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endParaRPr lang="en-US" altLang="zh-CN"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字符指针量的定义、初始化与存储</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 s = "CPP-</a:t>
            </a:r>
            <a:r>
              <a:rPr lang="en-US" altLang="zh-CN" sz="2400" b="1" dirty="0" err="1">
                <a:solidFill>
                  <a:srgbClr val="006600"/>
                </a:solidFill>
                <a:latin typeface="微软雅黑" panose="020B0503020204020204" pitchFamily="34" charset="-122"/>
                <a:ea typeface="微软雅黑" panose="020B0503020204020204" pitchFamily="34" charset="-122"/>
              </a:rPr>
              <a:t>Prog</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endParaRPr lang="en-US" altLang="zh-CN"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endParaRPr lang="en-US" altLang="zh-CN" sz="24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a:solidFill>
                  <a:srgbClr val="C00000"/>
                </a:solidFill>
                <a:latin typeface="微软雅黑" panose="020B0503020204020204" pitchFamily="34" charset="-122"/>
                <a:ea typeface="微软雅黑" panose="020B0503020204020204" pitchFamily="34" charset="-122"/>
              </a:rPr>
              <a:t>后者存在单独的指针变量，前者则没有</a:t>
            </a:r>
          </a:p>
        </p:txBody>
      </p:sp>
      <p:grpSp>
        <p:nvGrpSpPr>
          <p:cNvPr id="2" name="组合 1"/>
          <p:cNvGrpSpPr/>
          <p:nvPr/>
        </p:nvGrpSpPr>
        <p:grpSpPr>
          <a:xfrm>
            <a:off x="1622108" y="2412642"/>
            <a:ext cx="6675437" cy="2948346"/>
            <a:chOff x="1622108" y="2412642"/>
            <a:chExt cx="6675437" cy="2948346"/>
          </a:xfrm>
        </p:grpSpPr>
        <p:graphicFrame>
          <p:nvGraphicFramePr>
            <p:cNvPr id="9" name="Object 2"/>
            <p:cNvGraphicFramePr>
              <a:graphicFrameLocks noChangeAspect="1"/>
            </p:cNvGraphicFramePr>
            <p:nvPr>
              <p:extLst>
                <p:ext uri="{D42A27DB-BD31-4B8C-83A1-F6EECF244321}">
                  <p14:modId xmlns:p14="http://schemas.microsoft.com/office/powerpoint/2010/main" val="2758947818"/>
                </p:ext>
              </p:extLst>
            </p:nvPr>
          </p:nvGraphicFramePr>
          <p:xfrm>
            <a:off x="2446655" y="2412642"/>
            <a:ext cx="3959225" cy="1366837"/>
          </p:xfrm>
          <a:graphic>
            <a:graphicData uri="http://schemas.openxmlformats.org/presentationml/2006/ole">
              <mc:AlternateContent xmlns:mc="http://schemas.openxmlformats.org/markup-compatibility/2006">
                <mc:Choice xmlns:v="urn:schemas-microsoft-com:vml" Requires="v">
                  <p:oleObj spid="_x0000_s5154" name="Visio" r:id="rId5" imgW="2638872" imgH="910939" progId="">
                    <p:embed/>
                  </p:oleObj>
                </mc:Choice>
                <mc:Fallback>
                  <p:oleObj name="Visio" r:id="rId5" imgW="2638872" imgH="910939" progId="">
                    <p:embed/>
                    <p:pic>
                      <p:nvPicPr>
                        <p:cNvPr id="0" name="Picture 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46655" y="2412642"/>
                          <a:ext cx="3959225" cy="13668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 name="Object 3"/>
            <p:cNvGraphicFramePr>
              <a:graphicFrameLocks noChangeAspect="1"/>
            </p:cNvGraphicFramePr>
            <p:nvPr>
              <p:extLst>
                <p:ext uri="{D42A27DB-BD31-4B8C-83A1-F6EECF244321}">
                  <p14:modId xmlns:p14="http://schemas.microsoft.com/office/powerpoint/2010/main" val="627643390"/>
                </p:ext>
              </p:extLst>
            </p:nvPr>
          </p:nvGraphicFramePr>
          <p:xfrm>
            <a:off x="1622108" y="4857750"/>
            <a:ext cx="6675437" cy="503238"/>
          </p:xfrm>
          <a:graphic>
            <a:graphicData uri="http://schemas.openxmlformats.org/presentationml/2006/ole">
              <mc:AlternateContent xmlns:mc="http://schemas.openxmlformats.org/markup-compatibility/2006">
                <mc:Choice xmlns:v="urn:schemas-microsoft-com:vml" Requires="v">
                  <p:oleObj spid="_x0000_s5155" name="Visio" r:id="rId7" imgW="4438800" imgH="334939" progId="">
                    <p:embed/>
                  </p:oleObj>
                </mc:Choice>
                <mc:Fallback>
                  <p:oleObj name="Visio" r:id="rId7" imgW="4438800" imgH="334939" progId="">
                    <p:embed/>
                    <p:pic>
                      <p:nvPicPr>
                        <p:cNvPr id="0" name="Picture 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22108" y="4857750"/>
                          <a:ext cx="6675437"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extLst>
      <p:ext uri="{BB962C8B-B14F-4D97-AF65-F5344CB8AC3E}">
        <p14:creationId xmlns:p14="http://schemas.microsoft.com/office/powerpoint/2010/main" val="2594852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2"/>
                                        </p:tgtEl>
                                        <p:attrNameLst>
                                          <p:attrName>style.visibility</p:attrName>
                                        </p:attrNameLst>
                                      </p:cBhvr>
                                      <p:to>
                                        <p:strVal val="visible"/>
                                      </p:to>
                                    </p:set>
                                    <p:anim calcmode="lin" valueType="num">
                                      <p:cBhvr additive="base">
                                        <p:cTn id="23" dur="500" fill="hold"/>
                                        <p:tgtEl>
                                          <p:spTgt spid="2"/>
                                        </p:tgtEl>
                                        <p:attrNameLst>
                                          <p:attrName>ppt_x</p:attrName>
                                        </p:attrNameLst>
                                      </p:cBhvr>
                                      <p:tavLst>
                                        <p:tav tm="0">
                                          <p:val>
                                            <p:strVal val="#ppt_x"/>
                                          </p:val>
                                        </p:tav>
                                        <p:tav tm="100000">
                                          <p:val>
                                            <p:strVal val="#ppt_x"/>
                                          </p:val>
                                        </p:tav>
                                      </p:tavLst>
                                    </p:anim>
                                    <p:anim calcmode="lin" valueType="num">
                                      <p:cBhvr additive="base">
                                        <p:cTn id="2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40025"/>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字符数组与字符指针的差异</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34371"/>
            <a:ext cx="9357360" cy="4499693"/>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按指针格式定义字符串，可以直接赋值</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示例：</a:t>
            </a:r>
            <a:r>
              <a:rPr lang="en-US" altLang="zh-CN" sz="2400" b="1" dirty="0">
                <a:solidFill>
                  <a:srgbClr val="006600"/>
                </a:solidFill>
                <a:latin typeface="微软雅黑" panose="020B0503020204020204" pitchFamily="34" charset="-122"/>
                <a:ea typeface="微软雅黑" panose="020B0503020204020204" pitchFamily="34" charset="-122"/>
              </a:rPr>
              <a:t>char * s;   s = "CPP-</a:t>
            </a:r>
            <a:r>
              <a:rPr lang="en-US" altLang="zh-CN" sz="2400" b="1" dirty="0" err="1">
                <a:solidFill>
                  <a:srgbClr val="006600"/>
                </a:solidFill>
                <a:latin typeface="微软雅黑" panose="020B0503020204020204" pitchFamily="34" charset="-122"/>
                <a:ea typeface="微软雅黑" panose="020B0503020204020204" pitchFamily="34" charset="-122"/>
              </a:rPr>
              <a:t>Prog</a:t>
            </a:r>
            <a:r>
              <a:rPr lang="en-US" altLang="zh-CN" sz="2400" b="1" dirty="0">
                <a:solidFill>
                  <a:srgbClr val="006600"/>
                </a:solidFill>
                <a:latin typeface="微软雅黑" panose="020B0503020204020204" pitchFamily="34" charset="-122"/>
                <a:ea typeface="微软雅黑" panose="020B0503020204020204" pitchFamily="34" charset="-122"/>
              </a:rPr>
              <a:t>";    //  </a:t>
            </a:r>
            <a:r>
              <a:rPr lang="zh-CN" altLang="en-US" sz="2400" b="1" dirty="0">
                <a:solidFill>
                  <a:srgbClr val="006600"/>
                </a:solidFill>
                <a:latin typeface="微软雅黑" panose="020B0503020204020204" pitchFamily="34" charset="-122"/>
                <a:ea typeface="微软雅黑" panose="020B0503020204020204" pitchFamily="34" charset="-122"/>
              </a:rPr>
              <a:t>正确</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字符串文字首先分配空间，然后将其基地址赋给 </a:t>
            </a:r>
            <a:r>
              <a:rPr lang="en-US" altLang="zh-CN" sz="2400" b="1" dirty="0">
                <a:solidFill>
                  <a:srgbClr val="8A2F8C"/>
                </a:solidFill>
                <a:latin typeface="微软雅黑" panose="020B0503020204020204" pitchFamily="34" charset="-122"/>
                <a:ea typeface="微软雅黑" panose="020B0503020204020204" pitchFamily="34" charset="-122"/>
              </a:rPr>
              <a:t>s</a:t>
            </a:r>
            <a:r>
              <a:rPr lang="zh-CN" altLang="en-US" sz="2400" b="1" dirty="0">
                <a:solidFill>
                  <a:srgbClr val="8A2F8C"/>
                </a:solidFill>
                <a:latin typeface="微软雅黑" panose="020B0503020204020204" pitchFamily="34" charset="-122"/>
                <a:ea typeface="微软雅黑" panose="020B0503020204020204" pitchFamily="34" charset="-122"/>
              </a:rPr>
              <a:t>，使 </a:t>
            </a:r>
            <a:r>
              <a:rPr lang="en-US" altLang="zh-CN" sz="2400" b="1" dirty="0">
                <a:solidFill>
                  <a:srgbClr val="8A2F8C"/>
                </a:solidFill>
                <a:latin typeface="微软雅黑" panose="020B0503020204020204" pitchFamily="34" charset="-122"/>
                <a:ea typeface="微软雅黑" panose="020B0503020204020204" pitchFamily="34" charset="-122"/>
              </a:rPr>
              <a:t>s </a:t>
            </a:r>
            <a:r>
              <a:rPr lang="zh-CN" altLang="en-US" sz="2400" b="1" dirty="0">
                <a:solidFill>
                  <a:srgbClr val="8A2F8C"/>
                </a:solidFill>
                <a:latin typeface="微软雅黑" panose="020B0503020204020204" pitchFamily="34" charset="-122"/>
                <a:ea typeface="微软雅黑" panose="020B0503020204020204" pitchFamily="34" charset="-122"/>
              </a:rPr>
              <a:t>指向该字符串基地址</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按字符数组格式定义字符串，不能直接赋值</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示例：</a:t>
            </a:r>
            <a:r>
              <a:rPr lang="en-US" altLang="zh-CN" sz="2400" b="1" dirty="0">
                <a:solidFill>
                  <a:srgbClr val="006600"/>
                </a:solidFill>
                <a:latin typeface="微软雅黑" panose="020B0503020204020204" pitchFamily="34" charset="-122"/>
                <a:ea typeface="微软雅黑" panose="020B0503020204020204" pitchFamily="34" charset="-122"/>
              </a:rPr>
              <a:t>char s[9];   s = "CPP-</a:t>
            </a:r>
            <a:r>
              <a:rPr lang="en-US" altLang="zh-CN" sz="2400" b="1" dirty="0" err="1">
                <a:solidFill>
                  <a:srgbClr val="006600"/>
                </a:solidFill>
                <a:latin typeface="微软雅黑" panose="020B0503020204020204" pitchFamily="34" charset="-122"/>
                <a:ea typeface="微软雅黑" panose="020B0503020204020204" pitchFamily="34" charset="-122"/>
              </a:rPr>
              <a:t>Prog</a:t>
            </a:r>
            <a:r>
              <a:rPr lang="en-US" altLang="zh-CN" sz="2400" b="1" dirty="0">
                <a:solidFill>
                  <a:srgbClr val="006600"/>
                </a:solidFill>
                <a:latin typeface="微软雅黑" panose="020B0503020204020204" pitchFamily="34" charset="-122"/>
                <a:ea typeface="微软雅黑" panose="020B0503020204020204" pitchFamily="34" charset="-122"/>
              </a:rPr>
              <a:t>";    //  </a:t>
            </a:r>
            <a:r>
              <a:rPr lang="zh-CN" altLang="en-US" sz="2400" b="1" dirty="0">
                <a:solidFill>
                  <a:srgbClr val="006600"/>
                </a:solidFill>
                <a:latin typeface="微软雅黑" panose="020B0503020204020204" pitchFamily="34" charset="-122"/>
                <a:ea typeface="微软雅黑" panose="020B0503020204020204" pitchFamily="34" charset="-122"/>
              </a:rPr>
              <a:t>错误</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不能对数组进行整体赋值操作</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原因：数组空间已分配，字符串文字空间已分配，且它们位于不同位置，不能直接整体复制</a:t>
            </a:r>
          </a:p>
        </p:txBody>
      </p:sp>
    </p:spTree>
    <p:extLst>
      <p:ext uri="{BB962C8B-B14F-4D97-AF65-F5344CB8AC3E}">
        <p14:creationId xmlns:p14="http://schemas.microsoft.com/office/powerpoint/2010/main" val="270937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40025"/>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返回字符串的函数：正确例</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485112"/>
            <a:ext cx="9357360" cy="53328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编写函数，将某个字符 </a:t>
            </a:r>
            <a:r>
              <a:rPr lang="en-US" altLang="zh-CN" sz="2800" b="1" dirty="0">
                <a:solidFill>
                  <a:srgbClr val="8A2F8C"/>
                </a:solidFill>
                <a:latin typeface="微软雅黑" panose="020B0503020204020204" pitchFamily="34" charset="-122"/>
                <a:ea typeface="微软雅黑" panose="020B0503020204020204" pitchFamily="34" charset="-122"/>
              </a:rPr>
              <a:t>c </a:t>
            </a:r>
            <a:r>
              <a:rPr lang="zh-CN" altLang="en-US" sz="2800" b="1" dirty="0">
                <a:solidFill>
                  <a:srgbClr val="8A2F8C"/>
                </a:solidFill>
                <a:latin typeface="微软雅黑" panose="020B0503020204020204" pitchFamily="34" charset="-122"/>
                <a:ea typeface="微软雅黑" panose="020B0503020204020204" pitchFamily="34" charset="-122"/>
              </a:rPr>
              <a:t>转换为字符串</a:t>
            </a:r>
          </a:p>
        </p:txBody>
      </p:sp>
      <p:sp>
        <p:nvSpPr>
          <p:cNvPr id="9" name="矩形 8"/>
          <p:cNvSpPr/>
          <p:nvPr/>
        </p:nvSpPr>
        <p:spPr>
          <a:xfrm>
            <a:off x="1341120" y="2248771"/>
            <a:ext cx="9357360" cy="3215624"/>
          </a:xfrm>
          <a:prstGeom prst="rect">
            <a:avLst/>
          </a:prstGeom>
        </p:spPr>
        <p:txBody>
          <a:bodyPr wrap="square">
            <a:spAutoFit/>
          </a:bodyPr>
          <a:lstStyle/>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STRING </a:t>
            </a:r>
            <a:r>
              <a:rPr lang="en-US" altLang="zh-CN" sz="2400" b="1" dirty="0" err="1">
                <a:solidFill>
                  <a:srgbClr val="006600"/>
                </a:solidFill>
                <a:latin typeface="微软雅黑" panose="020B0503020204020204" pitchFamily="34" charset="-122"/>
                <a:ea typeface="微软雅黑" panose="020B0503020204020204" pitchFamily="34" charset="-122"/>
              </a:rPr>
              <a:t>TransformCharIntoString</a:t>
            </a:r>
            <a:r>
              <a:rPr lang="en-US" altLang="zh-CN" sz="2400" b="1" dirty="0">
                <a:solidFill>
                  <a:srgbClr val="006600"/>
                </a:solidFill>
                <a:latin typeface="微软雅黑" panose="020B0503020204020204" pitchFamily="34" charset="-122"/>
                <a:ea typeface="微软雅黑" panose="020B0503020204020204" pitchFamily="34" charset="-122"/>
              </a:rPr>
              <a:t>( char c )</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STRING _s = (STRING)</a:t>
            </a:r>
            <a:r>
              <a:rPr lang="en-US" altLang="zh-CN" sz="2400" b="1" dirty="0" err="1">
                <a:solidFill>
                  <a:srgbClr val="006600"/>
                </a:solidFill>
                <a:latin typeface="微软雅黑" panose="020B0503020204020204" pitchFamily="34" charset="-122"/>
                <a:ea typeface="微软雅黑" panose="020B0503020204020204" pitchFamily="34" charset="-122"/>
              </a:rPr>
              <a:t>malloc</a:t>
            </a:r>
            <a:r>
              <a:rPr lang="en-US" altLang="zh-CN" sz="2400" b="1" dirty="0">
                <a:solidFill>
                  <a:srgbClr val="006600"/>
                </a:solidFill>
                <a:latin typeface="微软雅黑" panose="020B0503020204020204" pitchFamily="34" charset="-122"/>
                <a:ea typeface="微软雅黑" panose="020B0503020204020204" pitchFamily="34" charset="-122"/>
              </a:rPr>
              <a:t>( 2 );</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_s[0] = c;</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_s[1] = '\0';</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return _s;</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44851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5082348" cy="830997"/>
            <a:chOff x="734568" y="424635"/>
            <a:chExt cx="508234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指针变量的存储布局</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514264" y="1385088"/>
            <a:ext cx="8041216" cy="995144"/>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定义指针变量，并使其指向数组首元素</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三：</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a[8] = {1, 2, 3, 4, 5, 6, 7, 8};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smtClean="0">
                <a:solidFill>
                  <a:srgbClr val="006600"/>
                </a:solidFill>
                <a:latin typeface="微软雅黑" panose="020B0503020204020204" pitchFamily="34" charset="-122"/>
                <a:ea typeface="微软雅黑" panose="020B0503020204020204" pitchFamily="34" charset="-122"/>
              </a:rPr>
              <a:t>p </a:t>
            </a:r>
            <a:r>
              <a:rPr lang="en-US" altLang="zh-CN" sz="2400" b="1" dirty="0">
                <a:solidFill>
                  <a:srgbClr val="006600"/>
                </a:solidFill>
                <a:latin typeface="微软雅黑" panose="020B0503020204020204" pitchFamily="34" charset="-122"/>
                <a:ea typeface="微软雅黑" panose="020B0503020204020204" pitchFamily="34" charset="-122"/>
              </a:rPr>
              <a:t>= a;</a:t>
            </a:r>
          </a:p>
        </p:txBody>
      </p:sp>
      <p:grpSp>
        <p:nvGrpSpPr>
          <p:cNvPr id="11" name="组合 10"/>
          <p:cNvGrpSpPr/>
          <p:nvPr/>
        </p:nvGrpSpPr>
        <p:grpSpPr>
          <a:xfrm>
            <a:off x="1152144" y="3154680"/>
            <a:ext cx="9604367" cy="1434939"/>
            <a:chOff x="1152144" y="3215640"/>
            <a:chExt cx="9604367" cy="1434939"/>
          </a:xfrm>
        </p:grpSpPr>
        <p:grpSp>
          <p:nvGrpSpPr>
            <p:cNvPr id="15" name="组合 14"/>
            <p:cNvGrpSpPr/>
            <p:nvPr/>
          </p:nvGrpSpPr>
          <p:grpSpPr>
            <a:xfrm>
              <a:off x="1152144" y="3215640"/>
              <a:ext cx="9604367" cy="1434939"/>
              <a:chOff x="1698876" y="4572000"/>
              <a:chExt cx="9604367" cy="1434939"/>
            </a:xfrm>
          </p:grpSpPr>
          <p:grpSp>
            <p:nvGrpSpPr>
              <p:cNvPr id="2" name="组合 1"/>
              <p:cNvGrpSpPr/>
              <p:nvPr/>
            </p:nvGrpSpPr>
            <p:grpSpPr>
              <a:xfrm>
                <a:off x="2149779" y="4917352"/>
                <a:ext cx="2419008" cy="590931"/>
                <a:chOff x="1796635" y="3745279"/>
                <a:chExt cx="2419008" cy="590931"/>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5909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7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65" name="矩形 64"/>
              <p:cNvSpPr/>
              <p:nvPr/>
            </p:nvSpPr>
            <p:spPr>
              <a:xfrm>
                <a:off x="1698876" y="4981984"/>
                <a:ext cx="389850" cy="461665"/>
              </a:xfrm>
              <a:prstGeom prst="rect">
                <a:avLst/>
              </a:prstGeom>
            </p:spPr>
            <p:txBody>
              <a:bodyPr wrap="none">
                <a:spAutoFit/>
              </a:bodyPr>
              <a:lstStyle/>
              <a:p>
                <a:r>
                  <a:rPr lang="en-US" altLang="zh-CN" sz="2400" b="1" dirty="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nvGrpSpPr>
              <p:cNvPr id="66" name="组合 65"/>
              <p:cNvGrpSpPr/>
              <p:nvPr/>
            </p:nvGrpSpPr>
            <p:grpSpPr>
              <a:xfrm>
                <a:off x="5989419" y="4931966"/>
                <a:ext cx="2419008" cy="564899"/>
                <a:chOff x="1796635" y="3745279"/>
                <a:chExt cx="2419008" cy="564899"/>
              </a:xfrm>
            </p:grpSpPr>
            <p:pic>
              <p:nvPicPr>
                <p:cNvPr id="67" name="图片 6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68" name="Text Box 6"/>
                <p:cNvSpPr txBox="1">
                  <a:spLocks noChangeArrowheads="1"/>
                </p:cNvSpPr>
                <p:nvPr/>
              </p:nvSpPr>
              <p:spPr bwMode="auto">
                <a:xfrm>
                  <a:off x="1796635" y="3745279"/>
                  <a:ext cx="2419008" cy="548676"/>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700" b="1" dirty="0" smtClean="0">
                      <a:solidFill>
                        <a:schemeClr val="bg1"/>
                      </a:solidFill>
                      <a:latin typeface="微软雅黑" panose="020B0503020204020204" pitchFamily="34" charset="-122"/>
                      <a:ea typeface="微软雅黑" panose="020B0503020204020204" pitchFamily="34" charset="-122"/>
                    </a:rPr>
                    <a:t>1</a:t>
                  </a:r>
                </a:p>
              </p:txBody>
            </p:sp>
          </p:grpSp>
          <p:sp>
            <p:nvSpPr>
              <p:cNvPr id="69" name="矩形 68"/>
              <p:cNvSpPr/>
              <p:nvPr/>
            </p:nvSpPr>
            <p:spPr>
              <a:xfrm>
                <a:off x="5538516" y="4996598"/>
                <a:ext cx="36260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a</a:t>
                </a:r>
                <a:endParaRPr lang="zh-CN" altLang="en-US" sz="2400" dirty="0"/>
              </a:p>
            </p:txBody>
          </p:sp>
          <p:sp>
            <p:nvSpPr>
              <p:cNvPr id="80" name="Text Box 6"/>
              <p:cNvSpPr txBox="1">
                <a:spLocks noChangeArrowheads="1"/>
              </p:cNvSpPr>
              <p:nvPr/>
            </p:nvSpPr>
            <p:spPr bwMode="auto">
              <a:xfrm>
                <a:off x="5989419" y="5458263"/>
                <a:ext cx="2419008" cy="548676"/>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700" b="1" dirty="0" smtClean="0">
                    <a:solidFill>
                      <a:srgbClr val="8A2F8C"/>
                    </a:solidFill>
                    <a:latin typeface="微软雅黑" panose="020B0503020204020204" pitchFamily="34" charset="-122"/>
                    <a:ea typeface="微软雅黑" panose="020B0503020204020204" pitchFamily="34" charset="-122"/>
                  </a:rPr>
                  <a:t>0x00130000</a:t>
                </a:r>
              </a:p>
            </p:txBody>
          </p:sp>
          <p:sp>
            <p:nvSpPr>
              <p:cNvPr id="14" name="任意多边形 13"/>
              <p:cNvSpPr/>
              <p:nvPr/>
            </p:nvSpPr>
            <p:spPr>
              <a:xfrm>
                <a:off x="3383280" y="4572000"/>
                <a:ext cx="3810000" cy="381000"/>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822021" y="4915856"/>
                <a:ext cx="481222"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a:t>
                </a:r>
                <a:endParaRPr lang="zh-CN" altLang="en-US" sz="2400" dirty="0"/>
              </a:p>
            </p:txBody>
          </p:sp>
        </p:grpSp>
        <p:sp>
          <p:nvSpPr>
            <p:cNvPr id="3" name="矩形 2"/>
            <p:cNvSpPr/>
            <p:nvPr/>
          </p:nvSpPr>
          <p:spPr>
            <a:xfrm>
              <a:off x="5485194" y="3596640"/>
              <a:ext cx="4667988" cy="527642"/>
            </a:xfrm>
            <a:prstGeom prst="rect">
              <a:avLst/>
            </a:prstGeom>
            <a:noFill/>
            <a:ln w="28575">
              <a:solidFill>
                <a:srgbClr val="8A2F8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8775149" y="3564814"/>
              <a:ext cx="397866" cy="590931"/>
            </a:xfrm>
            <a:prstGeom prst="rect">
              <a:avLst/>
            </a:prstGeom>
          </p:spPr>
          <p:txBody>
            <a:bodyPr wrap="none">
              <a:spAutoFit/>
            </a:bodyPr>
            <a:lstStyle/>
            <a:p>
              <a:pPr algn="ctr">
                <a:lnSpc>
                  <a:spcPct val="120000"/>
                </a:lnSpc>
                <a:spcBef>
                  <a:spcPct val="50000"/>
                </a:spcBef>
              </a:pPr>
              <a:r>
                <a:rPr lang="en-US" altLang="zh-CN" sz="2700" b="1" dirty="0" smtClean="0">
                  <a:solidFill>
                    <a:srgbClr val="8A2F8C"/>
                  </a:solidFill>
                  <a:latin typeface="微软雅黑" panose="020B0503020204020204" pitchFamily="34" charset="-122"/>
                  <a:ea typeface="微软雅黑" panose="020B0503020204020204" pitchFamily="34" charset="-122"/>
                </a:rPr>
                <a:t>2</a:t>
              </a:r>
              <a:endParaRPr lang="en-US" altLang="zh-CN" sz="2700" b="1" dirty="0">
                <a:solidFill>
                  <a:srgbClr val="8A2F8C"/>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721856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40025"/>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返回字符串的函数：错误例</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485112"/>
            <a:ext cx="9357360" cy="53328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编写函数，将某个字符 </a:t>
            </a:r>
            <a:r>
              <a:rPr lang="en-US" altLang="zh-CN" sz="2800" b="1" dirty="0">
                <a:solidFill>
                  <a:srgbClr val="8A2F8C"/>
                </a:solidFill>
                <a:latin typeface="微软雅黑" panose="020B0503020204020204" pitchFamily="34" charset="-122"/>
                <a:ea typeface="微软雅黑" panose="020B0503020204020204" pitchFamily="34" charset="-122"/>
              </a:rPr>
              <a:t>c </a:t>
            </a:r>
            <a:r>
              <a:rPr lang="zh-CN" altLang="en-US" sz="2800" b="1" dirty="0">
                <a:solidFill>
                  <a:srgbClr val="8A2F8C"/>
                </a:solidFill>
                <a:latin typeface="微软雅黑" panose="020B0503020204020204" pitchFamily="34" charset="-122"/>
                <a:ea typeface="微软雅黑" panose="020B0503020204020204" pitchFamily="34" charset="-122"/>
              </a:rPr>
              <a:t>转换为字符串</a:t>
            </a:r>
          </a:p>
        </p:txBody>
      </p:sp>
      <p:sp>
        <p:nvSpPr>
          <p:cNvPr id="9" name="矩形 8"/>
          <p:cNvSpPr/>
          <p:nvPr/>
        </p:nvSpPr>
        <p:spPr>
          <a:xfrm>
            <a:off x="1341120" y="2248771"/>
            <a:ext cx="9357360" cy="3215624"/>
          </a:xfrm>
          <a:prstGeom prst="rect">
            <a:avLst/>
          </a:prstGeom>
        </p:spPr>
        <p:txBody>
          <a:bodyPr wrap="square">
            <a:spAutoFit/>
          </a:bodyPr>
          <a:lstStyle/>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char * </a:t>
            </a:r>
            <a:r>
              <a:rPr lang="en-US" altLang="zh-CN" sz="2400" b="1" dirty="0" err="1">
                <a:solidFill>
                  <a:srgbClr val="006600"/>
                </a:solidFill>
                <a:latin typeface="微软雅黑" panose="020B0503020204020204" pitchFamily="34" charset="-122"/>
                <a:ea typeface="微软雅黑" panose="020B0503020204020204" pitchFamily="34" charset="-122"/>
              </a:rPr>
              <a:t>TransformCharIntoString</a:t>
            </a:r>
            <a:r>
              <a:rPr lang="en-US" altLang="zh-CN" sz="2400" b="1" dirty="0">
                <a:solidFill>
                  <a:srgbClr val="006600"/>
                </a:solidFill>
                <a:latin typeface="微软雅黑" panose="020B0503020204020204" pitchFamily="34" charset="-122"/>
                <a:ea typeface="微软雅黑" panose="020B0503020204020204" pitchFamily="34" charset="-122"/>
              </a:rPr>
              <a:t>( char c )</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char _s[2];</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_s[0] = c;</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_s[1] = '\0';</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  return _s;</a:t>
            </a:r>
          </a:p>
          <a:p>
            <a:pPr>
              <a:lnSpc>
                <a:spcPct val="110000"/>
              </a:lnSpc>
              <a:spcBef>
                <a:spcPts val="400"/>
              </a:spcBef>
            </a:pPr>
            <a:r>
              <a:rPr lang="en-US" altLang="zh-CN" sz="2400" b="1" dirty="0">
                <a:solidFill>
                  <a:srgbClr val="006600"/>
                </a:solidFill>
                <a:latin typeface="微软雅黑" panose="020B0503020204020204" pitchFamily="34" charset="-122"/>
                <a:ea typeface="微软雅黑" panose="020B0503020204020204" pitchFamily="34" charset="-122"/>
              </a:rPr>
              <a:t>}</a:t>
            </a:r>
          </a:p>
        </p:txBody>
      </p:sp>
      <p:sp>
        <p:nvSpPr>
          <p:cNvPr id="11" name="矩形 10"/>
          <p:cNvSpPr/>
          <p:nvPr/>
        </p:nvSpPr>
        <p:spPr>
          <a:xfrm>
            <a:off x="4974523" y="2883176"/>
            <a:ext cx="5251517" cy="2581219"/>
          </a:xfrm>
          <a:prstGeom prst="rect">
            <a:avLst/>
          </a:prstGeom>
        </p:spPr>
        <p:txBody>
          <a:bodyPr wrap="square">
            <a:spAutoFit/>
          </a:bodyPr>
          <a:lstStyle/>
          <a:p>
            <a:pPr>
              <a:lnSpc>
                <a:spcPct val="110000"/>
              </a:lnSpc>
              <a:spcBef>
                <a:spcPts val="400"/>
              </a:spcBef>
            </a:pPr>
            <a:r>
              <a:rPr lang="zh-CN" altLang="en-US" sz="2400" b="1" dirty="0">
                <a:solidFill>
                  <a:srgbClr val="C00000"/>
                </a:solidFill>
                <a:latin typeface="微软雅黑" panose="020B0503020204020204" pitchFamily="34" charset="-122"/>
                <a:ea typeface="微软雅黑" panose="020B0503020204020204" pitchFamily="34" charset="-122"/>
              </a:rPr>
              <a:t>错误函数定义</a:t>
            </a:r>
          </a:p>
          <a:p>
            <a:pPr>
              <a:lnSpc>
                <a:spcPct val="110000"/>
              </a:lnSpc>
              <a:spcBef>
                <a:spcPts val="400"/>
              </a:spcBef>
            </a:pPr>
            <a:r>
              <a:rPr lang="zh-CN" altLang="en-US" sz="2400" b="1" dirty="0" smtClean="0">
                <a:solidFill>
                  <a:srgbClr val="C00000"/>
                </a:solidFill>
                <a:latin typeface="微软雅黑" panose="020B0503020204020204" pitchFamily="34" charset="-122"/>
                <a:ea typeface="微软雅黑" panose="020B0503020204020204" pitchFamily="34" charset="-122"/>
              </a:rPr>
              <a:t>　　对于</a:t>
            </a:r>
            <a:r>
              <a:rPr lang="zh-CN" altLang="en-US" sz="2400" b="1" dirty="0">
                <a:solidFill>
                  <a:srgbClr val="C00000"/>
                </a:solidFill>
                <a:latin typeface="微软雅黑" panose="020B0503020204020204" pitchFamily="34" charset="-122"/>
                <a:ea typeface="微软雅黑" panose="020B0503020204020204" pitchFamily="34" charset="-122"/>
              </a:rPr>
              <a:t>所有返回值为指针类型的函数，都不能返回在函数内部定义的局部数据对象</a:t>
            </a:r>
            <a:r>
              <a:rPr lang="en-US" altLang="zh-CN" sz="2400" b="1" dirty="0">
                <a:solidFill>
                  <a:srgbClr val="C00000"/>
                </a:solidFill>
                <a:latin typeface="微软雅黑" panose="020B0503020204020204" pitchFamily="34" charset="-122"/>
                <a:ea typeface="微软雅黑" panose="020B0503020204020204" pitchFamily="34" charset="-122"/>
              </a:rPr>
              <a:t>——</a:t>
            </a:r>
            <a:r>
              <a:rPr lang="zh-CN" altLang="en-US" sz="2400" b="1" dirty="0">
                <a:solidFill>
                  <a:srgbClr val="C00000"/>
                </a:solidFill>
                <a:latin typeface="微软雅黑" panose="020B0503020204020204" pitchFamily="34" charset="-122"/>
                <a:ea typeface="微软雅黑" panose="020B0503020204020204" pitchFamily="34" charset="-122"/>
              </a:rPr>
              <a:t>所有局部对象在函数结束后不再有效，其地址在函数返回后没有意义</a:t>
            </a:r>
          </a:p>
        </p:txBody>
      </p:sp>
    </p:spTree>
    <p:extLst>
      <p:ext uri="{BB962C8B-B14F-4D97-AF65-F5344CB8AC3E}">
        <p14:creationId xmlns:p14="http://schemas.microsoft.com/office/powerpoint/2010/main" val="4163806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decel="10000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fill="hold"/>
                                        <p:tgtEl>
                                          <p:spTgt spid="11"/>
                                        </p:tgtEl>
                                        <p:attrNameLst>
                                          <p:attrName>ppt_x</p:attrName>
                                        </p:attrNameLst>
                                      </p:cBhvr>
                                      <p:tavLst>
                                        <p:tav tm="0">
                                          <p:val>
                                            <p:strVal val="#ppt_x"/>
                                          </p:val>
                                        </p:tav>
                                        <p:tav tm="100000">
                                          <p:val>
                                            <p:strVal val="#ppt_x"/>
                                          </p:val>
                                        </p:tav>
                                      </p:tavLst>
                                    </p:anim>
                                    <p:anim calcmode="lin" valueType="num">
                                      <p:cBhvr additive="base">
                                        <p:cTn id="3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P spid="11" grpId="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681769" cy="830997"/>
            <a:chOff x="734568" y="424635"/>
            <a:chExt cx="368176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标准字符串库</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505217"/>
            <a:ext cx="9787128" cy="4345613"/>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标准库中关于字符串处理的函数很多，均定义于头文件“</a:t>
            </a:r>
            <a:r>
              <a:rPr lang="en-US" altLang="zh-CN" sz="2800" b="1" dirty="0" err="1">
                <a:solidFill>
                  <a:srgbClr val="8A2F8C"/>
                </a:solidFill>
                <a:latin typeface="微软雅黑" panose="020B0503020204020204" pitchFamily="34" charset="-122"/>
                <a:ea typeface="微软雅黑" panose="020B0503020204020204" pitchFamily="34" charset="-122"/>
              </a:rPr>
              <a:t>cstring</a:t>
            </a:r>
            <a:r>
              <a:rPr lang="en-US" altLang="zh-CN" sz="2800" b="1" dirty="0">
                <a:solidFill>
                  <a:srgbClr val="8A2F8C"/>
                </a:solidFill>
                <a:latin typeface="微软雅黑" panose="020B0503020204020204" pitchFamily="34" charset="-122"/>
                <a:ea typeface="微软雅黑" panose="020B0503020204020204" pitchFamily="34" charset="-122"/>
              </a:rPr>
              <a:t>”</a:t>
            </a:r>
            <a:r>
              <a:rPr lang="zh-CN" altLang="en-US" sz="2800" b="1" dirty="0">
                <a:solidFill>
                  <a:srgbClr val="8A2F8C"/>
                </a:solidFill>
                <a:latin typeface="微软雅黑" panose="020B0503020204020204" pitchFamily="34" charset="-122"/>
                <a:ea typeface="微软雅黑" panose="020B0503020204020204" pitchFamily="34" charset="-122"/>
              </a:rPr>
              <a:t>中</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常用字符串函数</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strcat</a:t>
            </a:r>
            <a:r>
              <a:rPr lang="en-US" altLang="zh-CN" sz="2400" b="1" dirty="0">
                <a:solidFill>
                  <a:srgbClr val="006600"/>
                </a:solidFill>
                <a:latin typeface="微软雅黑" panose="020B0503020204020204" pitchFamily="34" charset="-122"/>
                <a:ea typeface="微软雅黑" panose="020B0503020204020204" pitchFamily="34" charset="-122"/>
              </a:rPr>
              <a:t>( char * </a:t>
            </a:r>
            <a:r>
              <a:rPr lang="en-US" altLang="zh-CN" sz="2400" b="1" dirty="0" err="1">
                <a:solidFill>
                  <a:srgbClr val="006600"/>
                </a:solidFill>
                <a:latin typeface="微软雅黑" panose="020B0503020204020204" pitchFamily="34" charset="-122"/>
                <a:ea typeface="微软雅黑" panose="020B0503020204020204" pitchFamily="34" charset="-122"/>
              </a:rPr>
              <a:t>dest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a:t>
            </a:r>
            <a:r>
              <a:rPr lang="en-US" altLang="zh-CN" sz="2400" b="1" dirty="0" err="1">
                <a:solidFill>
                  <a:srgbClr val="006600"/>
                </a:solidFill>
                <a:latin typeface="微软雅黑" panose="020B0503020204020204" pitchFamily="34" charset="-122"/>
                <a:ea typeface="微软雅黑" panose="020B0503020204020204" pitchFamily="34" charset="-122"/>
              </a:rPr>
              <a:t>src</a:t>
            </a:r>
            <a:r>
              <a:rPr lang="en-US" altLang="zh-CN" sz="24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strcmp</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s1,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s2 );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strcpy</a:t>
            </a:r>
            <a:r>
              <a:rPr lang="en-US" altLang="zh-CN" sz="2400" b="1" dirty="0">
                <a:solidFill>
                  <a:srgbClr val="006600"/>
                </a:solidFill>
                <a:latin typeface="微软雅黑" panose="020B0503020204020204" pitchFamily="34" charset="-122"/>
                <a:ea typeface="微软雅黑" panose="020B0503020204020204" pitchFamily="34" charset="-122"/>
              </a:rPr>
              <a:t>( char * </a:t>
            </a:r>
            <a:r>
              <a:rPr lang="en-US" altLang="zh-CN" sz="2400" b="1" dirty="0" err="1">
                <a:solidFill>
                  <a:srgbClr val="006600"/>
                </a:solidFill>
                <a:latin typeface="微软雅黑" panose="020B0503020204020204" pitchFamily="34" charset="-122"/>
                <a:ea typeface="微软雅黑" panose="020B0503020204020204" pitchFamily="34" charset="-122"/>
              </a:rPr>
              <a:t>dest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a:t>
            </a:r>
            <a:r>
              <a:rPr lang="en-US" altLang="zh-CN" sz="2400" b="1" dirty="0" err="1">
                <a:solidFill>
                  <a:srgbClr val="006600"/>
                </a:solidFill>
                <a:latin typeface="微软雅黑" panose="020B0503020204020204" pitchFamily="34" charset="-122"/>
                <a:ea typeface="微软雅黑" panose="020B0503020204020204" pitchFamily="34" charset="-122"/>
              </a:rPr>
              <a:t>src</a:t>
            </a:r>
            <a:r>
              <a:rPr lang="en-US" altLang="zh-CN" sz="24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strlen</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s );</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char </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strtok</a:t>
            </a:r>
            <a:r>
              <a:rPr lang="en-US" altLang="zh-CN" sz="2400" b="1" dirty="0">
                <a:solidFill>
                  <a:srgbClr val="006600"/>
                </a:solidFill>
                <a:latin typeface="微软雅黑" panose="020B0503020204020204" pitchFamily="34" charset="-122"/>
                <a:ea typeface="微软雅黑" panose="020B0503020204020204" pitchFamily="34" charset="-122"/>
              </a:rPr>
              <a:t>( char * token, </a:t>
            </a:r>
            <a:r>
              <a:rPr lang="en-US" altLang="zh-CN" sz="2400" b="1" dirty="0" err="1">
                <a:solidFill>
                  <a:srgbClr val="006600"/>
                </a:solidFill>
                <a:latin typeface="微软雅黑" panose="020B0503020204020204" pitchFamily="34" charset="-122"/>
                <a:ea typeface="微软雅黑" panose="020B0503020204020204" pitchFamily="34" charset="-122"/>
              </a:rPr>
              <a:t>const</a:t>
            </a:r>
            <a:r>
              <a:rPr lang="en-US" altLang="zh-CN" sz="2400" b="1" dirty="0">
                <a:solidFill>
                  <a:srgbClr val="006600"/>
                </a:solidFill>
                <a:latin typeface="微软雅黑" panose="020B0503020204020204" pitchFamily="34" charset="-122"/>
                <a:ea typeface="微软雅黑" panose="020B0503020204020204" pitchFamily="34" charset="-122"/>
              </a:rPr>
              <a:t> char * delimiters );</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不建议使用标准字符串库，使用 </a:t>
            </a:r>
            <a:r>
              <a:rPr lang="en-US" altLang="zh-CN" sz="2800" b="1" dirty="0">
                <a:solidFill>
                  <a:srgbClr val="8A2F8C"/>
                </a:solidFill>
                <a:latin typeface="微软雅黑" panose="020B0503020204020204" pitchFamily="34" charset="-122"/>
                <a:ea typeface="微软雅黑" panose="020B0503020204020204" pitchFamily="34" charset="-122"/>
              </a:rPr>
              <a:t>string </a:t>
            </a:r>
            <a:r>
              <a:rPr lang="zh-CN" altLang="en-US" sz="2800" b="1" dirty="0">
                <a:solidFill>
                  <a:srgbClr val="8A2F8C"/>
                </a:solidFill>
                <a:latin typeface="微软雅黑" panose="020B0503020204020204" pitchFamily="34" charset="-122"/>
                <a:ea typeface="微软雅黑" panose="020B0503020204020204" pitchFamily="34" charset="-122"/>
              </a:rPr>
              <a:t>类替代</a:t>
            </a:r>
          </a:p>
        </p:txBody>
      </p:sp>
    </p:spTree>
    <p:extLst>
      <p:ext uri="{BB962C8B-B14F-4D97-AF65-F5344CB8AC3E}">
        <p14:creationId xmlns:p14="http://schemas.microsoft.com/office/powerpoint/2010/main" val="143836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36611" cy="830997"/>
            <a:chOff x="734568" y="424635"/>
            <a:chExt cx="2636611"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1909497"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string</a:t>
              </a:r>
              <a:r>
                <a:rPr lang="zh-CN" altLang="en-US" sz="3600" dirty="0">
                  <a:solidFill>
                    <a:schemeClr val="bg1"/>
                  </a:solidFill>
                  <a:latin typeface="微软雅黑" panose="020B0503020204020204" pitchFamily="34" charset="-122"/>
                  <a:ea typeface="微软雅黑" panose="020B0503020204020204" pitchFamily="34" charset="-122"/>
                </a:rPr>
                <a:t>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505217"/>
            <a:ext cx="9787128" cy="3904659"/>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定义于头文件“</a:t>
            </a: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中</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声明与构造</a:t>
            </a: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string </a:t>
            </a:r>
            <a:r>
              <a:rPr lang="en-US" altLang="zh-CN" sz="2400" b="1" dirty="0">
                <a:solidFill>
                  <a:srgbClr val="006600"/>
                </a:solidFill>
                <a:latin typeface="微软雅黑" panose="020B0503020204020204" pitchFamily="34" charset="-122"/>
                <a:ea typeface="微软雅黑" panose="020B0503020204020204" pitchFamily="34" charset="-122"/>
              </a:rPr>
              <a:t>s = "</a:t>
            </a:r>
            <a:r>
              <a:rPr lang="en-US" altLang="zh-CN" sz="2400" b="1" dirty="0" err="1">
                <a:solidFill>
                  <a:srgbClr val="006600"/>
                </a:solidFill>
                <a:latin typeface="微软雅黑" panose="020B0503020204020204" pitchFamily="34" charset="-122"/>
                <a:ea typeface="微软雅黑" panose="020B0503020204020204" pitchFamily="34" charset="-122"/>
              </a:rPr>
              <a:t>abcdefg</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string </a:t>
            </a:r>
            <a:r>
              <a:rPr lang="en-US" altLang="zh-CN" sz="2400" b="1" dirty="0">
                <a:solidFill>
                  <a:srgbClr val="006600"/>
                </a:solidFill>
                <a:latin typeface="微软雅黑" panose="020B0503020204020204" pitchFamily="34" charset="-122"/>
                <a:ea typeface="微软雅黑" panose="020B0503020204020204" pitchFamily="34" charset="-122"/>
              </a:rPr>
              <a:t>s( "</a:t>
            </a:r>
            <a:r>
              <a:rPr lang="en-US" altLang="zh-CN" sz="2400" b="1" dirty="0" err="1">
                <a:solidFill>
                  <a:srgbClr val="006600"/>
                </a:solidFill>
                <a:latin typeface="微软雅黑" panose="020B0503020204020204" pitchFamily="34" charset="-122"/>
                <a:ea typeface="微软雅黑" panose="020B0503020204020204" pitchFamily="34" charset="-122"/>
              </a:rPr>
              <a:t>abcdefg</a:t>
            </a:r>
            <a:r>
              <a:rPr lang="en-US" altLang="zh-CN" sz="24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读取与写入</a:t>
            </a: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cout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&lt;&lt; s &lt;&lt; </a:t>
            </a:r>
            <a:r>
              <a:rPr lang="en-US" altLang="zh-CN" sz="2400" b="1" dirty="0" err="1">
                <a:solidFill>
                  <a:srgbClr val="006600"/>
                </a:solidFill>
                <a:latin typeface="微软雅黑" panose="020B0503020204020204" pitchFamily="34" charset="-122"/>
                <a:ea typeface="微软雅黑" panose="020B0503020204020204" pitchFamily="34" charset="-122"/>
              </a:rPr>
              <a:t>endl</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cin</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&gt;&gt; s;  // </a:t>
            </a:r>
            <a:r>
              <a:rPr lang="zh-CN" altLang="en-US" sz="2400" b="1" dirty="0">
                <a:solidFill>
                  <a:srgbClr val="006600"/>
                </a:solidFill>
                <a:latin typeface="微软雅黑" panose="020B0503020204020204" pitchFamily="34" charset="-122"/>
                <a:ea typeface="微软雅黑" panose="020B0503020204020204" pitchFamily="34" charset="-122"/>
              </a:rPr>
              <a:t>读取以空格、制表符与回车符分隔的单词</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getline</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cin</a:t>
            </a:r>
            <a:r>
              <a:rPr lang="en-US" altLang="zh-CN" sz="2400" b="1" dirty="0">
                <a:solidFill>
                  <a:srgbClr val="006600"/>
                </a:solidFill>
                <a:latin typeface="微软雅黑" panose="020B0503020204020204" pitchFamily="34" charset="-122"/>
                <a:ea typeface="微软雅黑" panose="020B0503020204020204" pitchFamily="34" charset="-122"/>
              </a:rPr>
              <a:t>, s, '\n' );  // </a:t>
            </a:r>
            <a:r>
              <a:rPr lang="zh-CN" altLang="en-US" sz="2400" b="1" dirty="0">
                <a:solidFill>
                  <a:srgbClr val="006600"/>
                </a:solidFill>
                <a:latin typeface="微软雅黑" panose="020B0503020204020204" pitchFamily="34" charset="-122"/>
                <a:ea typeface="微软雅黑" panose="020B0503020204020204" pitchFamily="34" charset="-122"/>
              </a:rPr>
              <a:t>读取包含空格和制表符在内的整行</a:t>
            </a:r>
          </a:p>
        </p:txBody>
      </p:sp>
    </p:spTree>
    <p:extLst>
      <p:ext uri="{BB962C8B-B14F-4D97-AF65-F5344CB8AC3E}">
        <p14:creationId xmlns:p14="http://schemas.microsoft.com/office/powerpoint/2010/main" val="915932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36611" cy="830997"/>
            <a:chOff x="734568" y="424635"/>
            <a:chExt cx="2636611"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1909497"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string</a:t>
              </a:r>
              <a:r>
                <a:rPr lang="zh-CN" altLang="en-US" sz="3600" dirty="0">
                  <a:solidFill>
                    <a:schemeClr val="bg1"/>
                  </a:solidFill>
                  <a:latin typeface="微软雅黑" panose="020B0503020204020204" pitchFamily="34" charset="-122"/>
                  <a:ea typeface="微软雅黑" panose="020B0503020204020204" pitchFamily="34" charset="-122"/>
                </a:rPr>
                <a:t>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505217"/>
            <a:ext cx="9787128" cy="4464620"/>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获取</a:t>
            </a: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对象的长度</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string </a:t>
            </a:r>
            <a:r>
              <a:rPr lang="en-US" altLang="zh-CN" sz="2400" b="1" dirty="0">
                <a:solidFill>
                  <a:srgbClr val="006600"/>
                </a:solidFill>
                <a:latin typeface="微软雅黑" panose="020B0503020204020204" pitchFamily="34" charset="-122"/>
                <a:ea typeface="微软雅黑" panose="020B0503020204020204" pitchFamily="34" charset="-122"/>
              </a:rPr>
              <a:t>s = "</a:t>
            </a:r>
            <a:r>
              <a:rPr lang="en-US" altLang="zh-CN" sz="2400" b="1" dirty="0" err="1">
                <a:solidFill>
                  <a:srgbClr val="006600"/>
                </a:solidFill>
                <a:latin typeface="微软雅黑" panose="020B0503020204020204" pitchFamily="34" charset="-122"/>
                <a:ea typeface="微软雅黑" panose="020B0503020204020204" pitchFamily="34" charset="-122"/>
              </a:rPr>
              <a:t>abcdefg</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a = </a:t>
            </a:r>
            <a:r>
              <a:rPr lang="en-US" altLang="zh-CN" sz="2400" b="1" dirty="0" err="1">
                <a:solidFill>
                  <a:srgbClr val="006600"/>
                </a:solidFill>
                <a:latin typeface="微软雅黑" panose="020B0503020204020204" pitchFamily="34" charset="-122"/>
                <a:ea typeface="微软雅黑" panose="020B0503020204020204" pitchFamily="34" charset="-122"/>
              </a:rPr>
              <a:t>s.length</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改变</a:t>
            </a: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对象的容量大小</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s.resize</a:t>
            </a:r>
            <a:r>
              <a:rPr lang="en-US" altLang="zh-CN" sz="2400" b="1" dirty="0" smtClean="0">
                <a:solidFill>
                  <a:srgbClr val="006600"/>
                </a:solidFill>
                <a:latin typeface="微软雅黑" panose="020B0503020204020204" pitchFamily="34" charset="-122"/>
                <a:ea typeface="微软雅黑" panose="020B0503020204020204" pitchFamily="34" charset="-122"/>
              </a:rPr>
              <a:t>(32</a:t>
            </a:r>
            <a:r>
              <a:rPr lang="en-US" altLang="zh-CN" sz="2400" b="1" dirty="0">
                <a:solidFill>
                  <a:srgbClr val="006600"/>
                </a:solidFill>
                <a:latin typeface="微软雅黑" panose="020B0503020204020204" pitchFamily="34" charset="-122"/>
                <a:ea typeface="微软雅黑" panose="020B0503020204020204" pitchFamily="34" charset="-122"/>
              </a:rPr>
              <a:t>);  // </a:t>
            </a:r>
            <a:r>
              <a:rPr lang="zh-CN" altLang="en-US" sz="2400" b="1" dirty="0">
                <a:solidFill>
                  <a:srgbClr val="006600"/>
                </a:solidFill>
                <a:latin typeface="微软雅黑" panose="020B0503020204020204" pitchFamily="34" charset="-122"/>
                <a:ea typeface="微软雅黑" panose="020B0503020204020204" pitchFamily="34" charset="-122"/>
              </a:rPr>
              <a:t>将</a:t>
            </a:r>
            <a:r>
              <a:rPr lang="en-US" altLang="zh-CN" sz="2400" b="1" dirty="0">
                <a:solidFill>
                  <a:srgbClr val="006600"/>
                </a:solidFill>
                <a:latin typeface="微软雅黑" panose="020B0503020204020204" pitchFamily="34" charset="-122"/>
                <a:ea typeface="微软雅黑" panose="020B0503020204020204" pitchFamily="34" charset="-122"/>
              </a:rPr>
              <a:t>s</a:t>
            </a:r>
            <a:r>
              <a:rPr lang="zh-CN" altLang="en-US" sz="2400" b="1" dirty="0">
                <a:solidFill>
                  <a:srgbClr val="006600"/>
                </a:solidFill>
                <a:latin typeface="微软雅黑" panose="020B0503020204020204" pitchFamily="34" charset="-122"/>
                <a:ea typeface="微软雅黑" panose="020B0503020204020204" pitchFamily="34" charset="-122"/>
              </a:rPr>
              <a:t>设为</a:t>
            </a:r>
            <a:r>
              <a:rPr lang="en-US" altLang="zh-CN" sz="2400" b="1" dirty="0">
                <a:solidFill>
                  <a:srgbClr val="006600"/>
                </a:solidFill>
                <a:latin typeface="微软雅黑" panose="020B0503020204020204" pitchFamily="34" charset="-122"/>
                <a:ea typeface="微软雅黑" panose="020B0503020204020204" pitchFamily="34" charset="-122"/>
              </a:rPr>
              <a:t>32</a:t>
            </a:r>
            <a:r>
              <a:rPr lang="zh-CN" altLang="en-US" sz="2400" b="1" dirty="0">
                <a:solidFill>
                  <a:srgbClr val="006600"/>
                </a:solidFill>
                <a:latin typeface="微软雅黑" panose="020B0503020204020204" pitchFamily="34" charset="-122"/>
                <a:ea typeface="微软雅黑" panose="020B0503020204020204" pitchFamily="34" charset="-122"/>
              </a:rPr>
              <a:t>字符长，多余舍弃，不足空闲</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s.resize</a:t>
            </a:r>
            <a:r>
              <a:rPr lang="en-US" altLang="zh-CN" sz="2400" b="1" dirty="0" smtClean="0">
                <a:solidFill>
                  <a:srgbClr val="006600"/>
                </a:solidFill>
                <a:latin typeface="微软雅黑" panose="020B0503020204020204" pitchFamily="34" charset="-122"/>
                <a:ea typeface="微软雅黑" panose="020B0503020204020204" pitchFamily="34" charset="-122"/>
              </a:rPr>
              <a:t>(32</a:t>
            </a:r>
            <a:r>
              <a:rPr lang="en-US" altLang="zh-CN" sz="2400" b="1" dirty="0">
                <a:solidFill>
                  <a:srgbClr val="006600"/>
                </a:solidFill>
                <a:latin typeface="微软雅黑" panose="020B0503020204020204" pitchFamily="34" charset="-122"/>
                <a:ea typeface="微软雅黑" panose="020B0503020204020204" pitchFamily="34" charset="-122"/>
              </a:rPr>
              <a:t>, '=');  // </a:t>
            </a:r>
            <a:r>
              <a:rPr lang="zh-CN" altLang="en-US" sz="2400" b="1" dirty="0">
                <a:solidFill>
                  <a:srgbClr val="006600"/>
                </a:solidFill>
                <a:latin typeface="微软雅黑" panose="020B0503020204020204" pitchFamily="34" charset="-122"/>
                <a:ea typeface="微软雅黑" panose="020B0503020204020204" pitchFamily="34" charset="-122"/>
              </a:rPr>
              <a:t>多余舍弃，不足补‘</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对象的追加操作</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string </a:t>
            </a:r>
            <a:r>
              <a:rPr lang="en-US" altLang="zh-CN" sz="2400" b="1" dirty="0">
                <a:solidFill>
                  <a:srgbClr val="006600"/>
                </a:solidFill>
                <a:latin typeface="微软雅黑" panose="020B0503020204020204" pitchFamily="34" charset="-122"/>
                <a:ea typeface="微软雅黑" panose="020B0503020204020204" pitchFamily="34" charset="-122"/>
              </a:rPr>
              <a:t>s1 = "</a:t>
            </a:r>
            <a:r>
              <a:rPr lang="en-US" altLang="zh-CN" sz="2400" b="1" dirty="0" err="1">
                <a:solidFill>
                  <a:srgbClr val="006600"/>
                </a:solidFill>
                <a:latin typeface="微软雅黑" panose="020B0503020204020204" pitchFamily="34" charset="-122"/>
                <a:ea typeface="微软雅黑" panose="020B0503020204020204" pitchFamily="34" charset="-122"/>
              </a:rPr>
              <a:t>abcd</a:t>
            </a:r>
            <a:r>
              <a:rPr lang="en-US" altLang="zh-CN" sz="2400" b="1" dirty="0">
                <a:solidFill>
                  <a:srgbClr val="006600"/>
                </a:solidFill>
                <a:latin typeface="微软雅黑" panose="020B0503020204020204" pitchFamily="34" charset="-122"/>
                <a:ea typeface="微软雅黑" panose="020B0503020204020204" pitchFamily="34" charset="-122"/>
              </a:rPr>
              <a:t>", s2 = "</a:t>
            </a:r>
            <a:r>
              <a:rPr lang="en-US" altLang="zh-CN" sz="2400" b="1" dirty="0" err="1">
                <a:solidFill>
                  <a:srgbClr val="006600"/>
                </a:solidFill>
                <a:latin typeface="微软雅黑" panose="020B0503020204020204" pitchFamily="34" charset="-122"/>
                <a:ea typeface="微软雅黑" panose="020B0503020204020204" pitchFamily="34" charset="-122"/>
              </a:rPr>
              <a:t>efg</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s1.append</a:t>
            </a:r>
            <a:r>
              <a:rPr lang="en-US" altLang="zh-CN" sz="2400" b="1" dirty="0">
                <a:solidFill>
                  <a:srgbClr val="006600"/>
                </a:solidFill>
                <a:latin typeface="微软雅黑" panose="020B0503020204020204" pitchFamily="34" charset="-122"/>
                <a:ea typeface="微软雅黑" panose="020B0503020204020204" pitchFamily="34" charset="-122"/>
              </a:rPr>
              <a:t>( s2 );  // </a:t>
            </a:r>
            <a:r>
              <a:rPr lang="zh-CN" altLang="en-US" sz="2400" b="1" dirty="0">
                <a:solidFill>
                  <a:srgbClr val="006600"/>
                </a:solidFill>
                <a:latin typeface="微软雅黑" panose="020B0503020204020204" pitchFamily="34" charset="-122"/>
                <a:ea typeface="微软雅黑" panose="020B0503020204020204" pitchFamily="34" charset="-122"/>
              </a:rPr>
              <a:t>将字符串</a:t>
            </a:r>
            <a:r>
              <a:rPr lang="en-US" altLang="zh-CN" sz="2400" b="1" dirty="0">
                <a:solidFill>
                  <a:srgbClr val="006600"/>
                </a:solidFill>
                <a:latin typeface="微软雅黑" panose="020B0503020204020204" pitchFamily="34" charset="-122"/>
                <a:ea typeface="微软雅黑" panose="020B0503020204020204" pitchFamily="34" charset="-122"/>
              </a:rPr>
              <a:t>s2</a:t>
            </a:r>
            <a:r>
              <a:rPr lang="zh-CN" altLang="en-US" sz="2400" b="1" dirty="0">
                <a:solidFill>
                  <a:srgbClr val="006600"/>
                </a:solidFill>
                <a:latin typeface="微软雅黑" panose="020B0503020204020204" pitchFamily="34" charset="-122"/>
                <a:ea typeface="微软雅黑" panose="020B0503020204020204" pitchFamily="34" charset="-122"/>
              </a:rPr>
              <a:t>追加到</a:t>
            </a:r>
            <a:r>
              <a:rPr lang="en-US" altLang="zh-CN" sz="2400" b="1" dirty="0">
                <a:solidFill>
                  <a:srgbClr val="006600"/>
                </a:solidFill>
                <a:latin typeface="微软雅黑" panose="020B0503020204020204" pitchFamily="34" charset="-122"/>
                <a:ea typeface="微软雅黑" panose="020B0503020204020204" pitchFamily="34" charset="-122"/>
              </a:rPr>
              <a:t>s1</a:t>
            </a:r>
            <a:r>
              <a:rPr lang="zh-CN" altLang="en-US" sz="2400" b="1" dirty="0">
                <a:solidFill>
                  <a:srgbClr val="006600"/>
                </a:solidFill>
                <a:latin typeface="微软雅黑" panose="020B0503020204020204" pitchFamily="34" charset="-122"/>
                <a:ea typeface="微软雅黑" panose="020B0503020204020204" pitchFamily="34" charset="-122"/>
              </a:rPr>
              <a:t>尾部</a:t>
            </a:r>
          </a:p>
        </p:txBody>
      </p:sp>
    </p:spTree>
    <p:extLst>
      <p:ext uri="{BB962C8B-B14F-4D97-AF65-F5344CB8AC3E}">
        <p14:creationId xmlns:p14="http://schemas.microsoft.com/office/powerpoint/2010/main" val="732792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36611" cy="830997"/>
            <a:chOff x="734568" y="424635"/>
            <a:chExt cx="2636611"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1909497"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string</a:t>
              </a:r>
              <a:r>
                <a:rPr lang="zh-CN" altLang="en-US" sz="3600" dirty="0">
                  <a:solidFill>
                    <a:schemeClr val="bg1"/>
                  </a:solidFill>
                  <a:latin typeface="微软雅黑" panose="020B0503020204020204" pitchFamily="34" charset="-122"/>
                  <a:ea typeface="微软雅黑" panose="020B0503020204020204" pitchFamily="34" charset="-122"/>
                </a:rPr>
                <a:t>类</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505217"/>
            <a:ext cx="9787128" cy="3379387"/>
          </a:xfrm>
          <a:prstGeom prst="rect">
            <a:avLst/>
          </a:prstGeom>
        </p:spPr>
        <p:txBody>
          <a:bodyPr wrap="square">
            <a:spAutoFit/>
          </a:bodyPr>
          <a:lstStyle/>
          <a:p>
            <a:pPr>
              <a:lnSpc>
                <a:spcPct val="110000"/>
              </a:lnSpc>
              <a:spcBef>
                <a:spcPts val="400"/>
              </a:spcBef>
            </a:pP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对象的比较操作</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string </a:t>
            </a:r>
            <a:r>
              <a:rPr lang="en-US" altLang="zh-CN" sz="2400" b="1" dirty="0">
                <a:solidFill>
                  <a:srgbClr val="006600"/>
                </a:solidFill>
                <a:latin typeface="微软雅黑" panose="020B0503020204020204" pitchFamily="34" charset="-122"/>
                <a:ea typeface="微软雅黑" panose="020B0503020204020204" pitchFamily="34" charset="-122"/>
              </a:rPr>
              <a:t>s1 = "</a:t>
            </a:r>
            <a:r>
              <a:rPr lang="en-US" altLang="zh-CN" sz="2400" b="1" dirty="0" err="1">
                <a:solidFill>
                  <a:srgbClr val="006600"/>
                </a:solidFill>
                <a:latin typeface="微软雅黑" panose="020B0503020204020204" pitchFamily="34" charset="-122"/>
                <a:ea typeface="微软雅黑" panose="020B0503020204020204" pitchFamily="34" charset="-122"/>
              </a:rPr>
              <a:t>abcdefg</a:t>
            </a:r>
            <a:r>
              <a:rPr lang="en-US" altLang="zh-CN" sz="2400" b="1" dirty="0">
                <a:solidFill>
                  <a:srgbClr val="006600"/>
                </a:solidFill>
                <a:latin typeface="微软雅黑" panose="020B0503020204020204" pitchFamily="34" charset="-122"/>
                <a:ea typeface="微软雅黑" panose="020B0503020204020204" pitchFamily="34" charset="-122"/>
              </a:rPr>
              <a:t>", s2 = "</a:t>
            </a:r>
            <a:r>
              <a:rPr lang="en-US" altLang="zh-CN" sz="2400" b="1" dirty="0" err="1">
                <a:solidFill>
                  <a:srgbClr val="006600"/>
                </a:solidFill>
                <a:latin typeface="微软雅黑" panose="020B0503020204020204" pitchFamily="34" charset="-122"/>
                <a:ea typeface="微软雅黑" panose="020B0503020204020204" pitchFamily="34" charset="-122"/>
              </a:rPr>
              <a:t>abcdxyz</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a = s1.compare( s2, 0 );  // </a:t>
            </a:r>
            <a:r>
              <a:rPr lang="zh-CN" altLang="en-US" sz="2400" b="1" dirty="0">
                <a:solidFill>
                  <a:srgbClr val="006600"/>
                </a:solidFill>
                <a:latin typeface="微软雅黑" panose="020B0503020204020204" pitchFamily="34" charset="-122"/>
                <a:ea typeface="微软雅黑" panose="020B0503020204020204" pitchFamily="34" charset="-122"/>
              </a:rPr>
              <a:t>从</a:t>
            </a:r>
            <a:r>
              <a:rPr lang="en-US" altLang="zh-CN" sz="2400" b="1" dirty="0">
                <a:solidFill>
                  <a:srgbClr val="006600"/>
                </a:solidFill>
                <a:latin typeface="微软雅黑" panose="020B0503020204020204" pitchFamily="34" charset="-122"/>
                <a:ea typeface="微软雅黑" panose="020B0503020204020204" pitchFamily="34" charset="-122"/>
              </a:rPr>
              <a:t>0</a:t>
            </a:r>
            <a:r>
              <a:rPr lang="zh-CN" altLang="en-US" sz="2400" b="1" dirty="0">
                <a:solidFill>
                  <a:srgbClr val="006600"/>
                </a:solidFill>
                <a:latin typeface="微软雅黑" panose="020B0503020204020204" pitchFamily="34" charset="-122"/>
                <a:ea typeface="微软雅黑" panose="020B0503020204020204" pitchFamily="34" charset="-122"/>
              </a:rPr>
              <a:t>号位字符开始比较</a:t>
            </a:r>
          </a:p>
          <a:p>
            <a:pPr>
              <a:lnSpc>
                <a:spcPct val="110000"/>
              </a:lnSpc>
              <a:spcBef>
                <a:spcPts val="400"/>
              </a:spcBef>
            </a:pPr>
            <a:r>
              <a:rPr lang="en-US" altLang="zh-CN" sz="2800" b="1" dirty="0">
                <a:solidFill>
                  <a:srgbClr val="8A2F8C"/>
                </a:solidFill>
                <a:latin typeface="微软雅黑" panose="020B0503020204020204" pitchFamily="34" charset="-122"/>
                <a:ea typeface="微软雅黑" panose="020B0503020204020204" pitchFamily="34" charset="-122"/>
              </a:rPr>
              <a:t>string</a:t>
            </a:r>
            <a:r>
              <a:rPr lang="zh-CN" altLang="en-US" sz="2800" b="1" dirty="0">
                <a:solidFill>
                  <a:srgbClr val="8A2F8C"/>
                </a:solidFill>
                <a:latin typeface="微软雅黑" panose="020B0503020204020204" pitchFamily="34" charset="-122"/>
                <a:ea typeface="微软雅黑" panose="020B0503020204020204" pitchFamily="34" charset="-122"/>
              </a:rPr>
              <a:t>对象的</a:t>
            </a:r>
            <a:r>
              <a:rPr lang="zh-CN" altLang="en-US" sz="2800" b="1" dirty="0" smtClean="0">
                <a:solidFill>
                  <a:srgbClr val="8A2F8C"/>
                </a:solidFill>
                <a:latin typeface="微软雅黑" panose="020B0503020204020204" pitchFamily="34" charset="-122"/>
                <a:ea typeface="微软雅黑" panose="020B0503020204020204" pitchFamily="34" charset="-122"/>
              </a:rPr>
              <a:t>查找操作</a:t>
            </a:r>
            <a:endParaRPr lang="zh-CN" altLang="en-US"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string </a:t>
            </a:r>
            <a:r>
              <a:rPr lang="en-US" altLang="zh-CN" sz="2400" b="1" dirty="0">
                <a:solidFill>
                  <a:srgbClr val="006600"/>
                </a:solidFill>
                <a:latin typeface="微软雅黑" panose="020B0503020204020204" pitchFamily="34" charset="-122"/>
                <a:ea typeface="微软雅黑" panose="020B0503020204020204" pitchFamily="34" charset="-122"/>
              </a:rPr>
              <a:t>s1 = "</a:t>
            </a:r>
            <a:r>
              <a:rPr lang="en-US" altLang="zh-CN" sz="2400" b="1" dirty="0" err="1">
                <a:solidFill>
                  <a:srgbClr val="006600"/>
                </a:solidFill>
                <a:latin typeface="微软雅黑" panose="020B0503020204020204" pitchFamily="34" charset="-122"/>
                <a:ea typeface="微软雅黑" panose="020B0503020204020204" pitchFamily="34" charset="-122"/>
              </a:rPr>
              <a:t>abcdefg</a:t>
            </a:r>
            <a:r>
              <a:rPr lang="en-US" altLang="zh-CN" sz="2400" b="1" dirty="0">
                <a:solidFill>
                  <a:srgbClr val="006600"/>
                </a:solidFill>
                <a:latin typeface="微软雅黑" panose="020B0503020204020204" pitchFamily="34" charset="-122"/>
                <a:ea typeface="微软雅黑" panose="020B0503020204020204" pitchFamily="34" charset="-122"/>
              </a:rPr>
              <a:t>", s2 = "</a:t>
            </a:r>
            <a:r>
              <a:rPr lang="en-US" altLang="zh-CN" sz="2400" b="1" dirty="0" err="1">
                <a:solidFill>
                  <a:srgbClr val="006600"/>
                </a:solidFill>
                <a:latin typeface="微软雅黑" panose="020B0503020204020204" pitchFamily="34" charset="-122"/>
                <a:ea typeface="微软雅黑" panose="020B0503020204020204" pitchFamily="34" charset="-122"/>
              </a:rPr>
              <a:t>bcd</a:t>
            </a:r>
            <a:r>
              <a:rPr lang="en-US" altLang="zh-CN" sz="24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a:solidFill>
                  <a:srgbClr val="006600"/>
                </a:solidFill>
                <a:latin typeface="微软雅黑" panose="020B0503020204020204" pitchFamily="34" charset="-122"/>
                <a:ea typeface="微软雅黑" panose="020B0503020204020204" pitchFamily="34" charset="-122"/>
              </a:rPr>
              <a:t>a = s1.find( s2, 0 );  // </a:t>
            </a:r>
            <a:r>
              <a:rPr lang="zh-CN" altLang="en-US" sz="2400" b="1" dirty="0">
                <a:solidFill>
                  <a:srgbClr val="006600"/>
                </a:solidFill>
                <a:latin typeface="微软雅黑" panose="020B0503020204020204" pitchFamily="34" charset="-122"/>
                <a:ea typeface="微软雅黑" panose="020B0503020204020204" pitchFamily="34" charset="-122"/>
              </a:rPr>
              <a:t>从字符串开头开始查找，结果</a:t>
            </a:r>
            <a:r>
              <a:rPr lang="zh-CN" altLang="en-US" sz="2400" b="1" dirty="0" smtClean="0">
                <a:solidFill>
                  <a:srgbClr val="006600"/>
                </a:solidFill>
                <a:latin typeface="微软雅黑" panose="020B0503020204020204" pitchFamily="34" charset="-122"/>
                <a:ea typeface="微软雅黑" panose="020B0503020204020204" pitchFamily="34" charset="-122"/>
              </a:rPr>
              <a:t>为</a:t>
            </a:r>
            <a:endParaRPr lang="en-US" altLang="zh-CN" sz="2400" b="1" dirty="0" smtClean="0">
              <a:solidFill>
                <a:srgbClr val="006600"/>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400" b="1" dirty="0">
                <a:solidFill>
                  <a:srgbClr val="006600"/>
                </a:solidFill>
                <a:latin typeface="微软雅黑" panose="020B0503020204020204" pitchFamily="34" charset="-122"/>
                <a:ea typeface="微软雅黑" panose="020B0503020204020204" pitchFamily="34" charset="-122"/>
              </a:rPr>
              <a:t>　</a:t>
            </a:r>
            <a:r>
              <a:rPr lang="en-US" altLang="zh-CN" sz="2400" b="1" dirty="0" smtClean="0">
                <a:solidFill>
                  <a:srgbClr val="006600"/>
                </a:solidFill>
                <a:latin typeface="微软雅黑" panose="020B0503020204020204" pitchFamily="34" charset="-122"/>
                <a:ea typeface="微软雅黑" panose="020B0503020204020204" pitchFamily="34" charset="-122"/>
              </a:rPr>
              <a:t>s2</a:t>
            </a:r>
            <a:r>
              <a:rPr lang="zh-CN" altLang="en-US" sz="2400" b="1" dirty="0">
                <a:solidFill>
                  <a:srgbClr val="006600"/>
                </a:solidFill>
                <a:latin typeface="微软雅黑" panose="020B0503020204020204" pitchFamily="34" charset="-122"/>
                <a:ea typeface="微软雅黑" panose="020B0503020204020204" pitchFamily="34" charset="-122"/>
              </a:rPr>
              <a:t>在</a:t>
            </a:r>
            <a:r>
              <a:rPr lang="en-US" altLang="zh-CN" sz="2400" b="1" dirty="0">
                <a:solidFill>
                  <a:srgbClr val="006600"/>
                </a:solidFill>
                <a:latin typeface="微软雅黑" panose="020B0503020204020204" pitchFamily="34" charset="-122"/>
                <a:ea typeface="微软雅黑" panose="020B0503020204020204" pitchFamily="34" charset="-122"/>
              </a:rPr>
              <a:t>s1</a:t>
            </a:r>
            <a:r>
              <a:rPr lang="zh-CN" altLang="en-US" sz="2400" b="1" dirty="0">
                <a:solidFill>
                  <a:srgbClr val="006600"/>
                </a:solidFill>
                <a:latin typeface="微软雅黑" panose="020B0503020204020204" pitchFamily="34" charset="-122"/>
                <a:ea typeface="微软雅黑" panose="020B0503020204020204" pitchFamily="34" charset="-122"/>
              </a:rPr>
              <a:t>中首次出现的位置</a:t>
            </a:r>
          </a:p>
        </p:txBody>
      </p:sp>
    </p:spTree>
    <p:extLst>
      <p:ext uri="{BB962C8B-B14F-4D97-AF65-F5344CB8AC3E}">
        <p14:creationId xmlns:p14="http://schemas.microsoft.com/office/powerpoint/2010/main" val="1502848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681769" cy="830997"/>
            <a:chOff x="734568" y="424635"/>
            <a:chExt cx="368176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95465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动态存储管理</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461682" y="1535697"/>
            <a:ext cx="9787128" cy="3988784"/>
          </a:xfrm>
          <a:prstGeom prst="rect">
            <a:avLst/>
          </a:prstGeom>
        </p:spPr>
        <p:txBody>
          <a:bodyPr wrap="square">
            <a:spAutoFit/>
          </a:bodyPr>
          <a:lstStyle/>
          <a:p>
            <a:pPr>
              <a:lnSpc>
                <a:spcPct val="11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内存分配</a:t>
            </a:r>
          </a:p>
          <a:p>
            <a:pPr>
              <a:lnSpc>
                <a:spcPct val="11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标准库的动态存储管理函数</a:t>
            </a:r>
          </a:p>
          <a:p>
            <a:pPr>
              <a:lnSpc>
                <a:spcPct val="110000"/>
              </a:lnSpc>
              <a:spcBef>
                <a:spcPts val="400"/>
              </a:spcBef>
            </a:pPr>
            <a:r>
              <a:rPr lang="zh-CN" altLang="en-US" sz="2800" b="1" dirty="0" smtClean="0">
                <a:solidFill>
                  <a:srgbClr val="8A2F8C"/>
                </a:solidFill>
                <a:latin typeface="微软雅黑" panose="020B0503020204020204" pitchFamily="34" charset="-122"/>
                <a:ea typeface="微软雅黑" panose="020B0503020204020204" pitchFamily="34" charset="-122"/>
              </a:rPr>
              <a:t>　内存</a:t>
            </a:r>
            <a:r>
              <a:rPr lang="zh-CN" altLang="en-US" sz="2800" b="1" dirty="0">
                <a:solidFill>
                  <a:srgbClr val="8A2F8C"/>
                </a:solidFill>
                <a:latin typeface="微软雅黑" panose="020B0503020204020204" pitchFamily="34" charset="-122"/>
                <a:ea typeface="微软雅黑" panose="020B0503020204020204" pitchFamily="34" charset="-122"/>
              </a:rPr>
              <a:t>分配函数 </a:t>
            </a:r>
            <a:r>
              <a:rPr lang="en-US" altLang="zh-CN" sz="2800" b="1" dirty="0" err="1">
                <a:solidFill>
                  <a:srgbClr val="8A2F8C"/>
                </a:solidFill>
                <a:latin typeface="微软雅黑" panose="020B0503020204020204" pitchFamily="34" charset="-122"/>
                <a:ea typeface="微软雅黑" panose="020B0503020204020204" pitchFamily="34" charset="-122"/>
              </a:rPr>
              <a:t>malloc</a:t>
            </a:r>
            <a:endParaRPr lang="en-US" altLang="zh-CN" sz="2800" b="1" dirty="0">
              <a:solidFill>
                <a:srgbClr val="8A2F8C"/>
              </a:solidFill>
              <a:latin typeface="微软雅黑" panose="020B0503020204020204" pitchFamily="34" charset="-122"/>
              <a:ea typeface="微软雅黑" panose="020B0503020204020204" pitchFamily="34" charset="-122"/>
            </a:endParaRPr>
          </a:p>
          <a:p>
            <a:pPr>
              <a:lnSpc>
                <a:spcPct val="110000"/>
              </a:lnSpc>
              <a:spcBef>
                <a:spcPts val="400"/>
              </a:spcBef>
            </a:pPr>
            <a:r>
              <a:rPr lang="zh-CN" altLang="en-US" sz="2800" b="1" dirty="0" smtClean="0">
                <a:solidFill>
                  <a:srgbClr val="8A2F8C"/>
                </a:solidFill>
                <a:latin typeface="微软雅黑" panose="020B0503020204020204" pitchFamily="34" charset="-122"/>
                <a:ea typeface="微软雅黑" panose="020B0503020204020204" pitchFamily="34" charset="-122"/>
              </a:rPr>
              <a:t>　内存</a:t>
            </a:r>
            <a:r>
              <a:rPr lang="zh-CN" altLang="en-US" sz="2800" b="1" dirty="0">
                <a:solidFill>
                  <a:srgbClr val="8A2F8C"/>
                </a:solidFill>
                <a:latin typeface="微软雅黑" panose="020B0503020204020204" pitchFamily="34" charset="-122"/>
                <a:ea typeface="微软雅黑" panose="020B0503020204020204" pitchFamily="34" charset="-122"/>
              </a:rPr>
              <a:t>释放函数 </a:t>
            </a:r>
            <a:r>
              <a:rPr lang="en-US" altLang="zh-CN" sz="2800" b="1" dirty="0">
                <a:solidFill>
                  <a:srgbClr val="8A2F8C"/>
                </a:solidFill>
                <a:latin typeface="微软雅黑" panose="020B0503020204020204" pitchFamily="34" charset="-122"/>
                <a:ea typeface="微软雅黑" panose="020B0503020204020204" pitchFamily="34" charset="-122"/>
              </a:rPr>
              <a:t>free</a:t>
            </a:r>
          </a:p>
          <a:p>
            <a:pPr>
              <a:lnSpc>
                <a:spcPct val="110000"/>
              </a:lnSpc>
              <a:spcBef>
                <a:spcPts val="400"/>
              </a:spcBef>
            </a:pPr>
            <a:r>
              <a:rPr lang="zh-CN" altLang="en-US" sz="2800" b="1" dirty="0" smtClean="0">
                <a:solidFill>
                  <a:srgbClr val="8A2F8C"/>
                </a:solidFill>
                <a:latin typeface="微软雅黑" panose="020B0503020204020204" pitchFamily="34" charset="-122"/>
                <a:ea typeface="微软雅黑" panose="020B0503020204020204" pitchFamily="34" charset="-122"/>
              </a:rPr>
              <a:t>　</a:t>
            </a:r>
            <a:r>
              <a:rPr lang="en-US" altLang="zh-CN" sz="2800" b="1" dirty="0" smtClean="0">
                <a:solidFill>
                  <a:srgbClr val="8A2F8C"/>
                </a:solidFill>
                <a:latin typeface="微软雅黑" panose="020B0503020204020204" pitchFamily="34" charset="-122"/>
                <a:ea typeface="微软雅黑" panose="020B0503020204020204" pitchFamily="34" charset="-122"/>
              </a:rPr>
              <a:t>C</a:t>
            </a:r>
            <a:r>
              <a:rPr lang="en-US" altLang="zh-CN" sz="2800" b="1" dirty="0">
                <a:solidFill>
                  <a:srgbClr val="8A2F8C"/>
                </a:solidFill>
                <a:latin typeface="微软雅黑" panose="020B0503020204020204" pitchFamily="34" charset="-122"/>
                <a:ea typeface="微软雅黑" panose="020B0503020204020204" pitchFamily="34" charset="-122"/>
              </a:rPr>
              <a:t>++ </a:t>
            </a:r>
            <a:r>
              <a:rPr lang="zh-CN" altLang="en-US" sz="2800" b="1" dirty="0">
                <a:solidFill>
                  <a:srgbClr val="8A2F8C"/>
                </a:solidFill>
                <a:latin typeface="微软雅黑" panose="020B0503020204020204" pitchFamily="34" charset="-122"/>
                <a:ea typeface="微软雅黑" panose="020B0503020204020204" pitchFamily="34" charset="-122"/>
              </a:rPr>
              <a:t>的内存分配操作符：</a:t>
            </a:r>
            <a:r>
              <a:rPr lang="en-US" altLang="zh-CN" sz="2800" b="1" dirty="0">
                <a:solidFill>
                  <a:srgbClr val="8A2F8C"/>
                </a:solidFill>
                <a:latin typeface="微软雅黑" panose="020B0503020204020204" pitchFamily="34" charset="-122"/>
                <a:ea typeface="微软雅黑" panose="020B0503020204020204" pitchFamily="34" charset="-122"/>
              </a:rPr>
              <a:t>new </a:t>
            </a:r>
            <a:r>
              <a:rPr lang="zh-CN" altLang="en-US" sz="2800" b="1" dirty="0">
                <a:solidFill>
                  <a:srgbClr val="8A2F8C"/>
                </a:solidFill>
                <a:latin typeface="微软雅黑" panose="020B0503020204020204" pitchFamily="34" charset="-122"/>
                <a:ea typeface="微软雅黑" panose="020B0503020204020204" pitchFamily="34" charset="-122"/>
              </a:rPr>
              <a:t>与 </a:t>
            </a:r>
            <a:r>
              <a:rPr lang="en-US" altLang="zh-CN" sz="2800" b="1" dirty="0">
                <a:solidFill>
                  <a:srgbClr val="8A2F8C"/>
                </a:solidFill>
                <a:latin typeface="微软雅黑" panose="020B0503020204020204" pitchFamily="34" charset="-122"/>
                <a:ea typeface="微软雅黑" panose="020B0503020204020204" pitchFamily="34" charset="-122"/>
              </a:rPr>
              <a:t>delete</a:t>
            </a:r>
          </a:p>
          <a:p>
            <a:pPr>
              <a:lnSpc>
                <a:spcPct val="11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关于动态存储管理的若干注意事项的说明</a:t>
            </a:r>
          </a:p>
          <a:p>
            <a:pPr>
              <a:lnSpc>
                <a:spcPct val="110000"/>
              </a:lnSpc>
              <a:spcBef>
                <a:spcPts val="400"/>
              </a:spcBef>
            </a:pPr>
            <a:r>
              <a:rPr lang="zh-CN" altLang="en-US" sz="3200" b="1" dirty="0">
                <a:solidFill>
                  <a:srgbClr val="8A2F8C"/>
                </a:solidFill>
                <a:latin typeface="微软雅黑" panose="020B0503020204020204" pitchFamily="34" charset="-122"/>
                <a:ea typeface="微软雅黑" panose="020B0503020204020204" pitchFamily="34" charset="-122"/>
              </a:rPr>
              <a:t>动态数组</a:t>
            </a:r>
          </a:p>
        </p:txBody>
      </p:sp>
    </p:spTree>
    <p:extLst>
      <p:ext uri="{BB962C8B-B14F-4D97-AF65-F5344CB8AC3E}">
        <p14:creationId xmlns:p14="http://schemas.microsoft.com/office/powerpoint/2010/main" val="121156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143434" cy="830997"/>
            <a:chOff x="734568" y="424635"/>
            <a:chExt cx="414343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内存分配与释放</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243506" y="1335872"/>
            <a:ext cx="9787128" cy="4159087"/>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静态内存分配方式</a:t>
            </a:r>
          </a:p>
          <a:p>
            <a:pPr>
              <a:lnSpc>
                <a:spcPct val="110000"/>
              </a:lnSpc>
              <a:spcBef>
                <a:spcPts val="400"/>
              </a:spcBef>
            </a:pPr>
            <a:r>
              <a:rPr lang="zh-CN" altLang="en-US" sz="2200" b="1" dirty="0" smtClean="0">
                <a:solidFill>
                  <a:srgbClr val="8A2F8C"/>
                </a:solidFill>
                <a:latin typeface="微软雅黑" panose="020B0503020204020204" pitchFamily="34" charset="-122"/>
                <a:ea typeface="微软雅黑" panose="020B0503020204020204" pitchFamily="34" charset="-122"/>
              </a:rPr>
              <a:t>　适用</a:t>
            </a:r>
            <a:r>
              <a:rPr lang="zh-CN" altLang="en-US" sz="2200" b="1" dirty="0">
                <a:solidFill>
                  <a:srgbClr val="8A2F8C"/>
                </a:solidFill>
                <a:latin typeface="微软雅黑" panose="020B0503020204020204" pitchFamily="34" charset="-122"/>
                <a:ea typeface="微软雅黑" panose="020B0503020204020204" pitchFamily="34" charset="-122"/>
              </a:rPr>
              <a:t>对象：全局变量与静态局部变量</a:t>
            </a:r>
          </a:p>
          <a:p>
            <a:pPr>
              <a:lnSpc>
                <a:spcPct val="110000"/>
              </a:lnSpc>
              <a:spcBef>
                <a:spcPts val="400"/>
              </a:spcBef>
            </a:pPr>
            <a:r>
              <a:rPr lang="zh-CN" altLang="en-US" sz="2200" b="1" dirty="0" smtClean="0">
                <a:solidFill>
                  <a:srgbClr val="8A2F8C"/>
                </a:solidFill>
                <a:latin typeface="微软雅黑" panose="020B0503020204020204" pitchFamily="34" charset="-122"/>
                <a:ea typeface="微软雅黑" panose="020B0503020204020204" pitchFamily="34" charset="-122"/>
              </a:rPr>
              <a:t>　分配</a:t>
            </a:r>
            <a:r>
              <a:rPr lang="zh-CN" altLang="en-US" sz="2200" b="1" dirty="0">
                <a:solidFill>
                  <a:srgbClr val="8A2F8C"/>
                </a:solidFill>
                <a:latin typeface="微软雅黑" panose="020B0503020204020204" pitchFamily="34" charset="-122"/>
                <a:ea typeface="微软雅黑" panose="020B0503020204020204" pitchFamily="34" charset="-122"/>
              </a:rPr>
              <a:t>与释放时机：在程序运行前分配，程序结束时释放</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自动内存分配方式</a:t>
            </a:r>
          </a:p>
          <a:p>
            <a:pPr>
              <a:lnSpc>
                <a:spcPct val="110000"/>
              </a:lnSpc>
              <a:spcBef>
                <a:spcPts val="400"/>
              </a:spcBef>
            </a:pPr>
            <a:r>
              <a:rPr lang="zh-CN" altLang="en-US" sz="2200" b="1" dirty="0" smtClean="0">
                <a:solidFill>
                  <a:srgbClr val="8A2F8C"/>
                </a:solidFill>
                <a:latin typeface="微软雅黑" panose="020B0503020204020204" pitchFamily="34" charset="-122"/>
                <a:ea typeface="微软雅黑" panose="020B0503020204020204" pitchFamily="34" charset="-122"/>
              </a:rPr>
              <a:t>　适用</a:t>
            </a:r>
            <a:r>
              <a:rPr lang="zh-CN" altLang="en-US" sz="2200" b="1" dirty="0">
                <a:solidFill>
                  <a:srgbClr val="8A2F8C"/>
                </a:solidFill>
                <a:latin typeface="微软雅黑" panose="020B0503020204020204" pitchFamily="34" charset="-122"/>
                <a:ea typeface="微软雅黑" panose="020B0503020204020204" pitchFamily="34" charset="-122"/>
              </a:rPr>
              <a:t>对象：普通局部变量</a:t>
            </a:r>
          </a:p>
          <a:p>
            <a:pPr>
              <a:lnSpc>
                <a:spcPct val="110000"/>
              </a:lnSpc>
              <a:spcBef>
                <a:spcPts val="400"/>
              </a:spcBef>
            </a:pPr>
            <a:r>
              <a:rPr lang="zh-CN" altLang="en-US" sz="2200" b="1" dirty="0" smtClean="0">
                <a:solidFill>
                  <a:srgbClr val="8A2F8C"/>
                </a:solidFill>
                <a:latin typeface="微软雅黑" panose="020B0503020204020204" pitchFamily="34" charset="-122"/>
                <a:ea typeface="微软雅黑" panose="020B0503020204020204" pitchFamily="34" charset="-122"/>
              </a:rPr>
              <a:t>　分配</a:t>
            </a:r>
            <a:r>
              <a:rPr lang="zh-CN" altLang="en-US" sz="2200" b="1" dirty="0">
                <a:solidFill>
                  <a:srgbClr val="8A2F8C"/>
                </a:solidFill>
                <a:latin typeface="微软雅黑" panose="020B0503020204020204" pitchFamily="34" charset="-122"/>
                <a:ea typeface="微软雅黑" panose="020B0503020204020204" pitchFamily="34" charset="-122"/>
              </a:rPr>
              <a:t>与释放时机：在程序进入该函数或该块时自动进行，退出时自动释放</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动态内存分配方式</a:t>
            </a:r>
          </a:p>
          <a:p>
            <a:pPr>
              <a:lnSpc>
                <a:spcPct val="110000"/>
              </a:lnSpc>
              <a:spcBef>
                <a:spcPts val="400"/>
              </a:spcBef>
            </a:pPr>
            <a:r>
              <a:rPr lang="zh-CN" altLang="en-US" sz="2200" b="1" dirty="0" smtClean="0">
                <a:solidFill>
                  <a:srgbClr val="8A2F8C"/>
                </a:solidFill>
                <a:latin typeface="微软雅黑" panose="020B0503020204020204" pitchFamily="34" charset="-122"/>
                <a:ea typeface="微软雅黑" panose="020B0503020204020204" pitchFamily="34" charset="-122"/>
              </a:rPr>
              <a:t>　适用</a:t>
            </a:r>
            <a:r>
              <a:rPr lang="zh-CN" altLang="en-US" sz="2200" b="1" dirty="0">
                <a:solidFill>
                  <a:srgbClr val="8A2F8C"/>
                </a:solidFill>
                <a:latin typeface="微软雅黑" panose="020B0503020204020204" pitchFamily="34" charset="-122"/>
                <a:ea typeface="微软雅黑" panose="020B0503020204020204" pitchFamily="34" charset="-122"/>
              </a:rPr>
              <a:t>对象：匿名数据对象（指针指向的目标数据对象）</a:t>
            </a:r>
          </a:p>
          <a:p>
            <a:pPr>
              <a:lnSpc>
                <a:spcPct val="110000"/>
              </a:lnSpc>
              <a:spcBef>
                <a:spcPts val="400"/>
              </a:spcBef>
            </a:pPr>
            <a:r>
              <a:rPr lang="zh-CN" altLang="en-US" sz="2200" b="1" dirty="0" smtClean="0">
                <a:solidFill>
                  <a:srgbClr val="8A2F8C"/>
                </a:solidFill>
                <a:latin typeface="微软雅黑" panose="020B0503020204020204" pitchFamily="34" charset="-122"/>
                <a:ea typeface="微软雅黑" panose="020B0503020204020204" pitchFamily="34" charset="-122"/>
              </a:rPr>
              <a:t>　分配</a:t>
            </a:r>
            <a:r>
              <a:rPr lang="zh-CN" altLang="en-US" sz="2200" b="1" dirty="0">
                <a:solidFill>
                  <a:srgbClr val="8A2F8C"/>
                </a:solidFill>
                <a:latin typeface="微软雅黑" panose="020B0503020204020204" pitchFamily="34" charset="-122"/>
                <a:ea typeface="微软雅黑" panose="020B0503020204020204" pitchFamily="34" charset="-122"/>
              </a:rPr>
              <a:t>与释放时机：在执行特定代码段时按照该代码段的要求动态分配和释放</a:t>
            </a:r>
          </a:p>
        </p:txBody>
      </p:sp>
    </p:spTree>
    <p:extLst>
      <p:ext uri="{BB962C8B-B14F-4D97-AF65-F5344CB8AC3E}">
        <p14:creationId xmlns:p14="http://schemas.microsoft.com/office/powerpoint/2010/main" val="257515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848588" cy="830997"/>
            <a:chOff x="734568" y="424635"/>
            <a:chExt cx="484858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243506"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动态内存分配的性质</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243506" y="1334371"/>
            <a:ext cx="9859923" cy="4708981"/>
          </a:xfrm>
          <a:prstGeom prst="rect">
            <a:avLst/>
          </a:prstGeom>
        </p:spPr>
        <p:txBody>
          <a:bodyPr wrap="square">
            <a:spAutoFit/>
          </a:bodyPr>
          <a:lstStyle/>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动态内存分配的目的</a:t>
            </a:r>
          </a:p>
          <a:p>
            <a:pPr marL="252000">
              <a:spcBef>
                <a:spcPts val="600"/>
              </a:spcBef>
            </a:pPr>
            <a:r>
              <a:rPr lang="zh-CN" altLang="en-US" sz="2200" b="1" dirty="0" smtClean="0">
                <a:solidFill>
                  <a:srgbClr val="8A2F8C"/>
                </a:solidFill>
                <a:latin typeface="微软雅黑" panose="020B0503020204020204" pitchFamily="34" charset="-122"/>
                <a:ea typeface="微软雅黑" panose="020B0503020204020204" pitchFamily="34" charset="-122"/>
              </a:rPr>
              <a:t>静态</a:t>
            </a:r>
            <a:r>
              <a:rPr lang="zh-CN" altLang="en-US" sz="2200" b="1" dirty="0">
                <a:solidFill>
                  <a:srgbClr val="8A2F8C"/>
                </a:solidFill>
                <a:latin typeface="微软雅黑" panose="020B0503020204020204" pitchFamily="34" charset="-122"/>
                <a:ea typeface="微软雅黑" panose="020B0503020204020204" pitchFamily="34" charset="-122"/>
              </a:rPr>
              <a:t>与自动内存分配</a:t>
            </a:r>
            <a:r>
              <a:rPr lang="zh-CN" altLang="en-US" sz="2200" b="1" dirty="0" smtClean="0">
                <a:solidFill>
                  <a:srgbClr val="8A2F8C"/>
                </a:solidFill>
                <a:latin typeface="微软雅黑" panose="020B0503020204020204" pitchFamily="34" charset="-122"/>
                <a:ea typeface="微软雅黑" panose="020B0503020204020204" pitchFamily="34" charset="-122"/>
              </a:rPr>
              <a:t>方式必须</a:t>
            </a:r>
            <a:r>
              <a:rPr lang="zh-CN" altLang="en-US" sz="2200" b="1" dirty="0">
                <a:solidFill>
                  <a:srgbClr val="8A2F8C"/>
                </a:solidFill>
                <a:latin typeface="微软雅黑" panose="020B0503020204020204" pitchFamily="34" charset="-122"/>
                <a:ea typeface="微软雅黑" panose="020B0503020204020204" pitchFamily="34" charset="-122"/>
              </a:rPr>
              <a:t>事先了解数据对象的格式和存储空间大小</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部分场合无法确定数据对象的大小</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示例：声明一个包含 </a:t>
            </a:r>
            <a:r>
              <a:rPr lang="en-US" altLang="zh-CN" sz="2200" b="1" dirty="0">
                <a:solidFill>
                  <a:srgbClr val="8A2F8C"/>
                </a:solidFill>
                <a:latin typeface="微软雅黑" panose="020B0503020204020204" pitchFamily="34" charset="-122"/>
                <a:ea typeface="微软雅黑" panose="020B0503020204020204" pitchFamily="34" charset="-122"/>
              </a:rPr>
              <a:t>n </a:t>
            </a:r>
            <a:r>
              <a:rPr lang="zh-CN" altLang="en-US" sz="2200" b="1" dirty="0">
                <a:solidFill>
                  <a:srgbClr val="8A2F8C"/>
                </a:solidFill>
                <a:latin typeface="微软雅黑" panose="020B0503020204020204" pitchFamily="34" charset="-122"/>
                <a:ea typeface="微软雅黑" panose="020B0503020204020204" pitchFamily="34" charset="-122"/>
              </a:rPr>
              <a:t>个元素的整数数组，</a:t>
            </a:r>
            <a:r>
              <a:rPr lang="en-US" altLang="zh-CN" sz="2200" b="1" dirty="0">
                <a:solidFill>
                  <a:srgbClr val="8A2F8C"/>
                </a:solidFill>
                <a:latin typeface="微软雅黑" panose="020B0503020204020204" pitchFamily="34" charset="-122"/>
                <a:ea typeface="微软雅黑" panose="020B0503020204020204" pitchFamily="34" charset="-122"/>
              </a:rPr>
              <a:t>n </a:t>
            </a:r>
            <a:r>
              <a:rPr lang="zh-CN" altLang="en-US" sz="2200" b="1" dirty="0">
                <a:solidFill>
                  <a:srgbClr val="8A2F8C"/>
                </a:solidFill>
                <a:latin typeface="微软雅黑" panose="020B0503020204020204" pitchFamily="34" charset="-122"/>
                <a:ea typeface="微软雅黑" panose="020B0503020204020204" pitchFamily="34" charset="-122"/>
              </a:rPr>
              <a:t>值由用户在程序执行时输入。</a:t>
            </a:r>
            <a:r>
              <a:rPr lang="zh-CN" altLang="en-US" sz="2200" b="1" dirty="0">
                <a:solidFill>
                  <a:srgbClr val="C00000"/>
                </a:solidFill>
                <a:latin typeface="微软雅黑" panose="020B0503020204020204" pitchFamily="34" charset="-122"/>
                <a:ea typeface="微软雅黑" panose="020B0503020204020204" pitchFamily="34" charset="-122"/>
              </a:rPr>
              <a:t>编译时程序未执行，不知道 </a:t>
            </a:r>
            <a:r>
              <a:rPr lang="en-US" altLang="zh-CN" sz="2200" b="1" dirty="0">
                <a:solidFill>
                  <a:srgbClr val="C00000"/>
                </a:solidFill>
                <a:latin typeface="微软雅黑" panose="020B0503020204020204" pitchFamily="34" charset="-122"/>
                <a:ea typeface="微软雅黑" panose="020B0503020204020204" pitchFamily="34" charset="-122"/>
              </a:rPr>
              <a:t>n </a:t>
            </a:r>
            <a:r>
              <a:rPr lang="zh-CN" altLang="en-US" sz="2200" b="1" dirty="0">
                <a:solidFill>
                  <a:srgbClr val="C00000"/>
                </a:solidFill>
                <a:latin typeface="微软雅黑" panose="020B0503020204020204" pitchFamily="34" charset="-122"/>
                <a:ea typeface="微软雅黑" panose="020B0503020204020204" pitchFamily="34" charset="-122"/>
              </a:rPr>
              <a:t>值！</a:t>
            </a:r>
          </a:p>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动态内存分配的位置</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计算机维护的一个专门存储区：堆</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所有动态分配的内存都位于堆中</a:t>
            </a:r>
          </a:p>
          <a:p>
            <a:pPr>
              <a:spcBef>
                <a:spcPts val="300"/>
              </a:spcBef>
            </a:pPr>
            <a:r>
              <a:rPr lang="zh-CN" altLang="en-US" sz="2800" b="1" dirty="0">
                <a:solidFill>
                  <a:srgbClr val="8A2F8C"/>
                </a:solidFill>
                <a:latin typeface="微软雅黑" panose="020B0503020204020204" pitchFamily="34" charset="-122"/>
                <a:ea typeface="微软雅黑" panose="020B0503020204020204" pitchFamily="34" charset="-122"/>
              </a:rPr>
              <a:t>动态内存分配的关键技术</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使用指针指向动态分配的内存区</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使用引领操作符操作目标数据对象</a:t>
            </a:r>
          </a:p>
        </p:txBody>
      </p:sp>
    </p:spTree>
    <p:extLst>
      <p:ext uri="{BB962C8B-B14F-4D97-AF65-F5344CB8AC3E}">
        <p14:creationId xmlns:p14="http://schemas.microsoft.com/office/powerpoint/2010/main" val="917982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1114" cy="830997"/>
            <a:chOff x="734568" y="424635"/>
            <a:chExt cx="4911114"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617893"/>
              <a:ext cx="4493538" cy="523220"/>
            </a:xfrm>
            <a:prstGeom prst="rect">
              <a:avLst/>
            </a:prstGeom>
          </p:spPr>
          <p:txBody>
            <a:bodyPr wrap="none">
              <a:spAutoFit/>
            </a:bodyPr>
            <a:lstStyle/>
            <a:p>
              <a:r>
                <a:rPr lang="zh-CN" altLang="en-US" sz="2800" dirty="0">
                  <a:solidFill>
                    <a:schemeClr val="bg1"/>
                  </a:solidFill>
                  <a:latin typeface="微软雅黑" panose="020B0503020204020204" pitchFamily="34" charset="-122"/>
                  <a:ea typeface="微软雅黑" panose="020B0503020204020204" pitchFamily="34" charset="-122"/>
                </a:rPr>
                <a:t>标准库的动态存储管理函数</a:t>
              </a:r>
              <a:endParaRPr lang="zh-CN" altLang="en-US" sz="28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243506" y="1335872"/>
            <a:ext cx="9211134" cy="4667945"/>
          </a:xfrm>
          <a:prstGeom prst="rect">
            <a:avLst/>
          </a:prstGeom>
        </p:spPr>
        <p:txBody>
          <a:bodyPr wrap="square">
            <a:spAutoFit/>
          </a:bodyPr>
          <a:lstStyle/>
          <a:p>
            <a:pPr>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动态存储管理函数的原型</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头文件：“</a:t>
            </a:r>
            <a:r>
              <a:rPr lang="en-US" altLang="zh-CN" sz="2200" b="1" dirty="0" err="1">
                <a:solidFill>
                  <a:srgbClr val="8A2F8C"/>
                </a:solidFill>
                <a:latin typeface="微软雅黑" panose="020B0503020204020204" pitchFamily="34" charset="-122"/>
                <a:ea typeface="微软雅黑" panose="020B0503020204020204" pitchFamily="34" charset="-122"/>
              </a:rPr>
              <a:t>cstdlib</a:t>
            </a:r>
            <a:r>
              <a:rPr lang="en-US" altLang="zh-CN" sz="2200" b="1" dirty="0">
                <a:solidFill>
                  <a:srgbClr val="8A2F8C"/>
                </a:solidFill>
                <a:latin typeface="微软雅黑" panose="020B0503020204020204" pitchFamily="34" charset="-122"/>
                <a:ea typeface="微软雅黑" panose="020B0503020204020204" pitchFamily="34" charset="-122"/>
              </a:rPr>
              <a:t>”</a:t>
            </a:r>
            <a:r>
              <a:rPr lang="zh-CN" altLang="en-US" sz="2200" b="1" dirty="0">
                <a:solidFill>
                  <a:srgbClr val="8A2F8C"/>
                </a:solidFill>
                <a:latin typeface="微软雅黑" panose="020B0503020204020204" pitchFamily="34" charset="-122"/>
                <a:ea typeface="微软雅黑" panose="020B0503020204020204" pitchFamily="34" charset="-122"/>
              </a:rPr>
              <a:t>和“</a:t>
            </a:r>
            <a:r>
              <a:rPr lang="en-US" altLang="zh-CN" sz="2200" b="1" dirty="0" err="1">
                <a:solidFill>
                  <a:srgbClr val="8A2F8C"/>
                </a:solidFill>
                <a:latin typeface="微软雅黑" panose="020B0503020204020204" pitchFamily="34" charset="-122"/>
                <a:ea typeface="微软雅黑" panose="020B0503020204020204" pitchFamily="34" charset="-122"/>
              </a:rPr>
              <a:t>cmalloc</a:t>
            </a:r>
            <a:r>
              <a:rPr lang="en-US" altLang="zh-CN" sz="2200" b="1" dirty="0">
                <a:solidFill>
                  <a:srgbClr val="8A2F8C"/>
                </a:solidFill>
                <a:latin typeface="微软雅黑" panose="020B0503020204020204" pitchFamily="34" charset="-122"/>
                <a:ea typeface="微软雅黑" panose="020B0503020204020204" pitchFamily="34" charset="-122"/>
              </a:rPr>
              <a:t>”</a:t>
            </a:r>
            <a:r>
              <a:rPr lang="zh-CN" altLang="en-US" sz="2200" b="1" dirty="0">
                <a:solidFill>
                  <a:srgbClr val="8A2F8C"/>
                </a:solidFill>
                <a:latin typeface="微软雅黑" panose="020B0503020204020204" pitchFamily="34" charset="-122"/>
                <a:ea typeface="微软雅黑" panose="020B0503020204020204" pitchFamily="34" charset="-122"/>
              </a:rPr>
              <a:t>，两者包含其一即可</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内存分配函数原型</a:t>
            </a:r>
            <a:r>
              <a:rPr lang="zh-CN" altLang="en-US" sz="2200" b="1" dirty="0" smtClean="0">
                <a:solidFill>
                  <a:srgbClr val="8A2F8C"/>
                </a:solidFill>
                <a:latin typeface="微软雅黑" panose="020B0503020204020204" pitchFamily="34" charset="-122"/>
                <a:ea typeface="微软雅黑" panose="020B0503020204020204" pitchFamily="34" charset="-122"/>
              </a:rPr>
              <a:t>：</a:t>
            </a:r>
            <a:r>
              <a:rPr lang="en-US" altLang="zh-CN" sz="2200" b="1" dirty="0" smtClean="0">
                <a:solidFill>
                  <a:srgbClr val="006600"/>
                </a:solidFill>
                <a:latin typeface="微软雅黑" panose="020B0503020204020204" pitchFamily="34" charset="-122"/>
                <a:ea typeface="微软雅黑" panose="020B0503020204020204" pitchFamily="34" charset="-122"/>
              </a:rPr>
              <a:t>void * </a:t>
            </a:r>
            <a:r>
              <a:rPr lang="en-US" altLang="zh-CN" sz="2200" b="1" dirty="0" err="1" smtClean="0">
                <a:solidFill>
                  <a:srgbClr val="006600"/>
                </a:solidFill>
                <a:latin typeface="微软雅黑" panose="020B0503020204020204" pitchFamily="34" charset="-122"/>
                <a:ea typeface="微软雅黑" panose="020B0503020204020204" pitchFamily="34" charset="-122"/>
              </a:rPr>
              <a:t>malloc</a:t>
            </a:r>
            <a:r>
              <a:rPr lang="en-US" altLang="zh-CN" sz="2200" b="1" dirty="0" smtClean="0">
                <a:solidFill>
                  <a:srgbClr val="006600"/>
                </a:solidFill>
                <a:latin typeface="微软雅黑" panose="020B0503020204020204" pitchFamily="34" charset="-122"/>
                <a:ea typeface="微软雅黑" panose="020B0503020204020204" pitchFamily="34" charset="-122"/>
              </a:rPr>
              <a:t>( unsigned </a:t>
            </a:r>
            <a:r>
              <a:rPr lang="en-US" altLang="zh-CN" sz="2200" b="1" dirty="0" err="1" smtClean="0">
                <a:solidFill>
                  <a:srgbClr val="006600"/>
                </a:solidFill>
                <a:latin typeface="微软雅黑" panose="020B0503020204020204" pitchFamily="34" charset="-122"/>
                <a:ea typeface="微软雅黑" panose="020B0503020204020204" pitchFamily="34" charset="-122"/>
              </a:rPr>
              <a:t>int</a:t>
            </a:r>
            <a:r>
              <a:rPr lang="en-US" altLang="zh-CN" sz="2200" b="1" dirty="0" smtClean="0">
                <a:solidFill>
                  <a:srgbClr val="006600"/>
                </a:solidFill>
                <a:latin typeface="微软雅黑" panose="020B0503020204020204" pitchFamily="34" charset="-122"/>
                <a:ea typeface="微软雅黑" panose="020B0503020204020204" pitchFamily="34" charset="-122"/>
              </a:rPr>
              <a:t> size );</a:t>
            </a:r>
            <a:endParaRPr lang="en-US" altLang="zh-CN" sz="2200" b="1" dirty="0">
              <a:solidFill>
                <a:srgbClr val="006600"/>
              </a:solidFill>
              <a:latin typeface="微软雅黑" panose="020B0503020204020204" pitchFamily="34" charset="-122"/>
              <a:ea typeface="微软雅黑" panose="020B0503020204020204" pitchFamily="34" charset="-122"/>
            </a:endParaRP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内存释放函数原型：</a:t>
            </a:r>
            <a:r>
              <a:rPr lang="en-US" altLang="zh-CN" sz="2200" b="1" dirty="0" smtClean="0">
                <a:solidFill>
                  <a:srgbClr val="006600"/>
                </a:solidFill>
                <a:latin typeface="微软雅黑" panose="020B0503020204020204" pitchFamily="34" charset="-122"/>
                <a:ea typeface="微软雅黑" panose="020B0503020204020204" pitchFamily="34" charset="-122"/>
              </a:rPr>
              <a:t>void free( void * </a:t>
            </a:r>
            <a:r>
              <a:rPr lang="en-US" altLang="zh-CN" sz="2200" b="1" dirty="0" err="1" smtClean="0">
                <a:solidFill>
                  <a:srgbClr val="006600"/>
                </a:solidFill>
                <a:latin typeface="微软雅黑" panose="020B0503020204020204" pitchFamily="34" charset="-122"/>
                <a:ea typeface="微软雅黑" panose="020B0503020204020204" pitchFamily="34" charset="-122"/>
              </a:rPr>
              <a:t>memblock</a:t>
            </a:r>
            <a:r>
              <a:rPr lang="en-US" altLang="zh-CN" sz="2200" b="1" dirty="0" smtClean="0">
                <a:solidFill>
                  <a:srgbClr val="006600"/>
                </a:solidFill>
                <a:latin typeface="微软雅黑" panose="020B0503020204020204" pitchFamily="34" charset="-122"/>
                <a:ea typeface="微软雅黑" panose="020B0503020204020204" pitchFamily="34" charset="-122"/>
              </a:rPr>
              <a:t> );</a:t>
            </a:r>
          </a:p>
          <a:p>
            <a:pPr>
              <a:spcBef>
                <a:spcPts val="400"/>
              </a:spcBef>
            </a:pPr>
            <a:r>
              <a:rPr lang="en-US" altLang="zh-CN" sz="2800" b="1" dirty="0">
                <a:solidFill>
                  <a:srgbClr val="8A2F8C"/>
                </a:solidFill>
                <a:latin typeface="微软雅黑" panose="020B0503020204020204" pitchFamily="34" charset="-122"/>
                <a:ea typeface="微软雅黑" panose="020B0503020204020204" pitchFamily="34" charset="-122"/>
              </a:rPr>
              <a:t>void * </a:t>
            </a:r>
            <a:r>
              <a:rPr lang="zh-CN" altLang="en-US" sz="2800" b="1" dirty="0">
                <a:solidFill>
                  <a:srgbClr val="8A2F8C"/>
                </a:solidFill>
                <a:latin typeface="微软雅黑" panose="020B0503020204020204" pitchFamily="34" charset="-122"/>
                <a:ea typeface="微软雅黑" panose="020B0503020204020204" pitchFamily="34" charset="-122"/>
              </a:rPr>
              <a:t>类型</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特殊的指针类型，指向的目标数据对象类型未知</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不能在其上使用引领操作符访问目标数据对象</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可以转换为任意指针类型，不过转换后类型是否有意义要看程序逻辑</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可以在转换后的类型上使用引领操作符</a:t>
            </a:r>
          </a:p>
          <a:p>
            <a:pPr marL="252000">
              <a:spcBef>
                <a:spcPts val="600"/>
              </a:spcBef>
            </a:pPr>
            <a:r>
              <a:rPr lang="zh-CN" altLang="en-US" sz="2200" b="1" dirty="0">
                <a:solidFill>
                  <a:srgbClr val="8A2F8C"/>
                </a:solidFill>
                <a:latin typeface="微软雅黑" panose="020B0503020204020204" pitchFamily="34" charset="-122"/>
                <a:ea typeface="微软雅黑" panose="020B0503020204020204" pitchFamily="34" charset="-122"/>
              </a:rPr>
              <a:t>主要目的：作为一种通用指针类型，首先构造指针对象与目标数据对象的一般性关联，然后由程序员在未来明确该关联的性质</a:t>
            </a:r>
          </a:p>
        </p:txBody>
      </p:sp>
    </p:spTree>
    <p:extLst>
      <p:ext uri="{BB962C8B-B14F-4D97-AF65-F5344CB8AC3E}">
        <p14:creationId xmlns:p14="http://schemas.microsoft.com/office/powerpoint/2010/main" val="4215283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3430098" cy="830997"/>
            <a:chOff x="734568" y="424635"/>
            <a:chExt cx="34300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702984" cy="646331"/>
            </a:xfrm>
            <a:prstGeom prst="rect">
              <a:avLst/>
            </a:prstGeom>
          </p:spPr>
          <p:txBody>
            <a:bodyPr wrap="none">
              <a:spAutoFit/>
            </a:bodyPr>
            <a:lstStyle/>
            <a:p>
              <a:r>
                <a:rPr lang="en-US" altLang="zh-CN" sz="3600" dirty="0" err="1">
                  <a:solidFill>
                    <a:schemeClr val="bg1"/>
                  </a:solidFill>
                  <a:latin typeface="微软雅黑" panose="020B0503020204020204" pitchFamily="34" charset="-122"/>
                  <a:ea typeface="微软雅黑" panose="020B0503020204020204" pitchFamily="34" charset="-122"/>
                </a:rPr>
                <a:t>malloc</a:t>
              </a:r>
              <a:r>
                <a:rPr lang="en-US" altLang="zh-CN" sz="3600" dirty="0">
                  <a:solidFill>
                    <a:schemeClr val="bg1"/>
                  </a:solidFill>
                  <a:latin typeface="微软雅黑" panose="020B0503020204020204" pitchFamily="34" charset="-122"/>
                  <a:ea typeface="微软雅黑" panose="020B0503020204020204" pitchFamily="34" charset="-122"/>
                </a:rPr>
                <a:t> </a:t>
              </a:r>
              <a:r>
                <a:rPr lang="zh-CN" altLang="en-US" sz="3600" dirty="0">
                  <a:solidFill>
                    <a:schemeClr val="bg1"/>
                  </a:solidFill>
                  <a:latin typeface="微软雅黑" panose="020B0503020204020204" pitchFamily="34" charset="-122"/>
                  <a:ea typeface="微软雅黑" panose="020B0503020204020204" pitchFamily="34" charset="-122"/>
                </a:rPr>
                <a:t>函数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456291"/>
            <a:ext cx="9357360" cy="3974421"/>
          </a:xfrm>
          <a:prstGeom prst="rect">
            <a:avLst/>
          </a:prstGeom>
        </p:spPr>
        <p:txBody>
          <a:bodyPr wrap="square">
            <a:spAutoFit/>
          </a:bodyPr>
          <a:lstStyle/>
          <a:p>
            <a:pPr>
              <a:lnSpc>
                <a:spcPct val="110000"/>
              </a:lnSpc>
              <a:spcBef>
                <a:spcPts val="400"/>
              </a:spcBef>
            </a:pPr>
            <a:r>
              <a:rPr lang="en-US" altLang="zh-CN" sz="2800" b="1" dirty="0" err="1">
                <a:solidFill>
                  <a:srgbClr val="8A2F8C"/>
                </a:solidFill>
                <a:latin typeface="微软雅黑" panose="020B0503020204020204" pitchFamily="34" charset="-122"/>
                <a:ea typeface="微软雅黑" panose="020B0503020204020204" pitchFamily="34" charset="-122"/>
              </a:rPr>
              <a:t>malloc</a:t>
            </a:r>
            <a:r>
              <a:rPr lang="en-US" altLang="zh-CN" sz="2800" b="1" dirty="0">
                <a:solidFill>
                  <a:srgbClr val="8A2F8C"/>
                </a:solidFill>
                <a:latin typeface="微软雅黑" panose="020B0503020204020204" pitchFamily="34" charset="-122"/>
                <a:ea typeface="微软雅黑" panose="020B0503020204020204" pitchFamily="34" charset="-122"/>
              </a:rPr>
              <a:t> </a:t>
            </a:r>
            <a:r>
              <a:rPr lang="zh-CN" altLang="en-US" sz="2800" b="1" dirty="0">
                <a:solidFill>
                  <a:srgbClr val="8A2F8C"/>
                </a:solidFill>
                <a:latin typeface="微软雅黑" panose="020B0503020204020204" pitchFamily="34" charset="-122"/>
                <a:ea typeface="微软雅黑" panose="020B0503020204020204" pitchFamily="34" charset="-122"/>
              </a:rPr>
              <a:t>函数的一般用法</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首先定义特定类型的指针变量：</a:t>
            </a:r>
            <a:r>
              <a:rPr lang="en-US" altLang="zh-CN" sz="2400" b="1" dirty="0">
                <a:solidFill>
                  <a:srgbClr val="006600"/>
                </a:solidFill>
                <a:latin typeface="微软雅黑" panose="020B0503020204020204" pitchFamily="34" charset="-122"/>
                <a:ea typeface="微软雅黑" panose="020B0503020204020204" pitchFamily="34" charset="-122"/>
              </a:rPr>
              <a:t>char * p;</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调用 </a:t>
            </a:r>
            <a:r>
              <a:rPr lang="en-US" altLang="zh-CN" sz="2400" b="1" smtClean="0">
                <a:solidFill>
                  <a:srgbClr val="8A2F8C"/>
                </a:solidFill>
                <a:latin typeface="微软雅黑" panose="020B0503020204020204" pitchFamily="34" charset="-122"/>
                <a:ea typeface="微软雅黑" panose="020B0503020204020204" pitchFamily="34" charset="-122"/>
              </a:rPr>
              <a:t>malloc</a:t>
            </a:r>
            <a:r>
              <a:rPr lang="en-US" altLang="zh-CN" sz="2400" b="1" dirty="0" smtClean="0">
                <a:solidFill>
                  <a:srgbClr val="8A2F8C"/>
                </a:solidFill>
                <a:latin typeface="微软雅黑" panose="020B0503020204020204" pitchFamily="34" charset="-122"/>
                <a:ea typeface="微软雅黑" panose="020B0503020204020204" pitchFamily="34" charset="-122"/>
              </a:rPr>
              <a:t> </a:t>
            </a:r>
            <a:r>
              <a:rPr lang="zh-CN" altLang="en-US" sz="2400" b="1" dirty="0">
                <a:solidFill>
                  <a:srgbClr val="8A2F8C"/>
                </a:solidFill>
                <a:latin typeface="微软雅黑" panose="020B0503020204020204" pitchFamily="34" charset="-122"/>
                <a:ea typeface="微软雅黑" panose="020B0503020204020204" pitchFamily="34" charset="-122"/>
              </a:rPr>
              <a:t>函数分配内存：</a:t>
            </a:r>
            <a:r>
              <a:rPr lang="en-US" altLang="zh-CN" sz="2400" b="1" dirty="0">
                <a:solidFill>
                  <a:srgbClr val="006600"/>
                </a:solidFill>
                <a:latin typeface="微软雅黑" panose="020B0503020204020204" pitchFamily="34" charset="-122"/>
                <a:ea typeface="微软雅黑" panose="020B0503020204020204" pitchFamily="34" charset="-122"/>
              </a:rPr>
              <a:t>p = (char *)</a:t>
            </a:r>
            <a:r>
              <a:rPr lang="en-US" altLang="zh-CN" sz="2400" b="1" dirty="0" err="1">
                <a:solidFill>
                  <a:srgbClr val="006600"/>
                </a:solidFill>
                <a:latin typeface="微软雅黑" panose="020B0503020204020204" pitchFamily="34" charset="-122"/>
                <a:ea typeface="微软雅黑" panose="020B0503020204020204" pitchFamily="34" charset="-122"/>
              </a:rPr>
              <a:t>malloc</a:t>
            </a:r>
            <a:r>
              <a:rPr lang="en-US" altLang="zh-CN" sz="2400" b="1" dirty="0">
                <a:solidFill>
                  <a:srgbClr val="006600"/>
                </a:solidFill>
                <a:latin typeface="微软雅黑" panose="020B0503020204020204" pitchFamily="34" charset="-122"/>
                <a:ea typeface="微软雅黑" panose="020B0503020204020204" pitchFamily="34" charset="-122"/>
              </a:rPr>
              <a:t>(11);</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参数表示所需要分配的存储空间大小，以字节为单位</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例：若要分配能够保存 </a:t>
            </a:r>
            <a:r>
              <a:rPr lang="en-US" altLang="zh-CN" sz="2400" b="1" dirty="0">
                <a:solidFill>
                  <a:srgbClr val="8A2F8C"/>
                </a:solidFill>
                <a:latin typeface="微软雅黑" panose="020B0503020204020204" pitchFamily="34" charset="-122"/>
                <a:ea typeface="微软雅黑" panose="020B0503020204020204" pitchFamily="34" charset="-122"/>
              </a:rPr>
              <a:t>10 </a:t>
            </a:r>
            <a:r>
              <a:rPr lang="zh-CN" altLang="en-US" sz="2400" b="1" dirty="0">
                <a:solidFill>
                  <a:srgbClr val="8A2F8C"/>
                </a:solidFill>
                <a:latin typeface="微软雅黑" panose="020B0503020204020204" pitchFamily="34" charset="-122"/>
                <a:ea typeface="微软雅黑" panose="020B0503020204020204" pitchFamily="34" charset="-122"/>
              </a:rPr>
              <a:t>个字符的字符串，分配 </a:t>
            </a:r>
            <a:r>
              <a:rPr lang="en-US" altLang="zh-CN" sz="2400" b="1" dirty="0">
                <a:solidFill>
                  <a:srgbClr val="8A2F8C"/>
                </a:solidFill>
                <a:latin typeface="微软雅黑" panose="020B0503020204020204" pitchFamily="34" charset="-122"/>
                <a:ea typeface="微软雅黑" panose="020B0503020204020204" pitchFamily="34" charset="-122"/>
              </a:rPr>
              <a:t>11 </a:t>
            </a:r>
            <a:r>
              <a:rPr lang="zh-CN" altLang="en-US" sz="2400" b="1" dirty="0">
                <a:solidFill>
                  <a:srgbClr val="8A2F8C"/>
                </a:solidFill>
                <a:latin typeface="微软雅黑" panose="020B0503020204020204" pitchFamily="34" charset="-122"/>
                <a:ea typeface="微软雅黑" panose="020B0503020204020204" pitchFamily="34" charset="-122"/>
              </a:rPr>
              <a:t>个字节（字符串结束标志也要分配空间）</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将返回值转换为 </a:t>
            </a:r>
            <a:r>
              <a:rPr lang="en-US" altLang="zh-CN" sz="2400" b="1" dirty="0">
                <a:solidFill>
                  <a:srgbClr val="8A2F8C"/>
                </a:solidFill>
                <a:latin typeface="微软雅黑" panose="020B0503020204020204" pitchFamily="34" charset="-122"/>
                <a:ea typeface="微软雅黑" panose="020B0503020204020204" pitchFamily="34" charset="-122"/>
              </a:rPr>
              <a:t>char * </a:t>
            </a:r>
            <a:r>
              <a:rPr lang="zh-CN" altLang="en-US" sz="2400" b="1" dirty="0">
                <a:solidFill>
                  <a:srgbClr val="8A2F8C"/>
                </a:solidFill>
                <a:latin typeface="微软雅黑" panose="020B0503020204020204" pitchFamily="34" charset="-122"/>
                <a:ea typeface="微软雅黑" panose="020B0503020204020204" pitchFamily="34" charset="-122"/>
              </a:rPr>
              <a:t>类型赋值给原指针，使 </a:t>
            </a:r>
            <a:r>
              <a:rPr lang="en-US" altLang="zh-CN" sz="2400" b="1" dirty="0">
                <a:solidFill>
                  <a:srgbClr val="8A2F8C"/>
                </a:solidFill>
                <a:latin typeface="微软雅黑" panose="020B0503020204020204" pitchFamily="34" charset="-122"/>
                <a:ea typeface="微软雅黑" panose="020B0503020204020204" pitchFamily="34" charset="-122"/>
              </a:rPr>
              <a:t>p </a:t>
            </a:r>
            <a:r>
              <a:rPr lang="zh-CN" altLang="en-US" sz="2400" b="1" dirty="0">
                <a:solidFill>
                  <a:srgbClr val="8A2F8C"/>
                </a:solidFill>
                <a:latin typeface="微软雅黑" panose="020B0503020204020204" pitchFamily="34" charset="-122"/>
                <a:ea typeface="微软雅黑" panose="020B0503020204020204" pitchFamily="34" charset="-122"/>
              </a:rPr>
              <a:t>指向新分配空间的匿名目标数据对象</a:t>
            </a:r>
          </a:p>
        </p:txBody>
      </p:sp>
    </p:spTree>
    <p:extLst>
      <p:ext uri="{BB962C8B-B14F-4D97-AF65-F5344CB8AC3E}">
        <p14:creationId xmlns:p14="http://schemas.microsoft.com/office/powerpoint/2010/main" val="1203250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4159018" cy="830997"/>
            <a:chOff x="734568" y="424635"/>
            <a:chExt cx="415901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341632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指针变量的赋值</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514264" y="1385088"/>
            <a:ext cx="8041216" cy="1467068"/>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指针变量可以像普通变量一样赋值</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n = 10;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 &amp;n, * q;  q = p;</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两</a:t>
            </a:r>
            <a:r>
              <a:rPr lang="zh-CN" altLang="en-US" sz="2400" b="1" dirty="0">
                <a:solidFill>
                  <a:srgbClr val="8A2F8C"/>
                </a:solidFill>
                <a:latin typeface="微软雅黑" panose="020B0503020204020204" pitchFamily="34" charset="-122"/>
                <a:ea typeface="微软雅黑" panose="020B0503020204020204" pitchFamily="34" charset="-122"/>
              </a:rPr>
              <a:t>个指针指向同一个目标数据对象</a:t>
            </a:r>
          </a:p>
        </p:txBody>
      </p:sp>
      <p:grpSp>
        <p:nvGrpSpPr>
          <p:cNvPr id="12" name="组合 11"/>
          <p:cNvGrpSpPr/>
          <p:nvPr/>
        </p:nvGrpSpPr>
        <p:grpSpPr>
          <a:xfrm>
            <a:off x="1250103" y="3139440"/>
            <a:ext cx="9031017" cy="1610432"/>
            <a:chOff x="1250103" y="3139440"/>
            <a:chExt cx="9031017" cy="1610432"/>
          </a:xfrm>
        </p:grpSpPr>
        <p:grpSp>
          <p:nvGrpSpPr>
            <p:cNvPr id="6" name="组合 5"/>
            <p:cNvGrpSpPr/>
            <p:nvPr/>
          </p:nvGrpSpPr>
          <p:grpSpPr>
            <a:xfrm>
              <a:off x="1250103" y="3728632"/>
              <a:ext cx="2453217" cy="564899"/>
              <a:chOff x="1250103" y="3728632"/>
              <a:chExt cx="24532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65" name="矩形 64"/>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sp>
          <p:nvSpPr>
            <p:cNvPr id="14" name="任意多边形 13"/>
            <p:cNvSpPr/>
            <p:nvPr/>
          </p:nvSpPr>
          <p:spPr>
            <a:xfrm>
              <a:off x="2836548" y="3139440"/>
              <a:ext cx="6566532" cy="624840"/>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526703" y="3738221"/>
              <a:ext cx="2453217" cy="564899"/>
              <a:chOff x="1250103" y="3728632"/>
              <a:chExt cx="2453217" cy="564899"/>
            </a:xfrm>
          </p:grpSpPr>
          <p:grpSp>
            <p:nvGrpSpPr>
              <p:cNvPr id="26" name="组合 25"/>
              <p:cNvGrpSpPr/>
              <p:nvPr/>
            </p:nvGrpSpPr>
            <p:grpSpPr>
              <a:xfrm>
                <a:off x="1603047" y="3728632"/>
                <a:ext cx="2100273" cy="564899"/>
                <a:chOff x="1796635" y="3745279"/>
                <a:chExt cx="2419008" cy="564899"/>
              </a:xfrm>
            </p:grpSpPr>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29"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27" name="矩形 26"/>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grpSp>
          <p:nvGrpSpPr>
            <p:cNvPr id="30" name="组合 29"/>
            <p:cNvGrpSpPr/>
            <p:nvPr/>
          </p:nvGrpSpPr>
          <p:grpSpPr>
            <a:xfrm>
              <a:off x="7827903" y="3754666"/>
              <a:ext cx="2453217" cy="995206"/>
              <a:chOff x="1250103" y="3728632"/>
              <a:chExt cx="2453217" cy="995206"/>
            </a:xfrm>
          </p:grpSpPr>
          <p:grpSp>
            <p:nvGrpSpPr>
              <p:cNvPr id="31" name="组合 30"/>
              <p:cNvGrpSpPr/>
              <p:nvPr/>
            </p:nvGrpSpPr>
            <p:grpSpPr>
              <a:xfrm>
                <a:off x="1587806" y="3728632"/>
                <a:ext cx="2115514" cy="995206"/>
                <a:chOff x="1779081" y="3745279"/>
                <a:chExt cx="2436562" cy="995206"/>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34"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sp>
              <p:nvSpPr>
                <p:cNvPr id="35" name="Text Box 6"/>
                <p:cNvSpPr txBox="1">
                  <a:spLocks noChangeArrowheads="1"/>
                </p:cNvSpPr>
                <p:nvPr/>
              </p:nvSpPr>
              <p:spPr bwMode="auto">
                <a:xfrm>
                  <a:off x="1779081" y="4242528"/>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rgbClr val="8A2F8C"/>
                      </a:solidFill>
                      <a:latin typeface="微软雅黑" panose="020B0503020204020204" pitchFamily="34" charset="-122"/>
                      <a:ea typeface="微软雅黑" panose="020B0503020204020204" pitchFamily="34" charset="-122"/>
                    </a:rPr>
                    <a:t>0x00130000</a:t>
                  </a:r>
                </a:p>
              </p:txBody>
            </p:sp>
          </p:grpSp>
          <p:sp>
            <p:nvSpPr>
              <p:cNvPr id="32" name="矩形 31"/>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sp>
          <p:nvSpPr>
            <p:cNvPr id="37" name="任意多边形 36"/>
            <p:cNvSpPr/>
            <p:nvPr/>
          </p:nvSpPr>
          <p:spPr>
            <a:xfrm>
              <a:off x="5943599" y="3452141"/>
              <a:ext cx="2985953" cy="326413"/>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026972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353428" cy="830997"/>
            <a:chOff x="734568" y="424635"/>
            <a:chExt cx="435342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3626314" cy="646331"/>
            </a:xfrm>
            <a:prstGeom prst="rect">
              <a:avLst/>
            </a:prstGeom>
          </p:spPr>
          <p:txBody>
            <a:bodyPr wrap="none">
              <a:spAutoFit/>
            </a:bodyPr>
            <a:lstStyle/>
            <a:p>
              <a:r>
                <a:rPr lang="en-US" altLang="zh-CN" sz="3600" dirty="0" err="1">
                  <a:solidFill>
                    <a:schemeClr val="bg1"/>
                  </a:solidFill>
                  <a:latin typeface="微软雅黑" panose="020B0503020204020204" pitchFamily="34" charset="-122"/>
                  <a:ea typeface="微软雅黑" panose="020B0503020204020204" pitchFamily="34" charset="-122"/>
                </a:rPr>
                <a:t>malloc</a:t>
              </a:r>
              <a:r>
                <a:rPr lang="en-US" altLang="zh-CN" sz="3600" dirty="0">
                  <a:solidFill>
                    <a:schemeClr val="bg1"/>
                  </a:solidFill>
                  <a:latin typeface="微软雅黑" panose="020B0503020204020204" pitchFamily="34" charset="-122"/>
                  <a:ea typeface="微软雅黑" panose="020B0503020204020204" pitchFamily="34" charset="-122"/>
                </a:rPr>
                <a:t> </a:t>
              </a:r>
              <a:r>
                <a:rPr lang="zh-CN" altLang="en-US" sz="3600" dirty="0">
                  <a:solidFill>
                    <a:schemeClr val="bg1"/>
                  </a:solidFill>
                  <a:latin typeface="微软雅黑" panose="020B0503020204020204" pitchFamily="34" charset="-122"/>
                  <a:ea typeface="微软雅黑" panose="020B0503020204020204" pitchFamily="34" charset="-122"/>
                </a:rPr>
                <a:t>函数示例</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41120" y="1396833"/>
            <a:ext cx="9357360" cy="53328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编写函数，复制字符串</a:t>
            </a:r>
          </a:p>
        </p:txBody>
      </p:sp>
      <p:sp>
        <p:nvSpPr>
          <p:cNvPr id="9" name="矩形 8"/>
          <p:cNvSpPr/>
          <p:nvPr/>
        </p:nvSpPr>
        <p:spPr>
          <a:xfrm>
            <a:off x="1341120" y="2025426"/>
            <a:ext cx="9357360" cy="3980577"/>
          </a:xfrm>
          <a:prstGeom prst="rect">
            <a:avLst/>
          </a:prstGeom>
        </p:spPr>
        <p:txBody>
          <a:bodyPr wrap="square">
            <a:spAutoFit/>
          </a:bodyPr>
          <a:lstStyle/>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char * </a:t>
            </a:r>
            <a:r>
              <a:rPr lang="en-US" altLang="zh-CN" b="1" dirty="0" err="1">
                <a:solidFill>
                  <a:srgbClr val="006600"/>
                </a:solidFill>
                <a:latin typeface="微软雅黑" panose="020B0503020204020204" pitchFamily="34" charset="-122"/>
                <a:ea typeface="微软雅黑" panose="020B0503020204020204" pitchFamily="34" charset="-122"/>
              </a:rPr>
              <a:t>DuplicateString</a:t>
            </a:r>
            <a:r>
              <a:rPr lang="en-US" altLang="zh-CN" b="1" dirty="0">
                <a:solidFill>
                  <a:srgbClr val="006600"/>
                </a:solidFill>
                <a:latin typeface="微软雅黑" panose="020B0503020204020204" pitchFamily="34" charset="-122"/>
                <a:ea typeface="微软雅黑" panose="020B0503020204020204" pitchFamily="34" charset="-122"/>
              </a:rPr>
              <a:t>( char * s )</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char * t;</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unsigned </a:t>
            </a:r>
            <a:r>
              <a:rPr lang="en-US" altLang="zh-CN" b="1" dirty="0" err="1">
                <a:solidFill>
                  <a:srgbClr val="006600"/>
                </a:solidFill>
                <a:latin typeface="微软雅黑" panose="020B0503020204020204" pitchFamily="34" charset="-122"/>
                <a:ea typeface="微软雅黑" panose="020B0503020204020204" pitchFamily="34" charset="-122"/>
              </a:rPr>
              <a:t>int</a:t>
            </a:r>
            <a:r>
              <a:rPr lang="en-US" altLang="zh-CN" b="1" dirty="0">
                <a:solidFill>
                  <a:srgbClr val="006600"/>
                </a:solidFill>
                <a:latin typeface="微软雅黑" panose="020B0503020204020204" pitchFamily="34" charset="-122"/>
                <a:ea typeface="微软雅黑" panose="020B0503020204020204" pitchFamily="34" charset="-122"/>
              </a:rPr>
              <a:t> n,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if( !s ){ </a:t>
            </a:r>
            <a:r>
              <a:rPr lang="en-US" altLang="zh-CN" b="1" dirty="0" err="1">
                <a:solidFill>
                  <a:srgbClr val="006600"/>
                </a:solidFill>
                <a:latin typeface="微软雅黑" panose="020B0503020204020204" pitchFamily="34" charset="-122"/>
                <a:ea typeface="微软雅黑" panose="020B0503020204020204" pitchFamily="34" charset="-122"/>
              </a:rPr>
              <a:t>cout</a:t>
            </a:r>
            <a:r>
              <a:rPr lang="en-US" altLang="zh-CN" b="1" dirty="0">
                <a:solidFill>
                  <a:srgbClr val="006600"/>
                </a:solidFill>
                <a:latin typeface="微软雅黑" panose="020B0503020204020204" pitchFamily="34" charset="-122"/>
                <a:ea typeface="微软雅黑" panose="020B0503020204020204" pitchFamily="34" charset="-122"/>
              </a:rPr>
              <a:t> &lt;&lt; "</a:t>
            </a:r>
            <a:r>
              <a:rPr lang="en-US" altLang="zh-CN" b="1" dirty="0" err="1">
                <a:solidFill>
                  <a:srgbClr val="006600"/>
                </a:solidFill>
                <a:latin typeface="微软雅黑" panose="020B0503020204020204" pitchFamily="34" charset="-122"/>
                <a:ea typeface="微软雅黑" panose="020B0503020204020204" pitchFamily="34" charset="-122"/>
              </a:rPr>
              <a:t>DuplicateString</a:t>
            </a:r>
            <a:r>
              <a:rPr lang="en-US" altLang="zh-CN" b="1" dirty="0">
                <a:solidFill>
                  <a:srgbClr val="006600"/>
                </a:solidFill>
                <a:latin typeface="微软雅黑" panose="020B0503020204020204" pitchFamily="34" charset="-122"/>
                <a:ea typeface="微软雅黑" panose="020B0503020204020204" pitchFamily="34" charset="-122"/>
              </a:rPr>
              <a:t>: Parameter Illegal.";  exit(1);  }</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n = </a:t>
            </a:r>
            <a:r>
              <a:rPr lang="en-US" altLang="zh-CN" b="1" dirty="0" err="1">
                <a:solidFill>
                  <a:srgbClr val="006600"/>
                </a:solidFill>
                <a:latin typeface="微软雅黑" panose="020B0503020204020204" pitchFamily="34" charset="-122"/>
                <a:ea typeface="微软雅黑" panose="020B0503020204020204" pitchFamily="34" charset="-122"/>
              </a:rPr>
              <a:t>strlen</a:t>
            </a:r>
            <a:r>
              <a:rPr lang="en-US" altLang="zh-CN" b="1" dirty="0">
                <a:solidFill>
                  <a:srgbClr val="006600"/>
                </a:solidFill>
                <a:latin typeface="微软雅黑" panose="020B0503020204020204" pitchFamily="34" charset="-122"/>
                <a:ea typeface="微软雅黑" panose="020B0503020204020204" pitchFamily="34" charset="-122"/>
              </a:rPr>
              <a:t>( s );</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t = ( char * )</a:t>
            </a:r>
            <a:r>
              <a:rPr lang="en-US" altLang="zh-CN" b="1" dirty="0" err="1">
                <a:solidFill>
                  <a:srgbClr val="006600"/>
                </a:solidFill>
                <a:latin typeface="微软雅黑" panose="020B0503020204020204" pitchFamily="34" charset="-122"/>
                <a:ea typeface="微软雅黑" panose="020B0503020204020204" pitchFamily="34" charset="-122"/>
              </a:rPr>
              <a:t>malloc</a:t>
            </a:r>
            <a:r>
              <a:rPr lang="en-US" altLang="zh-CN" b="1" dirty="0">
                <a:solidFill>
                  <a:srgbClr val="006600"/>
                </a:solidFill>
                <a:latin typeface="微软雅黑" panose="020B0503020204020204" pitchFamily="34" charset="-122"/>
                <a:ea typeface="微软雅黑" panose="020B0503020204020204" pitchFamily="34" charset="-122"/>
              </a:rPr>
              <a:t>( n + 1 );</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for(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 0;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&lt; n; </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t[</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 = s[</a:t>
            </a:r>
            <a:r>
              <a:rPr lang="en-US" altLang="zh-CN" b="1" dirty="0" err="1">
                <a:solidFill>
                  <a:srgbClr val="006600"/>
                </a:solidFill>
                <a:latin typeface="微软雅黑" panose="020B0503020204020204" pitchFamily="34" charset="-122"/>
                <a:ea typeface="微软雅黑" panose="020B0503020204020204" pitchFamily="34" charset="-122"/>
              </a:rPr>
              <a:t>i</a:t>
            </a:r>
            <a:r>
              <a:rPr lang="en-US" altLang="zh-CN"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t[n] = '\0';</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  return t;</a:t>
            </a:r>
          </a:p>
          <a:p>
            <a:pPr>
              <a:spcBef>
                <a:spcPts val="400"/>
              </a:spcBef>
            </a:pPr>
            <a:r>
              <a:rPr lang="en-US" altLang="zh-CN"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973183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824035" cy="830997"/>
            <a:chOff x="734568" y="424635"/>
            <a:chExt cx="2824035"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096921"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free </a:t>
              </a:r>
              <a:r>
                <a:rPr lang="zh-CN" altLang="en-US" sz="3600" dirty="0">
                  <a:solidFill>
                    <a:schemeClr val="bg1"/>
                  </a:solidFill>
                  <a:latin typeface="微软雅黑" panose="020B0503020204020204" pitchFamily="34" charset="-122"/>
                  <a:ea typeface="微软雅黑" panose="020B0503020204020204" pitchFamily="34" charset="-122"/>
                </a:rPr>
                <a:t>函数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4541756"/>
          </a:xfrm>
          <a:prstGeom prst="rect">
            <a:avLst/>
          </a:prstGeom>
        </p:spPr>
        <p:txBody>
          <a:bodyPr wrap="square">
            <a:spAutoFit/>
          </a:bodyPr>
          <a:lstStyle/>
          <a:p>
            <a:pPr>
              <a:lnSpc>
                <a:spcPct val="110000"/>
              </a:lnSpc>
              <a:spcBef>
                <a:spcPts val="400"/>
              </a:spcBef>
            </a:pPr>
            <a:r>
              <a:rPr lang="en-US" altLang="zh-CN" sz="2400" b="1" dirty="0">
                <a:solidFill>
                  <a:srgbClr val="8A2F8C"/>
                </a:solidFill>
                <a:latin typeface="微软雅黑" panose="020B0503020204020204" pitchFamily="34" charset="-122"/>
                <a:ea typeface="微软雅黑" panose="020B0503020204020204" pitchFamily="34" charset="-122"/>
              </a:rPr>
              <a:t>free </a:t>
            </a:r>
            <a:r>
              <a:rPr lang="zh-CN" altLang="en-US" sz="2400" b="1" dirty="0">
                <a:solidFill>
                  <a:srgbClr val="8A2F8C"/>
                </a:solidFill>
                <a:latin typeface="微软雅黑" panose="020B0503020204020204" pitchFamily="34" charset="-122"/>
                <a:ea typeface="微软雅黑" panose="020B0503020204020204" pitchFamily="34" charset="-122"/>
              </a:rPr>
              <a:t>函数的一般用法</a:t>
            </a:r>
          </a:p>
          <a:p>
            <a:pPr marL="252000">
              <a:lnSpc>
                <a:spcPct val="110000"/>
              </a:lnSpc>
              <a:spcBef>
                <a:spcPts val="600"/>
              </a:spcBef>
            </a:pPr>
            <a:r>
              <a:rPr lang="zh-CN" altLang="en-US" sz="2000" b="1" dirty="0">
                <a:solidFill>
                  <a:srgbClr val="8A2F8C"/>
                </a:solidFill>
                <a:latin typeface="微软雅黑" panose="020B0503020204020204" pitchFamily="34" charset="-122"/>
                <a:ea typeface="微软雅黑" panose="020B0503020204020204" pitchFamily="34" charset="-122"/>
              </a:rPr>
              <a:t>传递一个指向动态分配内存的目标数据对象的指针</a:t>
            </a:r>
          </a:p>
          <a:p>
            <a:pPr marL="252000">
              <a:lnSpc>
                <a:spcPct val="110000"/>
              </a:lnSpc>
              <a:spcBef>
                <a:spcPts val="600"/>
              </a:spcBef>
            </a:pPr>
            <a:r>
              <a:rPr lang="zh-CN" altLang="en-US" sz="2000" b="1" dirty="0">
                <a:solidFill>
                  <a:srgbClr val="8A2F8C"/>
                </a:solidFill>
                <a:latin typeface="微软雅黑" panose="020B0503020204020204" pitchFamily="34" charset="-122"/>
                <a:ea typeface="微软雅黑" panose="020B0503020204020204" pitchFamily="34" charset="-122"/>
              </a:rPr>
              <a:t>示例一：</a:t>
            </a:r>
            <a:r>
              <a:rPr lang="en-US" altLang="zh-CN" sz="2000" b="1" dirty="0">
                <a:solidFill>
                  <a:srgbClr val="006600"/>
                </a:solidFill>
                <a:latin typeface="微软雅黑" panose="020B0503020204020204" pitchFamily="34" charset="-122"/>
                <a:ea typeface="微软雅黑" panose="020B0503020204020204" pitchFamily="34" charset="-122"/>
              </a:rPr>
              <a:t>char * p;    p = (char *)</a:t>
            </a:r>
            <a:r>
              <a:rPr lang="en-US" altLang="zh-CN" sz="2000" b="1" dirty="0" err="1">
                <a:solidFill>
                  <a:srgbClr val="006600"/>
                </a:solidFill>
                <a:latin typeface="微软雅黑" panose="020B0503020204020204" pitchFamily="34" charset="-122"/>
                <a:ea typeface="微软雅黑" panose="020B0503020204020204" pitchFamily="34" charset="-122"/>
              </a:rPr>
              <a:t>malloc</a:t>
            </a:r>
            <a:r>
              <a:rPr lang="en-US" altLang="zh-CN" sz="2000" b="1" dirty="0">
                <a:solidFill>
                  <a:srgbClr val="006600"/>
                </a:solidFill>
                <a:latin typeface="微软雅黑" panose="020B0503020204020204" pitchFamily="34" charset="-122"/>
                <a:ea typeface="微软雅黑" panose="020B0503020204020204" pitchFamily="34" charset="-122"/>
              </a:rPr>
              <a:t>(11);    free(p);</a:t>
            </a:r>
          </a:p>
          <a:p>
            <a:pPr marL="252000">
              <a:lnSpc>
                <a:spcPct val="110000"/>
              </a:lnSpc>
              <a:spcBef>
                <a:spcPts val="600"/>
              </a:spcBef>
            </a:pPr>
            <a:r>
              <a:rPr lang="zh-CN" altLang="en-US" sz="2000" b="1" dirty="0">
                <a:solidFill>
                  <a:srgbClr val="8A2F8C"/>
                </a:solidFill>
                <a:latin typeface="微软雅黑" panose="020B0503020204020204" pitchFamily="34" charset="-122"/>
                <a:ea typeface="微软雅黑" panose="020B0503020204020204" pitchFamily="34" charset="-122"/>
              </a:rPr>
              <a:t>示例二：</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p = (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a:t>
            </a:r>
            <a:r>
              <a:rPr lang="en-US" altLang="zh-CN" sz="2000" b="1" dirty="0" err="1">
                <a:solidFill>
                  <a:srgbClr val="006600"/>
                </a:solidFill>
                <a:latin typeface="微软雅黑" panose="020B0503020204020204" pitchFamily="34" charset="-122"/>
                <a:ea typeface="微软雅黑" panose="020B0503020204020204" pitchFamily="34" charset="-122"/>
              </a:rPr>
              <a:t>malloc</a:t>
            </a:r>
            <a:r>
              <a:rPr lang="en-US" altLang="zh-CN" sz="2000" b="1" dirty="0">
                <a:solidFill>
                  <a:srgbClr val="006600"/>
                </a:solidFill>
                <a:latin typeface="微软雅黑" panose="020B0503020204020204" pitchFamily="34" charset="-122"/>
                <a:ea typeface="微软雅黑" panose="020B0503020204020204" pitchFamily="34" charset="-122"/>
              </a:rPr>
              <a:t>( 10 * </a:t>
            </a:r>
            <a:r>
              <a:rPr lang="en-US" altLang="zh-CN" sz="2000" b="1" dirty="0" err="1">
                <a:solidFill>
                  <a:srgbClr val="006600"/>
                </a:solidFill>
                <a:latin typeface="微软雅黑" panose="020B0503020204020204" pitchFamily="34" charset="-122"/>
                <a:ea typeface="微软雅黑" panose="020B0503020204020204" pitchFamily="34" charset="-122"/>
              </a:rPr>
              <a:t>sizeof</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 );    free( p );</a:t>
            </a:r>
          </a:p>
          <a:p>
            <a:pPr marL="252000">
              <a:lnSpc>
                <a:spcPct val="110000"/>
              </a:lnSpc>
              <a:spcBef>
                <a:spcPts val="600"/>
              </a:spcBef>
            </a:pPr>
            <a:r>
              <a:rPr lang="zh-CN" altLang="en-US" sz="2000" b="1" dirty="0">
                <a:solidFill>
                  <a:srgbClr val="8A2F8C"/>
                </a:solidFill>
                <a:latin typeface="微软雅黑" panose="020B0503020204020204" pitchFamily="34" charset="-122"/>
                <a:ea typeface="微软雅黑" panose="020B0503020204020204" pitchFamily="34" charset="-122"/>
              </a:rPr>
              <a:t>示例二分配能够容纳 </a:t>
            </a:r>
            <a:r>
              <a:rPr lang="en-US" altLang="zh-CN" sz="2000" b="1" dirty="0">
                <a:solidFill>
                  <a:srgbClr val="8A2F8C"/>
                </a:solidFill>
                <a:latin typeface="微软雅黑" panose="020B0503020204020204" pitchFamily="34" charset="-122"/>
                <a:ea typeface="微软雅黑" panose="020B0503020204020204" pitchFamily="34" charset="-122"/>
              </a:rPr>
              <a:t>10 </a:t>
            </a:r>
            <a:r>
              <a:rPr lang="zh-CN" altLang="en-US" sz="2000" b="1" dirty="0">
                <a:solidFill>
                  <a:srgbClr val="8A2F8C"/>
                </a:solidFill>
                <a:latin typeface="微软雅黑" panose="020B0503020204020204" pitchFamily="34" charset="-122"/>
                <a:ea typeface="微软雅黑" panose="020B0503020204020204" pitchFamily="34" charset="-122"/>
              </a:rPr>
              <a:t>个整数的连续存储空间，使 </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指向该空间的基地址，最后调用 </a:t>
            </a:r>
            <a:r>
              <a:rPr lang="en-US" altLang="zh-CN" sz="2000" b="1" dirty="0">
                <a:solidFill>
                  <a:srgbClr val="8A2F8C"/>
                </a:solidFill>
                <a:latin typeface="微软雅黑" panose="020B0503020204020204" pitchFamily="34" charset="-122"/>
                <a:ea typeface="微软雅黑" panose="020B0503020204020204" pitchFamily="34" charset="-122"/>
              </a:rPr>
              <a:t>free </a:t>
            </a:r>
            <a:r>
              <a:rPr lang="zh-CN" altLang="en-US" sz="2000" b="1" dirty="0">
                <a:solidFill>
                  <a:srgbClr val="8A2F8C"/>
                </a:solidFill>
                <a:latin typeface="微软雅黑" panose="020B0503020204020204" pitchFamily="34" charset="-122"/>
                <a:ea typeface="微软雅黑" panose="020B0503020204020204" pitchFamily="34" charset="-122"/>
              </a:rPr>
              <a:t>函数释放 </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指向的整个空间</a:t>
            </a:r>
          </a:p>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特别说明：有分配就有释放</a:t>
            </a:r>
          </a:p>
          <a:p>
            <a:pPr marL="252000">
              <a:lnSpc>
                <a:spcPct val="110000"/>
              </a:lnSpc>
              <a:spcBef>
                <a:spcPts val="600"/>
              </a:spcBef>
            </a:pPr>
            <a:r>
              <a:rPr lang="en-US" altLang="zh-CN" sz="2000" b="1" dirty="0">
                <a:solidFill>
                  <a:srgbClr val="8A2F8C"/>
                </a:solidFill>
                <a:latin typeface="微软雅黑" panose="020B0503020204020204" pitchFamily="34" charset="-122"/>
                <a:ea typeface="微软雅黑" panose="020B0503020204020204" pitchFamily="34" charset="-122"/>
              </a:rPr>
              <a:t>free </a:t>
            </a:r>
            <a:r>
              <a:rPr lang="zh-CN" altLang="en-US" sz="2000" b="1" dirty="0">
                <a:solidFill>
                  <a:srgbClr val="8A2F8C"/>
                </a:solidFill>
                <a:latin typeface="微软雅黑" panose="020B0503020204020204" pitchFamily="34" charset="-122"/>
                <a:ea typeface="微软雅黑" panose="020B0503020204020204" pitchFamily="34" charset="-122"/>
              </a:rPr>
              <a:t>函数释放的是 </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指向的目标数据对象的空间，而不是 </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本身的存储空间</a:t>
            </a:r>
          </a:p>
          <a:p>
            <a:pPr marL="252000">
              <a:lnSpc>
                <a:spcPct val="110000"/>
              </a:lnSpc>
              <a:spcBef>
                <a:spcPts val="600"/>
              </a:spcBef>
            </a:pPr>
            <a:r>
              <a:rPr lang="zh-CN" altLang="en-US" sz="2000" b="1" dirty="0">
                <a:solidFill>
                  <a:srgbClr val="8A2F8C"/>
                </a:solidFill>
                <a:latin typeface="微软雅黑" panose="020B0503020204020204" pitchFamily="34" charset="-122"/>
                <a:ea typeface="微软雅黑" panose="020B0503020204020204" pitchFamily="34" charset="-122"/>
              </a:rPr>
              <a:t>调用 </a:t>
            </a:r>
            <a:r>
              <a:rPr lang="en-US" altLang="zh-CN" sz="2000" b="1" dirty="0">
                <a:solidFill>
                  <a:srgbClr val="8A2F8C"/>
                </a:solidFill>
                <a:latin typeface="微软雅黑" panose="020B0503020204020204" pitchFamily="34" charset="-122"/>
                <a:ea typeface="微软雅黑" panose="020B0503020204020204" pitchFamily="34" charset="-122"/>
              </a:rPr>
              <a:t>free </a:t>
            </a:r>
            <a:r>
              <a:rPr lang="zh-CN" altLang="en-US" sz="2000" b="1" dirty="0">
                <a:solidFill>
                  <a:srgbClr val="8A2F8C"/>
                </a:solidFill>
                <a:latin typeface="微软雅黑" panose="020B0503020204020204" pitchFamily="34" charset="-122"/>
                <a:ea typeface="微软雅黑" panose="020B0503020204020204" pitchFamily="34" charset="-122"/>
              </a:rPr>
              <a:t>函数后，</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指向的空间不再有效，但 </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仍指向它</a:t>
            </a:r>
          </a:p>
          <a:p>
            <a:pPr marL="252000">
              <a:lnSpc>
                <a:spcPct val="110000"/>
              </a:lnSpc>
              <a:spcBef>
                <a:spcPts val="600"/>
              </a:spcBef>
            </a:pPr>
            <a:r>
              <a:rPr lang="zh-CN" altLang="en-US" sz="2000" b="1" dirty="0">
                <a:solidFill>
                  <a:srgbClr val="8A2F8C"/>
                </a:solidFill>
                <a:latin typeface="微软雅黑" panose="020B0503020204020204" pitchFamily="34" charset="-122"/>
                <a:ea typeface="微软雅黑" panose="020B0503020204020204" pitchFamily="34" charset="-122"/>
              </a:rPr>
              <a:t>为保证在释放目标数据对象空间后，不会再次使用 </a:t>
            </a:r>
            <a:r>
              <a:rPr lang="en-US" altLang="zh-CN" sz="2000" b="1" dirty="0">
                <a:solidFill>
                  <a:srgbClr val="8A2F8C"/>
                </a:solidFill>
                <a:latin typeface="微软雅黑" panose="020B0503020204020204" pitchFamily="34" charset="-122"/>
                <a:ea typeface="微软雅黑" panose="020B0503020204020204" pitchFamily="34" charset="-122"/>
              </a:rPr>
              <a:t>p </a:t>
            </a:r>
            <a:r>
              <a:rPr lang="zh-CN" altLang="en-US" sz="2000" b="1" dirty="0">
                <a:solidFill>
                  <a:srgbClr val="8A2F8C"/>
                </a:solidFill>
                <a:latin typeface="微软雅黑" panose="020B0503020204020204" pitchFamily="34" charset="-122"/>
                <a:ea typeface="微软雅黑" panose="020B0503020204020204" pitchFamily="34" charset="-122"/>
              </a:rPr>
              <a:t>访问，建议按照下述格式书写代码</a:t>
            </a:r>
            <a:r>
              <a:rPr lang="zh-CN" altLang="en-US" sz="2000" b="1" dirty="0" smtClean="0">
                <a:solidFill>
                  <a:srgbClr val="8A2F8C"/>
                </a:solidFill>
                <a:latin typeface="微软雅黑" panose="020B0503020204020204" pitchFamily="34" charset="-122"/>
                <a:ea typeface="微软雅黑" panose="020B0503020204020204" pitchFamily="34" charset="-122"/>
              </a:rPr>
              <a:t>：</a:t>
            </a:r>
            <a:r>
              <a:rPr lang="en-US" altLang="zh-CN" sz="2000" b="1" dirty="0" smtClean="0">
                <a:solidFill>
                  <a:srgbClr val="006600"/>
                </a:solidFill>
                <a:latin typeface="微软雅黑" panose="020B0503020204020204" pitchFamily="34" charset="-122"/>
                <a:ea typeface="微软雅黑" panose="020B0503020204020204" pitchFamily="34" charset="-122"/>
              </a:rPr>
              <a:t>free</a:t>
            </a:r>
            <a:r>
              <a:rPr lang="en-US" altLang="zh-CN" sz="2000" b="1" dirty="0">
                <a:solidFill>
                  <a:srgbClr val="006600"/>
                </a:solidFill>
                <a:latin typeface="微软雅黑" panose="020B0503020204020204" pitchFamily="34" charset="-122"/>
                <a:ea typeface="微软雅黑" panose="020B0503020204020204" pitchFamily="34" charset="-122"/>
              </a:rPr>
              <a:t>( p );   p = NULL;</a:t>
            </a:r>
          </a:p>
        </p:txBody>
      </p:sp>
    </p:spTree>
    <p:extLst>
      <p:ext uri="{BB962C8B-B14F-4D97-AF65-F5344CB8AC3E}">
        <p14:creationId xmlns:p14="http://schemas.microsoft.com/office/powerpoint/2010/main" val="2818652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744136" cy="830997"/>
            <a:chOff x="734568" y="424635"/>
            <a:chExt cx="4744136"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4164923" cy="646331"/>
            </a:xfrm>
            <a:prstGeom prst="rect">
              <a:avLst/>
            </a:prstGeom>
          </p:spPr>
          <p:txBody>
            <a:bodyPr wrap="none">
              <a:spAutoFit/>
            </a:bodyPr>
            <a:lstStyle/>
            <a:p>
              <a:r>
                <a:rPr lang="en-US" altLang="zh-CN" sz="3600" dirty="0">
                  <a:solidFill>
                    <a:schemeClr val="bg1"/>
                  </a:solidFill>
                  <a:latin typeface="微软雅黑" panose="020B0503020204020204" pitchFamily="34" charset="-122"/>
                  <a:ea typeface="微软雅黑" panose="020B0503020204020204" pitchFamily="34" charset="-122"/>
                </a:rPr>
                <a:t>new/new[ ] </a:t>
              </a:r>
              <a:r>
                <a:rPr lang="zh-CN" altLang="en-US" sz="3600" dirty="0">
                  <a:solidFill>
                    <a:schemeClr val="bg1"/>
                  </a:solidFill>
                  <a:latin typeface="微软雅黑" panose="020B0503020204020204" pitchFamily="34" charset="-122"/>
                  <a:ea typeface="微软雅黑" panose="020B0503020204020204" pitchFamily="34" charset="-122"/>
                </a:rPr>
                <a:t>操作符</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4320157"/>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动态创建单个目标数据对象</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*p = 10;</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 10;</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分配目标对象并初始化：</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(10);  // </a:t>
            </a:r>
            <a:r>
              <a:rPr lang="zh-CN" altLang="en-US" sz="2400" b="1" dirty="0">
                <a:solidFill>
                  <a:srgbClr val="006600"/>
                </a:solidFill>
                <a:latin typeface="微软雅黑" panose="020B0503020204020204" pitchFamily="34" charset="-122"/>
                <a:ea typeface="微软雅黑" panose="020B0503020204020204" pitchFamily="34" charset="-122"/>
              </a:rPr>
              <a:t>将 *</a:t>
            </a:r>
            <a:r>
              <a:rPr lang="en-US" altLang="zh-CN" sz="2400" b="1" dirty="0">
                <a:solidFill>
                  <a:srgbClr val="006600"/>
                </a:solidFill>
                <a:latin typeface="微软雅黑" panose="020B0503020204020204" pitchFamily="34" charset="-122"/>
                <a:ea typeface="微软雅黑" panose="020B0503020204020204" pitchFamily="34" charset="-122"/>
              </a:rPr>
              <a:t>p </a:t>
            </a:r>
            <a:r>
              <a:rPr lang="zh-CN" altLang="en-US" sz="2400" b="1" dirty="0">
                <a:solidFill>
                  <a:srgbClr val="006600"/>
                </a:solidFill>
                <a:latin typeface="微软雅黑" panose="020B0503020204020204" pitchFamily="34" charset="-122"/>
                <a:ea typeface="微软雅黑" panose="020B0503020204020204" pitchFamily="34" charset="-122"/>
              </a:rPr>
              <a:t>初始化为 </a:t>
            </a:r>
            <a:r>
              <a:rPr lang="en-US" altLang="zh-CN" sz="2400" b="1" dirty="0">
                <a:solidFill>
                  <a:srgbClr val="006600"/>
                </a:solidFill>
                <a:latin typeface="微软雅黑" panose="020B0503020204020204" pitchFamily="34" charset="-122"/>
                <a:ea typeface="微软雅黑" panose="020B0503020204020204" pitchFamily="34" charset="-122"/>
              </a:rPr>
              <a:t>10</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分配目标对象并初始化：</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)(10);</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动态创建多个目标数据对象</a:t>
            </a:r>
          </a:p>
          <a:p>
            <a:pPr marL="288000">
              <a:lnSpc>
                <a:spcPct val="110000"/>
              </a:lnSpc>
              <a:spcBef>
                <a:spcPts val="600"/>
              </a:spcBef>
            </a:pPr>
            <a:r>
              <a:rPr lang="zh-CN" altLang="en-US" sz="2400" b="1" dirty="0">
                <a:solidFill>
                  <a:srgbClr val="8A2F8C"/>
                </a:solidFill>
                <a:latin typeface="微软雅黑" panose="020B0503020204020204" pitchFamily="34" charset="-122"/>
                <a:ea typeface="微软雅黑" panose="020B0503020204020204" pitchFamily="34" charset="-122"/>
              </a:rPr>
              <a:t>分配数组目标对象：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[8]; // </a:t>
            </a:r>
            <a:r>
              <a:rPr lang="zh-CN" altLang="en-US" sz="2400" b="1" dirty="0">
                <a:solidFill>
                  <a:srgbClr val="006600"/>
                </a:solidFill>
                <a:latin typeface="微软雅黑" panose="020B0503020204020204" pitchFamily="34" charset="-122"/>
                <a:ea typeface="微软雅黑" panose="020B0503020204020204" pitchFamily="34" charset="-122"/>
              </a:rPr>
              <a:t>分配 </a:t>
            </a:r>
            <a:r>
              <a:rPr lang="en-US" altLang="zh-CN" sz="2400" b="1" dirty="0">
                <a:solidFill>
                  <a:srgbClr val="006600"/>
                </a:solidFill>
                <a:latin typeface="微软雅黑" panose="020B0503020204020204" pitchFamily="34" charset="-122"/>
                <a:ea typeface="微软雅黑" panose="020B0503020204020204" pitchFamily="34" charset="-122"/>
              </a:rPr>
              <a:t>8 </a:t>
            </a:r>
            <a:r>
              <a:rPr lang="zh-CN" altLang="en-US" sz="2400" b="1" dirty="0">
                <a:solidFill>
                  <a:srgbClr val="006600"/>
                </a:solidFill>
                <a:latin typeface="微软雅黑" panose="020B0503020204020204" pitchFamily="34" charset="-122"/>
                <a:ea typeface="微软雅黑" panose="020B0503020204020204" pitchFamily="34" charset="-122"/>
              </a:rPr>
              <a:t>个元素的整数数组</a:t>
            </a:r>
          </a:p>
        </p:txBody>
      </p:sp>
    </p:spTree>
    <p:extLst>
      <p:ext uri="{BB962C8B-B14F-4D97-AF65-F5344CB8AC3E}">
        <p14:creationId xmlns:p14="http://schemas.microsoft.com/office/powerpoint/2010/main" val="1974133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63629" cy="830997"/>
            <a:chOff x="734568" y="424635"/>
            <a:chExt cx="496362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152144" y="595111"/>
              <a:ext cx="4546053" cy="584775"/>
            </a:xfrm>
            <a:prstGeom prst="rect">
              <a:avLst/>
            </a:prstGeom>
          </p:spPr>
          <p:txBody>
            <a:bodyPr wrap="none">
              <a:spAutoFit/>
            </a:bodyPr>
            <a:lstStyle/>
            <a:p>
              <a:r>
                <a:rPr lang="en-US" altLang="zh-CN" sz="3200" dirty="0">
                  <a:solidFill>
                    <a:schemeClr val="bg1"/>
                  </a:solidFill>
                  <a:latin typeface="微软雅黑" panose="020B0503020204020204" pitchFamily="34" charset="-122"/>
                  <a:ea typeface="微软雅黑" panose="020B0503020204020204" pitchFamily="34" charset="-122"/>
                </a:rPr>
                <a:t>delete/delete[ ] </a:t>
              </a:r>
              <a:r>
                <a:rPr lang="zh-CN" altLang="en-US" sz="3200" dirty="0">
                  <a:solidFill>
                    <a:schemeClr val="bg1"/>
                  </a:solidFill>
                  <a:latin typeface="微软雅黑" panose="020B0503020204020204" pitchFamily="34" charset="-122"/>
                  <a:ea typeface="微软雅黑" panose="020B0503020204020204" pitchFamily="34" charset="-122"/>
                </a:rPr>
                <a:t>操作符</a:t>
              </a:r>
              <a:endParaRPr lang="zh-CN" altLang="en-US" sz="32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2464264"/>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释放单个目标数据对象</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释放</a:t>
            </a:r>
            <a:r>
              <a:rPr lang="zh-CN" altLang="en-US" sz="2400" b="1" dirty="0">
                <a:solidFill>
                  <a:srgbClr val="8A2F8C"/>
                </a:solidFill>
                <a:latin typeface="微软雅黑" panose="020B0503020204020204" pitchFamily="34" charset="-122"/>
                <a:ea typeface="微软雅黑" panose="020B0503020204020204" pitchFamily="34" charset="-122"/>
              </a:rPr>
              <a:t>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*p = 10;  delete p;</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释放多个目标数据对象</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释放</a:t>
            </a:r>
            <a:r>
              <a:rPr lang="zh-CN" altLang="en-US" sz="2400" b="1" dirty="0">
                <a:solidFill>
                  <a:srgbClr val="8A2F8C"/>
                </a:solidFill>
                <a:latin typeface="微软雅黑" panose="020B0503020204020204" pitchFamily="34" charset="-122"/>
                <a:ea typeface="微软雅黑" panose="020B0503020204020204" pitchFamily="34" charset="-122"/>
              </a:rPr>
              <a:t>数组目标对象：</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new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[8];  delete[] p;</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a:t>
            </a:r>
            <a:r>
              <a:rPr lang="zh-CN" altLang="en-US" sz="2400" b="1" dirty="0" smtClean="0">
                <a:solidFill>
                  <a:srgbClr val="C00000"/>
                </a:solidFill>
                <a:latin typeface="微软雅黑" panose="020B0503020204020204" pitchFamily="34" charset="-122"/>
                <a:ea typeface="微软雅黑" panose="020B0503020204020204" pitchFamily="34" charset="-122"/>
              </a:rPr>
              <a:t>不是</a:t>
            </a:r>
            <a:r>
              <a:rPr lang="en-US" altLang="zh-CN" sz="2400" b="1" dirty="0">
                <a:solidFill>
                  <a:srgbClr val="C00000"/>
                </a:solidFill>
                <a:latin typeface="微软雅黑" panose="020B0503020204020204" pitchFamily="34" charset="-122"/>
                <a:ea typeface="微软雅黑" panose="020B0503020204020204" pitchFamily="34" charset="-122"/>
              </a:rPr>
              <a:t>delete p[ </a:t>
            </a:r>
            <a:r>
              <a:rPr lang="en-US" altLang="zh-CN" sz="2400" b="1" dirty="0" smtClean="0">
                <a:solidFill>
                  <a:srgbClr val="C00000"/>
                </a:solidFill>
                <a:latin typeface="微软雅黑" panose="020B0503020204020204" pitchFamily="34" charset="-122"/>
                <a:ea typeface="微软雅黑" panose="020B0503020204020204" pitchFamily="34" charset="-122"/>
              </a:rPr>
              <a:t>]!</a:t>
            </a:r>
            <a:endParaRPr lang="en-US" altLang="zh-CN" sz="24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0014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所有权与空悬指针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07146"/>
            <a:ext cx="9357360" cy="4506875"/>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目标数据对象的所有权</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指向该目标数据对象的指针对象拥有所有权</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在程序中要时刻明确动态分配内存的目标数据对象的所有权归属于哪个指针数据对象</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指针使用的一般原则</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主动释放原则：如果某函数动态分配了内存，在函数退出时该目标数据对象不再需要，应主动释放它，此时 </a:t>
            </a:r>
            <a:r>
              <a:rPr lang="en-US" altLang="zh-CN" sz="2200" b="1" dirty="0" err="1">
                <a:solidFill>
                  <a:srgbClr val="8A2F8C"/>
                </a:solidFill>
                <a:latin typeface="微软雅黑" panose="020B0503020204020204" pitchFamily="34" charset="-122"/>
                <a:ea typeface="微软雅黑" panose="020B0503020204020204" pitchFamily="34" charset="-122"/>
              </a:rPr>
              <a:t>malloc</a:t>
            </a:r>
            <a:r>
              <a:rPr lang="en-US" altLang="zh-CN" sz="2200" b="1" dirty="0">
                <a:solidFill>
                  <a:srgbClr val="8A2F8C"/>
                </a:solidFill>
                <a:latin typeface="微软雅黑" panose="020B0503020204020204" pitchFamily="34" charset="-122"/>
                <a:ea typeface="微软雅黑" panose="020B0503020204020204" pitchFamily="34" charset="-122"/>
              </a:rPr>
              <a:t> </a:t>
            </a:r>
            <a:r>
              <a:rPr lang="zh-CN" altLang="en-US" sz="2200" b="1" dirty="0">
                <a:solidFill>
                  <a:srgbClr val="8A2F8C"/>
                </a:solidFill>
                <a:latin typeface="微软雅黑" panose="020B0503020204020204" pitchFamily="34" charset="-122"/>
                <a:ea typeface="微软雅黑" panose="020B0503020204020204" pitchFamily="34" charset="-122"/>
              </a:rPr>
              <a:t>与 </a:t>
            </a:r>
            <a:r>
              <a:rPr lang="en-US" altLang="zh-CN" sz="2200" b="1" dirty="0">
                <a:solidFill>
                  <a:srgbClr val="8A2F8C"/>
                </a:solidFill>
                <a:latin typeface="微软雅黑" panose="020B0503020204020204" pitchFamily="34" charset="-122"/>
                <a:ea typeface="微软雅黑" panose="020B0503020204020204" pitchFamily="34" charset="-122"/>
              </a:rPr>
              <a:t>free </a:t>
            </a:r>
            <a:r>
              <a:rPr lang="zh-CN" altLang="en-US" sz="2200" b="1" dirty="0">
                <a:solidFill>
                  <a:srgbClr val="8A2F8C"/>
                </a:solidFill>
                <a:latin typeface="微软雅黑" panose="020B0503020204020204" pitchFamily="34" charset="-122"/>
                <a:ea typeface="微软雅黑" panose="020B0503020204020204" pitchFamily="34" charset="-122"/>
              </a:rPr>
              <a:t>在函数中成对出现</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所有权转移原则：如果某函数动态分配了内存，在函数退出后该目标数据对象仍然需要，此时应将其所有权转交给本函数之外的同型指针对象，函数内部代码只有 </a:t>
            </a:r>
            <a:r>
              <a:rPr lang="en-US" altLang="zh-CN" sz="2200" b="1" dirty="0" err="1">
                <a:solidFill>
                  <a:srgbClr val="8A2F8C"/>
                </a:solidFill>
                <a:latin typeface="微软雅黑" panose="020B0503020204020204" pitchFamily="34" charset="-122"/>
                <a:ea typeface="微软雅黑" panose="020B0503020204020204" pitchFamily="34" charset="-122"/>
              </a:rPr>
              <a:t>malloc</a:t>
            </a:r>
            <a:r>
              <a:rPr lang="zh-CN" altLang="en-US" sz="2200" b="1" dirty="0">
                <a:solidFill>
                  <a:srgbClr val="8A2F8C"/>
                </a:solidFill>
                <a:latin typeface="微软雅黑" panose="020B0503020204020204" pitchFamily="34" charset="-122"/>
                <a:ea typeface="微软雅黑" panose="020B0503020204020204" pitchFamily="34" charset="-122"/>
              </a:rPr>
              <a:t>，没有 </a:t>
            </a:r>
            <a:r>
              <a:rPr lang="en-US" altLang="zh-CN" sz="2200" b="1" dirty="0">
                <a:solidFill>
                  <a:srgbClr val="8A2F8C"/>
                </a:solidFill>
                <a:latin typeface="微软雅黑" panose="020B0503020204020204" pitchFamily="34" charset="-122"/>
                <a:ea typeface="微软雅黑" panose="020B0503020204020204" pitchFamily="34" charset="-122"/>
              </a:rPr>
              <a:t>free</a:t>
            </a:r>
          </a:p>
        </p:txBody>
      </p:sp>
    </p:spTree>
    <p:extLst>
      <p:ext uri="{BB962C8B-B14F-4D97-AF65-F5344CB8AC3E}">
        <p14:creationId xmlns:p14="http://schemas.microsoft.com/office/powerpoint/2010/main" val="323576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所有权与空悬指针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98586"/>
            <a:ext cx="9357360" cy="3846181"/>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空悬指针问题</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所有权的重叠：指针赋值操作导致两个指针数据对象指向同样的目标数据对象，即两个指针都声称“自己拥有目标数据对象的所有权”</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示例：</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*p, *q;    q = (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malloc</a:t>
            </a:r>
            <a:r>
              <a:rPr lang="en-US" altLang="zh-CN" sz="2400" b="1" dirty="0">
                <a:solidFill>
                  <a:srgbClr val="006600"/>
                </a:solidFill>
                <a:latin typeface="微软雅黑" panose="020B0503020204020204" pitchFamily="34" charset="-122"/>
                <a:ea typeface="微软雅黑" panose="020B0503020204020204" pitchFamily="34" charset="-122"/>
              </a:rPr>
              <a:t>( </a:t>
            </a:r>
            <a:r>
              <a:rPr lang="en-US" altLang="zh-CN" sz="2400" b="1" dirty="0" err="1">
                <a:solidFill>
                  <a:srgbClr val="006600"/>
                </a:solidFill>
                <a:latin typeface="微软雅黑" panose="020B0503020204020204" pitchFamily="34" charset="-122"/>
                <a:ea typeface="微软雅黑" panose="020B0503020204020204" pitchFamily="34" charset="-122"/>
              </a:rPr>
              <a:t>sizeof</a:t>
            </a:r>
            <a:r>
              <a:rPr lang="en-US" altLang="zh-CN" sz="2400" b="1" dirty="0">
                <a:solidFill>
                  <a:srgbClr val="006600"/>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 q;</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产生原因：如果在程序中通过某个指针释放了目标数据对象，另一指针并不了解这种情况，它仍指向不再有效的目标数据对象，导致空悬指针</a:t>
            </a:r>
          </a:p>
          <a:p>
            <a:pPr marL="252000">
              <a:lnSpc>
                <a:spcPct val="110000"/>
              </a:lnSpc>
              <a:spcBef>
                <a:spcPts val="400"/>
              </a:spcBef>
              <a:spcAft>
                <a:spcPts val="600"/>
              </a:spcAft>
            </a:pPr>
            <a:r>
              <a:rPr lang="zh-CN" altLang="en-US" sz="2400" b="1" dirty="0">
                <a:solidFill>
                  <a:srgbClr val="8A2F8C"/>
                </a:solidFill>
                <a:latin typeface="微软雅黑" panose="020B0503020204020204" pitchFamily="34" charset="-122"/>
                <a:ea typeface="微软雅黑" panose="020B0503020204020204" pitchFamily="34" charset="-122"/>
              </a:rPr>
              <a:t>示例：</a:t>
            </a:r>
            <a:r>
              <a:rPr lang="en-US" altLang="zh-CN" sz="2400" b="1" dirty="0">
                <a:solidFill>
                  <a:srgbClr val="006600"/>
                </a:solidFill>
                <a:latin typeface="微软雅黑" panose="020B0503020204020204" pitchFamily="34" charset="-122"/>
                <a:ea typeface="微软雅黑" panose="020B0503020204020204" pitchFamily="34" charset="-122"/>
              </a:rPr>
              <a:t>free( p );   p = NULL;  //  q </a:t>
            </a:r>
            <a:r>
              <a:rPr lang="zh-CN" altLang="en-US" sz="2400" b="1" dirty="0">
                <a:solidFill>
                  <a:srgbClr val="006600"/>
                </a:solidFill>
                <a:latin typeface="微软雅黑" panose="020B0503020204020204" pitchFamily="34" charset="-122"/>
                <a:ea typeface="微软雅黑" panose="020B0503020204020204" pitchFamily="34" charset="-122"/>
              </a:rPr>
              <a:t>为空悬指针，仍指向原处</a:t>
            </a:r>
          </a:p>
        </p:txBody>
      </p:sp>
    </p:spTree>
    <p:extLst>
      <p:ext uri="{BB962C8B-B14F-4D97-AF65-F5344CB8AC3E}">
        <p14:creationId xmlns:p14="http://schemas.microsoft.com/office/powerpoint/2010/main" val="3375909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所有权与空悬指针</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26192"/>
            <a:ext cx="9357360" cy="4854662"/>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解决方案</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确保程序中只有惟一一个指针拥有目标数据对象，即只有它负责目标数据对象的存储管理，其它指针只可访问，不可管理；若目标数据对象仍有存在价值，但该指针不再有效，此时应进行所有权移交</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在一个函数中，确保最多只有一个指针拥有目标数据对象，其它指针即使存在，也仅能访问，不可管理</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如果可能，在分配目标数据对象动态内存的函数中释放内存，如 </a:t>
            </a:r>
            <a:r>
              <a:rPr lang="en-US" altLang="zh-CN" sz="2200" b="1" dirty="0">
                <a:solidFill>
                  <a:srgbClr val="8A2F8C"/>
                </a:solidFill>
                <a:latin typeface="微软雅黑" panose="020B0503020204020204" pitchFamily="34" charset="-122"/>
                <a:ea typeface="微软雅黑" panose="020B0503020204020204" pitchFamily="34" charset="-122"/>
              </a:rPr>
              <a:t>main </a:t>
            </a:r>
            <a:r>
              <a:rPr lang="zh-CN" altLang="en-US" sz="2200" b="1" dirty="0">
                <a:solidFill>
                  <a:srgbClr val="8A2F8C"/>
                </a:solidFill>
                <a:latin typeface="微软雅黑" panose="020B0503020204020204" pitchFamily="34" charset="-122"/>
                <a:ea typeface="微软雅黑" panose="020B0503020204020204" pitchFamily="34" charset="-122"/>
              </a:rPr>
              <a:t>函数分配的内存在 </a:t>
            </a:r>
            <a:r>
              <a:rPr lang="en-US" altLang="zh-CN" sz="2200" b="1" dirty="0">
                <a:solidFill>
                  <a:srgbClr val="8A2F8C"/>
                </a:solidFill>
                <a:latin typeface="微软雅黑" panose="020B0503020204020204" pitchFamily="34" charset="-122"/>
                <a:ea typeface="微软雅黑" panose="020B0503020204020204" pitchFamily="34" charset="-122"/>
              </a:rPr>
              <a:t>main </a:t>
            </a:r>
            <a:r>
              <a:rPr lang="zh-CN" altLang="en-US" sz="2200" b="1" dirty="0">
                <a:solidFill>
                  <a:srgbClr val="8A2F8C"/>
                </a:solidFill>
                <a:latin typeface="微软雅黑" panose="020B0503020204020204" pitchFamily="34" charset="-122"/>
                <a:ea typeface="微软雅黑" panose="020B0503020204020204" pitchFamily="34" charset="-122"/>
              </a:rPr>
              <a:t>函数中释放</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退一步，如果上述条件不满足，在分配目标数据对象动态内存的函数的主调函数中释放内存，即将所有权移交给上级</a:t>
            </a:r>
            <a:r>
              <a:rPr lang="zh-CN" altLang="en-US" sz="2200" b="1" dirty="0" smtClean="0">
                <a:solidFill>
                  <a:srgbClr val="8A2F8C"/>
                </a:solidFill>
                <a:latin typeface="微软雅黑" panose="020B0503020204020204" pitchFamily="34" charset="-122"/>
                <a:ea typeface="微软雅黑" panose="020B0503020204020204" pitchFamily="34" charset="-122"/>
              </a:rPr>
              <a:t>函数</a:t>
            </a:r>
            <a:endParaRPr lang="en-US" altLang="zh-CN" sz="2200" b="1" dirty="0" smtClean="0">
              <a:solidFill>
                <a:srgbClr val="8A2F8C"/>
              </a:solidFill>
              <a:latin typeface="微软雅黑" panose="020B0503020204020204" pitchFamily="34" charset="-122"/>
              <a:ea typeface="微软雅黑" panose="020B0503020204020204" pitchFamily="34" charset="-122"/>
            </a:endParaRPr>
          </a:p>
          <a:p>
            <a:pPr marL="252000">
              <a:lnSpc>
                <a:spcPct val="110000"/>
              </a:lnSpc>
              <a:spcBef>
                <a:spcPts val="400"/>
              </a:spcBef>
              <a:spcAft>
                <a:spcPts val="600"/>
              </a:spcAft>
            </a:pPr>
            <a:r>
              <a:rPr lang="zh-CN" altLang="en-US" sz="2200" b="1" dirty="0" smtClean="0">
                <a:solidFill>
                  <a:srgbClr val="8A2F8C"/>
                </a:solidFill>
                <a:latin typeface="微软雅黑" panose="020B0503020204020204" pitchFamily="34" charset="-122"/>
                <a:ea typeface="微软雅黑" panose="020B0503020204020204" pitchFamily="34" charset="-122"/>
              </a:rPr>
              <a:t>级级</a:t>
            </a:r>
            <a:r>
              <a:rPr lang="zh-CN" altLang="en-US" sz="2200" b="1" dirty="0">
                <a:solidFill>
                  <a:srgbClr val="8A2F8C"/>
                </a:solidFill>
                <a:latin typeface="微软雅黑" panose="020B0503020204020204" pitchFamily="34" charset="-122"/>
                <a:ea typeface="微软雅黑" panose="020B0503020204020204" pitchFamily="34" charset="-122"/>
              </a:rPr>
              <a:t>上报，层层审批</a:t>
            </a:r>
          </a:p>
        </p:txBody>
      </p:sp>
    </p:spTree>
    <p:extLst>
      <p:ext uri="{BB962C8B-B14F-4D97-AF65-F5344CB8AC3E}">
        <p14:creationId xmlns:p14="http://schemas.microsoft.com/office/powerpoint/2010/main" val="578603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8863" cy="830997"/>
            <a:chOff x="734568" y="424635"/>
            <a:chExt cx="491886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内存泄露与垃圾回收</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426192"/>
            <a:ext cx="9357360" cy="4610493"/>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内存泄露问题</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产生原因：若某个函数通过局部指针变量动态分配了一个目标数据对象内存，在函数调用结束后没有释放该内存，并且所有权没有上交</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示例：</a:t>
            </a:r>
            <a:r>
              <a:rPr lang="en-US" altLang="zh-CN" sz="2200" b="1" dirty="0">
                <a:solidFill>
                  <a:srgbClr val="006600"/>
                </a:solidFill>
                <a:latin typeface="微软雅黑" panose="020B0503020204020204" pitchFamily="34" charset="-122"/>
                <a:ea typeface="微软雅黑" panose="020B0503020204020204" pitchFamily="34" charset="-122"/>
              </a:rPr>
              <a:t>void f(){  </a:t>
            </a:r>
            <a:r>
              <a:rPr lang="en-US" altLang="zh-CN" sz="2200" b="1" dirty="0" err="1">
                <a:solidFill>
                  <a:srgbClr val="006600"/>
                </a:solidFill>
                <a:latin typeface="微软雅黑" panose="020B0503020204020204" pitchFamily="34" charset="-122"/>
                <a:ea typeface="微软雅黑" panose="020B0503020204020204" pitchFamily="34" charset="-122"/>
              </a:rPr>
              <a:t>int</a:t>
            </a:r>
            <a:r>
              <a:rPr lang="en-US" altLang="zh-CN" sz="2200" b="1" dirty="0">
                <a:solidFill>
                  <a:srgbClr val="006600"/>
                </a:solidFill>
                <a:latin typeface="微软雅黑" panose="020B0503020204020204" pitchFamily="34" charset="-122"/>
                <a:ea typeface="微软雅黑" panose="020B0503020204020204" pitchFamily="34" charset="-122"/>
              </a:rPr>
              <a:t> * p = new </a:t>
            </a:r>
            <a:r>
              <a:rPr lang="en-US" altLang="zh-CN" sz="2200" b="1" dirty="0" err="1">
                <a:solidFill>
                  <a:srgbClr val="006600"/>
                </a:solidFill>
                <a:latin typeface="微软雅黑" panose="020B0503020204020204" pitchFamily="34" charset="-122"/>
                <a:ea typeface="微软雅黑" panose="020B0503020204020204" pitchFamily="34" charset="-122"/>
              </a:rPr>
              <a:t>int</a:t>
            </a:r>
            <a:r>
              <a:rPr lang="en-US" altLang="zh-CN" sz="2200" b="1" dirty="0">
                <a:solidFill>
                  <a:srgbClr val="006600"/>
                </a:solidFill>
                <a:latin typeface="微软雅黑" panose="020B0503020204020204" pitchFamily="34" charset="-122"/>
                <a:ea typeface="微软雅黑" panose="020B0503020204020204" pitchFamily="34" charset="-122"/>
              </a:rPr>
              <a:t>;  *p = 10;  }</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函数 </a:t>
            </a:r>
            <a:r>
              <a:rPr lang="en-US" altLang="zh-CN" sz="2200" b="1" dirty="0">
                <a:solidFill>
                  <a:srgbClr val="8A2F8C"/>
                </a:solidFill>
                <a:latin typeface="微软雅黑" panose="020B0503020204020204" pitchFamily="34" charset="-122"/>
                <a:ea typeface="微软雅黑" panose="020B0503020204020204" pitchFamily="34" charset="-122"/>
              </a:rPr>
              <a:t>f </a:t>
            </a:r>
            <a:r>
              <a:rPr lang="zh-CN" altLang="en-US" sz="2200" b="1" dirty="0">
                <a:solidFill>
                  <a:srgbClr val="8A2F8C"/>
                </a:solidFill>
                <a:latin typeface="微软雅黑" panose="020B0503020204020204" pitchFamily="34" charset="-122"/>
                <a:ea typeface="微软雅黑" panose="020B0503020204020204" pitchFamily="34" charset="-122"/>
              </a:rPr>
              <a:t>结束后，</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不再存在，*</a:t>
            </a:r>
            <a:r>
              <a:rPr lang="en-US" altLang="zh-CN" sz="2200" b="1" dirty="0">
                <a:solidFill>
                  <a:srgbClr val="8A2F8C"/>
                </a:solidFill>
                <a:latin typeface="微软雅黑" panose="020B0503020204020204" pitchFamily="34" charset="-122"/>
                <a:ea typeface="微软雅黑" panose="020B0503020204020204" pitchFamily="34" charset="-122"/>
              </a:rPr>
              <a:t>p </a:t>
            </a:r>
            <a:r>
              <a:rPr lang="zh-CN" altLang="en-US" sz="2200" b="1" dirty="0">
                <a:solidFill>
                  <a:srgbClr val="8A2F8C"/>
                </a:solidFill>
                <a:latin typeface="微软雅黑" panose="020B0503020204020204" pitchFamily="34" charset="-122"/>
                <a:ea typeface="微软雅黑" panose="020B0503020204020204" pitchFamily="34" charset="-122"/>
              </a:rPr>
              <a:t>所在的存储空间仍在，</a:t>
            </a:r>
            <a:r>
              <a:rPr lang="en-US" altLang="zh-CN" sz="2200" b="1" dirty="0">
                <a:solidFill>
                  <a:srgbClr val="8A2F8C"/>
                </a:solidFill>
                <a:latin typeface="微软雅黑" panose="020B0503020204020204" pitchFamily="34" charset="-122"/>
                <a:ea typeface="微软雅黑" panose="020B0503020204020204" pitchFamily="34" charset="-122"/>
              </a:rPr>
              <a:t>10 </a:t>
            </a:r>
            <a:r>
              <a:rPr lang="zh-CN" altLang="en-US" sz="2200" b="1" dirty="0">
                <a:solidFill>
                  <a:srgbClr val="8A2F8C"/>
                </a:solidFill>
                <a:latin typeface="微软雅黑" panose="020B0503020204020204" pitchFamily="34" charset="-122"/>
                <a:ea typeface="微软雅黑" panose="020B0503020204020204" pitchFamily="34" charset="-122"/>
              </a:rPr>
              <a:t>仍在，但没有任何指针对象拥有它，故不可访问</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问题的实质：</a:t>
            </a:r>
            <a:r>
              <a:rPr lang="zh-CN" altLang="en-US" sz="2200" b="1" dirty="0">
                <a:solidFill>
                  <a:srgbClr val="C00000"/>
                </a:solidFill>
                <a:latin typeface="微软雅黑" panose="020B0503020204020204" pitchFamily="34" charset="-122"/>
                <a:ea typeface="微软雅黑" panose="020B0503020204020204" pitchFamily="34" charset="-122"/>
              </a:rPr>
              <a:t>动态分配的内存必须动态释放，函数本身并不负责管理它</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垃圾回收机制：系统负责管理，程序员不需要主动释放动态分配的内存，</a:t>
            </a:r>
            <a:r>
              <a:rPr lang="en-US" altLang="zh-CN" sz="2200" b="1" dirty="0">
                <a:solidFill>
                  <a:srgbClr val="8A2F8C"/>
                </a:solidFill>
                <a:latin typeface="微软雅黑" panose="020B0503020204020204" pitchFamily="34" charset="-122"/>
                <a:ea typeface="微软雅黑" panose="020B0503020204020204" pitchFamily="34" charset="-122"/>
              </a:rPr>
              <a:t>Java </a:t>
            </a:r>
            <a:r>
              <a:rPr lang="zh-CN" altLang="en-US" sz="2200" b="1" dirty="0">
                <a:solidFill>
                  <a:srgbClr val="8A2F8C"/>
                </a:solidFill>
                <a:latin typeface="微软雅黑" panose="020B0503020204020204" pitchFamily="34" charset="-122"/>
                <a:ea typeface="微软雅黑" panose="020B0503020204020204" pitchFamily="34" charset="-122"/>
              </a:rPr>
              <a:t>有此功能，</a:t>
            </a:r>
            <a:r>
              <a:rPr lang="en-US" altLang="zh-CN" sz="2200" b="1" dirty="0">
                <a:solidFill>
                  <a:srgbClr val="8A2F8C"/>
                </a:solidFill>
                <a:latin typeface="微软雅黑" panose="020B0503020204020204" pitchFamily="34" charset="-122"/>
                <a:ea typeface="微软雅黑" panose="020B0503020204020204" pitchFamily="34" charset="-122"/>
              </a:rPr>
              <a:t>C </a:t>
            </a:r>
            <a:r>
              <a:rPr lang="zh-CN" altLang="en-US" sz="2200" b="1" dirty="0">
                <a:solidFill>
                  <a:srgbClr val="8A2F8C"/>
                </a:solidFill>
                <a:latin typeface="微软雅黑" panose="020B0503020204020204" pitchFamily="34" charset="-122"/>
                <a:ea typeface="微软雅黑" panose="020B0503020204020204" pitchFamily="34" charset="-122"/>
              </a:rPr>
              <a:t>语言无</a:t>
            </a:r>
          </a:p>
          <a:p>
            <a:pPr marL="252000">
              <a:lnSpc>
                <a:spcPct val="110000"/>
              </a:lnSpc>
              <a:spcBef>
                <a:spcPts val="400"/>
              </a:spcBef>
              <a:spcAft>
                <a:spcPts val="600"/>
              </a:spcAft>
            </a:pPr>
            <a:r>
              <a:rPr lang="zh-CN" altLang="en-US" sz="2200" b="1" dirty="0">
                <a:solidFill>
                  <a:srgbClr val="8A2F8C"/>
                </a:solidFill>
                <a:latin typeface="微软雅黑" panose="020B0503020204020204" pitchFamily="34" charset="-122"/>
                <a:ea typeface="微软雅黑" panose="020B0503020204020204" pitchFamily="34" charset="-122"/>
              </a:rPr>
              <a:t>垃圾回收机制在需要时效率很差，而不需要时效率很好</a:t>
            </a:r>
          </a:p>
        </p:txBody>
      </p:sp>
    </p:spTree>
    <p:extLst>
      <p:ext uri="{BB962C8B-B14F-4D97-AF65-F5344CB8AC3E}">
        <p14:creationId xmlns:p14="http://schemas.microsoft.com/office/powerpoint/2010/main" val="2060578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10538" cy="830997"/>
            <a:chOff x="734568" y="424635"/>
            <a:chExt cx="261053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引用类型</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334371"/>
            <a:ext cx="9357360" cy="4989892"/>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引用的定义</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定义</a:t>
            </a:r>
            <a:r>
              <a:rPr lang="zh-CN" altLang="en-US" sz="2400" b="1" dirty="0">
                <a:solidFill>
                  <a:srgbClr val="8A2F8C"/>
                </a:solidFill>
                <a:latin typeface="微软雅黑" panose="020B0503020204020204" pitchFamily="34" charset="-122"/>
                <a:ea typeface="微软雅黑" panose="020B0503020204020204" pitchFamily="34" charset="-122"/>
              </a:rPr>
              <a:t>格式：</a:t>
            </a:r>
            <a:r>
              <a:rPr lang="zh-CN" altLang="en-US" sz="2400" b="1" dirty="0">
                <a:solidFill>
                  <a:srgbClr val="006600"/>
                </a:solidFill>
                <a:latin typeface="微软雅黑" panose="020B0503020204020204" pitchFamily="34" charset="-122"/>
                <a:ea typeface="微软雅黑" panose="020B0503020204020204" pitchFamily="34" charset="-122"/>
              </a:rPr>
              <a:t>数据类型</a:t>
            </a:r>
            <a:r>
              <a:rPr lang="en-US" altLang="zh-CN" sz="2400" b="1" dirty="0">
                <a:solidFill>
                  <a:srgbClr val="006600"/>
                </a:solidFill>
                <a:latin typeface="微软雅黑" panose="020B0503020204020204" pitchFamily="34" charset="-122"/>
                <a:ea typeface="微软雅黑" panose="020B0503020204020204" pitchFamily="34" charset="-122"/>
              </a:rPr>
              <a:t>&amp; </a:t>
            </a:r>
            <a:r>
              <a:rPr lang="zh-CN" altLang="en-US" sz="2400" b="1" dirty="0">
                <a:solidFill>
                  <a:srgbClr val="006600"/>
                </a:solidFill>
                <a:latin typeface="微软雅黑" panose="020B0503020204020204" pitchFamily="34" charset="-122"/>
                <a:ea typeface="微软雅黑" panose="020B0503020204020204" pitchFamily="34" charset="-122"/>
              </a:rPr>
              <a:t>变量名称 </a:t>
            </a:r>
            <a:r>
              <a:rPr lang="en-US" altLang="zh-CN" sz="2400" b="1" dirty="0">
                <a:solidFill>
                  <a:srgbClr val="006600"/>
                </a:solidFill>
                <a:latin typeface="微软雅黑" panose="020B0503020204020204" pitchFamily="34" charset="-122"/>
                <a:ea typeface="微软雅黑" panose="020B0503020204020204" pitchFamily="34" charset="-122"/>
              </a:rPr>
              <a:t>= </a:t>
            </a:r>
            <a:r>
              <a:rPr lang="zh-CN" altLang="en-US" sz="2400" b="1" dirty="0">
                <a:solidFill>
                  <a:srgbClr val="006600"/>
                </a:solidFill>
                <a:latin typeface="微软雅黑" panose="020B0503020204020204" pitchFamily="34" charset="-122"/>
                <a:ea typeface="微软雅黑" panose="020B0503020204020204" pitchFamily="34" charset="-122"/>
              </a:rPr>
              <a:t>被引用变量名称；</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&amp; ref = a;</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引用的性质</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引用</a:t>
            </a:r>
            <a:r>
              <a:rPr lang="zh-CN" altLang="en-US" sz="2400" b="1" dirty="0">
                <a:solidFill>
                  <a:srgbClr val="8A2F8C"/>
                </a:solidFill>
                <a:latin typeface="微软雅黑" panose="020B0503020204020204" pitchFamily="34" charset="-122"/>
                <a:ea typeface="微软雅黑" panose="020B0503020204020204" pitchFamily="34" charset="-122"/>
              </a:rPr>
              <a:t>类型的变量不占用单独的存储空间</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为</a:t>
            </a:r>
            <a:r>
              <a:rPr lang="zh-CN" altLang="en-US" sz="2400" b="1" dirty="0">
                <a:solidFill>
                  <a:srgbClr val="8A2F8C"/>
                </a:solidFill>
                <a:latin typeface="微软雅黑" panose="020B0503020204020204" pitchFamily="34" charset="-122"/>
                <a:ea typeface="微软雅黑" panose="020B0503020204020204" pitchFamily="34" charset="-122"/>
              </a:rPr>
              <a:t>另一数据对象起个别名，与该对象同享存储空间</a:t>
            </a:r>
          </a:p>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特殊说明</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引用</a:t>
            </a:r>
            <a:r>
              <a:rPr lang="zh-CN" altLang="en-US" sz="2400" b="1" dirty="0">
                <a:solidFill>
                  <a:srgbClr val="8A2F8C"/>
                </a:solidFill>
                <a:latin typeface="微软雅黑" panose="020B0503020204020204" pitchFamily="34" charset="-122"/>
                <a:ea typeface="微软雅黑" panose="020B0503020204020204" pitchFamily="34" charset="-122"/>
              </a:rPr>
              <a:t>类型的变量必须在定义时初始化</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此</a:t>
            </a:r>
            <a:r>
              <a:rPr lang="zh-CN" altLang="en-US" sz="2400" b="1" dirty="0">
                <a:solidFill>
                  <a:srgbClr val="8A2F8C"/>
                </a:solidFill>
                <a:latin typeface="微软雅黑" panose="020B0503020204020204" pitchFamily="34" charset="-122"/>
                <a:ea typeface="微软雅黑" panose="020B0503020204020204" pitchFamily="34" charset="-122"/>
              </a:rPr>
              <a:t>关联关系在引用类型变量的整个存续期都保持不变</a:t>
            </a:r>
          </a:p>
          <a:p>
            <a:pPr>
              <a:lnSpc>
                <a:spcPct val="110000"/>
              </a:lnSpc>
              <a:spcBef>
                <a:spcPts val="400"/>
              </a:spcBef>
            </a:pPr>
            <a:r>
              <a:rPr lang="zh-CN" altLang="en-US" sz="2400" b="1" dirty="0" smtClean="0">
                <a:solidFill>
                  <a:srgbClr val="8A2F8C"/>
                </a:solidFill>
                <a:latin typeface="微软雅黑" panose="020B0503020204020204" pitchFamily="34" charset="-122"/>
                <a:ea typeface="微软雅黑" panose="020B0503020204020204" pitchFamily="34" charset="-122"/>
              </a:rPr>
              <a:t>　对</a:t>
            </a:r>
            <a:r>
              <a:rPr lang="zh-CN" altLang="en-US" sz="2400" b="1" dirty="0">
                <a:solidFill>
                  <a:srgbClr val="8A2F8C"/>
                </a:solidFill>
                <a:latin typeface="微软雅黑" panose="020B0503020204020204" pitchFamily="34" charset="-122"/>
                <a:ea typeface="微软雅黑" panose="020B0503020204020204" pitchFamily="34" charset="-122"/>
              </a:rPr>
              <a:t>引用类型变量的操作就是对被引用变量的操作</a:t>
            </a:r>
          </a:p>
        </p:txBody>
      </p:sp>
    </p:spTree>
    <p:extLst>
      <p:ext uri="{BB962C8B-B14F-4D97-AF65-F5344CB8AC3E}">
        <p14:creationId xmlns:p14="http://schemas.microsoft.com/office/powerpoint/2010/main" val="10552361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610538" cy="830997"/>
            <a:chOff x="734568" y="424635"/>
            <a:chExt cx="261053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引用示例</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334371"/>
            <a:ext cx="9357360" cy="533288"/>
          </a:xfrm>
          <a:prstGeom prst="rect">
            <a:avLst/>
          </a:prstGeom>
        </p:spPr>
        <p:txBody>
          <a:bodyPr wrap="square">
            <a:spAutoFit/>
          </a:bodyPr>
          <a:lstStyle/>
          <a:p>
            <a:pPr>
              <a:lnSpc>
                <a:spcPct val="110000"/>
              </a:lnSpc>
              <a:spcBef>
                <a:spcPts val="400"/>
              </a:spcBef>
            </a:pPr>
            <a:r>
              <a:rPr lang="zh-CN" altLang="en-US" sz="2800" b="1" dirty="0">
                <a:solidFill>
                  <a:srgbClr val="8A2F8C"/>
                </a:solidFill>
                <a:latin typeface="微软雅黑" panose="020B0503020204020204" pitchFamily="34" charset="-122"/>
                <a:ea typeface="微软雅黑" panose="020B0503020204020204" pitchFamily="34" charset="-122"/>
              </a:rPr>
              <a:t>编写程序，使用引用操作目标数据</a:t>
            </a:r>
          </a:p>
        </p:txBody>
      </p:sp>
      <p:sp>
        <p:nvSpPr>
          <p:cNvPr id="9" name="矩形 8"/>
          <p:cNvSpPr/>
          <p:nvPr/>
        </p:nvSpPr>
        <p:spPr>
          <a:xfrm>
            <a:off x="1341120" y="2025426"/>
            <a:ext cx="9357360" cy="3960058"/>
          </a:xfrm>
          <a:prstGeom prst="rect">
            <a:avLst/>
          </a:prstGeom>
        </p:spPr>
        <p:txBody>
          <a:bodyPr wrap="square">
            <a:spAutoFit/>
          </a:bodyPr>
          <a:lstStyle/>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#include &lt;</a:t>
            </a:r>
            <a:r>
              <a:rPr lang="en-US" altLang="zh-CN" sz="2000" b="1" dirty="0" err="1">
                <a:solidFill>
                  <a:srgbClr val="006600"/>
                </a:solidFill>
                <a:latin typeface="微软雅黑" panose="020B0503020204020204" pitchFamily="34" charset="-122"/>
                <a:ea typeface="微软雅黑" panose="020B0503020204020204" pitchFamily="34" charset="-122"/>
              </a:rPr>
              <a:t>iostream</a:t>
            </a:r>
            <a:r>
              <a:rPr lang="en-US" altLang="zh-CN" sz="2000" b="1" dirty="0">
                <a:solidFill>
                  <a:srgbClr val="006600"/>
                </a:solidFill>
                <a:latin typeface="微软雅黑" panose="020B0503020204020204" pitchFamily="34" charset="-122"/>
                <a:ea typeface="微软雅黑" panose="020B0503020204020204" pitchFamily="34" charset="-122"/>
              </a:rPr>
              <a:t>&gt;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using namespace </a:t>
            </a:r>
            <a:r>
              <a:rPr lang="en-US" altLang="zh-CN" sz="2000" b="1" dirty="0" err="1">
                <a:solidFill>
                  <a:srgbClr val="006600"/>
                </a:solidFill>
                <a:latin typeface="微软雅黑" panose="020B0503020204020204" pitchFamily="34" charset="-122"/>
                <a:ea typeface="微软雅黑" panose="020B0503020204020204" pitchFamily="34" charset="-122"/>
              </a:rPr>
              <a:t>std</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main(){</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ref = a;</a:t>
            </a:r>
          </a:p>
          <a:p>
            <a:pPr>
              <a:spcBef>
                <a:spcPts val="400"/>
              </a:spcBef>
            </a:pPr>
            <a:r>
              <a:rPr lang="en-US" altLang="zh-CN" sz="2000" b="1">
                <a:solidFill>
                  <a:srgbClr val="006600"/>
                </a:solidFill>
                <a:latin typeface="微软雅黑" panose="020B0503020204020204" pitchFamily="34" charset="-122"/>
                <a:ea typeface="微软雅黑" panose="020B0503020204020204" pitchFamily="34" charset="-122"/>
              </a:rPr>
              <a:t>  </a:t>
            </a:r>
            <a:r>
              <a:rPr lang="en-US" altLang="zh-CN" sz="2000" b="1" smtClean="0">
                <a:solidFill>
                  <a:srgbClr val="006600"/>
                </a:solidFill>
                <a:latin typeface="微软雅黑" panose="020B0503020204020204" pitchFamily="34" charset="-122"/>
                <a:ea typeface="微软雅黑" panose="020B0503020204020204" pitchFamily="34" charset="-122"/>
              </a:rPr>
              <a:t>a </a:t>
            </a:r>
            <a:r>
              <a:rPr lang="en-US" altLang="zh-CN" sz="2000" b="1" dirty="0">
                <a:solidFill>
                  <a:srgbClr val="006600"/>
                </a:solidFill>
                <a:latin typeface="微软雅黑" panose="020B0503020204020204" pitchFamily="34" charset="-122"/>
                <a:ea typeface="微软雅黑" panose="020B0503020204020204" pitchFamily="34" charset="-122"/>
              </a:rPr>
              <a:t>= 5;</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 " &lt;&lt; a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"ref: " &lt;&lt; ref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ref = 8;</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"a: " &lt;&lt; a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cout</a:t>
            </a:r>
            <a:r>
              <a:rPr lang="en-US" altLang="zh-CN" sz="2000" b="1" dirty="0">
                <a:solidFill>
                  <a:srgbClr val="006600"/>
                </a:solidFill>
                <a:latin typeface="微软雅黑" panose="020B0503020204020204" pitchFamily="34" charset="-122"/>
                <a:ea typeface="微软雅黑" panose="020B0503020204020204" pitchFamily="34" charset="-122"/>
              </a:rPr>
              <a:t> &lt;&lt; "ref: " &lt;&lt; ref &lt;&lt; </a:t>
            </a:r>
            <a:r>
              <a:rPr lang="en-US" altLang="zh-CN" sz="2000" b="1" dirty="0" err="1">
                <a:solidFill>
                  <a:srgbClr val="006600"/>
                </a:solidFill>
                <a:latin typeface="微软雅黑" panose="020B0503020204020204" pitchFamily="34" charset="-122"/>
                <a:ea typeface="微软雅黑" panose="020B0503020204020204" pitchFamily="34" charset="-122"/>
              </a:rPr>
              <a:t>endl</a:t>
            </a:r>
            <a:r>
              <a:rPr lang="en-US" altLang="zh-CN" sz="2000" b="1" dirty="0">
                <a:solidFill>
                  <a:srgbClr val="006600"/>
                </a:solidFill>
                <a:latin typeface="微软雅黑" panose="020B0503020204020204" pitchFamily="34" charset="-122"/>
                <a:ea typeface="微软雅黑" panose="020B0503020204020204" pitchFamily="34" charset="-122"/>
              </a:rPr>
              <a:t>;</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return 0;</a:t>
            </a:r>
          </a:p>
          <a:p>
            <a:pPr>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32709336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decel="10000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anim calcmode="lin" valueType="num">
                                      <p:cBhvr additive="base">
                                        <p:cTn id="25" dur="500" fill="hold"/>
                                        <p:tgtEl>
                                          <p:spTgt spid="9"/>
                                        </p:tgtEl>
                                        <p:attrNameLst>
                                          <p:attrName>ppt_x</p:attrName>
                                        </p:attrNameLst>
                                      </p:cBhvr>
                                      <p:tavLst>
                                        <p:tav tm="0">
                                          <p:val>
                                            <p:strVal val="#ppt_x"/>
                                          </p:val>
                                        </p:tav>
                                        <p:tav tm="100000">
                                          <p:val>
                                            <p:strVal val="#ppt_x"/>
                                          </p:val>
                                        </p:tav>
                                      </p:tavLst>
                                    </p:anim>
                                    <p:anim calcmode="lin" valueType="num">
                                      <p:cBhvr additive="base">
                                        <p:cTn id="26"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取址操作符</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514264" y="1385088"/>
            <a:ext cx="8041216" cy="1467068"/>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取址操作符“</a:t>
            </a:r>
            <a:r>
              <a:rPr lang="en-US" altLang="zh-CN" sz="2800" b="1" dirty="0">
                <a:solidFill>
                  <a:srgbClr val="8A2F8C"/>
                </a:solidFill>
                <a:latin typeface="微软雅黑" panose="020B0503020204020204" pitchFamily="34" charset="-122"/>
                <a:ea typeface="微软雅黑" panose="020B0503020204020204" pitchFamily="34" charset="-122"/>
              </a:rPr>
              <a:t>&amp;”</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获取</a:t>
            </a:r>
            <a:r>
              <a:rPr lang="zh-CN" altLang="en-US" sz="2400" b="1" dirty="0">
                <a:solidFill>
                  <a:srgbClr val="8A2F8C"/>
                </a:solidFill>
                <a:latin typeface="微软雅黑" panose="020B0503020204020204" pitchFamily="34" charset="-122"/>
                <a:ea typeface="微软雅黑" panose="020B0503020204020204" pitchFamily="34" charset="-122"/>
              </a:rPr>
              <a:t>数据对象的地址，可将结果赋给指针变量</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示例</a:t>
            </a:r>
            <a:r>
              <a:rPr lang="zh-CN" altLang="en-US" sz="2400" b="1" dirty="0">
                <a:solidFill>
                  <a:srgbClr val="8A2F8C"/>
                </a:solidFill>
                <a:latin typeface="微软雅黑" panose="020B0503020204020204" pitchFamily="34" charset="-122"/>
                <a:ea typeface="微软雅黑" panose="020B0503020204020204" pitchFamily="34" charset="-122"/>
              </a:rPr>
              <a:t>：</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n = 10;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p;  p = &amp;n</a:t>
            </a:r>
            <a:r>
              <a:rPr lang="en-US" altLang="zh-CN" sz="2400" b="1" dirty="0" smtClean="0">
                <a:solidFill>
                  <a:srgbClr val="006600"/>
                </a:solidFill>
                <a:latin typeface="微软雅黑" panose="020B0503020204020204" pitchFamily="34" charset="-122"/>
                <a:ea typeface="微软雅黑" panose="020B0503020204020204" pitchFamily="34" charset="-122"/>
              </a:rPr>
              <a:t>;  </a:t>
            </a:r>
            <a:r>
              <a:rPr lang="en-US" altLang="zh-CN" sz="2400" b="1" dirty="0" err="1" smtClean="0">
                <a:solidFill>
                  <a:srgbClr val="006600"/>
                </a:solidFill>
                <a:latin typeface="微软雅黑" panose="020B0503020204020204" pitchFamily="34" charset="-122"/>
                <a:ea typeface="微软雅黑" panose="020B0503020204020204" pitchFamily="34" charset="-122"/>
              </a:rPr>
              <a:t>int</a:t>
            </a:r>
            <a:r>
              <a:rPr lang="en-US" altLang="zh-CN" sz="2400" b="1" dirty="0" smtClean="0">
                <a:solidFill>
                  <a:srgbClr val="006600"/>
                </a:solidFill>
                <a:latin typeface="微软雅黑" panose="020B0503020204020204" pitchFamily="34" charset="-122"/>
                <a:ea typeface="微软雅黑" panose="020B0503020204020204" pitchFamily="34" charset="-122"/>
              </a:rPr>
              <a:t> * q;  q = p;</a:t>
            </a:r>
            <a:endParaRPr lang="en-US" altLang="zh-CN" sz="2400" b="1" dirty="0">
              <a:solidFill>
                <a:srgbClr val="006600"/>
              </a:solidFill>
              <a:latin typeface="微软雅黑" panose="020B0503020204020204" pitchFamily="34" charset="-122"/>
              <a:ea typeface="微软雅黑" panose="020B0503020204020204" pitchFamily="34" charset="-122"/>
            </a:endParaRPr>
          </a:p>
        </p:txBody>
      </p:sp>
      <p:grpSp>
        <p:nvGrpSpPr>
          <p:cNvPr id="12" name="组合 11"/>
          <p:cNvGrpSpPr/>
          <p:nvPr/>
        </p:nvGrpSpPr>
        <p:grpSpPr>
          <a:xfrm>
            <a:off x="1250103" y="3139440"/>
            <a:ext cx="9031017" cy="1610432"/>
            <a:chOff x="1250103" y="3139440"/>
            <a:chExt cx="9031017" cy="1610432"/>
          </a:xfrm>
        </p:grpSpPr>
        <p:grpSp>
          <p:nvGrpSpPr>
            <p:cNvPr id="6" name="组合 5"/>
            <p:cNvGrpSpPr/>
            <p:nvPr/>
          </p:nvGrpSpPr>
          <p:grpSpPr>
            <a:xfrm>
              <a:off x="1250103" y="3728632"/>
              <a:ext cx="2453217" cy="564899"/>
              <a:chOff x="1250103" y="3728632"/>
              <a:chExt cx="24532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65" name="矩形 64"/>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sp>
          <p:nvSpPr>
            <p:cNvPr id="14" name="任意多边形 13"/>
            <p:cNvSpPr/>
            <p:nvPr/>
          </p:nvSpPr>
          <p:spPr>
            <a:xfrm>
              <a:off x="2836548" y="3139440"/>
              <a:ext cx="6566532" cy="624840"/>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25" name="组合 24"/>
            <p:cNvGrpSpPr/>
            <p:nvPr/>
          </p:nvGrpSpPr>
          <p:grpSpPr>
            <a:xfrm>
              <a:off x="4526703" y="3738221"/>
              <a:ext cx="2453217" cy="564899"/>
              <a:chOff x="1250103" y="3728632"/>
              <a:chExt cx="2453217" cy="564899"/>
            </a:xfrm>
          </p:grpSpPr>
          <p:grpSp>
            <p:nvGrpSpPr>
              <p:cNvPr id="26" name="组合 25"/>
              <p:cNvGrpSpPr/>
              <p:nvPr/>
            </p:nvGrpSpPr>
            <p:grpSpPr>
              <a:xfrm>
                <a:off x="1603047" y="3728632"/>
                <a:ext cx="2100273" cy="564899"/>
                <a:chOff x="1796635" y="3745279"/>
                <a:chExt cx="2419008" cy="564899"/>
              </a:xfrm>
            </p:grpSpPr>
            <p:pic>
              <p:nvPicPr>
                <p:cNvPr id="28" name="图片 2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29"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27" name="矩形 26"/>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p</a:t>
                </a:r>
                <a:endParaRPr lang="zh-CN" altLang="en-US" sz="2400" dirty="0"/>
              </a:p>
            </p:txBody>
          </p:sp>
        </p:grpSp>
        <p:grpSp>
          <p:nvGrpSpPr>
            <p:cNvPr id="30" name="组合 29"/>
            <p:cNvGrpSpPr/>
            <p:nvPr/>
          </p:nvGrpSpPr>
          <p:grpSpPr>
            <a:xfrm>
              <a:off x="7827903" y="3754666"/>
              <a:ext cx="2453217" cy="995206"/>
              <a:chOff x="1250103" y="3728632"/>
              <a:chExt cx="2453217" cy="995206"/>
            </a:xfrm>
          </p:grpSpPr>
          <p:grpSp>
            <p:nvGrpSpPr>
              <p:cNvPr id="31" name="组合 30"/>
              <p:cNvGrpSpPr/>
              <p:nvPr/>
            </p:nvGrpSpPr>
            <p:grpSpPr>
              <a:xfrm>
                <a:off x="1587806" y="3728632"/>
                <a:ext cx="2115514" cy="995206"/>
                <a:chOff x="1779081" y="3745279"/>
                <a:chExt cx="2436562" cy="995206"/>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34"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sp>
              <p:nvSpPr>
                <p:cNvPr id="35" name="Text Box 6"/>
                <p:cNvSpPr txBox="1">
                  <a:spLocks noChangeArrowheads="1"/>
                </p:cNvSpPr>
                <p:nvPr/>
              </p:nvSpPr>
              <p:spPr bwMode="auto">
                <a:xfrm>
                  <a:off x="1779081" y="4242528"/>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rgbClr val="8A2F8C"/>
                      </a:solidFill>
                      <a:latin typeface="微软雅黑" panose="020B0503020204020204" pitchFamily="34" charset="-122"/>
                      <a:ea typeface="微软雅黑" panose="020B0503020204020204" pitchFamily="34" charset="-122"/>
                    </a:rPr>
                    <a:t>0x00130000</a:t>
                  </a:r>
                </a:p>
              </p:txBody>
            </p:sp>
          </p:grpSp>
          <p:sp>
            <p:nvSpPr>
              <p:cNvPr id="32" name="矩形 31"/>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sp>
          <p:nvSpPr>
            <p:cNvPr id="37" name="任意多边形 36"/>
            <p:cNvSpPr/>
            <p:nvPr/>
          </p:nvSpPr>
          <p:spPr>
            <a:xfrm>
              <a:off x="5943599" y="3452141"/>
              <a:ext cx="2985953" cy="326413"/>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771295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457198" cy="830997"/>
            <a:chOff x="734568" y="424635"/>
            <a:chExt cx="4457198"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387798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引用作为函数参数</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334371"/>
            <a:ext cx="9357360" cy="4854662"/>
          </a:xfrm>
          <a:prstGeom prst="rect">
            <a:avLst/>
          </a:prstGeom>
        </p:spPr>
        <p:txBody>
          <a:bodyPr wrap="square">
            <a:spAutoFit/>
          </a:bodyPr>
          <a:lstStyle/>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引用的最大意义：作为函数参数</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参数</a:t>
            </a:r>
            <a:r>
              <a:rPr lang="zh-CN" altLang="en-US" sz="2000" b="1" dirty="0">
                <a:solidFill>
                  <a:srgbClr val="8A2F8C"/>
                </a:solidFill>
                <a:latin typeface="微软雅黑" panose="020B0503020204020204" pitchFamily="34" charset="-122"/>
                <a:ea typeface="微软雅黑" panose="020B0503020204020204" pitchFamily="34" charset="-122"/>
              </a:rPr>
              <a:t>传递机制：引用传递，直接修改实际参数值</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使用</a:t>
            </a:r>
            <a:r>
              <a:rPr lang="zh-CN" altLang="en-US" sz="2000" b="1" dirty="0">
                <a:solidFill>
                  <a:srgbClr val="8A2F8C"/>
                </a:solidFill>
                <a:latin typeface="微软雅黑" panose="020B0503020204020204" pitchFamily="34" charset="-122"/>
                <a:ea typeface="微软雅黑" panose="020B0503020204020204" pitchFamily="34" charset="-122"/>
              </a:rPr>
              <a:t>格式：</a:t>
            </a:r>
            <a:r>
              <a:rPr lang="zh-CN" altLang="en-US" sz="2000" b="1" dirty="0">
                <a:solidFill>
                  <a:srgbClr val="006600"/>
                </a:solidFill>
                <a:latin typeface="微软雅黑" panose="020B0503020204020204" pitchFamily="34" charset="-122"/>
                <a:ea typeface="微软雅黑" panose="020B0503020204020204" pitchFamily="34" charset="-122"/>
              </a:rPr>
              <a:t>返回值类型 函数名称</a:t>
            </a: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a:solidFill>
                  <a:srgbClr val="006600"/>
                </a:solidFill>
                <a:latin typeface="微软雅黑" panose="020B0503020204020204" pitchFamily="34" charset="-122"/>
                <a:ea typeface="微软雅黑" panose="020B0503020204020204" pitchFamily="34" charset="-122"/>
              </a:rPr>
              <a:t>类型 </a:t>
            </a:r>
            <a:r>
              <a:rPr lang="en-US" altLang="zh-CN" sz="2000" b="1" dirty="0">
                <a:solidFill>
                  <a:srgbClr val="006600"/>
                </a:solidFill>
                <a:latin typeface="微软雅黑" panose="020B0503020204020204" pitchFamily="34" charset="-122"/>
                <a:ea typeface="微软雅黑" panose="020B0503020204020204" pitchFamily="34" charset="-122"/>
              </a:rPr>
              <a:t>&amp; </a:t>
            </a:r>
            <a:r>
              <a:rPr lang="zh-CN" altLang="en-US" sz="2000" b="1" dirty="0">
                <a:solidFill>
                  <a:srgbClr val="006600"/>
                </a:solidFill>
                <a:latin typeface="微软雅黑" panose="020B0503020204020204" pitchFamily="34" charset="-122"/>
                <a:ea typeface="微软雅黑" panose="020B0503020204020204" pitchFamily="34" charset="-122"/>
              </a:rPr>
              <a:t>参数名称</a:t>
            </a:r>
            <a:r>
              <a:rPr lang="en-US" altLang="zh-CN" sz="2000" b="1" dirty="0">
                <a:solidFill>
                  <a:srgbClr val="006600"/>
                </a:solidFill>
                <a:latin typeface="微软雅黑" panose="020B0503020204020204" pitchFamily="34" charset="-122"/>
                <a:ea typeface="微软雅黑" panose="020B0503020204020204" pitchFamily="34" charset="-122"/>
              </a:rPr>
              <a:t>)</a:t>
            </a:r>
            <a:r>
              <a:rPr lang="zh-CN" altLang="en-US"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原型示例：</a:t>
            </a:r>
            <a:r>
              <a:rPr lang="en-US" altLang="zh-CN" sz="2000" b="1" dirty="0">
                <a:solidFill>
                  <a:srgbClr val="006600"/>
                </a:solidFill>
                <a:latin typeface="微软雅黑" panose="020B0503020204020204" pitchFamily="34" charset="-122"/>
                <a:ea typeface="微软雅黑" panose="020B0503020204020204" pitchFamily="34" charset="-122"/>
              </a:rPr>
              <a:t>void Swap(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x,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y );</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实现示例：</a:t>
            </a:r>
          </a:p>
          <a:p>
            <a:pPr>
              <a:lnSpc>
                <a:spcPct val="110000"/>
              </a:lnSpc>
              <a:spcBef>
                <a:spcPts val="400"/>
              </a:spcBef>
            </a:pPr>
            <a:r>
              <a:rPr lang="zh-CN" altLang="en-US" sz="2000" b="1" dirty="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void Swap(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x,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y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t;  t = x;  x = y;  y = t;  return;</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调用示例：</a:t>
            </a:r>
          </a:p>
          <a:p>
            <a:pPr>
              <a:lnSpc>
                <a:spcPct val="110000"/>
              </a:lnSpc>
              <a:spcBef>
                <a:spcPts val="400"/>
              </a:spcBef>
            </a:pPr>
            <a:r>
              <a:rPr lang="zh-CN" altLang="en-US"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main(){</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a = 10, b = 20;  Swap( a, b );  return 0;</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474743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4918863" cy="830997"/>
            <a:chOff x="734568" y="424635"/>
            <a:chExt cx="4918863"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313781" y="562689"/>
              <a:ext cx="433965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引用作为函数返回值</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313781" y="1334371"/>
            <a:ext cx="9357360" cy="4871077"/>
          </a:xfrm>
          <a:prstGeom prst="rect">
            <a:avLst/>
          </a:prstGeom>
        </p:spPr>
        <p:txBody>
          <a:bodyPr wrap="square">
            <a:spAutoFit/>
          </a:bodyPr>
          <a:lstStyle/>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常量引用：仅能引用常量，不能通过引用改变目标对象值；引用本身也不能改变引用对象</a:t>
            </a:r>
          </a:p>
          <a:p>
            <a:pPr>
              <a:lnSpc>
                <a:spcPct val="110000"/>
              </a:lnSpc>
              <a:spcBef>
                <a:spcPts val="400"/>
              </a:spcBef>
            </a:pPr>
            <a:r>
              <a:rPr lang="zh-CN" altLang="en-US" sz="2400" b="1" dirty="0">
                <a:solidFill>
                  <a:srgbClr val="8A2F8C"/>
                </a:solidFill>
                <a:latin typeface="微软雅黑" panose="020B0503020204020204" pitchFamily="34" charset="-122"/>
                <a:ea typeface="微软雅黑" panose="020B0503020204020204" pitchFamily="34" charset="-122"/>
              </a:rPr>
              <a:t>引用作为函数返回值时不生成副本</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原型示例：</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a:t>
            </a:r>
            <a:r>
              <a:rPr lang="en-US" altLang="zh-CN" sz="2000" b="1" dirty="0" err="1">
                <a:solidFill>
                  <a:srgbClr val="006600"/>
                </a:solidFill>
                <a:latin typeface="微软雅黑" panose="020B0503020204020204" pitchFamily="34" charset="-122"/>
                <a:ea typeface="微软雅黑" panose="020B0503020204020204" pitchFamily="34" charset="-122"/>
              </a:rPr>
              <a:t>Inc</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a:t>
            </a:r>
            <a:r>
              <a:rPr lang="en-US" altLang="zh-CN" sz="2000" b="1" dirty="0" err="1">
                <a:solidFill>
                  <a:srgbClr val="006600"/>
                </a:solidFill>
                <a:latin typeface="微软雅黑" panose="020B0503020204020204" pitchFamily="34" charset="-122"/>
                <a:ea typeface="微软雅黑" panose="020B0503020204020204" pitchFamily="34" charset="-122"/>
              </a:rPr>
              <a:t>dest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alpha );</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实现示例：</a:t>
            </a:r>
          </a:p>
          <a:p>
            <a:pPr>
              <a:lnSpc>
                <a:spcPct val="110000"/>
              </a:lnSpc>
              <a:spcBef>
                <a:spcPts val="400"/>
              </a:spcBef>
            </a:pPr>
            <a:r>
              <a:rPr lang="zh-CN" altLang="en-US"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a:t>
            </a:r>
            <a:r>
              <a:rPr lang="en-US" altLang="zh-CN" sz="2000" b="1" dirty="0" err="1">
                <a:solidFill>
                  <a:srgbClr val="006600"/>
                </a:solidFill>
                <a:latin typeface="微软雅黑" panose="020B0503020204020204" pitchFamily="34" charset="-122"/>
                <a:ea typeface="微软雅黑" panose="020B0503020204020204" pitchFamily="34" charset="-122"/>
              </a:rPr>
              <a:t>Inc</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a:t>
            </a:r>
            <a:r>
              <a:rPr lang="en-US" altLang="zh-CN" sz="2000" b="1" dirty="0" err="1">
                <a:solidFill>
                  <a:srgbClr val="006600"/>
                </a:solidFill>
                <a:latin typeface="微软雅黑" panose="020B0503020204020204" pitchFamily="34" charset="-122"/>
                <a:ea typeface="微软雅黑" panose="020B0503020204020204" pitchFamily="34" charset="-122"/>
              </a:rPr>
              <a:t>dest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const</a:t>
            </a:r>
            <a:r>
              <a:rPr lang="en-US" altLang="zh-CN"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&amp; alpha ){</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dest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 alpha;  return </a:t>
            </a:r>
            <a:r>
              <a:rPr lang="en-US" altLang="zh-CN" sz="2000" b="1" dirty="0" err="1">
                <a:solidFill>
                  <a:srgbClr val="006600"/>
                </a:solidFill>
                <a:latin typeface="微软雅黑" panose="020B0503020204020204" pitchFamily="34" charset="-122"/>
                <a:ea typeface="微软雅黑" panose="020B0503020204020204" pitchFamily="34" charset="-122"/>
              </a:rPr>
              <a:t>dest</a:t>
            </a:r>
            <a:r>
              <a:rPr lang="en-US" altLang="zh-CN" sz="2000" b="1" dirty="0">
                <a:solidFill>
                  <a:srgbClr val="006600"/>
                </a:solidFill>
                <a:latin typeface="微软雅黑" panose="020B0503020204020204" pitchFamily="34" charset="-122"/>
                <a:ea typeface="微软雅黑" panose="020B0503020204020204" pitchFamily="34" charset="-122"/>
              </a:rPr>
              <a:t>;</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p>
          <a:p>
            <a:pPr>
              <a:lnSpc>
                <a:spcPct val="110000"/>
              </a:lnSpc>
              <a:spcBef>
                <a:spcPts val="400"/>
              </a:spcBef>
            </a:pPr>
            <a:r>
              <a:rPr lang="zh-CN" altLang="en-US" sz="2000" b="1" dirty="0" smtClean="0">
                <a:solidFill>
                  <a:srgbClr val="8A2F8C"/>
                </a:solidFill>
                <a:latin typeface="微软雅黑" panose="020B0503020204020204" pitchFamily="34" charset="-122"/>
                <a:ea typeface="微软雅黑" panose="020B0503020204020204" pitchFamily="34" charset="-122"/>
              </a:rPr>
              <a:t>　函数</a:t>
            </a:r>
            <a:r>
              <a:rPr lang="zh-CN" altLang="en-US" sz="2000" b="1" dirty="0">
                <a:solidFill>
                  <a:srgbClr val="8A2F8C"/>
                </a:solidFill>
                <a:latin typeface="微软雅黑" panose="020B0503020204020204" pitchFamily="34" charset="-122"/>
                <a:ea typeface="微软雅黑" panose="020B0503020204020204" pitchFamily="34" charset="-122"/>
              </a:rPr>
              <a:t>调用示例：引用类型返回值可以递增</a:t>
            </a:r>
          </a:p>
          <a:p>
            <a:pPr>
              <a:lnSpc>
                <a:spcPct val="110000"/>
              </a:lnSpc>
              <a:spcBef>
                <a:spcPts val="400"/>
              </a:spcBef>
            </a:pPr>
            <a:r>
              <a:rPr lang="zh-CN" altLang="en-US" sz="2000" b="1" dirty="0">
                <a:solidFill>
                  <a:srgbClr val="006600"/>
                </a:solidFill>
                <a:latin typeface="微软雅黑" panose="020B0503020204020204" pitchFamily="34" charset="-122"/>
                <a:ea typeface="微软雅黑" panose="020B0503020204020204" pitchFamily="34" charset="-122"/>
              </a:rPr>
              <a:t>	</a:t>
            </a:r>
            <a:r>
              <a:rPr lang="en-US" altLang="zh-CN" sz="2000" b="1" dirty="0" err="1">
                <a:solidFill>
                  <a:srgbClr val="006600"/>
                </a:solidFill>
                <a:latin typeface="微软雅黑" panose="020B0503020204020204" pitchFamily="34" charset="-122"/>
                <a:ea typeface="微软雅黑" panose="020B0503020204020204" pitchFamily="34" charset="-122"/>
              </a:rPr>
              <a:t>int</a:t>
            </a:r>
            <a:r>
              <a:rPr lang="en-US" altLang="zh-CN" sz="2000" b="1" dirty="0">
                <a:solidFill>
                  <a:srgbClr val="006600"/>
                </a:solidFill>
                <a:latin typeface="微软雅黑" panose="020B0503020204020204" pitchFamily="34" charset="-122"/>
                <a:ea typeface="微软雅黑" panose="020B0503020204020204" pitchFamily="34" charset="-122"/>
              </a:rPr>
              <a:t> main(){</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r>
              <a:rPr lang="zh-CN" altLang="en-US"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err="1" smtClean="0">
                <a:solidFill>
                  <a:srgbClr val="006600"/>
                </a:solidFill>
                <a:latin typeface="微软雅黑" panose="020B0503020204020204" pitchFamily="34" charset="-122"/>
                <a:ea typeface="微软雅黑" panose="020B0503020204020204" pitchFamily="34" charset="-122"/>
              </a:rPr>
              <a:t>int</a:t>
            </a:r>
            <a:r>
              <a:rPr lang="en-US" altLang="zh-CN" sz="2000" b="1" dirty="0" smtClean="0">
                <a:solidFill>
                  <a:srgbClr val="006600"/>
                </a:solidFill>
                <a:latin typeface="微软雅黑" panose="020B0503020204020204" pitchFamily="34" charset="-122"/>
                <a:ea typeface="微软雅黑" panose="020B0503020204020204" pitchFamily="34" charset="-122"/>
              </a:rPr>
              <a:t> </a:t>
            </a:r>
            <a:r>
              <a:rPr lang="en-US" altLang="zh-CN" sz="2000" b="1" dirty="0">
                <a:solidFill>
                  <a:srgbClr val="006600"/>
                </a:solidFill>
                <a:latin typeface="微软雅黑" panose="020B0503020204020204" pitchFamily="34" charset="-122"/>
                <a:ea typeface="微软雅黑" panose="020B0503020204020204" pitchFamily="34" charset="-122"/>
              </a:rPr>
              <a:t>a = 10, b = 20, c;  </a:t>
            </a:r>
            <a:r>
              <a:rPr lang="en-US" altLang="zh-CN" sz="2000" b="1" dirty="0" err="1">
                <a:solidFill>
                  <a:srgbClr val="006600"/>
                </a:solidFill>
                <a:latin typeface="微软雅黑" panose="020B0503020204020204" pitchFamily="34" charset="-122"/>
                <a:ea typeface="微软雅黑" panose="020B0503020204020204" pitchFamily="34" charset="-122"/>
              </a:rPr>
              <a:t>Inc</a:t>
            </a:r>
            <a:r>
              <a:rPr lang="en-US" altLang="zh-CN" sz="2000" b="1" dirty="0">
                <a:solidFill>
                  <a:srgbClr val="006600"/>
                </a:solidFill>
                <a:latin typeface="微软雅黑" panose="020B0503020204020204" pitchFamily="34" charset="-122"/>
                <a:ea typeface="微软雅黑" panose="020B0503020204020204" pitchFamily="34" charset="-122"/>
              </a:rPr>
              <a:t>( a, b );  c = </a:t>
            </a:r>
            <a:r>
              <a:rPr lang="en-US" altLang="zh-CN" sz="2000" b="1" dirty="0" err="1">
                <a:solidFill>
                  <a:srgbClr val="006600"/>
                </a:solidFill>
                <a:latin typeface="微软雅黑" panose="020B0503020204020204" pitchFamily="34" charset="-122"/>
                <a:ea typeface="微软雅黑" panose="020B0503020204020204" pitchFamily="34" charset="-122"/>
              </a:rPr>
              <a:t>Inc</a:t>
            </a:r>
            <a:r>
              <a:rPr lang="en-US" altLang="zh-CN" sz="2000" b="1" dirty="0">
                <a:solidFill>
                  <a:srgbClr val="006600"/>
                </a:solidFill>
                <a:latin typeface="微软雅黑" panose="020B0503020204020204" pitchFamily="34" charset="-122"/>
                <a:ea typeface="微软雅黑" panose="020B0503020204020204" pitchFamily="34" charset="-122"/>
              </a:rPr>
              <a:t>(a, b)++;  return 0;</a:t>
            </a:r>
          </a:p>
          <a:p>
            <a:pPr>
              <a:lnSpc>
                <a:spcPct val="110000"/>
              </a:lnSpc>
              <a:spcBef>
                <a:spcPts val="400"/>
              </a:spcBef>
            </a:pPr>
            <a:r>
              <a:rPr lang="en-US" altLang="zh-CN" sz="2000" b="1" dirty="0">
                <a:solidFill>
                  <a:srgbClr val="006600"/>
                </a:solidFill>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1142666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4" y="1258420"/>
            <a:ext cx="10271573" cy="4846569"/>
          </a:xfrm>
          <a:prstGeom prst="rect">
            <a:avLst/>
          </a:prstGeom>
        </p:spPr>
      </p:pic>
      <p:pic>
        <p:nvPicPr>
          <p:cNvPr id="5" name="图片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0" y="507825"/>
            <a:ext cx="5850642" cy="743356"/>
          </a:xfrm>
          <a:prstGeom prst="rect">
            <a:avLst/>
          </a:prstGeom>
        </p:spPr>
      </p:pic>
      <p:grpSp>
        <p:nvGrpSpPr>
          <p:cNvPr id="6" name="组合 5"/>
          <p:cNvGrpSpPr/>
          <p:nvPr/>
        </p:nvGrpSpPr>
        <p:grpSpPr>
          <a:xfrm>
            <a:off x="734568" y="424635"/>
            <a:ext cx="2758439" cy="830997"/>
            <a:chOff x="734568" y="424635"/>
            <a:chExt cx="2758439" cy="830997"/>
          </a:xfrm>
        </p:grpSpPr>
        <p:sp>
          <p:nvSpPr>
            <p:cNvPr id="7" name="文本框 6"/>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8" name="矩形 7"/>
            <p:cNvSpPr/>
            <p:nvPr/>
          </p:nvSpPr>
          <p:spPr>
            <a:xfrm>
              <a:off x="1461682" y="562689"/>
              <a:ext cx="2031325"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编程实践</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10" name="矩形 9"/>
          <p:cNvSpPr/>
          <p:nvPr/>
        </p:nvSpPr>
        <p:spPr>
          <a:xfrm>
            <a:off x="1461682" y="1608691"/>
            <a:ext cx="9357360" cy="2296013"/>
          </a:xfrm>
          <a:prstGeom prst="rect">
            <a:avLst/>
          </a:prstGeom>
        </p:spPr>
        <p:txBody>
          <a:bodyPr wrap="square">
            <a:spAutoFit/>
          </a:bodyPr>
          <a:lstStyle/>
          <a:p>
            <a:pPr>
              <a:lnSpc>
                <a:spcPct val="110000"/>
              </a:lnSpc>
              <a:spcBef>
                <a:spcPts val="600"/>
              </a:spcBef>
              <a:spcAft>
                <a:spcPts val="600"/>
              </a:spcAft>
            </a:pPr>
            <a:r>
              <a:rPr lang="en-US" altLang="zh-CN" sz="2800" b="1" dirty="0">
                <a:solidFill>
                  <a:srgbClr val="8A2F8C"/>
                </a:solidFill>
                <a:latin typeface="微软雅黑" panose="020B0503020204020204" pitchFamily="34" charset="-122"/>
                <a:ea typeface="微软雅黑" panose="020B0503020204020204" pitchFamily="34" charset="-122"/>
              </a:rPr>
              <a:t>7.1  </a:t>
            </a:r>
            <a:r>
              <a:rPr lang="zh-CN" altLang="en-US" sz="2800" b="1" dirty="0">
                <a:solidFill>
                  <a:srgbClr val="8A2F8C"/>
                </a:solidFill>
                <a:latin typeface="微软雅黑" panose="020B0503020204020204" pitchFamily="34" charset="-122"/>
                <a:ea typeface="微软雅黑" panose="020B0503020204020204" pitchFamily="34" charset="-122"/>
              </a:rPr>
              <a:t>设计并实现有理数库。使用整数表示有理数的分子与分母，完成有理数的加减乘除与化简运算。</a:t>
            </a:r>
          </a:p>
          <a:p>
            <a:pPr>
              <a:lnSpc>
                <a:spcPct val="110000"/>
              </a:lnSpc>
              <a:spcBef>
                <a:spcPts val="600"/>
              </a:spcBef>
              <a:spcAft>
                <a:spcPts val="600"/>
              </a:spcAft>
            </a:pPr>
            <a:endParaRPr lang="en-US" altLang="zh-CN" sz="2800" b="1" dirty="0" smtClean="0">
              <a:solidFill>
                <a:srgbClr val="8A2F8C"/>
              </a:solidFill>
              <a:latin typeface="微软雅黑" panose="020B0503020204020204" pitchFamily="34" charset="-122"/>
              <a:ea typeface="微软雅黑" panose="020B0503020204020204" pitchFamily="34" charset="-122"/>
            </a:endParaRPr>
          </a:p>
          <a:p>
            <a:pPr>
              <a:lnSpc>
                <a:spcPct val="110000"/>
              </a:lnSpc>
              <a:spcBef>
                <a:spcPts val="600"/>
              </a:spcBef>
              <a:spcAft>
                <a:spcPts val="600"/>
              </a:spcAft>
            </a:pPr>
            <a:r>
              <a:rPr lang="en-US" altLang="zh-CN" sz="2800" b="1" dirty="0" smtClean="0">
                <a:solidFill>
                  <a:srgbClr val="8A2F8C"/>
                </a:solidFill>
                <a:latin typeface="微软雅黑" panose="020B0503020204020204" pitchFamily="34" charset="-122"/>
                <a:ea typeface="微软雅黑" panose="020B0503020204020204" pitchFamily="34" charset="-122"/>
              </a:rPr>
              <a:t>7.2  </a:t>
            </a:r>
            <a:r>
              <a:rPr lang="zh-CN" altLang="en-US" sz="2800" b="1" dirty="0">
                <a:solidFill>
                  <a:srgbClr val="8A2F8C"/>
                </a:solidFill>
                <a:latin typeface="微软雅黑" panose="020B0503020204020204" pitchFamily="34" charset="-122"/>
                <a:ea typeface="微软雅黑" panose="020B0503020204020204" pitchFamily="34" charset="-122"/>
              </a:rPr>
              <a:t>继续编程实践题</a:t>
            </a:r>
            <a:r>
              <a:rPr lang="en-US" altLang="zh-CN" sz="2800" b="1" dirty="0">
                <a:solidFill>
                  <a:srgbClr val="8A2F8C"/>
                </a:solidFill>
                <a:latin typeface="微软雅黑" panose="020B0503020204020204" pitchFamily="34" charset="-122"/>
                <a:ea typeface="微软雅黑" panose="020B0503020204020204" pitchFamily="34" charset="-122"/>
              </a:rPr>
              <a:t>6.3</a:t>
            </a:r>
            <a:r>
              <a:rPr lang="zh-CN" altLang="en-US" sz="2800" b="1" dirty="0">
                <a:solidFill>
                  <a:srgbClr val="8A2F8C"/>
                </a:solidFill>
                <a:latin typeface="微软雅黑" panose="020B0503020204020204" pitchFamily="34" charset="-122"/>
                <a:ea typeface="微软雅黑" panose="020B0503020204020204" pitchFamily="34" charset="-122"/>
              </a:rPr>
              <a:t>。完成桥牌库的初步设计与实现。</a:t>
            </a:r>
          </a:p>
        </p:txBody>
      </p:sp>
    </p:spTree>
    <p:extLst>
      <p:ext uri="{BB962C8B-B14F-4D97-AF65-F5344CB8AC3E}">
        <p14:creationId xmlns:p14="http://schemas.microsoft.com/office/powerpoint/2010/main" val="38788929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56675" y="1254740"/>
            <a:ext cx="10271573" cy="4846569"/>
          </a:xfrm>
          <a:prstGeom prst="rect">
            <a:avLst/>
          </a:prstGeom>
        </p:spPr>
      </p:pic>
      <p:pic>
        <p:nvPicPr>
          <p:cNvPr id="10" name="图片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6771" y="507825"/>
            <a:ext cx="6286941" cy="743356"/>
          </a:xfrm>
          <a:prstGeom prst="rect">
            <a:avLst/>
          </a:prstGeom>
        </p:spPr>
      </p:pic>
      <p:grpSp>
        <p:nvGrpSpPr>
          <p:cNvPr id="8" name="组合 7"/>
          <p:cNvGrpSpPr/>
          <p:nvPr/>
        </p:nvGrpSpPr>
        <p:grpSpPr>
          <a:xfrm>
            <a:off x="734568" y="424635"/>
            <a:ext cx="3235688" cy="830997"/>
            <a:chOff x="734568" y="424635"/>
            <a:chExt cx="3235688" cy="830997"/>
          </a:xfrm>
        </p:grpSpPr>
        <p:sp>
          <p:nvSpPr>
            <p:cNvPr id="4" name="文本框 3"/>
            <p:cNvSpPr txBox="1"/>
            <p:nvPr/>
          </p:nvSpPr>
          <p:spPr>
            <a:xfrm>
              <a:off x="734568" y="424635"/>
              <a:ext cx="417576" cy="830997"/>
            </a:xfrm>
            <a:prstGeom prst="rect">
              <a:avLst/>
            </a:prstGeom>
            <a:noFill/>
          </p:spPr>
          <p:txBody>
            <a:bodyPr wrap="square" rtlCol="0">
              <a:spAutoFit/>
            </a:bodyPr>
            <a:lstStyle/>
            <a:p>
              <a:r>
                <a:rPr lang="zh-CN" altLang="en-US" sz="4800" dirty="0" smtClean="0">
                  <a:solidFill>
                    <a:schemeClr val="bg1"/>
                  </a:solidFill>
                  <a:latin typeface="微软雅黑" panose="020B0503020204020204" pitchFamily="34" charset="-122"/>
                  <a:ea typeface="微软雅黑" panose="020B0503020204020204" pitchFamily="34" charset="-122"/>
                </a:rPr>
                <a:t>■</a:t>
              </a:r>
            </a:p>
          </p:txBody>
        </p:sp>
        <p:sp>
          <p:nvSpPr>
            <p:cNvPr id="5" name="矩形 4"/>
            <p:cNvSpPr/>
            <p:nvPr/>
          </p:nvSpPr>
          <p:spPr>
            <a:xfrm>
              <a:off x="1477266" y="562689"/>
              <a:ext cx="2492990" cy="646331"/>
            </a:xfrm>
            <a:prstGeom prst="rect">
              <a:avLst/>
            </a:prstGeom>
          </p:spPr>
          <p:txBody>
            <a:bodyPr wrap="none">
              <a:spAutoFit/>
            </a:bodyPr>
            <a:lstStyle/>
            <a:p>
              <a:r>
                <a:rPr lang="zh-CN" altLang="en-US" sz="3600" dirty="0">
                  <a:solidFill>
                    <a:schemeClr val="bg1"/>
                  </a:solidFill>
                  <a:latin typeface="微软雅黑" panose="020B0503020204020204" pitchFamily="34" charset="-122"/>
                  <a:ea typeface="微软雅黑" panose="020B0503020204020204" pitchFamily="34" charset="-122"/>
                </a:rPr>
                <a:t>引领操作符</a:t>
              </a:r>
              <a:endParaRPr lang="zh-CN" altLang="en-US" sz="3600" dirty="0" smtClean="0">
                <a:solidFill>
                  <a:schemeClr val="bg1"/>
                </a:solidFill>
                <a:latin typeface="微软雅黑" panose="020B0503020204020204" pitchFamily="34" charset="-122"/>
                <a:ea typeface="微软雅黑" panose="020B0503020204020204" pitchFamily="34" charset="-122"/>
              </a:endParaRPr>
            </a:p>
          </p:txBody>
        </p:sp>
      </p:grpSp>
      <p:sp>
        <p:nvSpPr>
          <p:cNvPr id="64" name="矩形 63"/>
          <p:cNvSpPr/>
          <p:nvPr/>
        </p:nvSpPr>
        <p:spPr>
          <a:xfrm>
            <a:off x="1514264" y="1385088"/>
            <a:ext cx="8041216" cy="2944396"/>
          </a:xfrm>
          <a:prstGeom prst="rect">
            <a:avLst/>
          </a:prstGeom>
        </p:spPr>
        <p:txBody>
          <a:bodyPr wrap="square">
            <a:spAutoFit/>
          </a:bodyPr>
          <a:lstStyle/>
          <a:p>
            <a:pPr>
              <a:spcBef>
                <a:spcPts val="400"/>
              </a:spcBef>
              <a:spcAft>
                <a:spcPts val="400"/>
              </a:spcAft>
            </a:pPr>
            <a:r>
              <a:rPr lang="zh-CN" altLang="en-US" sz="2800" b="1" dirty="0">
                <a:solidFill>
                  <a:srgbClr val="8A2F8C"/>
                </a:solidFill>
                <a:latin typeface="微软雅黑" panose="020B0503020204020204" pitchFamily="34" charset="-122"/>
                <a:ea typeface="微软雅黑" panose="020B0503020204020204" pitchFamily="34" charset="-122"/>
              </a:rPr>
              <a:t>引领操作符</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获取</a:t>
            </a:r>
            <a:r>
              <a:rPr lang="zh-CN" altLang="en-US" sz="2400" b="1" dirty="0">
                <a:solidFill>
                  <a:srgbClr val="8A2F8C"/>
                </a:solidFill>
                <a:latin typeface="微软雅黑" panose="020B0503020204020204" pitchFamily="34" charset="-122"/>
                <a:ea typeface="微软雅黑" panose="020B0503020204020204" pitchFamily="34" charset="-122"/>
              </a:rPr>
              <a:t>指针所指向的目标数据对象</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一：</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m, n = 10;  </a:t>
            </a:r>
            <a:r>
              <a:rPr lang="en-US" altLang="zh-CN" sz="2400" b="1" dirty="0" err="1">
                <a:solidFill>
                  <a:srgbClr val="006600"/>
                </a:solidFill>
                <a:latin typeface="微软雅黑" panose="020B0503020204020204" pitchFamily="34" charset="-122"/>
                <a:ea typeface="微软雅黑" panose="020B0503020204020204" pitchFamily="34" charset="-122"/>
              </a:rPr>
              <a:t>int</a:t>
            </a:r>
            <a:r>
              <a:rPr lang="en-US" altLang="zh-CN" sz="2400" b="1" dirty="0">
                <a:solidFill>
                  <a:srgbClr val="006600"/>
                </a:solidFill>
                <a:latin typeface="微软雅黑" panose="020B0503020204020204" pitchFamily="34" charset="-122"/>
                <a:ea typeface="微软雅黑" panose="020B0503020204020204" pitchFamily="34" charset="-122"/>
              </a:rPr>
              <a:t> * </a:t>
            </a:r>
            <a:r>
              <a:rPr lang="en-US" altLang="zh-CN" sz="2400" b="1" dirty="0" smtClean="0">
                <a:solidFill>
                  <a:srgbClr val="006600"/>
                </a:solidFill>
                <a:latin typeface="微软雅黑" panose="020B0503020204020204" pitchFamily="34" charset="-122"/>
                <a:ea typeface="微软雅黑" panose="020B0503020204020204" pitchFamily="34" charset="-122"/>
              </a:rPr>
              <a:t>q </a:t>
            </a:r>
            <a:r>
              <a:rPr lang="en-US" altLang="zh-CN" sz="2400" b="1" dirty="0">
                <a:solidFill>
                  <a:srgbClr val="006600"/>
                </a:solidFill>
                <a:latin typeface="微软雅黑" panose="020B0503020204020204" pitchFamily="34" charset="-122"/>
                <a:ea typeface="微软雅黑" panose="020B0503020204020204" pitchFamily="34" charset="-122"/>
              </a:rPr>
              <a:t>= &amp;n;  m = </a:t>
            </a:r>
            <a:r>
              <a:rPr lang="en-US" altLang="zh-CN" sz="2400" b="1" dirty="0" smtClean="0">
                <a:solidFill>
                  <a:srgbClr val="006600"/>
                </a:solidFill>
                <a:latin typeface="微软雅黑" panose="020B0503020204020204" pitchFamily="34" charset="-122"/>
                <a:ea typeface="微软雅黑" panose="020B0503020204020204" pitchFamily="34" charset="-122"/>
              </a:rPr>
              <a:t>*q;</a:t>
            </a:r>
            <a:endParaRPr lang="en-US" altLang="zh-CN" sz="2400" b="1" dirty="0">
              <a:solidFill>
                <a:srgbClr val="006600"/>
              </a:solidFill>
              <a:latin typeface="微软雅黑" panose="020B0503020204020204" pitchFamily="34" charset="-122"/>
              <a:ea typeface="微软雅黑" panose="020B0503020204020204" pitchFamily="34" charset="-122"/>
            </a:endParaRP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使得 </a:t>
            </a:r>
            <a:r>
              <a:rPr lang="en-US" altLang="zh-CN" sz="2400" b="1" dirty="0">
                <a:solidFill>
                  <a:srgbClr val="8A2F8C"/>
                </a:solidFill>
                <a:latin typeface="微软雅黑" panose="020B0503020204020204" pitchFamily="34" charset="-122"/>
                <a:ea typeface="微软雅黑" panose="020B0503020204020204" pitchFamily="34" charset="-122"/>
              </a:rPr>
              <a:t>m </a:t>
            </a:r>
            <a:r>
              <a:rPr lang="zh-CN" altLang="en-US" sz="2400" b="1" dirty="0">
                <a:solidFill>
                  <a:srgbClr val="8A2F8C"/>
                </a:solidFill>
                <a:latin typeface="微软雅黑" panose="020B0503020204020204" pitchFamily="34" charset="-122"/>
                <a:ea typeface="微软雅黑" panose="020B0503020204020204" pitchFamily="34" charset="-122"/>
              </a:rPr>
              <a:t>为 </a:t>
            </a:r>
            <a:r>
              <a:rPr lang="en-US" altLang="zh-CN" sz="2400" b="1" dirty="0">
                <a:solidFill>
                  <a:srgbClr val="8A2F8C"/>
                </a:solidFill>
                <a:latin typeface="微软雅黑" panose="020B0503020204020204" pitchFamily="34" charset="-122"/>
                <a:ea typeface="微软雅黑" panose="020B0503020204020204" pitchFamily="34" charset="-122"/>
              </a:rPr>
              <a:t>10</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例</a:t>
            </a:r>
            <a:r>
              <a:rPr lang="zh-CN" altLang="en-US" sz="2400" b="1" dirty="0">
                <a:solidFill>
                  <a:srgbClr val="8A2F8C"/>
                </a:solidFill>
                <a:latin typeface="微软雅黑" panose="020B0503020204020204" pitchFamily="34" charset="-122"/>
                <a:ea typeface="微软雅黑" panose="020B0503020204020204" pitchFamily="34" charset="-122"/>
              </a:rPr>
              <a:t>二（接上例）：</a:t>
            </a:r>
            <a:r>
              <a:rPr lang="zh-CN" altLang="en-US" sz="2400" b="1" dirty="0" smtClean="0">
                <a:solidFill>
                  <a:srgbClr val="006600"/>
                </a:solidFill>
                <a:latin typeface="微软雅黑" panose="020B0503020204020204" pitchFamily="34" charset="-122"/>
                <a:ea typeface="微软雅黑" panose="020B0503020204020204" pitchFamily="34" charset="-122"/>
              </a:rPr>
              <a:t>*</a:t>
            </a:r>
            <a:r>
              <a:rPr lang="en-US" altLang="zh-CN" sz="2400" b="1" dirty="0" smtClean="0">
                <a:solidFill>
                  <a:srgbClr val="006600"/>
                </a:solidFill>
                <a:latin typeface="微软雅黑" panose="020B0503020204020204" pitchFamily="34" charset="-122"/>
                <a:ea typeface="微软雅黑" panose="020B0503020204020204" pitchFamily="34" charset="-122"/>
              </a:rPr>
              <a:t>q </a:t>
            </a:r>
            <a:r>
              <a:rPr lang="en-US" altLang="zh-CN" sz="2400" b="1" dirty="0">
                <a:solidFill>
                  <a:srgbClr val="006600"/>
                </a:solidFill>
                <a:latin typeface="微软雅黑" panose="020B0503020204020204" pitchFamily="34" charset="-122"/>
                <a:ea typeface="微软雅黑" panose="020B0503020204020204" pitchFamily="34" charset="-122"/>
              </a:rPr>
              <a:t>= 1;</a:t>
            </a:r>
          </a:p>
          <a:p>
            <a:pPr>
              <a:spcBef>
                <a:spcPts val="400"/>
              </a:spcBef>
              <a:spcAft>
                <a:spcPts val="400"/>
              </a:spcAft>
            </a:pPr>
            <a:r>
              <a:rPr lang="zh-CN" altLang="en-US" sz="2400" b="1" dirty="0" smtClean="0">
                <a:solidFill>
                  <a:srgbClr val="8A2F8C"/>
                </a:solidFill>
                <a:latin typeface="微软雅黑" panose="020B0503020204020204" pitchFamily="34" charset="-122"/>
                <a:ea typeface="微软雅黑" panose="020B0503020204020204" pitchFamily="34" charset="-122"/>
              </a:rPr>
              <a:t>　使得 </a:t>
            </a:r>
            <a:r>
              <a:rPr lang="en-US" altLang="zh-CN" sz="2400" b="1" dirty="0">
                <a:solidFill>
                  <a:srgbClr val="8A2F8C"/>
                </a:solidFill>
                <a:latin typeface="微软雅黑" panose="020B0503020204020204" pitchFamily="34" charset="-122"/>
                <a:ea typeface="微软雅黑" panose="020B0503020204020204" pitchFamily="34" charset="-122"/>
              </a:rPr>
              <a:t>n </a:t>
            </a:r>
            <a:r>
              <a:rPr lang="zh-CN" altLang="en-US" sz="2400" b="1" dirty="0">
                <a:solidFill>
                  <a:srgbClr val="8A2F8C"/>
                </a:solidFill>
                <a:latin typeface="微软雅黑" panose="020B0503020204020204" pitchFamily="34" charset="-122"/>
                <a:ea typeface="微软雅黑" panose="020B0503020204020204" pitchFamily="34" charset="-122"/>
              </a:rPr>
              <a:t>为 </a:t>
            </a:r>
            <a:r>
              <a:rPr lang="en-US" altLang="zh-CN" sz="2400" b="1" dirty="0">
                <a:solidFill>
                  <a:srgbClr val="8A2F8C"/>
                </a:solidFill>
                <a:latin typeface="微软雅黑" panose="020B0503020204020204" pitchFamily="34" charset="-122"/>
                <a:ea typeface="微软雅黑" panose="020B0503020204020204" pitchFamily="34" charset="-122"/>
              </a:rPr>
              <a:t>1</a:t>
            </a:r>
          </a:p>
        </p:txBody>
      </p:sp>
      <p:grpSp>
        <p:nvGrpSpPr>
          <p:cNvPr id="3" name="组合 2"/>
          <p:cNvGrpSpPr/>
          <p:nvPr/>
        </p:nvGrpSpPr>
        <p:grpSpPr>
          <a:xfrm>
            <a:off x="1341543" y="4459832"/>
            <a:ext cx="9031017" cy="1297731"/>
            <a:chOff x="1250103" y="4768562"/>
            <a:chExt cx="9031017" cy="1297731"/>
          </a:xfrm>
        </p:grpSpPr>
        <p:grpSp>
          <p:nvGrpSpPr>
            <p:cNvPr id="6" name="组合 5"/>
            <p:cNvGrpSpPr/>
            <p:nvPr/>
          </p:nvGrpSpPr>
          <p:grpSpPr>
            <a:xfrm>
              <a:off x="1250103" y="5045053"/>
              <a:ext cx="2453217" cy="564899"/>
              <a:chOff x="1250103" y="3728632"/>
              <a:chExt cx="2453217" cy="564899"/>
            </a:xfrm>
          </p:grpSpPr>
          <p:grpSp>
            <p:nvGrpSpPr>
              <p:cNvPr id="2" name="组合 1"/>
              <p:cNvGrpSpPr/>
              <p:nvPr/>
            </p:nvGrpSpPr>
            <p:grpSpPr>
              <a:xfrm>
                <a:off x="1603047" y="3728632"/>
                <a:ext cx="2100273" cy="564899"/>
                <a:chOff x="1796635" y="3745279"/>
                <a:chExt cx="2419008" cy="564899"/>
              </a:xfrm>
            </p:grpSpPr>
            <p:pic>
              <p:nvPicPr>
                <p:cNvPr id="44" name="图片 4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6" name="Text Box 6"/>
                <p:cNvSpPr txBox="1">
                  <a:spLocks noChangeArrowheads="1"/>
                </p:cNvSpPr>
                <p:nvPr/>
              </p:nvSpPr>
              <p:spPr bwMode="auto">
                <a:xfrm>
                  <a:off x="1796635" y="3745279"/>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0x00130000</a:t>
                  </a:r>
                </a:p>
              </p:txBody>
            </p:sp>
          </p:grpSp>
          <p:sp>
            <p:nvSpPr>
              <p:cNvPr id="65" name="矩形 64"/>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q</a:t>
                </a:r>
                <a:endParaRPr lang="zh-CN" altLang="en-US" sz="2400" dirty="0"/>
              </a:p>
            </p:txBody>
          </p:sp>
        </p:grpSp>
        <p:grpSp>
          <p:nvGrpSpPr>
            <p:cNvPr id="30" name="组合 29"/>
            <p:cNvGrpSpPr/>
            <p:nvPr/>
          </p:nvGrpSpPr>
          <p:grpSpPr>
            <a:xfrm>
              <a:off x="7754721" y="5071087"/>
              <a:ext cx="2526399" cy="995206"/>
              <a:chOff x="1176921" y="3728632"/>
              <a:chExt cx="2526399" cy="995206"/>
            </a:xfrm>
          </p:grpSpPr>
          <p:grpSp>
            <p:nvGrpSpPr>
              <p:cNvPr id="31" name="组合 30"/>
              <p:cNvGrpSpPr/>
              <p:nvPr/>
            </p:nvGrpSpPr>
            <p:grpSpPr>
              <a:xfrm>
                <a:off x="1587806" y="3728632"/>
                <a:ext cx="2115514" cy="995206"/>
                <a:chOff x="1779081" y="3745279"/>
                <a:chExt cx="2436562" cy="995206"/>
              </a:xfrm>
            </p:grpSpPr>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34"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sp>
              <p:nvSpPr>
                <p:cNvPr id="35" name="Text Box 6"/>
                <p:cNvSpPr txBox="1">
                  <a:spLocks noChangeArrowheads="1"/>
                </p:cNvSpPr>
                <p:nvPr/>
              </p:nvSpPr>
              <p:spPr bwMode="auto">
                <a:xfrm>
                  <a:off x="1779081" y="4242528"/>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rgbClr val="8A2F8C"/>
                      </a:solidFill>
                      <a:latin typeface="微软雅黑" panose="020B0503020204020204" pitchFamily="34" charset="-122"/>
                      <a:ea typeface="微软雅黑" panose="020B0503020204020204" pitchFamily="34" charset="-122"/>
                    </a:rPr>
                    <a:t>0x00130010</a:t>
                  </a:r>
                </a:p>
              </p:txBody>
            </p:sp>
          </p:grpSp>
          <p:sp>
            <p:nvSpPr>
              <p:cNvPr id="32" name="矩形 31"/>
              <p:cNvSpPr/>
              <p:nvPr/>
            </p:nvSpPr>
            <p:spPr>
              <a:xfrm>
                <a:off x="1176921" y="3745351"/>
                <a:ext cx="487634"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m</a:t>
                </a:r>
                <a:endParaRPr lang="zh-CN" altLang="en-US" sz="2400" dirty="0"/>
              </a:p>
            </p:txBody>
          </p:sp>
        </p:grpSp>
        <p:sp>
          <p:nvSpPr>
            <p:cNvPr id="37" name="任意多边形 36"/>
            <p:cNvSpPr/>
            <p:nvPr/>
          </p:nvSpPr>
          <p:spPr>
            <a:xfrm>
              <a:off x="2653183" y="4768562"/>
              <a:ext cx="3320897" cy="328559"/>
            </a:xfrm>
            <a:custGeom>
              <a:avLst/>
              <a:gdLst>
                <a:gd name="connsiteX0" fmla="*/ 0 w 3810000"/>
                <a:gd name="connsiteY0" fmla="*/ 350520 h 381000"/>
                <a:gd name="connsiteX1" fmla="*/ 0 w 3810000"/>
                <a:gd name="connsiteY1" fmla="*/ 0 h 381000"/>
                <a:gd name="connsiteX2" fmla="*/ 3810000 w 3810000"/>
                <a:gd name="connsiteY2" fmla="*/ 0 h 381000"/>
                <a:gd name="connsiteX3" fmla="*/ 3810000 w 3810000"/>
                <a:gd name="connsiteY3" fmla="*/ 381000 h 381000"/>
              </a:gdLst>
              <a:ahLst/>
              <a:cxnLst>
                <a:cxn ang="0">
                  <a:pos x="connsiteX0" y="connsiteY0"/>
                </a:cxn>
                <a:cxn ang="0">
                  <a:pos x="connsiteX1" y="connsiteY1"/>
                </a:cxn>
                <a:cxn ang="0">
                  <a:pos x="connsiteX2" y="connsiteY2"/>
                </a:cxn>
                <a:cxn ang="0">
                  <a:pos x="connsiteX3" y="connsiteY3"/>
                </a:cxn>
              </a:cxnLst>
              <a:rect l="l" t="t" r="r" b="b"/>
              <a:pathLst>
                <a:path w="3810000" h="381000">
                  <a:moveTo>
                    <a:pt x="0" y="350520"/>
                  </a:moveTo>
                  <a:lnTo>
                    <a:pt x="0" y="0"/>
                  </a:lnTo>
                  <a:lnTo>
                    <a:pt x="3810000" y="0"/>
                  </a:lnTo>
                  <a:lnTo>
                    <a:pt x="3810000" y="381000"/>
                  </a:lnTo>
                </a:path>
              </a:pathLst>
            </a:custGeom>
            <a:noFill/>
            <a:ln w="38100">
              <a:solidFill>
                <a:srgbClr val="8A2F8C"/>
              </a:solidFill>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6" name="组合 35"/>
            <p:cNvGrpSpPr/>
            <p:nvPr/>
          </p:nvGrpSpPr>
          <p:grpSpPr>
            <a:xfrm>
              <a:off x="4590829" y="5045053"/>
              <a:ext cx="2453217" cy="995206"/>
              <a:chOff x="1250103" y="3728632"/>
              <a:chExt cx="2453217" cy="995206"/>
            </a:xfrm>
          </p:grpSpPr>
          <p:grpSp>
            <p:nvGrpSpPr>
              <p:cNvPr id="38" name="组合 37"/>
              <p:cNvGrpSpPr/>
              <p:nvPr/>
            </p:nvGrpSpPr>
            <p:grpSpPr>
              <a:xfrm>
                <a:off x="1587806" y="3728632"/>
                <a:ext cx="2115514" cy="995206"/>
                <a:chOff x="1779081" y="3745279"/>
                <a:chExt cx="2436562" cy="995206"/>
              </a:xfrm>
            </p:grpSpPr>
            <p:pic>
              <p:nvPicPr>
                <p:cNvPr id="40" name="图片 3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39142" y="3771313"/>
                  <a:ext cx="2333994" cy="538865"/>
                </a:xfrm>
                <a:prstGeom prst="rect">
                  <a:avLst/>
                </a:prstGeom>
              </p:spPr>
            </p:pic>
            <p:sp>
              <p:nvSpPr>
                <p:cNvPr id="41" name="Text Box 6"/>
                <p:cNvSpPr txBox="1">
                  <a:spLocks noChangeArrowheads="1"/>
                </p:cNvSpPr>
                <p:nvPr/>
              </p:nvSpPr>
              <p:spPr bwMode="auto">
                <a:xfrm>
                  <a:off x="1796635" y="3745279"/>
                  <a:ext cx="2419008" cy="535531"/>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chemeClr val="bg1"/>
                      </a:solidFill>
                      <a:latin typeface="微软雅黑" panose="020B0503020204020204" pitchFamily="34" charset="-122"/>
                      <a:ea typeface="微软雅黑" panose="020B0503020204020204" pitchFamily="34" charset="-122"/>
                    </a:rPr>
                    <a:t>10</a:t>
                  </a:r>
                </a:p>
              </p:txBody>
            </p:sp>
            <p:sp>
              <p:nvSpPr>
                <p:cNvPr id="42" name="Text Box 6"/>
                <p:cNvSpPr txBox="1">
                  <a:spLocks noChangeArrowheads="1"/>
                </p:cNvSpPr>
                <p:nvPr/>
              </p:nvSpPr>
              <p:spPr bwMode="auto">
                <a:xfrm>
                  <a:off x="1779081" y="4242528"/>
                  <a:ext cx="2419008" cy="497957"/>
                </a:xfrm>
                <a:prstGeom prst="rect">
                  <a:avLst/>
                </a:prstGeom>
                <a:noFill/>
                <a:ln w="9525">
                  <a:noFill/>
                  <a:miter lim="800000"/>
                  <a:headEnd/>
                  <a:tailEnd/>
                </a:ln>
              </p:spPr>
              <p:txBody>
                <a:bodyPr wrap="square">
                  <a:spAutoFit/>
                </a:bodyPr>
                <a:lstStyle/>
                <a:p>
                  <a:pPr algn="ctr">
                    <a:lnSpc>
                      <a:spcPct val="120000"/>
                    </a:lnSpc>
                    <a:spcBef>
                      <a:spcPct val="50000"/>
                    </a:spcBef>
                  </a:pPr>
                  <a:r>
                    <a:rPr lang="en-US" altLang="zh-CN" sz="2400" b="1" dirty="0" smtClean="0">
                      <a:solidFill>
                        <a:srgbClr val="8A2F8C"/>
                      </a:solidFill>
                      <a:latin typeface="微软雅黑" panose="020B0503020204020204" pitchFamily="34" charset="-122"/>
                      <a:ea typeface="微软雅黑" panose="020B0503020204020204" pitchFamily="34" charset="-122"/>
                    </a:rPr>
                    <a:t>0x00130000</a:t>
                  </a:r>
                </a:p>
              </p:txBody>
            </p:sp>
          </p:grpSp>
          <p:sp>
            <p:nvSpPr>
              <p:cNvPr id="39" name="矩形 38"/>
              <p:cNvSpPr/>
              <p:nvPr/>
            </p:nvSpPr>
            <p:spPr>
              <a:xfrm>
                <a:off x="1250103" y="3746777"/>
                <a:ext cx="389850" cy="461665"/>
              </a:xfrm>
              <a:prstGeom prst="rect">
                <a:avLst/>
              </a:prstGeom>
            </p:spPr>
            <p:txBody>
              <a:bodyPr wrap="none">
                <a:spAutoFit/>
              </a:bodyPr>
              <a:lstStyle/>
              <a:p>
                <a:r>
                  <a:rPr lang="en-US" altLang="zh-CN" sz="2400" b="1" dirty="0" smtClean="0">
                    <a:solidFill>
                      <a:srgbClr val="8A2F8C"/>
                    </a:solidFill>
                    <a:latin typeface="微软雅黑" panose="020B0503020204020204" pitchFamily="34" charset="-122"/>
                    <a:ea typeface="微软雅黑" panose="020B0503020204020204" pitchFamily="34" charset="-122"/>
                  </a:rPr>
                  <a:t>n</a:t>
                </a:r>
                <a:endParaRPr lang="zh-CN" altLang="en-US" sz="2400" dirty="0"/>
              </a:p>
            </p:txBody>
          </p:sp>
        </p:grpSp>
      </p:grpSp>
    </p:spTree>
    <p:extLst>
      <p:ext uri="{BB962C8B-B14F-4D97-AF65-F5344CB8AC3E}">
        <p14:creationId xmlns:p14="http://schemas.microsoft.com/office/powerpoint/2010/main" val="4271354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10000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0-#ppt_w/2"/>
                                          </p:val>
                                        </p:tav>
                                        <p:tav tm="100000">
                                          <p:val>
                                            <p:strVal val="#ppt_x"/>
                                          </p:val>
                                        </p:tav>
                                      </p:tavLst>
                                    </p:anim>
                                    <p:anim calcmode="lin" valueType="num">
                                      <p:cBhvr additive="base">
                                        <p:cTn id="8" dur="500" fill="hold"/>
                                        <p:tgtEl>
                                          <p:spTgt spid="9"/>
                                        </p:tgtEl>
                                        <p:attrNameLst>
                                          <p:attrName>ppt_y</p:attrName>
                                        </p:attrNameLst>
                                      </p:cBhvr>
                                      <p:tavLst>
                                        <p:tav tm="0">
                                          <p:val>
                                            <p:strVal val="#ppt_y"/>
                                          </p:val>
                                        </p:tav>
                                        <p:tav tm="100000">
                                          <p:val>
                                            <p:strVal val="#ppt_y"/>
                                          </p:val>
                                        </p:tav>
                                      </p:tavLst>
                                    </p:anim>
                                  </p:childTnLst>
                                </p:cTn>
                              </p:par>
                              <p:par>
                                <p:cTn id="9" presetID="2" presetClass="entr" presetSubtype="4" decel="100000" fill="hold" nodeType="withEffect">
                                  <p:stCondLst>
                                    <p:cond delay="25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childTnLst>
                          </p:cTn>
                        </p:par>
                        <p:par>
                          <p:cTn id="13" fill="hold">
                            <p:stCondLst>
                              <p:cond delay="750"/>
                            </p:stCondLst>
                            <p:childTnLst>
                              <p:par>
                                <p:cTn id="14" presetID="10" presetClass="entr" presetSubtype="0" fill="hold"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2" presetClass="entr" presetSubtype="4" decel="10000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anim calcmode="lin" valueType="num">
                                      <p:cBhvr additive="base">
                                        <p:cTn id="19" dur="500" fill="hold"/>
                                        <p:tgtEl>
                                          <p:spTgt spid="64"/>
                                        </p:tgtEl>
                                        <p:attrNameLst>
                                          <p:attrName>ppt_x</p:attrName>
                                        </p:attrNameLst>
                                      </p:cBhvr>
                                      <p:tavLst>
                                        <p:tav tm="0">
                                          <p:val>
                                            <p:strVal val="#ppt_x"/>
                                          </p:val>
                                        </p:tav>
                                        <p:tav tm="100000">
                                          <p:val>
                                            <p:strVal val="#ppt_x"/>
                                          </p:val>
                                        </p:tav>
                                      </p:tavLst>
                                    </p:anim>
                                    <p:anim calcmode="lin" valueType="num">
                                      <p:cBhvr additive="base">
                                        <p:cTn id="20" dur="500" fill="hold"/>
                                        <p:tgtEl>
                                          <p:spTgt spid="64"/>
                                        </p:tgtEl>
                                        <p:attrNameLst>
                                          <p:attrName>ppt_y</p:attrName>
                                        </p:attrNameLst>
                                      </p:cBhvr>
                                      <p:tavLst>
                                        <p:tav tm="0">
                                          <p:val>
                                            <p:strVal val="1+#ppt_h/2"/>
                                          </p:val>
                                        </p:tav>
                                        <p:tav tm="100000">
                                          <p:val>
                                            <p:strVal val="#ppt_y"/>
                                          </p:val>
                                        </p:tav>
                                      </p:tavLst>
                                    </p:anim>
                                  </p:childTnLst>
                                </p:cTn>
                              </p:par>
                              <p:par>
                                <p:cTn id="21" presetID="2" presetClass="entr" presetSubtype="4" decel="100000" fill="hold" nodeType="withEffect">
                                  <p:stCondLst>
                                    <p:cond delay="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500" fill="hold"/>
                                        <p:tgtEl>
                                          <p:spTgt spid="3"/>
                                        </p:tgtEl>
                                        <p:attrNameLst>
                                          <p:attrName>ppt_x</p:attrName>
                                        </p:attrNameLst>
                                      </p:cBhvr>
                                      <p:tavLst>
                                        <p:tav tm="0">
                                          <p:val>
                                            <p:strVal val="#ppt_x"/>
                                          </p:val>
                                        </p:tav>
                                        <p:tav tm="100000">
                                          <p:val>
                                            <p:strVal val="#ppt_x"/>
                                          </p:val>
                                        </p:tav>
                                      </p:tavLst>
                                    </p:anim>
                                    <p:anim calcmode="lin" valueType="num">
                                      <p:cBhvr additive="base">
                                        <p:cTn id="2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2793</TotalTime>
  <Words>4115</Words>
  <Application>Microsoft Office PowerPoint</Application>
  <PresentationFormat>自定义</PresentationFormat>
  <Paragraphs>973</Paragraphs>
  <Slides>82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82</vt:i4>
      </vt:variant>
    </vt:vector>
  </HeadingPairs>
  <TitlesOfParts>
    <vt:vector size="84" baseType="lpstr">
      <vt:lpstr>Office 主题</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SSL</dc:creator>
  <cp:lastModifiedBy>q</cp:lastModifiedBy>
  <cp:revision>163</cp:revision>
  <dcterms:created xsi:type="dcterms:W3CDTF">2015-06-24T00:43:17Z</dcterms:created>
  <dcterms:modified xsi:type="dcterms:W3CDTF">2021-09-01T12:26:10Z</dcterms:modified>
</cp:coreProperties>
</file>