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0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350898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第八讲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链表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与程序抽象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380865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PtGetValue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if( x )    *x = point-&gt;x;    if( y )    *y = point-&gt;y;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PtSetValue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point-&gt;x = x;    point-&gt;y = 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point1, PPOINT point2 )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!point1 || !point2 ){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Parameter(s) illegal."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exit(1);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 point1-&gt;x == point2-&gt;x ) &amp;&amp; ( point1-&gt;y == point2-&gt;y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PtPrint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"(%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)", point-&gt;x, point-&gt;y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"NULL"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306045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[BUFSIZ];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"(%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)", point-&gt;x, point-&gt;y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return "NULL";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s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char* t = new char[n+1];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s[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t[n] = '\0';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6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　表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375668" y="1228569"/>
            <a:ext cx="9650982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链表的意义与性质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存储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顺序访问的数据对象集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对象占用的存储空间总是动态分配的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元素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序列，每个元素与前后元素相链接</a:t>
            </a: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结点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：链表中的元素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头、表尾：链表的头尾结点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头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指针、尾指针：指向表头、表尾的指针</a:t>
            </a:r>
          </a:p>
        </p:txBody>
      </p:sp>
      <p:graphicFrame>
        <p:nvGraphicFramePr>
          <p:cNvPr id="10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1468"/>
              </p:ext>
            </p:extLst>
          </p:nvPr>
        </p:nvGraphicFramePr>
        <p:xfrm>
          <a:off x="1375668" y="3346903"/>
          <a:ext cx="903107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5" imgW="10817531" imgH="1128679" progId="Visio.Drawing.11">
                  <p:embed/>
                </p:oleObj>
              </mc:Choice>
              <mc:Fallback>
                <p:oleObj name="Visio" r:id="rId5" imgW="10817531" imgH="1128679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668" y="3346903"/>
                        <a:ext cx="903107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链表数据结构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43733" y="1348645"/>
            <a:ext cx="9650982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链表结点：使用结构体类型表示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至少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包含两个域：结点数据域与链接指针域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NODE;  typedef struct NODE * PNODE;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NODE{</a:t>
            </a:r>
          </a:p>
          <a:p>
            <a:pPr marL="252000"/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data;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当前结点的存储数据 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52000"/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PNODE next;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指向下一结点，表尾此域为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*/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链表结构：封装结点表示的细节</a:t>
            </a:r>
          </a:p>
          <a:p>
            <a:pPr marL="252000"/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LIST;  typedef struct LIST * PLIST;</a:t>
            </a:r>
          </a:p>
          <a:p>
            <a:pPr marL="252000"/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LIST{</a:t>
            </a:r>
          </a:p>
          <a:p>
            <a:pPr marL="252000"/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链表中包含的结点数目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52000"/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PNODE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head, tail;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链表头尾指针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52000"/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9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链表数据结构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46638" y="1263884"/>
            <a:ext cx="9002048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标准链表图例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结点总是动态分配内存的，所以结点逻辑上连续，物理上地址空间并不一定连续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时刻注意维护链表的完整性：一旦头指针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失去链表表头地址，整个链表就会丢失；任一结点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域失去下一结点地址，后续结点就会全部丢失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单向链表、双向链表、循环链表、双向循环链表</a:t>
            </a:r>
          </a:p>
        </p:txBody>
      </p:sp>
      <p:graphicFrame>
        <p:nvGraphicFramePr>
          <p:cNvPr id="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594498"/>
              </p:ext>
            </p:extLst>
          </p:nvPr>
        </p:nvGraphicFramePr>
        <p:xfrm>
          <a:off x="1346638" y="1855351"/>
          <a:ext cx="900204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5" imgW="10866947" imgH="1128679" progId="Visio.Drawing.11">
                  <p:embed/>
                </p:oleObj>
              </mc:Choice>
              <mc:Fallback>
                <p:oleObj name="Visio" r:id="rId5" imgW="10866947" imgH="1128679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38" y="1855351"/>
                        <a:ext cx="900204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0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抽象链表接口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26416"/>
            <a:ext cx="965098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设计能够处理点数据类型的抽象链表接口</a:t>
            </a:r>
          </a:p>
        </p:txBody>
      </p:sp>
      <p:sp>
        <p:nvSpPr>
          <p:cNvPr id="10" name="矩形 9"/>
          <p:cNvSpPr/>
          <p:nvPr/>
        </p:nvSpPr>
        <p:spPr>
          <a:xfrm>
            <a:off x="1477266" y="1792020"/>
            <a:ext cx="9650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LIST;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LIST * PLIST;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PLIST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LlInsert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LlSearch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LlGetCount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LlIsEmpty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1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链表实现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670062"/>
            <a:ext cx="9650982" cy="35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链表的构造与销毁</a:t>
            </a:r>
            <a:endParaRPr lang="en-US" altLang="zh-CN" sz="3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结点的追加</a:t>
            </a:r>
            <a:endParaRPr lang="en-US" altLang="zh-CN" sz="3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结点的插入</a:t>
            </a:r>
            <a:endParaRPr lang="en-US" altLang="zh-CN" sz="3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结点的删除</a:t>
            </a:r>
            <a:endParaRPr lang="en-US" altLang="zh-CN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结点的遍历</a:t>
            </a:r>
            <a:endParaRPr lang="en-US" altLang="zh-CN" sz="3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结点的查找</a:t>
            </a:r>
            <a:endParaRPr lang="zh-CN" altLang="en-US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417668" cy="830997"/>
            <a:chOff x="734568" y="424635"/>
            <a:chExt cx="441766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链表的构造与销毁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56610"/>
            <a:ext cx="965098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编写函数，实现链表的构造与销毁操作</a:t>
            </a:r>
          </a:p>
        </p:txBody>
      </p:sp>
      <p:sp>
        <p:nvSpPr>
          <p:cNvPr id="10" name="矩形 9"/>
          <p:cNvSpPr/>
          <p:nvPr/>
        </p:nvSpPr>
        <p:spPr>
          <a:xfrm>
            <a:off x="1599373" y="1883246"/>
            <a:ext cx="965098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PLIST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PLIST p = new LIST;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p-&gt;count = 0;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p-&gt;head = NULL;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p-&gt;tail = NULL;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p;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 list;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5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417668" cy="830997"/>
            <a:chOff x="734568" y="424635"/>
            <a:chExt cx="441766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链表的构造与销毁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263884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list-&gt;head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PNODE t = list-&gt;head;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list-&gt;head = t-&gt;next;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t-&gt;data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list-&gt;count--;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list-&gt;tail = NULL;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表头结点的删除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34814" y="3230200"/>
            <a:ext cx="8886443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设置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临时指针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，使其指向链表头结点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链表头结点设置为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的后继结点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删除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原头结点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域所指向的目标数据对象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删除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递减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链表结点数目</a:t>
            </a:r>
          </a:p>
        </p:txBody>
      </p:sp>
      <p:graphicFrame>
        <p:nvGraphicFramePr>
          <p:cNvPr id="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74031"/>
              </p:ext>
            </p:extLst>
          </p:nvPr>
        </p:nvGraphicFramePr>
        <p:xfrm>
          <a:off x="1477266" y="1368271"/>
          <a:ext cx="9535886" cy="186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5" imgW="10866947" imgH="1785296" progId="Visio.Drawing.11">
                  <p:embed/>
                </p:oleObj>
              </mc:Choice>
              <mc:Fallback>
                <p:oleObj name="Visio" r:id="rId5" imgW="10866947" imgH="1785296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266" y="1368271"/>
                        <a:ext cx="9535886" cy="1861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3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570559"/>
            <a:ext cx="7786807" cy="367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数据抽象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  表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抽象链表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结点的追加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30204" y="2952580"/>
            <a:ext cx="8886443" cy="312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动态构造一个新结点，用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指向它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参数指向的目标数据对象，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域为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如果链表的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，则说明当前链表中没有任何结点，将此结点作为链表惟一结点添加到链表中，此时简单将链表的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域与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否则，将当前尾结点的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，即使其指向新结点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将链表的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，即将新结点作为链表尾结点</a:t>
            </a:r>
          </a:p>
          <a:p>
            <a:pPr marL="252000">
              <a:spcBef>
                <a:spcPts val="6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递增链表结点数目</a:t>
            </a:r>
          </a:p>
        </p:txBody>
      </p:sp>
      <p:graphicFrame>
        <p:nvGraphicFramePr>
          <p:cNvPr id="1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553853"/>
              </p:ext>
            </p:extLst>
          </p:nvPr>
        </p:nvGraphicFramePr>
        <p:xfrm>
          <a:off x="1365249" y="1251181"/>
          <a:ext cx="8838293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5" imgW="9138734" imgH="2201423" progId="Visio.Drawing.11">
                  <p:embed/>
                </p:oleObj>
              </mc:Choice>
              <mc:Fallback>
                <p:oleObj name="Visio" r:id="rId5" imgW="9138734" imgH="2201423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49" y="1251181"/>
                        <a:ext cx="8838293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9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结点的追加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66479"/>
            <a:ext cx="9650982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new NODE;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|| !point ){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exit(1);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t-&gt;data = point;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t-&gt;next = NULL;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!list-&gt;head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list-&gt;head =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list-&gt;tail =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list-&gt;tail-&gt;next =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list-&gt;tail =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list-&gt;count++;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5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结点的插入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41518" y="3217945"/>
            <a:ext cx="8886443" cy="287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表头插入的操作步骤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动态构造一个新结点，用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指向它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指向的目标数据对象，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域为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的值，即使得原链表首结点链接到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所指向的结点之后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修改链表首结点指针，使其指向新结点</a:t>
            </a:r>
          </a:p>
          <a:p>
            <a:pPr marL="252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递增链表的结点数目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18273"/>
              </p:ext>
            </p:extLst>
          </p:nvPr>
        </p:nvGraphicFramePr>
        <p:xfrm>
          <a:off x="2221243" y="1251181"/>
          <a:ext cx="6510624" cy="196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5" imgW="8004865" imgH="2566751" progId="Visio.Drawing.11">
                  <p:embed/>
                </p:oleObj>
              </mc:Choice>
              <mc:Fallback>
                <p:oleObj name="Visio" r:id="rId5" imgW="8004865" imgH="256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243" y="1251181"/>
                        <a:ext cx="6510624" cy="1966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8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结点的插入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20363" y="3261199"/>
            <a:ext cx="9544196" cy="266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表中插入的操作步骤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动态构造一个新结点，用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指向它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指向的目标数据对象，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从表头开始向后查找待插入位置的前一结点，用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指向它，例如若插入位置为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，则用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号结点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的值，即使得原链表中位置 </a:t>
            </a:r>
            <a:r>
              <a:rPr lang="en-US" altLang="zh-CN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处的结点链接到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所指向的结点之后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指向的结点链接到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指向的结点之后递增链表的结点数目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52106"/>
              </p:ext>
            </p:extLst>
          </p:nvPr>
        </p:nvGraphicFramePr>
        <p:xfrm>
          <a:off x="2194921" y="1207928"/>
          <a:ext cx="6536946" cy="205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5" imgW="8004865" imgH="2566751" progId="Visio.Drawing.11">
                  <p:embed/>
                </p:oleObj>
              </mc:Choice>
              <mc:Fallback>
                <p:oleObj name="Visio" r:id="rId5" imgW="8004865" imgH="25667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921" y="1207928"/>
                        <a:ext cx="6536946" cy="2053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0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结点的插入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14705" y="1265695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LlInsert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|| !point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LlInsert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list-&gt;count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PNODE t = new NODE;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t-&gt;data = point;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t-&gt;next = NULL;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t-&gt;next = list-&gt;head;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list-&gt;head =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0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结点的插入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512438"/>
            <a:ext cx="96509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PNODE u = list-&gt;head;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- 1; ++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u-&gt;next;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t-&gt;next = u-&gt;next;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u-&gt;next =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list-&gt;count++;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list,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1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2144" y="3178410"/>
            <a:ext cx="10256085" cy="27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表中或表尾删除的操作步骤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使用临时指针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保存待删除结点前一结点的地址</a:t>
            </a:r>
          </a:p>
          <a:p>
            <a:pPr marL="252000">
              <a:spcBef>
                <a:spcPts val="300"/>
              </a:spcBef>
            </a:pP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保存待删除结点的地址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域赋给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域，这保证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指向下一结点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域不再指向其他结点（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指向的结点本身就是链表尾结点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）则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将链表尾结点设为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域所指向的目标数据对象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所指向的结点数据对象</a:t>
            </a:r>
          </a:p>
          <a:p>
            <a:pPr marL="252000">
              <a:spcBef>
                <a:spcPts val="3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递减链表的结点个数</a:t>
            </a:r>
          </a:p>
        </p:txBody>
      </p:sp>
      <p:graphicFrame>
        <p:nvGraphicFramePr>
          <p:cNvPr id="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993021"/>
              </p:ext>
            </p:extLst>
          </p:nvPr>
        </p:nvGraphicFramePr>
        <p:xfrm>
          <a:off x="1477266" y="1263884"/>
          <a:ext cx="887142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5" imgW="10866947" imgH="1786917" progId="Visio.Drawing.11">
                  <p:embed/>
                </p:oleObj>
              </mc:Choice>
              <mc:Fallback>
                <p:oleObj name="Visio" r:id="rId5" imgW="10866947" imgH="1786917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266" y="1263884"/>
                        <a:ext cx="887142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4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346608"/>
            <a:ext cx="9650982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list-&gt;count == 0 )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PNODE t = list-&gt;head;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list-&gt;head = t-&gt;next;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!t-&gt;next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list-&gt;tail = NULL;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t-&gt;data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 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list-&gt;count--;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255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445593"/>
            <a:ext cx="96509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list-&gt;count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PNODE u = list-&gt;head,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- 1; ++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 = u-&gt;next;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u-&gt;next;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u-&gt;next = t-&gt;next;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!t-&gt;next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list-&gt;tail = u;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t-&gt;data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list-&gt;count--;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7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链表的遍历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56610"/>
            <a:ext cx="8871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编写函数，遍历链表，调用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函数输出结点数据，相邻结点使用“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10" name="矩形 9"/>
          <p:cNvSpPr/>
          <p:nvPr/>
        </p:nvSpPr>
        <p:spPr>
          <a:xfrm>
            <a:off x="1509995" y="2155689"/>
            <a:ext cx="965098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list-&gt;head;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(t-&gt;data) &lt;&lt; " -&gt; ";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t-&gt;next;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"NULL\n";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9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数据抽象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34371"/>
            <a:ext cx="7786807" cy="414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数据抽象的目的与意义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结构化数据类型的性质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信息隐藏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21056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链表的查找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56610"/>
            <a:ext cx="8871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编写函数，在链表中查找特定点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</a:p>
        </p:txBody>
      </p:sp>
      <p:sp>
        <p:nvSpPr>
          <p:cNvPr id="10" name="矩形 9"/>
          <p:cNvSpPr/>
          <p:nvPr/>
        </p:nvSpPr>
        <p:spPr>
          <a:xfrm>
            <a:off x="1509995" y="1897512"/>
            <a:ext cx="965098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LlSearch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list-&gt;head;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|| !point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LlSearch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t-&gt;data, point )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t-&gt;next;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false;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49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链表小结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34371"/>
            <a:ext cx="9650982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链表的优点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插入和删除操作非常容易，不需要移动数据，只需要修改链表结点指针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与数组比较：数组插入和删除元素操作则需要移动数组元素，效率很低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链表的缺点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只能顺序访问，要访问某个结点，必须从前向后查找到该结点，不能直接访问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链表设计中存在的问题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链表要存储点数据结构，就必须了解点库的接口；如果要存储其他数据，就必须重新实现链表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若要存储目前还没有实现的数据结构，怎么办？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386478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358919"/>
            <a:ext cx="8958505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函数指针的目的与意义：抽象数据与抽象代码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数据与算法</a:t>
            </a:r>
            <a:r>
              <a:rPr lang="zh-CN" altLang="en-US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对立统一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函数的地址：函数入口位置，将该数值作为数据保存起来，就可以通过特殊手段调用该函数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* ADT;  typedef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CADT;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将链表所要存储的结点数据对象抽象成通用类型，不允许在链表库中出现与点数据结构相关的任何东西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函数指针的定义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函数指针的使用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函数指针类型</a:t>
            </a:r>
          </a:p>
        </p:txBody>
      </p:sp>
    </p:spTree>
    <p:extLst>
      <p:ext uri="{BB962C8B-B14F-4D97-AF65-F5344CB8AC3E}">
        <p14:creationId xmlns:p14="http://schemas.microsoft.com/office/powerpoint/2010/main" val="5517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56003" cy="830997"/>
            <a:chOff x="734568" y="424635"/>
            <a:chExt cx="395600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函数指针的定义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275819"/>
            <a:ext cx="8958505" cy="477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函数指针的定义格式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函数指针数据对象名称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(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as_string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)( ADT object );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函数指针变量的赋值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as_string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作为变量可以指向任何带有一个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类型参数的返回值为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函数指针变量可以像普通变量一样赋值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函数指针数据对象名称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DoTransformObjectIntoString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ADT object )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(PPOINT)object );  }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as_string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DoTransformObjectIntoString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1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56003" cy="830997"/>
            <a:chOff x="734568" y="424635"/>
            <a:chExt cx="395600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358919"/>
            <a:ext cx="8958505" cy="461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通过函数指针调用函数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函数指针被赋值后，即指向实际函数的入口地址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通过函数指针可以直接调用它所指向的函数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调用示例：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returned_value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PPOINT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( 10, 20 );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as_string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DoTransformObjectIntoString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returned_value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as_string( (ADT)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要区分函数指针调用和函数直接调用，使用下述格式调用函数指针指向的函数：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returned_value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 *as_string )( (ADT)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4285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56003" cy="830997"/>
            <a:chOff x="734568" y="424635"/>
            <a:chExt cx="395600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334371"/>
            <a:ext cx="8958505" cy="471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设计程序，随机生成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10~99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之间的整数，调用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函数对其进行排序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* base,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number_of_elements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size_of_element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 compare )(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) ); 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调用时需按照下述格式实现自己的比较函数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 compare )(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比较函数示例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MyCompareFunc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e1,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e2 );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比较函数必须返回正负值（一般为正负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，规则按照题目要求自定义</a:t>
            </a:r>
          </a:p>
        </p:txBody>
      </p:sp>
    </p:spTree>
    <p:extLst>
      <p:ext uri="{BB962C8B-B14F-4D97-AF65-F5344CB8AC3E}">
        <p14:creationId xmlns:p14="http://schemas.microsoft.com/office/powerpoint/2010/main" val="13762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62547" cy="830997"/>
            <a:chOff x="734568" y="424635"/>
            <a:chExt cx="54625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50449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函数指针的使用：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main.cpp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71624" y="1547193"/>
            <a:ext cx="9650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NUMBER_OF_ELEMENTS 8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e1,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e2 );</a:t>
            </a:r>
          </a:p>
        </p:txBody>
      </p:sp>
    </p:spTree>
    <p:extLst>
      <p:ext uri="{BB962C8B-B14F-4D97-AF65-F5344CB8AC3E}">
        <p14:creationId xmlns:p14="http://schemas.microsoft.com/office/powerpoint/2010/main" val="16005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62547" cy="830997"/>
            <a:chOff x="734568" y="424635"/>
            <a:chExt cx="54625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50449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函数指针的使用：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main.cpp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71624" y="1508645"/>
            <a:ext cx="9650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a[NUMBER_OF_ELEMENTS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Randomize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"Array generated at random as follows: 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"After sorted: 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e1,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e2 )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CompareInteger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*(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*)e1, *(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*)e2 );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0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78000" cy="830997"/>
            <a:chOff x="734568" y="424635"/>
            <a:chExt cx="547800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5060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函数指针的使用：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arrmanip.h</a:t>
              </a:r>
              <a:endPara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7077" y="1868620"/>
            <a:ext cx="96509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CompareInteger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62941" cy="830997"/>
            <a:chOff x="734568" y="424635"/>
            <a:chExt cx="52629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4845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arrmanip.cpp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57110" y="1391227"/>
            <a:ext cx="96509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99;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0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数据抽象的目的与意义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63399"/>
            <a:ext cx="9650982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信息缺失：程序中的数据对象只有地址和值，没有数据类型、数据解释及数据意义等信息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解决手段：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数据的表示：注释、有意义的数据对象名称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数据的功能：描述可以在数据上工作的操作集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数据的功能比表示更重要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：程序员更关心整数的运算而不是计算机如何存储整数</a:t>
            </a:r>
          </a:p>
        </p:txBody>
      </p:sp>
    </p:spTree>
    <p:extLst>
      <p:ext uri="{BB962C8B-B14F-4D97-AF65-F5344CB8AC3E}">
        <p14:creationId xmlns:p14="http://schemas.microsoft.com/office/powerpoint/2010/main" val="30631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62941" cy="830997"/>
            <a:chOff x="734568" y="424635"/>
            <a:chExt cx="52629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4845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arrmanip.cpp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2596" y="1326006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CompareInteger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x &gt;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1;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 x ==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-1;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&lt;&lt;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54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56003" cy="830997"/>
            <a:chOff x="734568" y="424635"/>
            <a:chExt cx="395600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74251" y="1280891"/>
            <a:ext cx="9459591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函数指针的赋值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同类型函数指针可以赋值，不同类型则不能赋值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如何确定函数指针类型是否相同：函数参数与返回值不完全相同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函数指针类型：用于区分不同类型的函数指针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 COMPARE_OBJECT )(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e1,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e2 );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前面添加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关键字，保证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COMPARE_OBJECT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为函数指针类型，而不是函数指针变量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可以像普通类型一样使用函数指针类型定义变量：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COMPARE_OBJECT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函数的简明书写方法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* base,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number_of_elements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size_of_elements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COMPARE_OBJECT compare ); </a:t>
            </a:r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抽象链表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334371"/>
            <a:ext cx="8958505" cy="5084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允许通过函数指针调用未来才会实现的代码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回调函数：依赖后续设计才能确定的被调函数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回调函数参数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回调函数与主调函数的信息交互：附加信息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数据对象的存储与删除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删除链表结点时，其中的目标数据对象是否需要删除？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如果链表结点存储的是指针，就需要删除；否则不需要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设计抽象链表时，并不了解结点实际存储的数据是否为指针，因而无法确定结点数据操作逻辑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56610"/>
            <a:ext cx="8871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编写函数，遍历链表，结点数据的具体操作方法目前未知，由未来的回调函数提供</a:t>
            </a:r>
          </a:p>
        </p:txBody>
      </p:sp>
      <p:sp>
        <p:nvSpPr>
          <p:cNvPr id="10" name="矩形 9"/>
          <p:cNvSpPr/>
          <p:nvPr/>
        </p:nvSpPr>
        <p:spPr>
          <a:xfrm>
            <a:off x="1509995" y="2155689"/>
            <a:ext cx="9650982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( * MANIPULATE_OBJECT )( ADT e );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MANIPULATE_OBJECT manipulate )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list-&gt;head;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)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manipulate )    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通过函数指针调用实际函数操纵目标数据对象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 *manipulate )( t-&gt;data ); 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t-&gt;next;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2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62752" y="1337836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( * MANIPULATE_OBJECT )( ADT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 ADT tag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链表遍历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MANIPULATE_OBJECT manipulate, ADT tag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list-&gt;head;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manipulate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 *manipulate )( t-&gt;data, tag );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t-&gt;next;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3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62752" y="1405741"/>
            <a:ext cx="96509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点数据到字符串的转换函数，最终程序员任意定义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表示点数据对象的转换格式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其中只能包含两个格式码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，其他内容任意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例如格式“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(%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)”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[%4d, %4d]”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format, PPOINT point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[BUFSIZ];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format, point-&gt;x, point-&gt;y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"NULL";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94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62752" y="1725055"/>
            <a:ext cx="9650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DoPrintObject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DoPrintObject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ADT e, ADT tag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*)tag, (PPOINT)e )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 -&gt; "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回调函数参数的意义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调用遍历函数时将点数据的输出格式传递给遍历函数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再由遍历函数传递给回调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DoPrintObject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"(%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 );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437393"/>
            <a:ext cx="895850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回调函数参数的重要意义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程序的参与者：抽象链表的设计者、点数据结构的设计者、最终使用前两者的第三方程序员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优势：三者完全不了解其他人的实现细节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容器与容器中的对象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容器：能够容纳其他数据对象集合的东西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抽象链表：容器；点数据结构：容器中的数据对象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两者完全无关，即容器与容器中容纳的数据对象完全独立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抽象链表事实上可以存储任意类型的数据对象</a:t>
            </a:r>
          </a:p>
        </p:txBody>
      </p:sp>
    </p:spTree>
    <p:extLst>
      <p:ext uri="{BB962C8B-B14F-4D97-AF65-F5344CB8AC3E}">
        <p14:creationId xmlns:p14="http://schemas.microsoft.com/office/powerpoint/2010/main" val="15405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数据对象的存储与删除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437393"/>
            <a:ext cx="8958505" cy="443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链表中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域是否为指针？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域是否真正指向一个存在的目标数据对象？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如果结点被删除，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域指向的目标数据对象是否需要删除？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如果需要删除，如何删除？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抽象链表的设计者能够完成此删除任务吗？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如果不能，怎么处理它？</a:t>
            </a:r>
          </a:p>
        </p:txBody>
      </p:sp>
    </p:spTree>
    <p:extLst>
      <p:ext uri="{BB962C8B-B14F-4D97-AF65-F5344CB8AC3E}">
        <p14:creationId xmlns:p14="http://schemas.microsoft.com/office/powerpoint/2010/main" val="30411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数据对象的存储与删除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334371"/>
            <a:ext cx="9650982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( * DESTROY_OBJECT )( ADT e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DESTROY_OBJECT destroy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destroy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 *destroy )( t-&gt;data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list-&gt;count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destroy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 *destroy )( t-&gt;data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0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结构化数据类型的性质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34371"/>
            <a:ext cx="9650982" cy="453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 型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细节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由用户自定义，语言仅提供定义手段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  员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结构化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数据类型的子数据对象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每个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成员具有确切的类型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成员数目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部分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结构化数据类型可变，部分固定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成员组织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组织结构（线性结构或非线性结构）必须显式定义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操作集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在数据上进行的操作集合</a:t>
            </a:r>
          </a:p>
        </p:txBody>
      </p:sp>
    </p:spTree>
    <p:extLst>
      <p:ext uri="{BB962C8B-B14F-4D97-AF65-F5344CB8AC3E}">
        <p14:creationId xmlns:p14="http://schemas.microsoft.com/office/powerpoint/2010/main" val="374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数据对象的存储与删除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437393"/>
            <a:ext cx="8958505" cy="315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若需要删除目标数据对象，实现下述代码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若不需要删除目标数据对象，实现下述代码</a:t>
            </a:r>
          </a:p>
        </p:txBody>
      </p:sp>
      <p:sp>
        <p:nvSpPr>
          <p:cNvPr id="10" name="矩形 9"/>
          <p:cNvSpPr/>
          <p:nvPr/>
        </p:nvSpPr>
        <p:spPr>
          <a:xfrm>
            <a:off x="1805534" y="1990073"/>
            <a:ext cx="87882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DoDestroyObject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ADT e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(PPOINT)e;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DoDestroyObject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函数释放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域指向的存储空间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list, 1,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DoDestroyObject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list, 1, NULL );</a:t>
            </a:r>
          </a:p>
        </p:txBody>
      </p:sp>
    </p:spTree>
    <p:extLst>
      <p:ext uri="{BB962C8B-B14F-4D97-AF65-F5344CB8AC3E}">
        <p14:creationId xmlns:p14="http://schemas.microsoft.com/office/powerpoint/2010/main" val="16885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数据对象的存储与删除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995" y="1334371"/>
            <a:ext cx="8871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设计不依赖所存储的具体数据类型的抽象链表</a:t>
            </a:r>
          </a:p>
        </p:txBody>
      </p:sp>
      <p:sp>
        <p:nvSpPr>
          <p:cNvPr id="10" name="矩形 9"/>
          <p:cNvSpPr/>
          <p:nvPr/>
        </p:nvSpPr>
        <p:spPr>
          <a:xfrm>
            <a:off x="1509995" y="1855351"/>
            <a:ext cx="965098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LIST * PLIST;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 COMPARE_OBJECT )( CADT e1, CADT e2 );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( * DESTROY_OBJECT )( ADT e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( * MANIPULATE_OBJECT )( ADT e, ADT tag );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PLIST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DESTROY_OBJECT destroy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ADT object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LlInsert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ADT object,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DESTROY_OBJECT destroy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DESTROY_OBJECT destroy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MANIPULATE_OBJECT manipulate, ADT tag );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LlSearch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ADT object, COMPARE_OBJECT compare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LlGetCount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LlIsEmpty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</p:txBody>
      </p:sp>
    </p:spTree>
    <p:extLst>
      <p:ext uri="{BB962C8B-B14F-4D97-AF65-F5344CB8AC3E}">
        <p14:creationId xmlns:p14="http://schemas.microsoft.com/office/powerpoint/2010/main" val="5117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582536"/>
            <a:ext cx="8958505" cy="190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实现动态数组库。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实现抽象链表库。</a:t>
            </a:r>
          </a:p>
        </p:txBody>
      </p:sp>
    </p:spTree>
    <p:extLst>
      <p:ext uri="{BB962C8B-B14F-4D97-AF65-F5344CB8AC3E}">
        <p14:creationId xmlns:p14="http://schemas.microsoft.com/office/powerpoint/2010/main" val="71738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数据封装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75668" y="1228569"/>
            <a:ext cx="9650982" cy="480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数据封装：将数据结构的细节隐藏起来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实现方式：分别实现访问数据成员的存取函数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数据封装示例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DYNINTS{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capacity;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items;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modified;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DiGetCount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DYNINTS* a )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!a ){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DiGetCount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exit(1);  }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a-&gt;count;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8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信息隐藏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72762" y="1278731"/>
            <a:ext cx="965098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数据封装的问题</a:t>
            </a:r>
          </a:p>
          <a:p>
            <a:pPr marL="252000"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只要将结构体类型定义在头文件中，库的使用者就可以看到该定义，并按照成员格式直接访问，而不调用存取函数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  <a:p>
            <a:pPr marL="252000"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将结构体类型的具体细节定义在源文件中，所有针对该类型量的操作都只能通过函数接口来进行，从而隐藏实现细节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信息隐藏示例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dynarray.h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DYNINTS;  typedef struct DYNINTS * PDYNINTS;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dynarray.cpp”*/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DYNINTS{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capacity;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items;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modified;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28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63399"/>
            <a:ext cx="965098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设计能够存储二维平面上点的抽象数据类型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1477266" y="2009730"/>
            <a:ext cx="96509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点库接口“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POINT;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POINT * PPOINT;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PtGetValue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POINT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PtSetValue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point1, PPOINT point2 );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PtPrint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77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263884"/>
            <a:ext cx="96509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点库实现“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point.cpp”*/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cstdio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s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POINT{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  };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PPOINT t = new POINT;    t-&gt;x = x;    t-&gt;y = y;    return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delete  point;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5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4235</Words>
  <Application>Microsoft Office PowerPoint</Application>
  <PresentationFormat>自定义</PresentationFormat>
  <Paragraphs>721</Paragraphs>
  <Slides>52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</cp:lastModifiedBy>
  <cp:revision>133</cp:revision>
  <dcterms:created xsi:type="dcterms:W3CDTF">2015-06-24T00:43:17Z</dcterms:created>
  <dcterms:modified xsi:type="dcterms:W3CDTF">2021-09-01T12:28:42Z</dcterms:modified>
</cp:coreProperties>
</file>