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300" y="-7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4356A-BF49-4A36-ACBD-587651997291}" type="datetimeFigureOut">
              <a:rPr lang="zh-CN" altLang="en-US" smtClean="0"/>
              <a:t>2021-09-01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D954A-7183-4EA2-960F-88B45EFCA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9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静态成员函数没有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指针，而常成员函数涉及将</a:t>
            </a:r>
            <a:r>
              <a:rPr lang="en-US" altLang="zh-CN" dirty="0" smtClean="0"/>
              <a:t>this</a:t>
            </a:r>
            <a:r>
              <a:rPr lang="zh-CN" altLang="en-US" smtClean="0"/>
              <a:t>指针的目标对象转换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D954A-7183-4EA2-960F-88B45EFCA21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3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D954A-7183-4EA2-960F-88B45EFCA21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7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-497202" y="4983483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第九讲  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类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与对象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4568" y="424635"/>
            <a:ext cx="41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</a:p>
        </p:txBody>
      </p:sp>
      <p:sp>
        <p:nvSpPr>
          <p:cNvPr id="7" name="矩形 6"/>
          <p:cNvSpPr/>
          <p:nvPr/>
        </p:nvSpPr>
        <p:spPr>
          <a:xfrm>
            <a:off x="1623570" y="1517628"/>
            <a:ext cx="8581134" cy="346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类的声明与定义</a:t>
            </a: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　例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－点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－圆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</a:t>
            </a: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关于类声明与定义的说明</a:t>
            </a:r>
          </a:p>
        </p:txBody>
      </p:sp>
      <p:sp>
        <p:nvSpPr>
          <p:cNvPr id="11" name="矩形 10"/>
          <p:cNvSpPr/>
          <p:nvPr/>
        </p:nvSpPr>
        <p:spPr>
          <a:xfrm>
            <a:off x="1477266" y="56268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类类型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0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4568" y="424635"/>
            <a:ext cx="41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</a:p>
        </p:txBody>
      </p:sp>
      <p:sp>
        <p:nvSpPr>
          <p:cNvPr id="7" name="矩形 6"/>
          <p:cNvSpPr/>
          <p:nvPr/>
        </p:nvSpPr>
        <p:spPr>
          <a:xfrm>
            <a:off x="1568706" y="1444476"/>
            <a:ext cx="8581134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类声明：仅声明类的存在，没有提供细节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－关键字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A;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－一般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定义格式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成员：数据与函数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个保留字顺序任意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：其后成员公开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：其后成员有限公开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：其后成员私有，仅本对象可直接访问</a:t>
            </a:r>
            <a:endParaRPr lang="zh-CN" altLang="en-US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03582" y="2116880"/>
            <a:ext cx="28924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成员类型    成员名称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成员类型    成员名称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成员类型    成员名称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0" name="矩形 9"/>
          <p:cNvSpPr/>
          <p:nvPr/>
        </p:nvSpPr>
        <p:spPr>
          <a:xfrm>
            <a:off x="1477266" y="562689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类的声明与定义</a:t>
            </a:r>
          </a:p>
        </p:txBody>
      </p:sp>
    </p:spTree>
    <p:extLst>
      <p:ext uri="{BB962C8B-B14F-4D97-AF65-F5344CB8AC3E}">
        <p14:creationId xmlns:p14="http://schemas.microsoft.com/office/powerpoint/2010/main" val="8745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点类库接口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50324"/>
            <a:ext cx="85811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点类库接口“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~Point();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GetValue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SetValue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Compare(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&amp;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TransformIntoString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Print();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0042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圆类库接口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2053159"/>
            <a:ext cx="85811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圆类库接口“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GetOrigin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* x, double *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SetOrigin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x, double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GetRadius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SetRadius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r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GetPerimeter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GetArea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r, x, 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设计表示二维平面上圆的类类型</a:t>
            </a:r>
          </a:p>
        </p:txBody>
      </p:sp>
    </p:spTree>
    <p:extLst>
      <p:ext uri="{BB962C8B-B14F-4D97-AF65-F5344CB8AC3E}">
        <p14:creationId xmlns:p14="http://schemas.microsoft.com/office/powerpoint/2010/main" val="126021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圆类库实现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293342"/>
            <a:ext cx="858113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圆类库实现“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circle.cpp”*/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double pi = 3.141592653589793;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Circle::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GetOrigin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* x, double *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*x = this-&gt;x;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*y = this-&gt;y;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Circle::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SetOrigin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x, double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this-&gt;x = x;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this-&gt;y = 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6661914" y="3419580"/>
            <a:ext cx="3094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指针：指向当前对象的指针，由系统自动定义</a:t>
            </a:r>
          </a:p>
        </p:txBody>
      </p:sp>
    </p:spTree>
    <p:extLst>
      <p:ext uri="{BB962C8B-B14F-4D97-AF65-F5344CB8AC3E}">
        <p14:creationId xmlns:p14="http://schemas.microsoft.com/office/powerpoint/2010/main" val="42058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圆类库实现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01894" y="1314536"/>
            <a:ext cx="858113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Circle::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GetRadius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r;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Circle::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SetRadius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r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this-&gt;r = r;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Circle::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GetPerimeter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2 * pi * r;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Circle::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GetArea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pi * r * r;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32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09412" cy="830997"/>
            <a:chOff x="734568" y="424635"/>
            <a:chExt cx="360941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类类型的声明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4476"/>
            <a:ext cx="8581134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仅限于函数原型使用类类型的声明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不能用于定义类的数据成员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　例</a:t>
            </a:r>
          </a:p>
          <a:p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B;</a:t>
            </a:r>
          </a:p>
          <a:p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B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 //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  <a:p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//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  <a:p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B{ … };</a:t>
            </a:r>
          </a:p>
        </p:txBody>
      </p:sp>
    </p:spTree>
    <p:extLst>
      <p:ext uri="{BB962C8B-B14F-4D97-AF65-F5344CB8AC3E}">
        <p14:creationId xmlns:p14="http://schemas.microsoft.com/office/powerpoint/2010/main" val="132318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224417" cy="830997"/>
            <a:chOff x="734568" y="424635"/>
            <a:chExt cx="222441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　象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654788"/>
            <a:ext cx="8581134" cy="277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对象的定义与使用</a:t>
            </a: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对象的构造</a:t>
            </a: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对象的析构</a:t>
            </a: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对象数组</a:t>
            </a:r>
          </a:p>
        </p:txBody>
      </p:sp>
    </p:spTree>
    <p:extLst>
      <p:ext uri="{BB962C8B-B14F-4D97-AF65-F5344CB8AC3E}">
        <p14:creationId xmlns:p14="http://schemas.microsoft.com/office/powerpoint/2010/main" val="3881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532742" cy="830997"/>
            <a:chOff x="734568" y="424635"/>
            <a:chExt cx="453274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对象的定义与使用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356908"/>
            <a:ext cx="8581134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对象的定义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结构体一样定义和使用对象及其公开的成员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－私有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成员不可在对象外部直接访问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对象示例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main.cpp”*/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circle.SetOrigin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( 0.0, 0.0 );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circle.SetRadius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( 1.0 );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"Perimeter: 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circle.GetPerimeter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"Area: 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circle.GetArea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147747" cy="830997"/>
            <a:chOff x="734568" y="424635"/>
            <a:chExt cx="314774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对象的构造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548932"/>
            <a:ext cx="8581134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对象构造的意义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－构造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就是初始化，在定义对象时初始化其数据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构造的技术手段：使用构造函数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类类型同名，没有返回值类型（包括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－构造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函数允许重载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－构造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函数可以带缺省参数，但是不建议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－至少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公开一个构造函数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－只能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由系统在创建对象时自动调用，程序其他部分不能直接调用</a:t>
            </a:r>
          </a:p>
        </p:txBody>
      </p:sp>
    </p:spTree>
    <p:extLst>
      <p:ext uri="{BB962C8B-B14F-4D97-AF65-F5344CB8AC3E}">
        <p14:creationId xmlns:p14="http://schemas.microsoft.com/office/powerpoint/2010/main" val="338747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63998"/>
            <a:ext cx="7786807" cy="417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程序抽象与面向对象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－类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与对象的概念与意义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类类型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　象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类与对象的成员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　承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　态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圆类库接口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2053159"/>
            <a:ext cx="85811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圆类库接口“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Circle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Circle();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//Circle( double r, double x = 0.0, double y = 0.0 );    //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缺省参数，不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Circle( double r, double x, double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r, x, 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设计表示二维平面上圆的类类型</a:t>
            </a:r>
          </a:p>
        </p:txBody>
      </p:sp>
    </p:spTree>
    <p:extLst>
      <p:ext uri="{BB962C8B-B14F-4D97-AF65-F5344CB8AC3E}">
        <p14:creationId xmlns:p14="http://schemas.microsoft.com/office/powerpoint/2010/main" val="234004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圆类库实现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01894" y="1314536"/>
            <a:ext cx="858113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圆类库实现“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circle.cpp”*/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Circle::Circle()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 = 0.0,    x = 0.0,    y = 0.0;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Circle::Circle( double r, double x, double y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this-&gt;r = r,    this-&gt;x = x,    this-&gt;y = y;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主程序“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main.cpp”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r = 1.0, x = 0.0, y = 0.0;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Circle circle( r, x, y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755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09412" cy="830997"/>
            <a:chOff x="734568" y="424635"/>
            <a:chExt cx="360941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缺省构造函数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548932"/>
            <a:ext cx="8581134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类没有明确的构造函数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－系统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自动产生一个缺省构造函数，自动调用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－缺省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构造函数无参数，且函数体中没有任何语句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－如果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定义了任意一个构造函数，则不再生成缺省构造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缺省构造函数调用示例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－正确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－错误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 circle();  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构造函数无参数时，不能使用函数形式构造对象。原因？</a:t>
            </a:r>
          </a:p>
        </p:txBody>
      </p:sp>
    </p:spTree>
    <p:extLst>
      <p:ext uri="{BB962C8B-B14F-4D97-AF65-F5344CB8AC3E}">
        <p14:creationId xmlns:p14="http://schemas.microsoft.com/office/powerpoint/2010/main" val="126545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09412" cy="830997"/>
            <a:chOff x="734568" y="424635"/>
            <a:chExt cx="360941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拷贝构造函数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354039"/>
            <a:ext cx="85811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拷贝构造函数用于构造已有对象的副本</a:t>
            </a:r>
          </a:p>
          <a:p>
            <a:pPr>
              <a:spcBef>
                <a:spcPts val="8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拷贝构造函数单参数，为本类的常对象的引用</a:t>
            </a:r>
          </a:p>
          <a:p>
            <a:pPr>
              <a:spcBef>
                <a:spcPts val="8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如未定义，系统自动产生一个缺省拷贝构造函数</a:t>
            </a:r>
          </a:p>
          <a:p>
            <a:pPr>
              <a:spcBef>
                <a:spcPts val="8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缺省拷贝构造函数为位拷贝（浅拷贝），如需深拷贝（例如成员为指针），需自行定义</a:t>
            </a:r>
          </a:p>
        </p:txBody>
      </p:sp>
      <p:sp>
        <p:nvSpPr>
          <p:cNvPr id="10" name="矩形 9"/>
          <p:cNvSpPr/>
          <p:nvPr/>
        </p:nvSpPr>
        <p:spPr>
          <a:xfrm>
            <a:off x="1701894" y="3642969"/>
            <a:ext cx="33821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圆类库接口“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circle.h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Circle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Circle(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Circle &amp; that );</a:t>
            </a:r>
          </a:p>
          <a:p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r, x, y;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1" name="矩形 10"/>
          <p:cNvSpPr/>
          <p:nvPr/>
        </p:nvSpPr>
        <p:spPr>
          <a:xfrm>
            <a:off x="6145878" y="3642969"/>
            <a:ext cx="37022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圆类库实现“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circle.cpp”*/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Circle::Circle(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Circle &amp; that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this-&gt;r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this-&gt;x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that.x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this-&gt;y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02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24556" cy="830997"/>
            <a:chOff x="734568" y="424635"/>
            <a:chExt cx="5324556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构造函数的初始化列表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833460"/>
            <a:ext cx="24820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293342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初始化列表的格式</a:t>
            </a:r>
          </a:p>
        </p:txBody>
      </p:sp>
      <p:sp>
        <p:nvSpPr>
          <p:cNvPr id="12" name="矩形 11"/>
          <p:cNvSpPr/>
          <p:nvPr/>
        </p:nvSpPr>
        <p:spPr>
          <a:xfrm>
            <a:off x="4403346" y="1820387"/>
            <a:ext cx="33964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) : a(a)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B::B(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a,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) : a(a), b(b)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0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24556" cy="830997"/>
            <a:chOff x="734568" y="424635"/>
            <a:chExt cx="5324556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构造函数的初始化列表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623570" y="1411772"/>
            <a:ext cx="75661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初始化列表的目的与意义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构造对象时，同步构造内部对象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－部分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成员（常量与引用）只能初始化，不能赋值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－部分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成员（类的对象）如果赋值，将导致两次构造</a:t>
            </a:r>
          </a:p>
          <a:p>
            <a:pPr marL="360000">
              <a:spcBef>
                <a:spcPts val="600"/>
              </a:spcBef>
            </a:pP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在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分配内存时，调用缺省构造函数构造，然后执行构造函数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体内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>
              <a:spcBef>
                <a:spcPts val="6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再次构造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，效率不佳</a:t>
            </a:r>
          </a:p>
          <a:p>
            <a:pPr marL="360000">
              <a:spcBef>
                <a:spcPts val="600"/>
              </a:spcBef>
            </a:pP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若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类没有缺省构造函数，则会导致问题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初始化按照成员定义顺序，而不是初始化列表顺序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－必须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保持初始化列表和成员定义的顺序一致性，但允许跳过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；否则后续成员可能不会正确初始化</a:t>
            </a:r>
          </a:p>
        </p:txBody>
      </p:sp>
    </p:spTree>
    <p:extLst>
      <p:ext uri="{BB962C8B-B14F-4D97-AF65-F5344CB8AC3E}">
        <p14:creationId xmlns:p14="http://schemas.microsoft.com/office/powerpoint/2010/main" val="393217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16232" cy="830997"/>
            <a:chOff x="734568" y="424635"/>
            <a:chExt cx="301623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对象的析构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623570" y="1448348"/>
            <a:ext cx="756615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对象析构的意义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－析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构就是终止化，在对象生命期结束时清除它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对象析构的技术手段：使用析构函数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类类型同名，前有“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记号，无返回值类型（包括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型），无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－析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构函数必须是公开的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由系统在销毁对象时自动调用，也可以由程序其他部分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，但两者工作原理不同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－每个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类只能有一个析构函数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未定义，系统会自动产生一个缺省析构函数，该函数无代码</a:t>
            </a:r>
          </a:p>
        </p:txBody>
      </p:sp>
    </p:spTree>
    <p:extLst>
      <p:ext uri="{BB962C8B-B14F-4D97-AF65-F5344CB8AC3E}">
        <p14:creationId xmlns:p14="http://schemas.microsoft.com/office/powerpoint/2010/main" val="36107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圆类库接口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2053159"/>
            <a:ext cx="85811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圆类库接口“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Circle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Circle();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Circle( double r, double x, double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~Circle();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r, x, 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设计表示二维平面上圆的类类型</a:t>
            </a:r>
          </a:p>
        </p:txBody>
      </p:sp>
    </p:spTree>
    <p:extLst>
      <p:ext uri="{BB962C8B-B14F-4D97-AF65-F5344CB8AC3E}">
        <p14:creationId xmlns:p14="http://schemas.microsoft.com/office/powerpoint/2010/main" val="30603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16232" cy="830997"/>
            <a:chOff x="734568" y="424635"/>
            <a:chExt cx="301623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对象的析构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503654"/>
            <a:ext cx="8581134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定义析构函数的目的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－用于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释放对象中动态分配内存的目标数据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);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~A();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p;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0323" y="3211807"/>
            <a:ext cx="33964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 = new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*p = x;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A::~A()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delete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p,  p = NULL;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2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对象数组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701894" y="4145120"/>
            <a:ext cx="858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 circles[2] = { Circle(1.0, 0.0, 0.0), Circle(2.0, 1.0, 1.0) };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对象数组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普通数组一样定义和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对象数组的初始化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－当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构造函数单参数时，像普通数组一样构造所有元素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－当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构造函数多参数时，使用下述方法构造</a:t>
            </a:r>
          </a:p>
        </p:txBody>
      </p:sp>
    </p:spTree>
    <p:extLst>
      <p:ext uri="{BB962C8B-B14F-4D97-AF65-F5344CB8AC3E}">
        <p14:creationId xmlns:p14="http://schemas.microsoft.com/office/powerpoint/2010/main" val="91454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程序抽象与面向对象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17628"/>
            <a:ext cx="858113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抽象数据类型：设计能够存储二维平面上点的抽象数据类型</a:t>
            </a:r>
          </a:p>
        </p:txBody>
      </p:sp>
      <p:sp>
        <p:nvSpPr>
          <p:cNvPr id="10" name="矩形 9"/>
          <p:cNvSpPr/>
          <p:nvPr/>
        </p:nvSpPr>
        <p:spPr>
          <a:xfrm>
            <a:off x="1568706" y="2078376"/>
            <a:ext cx="85811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点库接口“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POINT;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 * PPOINT;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PPOINT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PtCreate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PtGetValue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POINT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PtSetValue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PtCompare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point1, PPOINT point2 );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PtPrint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);</a:t>
            </a:r>
          </a:p>
        </p:txBody>
      </p:sp>
    </p:spTree>
    <p:extLst>
      <p:ext uri="{BB962C8B-B14F-4D97-AF65-F5344CB8AC3E}">
        <p14:creationId xmlns:p14="http://schemas.microsoft.com/office/powerpoint/2010/main" val="218141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071077" cy="830997"/>
            <a:chOff x="734568" y="424635"/>
            <a:chExt cx="407107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类与对象的成员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26188"/>
            <a:ext cx="8581134" cy="424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常数据成员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常成员函数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静态常数据成员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友元函数与友元类</a:t>
            </a:r>
          </a:p>
        </p:txBody>
      </p:sp>
    </p:spTree>
    <p:extLst>
      <p:ext uri="{BB962C8B-B14F-4D97-AF65-F5344CB8AC3E}">
        <p14:creationId xmlns:p14="http://schemas.microsoft.com/office/powerpoint/2010/main" val="137675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54567" cy="830997"/>
            <a:chOff x="734568" y="424635"/>
            <a:chExt cx="255456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623570" y="1484924"/>
            <a:ext cx="711809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目的：程序优化，展开函数代码而不是调用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内联函数使用的注意事项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函数定义前添加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关键字，仅在函数原型前使用此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键字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－编译器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必须能看见内联函数的代码才能在编译期展开，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因而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联函数必须实现在头文件中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类定义中给出函数体的成员函数自动成为内联函数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体代码量较大，或包含循环，不要使用内联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－构造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函数和析构函数有可能隐含附加操作，慎用内联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－内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联函数仅是建议，编译器会自主选择是否内联</a:t>
            </a:r>
          </a:p>
        </p:txBody>
      </p:sp>
    </p:spTree>
    <p:extLst>
      <p:ext uri="{BB962C8B-B14F-4D97-AF65-F5344CB8AC3E}">
        <p14:creationId xmlns:p14="http://schemas.microsoft.com/office/powerpoint/2010/main" val="278347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50324"/>
            <a:ext cx="85811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圆类库接口“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 void Circle::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GetOrigin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* x, double *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*x = this-&gt;x;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*y = this-&gt;y;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 void Circle::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SetOrigin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x, double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this-&gt;x = x;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this-&gt;y = 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2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147747" cy="830997"/>
            <a:chOff x="734568" y="424635"/>
            <a:chExt cx="314774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常数据成员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66636"/>
            <a:ext cx="8581134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常数据成员：值在程序运行期间不可变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 数据成员名称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－初始化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：只能通过构造函数中的初始化列表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  <a:p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);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::A(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) :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{ …… };</a:t>
            </a:r>
          </a:p>
        </p:txBody>
      </p:sp>
    </p:spTree>
    <p:extLst>
      <p:ext uri="{BB962C8B-B14F-4D97-AF65-F5344CB8AC3E}">
        <p14:creationId xmlns:p14="http://schemas.microsoft.com/office/powerpoint/2010/main" val="26610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147747" cy="830997"/>
            <a:chOff x="734568" y="424635"/>
            <a:chExt cx="314774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常成员函数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581134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常成员函数：不能修改对象成员值的函数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 成员函数名称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－常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成员函数不能调用类中非常成员函数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－静态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成员函数不能定义为常成员函数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－如果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对象为常量，则只能调用其常成员函数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使用示例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Circle{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GetArea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Circle::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GetArea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…… }</a:t>
            </a:r>
          </a:p>
        </p:txBody>
      </p:sp>
    </p:spTree>
    <p:extLst>
      <p:ext uri="{BB962C8B-B14F-4D97-AF65-F5344CB8AC3E}">
        <p14:creationId xmlns:p14="http://schemas.microsoft.com/office/powerpoint/2010/main" val="136085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09412" cy="830997"/>
            <a:chOff x="734568" y="424635"/>
            <a:chExt cx="360941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静态数据成员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581134" cy="439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静态数据成员只有一份，由该类所有对象共享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－声明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 静态数据成员名称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－仅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声明，不在对象上分配空间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 类名称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静态数据成员名称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初始值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－必须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在外部初始化，初始化动作与访问控制无关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　例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A::count = 0;</a:t>
            </a:r>
          </a:p>
        </p:txBody>
      </p:sp>
    </p:spTree>
    <p:extLst>
      <p:ext uri="{BB962C8B-B14F-4D97-AF65-F5344CB8AC3E}">
        <p14:creationId xmlns:p14="http://schemas.microsoft.com/office/powerpoint/2010/main" val="322565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77897" cy="830997"/>
            <a:chOff x="734568" y="424635"/>
            <a:chExt cx="347789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静态成员函数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84608"/>
            <a:ext cx="8581134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类而不是对象上调用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：访问类的静态数据成员，若要访问类的非静态数据成员，必须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或者使用指向对象的指针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使用示例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f();</a:t>
            </a: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a );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83506" y="3264604"/>
            <a:ext cx="33964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A::count = 0;</a:t>
            </a:r>
          </a:p>
          <a:p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A::f()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count;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A::g(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a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a.num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2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54567" cy="830997"/>
            <a:chOff x="734568" y="424635"/>
            <a:chExt cx="255456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单子模式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623570" y="1780300"/>
            <a:ext cx="833424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只存在某类的单一共享对象</a:t>
            </a:r>
          </a:p>
          <a:p>
            <a:pPr>
              <a:spcBef>
                <a:spcPts val="600"/>
              </a:spcBef>
            </a:pP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某种全局访问策略，以在需要时访问该对象</a:t>
            </a:r>
          </a:p>
        </p:txBody>
      </p:sp>
    </p:spTree>
    <p:extLst>
      <p:ext uri="{BB962C8B-B14F-4D97-AF65-F5344CB8AC3E}">
        <p14:creationId xmlns:p14="http://schemas.microsoft.com/office/powerpoint/2010/main" val="262581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单子模式：无析构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Singleton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静态成员函数，对象不存在时构造，否则返回之，保证唯一性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Singleton * Get() {  if (!_s)  _s = new Singleton;  return _s;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return ++a;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私有构造和析构函数，禁止在外部构造和析构本类的对象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Singleton() { a = 0;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Singleton(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只声明不实现，禁止拷贝和赋值构造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&amp; operator=(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~Singleton();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只声明不实现，禁止析构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static Singleton * _s;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静态数据成员，指向本类唯一对象的指针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验证数据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5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* Singleton::_s = NULL;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定义于源文件中</a:t>
            </a:r>
          </a:p>
          <a:p>
            <a:endParaRPr lang="zh-CN" altLang="en-US" sz="15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使用方法：以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Singleton::Get()-&gt;</a:t>
            </a:r>
            <a:r>
              <a:rPr lang="en-US" altLang="zh-CN" sz="15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方式直接访问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Singleton::Get()</a:t>
            </a:r>
          </a:p>
        </p:txBody>
      </p:sp>
    </p:spTree>
    <p:extLst>
      <p:ext uri="{BB962C8B-B14F-4D97-AF65-F5344CB8AC3E}">
        <p14:creationId xmlns:p14="http://schemas.microsoft.com/office/powerpoint/2010/main" val="34236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单子模式：错误析构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Singleton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静态成员函数，对象不存在时构造，否则返回之，保证唯一性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Singleton * Get() {  if (!_s)  _s = new Singleton;  return _s;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return ++a;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私有构造和析构函数，禁止在外部构造和析构本类的对象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Singleton() { a = 0;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Singleton(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只声明不实现，禁止拷贝和赋值构造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&amp; operator=(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</a:t>
            </a:r>
          </a:p>
          <a:p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错误析构函数，访问控制改为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也不行</a:t>
            </a:r>
          </a:p>
          <a:p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delete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操作符本身需要调用析构函数</a:t>
            </a:r>
          </a:p>
          <a:p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且非静态函数不能释放静态指针成员，否则可能导致系统崩溃</a:t>
            </a:r>
          </a:p>
          <a:p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~Singleton() {  if(Singleton::_s) {  delete Singleton::_s, Singleton::_s = NULL; }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static Singleton * _s;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静态数据成员，指向本类唯一对象的指针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验证数据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790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程序抽象与面向对象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50324"/>
            <a:ext cx="858113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点库实现“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point.cpp”*/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cstdio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char*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char* s );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POINT{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y;  };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PPOINT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PtCreate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PPOINT t = new POINT;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t-&gt;x = x,    t-&gt;y = y;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72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单子模式：正确析构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Singleton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静态成员函数，对象不存在时构造，否则返回之，保证唯一性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Singleton * Get() {  if (!_s)  _s = new Singleton;  return _s; 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return ++a;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私有构造函数，禁止在外部构造本类的对象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Singleton() { a = 0;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Singleton(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只声明不实现，禁止拷贝和赋值构造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&amp; operator=(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在部分系统下使用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亦可，系统简单释放全部内存，并不调用它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~Singleton() { }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因此，如果函数非空（如需数据持久化），有可能导致问题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static Singleton * _s;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静态数据成员，指向本类唯一对象的指针</a:t>
            </a:r>
          </a:p>
          <a:p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Destroyer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类的唯一任务是删除单子</a:t>
            </a:r>
          </a:p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Destroyer{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public: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~Destroyer() {  if(Singleton::_s) {  delete Singleton::_s, Singleton::_s = NULL;  }  }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};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static Destroyer _d;  //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程序结束时，系统自动调用静态成员的析构函数</a:t>
            </a:r>
          </a:p>
          <a:p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验证数据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85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单子模式：正确析构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Singleton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静态成员函数，对象不存在时构造，否则返回之，保证唯一性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Singleton * Get() {  if (!_s)  _s = new Singleton;  return _s;  }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不调用析构函数，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调用时机由程序员确定</a:t>
            </a:r>
          </a:p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void Release() {  if(_s)  {  free(_s),  _s = NULL;  }  }</a:t>
            </a:r>
          </a:p>
          <a:p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return ++a;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私有构造和析构函数，禁止在外部构造和析构本类的对象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Singleton() { a = 0;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Singleton(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只声明不实现，禁止拷贝和赋值构造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&amp; operator=(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);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~Singleton();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static Singleton * _s;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静态数据成员，指向本类唯一对象的指针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验证数据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728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单子模式：静态数据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Singleton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静态成员函数中的静态变量，保证唯一性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Singleton &amp; Get() {  static Singleton _s;  return _s; 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return ++a;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私有构造和析构函数，禁止在外部构造和析构本类的对象</a:t>
            </a:r>
          </a:p>
          <a:p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Singleton() { a = 0;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Singleton(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Singleton &amp; operator=(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Singleton &amp; that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~Singleton() { 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a;  //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验证数据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本实现没有动态内存分配，因而无需销毁单子对象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使用方法：定义引用或以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Singleton::Get().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方式直接访问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&amp; sing = Singleton::Get();</a:t>
            </a:r>
          </a:p>
          <a:p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sing.GetData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564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071077" cy="830997"/>
            <a:chOff x="734568" y="424635"/>
            <a:chExt cx="407107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静态常数据成员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6423150" cy="409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静态常数据成员：值在程序运行期间不可变，且只有唯一副本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 数据成员名称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－初始化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：只能在类的外部初始化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使用示例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A::count = 10;</a:t>
            </a:r>
          </a:p>
        </p:txBody>
      </p:sp>
    </p:spTree>
    <p:extLst>
      <p:ext uri="{BB962C8B-B14F-4D97-AF65-F5344CB8AC3E}">
        <p14:creationId xmlns:p14="http://schemas.microsoft.com/office/powerpoint/2010/main" val="60132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532742" cy="830997"/>
            <a:chOff x="734568" y="424635"/>
            <a:chExt cx="453274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友元函数与友元类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672574" cy="439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慎用！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破坏类数据封装与信息隐藏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的友元可以访问该类对象的私有与保护成员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元可以是函数、其他类成员函数，也可以是类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函数或类声明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－两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个类的友元关系不可逆，除非互为友元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使用示例</a:t>
            </a:r>
          </a:p>
          <a:p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double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Get_Radius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class Globe;  //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类所有成员函数声明为友元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radius;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6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224417" cy="830997"/>
            <a:chOff x="734568" y="424635"/>
            <a:chExt cx="222441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　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554204"/>
            <a:ext cx="8581134" cy="3646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继承与派生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虚继承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派生类的构造函数与析构函数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类的赋值兼容性</a:t>
            </a:r>
          </a:p>
        </p:txBody>
      </p:sp>
    </p:spTree>
    <p:extLst>
      <p:ext uri="{BB962C8B-B14F-4D97-AF65-F5344CB8AC3E}">
        <p14:creationId xmlns:p14="http://schemas.microsoft.com/office/powerpoint/2010/main" val="31949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147747" cy="830997"/>
            <a:chOff x="734568" y="424635"/>
            <a:chExt cx="314774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继承与派生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539788"/>
            <a:ext cx="8672574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继承的基本概念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类型：描述分类的概念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－继承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：描述类之间的血缘（继承）关系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类、派生类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类、子类（不恰当的概念）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继承的意义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－派生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类拥有基类的全部属性与行为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－派生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类可以增加新的属性与行为</a:t>
            </a:r>
          </a:p>
        </p:txBody>
      </p:sp>
    </p:spTree>
    <p:extLst>
      <p:ext uri="{BB962C8B-B14F-4D97-AF65-F5344CB8AC3E}">
        <p14:creationId xmlns:p14="http://schemas.microsoft.com/office/powerpoint/2010/main" val="105293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224417" cy="830997"/>
            <a:chOff x="734568" y="424635"/>
            <a:chExt cx="222441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单继承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4271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单继承的基本语法格式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派生类型保留字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 };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派生类型保留字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：基类的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成员在派生类中保持，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在派生类中不可见（属于基类隐私）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：基类的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成员在派生类中不可见，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成员在派生类中变为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：基类的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成员在派生类中不可见，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成员在派生类中变为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类时若需要使用继承机制，建议将派生类需要频繁使用的基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类数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成员设为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57434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单继承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“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0,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= 0 ) : _x(x), _y(y)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: _x(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._x), _y(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._y)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GetX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return _x;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SetX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) {  _x = x;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return _y;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 {  _y = y;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operator&lt;&lt;(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_x, _y;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9246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单继承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Point3D: public Point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Point3D(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0,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= 0,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 = 0 ) : Point(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_z(z)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Point3D(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Point3D&amp; pt3d ) : Point(pt3d._x, pt3d._y), _z(pt3d._z)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GetZ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return _z;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SetZ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 ) {  _z = z;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operator&lt;&lt;(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Point3D&amp; pt3d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_z;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762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程序抽象与面向对象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50324"/>
            <a:ext cx="85811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PtDestroy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){  delete  point;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PtGetValue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x,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y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x )    *x = point-&gt;x;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y )    *y = point-&gt;y;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PtSetValue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){  point-&gt;x =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 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point-&gt;y = y;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60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单继承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61586"/>
            <a:ext cx="85811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“point.cpp”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operator&lt;&lt;(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"(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._x &lt;&lt; ",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._y &lt;&lt; " )";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operator&lt;&lt;(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Point3D&amp; pt3d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"( " &lt;&lt; pt3d._x &lt;&lt; ", " &lt;&lt; pt3d._y &lt;&lt; ", " &lt;&lt; pt3d._z &lt;&lt; " )";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569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532742" cy="830997"/>
            <a:chOff x="734568" y="424635"/>
            <a:chExt cx="453274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函数覆盖与二义性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派生类成员函数名称与基类相同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{  void Print();  };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Point3D: public Point { void Print();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( 1, 2 );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Point3D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pt3d( 1, 2, 3 );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pt.Print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pt3d.Print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Point3D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Point3D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类中仍存在，但被新类中的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－访问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规则（解析）：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pt3d.Point::Print()</a:t>
            </a:r>
          </a:p>
        </p:txBody>
      </p:sp>
    </p:spTree>
    <p:extLst>
      <p:ext uri="{BB962C8B-B14F-4D97-AF65-F5344CB8AC3E}">
        <p14:creationId xmlns:p14="http://schemas.microsoft.com/office/powerpoint/2010/main" val="384524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224417" cy="830997"/>
            <a:chOff x="734568" y="424635"/>
            <a:chExt cx="222441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多继承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419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多继承的基本语法格式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派生类型保留字 基类名称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派生类型保留字 基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 };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多继承示例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 { … };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{ … 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 public A, protected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{ … 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多继承可能导致的问题：派生类中可能包含多个基类副本，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慎用！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 { … };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B: 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{ … 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 public A, protected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{ … 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00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532742" cy="830997"/>
            <a:chOff x="734568" y="424635"/>
            <a:chExt cx="453274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函数覆盖与二义性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派生类成员函数名称与基类相同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};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 public A, 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调用示例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c.A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类继承自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类继承自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类的函数</a:t>
            </a:r>
          </a:p>
        </p:txBody>
      </p:sp>
    </p:spTree>
    <p:extLst>
      <p:ext uri="{BB962C8B-B14F-4D97-AF65-F5344CB8AC3E}">
        <p14:creationId xmlns:p14="http://schemas.microsoft.com/office/powerpoint/2010/main" val="65687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532742" cy="830997"/>
            <a:chOff x="734568" y="424635"/>
            <a:chExt cx="453274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函数覆盖与二义性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派生类成员函数名称与基类相同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};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 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 public B, 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调用示例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d.f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::f()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类继承自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::f()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类继承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en-US" altLang="zh-CN" sz="2000" b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::A::f()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类通过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类分支继承自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类的函数</a:t>
            </a:r>
          </a:p>
        </p:txBody>
      </p:sp>
    </p:spTree>
    <p:extLst>
      <p:ext uri="{BB962C8B-B14F-4D97-AF65-F5344CB8AC3E}">
        <p14:creationId xmlns:p14="http://schemas.microsoft.com/office/powerpoint/2010/main" val="40112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224417" cy="830997"/>
            <a:chOff x="734568" y="424635"/>
            <a:chExt cx="222441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虚基类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虚拟继承的目的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－取消多继承时派生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类中公共基类的多个副本，只保留一份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－格式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：派生时使用关键字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使用示例：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中只有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的一份副本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};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virtual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 public B, public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{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void f();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67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34194" cy="830997"/>
            <a:chOff x="734568" y="424635"/>
            <a:chExt cx="533419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16152" y="635841"/>
              <a:ext cx="48526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派生类的构造函数与析构函数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7968486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构造函数的执行顺序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基类的构造函数，调用顺序与基类在派生类中的继承顺序相同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派生类新增对象成员的构造函数，调用顺序与其在派生类中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顺序相同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派生类的构造函数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析构函数的执行顺序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派生类的析构函数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派生类新增对象成员的析构函数，调用顺序与其在派生类中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顺序相反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基类的析构函数，调用顺序与基类在派生类中的继承顺序相反</a:t>
            </a:r>
          </a:p>
        </p:txBody>
      </p:sp>
    </p:spTree>
    <p:extLst>
      <p:ext uri="{BB962C8B-B14F-4D97-AF65-F5344CB8AC3E}">
        <p14:creationId xmlns:p14="http://schemas.microsoft.com/office/powerpoint/2010/main" val="248517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071077" cy="830997"/>
            <a:chOff x="734568" y="424635"/>
            <a:chExt cx="407107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类的赋值兼容性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7364982" cy="293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公有派生时，任何基类对象可以出现的位置都可以使用派生类对象代替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派生类对象赋值给基类对象，仅赋值基类部分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派生类对象初始化基类对象引用，仅操作基类部分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指向基类的指针指向派生类对象，仅引领基类部分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保护派生与私有派生不可以直接赋值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－尽量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不要使用保护派生与私有派生</a:t>
            </a:r>
          </a:p>
        </p:txBody>
      </p:sp>
    </p:spTree>
    <p:extLst>
      <p:ext uri="{BB962C8B-B14F-4D97-AF65-F5344CB8AC3E}">
        <p14:creationId xmlns:p14="http://schemas.microsoft.com/office/powerpoint/2010/main" val="32693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类的赋值兼容性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34371"/>
            <a:ext cx="85811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&lt;string&gt;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Base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Base(string s) :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 { }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Base(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Base &amp; that) {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that.str_a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}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Print() </a:t>
            </a:r>
            <a:r>
              <a:rPr lang="en-US" altLang="zh-CN" sz="15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"In base: "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}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string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Derived : public Base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Derived(string s1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string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s2) : Base(s1),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str_b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(s2) { }  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调用基类构造函数初始化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Print() </a:t>
            </a:r>
            <a:r>
              <a:rPr lang="en-US" altLang="zh-CN" sz="15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"In derived: "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" " +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str_b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}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string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str_b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5149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类的赋值兼容性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34371"/>
            <a:ext cx="858113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Derived d1( "Hello", "World" );  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Base b1( d1 );   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拷贝构造，派生类至基类，仅复制基类部分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d1.Print();  // Hello World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b1.Print();  // Hello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Base &amp; b2 = d1;  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引用，不调用拷贝构造函数，仅访问基类部分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d1.Print();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b2.Print();  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Base * b3 = &amp;d1;  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指针，不调用拷贝构造函数，仅引领基类部分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d1.Print();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b3-&gt;Print();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1;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23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程序抽象与面向对象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50324"/>
            <a:ext cx="858113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PtCompare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point1, PPOINT point2 )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!point1 || !point2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PtCompare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Parameter(s) illegal."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exit( 1 );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point1-&gt;x == point2-&gt;x &amp;&amp; point1-&gt;y == point2-&gt;y;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PtPrint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"(%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d,%d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)", point-&gt;x, point-&gt;y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"NULL"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98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224417" cy="830997"/>
            <a:chOff x="734568" y="424635"/>
            <a:chExt cx="222441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多态性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：不同对象在接收到相同消息时做不同响应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－现象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：对应同样成员函数名称，执行不同函数体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多态性的实现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函数：使用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关键字声明成员函数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－声明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  函数名称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69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34371"/>
            <a:ext cx="85811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Account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Account( double d ) : _balance(d)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double _balance;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 double Account::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_balance;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59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581259"/>
            <a:ext cx="858113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public Account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(double d) : Account(d)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public Account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(double d) : Account(d)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9095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80675"/>
            <a:ext cx="858113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</a:p>
          <a:p>
            <a:endParaRPr lang="zh-CN" altLang="en-US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Account::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"Error. Balance not available for base type."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"Checking account balance: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GetBalance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"Savings account balance: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GetBalance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78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80675"/>
            <a:ext cx="8581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checking = new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( 100.00 ) 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 savings  = new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( 1000.00 );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 * account = checking;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account-&gt;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 = savings;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account-&gt;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delete checking;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delete savings;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30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12308"/>
            <a:ext cx="85811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Account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Account( double d ) : _balance(d)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void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double _balance;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 double Account::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_balance;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69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12308"/>
            <a:ext cx="858113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public Account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(double d) : Account(d) { }</a:t>
            </a:r>
          </a:p>
          <a:p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void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public Account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(double d) : Account(d) { }</a:t>
            </a:r>
          </a:p>
          <a:p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void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752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12308"/>
            <a:ext cx="8581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checking = new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( 100.00 ) 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 savings  = new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( 1000.00 );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 * account = checking;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account-&gt;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 = savings;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account-&gt;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delete checking;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delete savings;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924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224417" cy="830997"/>
            <a:chOff x="734568" y="424635"/>
            <a:chExt cx="222441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多态性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纯虚函数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－充当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占位函数，没有任何实现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－派生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类负责实现其具体功能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－声明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void f(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) = 0;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－带有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纯虚函数的类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－作为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类继承层次的上层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虚析构函数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－保持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多态性需要虚析构函数，以保证能够正确释放对象</a:t>
            </a:r>
          </a:p>
        </p:txBody>
      </p:sp>
    </p:spTree>
    <p:extLst>
      <p:ext uri="{BB962C8B-B14F-4D97-AF65-F5344CB8AC3E}">
        <p14:creationId xmlns:p14="http://schemas.microsoft.com/office/powerpoint/2010/main" val="35382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抽象类与虚函数示例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12308"/>
            <a:ext cx="85811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Point() { 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virtual void Print()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virtual ~Point();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3018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程序抽象与面向对象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27213"/>
            <a:ext cx="858113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PPOINT point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[BUFSIZ];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point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"(%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d,%d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)", point-&gt;x, point-&gt;y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 return "NULL";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DuplicateString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char* s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char* t = new char[n+1];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&lt;n;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 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s[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t[n] = '\0';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6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抽象类与虚函数示例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12308"/>
            <a:ext cx="85811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Point2D : virtual public Point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Point2D(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0,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= 0 ) : _x(x), _y(y) {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Point2D(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Point2D&amp; pt2d ) : _x(pt2d._x), _y(pt2d._y) {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GetX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return _x;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SetX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) {  _x = x;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return _y;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 {  _y = y;  }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void Print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_x, _y;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8739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抽象类与虚函数示例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12308"/>
            <a:ext cx="88651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Point3D: virtual public Point2D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Point3D(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0,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= 0,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 = 0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Point2D(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_z(z) {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Point3D(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Point3D&amp; pt3d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Point2D(pt3d._x, pt3d._y), _z(pt3d._z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GetZ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 return _z;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SetZ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 ) {  _z = z;  }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void Print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_z;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275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抽象类与虚函数示例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12308"/>
            <a:ext cx="85811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“point.cpp”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Point2D::Print()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"( " &lt;&lt; _x &lt;&lt; ", " &lt;&lt; _y &lt;&lt; " )";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Point3D::Print()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"( " &lt;&lt; _x &lt;&lt; ", " &lt;&lt; _y &lt;&lt; ", " &lt;&lt; _z &lt;&lt; " )";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“main.cpp”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Point * pt1 = new Point2D( 1, 2 );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Point * pt2 = new Point3D( 1, 2, 3 );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pt1-&gt;Print();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pt2-&gt;Print();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2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686082" cy="830997"/>
            <a:chOff x="734568" y="424635"/>
            <a:chExt cx="268608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695236"/>
            <a:ext cx="814222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使用面向对象架构实现动态数组库。</a:t>
            </a:r>
          </a:p>
          <a:p>
            <a:pPr>
              <a:lnSpc>
                <a:spcPct val="120000"/>
              </a:lnSpc>
            </a:pP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使用面向对象架构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实现抽象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链表库。</a:t>
            </a:r>
          </a:p>
        </p:txBody>
      </p:sp>
    </p:spTree>
    <p:extLst>
      <p:ext uri="{BB962C8B-B14F-4D97-AF65-F5344CB8AC3E}">
        <p14:creationId xmlns:p14="http://schemas.microsoft.com/office/powerpoint/2010/main" val="20340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324556" cy="830997"/>
            <a:chOff x="734568" y="424635"/>
            <a:chExt cx="5324556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类与对象的概念与意义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17628"/>
            <a:ext cx="8581134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类的概念与意义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－属性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与行为的辩证统一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程序抽象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－数据封装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、信息隐藏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没有类的概念，无法定义非指针量，且控制性不佳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对象的概念与意义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－量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－对象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行为的主动性</a:t>
            </a:r>
          </a:p>
        </p:txBody>
      </p:sp>
    </p:spTree>
    <p:extLst>
      <p:ext uri="{BB962C8B-B14F-4D97-AF65-F5344CB8AC3E}">
        <p14:creationId xmlns:p14="http://schemas.microsoft.com/office/powerpoint/2010/main" val="39535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点库接口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50324"/>
            <a:ext cx="85811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想象的代码，非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标准实现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y;    //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公开量，不符合数据信息隐藏规则</a:t>
            </a:r>
          </a:p>
          <a:p>
            <a:endParaRPr lang="zh-CN" altLang="en-US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Destroy();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GetValue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SetValue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Compare(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point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TransformIntoString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Print();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58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5520</Words>
  <Application>Microsoft Office PowerPoint</Application>
  <PresentationFormat>自定义</PresentationFormat>
  <Paragraphs>1095</Paragraphs>
  <Slides>73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</cp:lastModifiedBy>
  <cp:revision>163</cp:revision>
  <dcterms:created xsi:type="dcterms:W3CDTF">2015-06-24T00:43:17Z</dcterms:created>
  <dcterms:modified xsi:type="dcterms:W3CDTF">2021-09-01T12:07:01Z</dcterms:modified>
</cp:coreProperties>
</file>