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7" r:id="rId2"/>
    <p:sldId id="25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56" r:id="rId40"/>
    <p:sldId id="357" r:id="rId41"/>
    <p:sldId id="358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2" r:id="rId56"/>
    <p:sldId id="323" r:id="rId57"/>
    <p:sldId id="324" r:id="rId58"/>
    <p:sldId id="325" r:id="rId59"/>
    <p:sldId id="326" r:id="rId60"/>
    <p:sldId id="351" r:id="rId61"/>
    <p:sldId id="352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16" y="-1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1512-1FAC-4195-A9E4-C1B8AEB89F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439145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第十讲  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数偶倍乘运算重载的说明</a:t>
            </a: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重载为类的友元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友元函数，当倍数为左操作数时，无法解析乘法运算，编译会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左操作数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类的对象可以解决上述问题，但意义已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转换要求提供一个单参数的从整数到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类的构造函数，如果使用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explicit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修饰该构造函数，隐式类型转换会被禁止；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虽然即使不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禁止，很多编译器也不进行此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操作数不可互换，重载函数必须提供两个版本，它们的函数签名不同</a:t>
            </a:r>
          </a:p>
        </p:txBody>
      </p:sp>
    </p:spTree>
    <p:extLst>
      <p:ext uri="{BB962C8B-B14F-4D97-AF65-F5344CB8AC3E}">
        <p14:creationId xmlns:p14="http://schemas.microsoft.com/office/powerpoint/2010/main" val="30644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388769"/>
            <a:ext cx="9000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operator+(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_t(c1._a + c2._a, c1._b + c2._b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operator*(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c1._a * c2._a, c1._b * c2._b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operator*(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k,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k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k *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k *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99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95745"/>
            <a:ext cx="940028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 = 3;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4 ), c, d;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+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operator+(a, b)  ==&gt; c( 4, 6 )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a + b + c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operator+(operator+(a, b), c)  ==&gt; d( 8, 12 )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*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operator*(a, b)  ==&gt; c( 3, 8 )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k * c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operator*(k, c)  ==&gt; c( 9,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2 * 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d;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operator*(2, d)  ==&gt; d( 16,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2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关系操作符的重载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243304"/>
            <a:ext cx="85811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operator==(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operator!=(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为数偶类定义专用的关系操作符</a:t>
            </a:r>
          </a:p>
        </p:txBody>
      </p:sp>
    </p:spTree>
    <p:extLst>
      <p:ext uri="{BB962C8B-B14F-4D97-AF65-F5344CB8AC3E}">
        <p14:creationId xmlns:p14="http://schemas.microsoft.com/office/powerpoint/2010/main" val="17237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关系操作符的重载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12308"/>
            <a:ext cx="9000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operator==(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(c1._a == c2._a) &amp;&amp; (c1._b == c2._b);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operator!=(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(c1._a != c2._a) || (c1._b != c2._b);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a == b )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 == b"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“a != b"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下标操作符重载的场合与目的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对象具有数组成员，且该成员为主要成员，可以重载下标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：以允许在对象上通过数组下标访问该数组成员的元素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下标操作符必须重载两个版本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函数版本用于处理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下标越界错误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在重载函数中处理数组下标越界错误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39300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243304"/>
            <a:ext cx="96267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{  _a[0]=a,  _a[1]=b;  }</a:t>
            </a:r>
          </a:p>
          <a:p>
            <a:r>
              <a:rPr lang="en-US" altLang="zh-CN" sz="2000" b="1" dirty="0">
                <a:solidFill>
                  <a:srgbClr val="9A4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) 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_a[2];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为数偶类定义专用的下标操作符</a:t>
            </a:r>
          </a:p>
        </p:txBody>
      </p:sp>
    </p:spTree>
    <p:extLst>
      <p:ext uri="{BB962C8B-B14F-4D97-AF65-F5344CB8AC3E}">
        <p14:creationId xmlns:p14="http://schemas.microsoft.com/office/powerpoint/2010/main" val="39833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435150"/>
            <a:ext cx="900088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Couple::operator[](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index &lt; 0 || index &gt; 1 )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"Index is out of range!"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_a[index];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Couple::operator[](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 )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sz="15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index &lt; 0 || index &gt; 1 )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"Index is out of range!"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_a[index];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a[0] &gt;&gt; a[1];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b[0] &lt;&lt; " " &lt;&lt; b[1]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9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赋值操作符重载的一般形式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复合赋值操作符重载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赋值构造与拷贝构造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浅拷贝与深拷贝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移动语义（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9905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1" cy="830997"/>
            <a:chOff x="734568" y="424635"/>
            <a:chExt cx="52873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5" y="62074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赋值操作符重载的一般形式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243304"/>
            <a:ext cx="96267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 : _a(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_b(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为数偶类定义专用的赋值操作符</a:t>
            </a:r>
          </a:p>
        </p:txBody>
      </p:sp>
    </p:spTree>
    <p:extLst>
      <p:ext uri="{BB962C8B-B14F-4D97-AF65-F5344CB8AC3E}">
        <p14:creationId xmlns:p14="http://schemas.microsoft.com/office/powerpoint/2010/main" val="15485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63998"/>
            <a:ext cx="7786807" cy="387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四则运算符重载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流操作符重载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操作符重载总结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1" cy="830997"/>
            <a:chOff x="734568" y="424635"/>
            <a:chExt cx="52873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5" y="62074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赋值操作符重载的一般形式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12308"/>
            <a:ext cx="9626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Couple::operator=(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*this == c )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_b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= b;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68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复合赋值操作符重载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015585"/>
            <a:ext cx="96267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 : _a(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_b(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}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operator+=(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operator*=(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operator*=(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为数偶类定义专用的简写四则运算符</a:t>
            </a:r>
          </a:p>
        </p:txBody>
      </p:sp>
    </p:spTree>
    <p:extLst>
      <p:ext uri="{BB962C8B-B14F-4D97-AF65-F5344CB8AC3E}">
        <p14:creationId xmlns:p14="http://schemas.microsoft.com/office/powerpoint/2010/main" val="3485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复合赋值操作符重载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49527"/>
            <a:ext cx="96267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Couple::operator+=(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+=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_b +=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Couple::operator*=(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*=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_b *=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Couple::operator*=(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 *= k,  _b *= k;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36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递增递减操作符重载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015585"/>
            <a:ext cx="96267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 : _a(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_b(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operator=(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&amp; operator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++();	//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operator++(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后缀递增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为数偶类定义专用的递增递减操作符</a:t>
            </a:r>
          </a:p>
        </p:txBody>
      </p:sp>
    </p:spTree>
    <p:extLst>
      <p:ext uri="{BB962C8B-B14F-4D97-AF65-F5344CB8AC3E}">
        <p14:creationId xmlns:p14="http://schemas.microsoft.com/office/powerpoint/2010/main" val="14790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递增递减操作符重载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652728"/>
            <a:ext cx="85074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&amp; Couple::operator++()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++_a,  ++_b;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Couple::operator++(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_t(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*this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_a++,  _b++;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_t;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69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赋值操作符的返回值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822428"/>
            <a:ext cx="8581134" cy="350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除后缀递增递减操作符，应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返回对象的引用，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本身语义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相符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对象需要额外的对象构造，降低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不需要使用返回值以进行连续赋值，可以将返回值设为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，但要注意此时重载的操作符语义与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不符，不推荐</a:t>
            </a:r>
          </a:p>
        </p:txBody>
      </p:sp>
    </p:spTree>
    <p:extLst>
      <p:ext uri="{BB962C8B-B14F-4D97-AF65-F5344CB8AC3E}">
        <p14:creationId xmlns:p14="http://schemas.microsoft.com/office/powerpoint/2010/main" val="92339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赋值构造与拷贝构造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663320"/>
            <a:ext cx="8581134" cy="328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赋值也是构造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拷贝、赋值与析构三位一体，一般同时出现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缺省赋值构造与拷贝构造为浅拷贝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如果对象没有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指针成员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，缺省行为即可满足要求，无需实现或重载这三个函数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如果对象有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指针成员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，一般需要重载这三个函数</a:t>
            </a:r>
          </a:p>
        </p:txBody>
      </p:sp>
    </p:spTree>
    <p:extLst>
      <p:ext uri="{BB962C8B-B14F-4D97-AF65-F5344CB8AC3E}">
        <p14:creationId xmlns:p14="http://schemas.microsoft.com/office/powerpoint/2010/main" val="335468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389332"/>
            <a:ext cx="850740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_p(NULL) {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{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{ }</a:t>
            </a:r>
          </a:p>
          <a:p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 : _n(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_p(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}</a:t>
            </a:r>
          </a:p>
          <a:p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 { _n =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_p = </a:t>
            </a:r>
            <a:r>
              <a:rPr lang="en-US" altLang="zh-CN" sz="17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7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return *this;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if(_p){ delete[] _p, _p = NULL; } }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sz="17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378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550806"/>
            <a:ext cx="9278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A::operator[](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 ||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 _n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"Out of range when trying to access the object...");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_p[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A::operator[](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0 ||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&gt;=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throw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"Out of range when trying to access the object...");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_p[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12307"/>
            <a:ext cx="85074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a(4), b;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"Before object assignment:"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&lt;&lt; " 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= a;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"After object assignment:"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b[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&lt;&lt; " 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结束时，系统崩溃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9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243304"/>
            <a:ext cx="85811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{ }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operator+(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operator*(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8706" y="1517628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设计一个数偶类，定义专用的四则运算</a:t>
            </a:r>
          </a:p>
        </p:txBody>
      </p:sp>
    </p:spTree>
    <p:extLst>
      <p:ext uri="{BB962C8B-B14F-4D97-AF65-F5344CB8AC3E}">
        <p14:creationId xmlns:p14="http://schemas.microsoft.com/office/powerpoint/2010/main" val="12602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853912"/>
              </p:ext>
            </p:extLst>
          </p:nvPr>
        </p:nvGraphicFramePr>
        <p:xfrm>
          <a:off x="3002476" y="1782616"/>
          <a:ext cx="4035827" cy="356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5" imgW="3104482" imgH="2744460" progId="Visio.Drawing.11">
                  <p:embed/>
                </p:oleObj>
              </mc:Choice>
              <mc:Fallback>
                <p:oleObj name="Visio" r:id="rId5" imgW="3104482" imgH="2744460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476" y="1782616"/>
                        <a:ext cx="4035827" cy="3567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0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26310"/>
              </p:ext>
            </p:extLst>
          </p:nvPr>
        </p:nvGraphicFramePr>
        <p:xfrm>
          <a:off x="3046926" y="1306044"/>
          <a:ext cx="4035827" cy="473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Visio" r:id="rId5" imgW="3104482" imgH="3644460" progId="Visio.Drawing.11">
                  <p:embed/>
                </p:oleObj>
              </mc:Choice>
              <mc:Fallback>
                <p:oleObj name="Visio" r:id="rId5" imgW="3104482" imgH="3644460" progId="Visio.Drawing.11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926" y="1306044"/>
                        <a:ext cx="4035827" cy="4737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12307"/>
            <a:ext cx="85074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_p(NULL)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{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if(_p){ delete[] _p, _p = NULL; }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812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深拷贝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50324"/>
            <a:ext cx="85074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_p[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A::operator=(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_p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delete[] _p;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_p[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39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897174"/>
              </p:ext>
            </p:extLst>
          </p:nvPr>
        </p:nvGraphicFramePr>
        <p:xfrm>
          <a:off x="1152144" y="1772103"/>
          <a:ext cx="9417786" cy="3567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Visio" r:id="rId5" imgW="7244451" imgH="2744460" progId="Visio.Drawing.11">
                  <p:embed/>
                </p:oleObj>
              </mc:Choice>
              <mc:Fallback>
                <p:oleObj name="Visio" r:id="rId5" imgW="7244451" imgH="2744460" progId="Visio.Drawing.11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144" y="1772103"/>
                        <a:ext cx="9417786" cy="3567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5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51084"/>
            <a:ext cx="7786807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左值与右值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左值引用与右值引用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移动赋值与移动构造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移动语义重载</a:t>
            </a:r>
          </a:p>
        </p:txBody>
      </p:sp>
    </p:spTree>
    <p:extLst>
      <p:ext uri="{BB962C8B-B14F-4D97-AF65-F5344CB8AC3E}">
        <p14:creationId xmlns:p14="http://schemas.microsoft.com/office/powerpoint/2010/main" val="34130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左值与右值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60040"/>
            <a:ext cx="858113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值：可以出现在赋值号左边或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值：只能出现在赋值号右边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值：用于标识非临时对象或非成员函数的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值：用于标识临时对象的表达式或与任何对象无关的值（纯右值），或者用于标识即将失效的对象的表达式（失效值）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8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左值引用与右值引用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48885"/>
            <a:ext cx="8581134" cy="4634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拷贝需要频繁分配和释放内存，效率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语义的目的：所有权移交，不需要重新构造和析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与构造函数兼容，移动语义必须为引用，而不能是指针或普通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引用传递左值，以允许函数内部修改目标数据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区分左值引用，实现移动语义时必须传递右值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保证能够修改目标数据对象，在函数内部必须将右值引用作为左值引用对待</a:t>
            </a:r>
          </a:p>
        </p:txBody>
      </p:sp>
    </p:spTree>
    <p:extLst>
      <p:ext uri="{BB962C8B-B14F-4D97-AF65-F5344CB8AC3E}">
        <p14:creationId xmlns:p14="http://schemas.microsoft.com/office/powerpoint/2010/main" val="5575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移动赋值与移动构造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50324"/>
            <a:ext cx="85074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 { 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A &amp;&amp;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A &amp;&amp; that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 if(_p){  delete[] _p, _p =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138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移动赋值与移动构造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38760" y="1348787"/>
            <a:ext cx="92086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A &amp;&amp;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预定义的空指针类型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nullptr_t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的常对象</a:t>
            </a:r>
          </a:p>
          <a:p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可隐式转换为任意指针类型和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类型，但不能转换为整数类型，以取代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_p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*this = that;  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此代码不会调用下面重载的赋值操作符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具名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在函数内部被当作左值，不是右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匿名右值引用才会被当作右值；理论上如此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*this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 &amp;&amp;&gt;( that );  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*this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::move( that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代码可以调用下面重载的移动赋值操作符，但是有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可能导致程序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指向的本对象可能刚刚分配内存，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_p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字段所指向的目标数据对象无定义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A::operator=( A &amp;&amp; that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_p )    delete[] _p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删除此行代码可能会导致内存泄露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可以测试是否为同一对象，以避免自身复制操作，但意义不大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_p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1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1290587"/>
            <a:ext cx="858113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Couple::operator+(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this-&gt;_a +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this-&gt;_b +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Couple::operator*(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this-&gt;_a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this-&gt;_b *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4 ), c, d;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+ b;	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  ==&gt; c( 4, 6 )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a + b + c;	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+(b).operator+(c)  ==&gt; d( 8, 12 )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* b;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*(b)  ==&gt; c( 3, 8 )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90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502940"/>
            <a:ext cx="85074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同时提供拷贝语义与移动语义版本，前者使用常左值引用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修改目标数据对象的值，后者则可以修改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A &amp;&amp;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&amp; operator=( A &amp;&amp; that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virtual ~A() { if( _p )  {  delete[] _p, _p =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}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2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738760" y="1450324"/>
            <a:ext cx="85074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a( 4 );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4;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调用拷贝构造版本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a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普通赋值版本</a:t>
            </a:r>
          </a:p>
          <a:p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左值引用转换为右值引用，否则会调用左值版本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A &amp;&amp; &gt;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)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移动构造版本</a:t>
            </a: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A &amp;&amp; &gt;(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调用移动赋值版本</a:t>
            </a:r>
          </a:p>
          <a:p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90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移动语义再认识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754326"/>
            <a:ext cx="9626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 {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 {  }</a:t>
            </a:r>
          </a:p>
          <a:p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A &amp; that );	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 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非常量版本；移动构造语义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sz="15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 	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常量版本；深拷贝构造语义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operator=( A &amp; that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非常量版本；移动赋值语义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operator=( </a:t>
            </a:r>
            <a:r>
              <a:rPr lang="en-US" altLang="zh-CN" sz="15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 	//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常量版本；深拷贝赋值语义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~A() {  if(_p){  delete[] _p, _p = 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 throw(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throw(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263884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左值引用同样可以实现移动语义</a:t>
            </a:r>
          </a:p>
        </p:txBody>
      </p:sp>
    </p:spTree>
    <p:extLst>
      <p:ext uri="{BB962C8B-B14F-4D97-AF65-F5344CB8AC3E}">
        <p14:creationId xmlns:p14="http://schemas.microsoft.com/office/powerpoint/2010/main" val="3122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移动语义再认识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335962"/>
            <a:ext cx="96267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_p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   _p[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A::operator=(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_p )    delete[] _p;</a:t>
            </a:r>
          </a:p>
          <a:p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_p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A::operator=(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_p )    delete[] _p;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   _p[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6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移动语义再认识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12307"/>
            <a:ext cx="9626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“Main.cpp”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a1;	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a2;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缺省构造</a:t>
            </a:r>
          </a:p>
          <a:p>
            <a:endParaRPr lang="zh-CN" altLang="en-US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a3( a1 );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a4( a2 );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，深拷贝构造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非常量，必须转型为常量才能进行深拷贝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a5(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&gt;( a1 ) );  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a6, a7, a8;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a6 = a1;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，移动赋值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a7 = a2;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，深拷贝赋值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a8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&gt;( a1 );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4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右值引用的意义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867672"/>
            <a:ext cx="96267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接受文字作为实际参数，因无法获取文字的左值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x )  {  return ++x;  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文字作为实际参数，传递右值引用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具名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右值引用作为左值，匿名右值引用作为右值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函数内部理论如此，但实际上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&amp;&amp; x )  {  return ++x;  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操作符的操作数必须为左值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++10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有问题，传递右值引用，但部分编译器可能将其作为左值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f(10)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69715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右值引用可以使用文字作为函数实际参数</a:t>
            </a:r>
          </a:p>
        </p:txBody>
      </p:sp>
    </p:spTree>
    <p:extLst>
      <p:ext uri="{BB962C8B-B14F-4D97-AF65-F5344CB8AC3E}">
        <p14:creationId xmlns:p14="http://schemas.microsoft.com/office/powerpoint/2010/main" val="2499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右值引用的意义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705183"/>
            <a:ext cx="8581134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避免编写过多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的构造与赋值函数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是左值引用还是右值引用，若同时提供拷贝语义与移动语义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个）构造和赋值函数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若通过单独提供成员值的方式构造对象，单成员至少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个）构造和赋值函数，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双成员至少需要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个）构造和赋值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右值引用，通过函数模板可以缩减代码编写量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</a:t>
            </a:r>
          </a:p>
        </p:txBody>
      </p:sp>
    </p:spTree>
    <p:extLst>
      <p:ext uri="{BB962C8B-B14F-4D97-AF65-F5344CB8AC3E}">
        <p14:creationId xmlns:p14="http://schemas.microsoft.com/office/powerpoint/2010/main" val="40112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流操作符重载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51084"/>
            <a:ext cx="7786807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流操作符重载的一般形式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流与文件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文件输入输出</a:t>
            </a:r>
          </a:p>
        </p:txBody>
      </p:sp>
    </p:spTree>
    <p:extLst>
      <p:ext uri="{BB962C8B-B14F-4D97-AF65-F5344CB8AC3E}">
        <p14:creationId xmlns:p14="http://schemas.microsoft.com/office/powerpoint/2010/main" val="328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52738" cy="830997"/>
            <a:chOff x="734568" y="424635"/>
            <a:chExt cx="52527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88584" y="591717"/>
              <a:ext cx="46987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流操作符重载的一般形式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2047923"/>
            <a:ext cx="9626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 {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必须使用此格式，以与流的连续书写特性保持一致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Couple &amp; c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69715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为数偶类定义专用的流操作符</a:t>
            </a:r>
          </a:p>
        </p:txBody>
      </p:sp>
    </p:spTree>
    <p:extLst>
      <p:ext uri="{BB962C8B-B14F-4D97-AF65-F5344CB8AC3E}">
        <p14:creationId xmlns:p14="http://schemas.microsoft.com/office/powerpoint/2010/main" val="6841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52738" cy="830997"/>
            <a:chOff x="734568" y="424635"/>
            <a:chExt cx="525273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88584" y="591717"/>
              <a:ext cx="469872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流操作符重载的一般形式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334371"/>
            <a:ext cx="962678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：此处实现的流输入输出格式不统一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",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 )"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Couple &amp; c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is &gt;&gt;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c._a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c._b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is;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b;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a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19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70" y="2230266"/>
            <a:ext cx="85811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{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operator*(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Couple::operator*(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_t( this-&gt;_a * k, this-&gt;_b * k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06045"/>
            <a:ext cx="8581134" cy="799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问题一：假设需要数偶倍乘运算（标量运算），将整数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同时乘到两个成员上。如何实现？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365259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流与文件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34371"/>
            <a:ext cx="7786807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标准流类库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流格式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流定位</a:t>
            </a:r>
          </a:p>
        </p:txBody>
      </p:sp>
    </p:spTree>
    <p:extLst>
      <p:ext uri="{BB962C8B-B14F-4D97-AF65-F5344CB8AC3E}">
        <p14:creationId xmlns:p14="http://schemas.microsoft.com/office/powerpoint/2010/main" val="14957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标准流类库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62286"/>
            <a:ext cx="858113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流：数据从源到目的的流动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输入输出流类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；输入流：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；输出流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字符串流类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；输入字符串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；输出字符串流：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ostrstream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文件流类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；输入文件流：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0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标准流类库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48478"/>
            <a:ext cx="8581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全局流对象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：标准输出流对象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：标准输入流对象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：标准错误流对象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对应标准错误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::clog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：标准日志流对象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对应标准日志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输出设备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::clog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类的对象；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</a:p>
          <a:p>
            <a:pPr>
              <a:lnSpc>
                <a:spcPct val="120000"/>
              </a:lnSpc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插入与提取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400735"/>
            <a:ext cx="8581134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：将数据对象插入到流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也称输出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 World!";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字符串插入到输出流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流中提取数据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提取操作符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也称输入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a;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输入流中提取整数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注意：因为流可能被重定向或束定，有时使用输入输出描述流操作可能会让人迷惑</a:t>
            </a:r>
          </a:p>
        </p:txBody>
      </p:sp>
    </p:spTree>
    <p:extLst>
      <p:ext uri="{BB962C8B-B14F-4D97-AF65-F5344CB8AC3E}">
        <p14:creationId xmlns:p14="http://schemas.microsoft.com/office/powerpoint/2010/main" val="416435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常用输入输出流函数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56908"/>
            <a:ext cx="858113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判断流是否已结束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cin.eof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单个字符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cin.get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c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cin.get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streamsize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delimiter = '\n'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cin.getline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streamsize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delimiter = '\n'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单个字符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char_type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流格式标志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12307"/>
            <a:ext cx="9626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left = 0x0001,  right = 0x0002,  internal = 0x0004,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0x0008,  hex = 0x0010,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0x0020,	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fixed = 0x0040,  scientific = 0x0080,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boolalpha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0x0100,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0x0200,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showpoint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0x0400,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showpos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0x0800,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skipws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0x1000,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unitbuf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0x2000,  uppercase = 0x4000,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left | right | internal,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hex,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scientific | fixed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0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流格式标志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56908"/>
            <a:ext cx="858113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位掩码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位整数的位代表流格式标志：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fmtflags</a:t>
            </a:r>
            <a:endParaRPr lang="en-US" altLang="zh-CN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标志位可单独设置与清除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设置预定义标志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cout.setf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整数前缀，十六进制前添加“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预定义标志位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cout.unsetf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组：特定标志位集合，位组中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的标志位互相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排斥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adjustfield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basefield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floatfield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cout.setf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::hex,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basefield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十六进制输出格式，使用单参数版本无效果</a:t>
            </a:r>
          </a:p>
        </p:txBody>
      </p:sp>
    </p:spTree>
    <p:extLst>
      <p:ext uri="{BB962C8B-B14F-4D97-AF65-F5344CB8AC3E}">
        <p14:creationId xmlns:p14="http://schemas.microsoft.com/office/powerpoint/2010/main" val="15256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流格式标志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45594"/>
            <a:ext cx="8581134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设置用户自定义参数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时传递用户指定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cout.width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将最小输出宽度定为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cout.precision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将输出精度定为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cout.fill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'?'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使用‘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?’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填充空白字符位置</a:t>
            </a:r>
            <a:endParaRPr lang="zh-CN" altLang="en-US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获取用户自定义参数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获得当前的输出精度值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streamsize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precision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cout.precision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673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45594"/>
            <a:ext cx="8581134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操纵符的目的：控制流的输入输出格式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参数操纵符：函数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参数操纵符：函子，即带有函数指针功能的操纵符类的对象，实现上为重载了函数调用操作符的操纵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符类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操纵符示例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iomanip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"Hello World!"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= 1024;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n &lt;&lt; '\n'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::hex &lt;&lt; n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39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9728"/>
              </p:ext>
            </p:extLst>
          </p:nvPr>
        </p:nvGraphicFramePr>
        <p:xfrm>
          <a:off x="1477266" y="1530095"/>
          <a:ext cx="9279984" cy="4288740"/>
        </p:xfrm>
        <a:graphic>
          <a:graphicData uri="http://schemas.openxmlformats.org/drawingml/2006/table">
            <a:tbl>
              <a:tblPr/>
              <a:tblGrid>
                <a:gridCol w="2091434"/>
                <a:gridCol w="756000"/>
                <a:gridCol w="6432550"/>
              </a:tblGrid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操纵符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功能描述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boolalpha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字符格式的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bool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值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dec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十进制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endl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插入换行符并刷新流缓冲区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::ends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插入字符串结束符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::fixed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使用定点数格式表示浮点数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::flush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刷新流缓冲区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::hex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十六进制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::internal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在内部填充字符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::left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左对齐，右边多余部分使用填充字符填充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noboolalpha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boolalpha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noshowbase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showbase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2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95745"/>
            <a:ext cx="900088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 = 3;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 a( 1, 2 ), b( 3, 4 ), c, d;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+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  ==&gt; c( 4, 6 )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a + b + c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+(b).operator+(c)  ==&gt; d( 8, 12 )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a * b;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*(b)  ==&gt; c( 3, 8 )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 = c * k; 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*(k)  ==&gt; c( 9,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 = d * 2; 	</a:t>
            </a:r>
            <a:r>
              <a:rPr lang="en-US" altLang="zh-CN" sz="19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 </a:t>
            </a:r>
            <a:r>
              <a:rPr lang="zh-CN" altLang="en-US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=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d.operator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*(2)  ==&gt; d( 16, 24 )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41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23275"/>
              </p:ext>
            </p:extLst>
          </p:nvPr>
        </p:nvGraphicFramePr>
        <p:xfrm>
          <a:off x="1477266" y="1530095"/>
          <a:ext cx="9404834" cy="4288740"/>
        </p:xfrm>
        <a:graphic>
          <a:graphicData uri="http://schemas.openxmlformats.org/drawingml/2006/table">
            <a:tbl>
              <a:tblPr/>
              <a:tblGrid>
                <a:gridCol w="4339334"/>
                <a:gridCol w="684000"/>
                <a:gridCol w="4381500"/>
              </a:tblGrid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操纵符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alatino Linotype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alatino Linotype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功能描述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Palatino Linotype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noshowpoint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showpoint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noshowpos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showpos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noskipws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skipws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nounitbuf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unitbuf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nouppercase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::uppercase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oct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八进制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::right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右对齐，左边多余部分使用填充字符填充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resetiosflag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ios_base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fmtflags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mask)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复位格式标志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::scientific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使用科学计数法表示浮点数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setbase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base)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设置整数的基（进制），可能为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8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10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16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setfill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basic_ios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char_type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c)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设置填充字符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7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预定义操纵符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38359"/>
              </p:ext>
            </p:extLst>
          </p:nvPr>
        </p:nvGraphicFramePr>
        <p:xfrm>
          <a:off x="1477266" y="1530095"/>
          <a:ext cx="9178142" cy="4183550"/>
        </p:xfrm>
        <a:graphic>
          <a:graphicData uri="http://schemas.openxmlformats.org/drawingml/2006/table">
            <a:tbl>
              <a:tblPr/>
              <a:tblGrid>
                <a:gridCol w="2840135"/>
                <a:gridCol w="756000"/>
                <a:gridCol w="5582007"/>
              </a:tblGrid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操纵符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功能描述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setiosflag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b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</a:b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ios_base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fmtflags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mask)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设置格式标志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setprecision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n)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设置数值精度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setw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 n)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I/O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设置最小字段宽度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showbase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输出整数前缀，十六进制前添加“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0x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”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std::showpoint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浮点数输出时强制显示小数点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showpos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设置非负整数显示正号标志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std::skipws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设置忽略空格标志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unitbuf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每次格式化操作后都刷新流缓冲区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std::uppercase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O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数值格式化输出时使用大写字母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7395"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std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::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ws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I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71438" ea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1pPr>
                      <a:lvl2pPr marL="742950" indent="-285750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kumimoji="1" sz="24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Arial" pitchFamily="34" charset="0"/>
                          <a:ea typeface="黑体" pitchFamily="49" charset="-122"/>
                        </a:defRPr>
                      </a:lvl9pPr>
                    </a:lstStyle>
                    <a:p>
                      <a:pPr marL="71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A2F8C"/>
                          </a:solidFill>
                          <a:effectLst/>
                          <a:latin typeface="Arial Narrow" panose="020B0606020202030204" pitchFamily="34" charset="0"/>
                          <a:ea typeface="黑体" pitchFamily="49" charset="-122"/>
                        </a:rPr>
                        <a:t>忽略空格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A2F8C"/>
                        </a:solidFill>
                        <a:effectLst/>
                        <a:latin typeface="Arial Narrow" panose="020B0606020202030204" pitchFamily="34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9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442631"/>
            <a:ext cx="8581134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文件特性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一般保存在外部存储设备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生命周期可能远远超过创建它的程序本身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文件操作：读、写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使用文件指针，该指针代表文件的当前访问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语言使用文件句柄（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）或文件描述符（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descriptor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）表示某个打开的文件数据对象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文件流的使用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特定格式重载类的流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文件流对象，输入输出</a:t>
            </a:r>
          </a:p>
        </p:txBody>
      </p:sp>
    </p:spTree>
    <p:extLst>
      <p:ext uri="{BB962C8B-B14F-4D97-AF65-F5344CB8AC3E}">
        <p14:creationId xmlns:p14="http://schemas.microsoft.com/office/powerpoint/2010/main" val="20715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442631"/>
            <a:ext cx="858113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文件打开模式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::app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：每次插入都定位到文件流的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::binary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：使用二进制而不是文本格式打开文件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：流用于输入目的，允许提取，此为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流缺省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：流用于输出目的，允许插入，此为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流缺省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：若文件存在，清除文件内容，此为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流缺省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：若文件存在，定位到文件尾部文件一般保存在外部存储设备上</a:t>
            </a:r>
          </a:p>
        </p:txBody>
      </p:sp>
    </p:spTree>
    <p:extLst>
      <p:ext uri="{BB962C8B-B14F-4D97-AF65-F5344CB8AC3E}">
        <p14:creationId xmlns:p14="http://schemas.microsoft.com/office/powerpoint/2010/main" val="31383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流状态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558745"/>
            <a:ext cx="858113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流状态：表示操作成功或失败的状态信息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完好无损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：流已出现致命错误，一般无法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：流结束时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：流操作失败时设置，可能恢复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流状态对流操作行为的影响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流状态存在错误，所有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状态时，输出操作立即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状态时，输入操作立即停止</a:t>
            </a:r>
          </a:p>
        </p:txBody>
      </p:sp>
    </p:spTree>
    <p:extLst>
      <p:ext uri="{BB962C8B-B14F-4D97-AF65-F5344CB8AC3E}">
        <p14:creationId xmlns:p14="http://schemas.microsoft.com/office/powerpoint/2010/main" val="141543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流状态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366204" y="1558745"/>
            <a:ext cx="9417910" cy="355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流状态测试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::good()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：没有出现任何错误时返回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::fail()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failbit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::bad()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badbit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状态时返回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::operator !()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::fail()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::operator void*()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::fail()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为真时返回空指针，否则非空</a:t>
            </a:r>
          </a:p>
        </p:txBody>
      </p:sp>
    </p:spTree>
    <p:extLst>
      <p:ext uri="{BB962C8B-B14F-4D97-AF65-F5344CB8AC3E}">
        <p14:creationId xmlns:p14="http://schemas.microsoft.com/office/powerpoint/2010/main" val="282785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流定位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257966"/>
            <a:ext cx="8581134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流位置指针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指针指向下一次读写操作时的数据对象在流中的位置，该指针会随着输入输出操作而不断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流：一个位置指针；双向流：两个位置指针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流位置指针的获取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：获取当前的流位置指针（写指针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tellg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：获取当前的流位置指针（读指针）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流位置指针的定位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：将文件位置指针定位到某个特定位置，用于插入（输出）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：将文件位置指针定位到某个特定位置，用于提取（输入）目的的定位</a:t>
            </a:r>
          </a:p>
        </p:txBody>
      </p:sp>
    </p:spTree>
    <p:extLst>
      <p:ext uri="{BB962C8B-B14F-4D97-AF65-F5344CB8AC3E}">
        <p14:creationId xmlns:p14="http://schemas.microsoft.com/office/powerpoint/2010/main" val="35496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流定位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649852"/>
            <a:ext cx="8581134" cy="325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流定位函数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参数版本：可以使用获取的位置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参数版本：第一个参数为偏移量；第二个参数为定位基准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定位基准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::beg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：从流的开始位置开始计算偏移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::cur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：从当前位置开始计算偏移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ios_base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：从流的结束位置开始计算偏移量</a:t>
            </a:r>
          </a:p>
        </p:txBody>
      </p:sp>
    </p:spTree>
    <p:extLst>
      <p:ext uri="{BB962C8B-B14F-4D97-AF65-F5344CB8AC3E}">
        <p14:creationId xmlns:p14="http://schemas.microsoft.com/office/powerpoint/2010/main" val="33662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809616"/>
            <a:ext cx="9626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"~/CPP/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/data.txt" );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ofs.open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"~/CPP/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/data.txt"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 pt2d( 1, 2 );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 pt3d( 3, 4, 5 );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pt2d;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pt3d;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ofs.close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11659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将点对象输出到文件中</a:t>
            </a:r>
          </a:p>
        </p:txBody>
      </p:sp>
    </p:spTree>
    <p:extLst>
      <p:ext uri="{BB962C8B-B14F-4D97-AF65-F5344CB8AC3E}">
        <p14:creationId xmlns:p14="http://schemas.microsoft.com/office/powerpoint/2010/main" val="27550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994537"/>
            <a:ext cx="9626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ifs( "~/CPP/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/data.txt"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Point2D pt2d;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Point3D pt3d;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ifs &gt;&gt; pt2d  &gt;&gt; pt3d;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ifs.close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 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421287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Point2D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Point3D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对象从文件中读取出来</a:t>
            </a:r>
          </a:p>
        </p:txBody>
      </p:sp>
    </p:spTree>
    <p:extLst>
      <p:ext uri="{BB962C8B-B14F-4D97-AF65-F5344CB8AC3E}">
        <p14:creationId xmlns:p14="http://schemas.microsoft.com/office/powerpoint/2010/main" val="34520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问题二：参数必须是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类对象的常引用吗？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不使用引用，但会产生对象拷贝动作，降低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不是常引用，但无法限制函数内部对参数的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使用指针，但与常规数学公式使用方式不符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问题三：返回值必须是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类的对象吗？返回引用是否可行？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返回引用，但必须是全局对象或通过参数传递进去的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对象的引用，不能引用函数内部的局部变量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建议使用引用类型的返回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将右操作数累加到左操作数上并返回左操作数时，此时应该重载加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操作符，减赋、乘赋、除赋与余赋类似</a:t>
            </a:r>
          </a:p>
        </p:txBody>
      </p:sp>
    </p:spTree>
    <p:extLst>
      <p:ext uri="{BB962C8B-B14F-4D97-AF65-F5344CB8AC3E}">
        <p14:creationId xmlns:p14="http://schemas.microsoft.com/office/powerpoint/2010/main" val="37819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675223"/>
            <a:ext cx="9626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Point2D : public Point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Point2D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Point2D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Point3D : public Point2D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Point3D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1120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35390"/>
            <a:ext cx="962678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Point2D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'('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&lt;&lt; ','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&lt;&lt; ')';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逐字符分析，确保文件非致命改动不影响数据读取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Point2D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_c;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_a[2] = {0, 0},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_started = false;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_c != '\n'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_c == '(' ){    _started = true;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(_c) ){    if( _started )   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* 10 + _c - 48;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',' ){  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')' ){    _started = false;   break;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= _a[0],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= _a[1];    return is;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2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35390"/>
            <a:ext cx="962678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operator&lt;&lt;(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Point3D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'('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&lt;&lt; ','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&lt;&lt; ','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._z &lt;&lt; ')';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逐字符分析，确保文件非致命改动不影响数据读取</a:t>
            </a:r>
          </a:p>
          <a:p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operator&gt;&gt;(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Point3D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_c;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_a[3] = {0, 0, 0},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_started = false;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while( _c != '\n'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_c == '(' ){    _started = true;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(_c) ){    if( _started )   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_a[_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* 10 + _c - 48;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',' ){    _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 if( _c == ')' ){    _started = false;    break;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_c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is.get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._x = _a[0],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._y = _a[1],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._z = _a[2];    return is;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09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数据持久化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765966"/>
            <a:ext cx="858113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持久化：将数据保存在外部文件中，在程序运行时装入内存，在程序结束时重新写回文件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下述编程任务。存在一个数据结构，需要将其数据流入流出。为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提升程序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效率，只在必要时进行数据持久化，即仅当内存中的数据发生变化时才写入文件。如何实现？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提示：（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考虑内存数据的来源和目的地对数据持久化的影响。（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）使用下一章将要讨论的动态型式转换技术，实现效果更佳。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1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37044"/>
            <a:ext cx="85811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哪些操作符可以重载？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重载操作符：“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?: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##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操作符都可重载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操作符重载原则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使用已有的操作符，不能创建新的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也是函数，重载遵循函数重载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的操作符不能改变优先级与结合性，也不能改变操作数个数及语法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的操作符不能改变其用于内部类型对象的含义，它只能和用户自定义类型的对象一起使用，或者用于用户自定义类型的对象和内部类型的对象混合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的操作符在功能上应与原有功能一致，即保持一致的语义</a:t>
            </a:r>
          </a:p>
        </p:txBody>
      </p:sp>
    </p:spTree>
    <p:extLst>
      <p:ext uri="{BB962C8B-B14F-4D97-AF65-F5344CB8AC3E}">
        <p14:creationId xmlns:p14="http://schemas.microsoft.com/office/powerpoint/2010/main" val="404275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37044"/>
            <a:ext cx="8581134" cy="447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操作符重载的类型：成员函数或友元函数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为类的成员函数：少一个参数（隐含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，表示二元表达式的左参数或一元表达式的参数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为类的友元函数：没有隐含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成员函数与友元函数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全局常用操作符（关系操作符、逻辑操作符、流操作符）重载为友元函数，涉及对象特殊运算的操作符重载为成员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单目操作符重载为成员函数，双目操作符重载为友元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双目操作符不能重载为友元函数：“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转换操作符只能重载为成员函数</a:t>
            </a:r>
          </a:p>
        </p:txBody>
      </p:sp>
    </p:spTree>
    <p:extLst>
      <p:ext uri="{BB962C8B-B14F-4D97-AF65-F5344CB8AC3E}">
        <p14:creationId xmlns:p14="http://schemas.microsoft.com/office/powerpoint/2010/main" val="399930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845044"/>
            <a:ext cx="8581134" cy="232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重载的操作符参数：一般采用引用形式，主要与数学运算协调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a(1,2), b(3,4), c;   c = a + b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有定义：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Couple::operator+(Couple*, Couple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 { …… }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需调用：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Couple a(1,2), b(3,4), c;   c = &amp;a + &amp;b;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85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37044"/>
            <a:ext cx="8581134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普通四则运算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+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-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*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/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%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*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标量运算，如果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*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运算，如果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==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!=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&lt;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&lt;=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&gt;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&gt;=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916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|| (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operator &amp;&amp; (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A::operator ! ( );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正负操作符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+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- (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A::operator ++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前缀递增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++ 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后缀递增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A::operator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--();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  <a:endParaRPr lang="en-US" altLang="zh-CN" sz="16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-- 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递减</a:t>
            </a:r>
          </a:p>
        </p:txBody>
      </p:sp>
    </p:spTree>
    <p:extLst>
      <p:ext uri="{BB962C8B-B14F-4D97-AF65-F5344CB8AC3E}">
        <p14:creationId xmlns:p14="http://schemas.microsoft.com/office/powerpoint/2010/main" val="32966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|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 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&amp;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operator ^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lhs,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   // 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位异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&lt;&lt;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左移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&gt;&gt; 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// 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右移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~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		//  </a:t>
            </a:r>
            <a:r>
              <a:rPr lang="zh-CN" altLang="en-US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位反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存储管理操作符：全局或成员函数均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 )  throw(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bad_alloc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nothrow_t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throw(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void * base )  throw( ); </a:t>
            </a:r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 operator new[](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 )  throw(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bad_alloc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delete( void * p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delete []( void * p );</a:t>
            </a:r>
          </a:p>
        </p:txBody>
      </p:sp>
    </p:spTree>
    <p:extLst>
      <p:ext uri="{BB962C8B-B14F-4D97-AF65-F5344CB8AC3E}">
        <p14:creationId xmlns:p14="http://schemas.microsoft.com/office/powerpoint/2010/main" val="2005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17628"/>
            <a:ext cx="858113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问题四：四则运算符必须重载为成员函数吗？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。可以重载为类的友元函数或普通函数。注意：普通函数无法访问类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的私有成员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重载为友元函数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重载为友元函数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：显式具有双操作数，且格式一致；操作不局限于当前对象本身，且不要求左操作数必须为本类的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：显式具有双操作数，不能省略左操作数</a:t>
            </a:r>
          </a:p>
        </p:txBody>
      </p:sp>
    </p:spTree>
    <p:extLst>
      <p:ext uri="{BB962C8B-B14F-4D97-AF65-F5344CB8AC3E}">
        <p14:creationId xmlns:p14="http://schemas.microsoft.com/office/powerpoint/2010/main" val="10053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50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= (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= ( A &amp;&amp;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+=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-=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</a:t>
            </a:r>
            <a:endParaRPr lang="en-US" altLang="zh-CN" sz="15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*=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/=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%=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&amp;=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|=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^=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&lt;&lt;=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 operator &gt;&gt;= 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</p:txBody>
      </p:sp>
    </p:spTree>
    <p:extLst>
      <p:ext uri="{BB962C8B-B14F-4D97-AF65-F5344CB8AC3E}">
        <p14:creationId xmlns:p14="http://schemas.microsoft.com/office/powerpoint/2010/main" val="13255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&amp;  A::operator []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 &amp;  A::operator []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 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 A::operator () ( …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char * ()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 double ()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  operator , ( T1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T2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建议重载</a:t>
            </a:r>
          </a:p>
        </p:txBody>
      </p:sp>
    </p:spTree>
    <p:extLst>
      <p:ext uri="{BB962C8B-B14F-4D97-AF65-F5344CB8AC3E}">
        <p14:creationId xmlns:p14="http://schemas.microsoft.com/office/powerpoint/2010/main" val="32652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操作符重载总结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392427"/>
            <a:ext cx="8581134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操作符重载的函数原型列表（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指针与选员操作符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*  A::operator &amp; (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址操作符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 A::operator * ( );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//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 A::operator * ( 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*  A::operator -&gt; ( );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 *  A::operator -&gt; ( )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&amp;  A::operator -&gt;* ( … );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员操作符，指向类成员的指针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流操作符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 operator &lt;&lt;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a );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 operator &gt;&gt; 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is, A &amp; a );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994537"/>
            <a:ext cx="85811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使用面向对象技术完成习题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，并为有理数类重载必要的操作符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操作符可以被重载。研究存储管理技术，重载这两个操作符以实现程序独有的动态存储管理策略。</a:t>
            </a:r>
          </a:p>
        </p:txBody>
      </p:sp>
    </p:spTree>
    <p:extLst>
      <p:ext uri="{BB962C8B-B14F-4D97-AF65-F5344CB8AC3E}">
        <p14:creationId xmlns:p14="http://schemas.microsoft.com/office/powerpoint/2010/main" val="12505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四则运算符重载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795745"/>
            <a:ext cx="900088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Couple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Couple(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= 0,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 = 0 ) : _a(a), _b(b) { }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Couple operator+(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Couple operator*(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c1,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c2 );</a:t>
            </a:r>
          </a:p>
          <a:p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Couple operator*(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 );</a:t>
            </a:r>
          </a:p>
          <a:p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friend Couple operator*(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k, </a:t>
            </a:r>
            <a:r>
              <a:rPr lang="en-US" altLang="zh-CN" sz="19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Couple &amp; c );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9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_a, _b;</a:t>
            </a:r>
          </a:p>
          <a:p>
            <a:r>
              <a:rPr lang="en-US" altLang="zh-CN" sz="19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07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7930</Words>
  <Application>Microsoft Office PowerPoint</Application>
  <PresentationFormat>自定义</PresentationFormat>
  <Paragraphs>1144</Paragraphs>
  <Slides>83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5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214</cp:revision>
  <dcterms:created xsi:type="dcterms:W3CDTF">2015-06-24T00:43:17Z</dcterms:created>
  <dcterms:modified xsi:type="dcterms:W3CDTF">2021-09-01T13:17:44Z</dcterms:modified>
</cp:coreProperties>
</file>