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3" r:id="rId36"/>
    <p:sldId id="324" r:id="rId37"/>
    <p:sldId id="325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2" r:id="rId55"/>
    <p:sldId id="343" r:id="rId56"/>
    <p:sldId id="344" r:id="rId57"/>
    <p:sldId id="345" r:id="rId58"/>
    <p:sldId id="346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6" r:id="rId79"/>
    <p:sldId id="367" r:id="rId80"/>
    <p:sldId id="368" r:id="rId81"/>
    <p:sldId id="369" r:id="rId82"/>
    <p:sldId id="370" r:id="rId83"/>
    <p:sldId id="371" r:id="rId84"/>
    <p:sldId id="372" r:id="rId85"/>
    <p:sldId id="373" r:id="rId86"/>
    <p:sldId id="374" r:id="rId87"/>
    <p:sldId id="375" r:id="rId88"/>
    <p:sldId id="376" r:id="rId89"/>
    <p:sldId id="377" r:id="rId90"/>
    <p:sldId id="378" r:id="rId91"/>
    <p:sldId id="381" r:id="rId92"/>
    <p:sldId id="382" r:id="rId93"/>
    <p:sldId id="379" r:id="rId94"/>
    <p:sldId id="380" r:id="rId95"/>
    <p:sldId id="383" r:id="rId96"/>
    <p:sldId id="384" r:id="rId97"/>
    <p:sldId id="385" r:id="rId98"/>
    <p:sldId id="386" r:id="rId99"/>
    <p:sldId id="387" r:id="rId10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2" d="100"/>
          <a:sy n="132" d="100"/>
        </p:scale>
        <p:origin x="-220" y="-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2021-09-01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1340692" y="4983483"/>
            <a:ext cx="36640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第十一讲　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泛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型编程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70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异常处理机制基础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异常的引发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异常的捕获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异常类与异常对象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异常处理策略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异常描述规范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350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异常处理机制基础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31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异常的定义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中可以检测的运行不正常的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：被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除、数组越界、存储空间不足等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异常处理的基本流程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段程序代码在执行操作时发生特殊情况，引发一个特定的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一段程序代码捕获该异常并处理它</a:t>
            </a:r>
          </a:p>
        </p:txBody>
      </p:sp>
    </p:spTree>
    <p:extLst>
      <p:ext uri="{BB962C8B-B14F-4D97-AF65-F5344CB8AC3E}">
        <p14:creationId xmlns:p14="http://schemas.microsoft.com/office/powerpoint/2010/main" val="2997906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31639"/>
            <a:ext cx="8651024" cy="466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class </a:t>
            </a:r>
            <a:r>
              <a:rPr lang="en-US" altLang="zh-CN" sz="1800" dirty="0" err="1">
                <a:solidFill>
                  <a:srgbClr val="006600"/>
                </a:solidFill>
              </a:rPr>
              <a:t>JuStack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JuStack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cap ) :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(new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[cap+1]), _cap(cap),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(0), _top(0)  </a:t>
            </a:r>
            <a:r>
              <a:rPr lang="en-US" altLang="zh-CN" sz="1800" dirty="0" smtClean="0">
                <a:solidFill>
                  <a:srgbClr val="006600"/>
                </a:solidFill>
              </a:rPr>
              <a:t>{  </a:t>
            </a: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virtual ~</a:t>
            </a:r>
            <a:r>
              <a:rPr lang="en-US" altLang="zh-CN" sz="1800" dirty="0" err="1">
                <a:solidFill>
                  <a:srgbClr val="006600"/>
                </a:solidFill>
              </a:rPr>
              <a:t>JuStack</a:t>
            </a:r>
            <a:r>
              <a:rPr lang="en-US" altLang="zh-CN" sz="1800" dirty="0">
                <a:solidFill>
                  <a:srgbClr val="006600"/>
                </a:solidFill>
              </a:rPr>
              <a:t>()  {  if(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 )  delete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,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 = NULL;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Pop();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void Push(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value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bool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IsFull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_cap ==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bool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IsEmpty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 == 0;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GetCapacity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_cap;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GetCount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 {  return 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* _</a:t>
            </a:r>
            <a:r>
              <a:rPr lang="en-US" altLang="zh-CN" sz="1800" dirty="0" err="1">
                <a:solidFill>
                  <a:srgbClr val="006600"/>
                </a:solidFill>
              </a:rPr>
              <a:t>stk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  _cap, 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_</a:t>
            </a:r>
            <a:r>
              <a:rPr lang="en-US" altLang="zh-CN" sz="1800" dirty="0" err="1">
                <a:solidFill>
                  <a:srgbClr val="006600"/>
                </a:solidFill>
              </a:rPr>
              <a:t>cnt</a:t>
            </a:r>
            <a:r>
              <a:rPr lang="en-US" altLang="zh-CN" sz="1800" dirty="0">
                <a:solidFill>
                  <a:srgbClr val="006600"/>
                </a:solidFill>
              </a:rPr>
              <a:t>,  _top;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1312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JuStack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::Pop()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时，栈是空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JuStack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::Push()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时，栈是满的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成员函数，在出现异常情况时引发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需要的位置处理该异常</a:t>
            </a:r>
          </a:p>
        </p:txBody>
      </p:sp>
    </p:spTree>
    <p:extLst>
      <p:ext uri="{BB962C8B-B14F-4D97-AF65-F5344CB8AC3E}">
        <p14:creationId xmlns:p14="http://schemas.microsoft.com/office/powerpoint/2010/main" val="182711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异常的引发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34371"/>
            <a:ext cx="8063345" cy="4825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</a:t>
            </a:r>
            <a:r>
              <a:rPr lang="zh-CN" altLang="en-US" sz="1600" dirty="0">
                <a:solidFill>
                  <a:srgbClr val="006600"/>
                </a:solidFill>
              </a:rPr>
              <a:t>异常类：空栈异常类与满栈异常类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class </a:t>
            </a:r>
            <a:r>
              <a:rPr lang="en-US" altLang="zh-CN" sz="1600" dirty="0" err="1">
                <a:solidFill>
                  <a:srgbClr val="C00000"/>
                </a:solidFill>
              </a:rPr>
              <a:t>EStackEmpty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{  </a:t>
            </a:r>
            <a:r>
              <a:rPr lang="en-US" altLang="zh-CN" sz="1600" dirty="0">
                <a:solidFill>
                  <a:srgbClr val="C000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class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 {  </a:t>
            </a:r>
            <a:r>
              <a:rPr lang="en-US" altLang="zh-CN" sz="1600" dirty="0">
                <a:solidFill>
                  <a:srgbClr val="C000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zh-CN" altLang="en-US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::Pop()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 </a:t>
            </a:r>
            <a:r>
              <a:rPr lang="en-US" altLang="zh-CN" sz="1600" dirty="0" smtClean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引发空栈异常，构造该异常类的一个对象并抛出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throw </a:t>
            </a:r>
            <a:r>
              <a:rPr lang="en-US" altLang="zh-CN" sz="1600" dirty="0" err="1">
                <a:solidFill>
                  <a:srgbClr val="C00000"/>
                </a:solidFill>
              </a:rPr>
              <a:t>EStackEmpty</a:t>
            </a:r>
            <a:r>
              <a:rPr lang="en-US" altLang="zh-CN" sz="1600" dirty="0">
                <a:solidFill>
                  <a:srgbClr val="C000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--_top,  --_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[_top];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::Push(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</a:t>
            </a:r>
            <a:r>
              <a:rPr lang="en-US" altLang="zh-CN" sz="1600" dirty="0" err="1">
                <a:solidFill>
                  <a:srgbClr val="006600"/>
                </a:solidFill>
              </a:rPr>
              <a:t>IsFull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  <a:r>
              <a:rPr lang="en-US" altLang="zh-CN" sz="1600" dirty="0">
                <a:solidFill>
                  <a:srgbClr val="9A4D00"/>
                </a:solidFill>
              </a:rPr>
              <a:t> </a:t>
            </a:r>
            <a:r>
              <a:rPr lang="en-US" altLang="zh-CN" sz="1600" dirty="0" smtClean="0">
                <a:solidFill>
                  <a:srgbClr val="9A4D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引发满栈异常，构造该异常类的一个对象并抛出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C00000"/>
                </a:solidFill>
              </a:rPr>
              <a:t>throw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[_top] = 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_top++, 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625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异常的捕获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17785"/>
            <a:ext cx="7661564" cy="452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 stack( 17 );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32;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stack.Push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);    //  </a:t>
            </a:r>
            <a:r>
              <a:rPr lang="zh-CN" altLang="en-US" sz="1600" dirty="0">
                <a:solidFill>
                  <a:srgbClr val="006600"/>
                </a:solidFill>
              </a:rPr>
              <a:t>可能引发异常的函数调用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9A4D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catch( </a:t>
            </a:r>
            <a:r>
              <a:rPr lang="en-US" altLang="zh-CN" sz="1600" dirty="0" err="1">
                <a:solidFill>
                  <a:srgbClr val="C00000"/>
                </a:solidFill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&amp; )  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捕获抛出的异常，执行相应处理</a:t>
            </a:r>
            <a:endParaRPr lang="en-US" altLang="zh-CN" sz="1600" dirty="0">
              <a:solidFill>
                <a:srgbClr val="9A4D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9A4D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"Error: Stack full"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33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异常类与异常对象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03930"/>
            <a:ext cx="7647709" cy="454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 </a:t>
            </a:r>
            <a:r>
              <a:rPr lang="zh-CN" altLang="en-US" sz="1600" dirty="0">
                <a:solidFill>
                  <a:srgbClr val="C00000"/>
                </a:solidFill>
              </a:rPr>
              <a:t>精心设计异常类，提供必要的异常信息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</a:t>
            </a:r>
            <a:r>
              <a:rPr lang="en-US" altLang="zh-CN" sz="1600" dirty="0" err="1">
                <a:solidFill>
                  <a:srgbClr val="006600"/>
                </a:solidFill>
              </a:rPr>
              <a:t>EStackFull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explicit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EStackFull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 : _value(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  </a:t>
            </a:r>
            <a:r>
              <a:rPr lang="en-US" altLang="zh-CN" sz="1600" dirty="0" smtClean="0">
                <a:solidFill>
                  <a:srgbClr val="006600"/>
                </a:solidFill>
              </a:rPr>
              <a:t>{  </a:t>
            </a: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GetValue</a:t>
            </a:r>
            <a:r>
              <a:rPr lang="en-US" altLang="zh-CN" sz="1600" dirty="0" smtClean="0">
                <a:solidFill>
                  <a:srgbClr val="006600"/>
                </a:solidFill>
              </a:rPr>
              <a:t>()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const</a:t>
            </a:r>
            <a:r>
              <a:rPr lang="en-US" altLang="zh-CN" sz="1600" dirty="0" smtClean="0">
                <a:solidFill>
                  <a:srgbClr val="006600"/>
                </a:solidFill>
              </a:rPr>
              <a:t>  {  </a:t>
            </a:r>
            <a:r>
              <a:rPr lang="en-US" altLang="zh-CN" sz="1600" dirty="0">
                <a:solidFill>
                  <a:srgbClr val="006600"/>
                </a:solidFill>
              </a:rPr>
              <a:t>return _value;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_value;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::Push(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IsFull</a:t>
            </a:r>
            <a:r>
              <a:rPr lang="en-US" altLang="zh-CN" sz="1600" dirty="0">
                <a:solidFill>
                  <a:srgbClr val="006600"/>
                </a:solidFill>
              </a:rPr>
              <a:t>()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throw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( value )</a:t>
            </a:r>
            <a:r>
              <a:rPr lang="en-US" altLang="zh-CN" sz="1600" dirty="0">
                <a:solidFill>
                  <a:srgbClr val="006600"/>
                </a:solidFill>
              </a:rPr>
              <a:t>;    //  </a:t>
            </a:r>
            <a:r>
              <a:rPr lang="zh-CN" altLang="en-US" sz="1600" dirty="0">
                <a:solidFill>
                  <a:srgbClr val="C00000"/>
                </a:solidFill>
              </a:rPr>
              <a:t>使用</a:t>
            </a:r>
            <a:r>
              <a:rPr lang="en-US" altLang="zh-CN" sz="1600" dirty="0" smtClean="0">
                <a:solidFill>
                  <a:srgbClr val="C00000"/>
                </a:solidFill>
              </a:rPr>
              <a:t>value</a:t>
            </a:r>
            <a:r>
              <a:rPr lang="zh-CN" altLang="en-US" sz="1600" dirty="0" smtClean="0">
                <a:solidFill>
                  <a:srgbClr val="C00000"/>
                </a:solidFill>
              </a:rPr>
              <a:t>构造异常</a:t>
            </a:r>
            <a:r>
              <a:rPr lang="zh-CN" altLang="en-US" sz="1600" dirty="0">
                <a:solidFill>
                  <a:srgbClr val="C00000"/>
                </a:solidFill>
              </a:rPr>
              <a:t>类对象并抛出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[_top] = 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_top++, 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++;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557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异常类与异常对象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48512"/>
            <a:ext cx="8290988" cy="4659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 stack( 17 );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32;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stack.push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catch( </a:t>
            </a:r>
            <a:r>
              <a:rPr lang="en-US" altLang="zh-CN" sz="1600" dirty="0" err="1">
                <a:solidFill>
                  <a:srgbClr val="C00000"/>
                </a:solidFill>
              </a:rPr>
              <a:t>const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&amp; e </a:t>
            </a:r>
            <a:r>
              <a:rPr lang="en-US" altLang="zh-CN" sz="1600" dirty="0">
                <a:solidFill>
                  <a:srgbClr val="006600"/>
                </a:solidFill>
              </a:rPr>
              <a:t>)    //  </a:t>
            </a:r>
            <a:r>
              <a:rPr lang="zh-CN" altLang="en-US" sz="1600" dirty="0">
                <a:solidFill>
                  <a:srgbClr val="C00000"/>
                </a:solidFill>
              </a:rPr>
              <a:t>使用异常对象获取详细信息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  <a:endParaRPr lang="en-US" altLang="zh-CN" sz="1600" dirty="0">
              <a:solidFill>
                <a:srgbClr val="9A4D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cerr</a:t>
            </a:r>
            <a:r>
              <a:rPr lang="en-US" altLang="zh-CN" sz="1600" dirty="0">
                <a:solidFill>
                  <a:srgbClr val="006600"/>
                </a:solidFill>
              </a:rPr>
              <a:t> &lt;&lt; "Stack full when trying to push 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e.GetValue</a:t>
            </a:r>
            <a:r>
              <a:rPr lang="en-US" altLang="zh-CN" sz="1600" dirty="0">
                <a:solidFill>
                  <a:srgbClr val="006600"/>
                </a:solidFill>
              </a:rPr>
              <a:t>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</a:t>
            </a:r>
            <a:r>
              <a:rPr lang="en-US" altLang="zh-CN" sz="1600" dirty="0" err="1">
                <a:solidFill>
                  <a:srgbClr val="006600"/>
                </a:solidFill>
              </a:rPr>
              <a:t>err_stack_full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939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30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异常类可以派生和继承，形成类库架构</a:t>
            </a: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可捕获的异常对象的型式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普通型式（包括类）：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异常对象需要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某型式对象的引用：没有额外的拷贝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某型式对象的指针：要求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对象动态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构造或者在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子句中可访问</a:t>
            </a:r>
          </a:p>
        </p:txBody>
      </p:sp>
    </p:spTree>
    <p:extLst>
      <p:ext uri="{BB962C8B-B14F-4D97-AF65-F5344CB8AC3E}">
        <p14:creationId xmlns:p14="http://schemas.microsoft.com/office/powerpoint/2010/main" val="160137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1" y="1434803"/>
            <a:ext cx="7839083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有多个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子句，每个负责捕获一种、一类或全部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 *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一类（该类或其派生类异常）：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EStackFull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捕获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(…)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子句按照定义顺序执行，因此派生异常类处理必须定义在基类之前，否则不会被执行</a:t>
            </a:r>
          </a:p>
        </p:txBody>
      </p:sp>
    </p:spTree>
    <p:extLst>
      <p:ext uri="{BB962C8B-B14F-4D97-AF65-F5344CB8AC3E}">
        <p14:creationId xmlns:p14="http://schemas.microsoft.com/office/powerpoint/2010/main" val="45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37167"/>
            <a:ext cx="718418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泛型编程概览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是泛型编程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需要泛型编程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进行泛型编程？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泛型编程实践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函子与完美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数据结构：队列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型元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数列、素数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实践：事件机制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09985"/>
            <a:ext cx="8735898" cy="1700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异常再引发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可以在基本任务完成后重新引发所处理的异常</a:t>
            </a:r>
          </a:p>
          <a:p>
            <a:pPr marL="342900" indent="-3429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用于在程序终止前写入日志和实施特殊清除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70364" y="3062082"/>
            <a:ext cx="7633855" cy="2988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throw </a:t>
            </a:r>
            <a:r>
              <a:rPr lang="en-US" altLang="zh-CN" sz="2000" dirty="0" err="1">
                <a:solidFill>
                  <a:srgbClr val="006600"/>
                </a:solidFill>
              </a:rPr>
              <a:t>AnException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catch(...)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...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throw;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283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34803"/>
            <a:ext cx="8735898" cy="4329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栈展开</a:t>
            </a: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引发代码和异常处理代码可能属于不同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异常发生时，沿着异常处理块的嵌套顺序逆向查找能够处理该异常的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找到对应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子句，处理该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异常处理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完毕后，程序保持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catch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子句所在的函数栈框架，不会返回引发异常的函数栈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框架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栈框架消失时，局部对象被析构，但如果未执行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操作，动态分配的目标对象未析构</a:t>
            </a:r>
          </a:p>
        </p:txBody>
      </p:sp>
    </p:spTree>
    <p:extLst>
      <p:ext uri="{BB962C8B-B14F-4D97-AF65-F5344CB8AC3E}">
        <p14:creationId xmlns:p14="http://schemas.microsoft.com/office/powerpoint/2010/main" val="244559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09985"/>
            <a:ext cx="8735898" cy="1836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未处理异常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未处理的异常由预定义的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::terminate()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set_terminate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函数设置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::terminate()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函数的处理例程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28800" y="3201630"/>
            <a:ext cx="7883236" cy="283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term_func</a:t>
            </a:r>
            <a:r>
              <a:rPr lang="en-US" altLang="zh-CN" sz="1600" dirty="0">
                <a:solidFill>
                  <a:srgbClr val="006600"/>
                </a:solidFill>
              </a:rPr>
              <a:t>()  {  exit( -1 );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{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set_terminate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term_func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throw "Out of memory!";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catch(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){ </a:t>
            </a:r>
            <a:r>
              <a:rPr lang="zh-CN" altLang="en-US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/* … */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61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异常处理策略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34803"/>
            <a:ext cx="8250989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描述函数是否引发异常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，引发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任意型式的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throw(…) 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，引发某类异常：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 T 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，部分编译器将其作为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throw(…) 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，等价于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(true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(false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(expr))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expr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为可转换为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的常数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下，建议使用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noexcept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336738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异常描述规范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80130"/>
            <a:ext cx="7578436" cy="439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cap ) :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(new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[cap+1]), _cap(cap),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(0), _top(0)  {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~</a:t>
            </a:r>
            <a:r>
              <a:rPr lang="en-US" altLang="zh-CN" sz="1600" dirty="0" err="1">
                <a:solidFill>
                  <a:srgbClr val="006600"/>
                </a:solidFill>
              </a:rPr>
              <a:t>JuStack</a:t>
            </a:r>
            <a:r>
              <a:rPr lang="en-US" altLang="zh-CN" sz="1600" dirty="0">
                <a:solidFill>
                  <a:srgbClr val="006600"/>
                </a:solidFill>
              </a:rPr>
              <a:t>()  {  if(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 )  delete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,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 = NULL;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Pop()</a:t>
            </a:r>
            <a:r>
              <a:rPr lang="en-US" altLang="zh-CN" sz="1600" dirty="0">
                <a:solidFill>
                  <a:srgbClr val="C00000"/>
                </a:solidFill>
              </a:rPr>
              <a:t>  throw( </a:t>
            </a:r>
            <a:r>
              <a:rPr lang="en-US" altLang="zh-CN" sz="1600" dirty="0" err="1">
                <a:solidFill>
                  <a:srgbClr val="C00000"/>
                </a:solidFill>
              </a:rPr>
              <a:t>EStackEmpty</a:t>
            </a:r>
            <a:r>
              <a:rPr lang="en-US" altLang="zh-CN" sz="1600" dirty="0">
                <a:solidFill>
                  <a:srgbClr val="C00000"/>
                </a:solidFill>
              </a:rPr>
              <a:t> )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Push(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 )</a:t>
            </a:r>
            <a:r>
              <a:rPr lang="en-US" altLang="zh-CN" sz="1600" dirty="0">
                <a:solidFill>
                  <a:srgbClr val="C00000"/>
                </a:solidFill>
              </a:rPr>
              <a:t>  throw( </a:t>
            </a:r>
            <a:r>
              <a:rPr lang="en-US" altLang="zh-CN" sz="1600" dirty="0" err="1">
                <a:solidFill>
                  <a:srgbClr val="C00000"/>
                </a:solidFill>
              </a:rPr>
              <a:t>EStackFull</a:t>
            </a:r>
            <a:r>
              <a:rPr lang="en-US" altLang="zh-CN" sz="1600" dirty="0">
                <a:solidFill>
                  <a:srgbClr val="C00000"/>
                </a:solidFill>
              </a:rPr>
              <a:t> )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IsFull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_cap ==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 == 0;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GetCapacity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_cap;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GetCount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_</a:t>
            </a:r>
            <a:r>
              <a:rPr lang="en-US" altLang="zh-CN" sz="1600" dirty="0" err="1">
                <a:solidFill>
                  <a:srgbClr val="006600"/>
                </a:solidFill>
              </a:rPr>
              <a:t>stk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_cap, _</a:t>
            </a:r>
            <a:r>
              <a:rPr lang="en-US" altLang="zh-CN" sz="1600" dirty="0" err="1">
                <a:solidFill>
                  <a:srgbClr val="006600"/>
                </a:solidFill>
              </a:rPr>
              <a:t>cnt</a:t>
            </a:r>
            <a:r>
              <a:rPr lang="en-US" altLang="zh-CN" sz="1600" dirty="0">
                <a:solidFill>
                  <a:srgbClr val="006600"/>
                </a:solidFill>
              </a:rPr>
              <a:t>, _top;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 </a:t>
            </a:r>
          </a:p>
        </p:txBody>
      </p:sp>
    </p:spTree>
    <p:extLst>
      <p:ext uri="{BB962C8B-B14F-4D97-AF65-F5344CB8AC3E}">
        <p14:creationId xmlns:p14="http://schemas.microsoft.com/office/powerpoint/2010/main" val="53668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运行期型式信息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8226"/>
            <a:ext cx="82509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RTTI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期标识对象的型式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：允许使用指向基类的指针或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引用自如地操纵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：获取表达式的型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式；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type_info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：型式信息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头文件：“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typeinfo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对象转型模板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：静态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reinterpret_cast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：复诠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const_cast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：常量转型</a:t>
            </a:r>
          </a:p>
        </p:txBody>
      </p:sp>
    </p:spTree>
    <p:extLst>
      <p:ext uri="{BB962C8B-B14F-4D97-AF65-F5344CB8AC3E}">
        <p14:creationId xmlns:p14="http://schemas.microsoft.com/office/powerpoint/2010/main" val="399095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851973" cy="830997"/>
            <a:chOff x="734568" y="424635"/>
            <a:chExt cx="485197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14218" y="617893"/>
              <a:ext cx="427232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typeid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操作符与</a:t>
              </a:r>
              <a:r>
                <a:rPr lang="en-US" altLang="zh-CN" sz="24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type_info</a:t>
              </a:r>
              <a:r>
                <a:rPr lang="zh-CN" altLang="en-US" sz="2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</a:t>
              </a:r>
              <a:endParaRPr lang="zh-CN" altLang="en-US" sz="28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03015"/>
            <a:ext cx="8250989" cy="4365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type_info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实现的动态型式信息型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在程序运行时保存数据对象的型式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直接使用该类，只能通过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可以获得类的名称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 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typeinfo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20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Programmer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p;</a:t>
            </a:r>
          </a:p>
          <a:p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Employee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e = p;</a:t>
            </a:r>
          </a:p>
          <a:p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 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实际类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名的字符串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typeid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(e).name()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265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8226"/>
            <a:ext cx="825098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动态转型的三种方式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向上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转型：沿着类继承层次向基类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转型：沿着类继承层次向派生类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交叉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转型：沿着类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多重继承层次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横向转型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指针的动态转型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执行时，结果为指向目标类对象的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执行时，结果为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C++11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nullptr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引用的动态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执行时，结果为目标类对象的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引发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bad_cast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4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8226"/>
            <a:ext cx="82509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假设软件公司包括程序员和经理两类职员，需要按照不同规则支付薪水和奖金。如何实现？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23278" y="2249111"/>
            <a:ext cx="3794220" cy="392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Employee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PaySalary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PayBonus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Manager: public Employee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PaySalary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PayBonus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415540" y="2249111"/>
            <a:ext cx="4752975" cy="3922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Programmer: public Employee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PaySalary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PayBonus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Company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PayRoll</a:t>
            </a:r>
            <a:r>
              <a:rPr lang="en-US" altLang="zh-CN" sz="1600" dirty="0">
                <a:solidFill>
                  <a:srgbClr val="006600"/>
                </a:solidFill>
              </a:rPr>
              <a:t>( Employee * 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</a:t>
            </a:r>
            <a:r>
              <a:rPr lang="en-US" altLang="zh-CN" sz="1600" dirty="0" err="1">
                <a:solidFill>
                  <a:srgbClr val="006600"/>
                </a:solidFill>
              </a:rPr>
              <a:t>PayRoll</a:t>
            </a:r>
            <a:r>
              <a:rPr lang="en-US" altLang="zh-CN" sz="1600" dirty="0">
                <a:solidFill>
                  <a:srgbClr val="006600"/>
                </a:solidFill>
              </a:rPr>
              <a:t>( Employee &amp; 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vector&lt;Employee*&gt; _</a:t>
            </a:r>
            <a:r>
              <a:rPr lang="en-US" altLang="zh-CN" sz="1600" dirty="0" smtClean="0">
                <a:solidFill>
                  <a:srgbClr val="006600"/>
                </a:solidFill>
              </a:rPr>
              <a:t>employees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4004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20516"/>
            <a:ext cx="7860698" cy="4780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Company::</a:t>
            </a:r>
            <a:r>
              <a:rPr lang="en-US" altLang="zh-CN" sz="1800" dirty="0" err="1">
                <a:solidFill>
                  <a:srgbClr val="006600"/>
                </a:solidFill>
              </a:rPr>
              <a:t>PayRoll</a:t>
            </a:r>
            <a:r>
              <a:rPr lang="en-US" altLang="zh-CN" sz="1800" dirty="0">
                <a:solidFill>
                  <a:srgbClr val="006600"/>
                </a:solidFill>
              </a:rPr>
              <a:t>( Employee * e </a:t>
            </a:r>
            <a:r>
              <a:rPr lang="en-US" altLang="zh-CN" sz="1800" dirty="0" smtClean="0">
                <a:solidFill>
                  <a:srgbClr val="006600"/>
                </a:solidFill>
              </a:rPr>
              <a:t>)		//  </a:t>
            </a:r>
            <a:r>
              <a:rPr lang="zh-CN" altLang="en-US" sz="1800" dirty="0" smtClean="0">
                <a:solidFill>
                  <a:srgbClr val="006600"/>
                </a:solidFill>
              </a:rPr>
              <a:t>版本一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    //  </a:t>
            </a:r>
            <a:r>
              <a:rPr lang="zh-CN" altLang="en-US" sz="1800" dirty="0">
                <a:solidFill>
                  <a:srgbClr val="C00000"/>
                </a:solidFill>
              </a:rPr>
              <a:t>调用哪个成员函数？如何区分程序员和经理？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e-&gt;</a:t>
            </a:r>
            <a:r>
              <a:rPr lang="en-US" altLang="zh-CN" sz="1800" dirty="0" err="1">
                <a:solidFill>
                  <a:srgbClr val="006600"/>
                </a:solidFill>
              </a:rPr>
              <a:t>PaySalary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e-&gt;</a:t>
            </a:r>
            <a:r>
              <a:rPr lang="en-US" altLang="zh-CN" sz="1800" dirty="0" err="1">
                <a:solidFill>
                  <a:srgbClr val="006600"/>
                </a:solidFill>
              </a:rPr>
              <a:t>PayBonus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Company::</a:t>
            </a:r>
            <a:r>
              <a:rPr lang="en-US" altLang="zh-CN" sz="1800" dirty="0" err="1">
                <a:solidFill>
                  <a:srgbClr val="006600"/>
                </a:solidFill>
              </a:rPr>
              <a:t>PayRoll</a:t>
            </a:r>
            <a:r>
              <a:rPr lang="en-US" altLang="zh-CN" sz="1800" dirty="0">
                <a:solidFill>
                  <a:srgbClr val="006600"/>
                </a:solidFill>
              </a:rPr>
              <a:t>( Employee * e </a:t>
            </a:r>
            <a:r>
              <a:rPr lang="en-US" altLang="zh-CN" sz="1800" dirty="0" smtClean="0">
                <a:solidFill>
                  <a:srgbClr val="006600"/>
                </a:solidFill>
              </a:rPr>
              <a:t>)		//  </a:t>
            </a:r>
            <a:r>
              <a:rPr lang="zh-CN" altLang="en-US" sz="1800" dirty="0" smtClean="0">
                <a:solidFill>
                  <a:srgbClr val="006600"/>
                </a:solidFill>
              </a:rPr>
              <a:t>版本二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Programmer * p = </a:t>
            </a:r>
            <a:r>
              <a:rPr lang="en-US" altLang="zh-CN" sz="1800" dirty="0" err="1" smtClean="0">
                <a:solidFill>
                  <a:srgbClr val="006600"/>
                </a:solidFill>
              </a:rPr>
              <a:t>dynamic_cast</a:t>
            </a:r>
            <a:r>
              <a:rPr lang="en-US" altLang="zh-CN" sz="1800" dirty="0" smtClean="0">
                <a:solidFill>
                  <a:srgbClr val="006600"/>
                </a:solidFill>
              </a:rPr>
              <a:t>&lt;Programmer*&gt;( </a:t>
            </a:r>
            <a:r>
              <a:rPr lang="en-US" altLang="zh-CN" sz="1800" dirty="0">
                <a:solidFill>
                  <a:srgbClr val="006600"/>
                </a:solidFill>
              </a:rPr>
              <a:t>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if( p )    //  </a:t>
            </a:r>
            <a:r>
              <a:rPr lang="en-US" altLang="zh-CN" sz="1800" dirty="0">
                <a:solidFill>
                  <a:srgbClr val="C00000"/>
                </a:solidFill>
              </a:rPr>
              <a:t>p</a:t>
            </a:r>
            <a:r>
              <a:rPr lang="zh-CN" altLang="en-US" sz="1800" dirty="0">
                <a:solidFill>
                  <a:srgbClr val="C00000"/>
                </a:solidFill>
              </a:rPr>
              <a:t>确实指向程序员对象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p-&gt;</a:t>
            </a:r>
            <a:r>
              <a:rPr lang="en-US" altLang="zh-CN" sz="1800" dirty="0" err="1">
                <a:solidFill>
                  <a:srgbClr val="006600"/>
                </a:solidFill>
              </a:rPr>
              <a:t>PaySalary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p-&gt;</a:t>
            </a:r>
            <a:r>
              <a:rPr lang="en-US" altLang="zh-CN" sz="1800" dirty="0" err="1">
                <a:solidFill>
                  <a:srgbClr val="006600"/>
                </a:solidFill>
              </a:rPr>
              <a:t>PayBonus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else     //  </a:t>
            </a:r>
            <a:r>
              <a:rPr lang="en-US" altLang="zh-CN" sz="1800" dirty="0">
                <a:solidFill>
                  <a:srgbClr val="C00000"/>
                </a:solidFill>
              </a:rPr>
              <a:t>p</a:t>
            </a:r>
            <a:r>
              <a:rPr lang="zh-CN" altLang="en-US" sz="1800" dirty="0">
                <a:solidFill>
                  <a:srgbClr val="C00000"/>
                </a:solidFill>
              </a:rPr>
              <a:t>不指向程序员，不发奖金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e-&gt;</a:t>
            </a:r>
            <a:r>
              <a:rPr lang="en-US" altLang="zh-CN" sz="1800" dirty="0" err="1">
                <a:solidFill>
                  <a:srgbClr val="006600"/>
                </a:solidFill>
              </a:rPr>
              <a:t>PaySalary</a:t>
            </a:r>
            <a:r>
              <a:rPr lang="en-US" altLang="zh-CN" sz="18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5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泛型编程概览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658839"/>
            <a:ext cx="71841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什么是泛型编程？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型就是通用型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不依赖数据对象型式的代码就是泛型编程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为什么需要泛型编程？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三问：函数重载、相似类定义与型式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怎样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进行泛型编程？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型编程技术手段：模板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与型式参数化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126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868875" cy="830997"/>
            <a:chOff x="734568" y="424635"/>
            <a:chExt cx="3868875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261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dynamic_cast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536124"/>
            <a:ext cx="8229600" cy="4074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void Company::</a:t>
            </a:r>
            <a:r>
              <a:rPr lang="en-US" altLang="zh-CN" sz="2000" dirty="0" err="1">
                <a:solidFill>
                  <a:srgbClr val="006600"/>
                </a:solidFill>
              </a:rPr>
              <a:t>PayRoll</a:t>
            </a:r>
            <a:r>
              <a:rPr lang="en-US" altLang="zh-CN" sz="2000" dirty="0">
                <a:solidFill>
                  <a:srgbClr val="006600"/>
                </a:solidFill>
              </a:rPr>
              <a:t>( Employee &amp; e </a:t>
            </a:r>
            <a:r>
              <a:rPr lang="en-US" altLang="zh-CN" sz="2000" dirty="0" smtClean="0">
                <a:solidFill>
                  <a:srgbClr val="006600"/>
                </a:solidFill>
              </a:rPr>
              <a:t>)	//  </a:t>
            </a:r>
            <a:r>
              <a:rPr lang="zh-CN" altLang="en-US" sz="2000" dirty="0" smtClean="0">
                <a:solidFill>
                  <a:srgbClr val="006600"/>
                </a:solidFill>
              </a:rPr>
              <a:t>版本三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try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Programmer &amp; p =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dynamic_cast</a:t>
            </a:r>
            <a:r>
              <a:rPr lang="en-US" altLang="zh-CN" sz="2000" dirty="0" smtClean="0">
                <a:solidFill>
                  <a:srgbClr val="006600"/>
                </a:solidFill>
              </a:rPr>
              <a:t>&lt;Programmer&amp;&gt;( </a:t>
            </a:r>
            <a:r>
              <a:rPr lang="en-US" altLang="zh-CN" sz="2000" dirty="0">
                <a:solidFill>
                  <a:srgbClr val="006600"/>
                </a:solidFill>
              </a:rPr>
              <a:t>e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p.PaySalary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p.PayBonus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catch(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::</a:t>
            </a:r>
            <a:r>
              <a:rPr lang="en-US" altLang="zh-CN" sz="2000" dirty="0" err="1">
                <a:solidFill>
                  <a:srgbClr val="006600"/>
                </a:solidFill>
              </a:rPr>
              <a:t>bad_cast</a:t>
            </a:r>
            <a:r>
              <a:rPr lang="en-US" altLang="zh-CN" sz="20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e.PaySalary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5191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69966" cy="830997"/>
            <a:chOff x="734568" y="424635"/>
            <a:chExt cx="316996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2726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static_cast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72921"/>
            <a:ext cx="82509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静态转型的用途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不同，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static_cast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不仅可用于指针和引用，还可用于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其他型式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用于非类型式的普通数据对象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在类继承层次上进行向上或向下转型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静态转型的问题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进行运行期型式检查，不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转型失败，结果无定义</a:t>
            </a:r>
          </a:p>
        </p:txBody>
      </p:sp>
    </p:spTree>
    <p:extLst>
      <p:ext uri="{BB962C8B-B14F-4D97-AF65-F5344CB8AC3E}">
        <p14:creationId xmlns:p14="http://schemas.microsoft.com/office/powerpoint/2010/main" val="1958688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97216" cy="830997"/>
            <a:chOff x="734568" y="424635"/>
            <a:chExt cx="319721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54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25321"/>
            <a:ext cx="8250989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常量转型的目的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取消或设置量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常量转型的问题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原始数据对象不能写入，则取消常量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修饰可能会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导致未知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891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197216" cy="830997"/>
            <a:chOff x="734568" y="424635"/>
            <a:chExt cx="3197216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5451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const_cast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06046"/>
            <a:ext cx="8179352" cy="47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#include &lt;</a:t>
            </a:r>
            <a:r>
              <a:rPr lang="en-US" altLang="zh-CN" sz="1800" dirty="0" err="1">
                <a:solidFill>
                  <a:srgbClr val="006600"/>
                </a:solidFill>
              </a:rPr>
              <a:t>iostream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class </a:t>
            </a:r>
            <a:r>
              <a:rPr lang="en-US" altLang="zh-CN" sz="1800" dirty="0" err="1">
                <a:solidFill>
                  <a:srgbClr val="006600"/>
                </a:solidFill>
              </a:rPr>
              <a:t>ConstCastTest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void </a:t>
            </a:r>
            <a:r>
              <a:rPr lang="en-US" altLang="zh-CN" sz="1800" dirty="0" err="1">
                <a:solidFill>
                  <a:srgbClr val="006600"/>
                </a:solidFill>
              </a:rPr>
              <a:t>SetNum</a:t>
            </a:r>
            <a:r>
              <a:rPr lang="en-US" altLang="zh-CN" sz="1800" dirty="0">
                <a:solidFill>
                  <a:srgbClr val="006600"/>
                </a:solidFill>
              </a:rPr>
              <a:t>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 ){ _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 = 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void </a:t>
            </a:r>
            <a:r>
              <a:rPr lang="en-US" altLang="zh-CN" sz="1800" dirty="0" err="1">
                <a:solidFill>
                  <a:srgbClr val="006600"/>
                </a:solidFill>
              </a:rPr>
              <a:t>PrintNum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_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void </a:t>
            </a:r>
            <a:r>
              <a:rPr lang="en-US" altLang="zh-CN" sz="1800" dirty="0" err="1">
                <a:solidFill>
                  <a:srgbClr val="006600"/>
                </a:solidFill>
              </a:rPr>
              <a:t>ConstCastTest</a:t>
            </a:r>
            <a:r>
              <a:rPr lang="en-US" altLang="zh-CN" sz="1800" dirty="0">
                <a:solidFill>
                  <a:srgbClr val="006600"/>
                </a:solidFill>
              </a:rPr>
              <a:t>::</a:t>
            </a:r>
            <a:r>
              <a:rPr lang="en-US" altLang="zh-CN" sz="1800" dirty="0" err="1">
                <a:solidFill>
                  <a:srgbClr val="006600"/>
                </a:solidFill>
              </a:rPr>
              <a:t>PrintNum</a:t>
            </a:r>
            <a:r>
              <a:rPr lang="en-US" altLang="zh-CN" sz="1800" dirty="0">
                <a:solidFill>
                  <a:srgbClr val="006600"/>
                </a:solidFill>
              </a:rPr>
              <a:t>()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临时取消常量约束，修改目标对象的内容</a:t>
            </a: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const_cast</a:t>
            </a:r>
            <a:r>
              <a:rPr lang="en-US" altLang="zh-CN" sz="1800" dirty="0" smtClean="0">
                <a:solidFill>
                  <a:srgbClr val="C00000"/>
                </a:solidFill>
              </a:rPr>
              <a:t>&lt;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ConstCastTest</a:t>
            </a:r>
            <a:r>
              <a:rPr lang="en-US" altLang="zh-CN" sz="1800" dirty="0" smtClean="0">
                <a:solidFill>
                  <a:srgbClr val="C00000"/>
                </a:solidFill>
              </a:rPr>
              <a:t>*&gt;( this )-&gt;_</a:t>
            </a:r>
            <a:r>
              <a:rPr lang="en-US" altLang="zh-CN" sz="1800" dirty="0" err="1" smtClean="0">
                <a:solidFill>
                  <a:srgbClr val="C00000"/>
                </a:solidFill>
              </a:rPr>
              <a:t>num</a:t>
            </a:r>
            <a:r>
              <a:rPr lang="en-US" altLang="zh-CN" sz="1800" dirty="0" smtClean="0">
                <a:solidFill>
                  <a:srgbClr val="C00000"/>
                </a:solidFill>
              </a:rPr>
              <a:t>-</a:t>
            </a:r>
            <a:r>
              <a:rPr lang="en-US" altLang="zh-CN" sz="1800" dirty="0">
                <a:solidFill>
                  <a:srgbClr val="C00000"/>
                </a:solidFill>
              </a:rPr>
              <a:t>-;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std</a:t>
            </a:r>
            <a:r>
              <a:rPr lang="en-US" altLang="zh-CN" sz="1800" dirty="0">
                <a:solidFill>
                  <a:srgbClr val="006600"/>
                </a:solidFill>
              </a:rPr>
              <a:t>::</a:t>
            </a:r>
            <a:r>
              <a:rPr lang="en-US" altLang="zh-CN" sz="1800" dirty="0" err="1">
                <a:solidFill>
                  <a:srgbClr val="006600"/>
                </a:solidFill>
              </a:rPr>
              <a:t>cout</a:t>
            </a:r>
            <a:r>
              <a:rPr lang="en-US" altLang="zh-CN" sz="1800" dirty="0">
                <a:solidFill>
                  <a:srgbClr val="006600"/>
                </a:solidFill>
              </a:rPr>
              <a:t> &lt;&lt; _</a:t>
            </a:r>
            <a:r>
              <a:rPr lang="en-US" altLang="zh-CN" sz="1800" dirty="0" err="1">
                <a:solidFill>
                  <a:srgbClr val="006600"/>
                </a:solidFill>
              </a:rPr>
              <a:t>num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363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345672" cy="830997"/>
            <a:chOff x="734568" y="424635"/>
            <a:chExt cx="434567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602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reinterpret_cast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72921"/>
            <a:ext cx="8528080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复诠转型的目的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任意型式的数据对象转型为目标型式，即重新解释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其位序列的意义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可以用于整型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与指针型的互转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复诠转型的问题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程序员保证重新解释的数据对象是否有意义，编译器简单按照目标型式理解该存储区的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位操作系统中，指针型可能为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位，而整型可能为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位，复诠转型有可能丢失数据或得到错误结果</a:t>
            </a:r>
          </a:p>
        </p:txBody>
      </p:sp>
    </p:spTree>
    <p:extLst>
      <p:ext uri="{BB962C8B-B14F-4D97-AF65-F5344CB8AC3E}">
        <p14:creationId xmlns:p14="http://schemas.microsoft.com/office/powerpoint/2010/main" val="55945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345672" cy="830997"/>
            <a:chOff x="734568" y="424635"/>
            <a:chExt cx="4345672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602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reinterpret_cast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607128" y="1306045"/>
            <a:ext cx="7869382" cy="482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#include &lt;</a:t>
            </a:r>
            <a:r>
              <a:rPr lang="en-US" altLang="zh-CN" sz="2000" dirty="0" err="1">
                <a:solidFill>
                  <a:srgbClr val="006600"/>
                </a:solidFill>
              </a:rPr>
              <a:t>iostream</a:t>
            </a:r>
            <a:r>
              <a:rPr lang="en-US" altLang="zh-CN" sz="20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using namespace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f( void* p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006600"/>
                </a:solidFill>
              </a:rPr>
              <a:t> 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000" dirty="0" smtClean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n = 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reinterpret_cast</a:t>
            </a:r>
            <a:r>
              <a:rPr lang="en-US" altLang="zh-CN" sz="2000" dirty="0" smtClean="0">
                <a:solidFill>
                  <a:srgbClr val="006600"/>
                </a:solidFill>
              </a:rPr>
              <a:t>&lt;</a:t>
            </a:r>
            <a:r>
              <a:rPr lang="en-US" altLang="zh-CN" sz="20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2000" dirty="0" smtClean="0">
                <a:solidFill>
                  <a:srgbClr val="006600"/>
                </a:solidFill>
              </a:rPr>
              <a:t>&gt;( </a:t>
            </a:r>
            <a:r>
              <a:rPr lang="en-US" altLang="zh-CN" sz="2000" dirty="0">
                <a:solidFill>
                  <a:srgbClr val="006600"/>
                </a:solidFill>
              </a:rPr>
              <a:t>p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a[8] = { 1, 2, 3, 4, 5, 6, 7, 8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n = f( a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cout</a:t>
            </a:r>
            <a:r>
              <a:rPr lang="en-US" altLang="zh-CN" sz="2000" dirty="0">
                <a:solidFill>
                  <a:srgbClr val="006600"/>
                </a:solidFill>
              </a:rPr>
              <a:t> &lt;&lt; n &lt;&lt; </a:t>
            </a:r>
            <a:r>
              <a:rPr lang="en-US" altLang="zh-CN" sz="2000" dirty="0" err="1">
                <a:solidFill>
                  <a:srgbClr val="006600"/>
                </a:solidFill>
              </a:rPr>
              <a:t>endl</a:t>
            </a:r>
            <a:r>
              <a:rPr lang="en-US" altLang="zh-CN" sz="20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44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与型式参数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28665"/>
            <a:ext cx="852808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转型操作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目标型式作为模板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Programmer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p =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dynamic_cast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&lt;Programmer*&gt;(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模板工作原理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T&gt;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定义函数模板或类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instantiation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）：使用特定的模板实际参数，生成真正的模板函数和模板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模板函数和模板类，生成最终程序代码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模板代码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放在头文件中：编译器需要看到模板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源代码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7217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模板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与型式参数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化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31680"/>
            <a:ext cx="800027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模板特点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：模板代码高度抽象，是函数和类的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模范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：型式检查能够发现大多数型式失配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通用性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：函数和类模板定义一次，按需生成函数和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类的实体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用性：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接口相对直观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且高度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率：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减少冗余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代码，提升编程效率；通过编译优化，提升程序执行效率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模板用途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模板：构造函数集，实现不依赖特定数据结构的抽象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模板：构造类集，实现抽象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编程：构造在编译期执行的运算，提升程序执行效率</a:t>
            </a:r>
          </a:p>
        </p:txBody>
      </p:sp>
    </p:spTree>
    <p:extLst>
      <p:ext uri="{BB962C8B-B14F-4D97-AF65-F5344CB8AC3E}">
        <p14:creationId xmlns:p14="http://schemas.microsoft.com/office/powerpoint/2010/main" val="305247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题外话：术语翻译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74902" y="1331680"/>
            <a:ext cx="8528080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：引领，好于“解引用”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：引用；英语本义：</a:t>
            </a:r>
            <a:r>
              <a:rPr lang="en-US" altLang="zh-CN" sz="2000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something such as a number or a name that tells you where you can obtain the information you </a:t>
            </a:r>
            <a:r>
              <a:rPr lang="en-US" altLang="zh-CN" sz="2000" b="1" i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want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：伸颈远望，带领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：型式，好于“类型”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：整数型式，简称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：类型式，简称类型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constructor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：建构函数或构造函数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destructor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协调，建构函数更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佳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destructor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：析构函数或解构函数</a:t>
            </a:r>
          </a:p>
        </p:txBody>
      </p:sp>
    </p:spTree>
    <p:extLst>
      <p:ext uri="{BB962C8B-B14F-4D97-AF65-F5344CB8AC3E}">
        <p14:creationId xmlns:p14="http://schemas.microsoft.com/office/powerpoint/2010/main" val="363836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题外话：术语翻译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1474902" y="1345535"/>
            <a:ext cx="85280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instance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：定体，好于“实例”</a:t>
            </a: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英语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本义</a:t>
            </a:r>
            <a:r>
              <a:rPr lang="zh-CN" altLang="en-US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particular example or </a:t>
            </a:r>
            <a:r>
              <a:rPr lang="en-US" altLang="zh-CN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occurrence</a:t>
            </a:r>
            <a:r>
              <a:rPr lang="en-US" altLang="zh-CN" b="1" i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of </a:t>
            </a:r>
            <a:r>
              <a:rPr lang="en-US" altLang="zh-CN" b="1" i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something</a:t>
            </a: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以做依据的事物；调查或统计时指合于某种条件的具有代表性的事情，如事例、案例。根据类型生成的具体对象，根据模板生成的具体函数或根据类型生成的对象算什么“例”？需要调查和统计吗？它们需要代表什么吗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：事物本身或全部；物质存在的状态或形状；文章或书法的样式或风格；事物的格局与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规矩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体：固定不变的形态、性质、体例或体式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；尽量不用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“实体”，以区分</a:t>
            </a: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</a:t>
            </a: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象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体：按照类型构造的对象定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体或对象实体的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简称，好于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“对象实例”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体：根据函数模板生成的函数定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体或函数实体的简称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体：根据类模板生成的类型定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体或类型实体的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简称；不使用“型体”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，因为型并不仅仅只有类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instantiation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：定体化，简称体化，好于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“实例化”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Bef>
                <a:spcPts val="400"/>
              </a:spcBef>
              <a:buFontTx/>
              <a:buChar char="-"/>
            </a:pPr>
            <a:r>
              <a:rPr lang="en-US" altLang="zh-CN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specialization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：特体化，简称特化</a:t>
            </a:r>
          </a:p>
        </p:txBody>
      </p:sp>
    </p:spTree>
    <p:extLst>
      <p:ext uri="{BB962C8B-B14F-4D97-AF65-F5344CB8AC3E}">
        <p14:creationId xmlns:p14="http://schemas.microsoft.com/office/powerpoint/2010/main" val="3823718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64875"/>
            <a:ext cx="718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设计函数，求两个数据对象的较小者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98845" y="1960385"/>
            <a:ext cx="8254755" cy="432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未明确规定</a:t>
            </a:r>
            <a:r>
              <a:rPr lang="zh-CN" altLang="en-US" sz="2000" dirty="0" smtClean="0">
                <a:solidFill>
                  <a:srgbClr val="006600"/>
                </a:solidFill>
              </a:rPr>
              <a:t>参数型式，</a:t>
            </a:r>
            <a:r>
              <a:rPr lang="zh-CN" altLang="en-US" sz="2000" dirty="0">
                <a:solidFill>
                  <a:srgbClr val="006600"/>
                </a:solidFill>
              </a:rPr>
              <a:t>因</a:t>
            </a:r>
            <a:r>
              <a:rPr lang="en-US" altLang="zh-CN" sz="2000" dirty="0">
                <a:solidFill>
                  <a:srgbClr val="006600"/>
                </a:solidFill>
              </a:rPr>
              <a:t>C/C++</a:t>
            </a:r>
            <a:r>
              <a:rPr lang="zh-CN" altLang="en-US" sz="2000" dirty="0">
                <a:solidFill>
                  <a:srgbClr val="006600"/>
                </a:solidFill>
              </a:rPr>
              <a:t>的强型</a:t>
            </a:r>
            <a:r>
              <a:rPr lang="zh-CN" altLang="en-US" sz="2000" dirty="0" smtClean="0">
                <a:solidFill>
                  <a:srgbClr val="006600"/>
                </a:solidFill>
              </a:rPr>
              <a:t>式检查特性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必须为</a:t>
            </a:r>
            <a:r>
              <a:rPr lang="zh-CN" altLang="en-US" sz="2000" dirty="0" smtClean="0">
                <a:solidFill>
                  <a:srgbClr val="006600"/>
                </a:solidFill>
              </a:rPr>
              <a:t>不同型式的</a:t>
            </a:r>
            <a:r>
              <a:rPr lang="zh-CN" altLang="en-US" sz="2000" dirty="0">
                <a:solidFill>
                  <a:srgbClr val="006600"/>
                </a:solidFill>
              </a:rPr>
              <a:t>参数分别实现，没完没了</a:t>
            </a:r>
            <a:r>
              <a:rPr lang="en-US" altLang="zh-CN" sz="2000" dirty="0">
                <a:solidFill>
                  <a:srgbClr val="006600"/>
                </a:solidFill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函数重载数目巨大，并且永不完备</a:t>
            </a:r>
            <a:r>
              <a:rPr lang="en-US" altLang="zh-CN" sz="2000" dirty="0">
                <a:solidFill>
                  <a:srgbClr val="006600"/>
                </a:solidFill>
              </a:rPr>
              <a:t>……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 Min(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a,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double  Min(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a, double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double  Min( double a,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double  Min( double a, double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class 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A &amp;  Min(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A &amp; a,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A &amp;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class B;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B &amp;  Min(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B &amp; a,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B &amp; b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46034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泛型编程实践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31680"/>
            <a:ext cx="8528080" cy="4544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函子与完美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数据结构：队列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期计算：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Fibonacci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数列、素数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工程实践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机制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36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标准模板库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56375"/>
            <a:ext cx="8528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标准模板库的内容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模板类：复数、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序偶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容器：向量、表、栈、队列、集合、映射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算法：查找、排序等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模板库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基型式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数据对象名称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complex&lt;double&gt; a(1.0, 2.0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pair&lt;string, string&gt; name( "Zhang", "San"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v(8);</a:t>
            </a:r>
          </a:p>
        </p:txBody>
      </p:sp>
    </p:spTree>
    <p:extLst>
      <p:ext uri="{BB962C8B-B14F-4D97-AF65-F5344CB8AC3E}">
        <p14:creationId xmlns:p14="http://schemas.microsoft.com/office/powerpoint/2010/main" val="284925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　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00955"/>
            <a:ext cx="85280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一般说明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complex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基型式：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首选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精度太低，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已废弃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实部与虚部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复数操作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全部操作均可以按照数学格式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均已重载：格式为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real,imag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8479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　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5"/>
            <a:ext cx="85280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一般说明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utility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表示总是成对出现的两个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double&gt; a( 1, 1.0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pair&lt;string, string&gt; name( "Zhang", "San" );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使用规则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的数据成员：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name.first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", " &lt;&lt;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name.second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比较：先比较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大小，相同时比较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make_pair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：构造序偶的辅助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pair&lt;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double&gt; a;  a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make_pair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( 1, 1.0 );</a:t>
            </a:r>
          </a:p>
        </p:txBody>
      </p:sp>
    </p:spTree>
    <p:extLst>
      <p:ext uri="{BB962C8B-B14F-4D97-AF65-F5344CB8AC3E}">
        <p14:creationId xmlns:p14="http://schemas.microsoft.com/office/powerpoint/2010/main" val="219259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　量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00955"/>
            <a:ext cx="8528080" cy="4370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向量的目的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替代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数组，可以像数组一样使用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的使用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v(8);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个整数</a:t>
            </a:r>
            <a:r>
              <a:rPr lang="zh-CN" altLang="en-US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：已重载，使用格式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访问第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可以整体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：返回向量中元素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capacity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：返回向量当前可存储的最多元素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：删除向量所有元素，但不释放向量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resize(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newsize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：重新设置向量容量</a:t>
            </a:r>
          </a:p>
        </p:txBody>
      </p:sp>
    </p:spTree>
    <p:extLst>
      <p:ext uri="{BB962C8B-B14F-4D97-AF65-F5344CB8AC3E}">
        <p14:creationId xmlns:p14="http://schemas.microsoft.com/office/powerpoint/2010/main" val="298340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85280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迭代器的性质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访问容器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指针、数组索引的功能：通过指针加减与数组下标运算获得下一数据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器可以是指针，但并不必须是指针，也不必总是使用数据对象的地址</a:t>
            </a:r>
          </a:p>
        </p:txBody>
      </p:sp>
    </p:spTree>
    <p:extLst>
      <p:ext uri="{BB962C8B-B14F-4D97-AF65-F5344CB8AC3E}">
        <p14:creationId xmlns:p14="http://schemas.microsoft.com/office/powerpoint/2010/main" val="428693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7730644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迭代器的典型使用方法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引领操作符访问迭代器指向的当前目标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递增操作符获得下一对象的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访问权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迭代器新值超出容器的元素范围，类似指针值变成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，目标对象不可引用</a:t>
            </a:r>
          </a:p>
        </p:txBody>
      </p:sp>
    </p:spTree>
    <p:extLst>
      <p:ext uri="{BB962C8B-B14F-4D97-AF65-F5344CB8AC3E}">
        <p14:creationId xmlns:p14="http://schemas.microsoft.com/office/powerpoint/2010/main" val="3291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7777536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迭代器的分类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输入迭代器：提供对象的只读访问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输出迭代器：提供对象的只写访问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前向迭代器：提供对象的正向（递增）读写访问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双向迭代器：提供对象的正向与反向（递增递减）读写访问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随机访问迭代器：提供对象的随机读写访问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172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指针作为迭代器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437165"/>
            <a:ext cx="718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调用标准模板库的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函数查找数组元素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1490974" y="1950542"/>
            <a:ext cx="8221062" cy="41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size = 16;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a[size];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size; ++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  a[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] =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key = 7;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</a:t>
            </a:r>
            <a:r>
              <a:rPr lang="en-US" altLang="zh-CN" sz="1600" dirty="0" err="1">
                <a:solidFill>
                  <a:srgbClr val="006600"/>
                </a:solidFill>
              </a:rPr>
              <a:t>ip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>
                <a:solidFill>
                  <a:srgbClr val="C00000"/>
                </a:solidFill>
              </a:rPr>
              <a:t>find( a, a + size, key )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C00000"/>
                </a:solidFill>
              </a:rPr>
              <a:t>ip</a:t>
            </a:r>
            <a:r>
              <a:rPr lang="en-US" altLang="zh-CN" sz="1600" dirty="0">
                <a:solidFill>
                  <a:srgbClr val="C00000"/>
                </a:solidFill>
              </a:rPr>
              <a:t> == a + size </a:t>
            </a:r>
            <a:r>
              <a:rPr lang="en-US" altLang="zh-CN" sz="1600" dirty="0">
                <a:solidFill>
                  <a:srgbClr val="006600"/>
                </a:solidFill>
              </a:rPr>
              <a:t>)  </a:t>
            </a: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不要使用</a:t>
            </a:r>
            <a:r>
              <a:rPr lang="en-US" altLang="zh-CN" sz="1600" dirty="0">
                <a:solidFill>
                  <a:srgbClr val="006600"/>
                </a:solidFill>
              </a:rPr>
              <a:t>NULL</a:t>
            </a:r>
            <a:r>
              <a:rPr lang="zh-CN" altLang="en-US" sz="1600" dirty="0">
                <a:solidFill>
                  <a:srgbClr val="006600"/>
                </a:solidFill>
              </a:rPr>
              <a:t>做指针测试，直接使用过尾值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key &lt;&lt; " not found."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key &lt;&lt; " found."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964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向量迭代器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354035"/>
            <a:ext cx="71841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使用迭代器操作向量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4903" y="1815700"/>
            <a:ext cx="8181715" cy="4202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key = 7;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iv( 10 ); 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10;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  iv[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] =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vector&lt;</a:t>
            </a:r>
            <a:r>
              <a:rPr lang="en-US" altLang="zh-CN" sz="1600" dirty="0" err="1">
                <a:solidFill>
                  <a:srgbClr val="C00000"/>
                </a:solidFill>
              </a:rPr>
              <a:t>int</a:t>
            </a:r>
            <a:r>
              <a:rPr lang="en-US" altLang="zh-CN" sz="1600" dirty="0">
                <a:solidFill>
                  <a:srgbClr val="C00000"/>
                </a:solidFill>
              </a:rPr>
              <a:t>&gt;::iterator it, head = </a:t>
            </a:r>
            <a:r>
              <a:rPr lang="en-US" altLang="zh-CN" sz="1600" dirty="0" err="1">
                <a:solidFill>
                  <a:srgbClr val="C00000"/>
                </a:solidFill>
              </a:rPr>
              <a:t>iv.begin</a:t>
            </a:r>
            <a:r>
              <a:rPr lang="en-US" altLang="zh-CN" sz="1600" dirty="0">
                <a:solidFill>
                  <a:srgbClr val="C00000"/>
                </a:solidFill>
              </a:rPr>
              <a:t>(), tail = </a:t>
            </a:r>
            <a:r>
              <a:rPr lang="en-US" altLang="zh-CN" sz="1600" dirty="0" err="1">
                <a:solidFill>
                  <a:srgbClr val="C00000"/>
                </a:solidFill>
              </a:rPr>
              <a:t>iv.end</a:t>
            </a:r>
            <a:r>
              <a:rPr lang="en-US" altLang="zh-CN" sz="1600" dirty="0">
                <a:solidFill>
                  <a:srgbClr val="C000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it = find( head, tail, key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>
                <a:solidFill>
                  <a:srgbClr val="C00000"/>
                </a:solidFill>
              </a:rPr>
              <a:t>it != tail </a:t>
            </a:r>
            <a:r>
              <a:rPr lang="en-US" altLang="zh-CN" sz="1600" dirty="0">
                <a:solidFill>
                  <a:srgbClr val="006600"/>
                </a:solidFill>
              </a:rPr>
              <a:t>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"Vector contains the value " &lt;&lt; key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"Vector does NOT contain the value " &lt;&lt; key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043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49236"/>
            <a:ext cx="8583497" cy="3765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解决方案：使用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的含参宏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define  Min( x, y )  ((x) &lt; (y) ? (x) : (y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Min( b, c ) * Min(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b );  ==&gt;</a:t>
            </a:r>
            <a:b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((b) &lt; (c) ? (b) : (c)) * ((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&lt; (b) ? (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b+c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: (b));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　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型式检查，无法在编译期检查程序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错误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文本替换时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，要注意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操作符优先级，错误的宏文本有可能导致问题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　论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一种机制，能够在语法层面解决宏的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1541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81067"/>
            <a:ext cx="8528080" cy="2472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常迭代器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不想通过迭代器修改目标对象值，定义迭代器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&gt;::iterator it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 10;  //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不能修改常迭代器指向的对象</a:t>
            </a:r>
          </a:p>
        </p:txBody>
      </p:sp>
    </p:spTree>
    <p:extLst>
      <p:ext uri="{BB962C8B-B14F-4D97-AF65-F5344CB8AC3E}">
        <p14:creationId xmlns:p14="http://schemas.microsoft.com/office/powerpoint/2010/main" val="398152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流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迭代器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28662"/>
            <a:ext cx="85280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使用迭代器访问流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输入输出流作为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方式：定义流迭代器对象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ostream_iterator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"  "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二（从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获取数据）：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istream_iterator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三（使用空指针创建流结束迭代器）：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istream_iterator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iit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凡是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可以出现迭代器参数的标准算法都可以使用</a:t>
            </a:r>
          </a:p>
        </p:txBody>
      </p:sp>
    </p:spTree>
    <p:extLst>
      <p:ext uri="{BB962C8B-B14F-4D97-AF65-F5344CB8AC3E}">
        <p14:creationId xmlns:p14="http://schemas.microsoft.com/office/powerpoint/2010/main" val="133279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输出流迭代器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7266" y="1334371"/>
            <a:ext cx="8082370" cy="4609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&lt;iterator&gt;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"</a:t>
            </a:r>
            <a:r>
              <a:rPr lang="en-US" altLang="zh-CN" sz="1600" dirty="0" err="1">
                <a:solidFill>
                  <a:srgbClr val="006600"/>
                </a:solidFill>
              </a:rPr>
              <a:t>random.h</a:t>
            </a:r>
            <a:r>
              <a:rPr lang="en-US" altLang="zh-CN" sz="1600" dirty="0">
                <a:solidFill>
                  <a:srgbClr val="006600"/>
                </a:solidFill>
              </a:rPr>
              <a:t>"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size = 8;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lower_bound</a:t>
            </a:r>
            <a:r>
              <a:rPr lang="en-US" altLang="zh-CN" sz="1600" dirty="0">
                <a:solidFill>
                  <a:srgbClr val="006600"/>
                </a:solidFill>
              </a:rPr>
              <a:t> = 10;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upper_bound</a:t>
            </a:r>
            <a:r>
              <a:rPr lang="en-US" altLang="zh-CN" sz="1600" dirty="0">
                <a:solidFill>
                  <a:srgbClr val="006600"/>
                </a:solidFill>
              </a:rPr>
              <a:t> = 99;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Display(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&amp; v,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s 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 &lt;&lt; s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&gt;::iterator head = </a:t>
            </a:r>
            <a:r>
              <a:rPr lang="en-US" altLang="zh-CN" sz="1600" dirty="0" err="1">
                <a:solidFill>
                  <a:srgbClr val="006600"/>
                </a:solidFill>
              </a:rPr>
              <a:t>v.begin</a:t>
            </a:r>
            <a:r>
              <a:rPr lang="en-US" altLang="zh-CN" sz="1600" dirty="0">
                <a:solidFill>
                  <a:srgbClr val="006600"/>
                </a:solidFill>
              </a:rPr>
              <a:t>(), tail = </a:t>
            </a:r>
            <a:r>
              <a:rPr lang="en-US" altLang="zh-CN" sz="1600" dirty="0" err="1">
                <a:solidFill>
                  <a:srgbClr val="006600"/>
                </a:solidFill>
              </a:rPr>
              <a:t>v.end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ostream_iterator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</a:t>
            </a:r>
            <a:r>
              <a:rPr lang="en-US" altLang="zh-CN" sz="1600" dirty="0" err="1">
                <a:solidFill>
                  <a:srgbClr val="006600"/>
                </a:solidFill>
              </a:rPr>
              <a:t>oit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, "; 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copy( head, tail, </a:t>
            </a:r>
            <a:r>
              <a:rPr lang="en-US" altLang="zh-CN" sz="1600" dirty="0" err="1">
                <a:solidFill>
                  <a:srgbClr val="006600"/>
                </a:solidFill>
              </a:rPr>
              <a:t>oit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541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输出流迭代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器</a:t>
              </a:r>
            </a:p>
          </p:txBody>
        </p:sp>
      </p:grp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477266" y="1466850"/>
            <a:ext cx="8151643" cy="444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main()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vector&lt;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&gt; a(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>
                <a:solidFill>
                  <a:srgbClr val="006600"/>
                </a:solidFill>
              </a:rPr>
              <a:t>size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for(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= 0; 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&lt; size; ++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 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 a[</a:t>
            </a:r>
            <a:r>
              <a:rPr lang="en-US" altLang="zh-CN" sz="2000" dirty="0" err="1">
                <a:solidFill>
                  <a:srgbClr val="006600"/>
                </a:solidFill>
              </a:rPr>
              <a:t>i</a:t>
            </a:r>
            <a:r>
              <a:rPr lang="en-US" altLang="zh-CN" sz="2000" dirty="0">
                <a:solidFill>
                  <a:srgbClr val="006600"/>
                </a:solidFill>
              </a:rPr>
              <a:t>] = </a:t>
            </a:r>
            <a:r>
              <a:rPr lang="en-US" altLang="zh-CN" sz="2000" dirty="0" err="1">
                <a:solidFill>
                  <a:srgbClr val="006600"/>
                </a:solidFill>
              </a:rPr>
              <a:t>GenerateRandomNumber</a:t>
            </a:r>
            <a:r>
              <a:rPr lang="en-US" altLang="zh-CN" sz="2000" dirty="0">
                <a:solidFill>
                  <a:srgbClr val="006600"/>
                </a:solidFill>
              </a:rPr>
              <a:t>( 10, 99 );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Display( a, "Array generated:"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vector&lt;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&gt;::iterator head = </a:t>
            </a:r>
            <a:r>
              <a:rPr lang="en-US" altLang="zh-CN" sz="2000" dirty="0" err="1">
                <a:solidFill>
                  <a:srgbClr val="006600"/>
                </a:solidFill>
              </a:rPr>
              <a:t>a.begin</a:t>
            </a:r>
            <a:r>
              <a:rPr lang="en-US" altLang="zh-CN" sz="2000" dirty="0">
                <a:solidFill>
                  <a:srgbClr val="006600"/>
                </a:solidFill>
              </a:rPr>
              <a:t>(), tail = </a:t>
            </a:r>
            <a:r>
              <a:rPr lang="en-US" altLang="zh-CN" sz="2000" dirty="0" err="1">
                <a:solidFill>
                  <a:srgbClr val="006600"/>
                </a:solidFill>
              </a:rPr>
              <a:t>a.end</a:t>
            </a:r>
            <a:r>
              <a:rPr lang="en-US" altLang="zh-CN" sz="20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sort( head, tail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Display( a, "Array sorted:"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reverse( head, tail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Display( a, "Array reversed:"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return 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09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477266" y="1276425"/>
            <a:ext cx="7999243" cy="479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&lt;iterator&gt;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&lt;algorithm&gt;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v( 4 );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&gt;::iterator it = </a:t>
            </a:r>
            <a:r>
              <a:rPr lang="en-US" altLang="zh-CN" sz="1600" dirty="0" err="1">
                <a:solidFill>
                  <a:srgbClr val="006600"/>
                </a:solidFill>
              </a:rPr>
              <a:t>v.begin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"Enter 4 </a:t>
            </a:r>
            <a:r>
              <a:rPr lang="en-US" altLang="zh-CN" sz="1600" dirty="0" err="1">
                <a:solidFill>
                  <a:srgbClr val="006600"/>
                </a:solidFill>
              </a:rPr>
              <a:t>ints</a:t>
            </a:r>
            <a:r>
              <a:rPr lang="en-US" altLang="zh-CN" sz="1600" dirty="0">
                <a:solidFill>
                  <a:srgbClr val="006600"/>
                </a:solidFill>
              </a:rPr>
              <a:t> separated by spaces &amp; a char:\n";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istream_iterator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head( </a:t>
            </a:r>
            <a:r>
              <a:rPr lang="en-US" altLang="zh-CN" sz="1600" dirty="0" err="1">
                <a:solidFill>
                  <a:srgbClr val="006600"/>
                </a:solidFill>
              </a:rPr>
              <a:t>cin</a:t>
            </a:r>
            <a:r>
              <a:rPr lang="en-US" altLang="zh-CN" sz="1600" dirty="0">
                <a:solidFill>
                  <a:srgbClr val="006600"/>
                </a:solidFill>
              </a:rPr>
              <a:t> ), tail;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copy( head, tail, it 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cin.clear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"vector = ";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it = </a:t>
            </a:r>
            <a:r>
              <a:rPr lang="en-US" altLang="zh-CN" sz="1600" dirty="0" err="1">
                <a:solidFill>
                  <a:srgbClr val="006600"/>
                </a:solidFill>
              </a:rPr>
              <a:t>v.begin</a:t>
            </a:r>
            <a:r>
              <a:rPr lang="en-US" altLang="zh-CN" sz="1600" dirty="0">
                <a:solidFill>
                  <a:srgbClr val="006600"/>
                </a:solidFill>
              </a:rPr>
              <a:t>(); it != </a:t>
            </a:r>
            <a:r>
              <a:rPr lang="en-US" altLang="zh-CN" sz="1600" dirty="0" err="1">
                <a:solidFill>
                  <a:srgbClr val="006600"/>
                </a:solidFill>
              </a:rPr>
              <a:t>v.end</a:t>
            </a:r>
            <a:r>
              <a:rPr lang="en-US" altLang="zh-CN" sz="1600" dirty="0">
                <a:solidFill>
                  <a:srgbClr val="006600"/>
                </a:solidFill>
              </a:rPr>
              <a:t>(); it++ )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*it &lt;&lt; " ";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marL="0" lvl="1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14" name="文本框 1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输入流迭代器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2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表：标准模板库中的为双向链表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表的使用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定义包含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对象的容器：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list&lt;Point&gt;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pts.begin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头插入：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pts.push_front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尾插入：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pts.push_back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定义包含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指针的容器：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list&lt;Point*&gt;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ppts.begin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new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ppts.insert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 new Point(1,2)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ppts.front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ppts.remove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ppts.front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表是否为空：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pts.empty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)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&lt;&lt; "Empty!";</a:t>
            </a:r>
          </a:p>
        </p:txBody>
      </p:sp>
    </p:spTree>
    <p:extLst>
      <p:ext uri="{BB962C8B-B14F-4D97-AF65-F5344CB8AC3E}">
        <p14:creationId xmlns:p14="http://schemas.microsoft.com/office/powerpoint/2010/main" val="31391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1389029" cy="830997"/>
            <a:chOff x="734568" y="424635"/>
            <a:chExt cx="1389029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4596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表与迭代器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器可以和表协同工作，方式与向量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a(8);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list&lt;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&gt;::iterator it;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it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a.begin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 !=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it++ )</a:t>
            </a:r>
          </a:p>
          <a:p>
            <a:pPr>
              <a:spcBef>
                <a:spcPts val="400"/>
              </a:spcBef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*it =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GenerateRandomNumber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( 10, 99 );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表排序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使用表的成员函数：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a.sort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//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升序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排序之一：升序排序后调用成员函数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排序之二（传入函子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</a:p>
          <a:p>
            <a:pPr>
              <a:spcBef>
                <a:spcPts val="400"/>
              </a:spcBef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a.sort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&gt;()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自定义对象，需要重载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operator&lt;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以进行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861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00952"/>
            <a:ext cx="8528080" cy="423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删除和替换算法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排列组合算法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生成和变异算法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堆算法</a:t>
            </a:r>
          </a:p>
        </p:txBody>
      </p:sp>
    </p:spTree>
    <p:extLst>
      <p:ext uri="{BB962C8B-B14F-4D97-AF65-F5344CB8AC3E}">
        <p14:creationId xmlns:p14="http://schemas.microsoft.com/office/powerpoint/2010/main" val="167744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85280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adjacent_find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：查找两个相等或满足特定条件的相邻元素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all_of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：当给定区间内全部元素均满足条件时返回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any_of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：当给定区间内至少一个元素满足条件时返回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binary_search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：折半查找，原始数据集已序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copy_backward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：反向复制给定区间内全部元素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：复制给定区间内满足特定条件的元素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copy_n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：复制特定位置处开始的指定数目的元素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：返回给定区间内匹配特定值的元素个数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：返回给定区间内匹配特定条件的元素个数</a:t>
            </a:r>
          </a:p>
        </p:txBody>
      </p:sp>
    </p:spTree>
    <p:extLst>
      <p:ext uri="{BB962C8B-B14F-4D97-AF65-F5344CB8AC3E}">
        <p14:creationId xmlns:p14="http://schemas.microsoft.com/office/powerpoint/2010/main" val="369531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：比较两个区间是否相等，逐元素比较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equal_range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：给定一个已序区间，返回与特定值相等的子区间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：使用特定值填充给定区间内全部元素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fill_n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：使用特定值填充从特定位置处开始的指定数目的元素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：查找给定区间内特定元素，返回其首次出现位置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find_end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：查找给定区间内特定序列，返回其末次出现位置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find_first_of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：查找给定区间内多个特定值中任意值，返回其首次出现位置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：查找给定区间内满足特定条件的元素，返回其首次出现位置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find_if_not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：查找给定区间内不满足特定条件的元素，返回其首次出现位置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for_each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：正向遍历给定区间，实施函子指定的操作，并返回该函子</a:t>
            </a:r>
          </a:p>
        </p:txBody>
      </p:sp>
    </p:spTree>
    <p:extLst>
      <p:ext uri="{BB962C8B-B14F-4D97-AF65-F5344CB8AC3E}">
        <p14:creationId xmlns:p14="http://schemas.microsoft.com/office/powerpoint/2010/main" val="284063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相似类定义问题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33364"/>
            <a:ext cx="8583497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动态数组类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存储整数的动态数组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存储浮点数的动态数组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存储某类对象的动态数组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存储某类对象指针的动态数组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　论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一种机制，能够在语法层面解决相似类的重复定义问题，降低编程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627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：将函子生成的值复制给给定区间内全部元素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generate_n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：将函子生成的值复制给从指定位置开始的指定数目的元素，返回最后一次赋值的位置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includes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：测试第一已序区间是否包含第二已序区间全部元素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inplace_merge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：在位归并两个已序区间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is_heap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：返回给定区间内元素是否形成堆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is_heap_until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：返回给定区间直到最后一个元素是否形成堆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is_partitioned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：给定区间是否已划分，当区间内满足条件的元素全部出现在不满足条件的元素之前时，返回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is_sorted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：给定区间的元素是否已排序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is_sorted_until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给定区间的元素是否已排序，返回最后一个已序元素的前向迭代器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iter_swap</a:t>
            </a: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：互换两个迭代器引用的值</a:t>
            </a:r>
          </a:p>
        </p:txBody>
      </p:sp>
    </p:spTree>
    <p:extLst>
      <p:ext uri="{BB962C8B-B14F-4D97-AF65-F5344CB8AC3E}">
        <p14:creationId xmlns:p14="http://schemas.microsoft.com/office/powerpoint/2010/main" val="197171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56372"/>
            <a:ext cx="9151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lexicographical_compare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：逐元素按词典序比较两个序列，第一序列较小时返回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lower_bound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：下界，返回给定已序区间大于或等于特定值的首个元素位置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make_checked_array_iterator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：创建一个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checked_array_iterator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：将给定区间内元素转换为堆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：比较两个对象，返回较大者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：查找给定区间内最大元的首次出现位置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merge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：归并两个已序区间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：比较两个对象，返回较小者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：查找给定区间内最小元的首次出现位置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minmax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：比较两个参数，按前小后大的顺序返回数偶</a:t>
            </a:r>
          </a:p>
        </p:txBody>
      </p:sp>
    </p:spTree>
    <p:extLst>
      <p:ext uri="{BB962C8B-B14F-4D97-AF65-F5344CB8AC3E}">
        <p14:creationId xmlns:p14="http://schemas.microsoft.com/office/powerpoint/2010/main" val="360872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minmax_element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：同时实施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mismatch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：比较两个给定区间元素，返回失配元素的首次出现位置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：移动给定区间内元素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move_backward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：逆向移动给定区间内元素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next_permutation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：按词典序返回元素序列的下一排列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none_of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：给定区间内元素如果不满足条件返回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nth_element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：划分给定区间，返回第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个元素位置，该元素不小于其前全部元素，不大于其后全部元素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partial_sort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：部分排序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partial_sort_copy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：部分排序拷贝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：按特定条件将元素划分为不相交的两个集合</a:t>
            </a:r>
          </a:p>
        </p:txBody>
      </p:sp>
    </p:spTree>
    <p:extLst>
      <p:ext uri="{BB962C8B-B14F-4D97-AF65-F5344CB8AC3E}">
        <p14:creationId xmlns:p14="http://schemas.microsoft.com/office/powerpoint/2010/main" val="55233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56372"/>
            <a:ext cx="91515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：划分拷贝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partition_point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：在给定区间内查找不满足特定条件的首个元素（划分点），其前元素满足条件，该元素及其后元素不满足该条件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：从堆中删除最大元素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prev_permutation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：按词典序返回元素序列的前一排列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：向堆中添加元素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random_shuffle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：随机生成元素序列的新排列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：删除给定区间内某个元素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：仅拷贝给定区间内非特定值的元素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remove_copy_if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：仅拷贝给定区间内不满足特定条件的元素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remove_if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：删除给定区间内满足特定条件的元素</a:t>
            </a:r>
          </a:p>
        </p:txBody>
      </p:sp>
    </p:spTree>
    <p:extLst>
      <p:ext uri="{BB962C8B-B14F-4D97-AF65-F5344CB8AC3E}">
        <p14:creationId xmlns:p14="http://schemas.microsoft.com/office/powerpoint/2010/main" val="100187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：将具有特定值的元素替换为新值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：拷贝时替换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replace_copy_if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：拷贝时替换满足特定条件的元素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replace_if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：满足特定条件时替换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：逆序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reverse_copy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：拷贝时逆序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：旋转，互换两个相邻区间的元素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rotate_copy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：拷贝时旋转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search_n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：查找具有特定值的特定个数元素构成的子序列</a:t>
            </a:r>
          </a:p>
        </p:txBody>
      </p:sp>
    </p:spTree>
    <p:extLst>
      <p:ext uri="{BB962C8B-B14F-4D97-AF65-F5344CB8AC3E}">
        <p14:creationId xmlns:p14="http://schemas.microsoft.com/office/powerpoint/2010/main" val="422136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set_difference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：集合差运算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set_intersection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：集合交运算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set_symmetric_difference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：集合对称差运算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set_union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：集合并运算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sort_heap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：将堆转换为已序区间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stable_partition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：稳定划分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stable_sort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：稳定排序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：元素交换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swap_ranges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：区间内全部元素交换</a:t>
            </a:r>
          </a:p>
        </p:txBody>
      </p:sp>
    </p:spTree>
    <p:extLst>
      <p:ext uri="{BB962C8B-B14F-4D97-AF65-F5344CB8AC3E}">
        <p14:creationId xmlns:p14="http://schemas.microsoft.com/office/powerpoint/2010/main" val="358835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标准算法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91515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transform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：变换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：删除重复元素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unique_copy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：拷贝时删除重复元素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upper_bound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：上界，返回给定已序区间大于特定值的首个元素位置</a:t>
            </a:r>
          </a:p>
        </p:txBody>
      </p:sp>
    </p:spTree>
    <p:extLst>
      <p:ext uri="{BB962C8B-B14F-4D97-AF65-F5344CB8AC3E}">
        <p14:creationId xmlns:p14="http://schemas.microsoft.com/office/powerpoint/2010/main" val="163024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标准函子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88757" y="1484082"/>
            <a:ext cx="7576112" cy="3252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算术函子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plus&lt;T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minus&lt;T&gt;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multiplies&lt;T&gt;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divides&lt;T&gt;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modulus&lt;T&gt;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negate&lt;T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关系函子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equal_to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not_equal_to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greater_equal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less_equal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逻辑函子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logical_and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logical_or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&lt;T&gt;</a:t>
            </a:r>
            <a:r>
              <a:rPr lang="zh-CN" altLang="en-US" sz="20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logical_not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805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4360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函数模板的目的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通用的函数，以适应广泛的数据型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模板的定义格式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模板型式参数列表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返回值型式 函数名称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参数列表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template&lt;class T&gt; void Swap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a, T&amp;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</a:t>
            </a: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template&lt;class T&gt; void Swap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a, T&amp;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)  {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}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函数模板的体化与特化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特定型参数，在声明或第一次调用该函数模板时体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体化都形成针对特定型参数的重载函数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最终只保留特定型参数的一份体化后的函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式体化主要用于库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设计；显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式特化覆盖体化的同型函体</a:t>
            </a:r>
          </a:p>
        </p:txBody>
      </p:sp>
    </p:spTree>
    <p:extLst>
      <p:ext uri="{BB962C8B-B14F-4D97-AF65-F5344CB8AC3E}">
        <p14:creationId xmlns:p14="http://schemas.microsoft.com/office/powerpoint/2010/main" val="195747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08620"/>
            <a:ext cx="8174182" cy="453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函数模板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 class T &gt;  void f( T </a:t>
            </a:r>
            <a:r>
              <a:rPr lang="en-US" altLang="zh-CN" sz="2000" dirty="0" err="1">
                <a:solidFill>
                  <a:srgbClr val="006600"/>
                </a:solidFill>
              </a:rPr>
              <a:t>t</a:t>
            </a:r>
            <a:r>
              <a:rPr lang="en-US" altLang="zh-CN" sz="2000" dirty="0">
                <a:solidFill>
                  <a:srgbClr val="006600"/>
                </a:solidFill>
              </a:rPr>
              <a:t> )  {  /*……*/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显式体化：使用显式的长整型模板参数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  void f&lt;long&gt; ( long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显式体化：使用</a:t>
            </a:r>
            <a:r>
              <a:rPr lang="en-US" altLang="zh-CN" sz="2000" dirty="0">
                <a:solidFill>
                  <a:srgbClr val="006600"/>
                </a:solidFill>
              </a:rPr>
              <a:t>d</a:t>
            </a:r>
            <a:r>
              <a:rPr lang="zh-CN" altLang="en-US" sz="2000" dirty="0">
                <a:solidFill>
                  <a:srgbClr val="006600"/>
                </a:solidFill>
              </a:rPr>
              <a:t>的型式推导模板</a:t>
            </a:r>
            <a:r>
              <a:rPr lang="zh-CN" altLang="en-US" sz="2000" dirty="0" smtClean="0">
                <a:solidFill>
                  <a:srgbClr val="006600"/>
                </a:solidFill>
              </a:rPr>
              <a:t>参数型式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  void f( double d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显式特化：使用显式的整型参数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template&lt;&gt;  void f&lt;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&gt; ( </a:t>
            </a:r>
            <a:r>
              <a:rPr lang="en-US" altLang="zh-CN" sz="2000" dirty="0" err="1">
                <a:solidFill>
                  <a:srgbClr val="006600"/>
                </a:solidFill>
              </a:rPr>
              <a:t>int</a:t>
            </a:r>
            <a:r>
              <a:rPr lang="en-US" altLang="zh-CN" sz="2000" dirty="0">
                <a:solidFill>
                  <a:srgbClr val="006600"/>
                </a:solidFill>
              </a:rPr>
              <a:t>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//  </a:t>
            </a:r>
            <a:r>
              <a:rPr lang="zh-CN" altLang="en-US" sz="2000" dirty="0">
                <a:solidFill>
                  <a:srgbClr val="006600"/>
                </a:solidFill>
              </a:rPr>
              <a:t>显式特化：使用</a:t>
            </a:r>
            <a:r>
              <a:rPr lang="en-US" altLang="zh-CN" sz="2000" dirty="0">
                <a:solidFill>
                  <a:srgbClr val="006600"/>
                </a:solidFill>
              </a:rPr>
              <a:t>c</a:t>
            </a:r>
            <a:r>
              <a:rPr lang="zh-CN" altLang="en-US" sz="2000" dirty="0">
                <a:solidFill>
                  <a:srgbClr val="006600"/>
                </a:solidFill>
              </a:rPr>
              <a:t>的型式推导模板</a:t>
            </a:r>
            <a:r>
              <a:rPr lang="zh-CN" altLang="en-US" sz="2000" dirty="0" smtClean="0">
                <a:solidFill>
                  <a:srgbClr val="006600"/>
                </a:solidFill>
              </a:rPr>
              <a:t>参数型式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template&lt;&gt;  void f( char c );</a:t>
            </a:r>
          </a:p>
        </p:txBody>
      </p:sp>
    </p:spTree>
    <p:extLst>
      <p:ext uri="{BB962C8B-B14F-4D97-AF65-F5344CB8AC3E}">
        <p14:creationId xmlns:p14="http://schemas.microsoft.com/office/powerpoint/2010/main" val="117548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型式兼容性问题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59495"/>
            <a:ext cx="8583497" cy="3888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(T)x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不安全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内建型式（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）对象转换安全性基本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对象转换可能导致无法控制的严重后果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型式转换：</a:t>
            </a: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T(x)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可能需要单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参数构造函数和重载的型式转换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不安全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未实现，转换就不存在</a:t>
            </a:r>
          </a:p>
        </p:txBody>
      </p:sp>
    </p:spTree>
    <p:extLst>
      <p:ext uri="{BB962C8B-B14F-4D97-AF65-F5344CB8AC3E}">
        <p14:creationId xmlns:p14="http://schemas.microsoft.com/office/powerpoint/2010/main" val="29827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81138"/>
            <a:ext cx="8179352" cy="450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template&lt; class T &gt;  void Swap( T &amp; a, T &amp; b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T </a:t>
            </a:r>
            <a:r>
              <a:rPr lang="en-US" altLang="zh-CN" sz="1800" dirty="0" err="1">
                <a:solidFill>
                  <a:srgbClr val="006600"/>
                </a:solidFill>
              </a:rPr>
              <a:t>t</a:t>
            </a:r>
            <a:r>
              <a:rPr lang="en-US" altLang="zh-CN" sz="1800" dirty="0">
                <a:solidFill>
                  <a:srgbClr val="006600"/>
                </a:solidFill>
              </a:rPr>
              <a:t>;  t = a,  a = b,  b = 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 = 11, n = 7;  char a = 'A', b = 'B';   double c = 1.0, d = 2.0;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正确调用，体化</a:t>
            </a:r>
            <a:r>
              <a:rPr lang="en-US" altLang="zh-CN" sz="1800" dirty="0">
                <a:solidFill>
                  <a:srgbClr val="006600"/>
                </a:solidFill>
              </a:rPr>
              <a:t>Swap(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&amp;,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&amp;</a:t>
            </a:r>
            <a:r>
              <a:rPr lang="zh-CN" altLang="en-US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Swap( m,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正确调用，体化</a:t>
            </a:r>
            <a:r>
              <a:rPr lang="en-US" altLang="zh-CN" sz="1800" dirty="0">
                <a:solidFill>
                  <a:srgbClr val="006600"/>
                </a:solidFill>
              </a:rPr>
              <a:t>Swap( char &amp;, char &amp;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Swap&lt;char&gt;( m, n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正确调用，体化</a:t>
            </a:r>
            <a:r>
              <a:rPr lang="en-US" altLang="zh-CN" sz="1800" dirty="0">
                <a:solidFill>
                  <a:srgbClr val="006600"/>
                </a:solidFill>
              </a:rPr>
              <a:t>Swap( double &amp;, double &amp;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Swap&lt;double&gt;( c, d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806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45532"/>
            <a:ext cx="85280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，求某个数据集的最小元，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元素型式为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策略：使用函数指针作为回调函数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策略：使用函子（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 object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）作为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回调函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数参数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函数指针实现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4901" y="2945970"/>
            <a:ext cx="8884581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template&lt; </a:t>
            </a:r>
            <a:r>
              <a:rPr lang="en-US" altLang="zh-CN" sz="1800" dirty="0" err="1">
                <a:solidFill>
                  <a:srgbClr val="006600"/>
                </a:solidFill>
              </a:rPr>
              <a:t>typename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T 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&amp; Min(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* a,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n, </a:t>
            </a:r>
            <a:r>
              <a:rPr lang="en-US" altLang="zh-CN" sz="1800" dirty="0" err="1">
                <a:solidFill>
                  <a:srgbClr val="006600"/>
                </a:solidFill>
              </a:rPr>
              <a:t>bool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smtClean="0">
                <a:solidFill>
                  <a:srgbClr val="006600"/>
                </a:solidFill>
              </a:rPr>
              <a:t>(*comparer</a:t>
            </a:r>
            <a:r>
              <a:rPr lang="en-US" altLang="zh-CN" sz="1800" dirty="0">
                <a:solidFill>
                  <a:srgbClr val="006600"/>
                </a:solidFill>
              </a:rPr>
              <a:t>)(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T&amp;,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T&amp;)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index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for(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= 1;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&lt; n;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if( comparer( a[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], a[index] 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  index =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a[index];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529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1" y="1345532"/>
            <a:ext cx="9012990" cy="3098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上：类似函数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上：重载函数调用操作符，必要时重载小于比较操作符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函子的优点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指针不能内联，而函子可以，效率更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可以拥有任意数量的额外数据，可以保存结果和状态，提高代码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灵活性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时可对函子进行型式检查</a:t>
            </a:r>
          </a:p>
          <a:p>
            <a:pPr>
              <a:spcBef>
                <a:spcPts val="4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函子实现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74901" y="4553122"/>
            <a:ext cx="8382000" cy="122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使用方法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a[8] = { 9, 2, 3, 4, 5, 6, 7, 8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min = Min( a, 8, </a:t>
            </a:r>
            <a:r>
              <a:rPr lang="en-US" altLang="zh-CN" sz="1800" dirty="0">
                <a:solidFill>
                  <a:srgbClr val="C00000"/>
                </a:solidFill>
              </a:rPr>
              <a:t>Comparer&lt;</a:t>
            </a:r>
            <a:r>
              <a:rPr lang="en-US" altLang="zh-CN" sz="1800" dirty="0" err="1">
                <a:solidFill>
                  <a:srgbClr val="C00000"/>
                </a:solidFill>
              </a:rPr>
              <a:t>int</a:t>
            </a:r>
            <a:r>
              <a:rPr lang="en-US" altLang="zh-CN" sz="1800" dirty="0">
                <a:solidFill>
                  <a:srgbClr val="C00000"/>
                </a:solidFill>
              </a:rPr>
              <a:t>&gt;() </a:t>
            </a:r>
            <a:r>
              <a:rPr lang="en-US" altLang="zh-CN" sz="1800" dirty="0">
                <a:solidFill>
                  <a:srgbClr val="006600"/>
                </a:solidFill>
              </a:rPr>
              <a:t>);  </a:t>
            </a:r>
            <a:r>
              <a:rPr lang="zh-CN" altLang="en-US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//  </a:t>
            </a:r>
            <a:r>
              <a:rPr lang="zh-CN" altLang="en-US" sz="1800" dirty="0">
                <a:solidFill>
                  <a:srgbClr val="006600"/>
                </a:solidFill>
              </a:rPr>
              <a:t>构造匿名函子作为函数参数</a:t>
            </a:r>
            <a:endParaRPr lang="en-US" altLang="zh-CN" sz="1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　子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34371"/>
            <a:ext cx="8248625" cy="47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C00000"/>
                </a:solidFill>
              </a:rPr>
              <a:t>template&lt; </a:t>
            </a:r>
            <a:r>
              <a:rPr lang="en-US" altLang="zh-CN" sz="1800" dirty="0" err="1">
                <a:solidFill>
                  <a:srgbClr val="C00000"/>
                </a:solidFill>
              </a:rPr>
              <a:t>typename</a:t>
            </a:r>
            <a:r>
              <a:rPr lang="en-US" altLang="zh-CN" sz="1800" dirty="0">
                <a:solidFill>
                  <a:srgbClr val="C00000"/>
                </a:solidFill>
              </a:rPr>
              <a:t> T &gt;  class Comparer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//  </a:t>
            </a:r>
            <a:r>
              <a:rPr lang="zh-CN" altLang="en-US" sz="1800" dirty="0">
                <a:solidFill>
                  <a:srgbClr val="006600"/>
                </a:solidFill>
              </a:rPr>
              <a:t>确保型式</a:t>
            </a:r>
            <a:r>
              <a:rPr lang="en-US" altLang="zh-CN" sz="1800" dirty="0">
                <a:solidFill>
                  <a:srgbClr val="006600"/>
                </a:solidFill>
              </a:rPr>
              <a:t>T</a:t>
            </a:r>
            <a:r>
              <a:rPr lang="zh-CN" altLang="en-US" sz="1800" dirty="0">
                <a:solidFill>
                  <a:srgbClr val="006600"/>
                </a:solidFill>
              </a:rPr>
              <a:t>已存在或重载</a:t>
            </a:r>
            <a:r>
              <a:rPr lang="en-US" altLang="zh-CN" sz="1800" dirty="0">
                <a:solidFill>
                  <a:srgbClr val="006600"/>
                </a:solidFill>
              </a:rPr>
              <a:t>operator&lt;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C00000"/>
                </a:solidFill>
              </a:rPr>
              <a:t>bool</a:t>
            </a:r>
            <a:r>
              <a:rPr lang="en-US" altLang="zh-CN" sz="1800" dirty="0">
                <a:solidFill>
                  <a:srgbClr val="C00000"/>
                </a:solidFill>
              </a:rPr>
              <a:t> operator()( </a:t>
            </a:r>
            <a:r>
              <a:rPr lang="en-US" altLang="zh-CN" sz="1800" dirty="0" err="1">
                <a:solidFill>
                  <a:srgbClr val="C00000"/>
                </a:solidFill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</a:rPr>
              <a:t> T &amp; a, </a:t>
            </a:r>
            <a:r>
              <a:rPr lang="en-US" altLang="zh-CN" sz="1800" dirty="0" err="1">
                <a:solidFill>
                  <a:srgbClr val="C00000"/>
                </a:solidFill>
              </a:rPr>
              <a:t>const</a:t>
            </a:r>
            <a:r>
              <a:rPr lang="en-US" altLang="zh-CN" sz="1800" dirty="0">
                <a:solidFill>
                  <a:srgbClr val="C00000"/>
                </a:solidFill>
              </a:rPr>
              <a:t> T &amp; b )  </a:t>
            </a:r>
            <a:r>
              <a:rPr lang="en-US" altLang="zh-CN" sz="1800" dirty="0">
                <a:solidFill>
                  <a:srgbClr val="006600"/>
                </a:solidFill>
              </a:rPr>
              <a:t>{  return a &lt; b;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template&lt; </a:t>
            </a:r>
            <a:r>
              <a:rPr lang="en-US" altLang="zh-CN" sz="1800" dirty="0" err="1">
                <a:solidFill>
                  <a:srgbClr val="006600"/>
                </a:solidFill>
              </a:rPr>
              <a:t>typename</a:t>
            </a:r>
            <a:r>
              <a:rPr lang="en-US" altLang="zh-CN" sz="1800" dirty="0">
                <a:solidFill>
                  <a:srgbClr val="006600"/>
                </a:solidFill>
              </a:rPr>
              <a:t> T, </a:t>
            </a:r>
            <a:r>
              <a:rPr lang="en-US" altLang="zh-CN" sz="1800" dirty="0" err="1">
                <a:solidFill>
                  <a:srgbClr val="C00000"/>
                </a:solidFill>
              </a:rPr>
              <a:t>typename</a:t>
            </a:r>
            <a:r>
              <a:rPr lang="en-US" altLang="zh-CN" sz="1800" dirty="0">
                <a:solidFill>
                  <a:srgbClr val="C00000"/>
                </a:solidFill>
              </a:rPr>
              <a:t> Comparer </a:t>
            </a:r>
            <a:r>
              <a:rPr lang="en-US" altLang="zh-CN" sz="18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&amp; Min( </a:t>
            </a:r>
            <a:r>
              <a:rPr lang="en-US" altLang="zh-CN" sz="1800" dirty="0" err="1">
                <a:solidFill>
                  <a:srgbClr val="006600"/>
                </a:solidFill>
              </a:rPr>
              <a:t>const</a:t>
            </a:r>
            <a:r>
              <a:rPr lang="en-US" altLang="zh-CN" sz="1800" dirty="0">
                <a:solidFill>
                  <a:srgbClr val="006600"/>
                </a:solidFill>
              </a:rPr>
              <a:t> T * a,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n, </a:t>
            </a:r>
            <a:r>
              <a:rPr lang="en-US" altLang="zh-CN" sz="1800" dirty="0">
                <a:solidFill>
                  <a:srgbClr val="C00000"/>
                </a:solidFill>
              </a:rPr>
              <a:t>Comparer </a:t>
            </a:r>
            <a:r>
              <a:rPr lang="en-US" altLang="zh-CN" sz="1800" dirty="0" err="1">
                <a:solidFill>
                  <a:srgbClr val="C00000"/>
                </a:solidFill>
              </a:rPr>
              <a:t>comparer</a:t>
            </a:r>
            <a:r>
              <a:rPr lang="en-US" altLang="zh-CN" sz="1800" dirty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index =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for( </a:t>
            </a:r>
            <a:r>
              <a:rPr lang="en-US" altLang="zh-CN" sz="1800" dirty="0" err="1">
                <a:solidFill>
                  <a:srgbClr val="006600"/>
                </a:solidFill>
              </a:rPr>
              <a:t>int</a:t>
            </a:r>
            <a:r>
              <a:rPr lang="en-US" altLang="zh-CN" sz="1800" dirty="0">
                <a:solidFill>
                  <a:srgbClr val="006600"/>
                </a:solidFill>
              </a:rPr>
              <a:t>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= 1;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 &lt; n;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 smtClean="0">
                <a:solidFill>
                  <a:srgbClr val="006600"/>
                </a:solidFill>
              </a:rPr>
              <a:t>++)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 smtClean="0">
                <a:solidFill>
                  <a:srgbClr val="006600"/>
                </a:solidFill>
              </a:rPr>
              <a:t>  </a:t>
            </a:r>
            <a:r>
              <a:rPr lang="en-US" altLang="zh-CN" sz="18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  if( </a:t>
            </a:r>
            <a:r>
              <a:rPr lang="en-US" altLang="zh-CN" sz="1800" dirty="0">
                <a:solidFill>
                  <a:srgbClr val="C00000"/>
                </a:solidFill>
              </a:rPr>
              <a:t>comparer( a[</a:t>
            </a:r>
            <a:r>
              <a:rPr lang="en-US" altLang="zh-CN" sz="1800" dirty="0" err="1">
                <a:solidFill>
                  <a:srgbClr val="C00000"/>
                </a:solidFill>
              </a:rPr>
              <a:t>i</a:t>
            </a:r>
            <a:r>
              <a:rPr lang="en-US" altLang="zh-CN" sz="1800" dirty="0">
                <a:solidFill>
                  <a:srgbClr val="C00000"/>
                </a:solidFill>
              </a:rPr>
              <a:t>], a[index] ) </a:t>
            </a:r>
            <a:r>
              <a:rPr lang="en-US" altLang="zh-CN" sz="1800" dirty="0">
                <a:solidFill>
                  <a:srgbClr val="006600"/>
                </a:solidFill>
              </a:rPr>
              <a:t>)    index = </a:t>
            </a:r>
            <a:r>
              <a:rPr lang="en-US" altLang="zh-CN" sz="1800" dirty="0" err="1">
                <a:solidFill>
                  <a:srgbClr val="006600"/>
                </a:solidFill>
              </a:rPr>
              <a:t>i</a:t>
            </a:r>
            <a:r>
              <a:rPr lang="en-US" altLang="zh-CN" sz="18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  return a[index];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233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完美转发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1" y="1456366"/>
            <a:ext cx="8146813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完美转发的意义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的设计者需要设计一个通用函数，将接收到的参数转发给其他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过程中，所有参数保持原先语义不变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完美转发的实现策略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需要同时提供移动语义与拷贝语义时，要求重载大量建构函数，编程工作量巨大，易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出错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值引用与函数模板相互配合，可以实现完美转发，极大降低代码编写量</a:t>
            </a:r>
          </a:p>
        </p:txBody>
      </p:sp>
    </p:spTree>
    <p:extLst>
      <p:ext uri="{BB962C8B-B14F-4D97-AF65-F5344CB8AC3E}">
        <p14:creationId xmlns:p14="http://schemas.microsoft.com/office/powerpoint/2010/main" val="125313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完美转发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479840"/>
            <a:ext cx="8317898" cy="444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s,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t ) : _s(s), _t(t)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s, string &amp;&amp; t ) : _s(s), _t(move(t))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string &amp;&amp; s,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&amp; t ) : _s(move(s)), _t(t)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A( string &amp;&amp; s, string &amp;&amp; t ) : _s(move(s)), _t(move(t))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string _s, _t;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string s1("Hello");		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string s2("World");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 a1( s1, s2 );			A a2( s1, string("Bingo")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 a3( string("Good"), s2 );	A a4( string("Good"), string("Bingo")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506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完美转发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34371"/>
            <a:ext cx="8382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class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根据实际参数型式生成不同的左值或右值引用的建构函数版本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T1</a:t>
            </a:r>
            <a:r>
              <a:rPr lang="zh-CN" altLang="en-US" sz="2000" dirty="0">
                <a:solidFill>
                  <a:srgbClr val="006600"/>
                </a:solidFill>
              </a:rPr>
              <a:t>或</a:t>
            </a:r>
            <a:r>
              <a:rPr lang="en-US" altLang="zh-CN" sz="2000" dirty="0">
                <a:solidFill>
                  <a:srgbClr val="006600"/>
                </a:solidFill>
              </a:rPr>
              <a:t>T2</a:t>
            </a:r>
            <a:r>
              <a:rPr lang="zh-CN" altLang="en-US" sz="2000" dirty="0">
                <a:solidFill>
                  <a:srgbClr val="006600"/>
                </a:solidFill>
              </a:rPr>
              <a:t>可以为不同型，此处相同仅为示例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实参推演时，使用引用折叠机制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当形式参数为</a:t>
            </a:r>
            <a:r>
              <a:rPr lang="en-US" altLang="zh-CN" sz="2000" dirty="0">
                <a:solidFill>
                  <a:srgbClr val="006600"/>
                </a:solidFill>
              </a:rPr>
              <a:t>T&amp;&amp;</a:t>
            </a:r>
            <a:r>
              <a:rPr lang="zh-CN" altLang="en-US" sz="2000" dirty="0">
                <a:solidFill>
                  <a:srgbClr val="006600"/>
                </a:solidFill>
              </a:rPr>
              <a:t>型时，当且仅当实际参数为右值或右值引用时，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实际参数型式才为右值引用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zh-CN" altLang="en-US" sz="2000" dirty="0">
                <a:solidFill>
                  <a:srgbClr val="006600"/>
                </a:solidFill>
              </a:rPr>
              <a:t>引用折叠机制与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/volatile</a:t>
            </a:r>
            <a:r>
              <a:rPr lang="zh-CN" altLang="en-US" sz="2000" dirty="0">
                <a:solidFill>
                  <a:srgbClr val="006600"/>
                </a:solidFill>
              </a:rPr>
              <a:t>无关，保持其参数性质不变</a:t>
            </a: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// 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::forward&lt;T&gt;(t)</a:t>
            </a:r>
            <a:r>
              <a:rPr lang="zh-CN" altLang="en-US" sz="2000" dirty="0">
                <a:solidFill>
                  <a:srgbClr val="006600"/>
                </a:solidFill>
              </a:rPr>
              <a:t>转发参数的右值引用</a:t>
            </a:r>
            <a:r>
              <a:rPr lang="en-US" altLang="zh-CN" sz="2000" dirty="0">
                <a:solidFill>
                  <a:srgbClr val="006600"/>
                </a:solidFill>
              </a:rPr>
              <a:t>T&amp;&amp;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template&lt;</a:t>
            </a:r>
            <a:r>
              <a:rPr lang="en-US" altLang="zh-CN" sz="2000" dirty="0" err="1">
                <a:solidFill>
                  <a:srgbClr val="C00000"/>
                </a:solidFill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</a:rPr>
              <a:t> T1, </a:t>
            </a:r>
            <a:r>
              <a:rPr lang="en-US" altLang="zh-CN" sz="2000" dirty="0" err="1">
                <a:solidFill>
                  <a:srgbClr val="C00000"/>
                </a:solidFill>
              </a:rPr>
              <a:t>typename</a:t>
            </a:r>
            <a:r>
              <a:rPr lang="en-US" altLang="zh-CN" sz="2000" dirty="0">
                <a:solidFill>
                  <a:srgbClr val="C00000"/>
                </a:solidFill>
              </a:rPr>
              <a:t> T2&gt; </a:t>
            </a:r>
            <a:r>
              <a:rPr lang="en-US" altLang="zh-CN" sz="2000" dirty="0" smtClean="0">
                <a:solidFill>
                  <a:srgbClr val="C00000"/>
                </a:solidFill>
              </a:rPr>
              <a:t> A( T1 &amp;&amp; s</a:t>
            </a:r>
            <a:r>
              <a:rPr lang="en-US" altLang="zh-CN" sz="2000" dirty="0">
                <a:solidFill>
                  <a:srgbClr val="C00000"/>
                </a:solidFill>
              </a:rPr>
              <a:t>, T2 </a:t>
            </a:r>
            <a:r>
              <a:rPr lang="en-US" altLang="zh-CN" sz="2000" dirty="0" smtClean="0">
                <a:solidFill>
                  <a:srgbClr val="C00000"/>
                </a:solidFill>
              </a:rPr>
              <a:t>&amp;&amp; t )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</a:rPr>
              <a:t>    : _s(</a:t>
            </a:r>
            <a:r>
              <a:rPr lang="en-US" altLang="zh-CN" sz="2000" dirty="0" err="1">
                <a:solidFill>
                  <a:srgbClr val="C00000"/>
                </a:solidFill>
              </a:rPr>
              <a:t>std</a:t>
            </a:r>
            <a:r>
              <a:rPr lang="en-US" altLang="zh-CN" sz="2000" dirty="0">
                <a:solidFill>
                  <a:srgbClr val="C00000"/>
                </a:solidFill>
              </a:rPr>
              <a:t>::forward&lt;T1&gt;(s)), _t(</a:t>
            </a:r>
            <a:r>
              <a:rPr lang="en-US" altLang="zh-CN" sz="2000" dirty="0" err="1">
                <a:solidFill>
                  <a:srgbClr val="C00000"/>
                </a:solidFill>
              </a:rPr>
              <a:t>std</a:t>
            </a:r>
            <a:r>
              <a:rPr lang="en-US" altLang="zh-CN" sz="2000" dirty="0">
                <a:solidFill>
                  <a:srgbClr val="C00000"/>
                </a:solidFill>
              </a:rPr>
              <a:t>::forward&lt;T2&gt;(t))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</a:t>
            </a:r>
            <a:r>
              <a:rPr lang="en-US" altLang="zh-CN" sz="2000" dirty="0" err="1">
                <a:solidFill>
                  <a:srgbClr val="006600"/>
                </a:solidFill>
              </a:rPr>
              <a:t>std</a:t>
            </a:r>
            <a:r>
              <a:rPr lang="en-US" altLang="zh-CN" sz="2000" dirty="0">
                <a:solidFill>
                  <a:srgbClr val="006600"/>
                </a:solidFill>
              </a:rPr>
              <a:t>::string _s, _t;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73985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4380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类模板的目的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通用的类型式，以适应广泛的成员数据型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类模板的定义格式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模板形式参数列表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class </a:t>
            </a:r>
            <a:r>
              <a:rPr lang="zh-CN" altLang="en-US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类名称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...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T&gt; class A;</a:t>
            </a:r>
            <a:endParaRPr lang="en-US" altLang="zh-CN" sz="28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类模板的成员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普通类的成员一样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在类中或类外均可，后者需要在类名后列些模板参数，以区别非模板类的成员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typename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T&gt;  T A&lt;T&gt;::f(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&amp; u )  {  }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134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943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类成员函数的模板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函数可以使用其他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547942" y="2463302"/>
            <a:ext cx="83820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 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T &gt;  class 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   template&lt;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U&gt;  T f(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U &amp; u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20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template&lt;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T&gt;  template&lt;</a:t>
            </a:r>
            <a:r>
              <a:rPr lang="en-US" altLang="zh-CN" sz="2000" dirty="0" err="1">
                <a:solidFill>
                  <a:srgbClr val="006600"/>
                </a:solidFill>
              </a:rPr>
              <a:t>typename</a:t>
            </a:r>
            <a:r>
              <a:rPr lang="en-US" altLang="zh-CN" sz="2000" dirty="0">
                <a:solidFill>
                  <a:srgbClr val="006600"/>
                </a:solidFill>
              </a:rPr>
              <a:t> U&gt;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T A&lt;T&gt;::f( </a:t>
            </a:r>
            <a:r>
              <a:rPr lang="en-US" altLang="zh-CN" sz="2000" dirty="0" err="1">
                <a:solidFill>
                  <a:srgbClr val="006600"/>
                </a:solidFill>
              </a:rPr>
              <a:t>const</a:t>
            </a:r>
            <a:r>
              <a:rPr lang="en-US" altLang="zh-CN" sz="2000" dirty="0">
                <a:solidFill>
                  <a:srgbClr val="006600"/>
                </a:solidFill>
              </a:rPr>
              <a:t> U &amp; u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20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413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73242"/>
            <a:ext cx="8528080" cy="4637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类模板的体化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函数模板不同，类模板体化时必须给定模板实际参数，如：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A&lt;T&gt; a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模板体化时，编译器生成模板类或成员函数的代码；成员函数在调用时体化，虚函数在类构造时体化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类模板的显式体化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class A&lt;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模板库的创建问题，库的使用者可能没有体化的机会，而未体化的模板定义不会出现在目标文件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式体化类模板后，显式体化其构造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成员函数可显式体化，也可不显式体化</a:t>
            </a:r>
          </a:p>
        </p:txBody>
      </p:sp>
    </p:spTree>
    <p:extLst>
      <p:ext uri="{BB962C8B-B14F-4D97-AF65-F5344CB8AC3E}">
        <p14:creationId xmlns:p14="http://schemas.microsoft.com/office/powerpoint/2010/main" val="418314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型式兼容性问题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531785"/>
            <a:ext cx="8583497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类库架构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的继承和多态频繁要求能够通过基类的指针或引用访问派生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沿着类的继承层次，频繁进行对象的型式转换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已有型式转换均为静态转换，不能适应指针或引用的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多态性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式转换必须适应全部型式，并能自如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然而很不幸，型式无穷尽，程序员无法编写完备的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型式转换代码</a:t>
            </a:r>
          </a:p>
        </p:txBody>
      </p:sp>
    </p:spTree>
    <p:extLst>
      <p:ext uri="{BB962C8B-B14F-4D97-AF65-F5344CB8AC3E}">
        <p14:creationId xmlns:p14="http://schemas.microsoft.com/office/powerpoint/2010/main" val="418396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类模板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类模板的显式特化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特定的型或值显式特化类模板，以定制类模板代码，如：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template&lt;&gt; class A&lt;char&gt; { …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式特化版本覆盖体化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式特化并不要求与原始模板相同，特化版本可以具有不同的数据成员或成员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模板可以部分特化，结果仍是类模板，以支持类模板的部分定制</a:t>
            </a:r>
          </a:p>
          <a:p>
            <a:pPr>
              <a:spcBef>
                <a:spcPts val="4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类模板的缺省模板参数</a:t>
            </a:r>
          </a:p>
          <a:p>
            <a:pPr marL="342900" indent="-342900">
              <a:spcBef>
                <a:spcPts val="4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函数模板相同，类模板可以具有缺省模板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41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空队列异常类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</a:t>
            </a:r>
            <a:r>
              <a:rPr lang="en-US" altLang="zh-CN" sz="1600" dirty="0" err="1">
                <a:solidFill>
                  <a:srgbClr val="006600"/>
                </a:solidFill>
              </a:rPr>
              <a:t>EQueueEmpty</a:t>
            </a:r>
            <a:r>
              <a:rPr lang="en-US" altLang="zh-CN" sz="1600" dirty="0">
                <a:solidFill>
                  <a:srgbClr val="006600"/>
                </a:solidFill>
              </a:rPr>
              <a:t>  {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队列项类前置声明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队列类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(): _head(NULLL), _tail(NULL)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~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void Enter(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T &amp; item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T Leave();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{ return _head == 0;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*_head, *_tail;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37856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队列项类，单向链表结构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friend class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T &amp; item ) : _item(item), _next(0)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 _item;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 _next;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队列类析构函数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&lt;T&gt;::~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!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Leave();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3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入队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void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&lt;T&gt;::Enter(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T &amp; item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 p = new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&lt;T&gt;( item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    _head = _tail = 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    _tail-&gt;_next = p,  _tail = 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出列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T &gt;  T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&lt;T&gt;::Leave()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IsEmpty</a:t>
            </a:r>
            <a:r>
              <a:rPr lang="en-US" altLang="zh-CN" sz="1600" dirty="0">
                <a:solidFill>
                  <a:srgbClr val="006600"/>
                </a:solidFill>
              </a:rPr>
              <a:t>() )    throw </a:t>
            </a:r>
            <a:r>
              <a:rPr lang="en-US" altLang="zh-CN" sz="1600" dirty="0" err="1">
                <a:solidFill>
                  <a:srgbClr val="006600"/>
                </a:solidFill>
              </a:rPr>
              <a:t>EQueueEmpty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JuQueueItem</a:t>
            </a:r>
            <a:r>
              <a:rPr lang="en-US" altLang="zh-CN" sz="1600" dirty="0">
                <a:solidFill>
                  <a:srgbClr val="006600"/>
                </a:solidFill>
              </a:rPr>
              <a:t>&lt;T&gt; * p = _head;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 _</a:t>
            </a:r>
            <a:r>
              <a:rPr lang="en-US" altLang="zh-CN" sz="1600" dirty="0" err="1">
                <a:solidFill>
                  <a:srgbClr val="006600"/>
                </a:solidFill>
              </a:rPr>
              <a:t>retval</a:t>
            </a:r>
            <a:r>
              <a:rPr lang="en-US" altLang="zh-CN" sz="1600" dirty="0">
                <a:solidFill>
                  <a:srgbClr val="006600"/>
                </a:solidFill>
              </a:rPr>
              <a:t> = p-&gt;_item;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_head = _head-&gt;_next;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delete p;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_</a:t>
            </a:r>
            <a:r>
              <a:rPr lang="en-US" altLang="zh-CN" sz="1600" dirty="0" err="1">
                <a:solidFill>
                  <a:srgbClr val="006600"/>
                </a:solidFill>
              </a:rPr>
              <a:t>retval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432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队　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438275"/>
            <a:ext cx="8276334" cy="4546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 * p = new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&gt;;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for(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&lt; 10;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++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p-&gt;Enter(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p-&gt;Leave()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r = new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(10), * q = new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(20);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*&gt; * t = new </a:t>
            </a:r>
            <a:r>
              <a:rPr lang="en-US" altLang="zh-CN" sz="1600" dirty="0" err="1">
                <a:solidFill>
                  <a:srgbClr val="006600"/>
                </a:solidFill>
              </a:rPr>
              <a:t>JuQueue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*&gt;;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t-&gt;Enter( r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t-&gt;Enter( q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* s = t-&gt;Leave();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*s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46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元编程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528080" cy="4052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什么是元编程（</a:t>
            </a:r>
            <a:r>
              <a:rPr lang="en-US" altLang="zh-CN" sz="28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metaprogramming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模板可以进行编译期计算（数值计算、型式计算和代码计算）的特点进行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为什么可以进行元编程？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是两层语言：执行编译期计算的代码称为静态代码，执行运行期计算的代码称为动态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可用于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函数式编程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functional programming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）：强调抽象计算，重视模块化，使用递归控制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是图灵完备的：理论上，模板可以执行任何计算任务</a:t>
            </a:r>
          </a:p>
        </p:txBody>
      </p:sp>
    </p:spTree>
    <p:extLst>
      <p:ext uri="{BB962C8B-B14F-4D97-AF65-F5344CB8AC3E}">
        <p14:creationId xmlns:p14="http://schemas.microsoft.com/office/powerpoint/2010/main" val="17825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元编程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87097"/>
            <a:ext cx="8888298" cy="4319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为什么需要元编程？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期计算可以使代码更通用，更易用，提升程序执行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元编程的缺点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结构化编程，编译效率极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丑陋不堪，阅读难、调试难、维护难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导致代码膨胀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编程可以做什么？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数值序列计算、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素性判定、控制结构、循环展开、型式判定、表达式、编译期多态、特性、策略、标签、元容器、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注：对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操作系统编程而言，元编程意义不大</a:t>
            </a:r>
          </a:p>
        </p:txBody>
      </p:sp>
    </p:spTree>
    <p:extLst>
      <p:ext uri="{BB962C8B-B14F-4D97-AF65-F5344CB8AC3E}">
        <p14:creationId xmlns:p14="http://schemas.microsoft.com/office/powerpoint/2010/main" val="262678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3931391" cy="830997"/>
            <a:chOff x="734568" y="424635"/>
            <a:chExt cx="3931391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18869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Fibonacci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334371"/>
            <a:ext cx="8382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类模板，计算</a:t>
            </a:r>
            <a:r>
              <a:rPr lang="en-US" altLang="zh-CN" sz="1600" dirty="0">
                <a:solidFill>
                  <a:srgbClr val="006600"/>
                </a:solidFill>
              </a:rPr>
              <a:t>Fibonacci</a:t>
            </a:r>
            <a:r>
              <a:rPr lang="zh-CN" altLang="en-US" sz="1600" dirty="0">
                <a:solidFill>
                  <a:srgbClr val="006600"/>
                </a:solidFill>
              </a:rPr>
              <a:t>数列的第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zh-CN" altLang="en-US" sz="1600" dirty="0">
                <a:solidFill>
                  <a:srgbClr val="006600"/>
                </a:solidFill>
              </a:rPr>
              <a:t>项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= 1 &gt;  class Fibonacci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</a:t>
            </a:r>
            <a:r>
              <a:rPr lang="en-US" altLang="zh-CN" sz="1600" dirty="0">
                <a:solidFill>
                  <a:srgbClr val="C00000"/>
                </a:solidFill>
              </a:rPr>
              <a:t>value = Fibonacci&lt;i-1&gt;::value + Fibonacci&lt;i-2&gt;::value  </a:t>
            </a: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类模板特化，递归终止条件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template&lt;&gt;  class </a:t>
            </a:r>
            <a:r>
              <a:rPr lang="en-US" altLang="zh-CN" sz="1600" dirty="0">
                <a:solidFill>
                  <a:srgbClr val="C00000"/>
                </a:solidFill>
              </a:rPr>
              <a:t>Fibonacci&lt;2&gt;</a:t>
            </a:r>
            <a:r>
              <a:rPr lang="en-US" altLang="zh-CN" sz="1600" dirty="0">
                <a:solidFill>
                  <a:srgbClr val="006600"/>
                </a:solidFill>
              </a:rPr>
              <a:t>  {  public: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value = 1  };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template&lt;&gt;  class </a:t>
            </a:r>
            <a:r>
              <a:rPr lang="en-US" altLang="zh-CN" sz="1600" dirty="0">
                <a:solidFill>
                  <a:srgbClr val="C00000"/>
                </a:solidFill>
              </a:rPr>
              <a:t>Fibonacci&lt;1&gt;</a:t>
            </a:r>
            <a:r>
              <a:rPr lang="en-US" altLang="zh-CN" sz="1600" dirty="0">
                <a:solidFill>
                  <a:srgbClr val="006600"/>
                </a:solidFill>
              </a:rPr>
              <a:t>  {  public: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value = 1  };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1 &lt;&lt; ") = " &lt;&lt; Fibonacci&lt;1&gt;::value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2 &lt;&lt; ") = " &lt;&lt; Fibonacci&lt;2&gt;::value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3 &lt;&lt; ") = " &lt;&lt; Fibonacci&lt;3&gt;::value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"Fib(" &lt;&lt; 4 &lt;&lt; ") = " &lt;&lt; Fibonacci&lt;4&gt;::value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14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素数枚举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34371"/>
            <a:ext cx="8304043" cy="47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iomanip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递归计算</a:t>
            </a:r>
            <a:r>
              <a:rPr lang="en-US" altLang="zh-CN" sz="1600" dirty="0">
                <a:solidFill>
                  <a:srgbClr val="006600"/>
                </a:solidFill>
              </a:rPr>
              <a:t>p</a:t>
            </a:r>
            <a:r>
              <a:rPr lang="zh-CN" altLang="en-US" sz="1600" dirty="0">
                <a:solidFill>
                  <a:srgbClr val="006600"/>
                </a:solidFill>
              </a:rPr>
              <a:t>是否为素数；若是，素性判定结论</a:t>
            </a:r>
            <a:r>
              <a:rPr lang="en-US" altLang="zh-CN" sz="1600" dirty="0">
                <a:solidFill>
                  <a:srgbClr val="006600"/>
                </a:solidFill>
              </a:rPr>
              <a:t>answer</a:t>
            </a:r>
            <a:r>
              <a:rPr lang="zh-CN" altLang="en-US" sz="1600" dirty="0">
                <a:solidFill>
                  <a:srgbClr val="006600"/>
                </a:solidFill>
              </a:rPr>
              <a:t>为</a:t>
            </a:r>
            <a:r>
              <a:rPr lang="en-US" altLang="zh-CN" sz="1600" dirty="0">
                <a:solidFill>
                  <a:srgbClr val="006600"/>
                </a:solidFill>
              </a:rPr>
              <a:t>1</a:t>
            </a:r>
            <a:r>
              <a:rPr lang="zh-CN" altLang="en-US" sz="1600" dirty="0">
                <a:solidFill>
                  <a:srgbClr val="006600"/>
                </a:solidFill>
              </a:rPr>
              <a:t>，否则为</a:t>
            </a:r>
            <a:r>
              <a:rPr lang="en-US" altLang="zh-CN" sz="1600" dirty="0">
                <a:solidFill>
                  <a:srgbClr val="006600"/>
                </a:solidFill>
              </a:rPr>
              <a:t>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p,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PrimeMagicCube</a:t>
            </a: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 </a:t>
            </a:r>
            <a:r>
              <a:rPr lang="en-US" altLang="zh-CN" sz="1600" dirty="0">
                <a:solidFill>
                  <a:srgbClr val="C00000"/>
                </a:solidFill>
              </a:rPr>
              <a:t>answer = p % </a:t>
            </a:r>
            <a:r>
              <a:rPr lang="en-US" altLang="zh-CN" sz="1600" dirty="0" err="1">
                <a:solidFill>
                  <a:srgbClr val="C00000"/>
                </a:solidFill>
              </a:rPr>
              <a:t>i</a:t>
            </a:r>
            <a:r>
              <a:rPr lang="en-US" altLang="zh-CN" sz="1600" dirty="0">
                <a:solidFill>
                  <a:srgbClr val="C00000"/>
                </a:solidFill>
              </a:rPr>
              <a:t> &amp;&amp; </a:t>
            </a:r>
            <a:r>
              <a:rPr lang="en-US" altLang="zh-CN" sz="1600" dirty="0" err="1">
                <a:solidFill>
                  <a:srgbClr val="C00000"/>
                </a:solidFill>
              </a:rPr>
              <a:t>PrimeMagicCube</a:t>
            </a:r>
            <a:r>
              <a:rPr lang="en-US" altLang="zh-CN" sz="1600" dirty="0">
                <a:solidFill>
                  <a:srgbClr val="C00000"/>
                </a:solidFill>
              </a:rPr>
              <a:t>&lt;p,i-1&gt;::answer  </a:t>
            </a: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素数魔方类模板部分特化，递归终止条件，除数为</a:t>
            </a:r>
            <a:r>
              <a:rPr lang="en-US" altLang="zh-CN" sz="1600" dirty="0">
                <a:solidFill>
                  <a:srgbClr val="006600"/>
                </a:solidFill>
              </a:rPr>
              <a:t>1</a:t>
            </a:r>
            <a:r>
              <a:rPr lang="zh-CN" altLang="en-US" sz="1600" dirty="0">
                <a:solidFill>
                  <a:srgbClr val="006600"/>
                </a:solidFill>
              </a:rPr>
              <a:t>，没有找到因子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p 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C00000"/>
                </a:solidFill>
              </a:rPr>
              <a:t>PrimeMagicCube</a:t>
            </a:r>
            <a:r>
              <a:rPr lang="en-US" altLang="zh-CN" sz="1600" dirty="0">
                <a:solidFill>
                  <a:srgbClr val="C00000"/>
                </a:solidFill>
              </a:rPr>
              <a:t>&lt;p,1&gt;</a:t>
            </a:r>
            <a:r>
              <a:rPr lang="en-US" altLang="zh-CN" sz="1600" dirty="0">
                <a:solidFill>
                  <a:srgbClr val="006600"/>
                </a:solidFill>
              </a:rPr>
              <a:t>  {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{ answer = 1 };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数值类模板，输出不大于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zh-CN" altLang="en-US" sz="1600" dirty="0">
                <a:solidFill>
                  <a:srgbClr val="006600"/>
                </a:solidFill>
              </a:rPr>
              <a:t>的全部素数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 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Number  {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Number&lt;i-1&gt; a</a:t>
            </a:r>
            <a:r>
              <a:rPr lang="en-US" altLang="zh-CN" sz="1600" dirty="0">
                <a:solidFill>
                  <a:srgbClr val="006600"/>
                </a:solidFill>
              </a:rPr>
              <a:t>;    //  </a:t>
            </a:r>
            <a:r>
              <a:rPr lang="zh-CN" altLang="en-US" sz="1600" dirty="0">
                <a:solidFill>
                  <a:srgbClr val="006600"/>
                </a:solidFill>
              </a:rPr>
              <a:t>递归定义数值对象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</a:t>
            </a:r>
            <a:r>
              <a:rPr lang="en-US" altLang="zh-CN" sz="1600" dirty="0">
                <a:solidFill>
                  <a:srgbClr val="C00000"/>
                </a:solidFill>
              </a:rPr>
              <a:t>answer = </a:t>
            </a:r>
            <a:r>
              <a:rPr lang="en-US" altLang="zh-CN" sz="1600" dirty="0" err="1">
                <a:solidFill>
                  <a:srgbClr val="C00000"/>
                </a:solidFill>
              </a:rPr>
              <a:t>PrimeMagicCube</a:t>
            </a:r>
            <a:r>
              <a:rPr lang="en-US" altLang="zh-CN" sz="1600" dirty="0">
                <a:solidFill>
                  <a:srgbClr val="C00000"/>
                </a:solidFill>
              </a:rPr>
              <a:t>&lt;i,i-1&gt;::answer  </a:t>
            </a: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err="1">
                <a:solidFill>
                  <a:srgbClr val="006600"/>
                </a:solidFill>
              </a:rPr>
              <a:t>IsPrime</a:t>
            </a:r>
            <a:r>
              <a:rPr lang="en-US" altLang="zh-CN" sz="1600" dirty="0" smtClean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{     //  </a:t>
            </a:r>
            <a:r>
              <a:rPr lang="zh-CN" altLang="en-US" sz="1600" dirty="0">
                <a:solidFill>
                  <a:srgbClr val="006600"/>
                </a:solidFill>
              </a:rPr>
              <a:t>先降序输出全部素数，后升序输出全部数值素性序列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answer )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(4)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::right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i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a.IsPrime</a:t>
            </a:r>
            <a:r>
              <a:rPr lang="en-US" altLang="zh-CN" sz="1600" dirty="0">
                <a:solidFill>
                  <a:srgbClr val="C00000"/>
                </a:solidFill>
              </a:rPr>
              <a:t>()</a:t>
            </a:r>
            <a:r>
              <a:rPr lang="en-US" altLang="zh-CN" sz="1600" dirty="0">
                <a:solidFill>
                  <a:srgbClr val="006600"/>
                </a:solidFill>
              </a:rPr>
              <a:t>;    //  </a:t>
            </a:r>
            <a:r>
              <a:rPr lang="zh-CN" altLang="en-US" sz="1600" dirty="0">
                <a:solidFill>
                  <a:srgbClr val="006600"/>
                </a:solidFill>
              </a:rPr>
              <a:t>递归调用，计算下一数值的素性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(2) &lt;&lt; answer;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466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素数枚举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601656"/>
            <a:ext cx="8220916" cy="4499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数值类模板特化，终止于</a:t>
            </a:r>
            <a:r>
              <a:rPr lang="en-US" altLang="zh-CN" sz="1600" dirty="0">
                <a:solidFill>
                  <a:srgbClr val="006600"/>
                </a:solidFill>
              </a:rPr>
              <a:t>2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template&lt;&gt;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Number&lt;2&gt;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enum</a:t>
            </a:r>
            <a:r>
              <a:rPr lang="en-US" altLang="zh-CN" sz="1600" dirty="0">
                <a:solidFill>
                  <a:srgbClr val="006600"/>
                </a:solidFill>
              </a:rPr>
              <a:t>  { answer = 1  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err="1">
                <a:solidFill>
                  <a:srgbClr val="006600"/>
                </a:solidFill>
              </a:rPr>
              <a:t>IsPrime</a:t>
            </a:r>
            <a:r>
              <a:rPr lang="en-US" altLang="zh-CN" sz="1600" dirty="0" smtClean="0">
                <a:solidFill>
                  <a:srgbClr val="006600"/>
                </a:solidFill>
              </a:rPr>
              <a:t>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(4)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::right &lt;&lt; 2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setw</a:t>
            </a:r>
            <a:r>
              <a:rPr lang="en-US" altLang="zh-CN" sz="1600" dirty="0">
                <a:solidFill>
                  <a:srgbClr val="006600"/>
                </a:solidFill>
              </a:rPr>
              <a:t>(2) &lt;&lt; answer;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Number&lt;100&gt; 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a.IsPrime</a:t>
            </a:r>
            <a:r>
              <a:rPr lang="en-US" altLang="zh-CN" sz="1600" dirty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9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型式兼容性问题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601058"/>
            <a:ext cx="8583497" cy="3211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保证型式兼容性的机制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确保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型式转换操作合法有效，并在失败时通知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维持对象的运行期型式信息（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run-time type information, RTTI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结果确认：通过转换操作的返回值确认结果，或者在失败时触发特定信号；后者需要使用异常处理机制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实现策略：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模板与型式参数化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03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373242"/>
            <a:ext cx="8528080" cy="466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事件基本概念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或应用程序内部发生某件事，程序的某个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组件需要响应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该事件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，并进行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zh-CN" altLang="en-US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面向对象架构中，事件响应函数最可能为成员函数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：指向类成员函数的指针不能转换为哑型指针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*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，也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不能随意转换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为指向另一个类的成员函数的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解决方案：使用指向指向类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成员函数的指针的指针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实现策略：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事件委托模型</a:t>
            </a: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类模板：管理事件响应者对象，实现事件多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播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EventResponsor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类模板：响应者对象与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响应者行为配对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400"/>
              </a:spcBef>
              <a:spcAft>
                <a:spcPts val="400"/>
              </a:spcAft>
              <a:buFontTx/>
              <a:buChar char="-"/>
            </a:pP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Empty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类：委托模型和指针转换</a:t>
            </a:r>
          </a:p>
        </p:txBody>
      </p:sp>
    </p:spTree>
    <p:extLst>
      <p:ext uri="{BB962C8B-B14F-4D97-AF65-F5344CB8AC3E}">
        <p14:creationId xmlns:p14="http://schemas.microsoft.com/office/powerpoint/2010/main" val="365939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34372"/>
            <a:ext cx="9328480" cy="47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&lt;vector&gt;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using namespace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空类，用于指代响应者</a:t>
            </a:r>
            <a:r>
              <a:rPr lang="zh-CN" altLang="en-US" sz="1600" dirty="0" smtClean="0">
                <a:solidFill>
                  <a:srgbClr val="C00000"/>
                </a:solidFill>
              </a:rPr>
              <a:t>对象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class </a:t>
            </a:r>
            <a:r>
              <a:rPr lang="en-US" altLang="zh-CN" sz="1600" dirty="0">
                <a:solidFill>
                  <a:srgbClr val="006600"/>
                </a:solidFill>
              </a:rPr>
              <a:t>Empty  {  </a:t>
            </a:r>
            <a:r>
              <a:rPr lang="en-US" altLang="zh-CN" sz="1600" dirty="0" smtClean="0">
                <a:solidFill>
                  <a:srgbClr val="006600"/>
                </a:solidFill>
              </a:rPr>
              <a:t>};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事件响应者类模板，保存特定事件的响应者与响应行为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 &gt;  class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() : actor(NULL),  action(NULL)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( Empty * actor,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 * action </a:t>
            </a:r>
            <a:r>
              <a:rPr lang="en-US" altLang="zh-CN" sz="1600" dirty="0" smtClean="0">
                <a:solidFill>
                  <a:srgbClr val="006600"/>
                </a:solidFill>
              </a:rPr>
              <a:t>) </a:t>
            </a:r>
            <a:r>
              <a:rPr lang="en-US" altLang="zh-CN" sz="1600" dirty="0">
                <a:solidFill>
                  <a:srgbClr val="006600"/>
                </a:solidFill>
              </a:rPr>
              <a:t>: actor(actor),  action(action)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friend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operator==(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 &amp; lhs</a:t>
            </a:r>
            <a:r>
              <a:rPr lang="en-US" altLang="zh-CN" sz="1600" dirty="0" smtClean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 &amp; </a:t>
            </a:r>
            <a:r>
              <a:rPr lang="en-US" altLang="zh-CN" sz="1600" dirty="0" err="1">
                <a:solidFill>
                  <a:srgbClr val="006600"/>
                </a:solidFill>
              </a:rPr>
              <a:t>rhs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  return </a:t>
            </a:r>
            <a:r>
              <a:rPr lang="en-US" altLang="zh-CN" sz="1600" dirty="0" err="1">
                <a:solidFill>
                  <a:srgbClr val="006600"/>
                </a:solidFill>
              </a:rPr>
              <a:t>lhs.actor</a:t>
            </a:r>
            <a:r>
              <a:rPr lang="en-US" altLang="zh-CN" sz="1600" dirty="0">
                <a:solidFill>
                  <a:srgbClr val="006600"/>
                </a:solidFill>
              </a:rPr>
              <a:t> == </a:t>
            </a:r>
            <a:r>
              <a:rPr lang="en-US" altLang="zh-CN" sz="1600" dirty="0" err="1">
                <a:solidFill>
                  <a:srgbClr val="006600"/>
                </a:solidFill>
              </a:rPr>
              <a:t>rhs.actor</a:t>
            </a:r>
            <a:r>
              <a:rPr lang="en-US" altLang="zh-CN" sz="1600" dirty="0">
                <a:solidFill>
                  <a:srgbClr val="006600"/>
                </a:solidFill>
              </a:rPr>
              <a:t> &amp;&amp; *</a:t>
            </a:r>
            <a:r>
              <a:rPr lang="en-US" altLang="zh-CN" sz="1600" dirty="0" err="1">
                <a:solidFill>
                  <a:srgbClr val="006600"/>
                </a:solidFill>
              </a:rPr>
              <a:t>lhs.action</a:t>
            </a:r>
            <a:r>
              <a:rPr lang="en-US" altLang="zh-CN" sz="1600" dirty="0">
                <a:solidFill>
                  <a:srgbClr val="006600"/>
                </a:solidFill>
              </a:rPr>
              <a:t> == *</a:t>
            </a:r>
            <a:r>
              <a:rPr lang="en-US" altLang="zh-CN" sz="1600" dirty="0" err="1">
                <a:solidFill>
                  <a:srgbClr val="006600"/>
                </a:solidFill>
              </a:rPr>
              <a:t>rhs.action</a:t>
            </a:r>
            <a:r>
              <a:rPr lang="en-US" altLang="zh-CN" sz="1600" dirty="0">
                <a:solidFill>
                  <a:srgbClr val="006600"/>
                </a:solidFill>
              </a:rPr>
              <a:t>;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    //  </a:t>
            </a:r>
            <a:r>
              <a:rPr lang="zh-CN" altLang="en-US" sz="1600" dirty="0">
                <a:solidFill>
                  <a:srgbClr val="006600"/>
                </a:solidFill>
              </a:rPr>
              <a:t>公开的数据成员，以方便使用者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Empty * actor;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 * action;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    //  template&lt;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class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60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5" y="1465984"/>
            <a:ext cx="9225903" cy="46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事件类模板，用于管理特定事件的所有响应者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 &gt;  class Event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typedef</a:t>
            </a:r>
            <a:r>
              <a:rPr lang="en-US" altLang="zh-CN" sz="1600" dirty="0">
                <a:solidFill>
                  <a:srgbClr val="006600"/>
                </a:solidFill>
              </a:rPr>
              <a:t>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&gt;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typedef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vector&lt;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</a:t>
            </a:r>
            <a:r>
              <a:rPr lang="en-US" altLang="zh-CN" sz="1600" dirty="0">
                <a:solidFill>
                  <a:srgbClr val="006600"/>
                </a:solidFill>
              </a:rPr>
              <a:t>&lt;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&gt;::iterator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public</a:t>
            </a:r>
            <a:r>
              <a:rPr lang="en-US" altLang="zh-CN" sz="1600" dirty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virtual ~Event()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 it = </a:t>
            </a:r>
            <a:r>
              <a:rPr lang="en-US" altLang="zh-CN" sz="1600" dirty="0" smtClean="0">
                <a:solidFill>
                  <a:srgbClr val="006600"/>
                </a:solidFill>
              </a:rPr>
              <a:t>this-&gt;_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 it != </a:t>
            </a:r>
            <a:r>
              <a:rPr lang="en-US" altLang="zh-CN" sz="1600" dirty="0" smtClean="0">
                <a:solidFill>
                  <a:srgbClr val="006600"/>
                </a:solidFill>
              </a:rPr>
              <a:t>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{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delete it-&gt;action,  it-&gt;action = NULL</a:t>
            </a:r>
            <a:r>
              <a:rPr lang="en-US" altLang="zh-CN" sz="1600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 &amp; </a:t>
            </a:r>
            <a:r>
              <a:rPr lang="en-US" altLang="zh-CN" sz="1600" dirty="0" err="1">
                <a:solidFill>
                  <a:srgbClr val="006600"/>
                </a:solidFill>
              </a:rPr>
              <a:t>GetResponsors</a:t>
            </a:r>
            <a:r>
              <a:rPr lang="en-US" altLang="zh-CN" sz="1600" dirty="0">
                <a:solidFill>
                  <a:srgbClr val="006600"/>
                </a:solidFill>
              </a:rPr>
              <a:t>()  {  return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</a:t>
            </a:r>
            <a:r>
              <a:rPr lang="en-US" altLang="zh-CN" sz="1600" dirty="0">
                <a:solidFill>
                  <a:srgbClr val="006600"/>
                </a:solidFill>
              </a:rPr>
              <a:t>;  }</a:t>
            </a:r>
          </a:p>
        </p:txBody>
      </p:sp>
    </p:spTree>
    <p:extLst>
      <p:ext uri="{BB962C8B-B14F-4D97-AF65-F5344CB8AC3E}">
        <p14:creationId xmlns:p14="http://schemas.microsoft.com/office/powerpoint/2010/main" val="2238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16182" y="1383103"/>
            <a:ext cx="8257309" cy="4718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//  </a:t>
            </a:r>
            <a:r>
              <a:rPr lang="zh-CN" altLang="en-US" sz="1600" dirty="0">
                <a:solidFill>
                  <a:srgbClr val="C00000"/>
                </a:solidFill>
              </a:rPr>
              <a:t>事件绑定，将实际响应者和响应行为挂接到事件响应者对象上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Action 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Bind(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 * actor, Action </a:t>
            </a:r>
            <a:r>
              <a:rPr lang="en-US" altLang="zh-CN" sz="1600" dirty="0" err="1">
                <a:solidFill>
                  <a:srgbClr val="006600"/>
                </a:solidFill>
              </a:rPr>
              <a:t>action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Action * act = new </a:t>
            </a:r>
            <a:r>
              <a:rPr lang="en-US" altLang="zh-CN" sz="1600" dirty="0" smtClean="0">
                <a:solidFill>
                  <a:srgbClr val="006600"/>
                </a:solidFill>
              </a:rPr>
              <a:t>Action( action 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EventResponsor</a:t>
            </a:r>
            <a:r>
              <a:rPr lang="en-US" altLang="zh-CN" sz="1600" dirty="0">
                <a:solidFill>
                  <a:srgbClr val="C00000"/>
                </a:solidFill>
              </a:rPr>
              <a:t>&lt;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</a:rPr>
              <a:t>er</a:t>
            </a:r>
            <a:r>
              <a:rPr lang="en-US" altLang="zh-CN" sz="1600" dirty="0">
                <a:solidFill>
                  <a:srgbClr val="C00000"/>
                </a:solidFill>
              </a:rPr>
              <a:t>( (Empty*)actor</a:t>
            </a:r>
            <a:r>
              <a:rPr lang="en-US" altLang="zh-CN" sz="1600" dirty="0" smtClean="0">
                <a:solidFill>
                  <a:srgbClr val="C00000"/>
                </a:solidFill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*)act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unbound </a:t>
            </a:r>
            <a:r>
              <a:rPr lang="en-US" altLang="zh-CN" sz="1600" dirty="0">
                <a:solidFill>
                  <a:srgbClr val="006600"/>
                </a:solidFill>
              </a:rPr>
              <a:t>= </a:t>
            </a:r>
            <a:r>
              <a:rPr lang="en-US" altLang="zh-CN" sz="1600" dirty="0" smtClean="0">
                <a:solidFill>
                  <a:srgbClr val="006600"/>
                </a:solidFill>
              </a:rPr>
              <a:t>true;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 it 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it !=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</a:rPr>
              <a:t>if( *it == </a:t>
            </a:r>
            <a:r>
              <a:rPr lang="en-US" altLang="zh-CN" sz="1600" dirty="0" err="1">
                <a:solidFill>
                  <a:srgbClr val="006600"/>
                </a:solidFill>
              </a:rPr>
              <a:t>er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  <a:r>
              <a:rPr lang="zh-CN" altLang="en-US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发现重复的事件响应者，说明</a:t>
            </a:r>
            <a:r>
              <a:rPr lang="zh-CN" altLang="en-US" sz="1600" dirty="0" smtClean="0">
                <a:solidFill>
                  <a:srgbClr val="006600"/>
                </a:solidFill>
              </a:rPr>
              <a:t>已绑定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unbound </a:t>
            </a:r>
            <a:r>
              <a:rPr lang="en-US" altLang="zh-CN" sz="1600" dirty="0">
                <a:solidFill>
                  <a:srgbClr val="006600"/>
                </a:solidFill>
              </a:rPr>
              <a:t>= </a:t>
            </a:r>
            <a:r>
              <a:rPr lang="en-US" altLang="zh-CN" sz="1600" dirty="0" smtClean="0">
                <a:solidFill>
                  <a:srgbClr val="006600"/>
                </a:solidFill>
              </a:rPr>
              <a:t>false;  </a:t>
            </a:r>
            <a:r>
              <a:rPr lang="en-US" altLang="zh-CN" sz="1600" dirty="0">
                <a:solidFill>
                  <a:srgbClr val="006600"/>
                </a:solidFill>
              </a:rPr>
              <a:t>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</a:t>
            </a:r>
            <a:r>
              <a:rPr lang="en-US" altLang="zh-CN" sz="1600" dirty="0" smtClean="0">
                <a:solidFill>
                  <a:srgbClr val="006600"/>
                </a:solidFill>
              </a:rPr>
              <a:t>unbound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   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ers.push_back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er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else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  </a:t>
            </a:r>
            <a:r>
              <a:rPr lang="en-US" altLang="zh-CN" sz="1600" dirty="0">
                <a:solidFill>
                  <a:srgbClr val="006600"/>
                </a:solidFill>
              </a:rPr>
              <a:t>delete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, 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5238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371933"/>
            <a:ext cx="8382000" cy="4729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C00000"/>
                </a:solidFill>
              </a:rPr>
              <a:t>  //  </a:t>
            </a:r>
            <a:r>
              <a:rPr lang="zh-CN" altLang="en-US" sz="1600" dirty="0">
                <a:solidFill>
                  <a:srgbClr val="C00000"/>
                </a:solidFill>
              </a:rPr>
              <a:t>解除事件绑定，删除事件响应者对象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template&lt;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Action 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Unbind( </a:t>
            </a:r>
            <a:r>
              <a:rPr lang="en-US" altLang="zh-CN" sz="1600" dirty="0" err="1">
                <a:solidFill>
                  <a:srgbClr val="006600"/>
                </a:solidFill>
              </a:rPr>
              <a:t>Responsor</a:t>
            </a:r>
            <a:r>
              <a:rPr lang="en-US" altLang="zh-CN" sz="1600" dirty="0">
                <a:solidFill>
                  <a:srgbClr val="006600"/>
                </a:solidFill>
              </a:rPr>
              <a:t> * actor, Action </a:t>
            </a:r>
            <a:r>
              <a:rPr lang="en-US" altLang="zh-CN" sz="1600" dirty="0" err="1">
                <a:solidFill>
                  <a:srgbClr val="006600"/>
                </a:solidFill>
              </a:rPr>
              <a:t>action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Action * act = new </a:t>
            </a:r>
            <a:r>
              <a:rPr lang="en-US" altLang="zh-CN" sz="1600" dirty="0" smtClean="0">
                <a:solidFill>
                  <a:srgbClr val="006600"/>
                </a:solidFill>
              </a:rPr>
              <a:t>Action( action );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C00000"/>
                </a:solidFill>
              </a:rPr>
              <a:t>EventResponsor</a:t>
            </a:r>
            <a:r>
              <a:rPr lang="en-US" altLang="zh-CN" sz="1600" dirty="0">
                <a:solidFill>
                  <a:srgbClr val="C00000"/>
                </a:solidFill>
              </a:rPr>
              <a:t>&lt;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err="1">
                <a:solidFill>
                  <a:srgbClr val="C00000"/>
                </a:solidFill>
              </a:rPr>
              <a:t>er</a:t>
            </a:r>
            <a:r>
              <a:rPr lang="en-US" altLang="zh-CN" sz="1600" dirty="0">
                <a:solidFill>
                  <a:srgbClr val="C00000"/>
                </a:solidFill>
              </a:rPr>
              <a:t>( (Empty*)actor</a:t>
            </a:r>
            <a:r>
              <a:rPr lang="en-US" altLang="zh-CN" sz="1600" dirty="0" smtClean="0">
                <a:solidFill>
                  <a:srgbClr val="C00000"/>
                </a:solidFill>
              </a:rPr>
              <a:t>, 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EventAction</a:t>
            </a:r>
            <a:r>
              <a:rPr lang="en-US" altLang="zh-CN" sz="1600" dirty="0">
                <a:solidFill>
                  <a:srgbClr val="C00000"/>
                </a:solidFill>
              </a:rPr>
              <a:t>*)act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for( </a:t>
            </a:r>
            <a:r>
              <a:rPr lang="en-US" altLang="zh-CN" sz="1600" dirty="0" err="1">
                <a:solidFill>
                  <a:srgbClr val="006600"/>
                </a:solidFill>
              </a:rPr>
              <a:t>EventIterator</a:t>
            </a:r>
            <a:r>
              <a:rPr lang="en-US" altLang="zh-CN" sz="1600" dirty="0">
                <a:solidFill>
                  <a:srgbClr val="006600"/>
                </a:solidFill>
              </a:rPr>
              <a:t> it 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it !=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{</a:t>
            </a: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  </a:t>
            </a:r>
            <a:r>
              <a:rPr lang="en-US" altLang="zh-CN" sz="1600" dirty="0">
                <a:solidFill>
                  <a:srgbClr val="006600"/>
                </a:solidFill>
              </a:rPr>
              <a:t>if( *it == </a:t>
            </a:r>
            <a:r>
              <a:rPr lang="en-US" altLang="zh-CN" sz="1600" dirty="0" err="1">
                <a:solidFill>
                  <a:srgbClr val="006600"/>
                </a:solidFill>
              </a:rPr>
              <a:t>er</a:t>
            </a:r>
            <a:r>
              <a:rPr lang="en-US" altLang="zh-CN" sz="1600" dirty="0">
                <a:solidFill>
                  <a:srgbClr val="006600"/>
                </a:solidFill>
              </a:rPr>
              <a:t> )    //  </a:t>
            </a:r>
            <a:r>
              <a:rPr lang="zh-CN" altLang="en-US" sz="1600" dirty="0">
                <a:solidFill>
                  <a:srgbClr val="006600"/>
                </a:solidFill>
              </a:rPr>
              <a:t>找到待删除的事件响应者对象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  delete it-&gt;action, this-&gt;_</a:t>
            </a:r>
            <a:r>
              <a:rPr lang="en-US" altLang="zh-CN" sz="1600" dirty="0" err="1">
                <a:solidFill>
                  <a:srgbClr val="006600"/>
                </a:solidFill>
              </a:rPr>
              <a:t>ers.erase</a:t>
            </a:r>
            <a:r>
              <a:rPr lang="en-US" altLang="zh-CN" sz="1600" dirty="0">
                <a:solidFill>
                  <a:srgbClr val="006600"/>
                </a:solidFill>
              </a:rPr>
              <a:t>( it );  break;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}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delete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,  </a:t>
            </a:r>
            <a:r>
              <a:rPr lang="en-US" altLang="zh-CN" sz="1600" dirty="0" err="1">
                <a:solidFill>
                  <a:srgbClr val="006600"/>
                </a:solidFill>
              </a:rPr>
              <a:t>er.action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private</a:t>
            </a:r>
            <a:r>
              <a:rPr lang="en-US" altLang="zh-CN" sz="1600" dirty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 _</a:t>
            </a:r>
            <a:r>
              <a:rPr lang="en-US" altLang="zh-CN" sz="1600" dirty="0" err="1">
                <a:solidFill>
                  <a:srgbClr val="006600"/>
                </a:solidFill>
              </a:rPr>
              <a:t>ers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    //  template&lt;</a:t>
            </a:r>
            <a:r>
              <a:rPr lang="en-US" altLang="zh-CN" sz="1600" dirty="0" err="1">
                <a:solidFill>
                  <a:srgbClr val="006600"/>
                </a:solidFill>
              </a:rPr>
              <a:t>typename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EventAction</a:t>
            </a:r>
            <a:r>
              <a:rPr lang="en-US" altLang="zh-CN" sz="1600" dirty="0">
                <a:solidFill>
                  <a:srgbClr val="006600"/>
                </a:solidFill>
              </a:rPr>
              <a:t>&gt; class Event</a:t>
            </a:r>
          </a:p>
        </p:txBody>
      </p:sp>
    </p:spTree>
    <p:extLst>
      <p:ext uri="{BB962C8B-B14F-4D97-AF65-F5344CB8AC3E}">
        <p14:creationId xmlns:p14="http://schemas.microsoft.com/office/powerpoint/2010/main" val="21327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549112"/>
            <a:ext cx="8359461" cy="432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 smtClean="0">
                <a:solidFill>
                  <a:srgbClr val="006600"/>
                </a:solidFill>
              </a:rPr>
              <a:t>定义事件</a:t>
            </a:r>
            <a:r>
              <a:rPr lang="zh-CN" altLang="en-US" sz="1600" dirty="0">
                <a:solidFill>
                  <a:srgbClr val="006600"/>
                </a:solidFill>
              </a:rPr>
              <a:t>委托</a:t>
            </a:r>
            <a:r>
              <a:rPr lang="zh-CN" altLang="en-US" sz="1600" dirty="0" smtClean="0">
                <a:solidFill>
                  <a:srgbClr val="006600"/>
                </a:solidFill>
              </a:rPr>
              <a:t>模型</a:t>
            </a:r>
            <a:r>
              <a:rPr lang="zh-CN" altLang="en-US" sz="1600" dirty="0">
                <a:solidFill>
                  <a:srgbClr val="006600"/>
                </a:solidFill>
              </a:rPr>
              <a:t>、</a:t>
            </a:r>
            <a:r>
              <a:rPr lang="zh-CN" altLang="en-US" sz="1600" dirty="0" smtClean="0">
                <a:solidFill>
                  <a:srgbClr val="006600"/>
                </a:solidFill>
              </a:rPr>
              <a:t>指向</a:t>
            </a:r>
            <a:r>
              <a:rPr lang="zh-CN" altLang="en-US" sz="1600" dirty="0">
                <a:solidFill>
                  <a:srgbClr val="006600"/>
                </a:solidFill>
              </a:rPr>
              <a:t>类成员函数的指针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typedef</a:t>
            </a:r>
            <a:r>
              <a:rPr lang="en-US" altLang="zh-CN" sz="1600" dirty="0">
                <a:solidFill>
                  <a:srgbClr val="006600"/>
                </a:solidFill>
              </a:rPr>
              <a:t> Empty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EventDelegator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C00000"/>
                </a:solidFill>
              </a:rPr>
              <a:t>typedef</a:t>
            </a:r>
            <a:r>
              <a:rPr lang="en-US" altLang="zh-CN" sz="1600" dirty="0">
                <a:solidFill>
                  <a:srgbClr val="C00000"/>
                </a:solidFill>
              </a:rPr>
              <a:t> void </a:t>
            </a:r>
            <a:r>
              <a:rPr lang="en-US" altLang="zh-CN" sz="1600" dirty="0" smtClean="0">
                <a:solidFill>
                  <a:srgbClr val="C00000"/>
                </a:solidFill>
              </a:rPr>
              <a:t>(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EventDelegator</a:t>
            </a:r>
            <a:r>
              <a:rPr lang="en-US" altLang="zh-CN" sz="1600" dirty="0">
                <a:solidFill>
                  <a:srgbClr val="C00000"/>
                </a:solidFill>
              </a:rPr>
              <a:t>::*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ValueChanged</a:t>
            </a:r>
            <a:r>
              <a:rPr lang="en-US" altLang="zh-CN" sz="1600" dirty="0" smtClean="0">
                <a:solidFill>
                  <a:srgbClr val="C00000"/>
                </a:solidFill>
              </a:rPr>
              <a:t> )(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int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>
                <a:solidFill>
                  <a:srgbClr val="C00000"/>
                </a:solidFill>
              </a:rPr>
              <a:t>value, void </a:t>
            </a:r>
            <a:r>
              <a:rPr lang="en-US" altLang="zh-CN" sz="1600" dirty="0" smtClean="0">
                <a:solidFill>
                  <a:srgbClr val="C00000"/>
                </a:solidFill>
              </a:rPr>
              <a:t>* tag );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触发者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Trigger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Trigger</a:t>
            </a:r>
            <a:r>
              <a:rPr lang="en-US" altLang="zh-CN" sz="1600" dirty="0">
                <a:solidFill>
                  <a:srgbClr val="006600"/>
                </a:solidFill>
              </a:rPr>
              <a:t>() : _value(0)  {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SetValue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value, void * tag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GetValue</a:t>
            </a:r>
            <a:r>
              <a:rPr lang="en-US" altLang="zh-CN" sz="1600" dirty="0">
                <a:solidFill>
                  <a:srgbClr val="006600"/>
                </a:solidFill>
              </a:rPr>
              <a:t>()  {  return _value;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</a:t>
            </a:r>
            <a:r>
              <a:rPr lang="en-US" altLang="zh-CN" sz="1600" dirty="0" smtClean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值变化事件，公开属性，方便在类外设定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smtClean="0">
                <a:solidFill>
                  <a:srgbClr val="C00000"/>
                </a:solidFill>
              </a:rPr>
              <a:t>Event&lt;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ValueChanged</a:t>
            </a:r>
            <a:r>
              <a:rPr lang="en-US" altLang="zh-CN" sz="1600" dirty="0">
                <a:solidFill>
                  <a:srgbClr val="C00000"/>
                </a:solidFill>
              </a:rPr>
              <a:t>&gt; </a:t>
            </a:r>
            <a:r>
              <a:rPr lang="en-US" altLang="zh-CN" sz="1600" dirty="0" smtClean="0">
                <a:solidFill>
                  <a:srgbClr val="C000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C00000"/>
                </a:solidFill>
              </a:rPr>
              <a:t>value_changed</a:t>
            </a:r>
            <a:r>
              <a:rPr lang="en-US" altLang="zh-CN" sz="1600" dirty="0">
                <a:solidFill>
                  <a:srgbClr val="C000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private: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int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_value;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1592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576821"/>
            <a:ext cx="8382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设定值，遍历特定事件的响应对象列表，逐一触发值变更事件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Trigger::</a:t>
            </a:r>
            <a:r>
              <a:rPr lang="en-US" altLang="zh-CN" sz="1600" dirty="0" err="1">
                <a:solidFill>
                  <a:srgbClr val="006600"/>
                </a:solidFill>
              </a:rPr>
              <a:t>SetValue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value, void * tag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if( _value == value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  return;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_value = value;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Event&lt;</a:t>
            </a:r>
            <a:r>
              <a:rPr lang="en-US" altLang="zh-CN" sz="1600" dirty="0" err="1">
                <a:solidFill>
                  <a:srgbClr val="006600"/>
                </a:solidFill>
              </a:rPr>
              <a:t>ValueChanged</a:t>
            </a:r>
            <a:r>
              <a:rPr lang="en-US" altLang="zh-CN" sz="1600" dirty="0">
                <a:solidFill>
                  <a:srgbClr val="006600"/>
                </a:solidFill>
              </a:rPr>
              <a:t>&gt;::</a:t>
            </a:r>
            <a:r>
              <a:rPr lang="en-US" altLang="zh-CN" sz="1600" dirty="0" err="1">
                <a:solidFill>
                  <a:srgbClr val="006600"/>
                </a:solidFill>
              </a:rPr>
              <a:t>EventResponsors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ers</a:t>
            </a:r>
            <a:r>
              <a:rPr lang="en-US" altLang="zh-CN" sz="1600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ers</a:t>
            </a:r>
            <a:r>
              <a:rPr lang="en-US" altLang="zh-CN" sz="1600" dirty="0" smtClean="0">
                <a:solidFill>
                  <a:srgbClr val="006600"/>
                </a:solidFill>
              </a:rPr>
              <a:t> = this-&gt;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value_changed.GetResponsors</a:t>
            </a:r>
            <a:r>
              <a:rPr lang="en-US" altLang="zh-CN" sz="1600" dirty="0" smtClean="0">
                <a:solidFill>
                  <a:srgbClr val="006600"/>
                </a:solidFill>
              </a:rPr>
              <a:t>();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if( !</a:t>
            </a:r>
            <a:r>
              <a:rPr lang="en-US" altLang="zh-CN" sz="1600" dirty="0" err="1">
                <a:solidFill>
                  <a:srgbClr val="006600"/>
                </a:solidFill>
              </a:rPr>
              <a:t>ers.empty</a:t>
            </a:r>
            <a:r>
              <a:rPr lang="en-US" altLang="zh-CN" sz="1600" dirty="0">
                <a:solidFill>
                  <a:srgbClr val="006600"/>
                </a:solidFill>
              </a:rPr>
              <a:t>()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 smtClean="0">
                <a:solidFill>
                  <a:srgbClr val="006600"/>
                </a:solidFill>
              </a:rPr>
              <a:t>Event&lt;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ValueChanged</a:t>
            </a:r>
            <a:r>
              <a:rPr lang="en-US" altLang="zh-CN" sz="1600" dirty="0" smtClean="0">
                <a:solidFill>
                  <a:srgbClr val="006600"/>
                </a:solidFill>
              </a:rPr>
              <a:t>&gt;::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EventIterator</a:t>
            </a:r>
            <a:r>
              <a:rPr lang="en-US" altLang="zh-CN" sz="1600" dirty="0" smtClean="0">
                <a:solidFill>
                  <a:srgbClr val="006600"/>
                </a:solidFill>
              </a:rPr>
              <a:t>  it;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for( it </a:t>
            </a:r>
            <a:r>
              <a:rPr lang="en-US" altLang="zh-CN" sz="1600" dirty="0">
                <a:solidFill>
                  <a:srgbClr val="006600"/>
                </a:solidFill>
              </a:rPr>
              <a:t>= </a:t>
            </a:r>
            <a:r>
              <a:rPr lang="en-US" altLang="zh-CN" sz="1600" dirty="0" err="1">
                <a:solidFill>
                  <a:srgbClr val="006600"/>
                </a:solidFill>
              </a:rPr>
              <a:t>ers.begin</a:t>
            </a:r>
            <a:r>
              <a:rPr lang="en-US" altLang="zh-CN" sz="1600" dirty="0">
                <a:solidFill>
                  <a:srgbClr val="006600"/>
                </a:solidFill>
              </a:rPr>
              <a:t>(); it != </a:t>
            </a:r>
            <a:r>
              <a:rPr lang="en-US" altLang="zh-CN" sz="1600" dirty="0" err="1">
                <a:solidFill>
                  <a:srgbClr val="006600"/>
                </a:solidFill>
              </a:rPr>
              <a:t>ers.end</a:t>
            </a:r>
            <a:r>
              <a:rPr lang="en-US" altLang="zh-CN" sz="1600" dirty="0">
                <a:solidFill>
                  <a:srgbClr val="006600"/>
                </a:solidFill>
              </a:rPr>
              <a:t>(); ++it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zh-CN" altLang="en-US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>
                <a:solidFill>
                  <a:srgbClr val="C00000"/>
                </a:solidFill>
              </a:rPr>
              <a:t>( </a:t>
            </a:r>
            <a:r>
              <a:rPr lang="en-US" altLang="zh-CN" sz="1600" dirty="0" smtClean="0">
                <a:solidFill>
                  <a:srgbClr val="C00000"/>
                </a:solidFill>
              </a:rPr>
              <a:t>( it-</a:t>
            </a:r>
            <a:r>
              <a:rPr lang="en-US" altLang="zh-CN" sz="1600" dirty="0">
                <a:solidFill>
                  <a:srgbClr val="C00000"/>
                </a:solidFill>
              </a:rPr>
              <a:t>&gt;</a:t>
            </a:r>
            <a:r>
              <a:rPr lang="en-US" altLang="zh-CN" sz="1600" dirty="0" smtClean="0">
                <a:solidFill>
                  <a:srgbClr val="C00000"/>
                </a:solidFill>
              </a:rPr>
              <a:t>actor )-&gt;*( *( it-</a:t>
            </a:r>
            <a:r>
              <a:rPr lang="en-US" altLang="zh-CN" sz="1600" dirty="0">
                <a:solidFill>
                  <a:srgbClr val="C00000"/>
                </a:solidFill>
              </a:rPr>
              <a:t>&gt;</a:t>
            </a:r>
            <a:r>
              <a:rPr lang="en-US" altLang="zh-CN" sz="1600" dirty="0" smtClean="0">
                <a:solidFill>
                  <a:srgbClr val="C00000"/>
                </a:solidFill>
              </a:rPr>
              <a:t>action ) ) </a:t>
            </a:r>
            <a:r>
              <a:rPr lang="en-US" altLang="zh-CN" sz="1600" dirty="0">
                <a:solidFill>
                  <a:srgbClr val="C00000"/>
                </a:solidFill>
              </a:rPr>
              <a:t>)( value, tag );</a:t>
            </a:r>
            <a:r>
              <a:rPr lang="en-US" altLang="zh-CN" sz="1600" dirty="0">
                <a:solidFill>
                  <a:srgbClr val="006600"/>
                </a:solidFill>
              </a:rPr>
              <a:t>    //  </a:t>
            </a:r>
            <a:r>
              <a:rPr lang="zh-CN" altLang="en-US" sz="1600" dirty="0">
                <a:solidFill>
                  <a:srgbClr val="006600"/>
                </a:solidFill>
              </a:rPr>
              <a:t>响应事件</a:t>
            </a:r>
            <a:endParaRPr lang="en-US" altLang="zh-CN" sz="1600" dirty="0">
              <a:solidFill>
                <a:srgbClr val="C000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1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77266" y="1567962"/>
            <a:ext cx="8207061" cy="4533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行动者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class Actor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public</a:t>
            </a:r>
            <a:r>
              <a:rPr lang="en-US" altLang="zh-CN" sz="1600" dirty="0" smtClean="0">
                <a:solidFill>
                  <a:srgbClr val="0066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侦听事件，绑定本对象的事件响应函数到侦听的事件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Listen( Trigger * trigger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</a:t>
            </a:r>
            <a:r>
              <a:rPr lang="en-US" altLang="zh-CN" sz="1600" dirty="0" smtClean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trigger-&gt;</a:t>
            </a:r>
            <a:r>
              <a:rPr lang="en-US" altLang="zh-CN" sz="1600" dirty="0" err="1">
                <a:solidFill>
                  <a:srgbClr val="C00000"/>
                </a:solidFill>
              </a:rPr>
              <a:t>value_changed.Bind</a:t>
            </a:r>
            <a:r>
              <a:rPr lang="en-US" altLang="zh-CN" sz="1600" dirty="0">
                <a:solidFill>
                  <a:srgbClr val="C00000"/>
                </a:solidFill>
              </a:rPr>
              <a:t>( this, &amp;Actor::</a:t>
            </a:r>
            <a:r>
              <a:rPr lang="en-US" altLang="zh-CN" sz="1600" dirty="0" err="1">
                <a:solidFill>
                  <a:srgbClr val="C00000"/>
                </a:solidFill>
              </a:rPr>
              <a:t>OnValueChanged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);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停止侦听，从侦听的事件中取消绑定本对象的事件响应活动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Unlisten( Trigger * trigger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</a:t>
            </a:r>
            <a:r>
              <a:rPr lang="zh-CN" altLang="en-US" sz="1600" dirty="0" smtClean="0">
                <a:solidFill>
                  <a:srgbClr val="C00000"/>
                </a:solidFill>
              </a:rPr>
              <a:t>  </a:t>
            </a:r>
            <a:r>
              <a:rPr lang="en-US" altLang="zh-CN" sz="1600" dirty="0">
                <a:solidFill>
                  <a:srgbClr val="C00000"/>
                </a:solidFill>
              </a:rPr>
              <a:t>trigger-&gt;</a:t>
            </a:r>
            <a:r>
              <a:rPr lang="en-US" altLang="zh-CN" sz="1600" dirty="0" err="1">
                <a:solidFill>
                  <a:srgbClr val="C00000"/>
                </a:solidFill>
              </a:rPr>
              <a:t>value_changed.Unbind</a:t>
            </a:r>
            <a:r>
              <a:rPr lang="en-US" altLang="zh-CN" sz="1600" dirty="0">
                <a:solidFill>
                  <a:srgbClr val="C00000"/>
                </a:solidFill>
              </a:rPr>
              <a:t>( this, &amp;Actor::</a:t>
            </a:r>
            <a:r>
              <a:rPr lang="en-US" altLang="zh-CN" sz="1600" dirty="0" err="1">
                <a:solidFill>
                  <a:srgbClr val="C00000"/>
                </a:solidFill>
              </a:rPr>
              <a:t>OnValueChanged</a:t>
            </a:r>
            <a:r>
              <a:rPr lang="en-US" altLang="zh-CN" sz="1600" dirty="0">
                <a:solidFill>
                  <a:srgbClr val="C00000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</a:rPr>
              <a:t>);</a:t>
            </a:r>
            <a:r>
              <a:rPr lang="en-US" altLang="zh-CN" sz="1600" dirty="0" smtClean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值变更事件的响应函数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void </a:t>
            </a:r>
            <a:r>
              <a:rPr lang="en-US" altLang="zh-CN" sz="1600" dirty="0" err="1">
                <a:solidFill>
                  <a:srgbClr val="006600"/>
                </a:solidFill>
              </a:rPr>
              <a:t>OnValueChanged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value, void * tag </a:t>
            </a:r>
            <a:r>
              <a:rPr lang="en-US" altLang="zh-CN" sz="1600" dirty="0" smtClean="0">
                <a:solidFill>
                  <a:srgbClr val="006600"/>
                </a:solidFill>
              </a:rPr>
              <a:t>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{ 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cout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>
                <a:solidFill>
                  <a:srgbClr val="006600"/>
                </a:solidFill>
              </a:rPr>
              <a:t>&lt;&lt; </a:t>
            </a:r>
            <a:r>
              <a:rPr lang="en-US" altLang="zh-CN" sz="1600" dirty="0" err="1">
                <a:solidFill>
                  <a:srgbClr val="006600"/>
                </a:solidFill>
              </a:rPr>
              <a:t>reinterpret_cast</a:t>
            </a:r>
            <a:r>
              <a:rPr lang="en-US" altLang="zh-CN" sz="1600" dirty="0">
                <a:solidFill>
                  <a:srgbClr val="006600"/>
                </a:solidFill>
              </a:rPr>
              <a:t>&lt;char*&gt;(tag) &lt;&lt; value &lt;&lt; "."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 smtClean="0">
                <a:solidFill>
                  <a:srgbClr val="006600"/>
                </a:solidFill>
              </a:rPr>
              <a:t>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};</a:t>
            </a:r>
            <a:endParaRPr lang="en-US" altLang="zh-CN" sz="16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72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事件机制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77266" y="1521403"/>
            <a:ext cx="8179352" cy="457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s = "Now the value is ";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Trigger 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Actor a1, a2</a:t>
            </a:r>
            <a:r>
              <a:rPr lang="en-US" altLang="zh-CN" sz="1600" dirty="0" smtClean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a1.Listen( &amp;t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a2.Listen( &amp;t </a:t>
            </a:r>
            <a:r>
              <a:rPr lang="en-US" altLang="zh-CN" sz="1600" dirty="0" smtClean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"Listening..." 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t.SetValue</a:t>
            </a:r>
            <a:r>
              <a:rPr lang="en-US" altLang="zh-CN" sz="1600" dirty="0">
                <a:solidFill>
                  <a:srgbClr val="006600"/>
                </a:solidFill>
              </a:rPr>
              <a:t>( 10, </a:t>
            </a:r>
            <a:r>
              <a:rPr lang="en-US" altLang="zh-CN" sz="1600" dirty="0" err="1">
                <a:solidFill>
                  <a:srgbClr val="006600"/>
                </a:solidFill>
              </a:rPr>
              <a:t>reinterpret_cast</a:t>
            </a:r>
            <a:r>
              <a:rPr lang="en-US" altLang="zh-CN" sz="1600" dirty="0">
                <a:solidFill>
                  <a:srgbClr val="006600"/>
                </a:solidFill>
              </a:rPr>
              <a:t>&lt;void</a:t>
            </a:r>
            <a:r>
              <a:rPr lang="en-US" altLang="zh-CN" sz="1600" dirty="0" smtClean="0">
                <a:solidFill>
                  <a:srgbClr val="006600"/>
                </a:solidFill>
              </a:rPr>
              <a:t>*&gt;(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const_cast</a:t>
            </a:r>
            <a:r>
              <a:rPr lang="en-US" altLang="zh-CN" sz="1600" dirty="0" smtClean="0">
                <a:solidFill>
                  <a:srgbClr val="006600"/>
                </a:solidFill>
              </a:rPr>
              <a:t>&lt;char</a:t>
            </a:r>
            <a:r>
              <a:rPr lang="en-US" altLang="zh-CN" sz="1600" dirty="0">
                <a:solidFill>
                  <a:srgbClr val="006600"/>
                </a:solidFill>
              </a:rPr>
              <a:t>*&gt;(s</a:t>
            </a:r>
            <a:r>
              <a:rPr lang="en-US" altLang="zh-CN" sz="1600" dirty="0" smtClean="0">
                <a:solidFill>
                  <a:srgbClr val="006600"/>
                </a:solidFill>
              </a:rPr>
              <a:t>) ) 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a2.Unlisten( &amp;t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"Listening again..." 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t.SetValue</a:t>
            </a:r>
            <a:r>
              <a:rPr lang="en-US" altLang="zh-CN" sz="1600" dirty="0">
                <a:solidFill>
                  <a:srgbClr val="006600"/>
                </a:solidFill>
              </a:rPr>
              <a:t>( 20, </a:t>
            </a:r>
            <a:r>
              <a:rPr lang="en-US" altLang="zh-CN" sz="1600" dirty="0" err="1">
                <a:solidFill>
                  <a:srgbClr val="006600"/>
                </a:solidFill>
              </a:rPr>
              <a:t>reinterpret_cast</a:t>
            </a:r>
            <a:r>
              <a:rPr lang="en-US" altLang="zh-CN" sz="1600" dirty="0">
                <a:solidFill>
                  <a:srgbClr val="006600"/>
                </a:solidFill>
              </a:rPr>
              <a:t>&lt;void</a:t>
            </a:r>
            <a:r>
              <a:rPr lang="en-US" altLang="zh-CN" sz="1600" dirty="0" smtClean="0">
                <a:solidFill>
                  <a:srgbClr val="006600"/>
                </a:solidFill>
              </a:rPr>
              <a:t>*&gt;(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const_cast</a:t>
            </a:r>
            <a:r>
              <a:rPr lang="en-US" altLang="zh-CN" sz="1600" dirty="0" smtClean="0">
                <a:solidFill>
                  <a:srgbClr val="006600"/>
                </a:solidFill>
              </a:rPr>
              <a:t>&lt;char</a:t>
            </a:r>
            <a:r>
              <a:rPr lang="en-US" altLang="zh-CN" sz="1600" dirty="0">
                <a:solidFill>
                  <a:srgbClr val="006600"/>
                </a:solidFill>
              </a:rPr>
              <a:t>*&gt;(s</a:t>
            </a:r>
            <a:r>
              <a:rPr lang="en-US" altLang="zh-CN" sz="1600" dirty="0" smtClean="0">
                <a:solidFill>
                  <a:srgbClr val="006600"/>
                </a:solidFill>
              </a:rPr>
              <a:t>) ) </a:t>
            </a:r>
            <a:r>
              <a:rPr lang="en-US" altLang="zh-CN" sz="1600" dirty="0">
                <a:solidFill>
                  <a:srgbClr val="006600"/>
                </a:solidFill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600" dirty="0" smtClean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>
                <a:solidFill>
                  <a:srgbClr val="006600"/>
                </a:solidFill>
              </a:rPr>
              <a:t>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895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2" y="1497937"/>
            <a:ext cx="8528080" cy="379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使用类模板实现自己的抽象链表类。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Black-Scholes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期权定价模型，衍生品的价值与标的证券的价格有关。当标的证券的价格发生变化时，其对应的所有衍生品的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价值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理论上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都应随之发生变化。股票也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是一种证券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股票价格波动时，以该股票为标的的所有股票期权的价值自然也应随之发生变化。通过发现股票期权的交易价格与通过期权定价模型测算的“实际价值”的差异，可以实施套利或对冲交易。编写程序，应用事件机制实现上述策略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159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2934</TotalTime>
  <Words>9421</Words>
  <Application>Microsoft Office PowerPoint</Application>
  <PresentationFormat>自定义</PresentationFormat>
  <Paragraphs>1345</Paragraphs>
  <Slides>99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0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182</cp:revision>
  <dcterms:created xsi:type="dcterms:W3CDTF">2015-06-24T00:43:17Z</dcterms:created>
  <dcterms:modified xsi:type="dcterms:W3CDTF">2021-09-01T12:12:14Z</dcterms:modified>
</cp:coreProperties>
</file>