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344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47" r:id="rId55"/>
    <p:sldId id="348" r:id="rId56"/>
    <p:sldId id="319" r:id="rId57"/>
    <p:sldId id="320" r:id="rId58"/>
    <p:sldId id="321" r:id="rId59"/>
    <p:sldId id="322" r:id="rId60"/>
    <p:sldId id="323" r:id="rId61"/>
    <p:sldId id="324" r:id="rId62"/>
    <p:sldId id="345" r:id="rId63"/>
    <p:sldId id="346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12" y="-1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631371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第十二讲　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77266" y="1247739"/>
            <a:ext cx="7345892" cy="483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char*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[]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全部短选项的合并字符串，“</a:t>
            </a:r>
            <a:r>
              <a:rPr lang="en-US" altLang="zh-CN" sz="1600" dirty="0">
                <a:solidFill>
                  <a:srgbClr val="006600"/>
                </a:solidFill>
              </a:rPr>
              <a:t>:</a:t>
            </a:r>
            <a:r>
              <a:rPr lang="zh-CN" altLang="en-US" sz="1600" dirty="0">
                <a:solidFill>
                  <a:srgbClr val="006600"/>
                </a:solidFill>
              </a:rPr>
              <a:t>”表示带有附加参数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short_opts</a:t>
            </a:r>
            <a:r>
              <a:rPr lang="en-US" altLang="zh-CN" sz="1600" dirty="0">
                <a:solidFill>
                  <a:srgbClr val="006600"/>
                </a:solidFill>
              </a:rPr>
              <a:t> = "</a:t>
            </a:r>
            <a:r>
              <a:rPr lang="en-US" altLang="zh-CN" sz="1600" dirty="0" err="1">
                <a:solidFill>
                  <a:srgbClr val="006600"/>
                </a:solidFill>
              </a:rPr>
              <a:t>ho:v</a:t>
            </a:r>
            <a:r>
              <a:rPr lang="en-US" altLang="zh-CN" sz="1600" dirty="0">
                <a:solidFill>
                  <a:srgbClr val="006600"/>
                </a:solidFill>
              </a:rPr>
              <a:t>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option </a:t>
            </a:r>
            <a:r>
              <a:rPr lang="en-US" altLang="zh-CN" sz="1600" dirty="0" err="1">
                <a:solidFill>
                  <a:srgbClr val="006600"/>
                </a:solidFill>
              </a:rPr>
              <a:t>long_opts</a:t>
            </a:r>
            <a:r>
              <a:rPr lang="en-US" altLang="zh-CN" sz="1600" dirty="0">
                <a:solidFill>
                  <a:srgbClr val="006600"/>
                </a:solidFill>
              </a:rPr>
              <a:t>[] =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 "help", 0, NULL, 'h' },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 "output", 1, NULL, 'o' },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 "verbose", 0, NULL, 'v' },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 NULL, 0, NULL, 0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参数指定的输出文件名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</a:t>
            </a:r>
            <a:r>
              <a:rPr lang="en-US" altLang="zh-CN" sz="1600" dirty="0" err="1">
                <a:solidFill>
                  <a:srgbClr val="006600"/>
                </a:solidFill>
              </a:rPr>
              <a:t>output_filename</a:t>
            </a:r>
            <a:r>
              <a:rPr lang="en-US" altLang="zh-CN" sz="1600" dirty="0">
                <a:solidFill>
                  <a:srgbClr val="006600"/>
                </a:solidFill>
              </a:rPr>
              <a:t>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是否显示复杂信息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verbose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保存程序名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program_name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[0];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如果为长选项，第五个参数输出该选项在长选项数组中的索引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opt = </a:t>
            </a:r>
            <a:r>
              <a:rPr lang="en-US" altLang="zh-CN" sz="1600" dirty="0" err="1">
                <a:solidFill>
                  <a:srgbClr val="006600"/>
                </a:solidFill>
              </a:rPr>
              <a:t>getopt_long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short_opts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long_opts</a:t>
            </a:r>
            <a:r>
              <a:rPr lang="en-US" altLang="zh-CN" sz="1600" dirty="0">
                <a:solidFill>
                  <a:srgbClr val="006600"/>
                </a:solidFill>
              </a:rPr>
              <a:t>, NULL );</a:t>
            </a:r>
          </a:p>
        </p:txBody>
      </p:sp>
    </p:spTree>
    <p:extLst>
      <p:ext uri="{BB962C8B-B14F-4D97-AF65-F5344CB8AC3E}">
        <p14:creationId xmlns:p14="http://schemas.microsoft.com/office/powerpoint/2010/main" val="407859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77266" y="1306045"/>
            <a:ext cx="7816850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while( opt != -1 )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switch( opt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'h':	//  </a:t>
            </a:r>
            <a:r>
              <a:rPr lang="zh-CN" altLang="en-US" sz="1600" dirty="0">
                <a:solidFill>
                  <a:srgbClr val="006600"/>
                </a:solidFill>
              </a:rPr>
              <a:t>“</a:t>
            </a:r>
            <a:r>
              <a:rPr lang="en-US" altLang="zh-CN" sz="1600" dirty="0">
                <a:solidFill>
                  <a:srgbClr val="006600"/>
                </a:solidFill>
              </a:rPr>
              <a:t>-h</a:t>
            </a:r>
            <a:r>
              <a:rPr lang="zh-CN" altLang="en-US" sz="1600" dirty="0">
                <a:solidFill>
                  <a:srgbClr val="006600"/>
                </a:solidFill>
              </a:rPr>
              <a:t>”或“</a:t>
            </a:r>
            <a:r>
              <a:rPr lang="en-US" altLang="zh-CN" sz="1600" dirty="0">
                <a:solidFill>
                  <a:srgbClr val="006600"/>
                </a:solidFill>
              </a:rPr>
              <a:t>--help</a:t>
            </a:r>
            <a:r>
              <a:rPr lang="zh-CN" altLang="en-US" sz="1600" dirty="0">
                <a:solidFill>
                  <a:srgbClr val="006600"/>
                </a:solidFill>
              </a:rPr>
              <a:t>”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OutputInfo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,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'o':	//  </a:t>
            </a:r>
            <a:r>
              <a:rPr lang="zh-CN" altLang="en-US" sz="1600" dirty="0">
                <a:solidFill>
                  <a:srgbClr val="006600"/>
                </a:solidFill>
              </a:rPr>
              <a:t>“</a:t>
            </a:r>
            <a:r>
              <a:rPr lang="en-US" altLang="zh-CN" sz="1600" dirty="0">
                <a:solidFill>
                  <a:srgbClr val="006600"/>
                </a:solidFill>
              </a:rPr>
              <a:t>-o</a:t>
            </a:r>
            <a:r>
              <a:rPr lang="zh-CN" altLang="en-US" sz="1600" dirty="0">
                <a:solidFill>
                  <a:srgbClr val="006600"/>
                </a:solidFill>
              </a:rPr>
              <a:t>”或“</a:t>
            </a:r>
            <a:r>
              <a:rPr lang="en-US" altLang="zh-CN" sz="1600" dirty="0">
                <a:solidFill>
                  <a:srgbClr val="006600"/>
                </a:solidFill>
              </a:rPr>
              <a:t>--output</a:t>
            </a:r>
            <a:r>
              <a:rPr lang="zh-CN" altLang="en-US" sz="1600" dirty="0">
                <a:solidFill>
                  <a:srgbClr val="006600"/>
                </a:solidFill>
              </a:rPr>
              <a:t>”，附加参数由</a:t>
            </a:r>
            <a:r>
              <a:rPr lang="en-US" altLang="zh-CN" sz="1600" dirty="0" err="1">
                <a:solidFill>
                  <a:srgbClr val="006600"/>
                </a:solidFill>
              </a:rPr>
              <a:t>optarg</a:t>
            </a:r>
            <a:r>
              <a:rPr lang="zh-CN" altLang="en-US" sz="1600" dirty="0">
                <a:solidFill>
                  <a:srgbClr val="006600"/>
                </a:solidFill>
              </a:rPr>
              <a:t>提供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output_filename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optarg</a:t>
            </a:r>
            <a:r>
              <a:rPr lang="en-US" altLang="zh-CN" sz="1600" dirty="0">
                <a:solidFill>
                  <a:srgbClr val="006600"/>
                </a:solidFill>
              </a:rPr>
              <a:t>;    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'v':	//  </a:t>
            </a:r>
            <a:r>
              <a:rPr lang="zh-CN" altLang="en-US" sz="1600" dirty="0">
                <a:solidFill>
                  <a:srgbClr val="006600"/>
                </a:solidFill>
              </a:rPr>
              <a:t>“</a:t>
            </a:r>
            <a:r>
              <a:rPr lang="en-US" altLang="zh-CN" sz="1600" dirty="0">
                <a:solidFill>
                  <a:srgbClr val="006600"/>
                </a:solidFill>
              </a:rPr>
              <a:t>-v</a:t>
            </a:r>
            <a:r>
              <a:rPr lang="zh-CN" altLang="en-US" sz="1600" dirty="0">
                <a:solidFill>
                  <a:srgbClr val="006600"/>
                </a:solidFill>
              </a:rPr>
              <a:t>”或“</a:t>
            </a:r>
            <a:r>
              <a:rPr lang="en-US" altLang="zh-CN" sz="1600" dirty="0">
                <a:solidFill>
                  <a:srgbClr val="006600"/>
                </a:solidFill>
              </a:rPr>
              <a:t>--verbose</a:t>
            </a:r>
            <a:r>
              <a:rPr lang="zh-CN" altLang="en-US" sz="1600" dirty="0">
                <a:solidFill>
                  <a:srgbClr val="006600"/>
                </a:solidFill>
              </a:rPr>
              <a:t>”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verbose = 1;    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'?':	//  </a:t>
            </a:r>
            <a:r>
              <a:rPr lang="zh-CN" altLang="en-US" sz="1600" dirty="0">
                <a:solidFill>
                  <a:srgbClr val="006600"/>
                </a:solidFill>
              </a:rPr>
              <a:t>用户输入了无效参数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OutputInfo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, 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case -1:	//  </a:t>
            </a:r>
            <a:r>
              <a:rPr lang="zh-CN" altLang="en-US" sz="1600" dirty="0">
                <a:solidFill>
                  <a:srgbClr val="006600"/>
                </a:solidFill>
              </a:rPr>
              <a:t>处理完毕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default:	//  </a:t>
            </a:r>
            <a:r>
              <a:rPr lang="zh-CN" altLang="en-US" sz="1600" dirty="0">
                <a:solidFill>
                  <a:srgbClr val="006600"/>
                </a:solidFill>
              </a:rPr>
              <a:t>未知错误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abort();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opt = </a:t>
            </a:r>
            <a:r>
              <a:rPr lang="en-US" altLang="zh-CN" sz="1600" dirty="0" err="1">
                <a:solidFill>
                  <a:srgbClr val="006600"/>
                </a:solidFill>
              </a:rPr>
              <a:t>getopt_long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short_opts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long_opts</a:t>
            </a:r>
            <a:r>
              <a:rPr lang="en-US" altLang="zh-CN" sz="1600" dirty="0">
                <a:solidFill>
                  <a:srgbClr val="006600"/>
                </a:solidFill>
              </a:rPr>
              <a:t>, NULL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6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778680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：你的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：你的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：分号分隔的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查找命令的目录列表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编程时查看环境变量：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新的环境变量：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EDITOR=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emacs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export EDITOR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EDITOR=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emacs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7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环境变量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72533"/>
            <a:ext cx="7786807" cy="159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环境变量内部定义格式：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VARIABLE=value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getenv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函数返回环境变量的值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使用全局变量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处理环境变量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68379" y="2934781"/>
            <a:ext cx="78168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iostream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extern char ** environ;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char ** 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for( 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 = environ; *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 != NULL; ++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</a:t>
            </a:r>
            <a:r>
              <a:rPr lang="en-US" altLang="zh-CN" sz="2000" dirty="0" err="1">
                <a:solidFill>
                  <a:srgbClr val="006600"/>
                </a:solidFill>
              </a:rPr>
              <a:t>cout</a:t>
            </a:r>
            <a:r>
              <a:rPr lang="en-US" altLang="zh-CN" sz="2000" dirty="0">
                <a:solidFill>
                  <a:srgbClr val="006600"/>
                </a:solidFill>
              </a:rPr>
              <a:t> &lt;&lt; *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 &lt;&lt; </a:t>
            </a:r>
            <a:r>
              <a:rPr lang="en-US" altLang="zh-CN" sz="2000" dirty="0" err="1">
                <a:solidFill>
                  <a:srgbClr val="006600"/>
                </a:solidFill>
              </a:rPr>
              <a:t>endl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3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环境变量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09338"/>
            <a:ext cx="7786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编写客户端程序，在用户未指定服务器名时使用缺省服务器名称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92855" y="2318022"/>
            <a:ext cx="78168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iostream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cstdlib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char * </a:t>
            </a:r>
            <a:r>
              <a:rPr lang="en-US" altLang="zh-CN" sz="1800" dirty="0" err="1">
                <a:solidFill>
                  <a:srgbClr val="006600"/>
                </a:solidFill>
              </a:rPr>
              <a:t>server_name</a:t>
            </a:r>
            <a:r>
              <a:rPr lang="en-US" altLang="zh-CN" sz="1800" dirty="0">
                <a:solidFill>
                  <a:srgbClr val="006600"/>
                </a:solidFill>
              </a:rPr>
              <a:t> = </a:t>
            </a:r>
            <a:r>
              <a:rPr lang="en-US" altLang="zh-CN" sz="1800" dirty="0" err="1">
                <a:solidFill>
                  <a:srgbClr val="006600"/>
                </a:solidFill>
              </a:rPr>
              <a:t>getenv</a:t>
            </a:r>
            <a:r>
              <a:rPr lang="en-US" altLang="zh-CN" sz="1800" dirty="0">
                <a:solidFill>
                  <a:srgbClr val="006600"/>
                </a:solidFill>
              </a:rPr>
              <a:t>( "SERVER_NAME"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if( !</a:t>
            </a:r>
            <a:r>
              <a:rPr lang="en-US" altLang="zh-CN" sz="1800" dirty="0" err="1">
                <a:solidFill>
                  <a:srgbClr val="006600"/>
                </a:solidFill>
              </a:rPr>
              <a:t>server_name</a:t>
            </a:r>
            <a:r>
              <a:rPr lang="en-US" altLang="zh-CN" sz="18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//  SERVER_NAME</a:t>
            </a:r>
            <a:r>
              <a:rPr lang="zh-CN" altLang="en-US" sz="1800" dirty="0">
                <a:solidFill>
                  <a:srgbClr val="006600"/>
                </a:solidFill>
              </a:rPr>
              <a:t>环境变量未设置，使用缺省值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server_name</a:t>
            </a:r>
            <a:r>
              <a:rPr lang="en-US" altLang="zh-CN" sz="1800" dirty="0">
                <a:solidFill>
                  <a:srgbClr val="006600"/>
                </a:solidFill>
              </a:rPr>
              <a:t> = "server.yours.com";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"accessing server"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server_name</a:t>
            </a:r>
            <a:r>
              <a:rPr lang="en-US" altLang="zh-CN" sz="1800" dirty="0">
                <a:solidFill>
                  <a:srgbClr val="006600"/>
                </a:solidFill>
              </a:rPr>
              <a:t>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45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程序退出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40283"/>
            <a:ext cx="7786807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程序：结束时传递给操作系统的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函数也可以调用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函数返回特定退出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码的变量名称经常为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exit_code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仔细设计程序退出码，确保它们能够区分不同错误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操作系统：响应程序退出码，如果必要，执行后续处理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编程时查看上一次退出码的命令：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$?</a:t>
            </a:r>
          </a:p>
        </p:txBody>
      </p:sp>
    </p:spTree>
    <p:extLst>
      <p:ext uri="{BB962C8B-B14F-4D97-AF65-F5344CB8AC3E}">
        <p14:creationId xmlns:p14="http://schemas.microsoft.com/office/powerpoint/2010/main" val="16195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系统调用错误处理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40283"/>
            <a:ext cx="816885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实现逻辑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程序使用断言，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程序使用断言或异常处理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两个主要问题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调用：访问系统资源的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调用失败原因：资源不足；因权限不足而被阻塞；调用参数无效，如无效内存地址或文件描述符；被外部事件中断；不可预计的外部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：已分配资源必须在任何情况下都能正确释放</a:t>
            </a:r>
          </a:p>
        </p:txBody>
      </p:sp>
    </p:spTree>
    <p:extLst>
      <p:ext uri="{BB962C8B-B14F-4D97-AF65-F5344CB8AC3E}">
        <p14:creationId xmlns:p14="http://schemas.microsoft.com/office/powerpoint/2010/main" val="35272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系统调用错误处理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40283"/>
            <a:ext cx="8168852" cy="331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使用整数表示系统调用错误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错误码为以“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开头的全大写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（使用方法类似全局变量）：表示错误码，位于头文件“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错误都重写该值，处理错误时必须保留其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strerror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：返回宏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对应的错误说明字符串，位于头文件“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0301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系统调用错误处理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17374"/>
            <a:ext cx="7347284" cy="451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将指定文件的拥有者改为指定的用户或组；第一个参数为文件名，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第二和第三个参数分别为用户和组</a:t>
            </a:r>
            <a:r>
              <a:rPr lang="en-US" altLang="zh-CN" sz="1600" dirty="0">
                <a:solidFill>
                  <a:srgbClr val="006600"/>
                </a:solidFill>
              </a:rPr>
              <a:t>id</a:t>
            </a:r>
            <a:r>
              <a:rPr lang="zh-CN" altLang="en-US" sz="1600" dirty="0">
                <a:solidFill>
                  <a:srgbClr val="006600"/>
                </a:solidFill>
              </a:rPr>
              <a:t>，</a:t>
            </a:r>
            <a:r>
              <a:rPr lang="en-US" altLang="zh-CN" sz="1600" dirty="0">
                <a:solidFill>
                  <a:srgbClr val="006600"/>
                </a:solidFill>
              </a:rPr>
              <a:t>-1</a:t>
            </a:r>
            <a:r>
              <a:rPr lang="zh-CN" altLang="en-US" sz="1600" dirty="0">
                <a:solidFill>
                  <a:srgbClr val="006600"/>
                </a:solidFill>
              </a:rPr>
              <a:t>表示不改变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rval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chown</a:t>
            </a:r>
            <a:r>
              <a:rPr lang="en-US" altLang="zh-CN" sz="1600" dirty="0">
                <a:solidFill>
                  <a:srgbClr val="006600"/>
                </a:solidFill>
              </a:rPr>
              <a:t>( path, </a:t>
            </a:r>
            <a:r>
              <a:rPr lang="en-US" altLang="zh-CN" sz="1600" dirty="0" err="1">
                <a:solidFill>
                  <a:srgbClr val="006600"/>
                </a:solidFill>
              </a:rPr>
              <a:t>user_id</a:t>
            </a:r>
            <a:r>
              <a:rPr lang="en-US" altLang="zh-CN" sz="1600" dirty="0">
                <a:solidFill>
                  <a:srgbClr val="006600"/>
                </a:solidFill>
              </a:rPr>
              <a:t>, -1 );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if( </a:t>
            </a:r>
            <a:r>
              <a:rPr lang="en-US" altLang="zh-CN" sz="1600" dirty="0" err="1">
                <a:solidFill>
                  <a:srgbClr val="006600"/>
                </a:solidFill>
              </a:rPr>
              <a:t>rval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必须存储</a:t>
            </a:r>
            <a:r>
              <a:rPr lang="en-US" altLang="zh-CN" sz="1600" dirty="0" err="1">
                <a:solidFill>
                  <a:srgbClr val="006600"/>
                </a:solidFill>
              </a:rPr>
              <a:t>errno</a:t>
            </a:r>
            <a:r>
              <a:rPr lang="zh-CN" altLang="en-US" sz="1600" dirty="0">
                <a:solidFill>
                  <a:srgbClr val="006600"/>
                </a:solidFill>
              </a:rPr>
              <a:t>，因为下一次系统调用会修改该值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error_code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errno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操作不成功，</a:t>
            </a:r>
            <a:r>
              <a:rPr lang="en-US" altLang="zh-CN" sz="1600" dirty="0" err="1">
                <a:solidFill>
                  <a:srgbClr val="006600"/>
                </a:solidFill>
              </a:rPr>
              <a:t>chown</a:t>
            </a:r>
            <a:r>
              <a:rPr lang="zh-CN" altLang="en-US" sz="1600" dirty="0">
                <a:solidFill>
                  <a:srgbClr val="006600"/>
                </a:solidFill>
              </a:rPr>
              <a:t>将返回</a:t>
            </a:r>
            <a:r>
              <a:rPr lang="en-US" altLang="zh-CN" sz="1600" dirty="0">
                <a:solidFill>
                  <a:srgbClr val="006600"/>
                </a:solidFill>
              </a:rPr>
              <a:t>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assert( </a:t>
            </a:r>
            <a:r>
              <a:rPr lang="en-US" altLang="zh-CN" sz="1600" dirty="0" err="1">
                <a:solidFill>
                  <a:srgbClr val="006600"/>
                </a:solidFill>
              </a:rPr>
              <a:t>rval</a:t>
            </a:r>
            <a:r>
              <a:rPr lang="en-US" altLang="zh-CN" sz="1600" dirty="0">
                <a:solidFill>
                  <a:srgbClr val="006600"/>
                </a:solidFill>
              </a:rPr>
              <a:t> == -1 );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检查</a:t>
            </a:r>
            <a:r>
              <a:rPr lang="en-US" altLang="zh-CN" sz="1600" dirty="0" err="1">
                <a:solidFill>
                  <a:srgbClr val="006600"/>
                </a:solidFill>
              </a:rPr>
              <a:t>errno</a:t>
            </a:r>
            <a:r>
              <a:rPr lang="zh-CN" altLang="en-US" sz="1600" dirty="0">
                <a:solidFill>
                  <a:srgbClr val="006600"/>
                </a:solidFill>
              </a:rPr>
              <a:t>，进行对应处理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switch( </a:t>
            </a:r>
            <a:r>
              <a:rPr lang="en-US" altLang="zh-CN" sz="1600" dirty="0" err="1">
                <a:solidFill>
                  <a:srgbClr val="006600"/>
                </a:solidFill>
              </a:rPr>
              <a:t>error_code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EPERM:		//  </a:t>
            </a:r>
            <a:r>
              <a:rPr lang="zh-CN" altLang="en-US" sz="1600" dirty="0">
                <a:solidFill>
                  <a:srgbClr val="006600"/>
                </a:solidFill>
              </a:rPr>
              <a:t>操作被否决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EROFS:		//  PATH</a:t>
            </a:r>
            <a:r>
              <a:rPr lang="zh-CN" altLang="en-US" sz="1600" dirty="0">
                <a:solidFill>
                  <a:srgbClr val="006600"/>
                </a:solidFill>
              </a:rPr>
              <a:t>位于只读文件系统中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ENAMETOOLONG:	//  </a:t>
            </a:r>
            <a:r>
              <a:rPr lang="zh-CN" altLang="en-US" sz="1600" dirty="0">
                <a:solidFill>
                  <a:srgbClr val="006600"/>
                </a:solidFill>
              </a:rPr>
              <a:t>文件名太长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ENOENT:		//  </a:t>
            </a:r>
            <a:r>
              <a:rPr lang="zh-CN" altLang="en-US" sz="1600" dirty="0">
                <a:solidFill>
                  <a:srgbClr val="006600"/>
                </a:solidFill>
              </a:rPr>
              <a:t>文件不存在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ENOTDIR:		//  path</a:t>
            </a:r>
            <a:r>
              <a:rPr lang="zh-CN" altLang="en-US" sz="1600" dirty="0">
                <a:solidFill>
                  <a:srgbClr val="006600"/>
                </a:solidFill>
              </a:rPr>
              <a:t>的某个成分不是目录</a:t>
            </a: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系统调用错误处理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6826" y="1593836"/>
            <a:ext cx="7584879" cy="374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EACCES:		//  path</a:t>
            </a:r>
            <a:r>
              <a:rPr lang="zh-CN" altLang="en-US" sz="1600" dirty="0">
                <a:solidFill>
                  <a:srgbClr val="006600"/>
                </a:solidFill>
              </a:rPr>
              <a:t>的某个成分不可访问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"error when trying to change the ownership of " &lt;&lt; path;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":“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strerror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error_code</a:t>
            </a:r>
            <a:r>
              <a:rPr lang="en-US" altLang="zh-CN" sz="1600" dirty="0">
                <a:solidFill>
                  <a:srgbClr val="006600"/>
                </a:solidFill>
              </a:rPr>
              <a:t> 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EFAULT:		//  path</a:t>
            </a:r>
            <a:r>
              <a:rPr lang="zh-CN" altLang="en-US" sz="1600" dirty="0">
                <a:solidFill>
                  <a:srgbClr val="006600"/>
                </a:solidFill>
              </a:rPr>
              <a:t>包含无效内存地址，有可能为</a:t>
            </a:r>
            <a:r>
              <a:rPr lang="en-US" altLang="zh-CN" sz="1600" dirty="0">
                <a:solidFill>
                  <a:srgbClr val="006600"/>
                </a:solidFill>
              </a:rPr>
              <a:t>bug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abort 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ENOMEM:		//  </a:t>
            </a:r>
            <a:r>
              <a:rPr lang="zh-CN" altLang="en-US" sz="1600" dirty="0">
                <a:solidFill>
                  <a:srgbClr val="006600"/>
                </a:solidFill>
              </a:rPr>
              <a:t>核心内存不足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strerror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error_code</a:t>
            </a:r>
            <a:r>
              <a:rPr lang="en-US" altLang="zh-CN" sz="1600" dirty="0">
                <a:solidFill>
                  <a:srgbClr val="006600"/>
                </a:solidFill>
              </a:rPr>
              <a:t> 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exit( 1 );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default:			//  </a:t>
            </a:r>
            <a:r>
              <a:rPr lang="zh-CN" altLang="en-US" sz="1600" dirty="0">
                <a:solidFill>
                  <a:srgbClr val="006600"/>
                </a:solidFill>
              </a:rPr>
              <a:t>不可预见错误，最可能为程序</a:t>
            </a:r>
            <a:r>
              <a:rPr lang="en-US" altLang="zh-CN" sz="1600" dirty="0">
                <a:solidFill>
                  <a:srgbClr val="006600"/>
                </a:solidFill>
              </a:rPr>
              <a:t>bug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abort 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0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执行环境</a:t>
            </a:r>
            <a:endParaRPr lang="zh-CN" altLang="en-US" sz="3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　备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资源管理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60073"/>
            <a:ext cx="8168852" cy="442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必须予以明确管理的资源类型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、文件描述符、文件指针、临时文件、同步对象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资源管理流程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：分配资源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：正常处理流程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：如果流程失败，释放资源并退出，否则执行正常处理流程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：释放资源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：函数返回</a:t>
            </a:r>
          </a:p>
        </p:txBody>
      </p:sp>
    </p:spTree>
    <p:extLst>
      <p:ext uri="{BB962C8B-B14F-4D97-AF65-F5344CB8AC3E}">
        <p14:creationId xmlns:p14="http://schemas.microsoft.com/office/powerpoint/2010/main" val="5317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资源管理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06045"/>
            <a:ext cx="7474229" cy="479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char * </a:t>
            </a:r>
            <a:r>
              <a:rPr lang="en-US" altLang="zh-CN" sz="1600" dirty="0" err="1">
                <a:solidFill>
                  <a:srgbClr val="006600"/>
                </a:solidFill>
              </a:rPr>
              <a:t>ReadFromFile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filename, </a:t>
            </a:r>
            <a:r>
              <a:rPr lang="en-US" altLang="zh-CN" sz="1600" dirty="0" err="1">
                <a:solidFill>
                  <a:srgbClr val="006600"/>
                </a:solidFill>
              </a:rPr>
              <a:t>size_t</a:t>
            </a:r>
            <a:r>
              <a:rPr lang="en-US" altLang="zh-CN" sz="1600" dirty="0">
                <a:solidFill>
                  <a:srgbClr val="006600"/>
                </a:solidFill>
              </a:rPr>
              <a:t> length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* buffer = new char[length];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!buffer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= open( filename, O_RDONLY );    //  </a:t>
            </a:r>
            <a:r>
              <a:rPr lang="zh-CN" altLang="en-US" sz="1600" dirty="0">
                <a:solidFill>
                  <a:srgbClr val="006600"/>
                </a:solidFill>
              </a:rPr>
              <a:t>以只读模式打开文件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== -1 )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smtClean="0">
                <a:solidFill>
                  <a:srgbClr val="006600"/>
                </a:solidFill>
              </a:rPr>
              <a:t>delete[] </a:t>
            </a:r>
            <a:r>
              <a:rPr lang="en-US" altLang="zh-CN" sz="1600" dirty="0">
                <a:solidFill>
                  <a:srgbClr val="006600"/>
                </a:solidFill>
              </a:rPr>
              <a:t>buffer,  buffer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size_t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bytes_read</a:t>
            </a:r>
            <a:r>
              <a:rPr lang="en-US" altLang="zh-CN" sz="1600" dirty="0">
                <a:solidFill>
                  <a:srgbClr val="006600"/>
                </a:solidFill>
              </a:rPr>
              <a:t> = read(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buffer, length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bytes_read</a:t>
            </a:r>
            <a:r>
              <a:rPr lang="en-US" altLang="zh-CN" sz="1600" dirty="0">
                <a:solidFill>
                  <a:srgbClr val="006600"/>
                </a:solidFill>
              </a:rPr>
              <a:t> != length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smtClean="0">
                <a:solidFill>
                  <a:srgbClr val="006600"/>
                </a:solidFill>
              </a:rPr>
              <a:t>delete[] </a:t>
            </a:r>
            <a:r>
              <a:rPr lang="en-US" altLang="zh-CN" sz="1600" dirty="0">
                <a:solidFill>
                  <a:srgbClr val="006600"/>
                </a:solidFill>
              </a:rPr>
              <a:t>buffer,  buffer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buffer;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55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系统日志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60073"/>
            <a:ext cx="8553862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日志：系统或程序运行的记录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系统日志进程：</a:t>
            </a: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syslogd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rsyslogd</a:t>
            </a: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均为守护（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）进程，即在后台运行的进程，没有控制终端，也不会接收用户输入，父进程通常为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一般为“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，日志信息一般保存在“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/log/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rsyslogd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既能接收用户进程输出的日志，也能接收内核日志；在接收到日志信息后，会输出到特定的日志文件中；日志信息的分发可配置</a:t>
            </a:r>
          </a:p>
        </p:txBody>
      </p:sp>
    </p:spTree>
    <p:extLst>
      <p:ext uri="{BB962C8B-B14F-4D97-AF65-F5344CB8AC3E}">
        <p14:creationId xmlns:p14="http://schemas.microsoft.com/office/powerpoint/2010/main" val="24855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系统日志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5" y="1460073"/>
            <a:ext cx="8984751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日志生成函数：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syslog.h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syslog(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priority,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参数列表，用于结构化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：日志优先级，设施值（一般默认为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LOG_USER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）与日志级别的位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日志级别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LOG_EMERG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，系统不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LOG_ALERT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，报警，需立即采取行动）、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LOG_CRIT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，严重情况）、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LOG_ERR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，错误）、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LOG_WARNING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，警告）、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LOG_NOTICE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，通知）、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LOG_INFO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，信息）、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LOG_DEBUG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，调试）</a:t>
            </a:r>
          </a:p>
        </p:txBody>
      </p:sp>
    </p:spTree>
    <p:extLst>
      <p:ext uri="{BB962C8B-B14F-4D97-AF65-F5344CB8AC3E}">
        <p14:creationId xmlns:p14="http://schemas.microsoft.com/office/powerpoint/2010/main" val="24009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系统日志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60073"/>
            <a:ext cx="8553862" cy="4567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日志打开函数：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openlog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openlog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logopt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facility 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函数的默认输出方式，以进一步结构化日志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：标志项，指定添加到日志消息的日期和时间后的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logopt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：日志选项，用于配置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函数的行为，取值为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LOG_PID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（在日志消息中包含程序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LOG_CONS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（如果日志不能记录至日志文件，则打印到终端）、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LOG_ODELAY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（延迟打开日志功能，直到第一次调用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函数）、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LOG_NDELAY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（不延迟打开日志功能）的位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500"/>
              </a:spcBef>
              <a:buFontTx/>
              <a:buChar char="-"/>
            </a:pP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：用于修改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syslog()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函数的默认设施值，一般维持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LOG_USER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36057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系统日志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04451"/>
            <a:ext cx="8553862" cy="305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日志过滤函数：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setlogmask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setlogmask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maskpri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日志掩码，大于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maskpri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的日志级别信息被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值：设置日志掩码前的日志掩码旧值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日志关闭函数：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closelog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closelog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620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34371"/>
            <a:ext cx="8553862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EUID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EGID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进程拥有两个用户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（真实用户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（有效用户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的目的：方便资源访问，运行程序的用户拥有该程序有效用户的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与用户类似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用户信息处理函数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getuid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geteuid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真实组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getgid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有效组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getegid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371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34371"/>
            <a:ext cx="8553862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用户信息处理函数（续）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真实用户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有效用户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seteuid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29127" y="3598078"/>
            <a:ext cx="7816850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unistd.h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stdio.h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uid_t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uid</a:t>
            </a:r>
            <a:r>
              <a:rPr lang="en-US" altLang="zh-CN" sz="1800" dirty="0">
                <a:solidFill>
                  <a:srgbClr val="006600"/>
                </a:solidFill>
              </a:rPr>
              <a:t> = </a:t>
            </a:r>
            <a:r>
              <a:rPr lang="en-US" altLang="zh-CN" sz="1800" dirty="0" err="1">
                <a:solidFill>
                  <a:srgbClr val="006600"/>
                </a:solidFill>
              </a:rPr>
              <a:t>getuid</a:t>
            </a:r>
            <a:r>
              <a:rPr lang="en-US" altLang="zh-CN" sz="1800" dirty="0">
                <a:solidFill>
                  <a:srgbClr val="006600"/>
                </a:solidFill>
              </a:rPr>
              <a:t>(),  </a:t>
            </a:r>
            <a:r>
              <a:rPr lang="en-US" altLang="zh-CN" sz="1800" dirty="0" err="1">
                <a:solidFill>
                  <a:srgbClr val="006600"/>
                </a:solidFill>
              </a:rPr>
              <a:t>euid</a:t>
            </a:r>
            <a:r>
              <a:rPr lang="en-US" altLang="zh-CN" sz="1800" dirty="0">
                <a:solidFill>
                  <a:srgbClr val="006600"/>
                </a:solidFill>
              </a:rPr>
              <a:t> = </a:t>
            </a:r>
            <a:r>
              <a:rPr lang="en-US" altLang="zh-CN" sz="1800" dirty="0" err="1">
                <a:solidFill>
                  <a:srgbClr val="006600"/>
                </a:solidFill>
              </a:rPr>
              <a:t>geteuid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printf</a:t>
            </a:r>
            <a:r>
              <a:rPr lang="en-US" altLang="zh-CN" sz="1800" dirty="0">
                <a:solidFill>
                  <a:srgbClr val="006600"/>
                </a:solidFill>
              </a:rPr>
              <a:t>("</a:t>
            </a:r>
            <a:r>
              <a:rPr lang="en-US" altLang="zh-CN" sz="1800" dirty="0" err="1">
                <a:solidFill>
                  <a:srgbClr val="006600"/>
                </a:solidFill>
              </a:rPr>
              <a:t>uid</a:t>
            </a:r>
            <a:r>
              <a:rPr lang="en-US" altLang="zh-CN" sz="1800" dirty="0">
                <a:solidFill>
                  <a:srgbClr val="006600"/>
                </a:solidFill>
              </a:rPr>
              <a:t>: %d; </a:t>
            </a:r>
            <a:r>
              <a:rPr lang="en-US" altLang="zh-CN" sz="1800" dirty="0" err="1">
                <a:solidFill>
                  <a:srgbClr val="006600"/>
                </a:solidFill>
              </a:rPr>
              <a:t>euid</a:t>
            </a:r>
            <a:r>
              <a:rPr lang="en-US" altLang="zh-CN" sz="1800" dirty="0">
                <a:solidFill>
                  <a:srgbClr val="006600"/>
                </a:solidFill>
              </a:rPr>
              <a:t>: %d\n", </a:t>
            </a:r>
            <a:r>
              <a:rPr lang="en-US" altLang="zh-CN" sz="1800" dirty="0" err="1">
                <a:solidFill>
                  <a:srgbClr val="006600"/>
                </a:solidFill>
              </a:rPr>
              <a:t>uid</a:t>
            </a:r>
            <a:r>
              <a:rPr lang="en-US" altLang="zh-CN" sz="1800" dirty="0">
                <a:solidFill>
                  <a:srgbClr val="006600"/>
                </a:solidFill>
              </a:rPr>
              <a:t>, </a:t>
            </a:r>
            <a:r>
              <a:rPr lang="en-US" altLang="zh-CN" sz="1800" dirty="0" err="1">
                <a:solidFill>
                  <a:srgbClr val="006600"/>
                </a:solidFill>
              </a:rPr>
              <a:t>euid</a:t>
            </a:r>
            <a:r>
              <a:rPr lang="en-US" altLang="zh-CN" sz="18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9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3" descr="D:\uid_eui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50" y="1448671"/>
            <a:ext cx="7323661" cy="464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9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标准输入输出流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346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执行环境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63985"/>
            <a:ext cx="7786807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zh-CN" altLang="en-US" sz="3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程序退出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系统调用错误处理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</a:p>
        </p:txBody>
      </p:sp>
    </p:spTree>
    <p:extLst>
      <p:ext uri="{BB962C8B-B14F-4D97-AF65-F5344CB8AC3E}">
        <p14:creationId xmlns:p14="http://schemas.microsoft.com/office/powerpoint/2010/main" val="23687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标准输入输出流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76115"/>
            <a:ext cx="816885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标准输入流：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标准输出流：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有缓冲，在缓冲区满、程序正常退出、流被关闭或强制刷新（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fflush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函数）时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缓冲区满后同时打印多个句号：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while(1)  {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"." );  sleep(1);  }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标准错误流：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无缓冲，直接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每秒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打印一个句号：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while(1)  {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fprintf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"." );  sleep(1);  }</a:t>
            </a:r>
          </a:p>
        </p:txBody>
      </p:sp>
    </p:spTree>
    <p:extLst>
      <p:ext uri="{BB962C8B-B14F-4D97-AF65-F5344CB8AC3E}">
        <p14:creationId xmlns:p14="http://schemas.microsoft.com/office/powerpoint/2010/main" val="42783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文件描述符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76115"/>
            <a:ext cx="8168852" cy="430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文件描述符的意义与目的：在程序中代表文件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为每个进程维护一个文件打开记录表，文件描述符为该文件在表中的索引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文件描述符为非负整数，范围从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OPEN_MAX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操作系统可能具有不同范围，可以同时打开的文件数目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文件描述符的缺点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UNIX/Linux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操作系统可能没有文件描述符概念，跨平台编程时建议使用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标准库函数和文件流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文件描述符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62483"/>
            <a:ext cx="8168852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预定义的标准输入输出流的文件描述符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STDIN_FILENO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STDOUT_FILENO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STDERR_FILENO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文件描述符的创建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物皆文件，操作系统使用统一方式管理和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函数都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打开文件或设备的方式创建文件描述符</a:t>
            </a:r>
          </a:p>
        </p:txBody>
      </p:sp>
    </p:spTree>
    <p:extLst>
      <p:ext uri="{BB962C8B-B14F-4D97-AF65-F5344CB8AC3E}">
        <p14:creationId xmlns:p14="http://schemas.microsoft.com/office/powerpoint/2010/main" val="1713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778452" cy="431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基本与高级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打开关闭函数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：前者头文件“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，后者头文件“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unistd.h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unistd.h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uio.h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文件发送函数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sendfile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sendfile.h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数据移动函数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数据移动函数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文件控制函数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74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778452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open(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filename,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oflag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：打开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指定的文件，返回其文件描述符，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oflag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为文件打开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文件支持定位，读取时从当前文件偏移量处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文件打开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O_RDONLY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（只读）、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O_WRONLY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（只写）、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O_RDWR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（读写）等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关闭文件函数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close(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：关闭文件描述符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所代表的文件</a:t>
            </a:r>
          </a:p>
        </p:txBody>
      </p:sp>
    </p:spTree>
    <p:extLst>
      <p:ext uri="{BB962C8B-B14F-4D97-AF65-F5344CB8AC3E}">
        <p14:creationId xmlns:p14="http://schemas.microsoft.com/office/powerpoint/2010/main" val="413422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778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read(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void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个字节的数据从文件描述符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所代表的文件中读入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文件支持定位，读取时从当前文件偏移量处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值：读取的字节数，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表示文件结尾，失败时返回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个字节的数据从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所指向的缓冲区写入文件描述符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所代表的文件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与返回值的意义与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相同或类似</a:t>
            </a:r>
          </a:p>
        </p:txBody>
      </p:sp>
    </p:spTree>
    <p:extLst>
      <p:ext uri="{BB962C8B-B14F-4D97-AF65-F5344CB8AC3E}">
        <p14:creationId xmlns:p14="http://schemas.microsoft.com/office/powerpoint/2010/main" val="40918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778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分散读函数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iovec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iovcnt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：将数据从文件描述符所代表的文件中读到分散的内存块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为文件描述符；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为写入的内存块结构体数组，每个数组元素只有内存基地址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iov_base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和内存块长度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iov_len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两个字段；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iovcnt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为读取的元素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值：读取的内存块数，失败时返回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集中写函数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iovec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iovcnt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：将数据从分散的内存块中写入文件描述符所代表的文件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与返回值的意义与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相同或类似</a:t>
            </a:r>
          </a:p>
        </p:txBody>
      </p:sp>
    </p:spTree>
    <p:extLst>
      <p:ext uri="{BB962C8B-B14F-4D97-AF65-F5344CB8AC3E}">
        <p14:creationId xmlns:p14="http://schemas.microsoft.com/office/powerpoint/2010/main" val="35308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1705" y="1411947"/>
            <a:ext cx="9015663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文件发送函数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sendfile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sendfile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in_fd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offset,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：在两个文件描述符所代表的文件间直接传递数据，以避免内核缓冲区和用户缓冲区之间的数据拷贝，提升程序效率；为网络文件传输而专门设计的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为目的文件描述符；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in_fd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为源文件描述符；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指定读取时的偏移量，为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表示从默认位置开始读取；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为传输的字节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值：传输的字节数，失败时返回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in_fd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必须为支持类似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函数的文件描述符，即必须代表真实的文件，不能为套接字和管道；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out_fd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必须为套接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1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1705" y="1411947"/>
            <a:ext cx="901566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数据移动函数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splice(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loff_t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loff_t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：在两个文件描述符所代表的文件间移动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为源文件描述符；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为输入数据偏移量，若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为管道，则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必须设置为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的意义类似；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为传输的字节数；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控制数据如何移动，其取值为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SPLICE_F_MOVE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（新内核无效果）、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SPLICE_F_NONBLOCK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（非阻塞）、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SPLICE_F_MORE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（还有后续数据）和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SPLICE_F_GIFT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（无效果）的位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值：传输的字节数，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表示无数据移动，失败时返回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必须至少有一个为管道文件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6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1705" y="1460073"/>
            <a:ext cx="901566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数据移动函数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tee()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tee(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unsigned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：在两个文件描述符所代表的管道间移动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：含义与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值：传输的字节数，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表示无数据移动，失败时返回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fd_out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必须为管道文件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5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24241"/>
            <a:ext cx="7786807" cy="351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命令行规范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参数：以单横开头，后跟单一字符，例：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参数：以双横开头，后跟字符串，例：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程序访问参数列表的方法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接受命令行的输入参数，并解释之</a:t>
            </a:r>
          </a:p>
        </p:txBody>
      </p:sp>
    </p:spTree>
    <p:extLst>
      <p:ext uri="{BB962C8B-B14F-4D97-AF65-F5344CB8AC3E}">
        <p14:creationId xmlns:p14="http://schemas.microsoft.com/office/powerpoint/2010/main" val="17679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11705" y="1427989"/>
            <a:ext cx="9288379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文件控制函数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：对文件描述符所代表的文件或设备进行控制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为文件描述符；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为控制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值：失败时返回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并设置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F_DUPFD/F_DUPFD_CLOEXEC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，成功时返回新创建的文件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或设置文件描述符的标志：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F_GETFD/F_SETFD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的标志，后者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360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60824" cy="830997"/>
            <a:chOff x="734568" y="424635"/>
            <a:chExt cx="2560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818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99411" y="1379863"/>
            <a:ext cx="94006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常用操作（续）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描述符状态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F_GETFL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F_SETFL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的状态标志，后者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SIGURG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信号的宿主进程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或进程组的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F_GETOWN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F_SETOWN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，成功时前者返回信号的宿主进程的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或进程组的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，后者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或设置信号：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F_GETSIG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F_SETSIG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，成功时前者返回信号值，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，后者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或设置管道容量：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F_GETPIPE_SZ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F_SETPIPE_SZ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，第三个参数前者无，后者型式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，成功时前者返回管道容量，后者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5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临时文件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63579" y="1460073"/>
            <a:ext cx="8085221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使用临时文件时的注意事项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多个进程可能同时运行，它们可能应该使用不同的临时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小心设置文件属性，未授权用户不应具有临时文件访问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文件的生成应该外部不可预测，否则系统容易受到攻击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临时文件函数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mkstemp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名称唯一的临时文件，使用“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作为模板，返回文件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不希望外界看到临时文件，创建临时文件后应调用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unlink()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函数将其从目录项中删除，但文件本身仍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采用引用计数方式访问；本程序未结束，可用文件描述符访问该文件；文件引用计数降为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，系统自动删除临时文件</a:t>
            </a:r>
          </a:p>
        </p:txBody>
      </p:sp>
    </p:spTree>
    <p:extLst>
      <p:ext uri="{BB962C8B-B14F-4D97-AF65-F5344CB8AC3E}">
        <p14:creationId xmlns:p14="http://schemas.microsoft.com/office/powerpoint/2010/main" val="36335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临时文件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65250"/>
            <a:ext cx="781685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cstdlib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cstring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向临时文件中写入数据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WriteToTempFile</a:t>
            </a:r>
            <a:r>
              <a:rPr lang="en-US" altLang="zh-CN" sz="1600" dirty="0">
                <a:solidFill>
                  <a:srgbClr val="006600"/>
                </a:solidFill>
              </a:rPr>
              <a:t>( char * buffer, </a:t>
            </a:r>
            <a:r>
              <a:rPr lang="en-US" altLang="zh-CN" sz="1600" dirty="0" err="1">
                <a:solidFill>
                  <a:srgbClr val="006600"/>
                </a:solidFill>
              </a:rPr>
              <a:t>size_t</a:t>
            </a:r>
            <a:r>
              <a:rPr lang="en-US" altLang="zh-CN" sz="1600" dirty="0">
                <a:solidFill>
                  <a:srgbClr val="006600"/>
                </a:solidFill>
              </a:rPr>
              <a:t> length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创建临时文件，“</a:t>
            </a:r>
            <a:r>
              <a:rPr lang="en-US" altLang="zh-CN" sz="1600" dirty="0">
                <a:solidFill>
                  <a:srgbClr val="006600"/>
                </a:solidFill>
              </a:rPr>
              <a:t>XXXXXX</a:t>
            </a:r>
            <a:r>
              <a:rPr lang="zh-CN" altLang="en-US" sz="1600" dirty="0">
                <a:solidFill>
                  <a:srgbClr val="006600"/>
                </a:solidFill>
              </a:rPr>
              <a:t>”将在生成时被替换，以保证文件名唯一性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</a:t>
            </a:r>
            <a:r>
              <a:rPr lang="en-US" altLang="zh-CN" sz="1600" dirty="0" err="1">
                <a:solidFill>
                  <a:srgbClr val="006600"/>
                </a:solidFill>
              </a:rPr>
              <a:t>temp_filename</a:t>
            </a:r>
            <a:r>
              <a:rPr lang="en-US" altLang="zh-CN" sz="1600" dirty="0">
                <a:solidFill>
                  <a:srgbClr val="006600"/>
                </a:solidFill>
              </a:rPr>
              <a:t>[] = "/</a:t>
            </a:r>
            <a:r>
              <a:rPr lang="en-US" altLang="zh-CN" sz="1600" dirty="0" err="1">
                <a:solidFill>
                  <a:srgbClr val="006600"/>
                </a:solidFill>
              </a:rPr>
              <a:t>tmp</a:t>
            </a:r>
            <a:r>
              <a:rPr lang="en-US" altLang="zh-CN" sz="1600" dirty="0">
                <a:solidFill>
                  <a:srgbClr val="006600"/>
                </a:solidFill>
              </a:rPr>
              <a:t>/</a:t>
            </a:r>
            <a:r>
              <a:rPr lang="en-US" altLang="zh-CN" sz="1600" dirty="0" err="1">
                <a:solidFill>
                  <a:srgbClr val="006600"/>
                </a:solidFill>
              </a:rPr>
              <a:t>temp_file.XXXXXX</a:t>
            </a:r>
            <a:r>
              <a:rPr lang="en-US" altLang="zh-CN" sz="1600" dirty="0">
                <a:solidFill>
                  <a:srgbClr val="006600"/>
                </a:solidFill>
              </a:rPr>
              <a:t>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mkstemp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temp_filename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取消文件链接，不显示该临时文件；关闭文件描述符后，临时文件被删除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unlink(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temp_filename</a:t>
            </a:r>
            <a:r>
              <a:rPr lang="en-US" altLang="zh-CN" sz="1600" dirty="0" smtClean="0">
                <a:solidFill>
                  <a:srgbClr val="006600"/>
                </a:solidFill>
              </a:rPr>
              <a:t> 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向临时文件中写入数据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write(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&amp;length,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(length)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write(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buffer, length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返回临时文件的文件描述符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7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临时文件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77266" y="1501608"/>
            <a:ext cx="7377976" cy="412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从临时文件中读取数据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char * </a:t>
            </a:r>
            <a:r>
              <a:rPr lang="en-US" altLang="zh-CN" sz="1600" dirty="0" err="1">
                <a:solidFill>
                  <a:srgbClr val="006600"/>
                </a:solidFill>
              </a:rPr>
              <a:t>ReadFromTempFile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size_t</a:t>
            </a:r>
            <a:r>
              <a:rPr lang="en-US" altLang="zh-CN" sz="1600" dirty="0">
                <a:solidFill>
                  <a:srgbClr val="006600"/>
                </a:solidFill>
              </a:rPr>
              <a:t> * length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定位到文件开头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lseek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0, SEEK_SET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读取数据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read(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length,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(*length)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* buffer = new char[*length];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read(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buffer, *length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关闭文件描述符，临时文件将被删除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buffer;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9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实际文件系统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ext3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</a:t>
            </a: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虚拟文件系统</a:t>
            </a: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特殊文件系统</a:t>
            </a: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endParaRPr lang="en-US" altLang="zh-CN" sz="32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文件系统中抽取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1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63579" y="1460073"/>
            <a:ext cx="8935453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文件系统：组成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与功能描述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块、超级块、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索引结点区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块：在文件系统开头，通常为一个扇区，存放引导程序，用于读入并启动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块：用于记录文件系统的管理信息，不同的文件系统拥有不同的超级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索引结点区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：一个文件或目录占据一个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索引结点为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该文件系统的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可以利用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一个文件系统挂在另一个文件系统的非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叶结点上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区：用于存放文件数据或者管理数据</a:t>
            </a:r>
          </a:p>
        </p:txBody>
      </p:sp>
    </p:spTree>
    <p:extLst>
      <p:ext uri="{BB962C8B-B14F-4D97-AF65-F5344CB8AC3E}">
        <p14:creationId xmlns:p14="http://schemas.microsoft.com/office/powerpoint/2010/main" val="397068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63579" y="1460073"/>
            <a:ext cx="89354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虚拟文件系统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的特点：只存于内存中，充当实际文件系统与操作系统之间的接口，提供实际文件系统的挂载，并管理实际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的构造：系统初始化时构造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目录树，建立其数据结构；每个实际文件系统使用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file_system_type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结构存储为结点，并形成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的意义与目的： 支持多种不同的文件系统，内核以一致的方式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处理这些文件系统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，从而对用户透明</a:t>
            </a:r>
          </a:p>
          <a:p>
            <a:pPr>
              <a:spcBef>
                <a:spcPts val="600"/>
              </a:spcBef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08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556326"/>
            <a:ext cx="875898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特殊文件系统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内核的窗口，只存于内存中，并不占用磁盘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典型信息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信息：进程项、进程参数列表、进程环境、进程可执行文件、进程文件描述符、进程内存统计信息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信息、设备信息、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总线信息、串口信息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信息：版本信息、主机名与域名信息、内存使用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、挂载点与文件系统</a:t>
            </a:r>
          </a:p>
        </p:txBody>
      </p:sp>
    </p:spTree>
    <p:extLst>
      <p:ext uri="{BB962C8B-B14F-4D97-AF65-F5344CB8AC3E}">
        <p14:creationId xmlns:p14="http://schemas.microsoft.com/office/powerpoint/2010/main" val="727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　备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34268"/>
            <a:ext cx="7786807" cy="451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设备号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设备项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设备目录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硬件设备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特殊设备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设备控制与访问</a:t>
            </a:r>
          </a:p>
        </p:txBody>
      </p:sp>
    </p:spTree>
    <p:extLst>
      <p:ext uri="{BB962C8B-B14F-4D97-AF65-F5344CB8AC3E}">
        <p14:creationId xmlns:p14="http://schemas.microsoft.com/office/powerpoint/2010/main" val="117539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273188"/>
            <a:ext cx="7786807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编写程序，输出命令行参数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68706" y="1788615"/>
            <a:ext cx="8208962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iostream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using namespace </a:t>
            </a:r>
            <a:r>
              <a:rPr lang="en-US" altLang="zh-CN" sz="1800" dirty="0" err="1">
                <a:solidFill>
                  <a:srgbClr val="006600"/>
                </a:solidFill>
              </a:rPr>
              <a:t>std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main(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, char* </a:t>
            </a:r>
            <a:r>
              <a:rPr lang="en-US" altLang="zh-CN" sz="1800" dirty="0" err="1">
                <a:solidFill>
                  <a:srgbClr val="006600"/>
                </a:solidFill>
              </a:rPr>
              <a:t>argv</a:t>
            </a:r>
            <a:r>
              <a:rPr lang="en-US" altLang="zh-CN" sz="1800" dirty="0">
                <a:solidFill>
                  <a:srgbClr val="006600"/>
                </a:solidFill>
              </a:rPr>
              <a:t>[]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"The program name is 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argv</a:t>
            </a:r>
            <a:r>
              <a:rPr lang="en-US" altLang="zh-CN" sz="1800" dirty="0">
                <a:solidFill>
                  <a:srgbClr val="006600"/>
                </a:solidFill>
              </a:rPr>
              <a:t>[0] &lt;&lt; "."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if(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 &gt; 1 )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"With 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 - 1 &lt;&lt; " </a:t>
            </a:r>
            <a:r>
              <a:rPr lang="en-US" altLang="zh-CN" sz="1800" dirty="0" err="1">
                <a:solidFill>
                  <a:srgbClr val="006600"/>
                </a:solidFill>
              </a:rPr>
              <a:t>args</a:t>
            </a:r>
            <a:r>
              <a:rPr lang="en-US" altLang="zh-CN" sz="1800" dirty="0">
                <a:solidFill>
                  <a:srgbClr val="006600"/>
                </a:solidFill>
              </a:rPr>
              <a:t> as follows:"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for(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= 1;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&lt;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; ++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argv</a:t>
            </a:r>
            <a:r>
              <a:rPr lang="en-US" altLang="zh-CN" sz="1800" dirty="0">
                <a:solidFill>
                  <a:srgbClr val="006600"/>
                </a:solidFill>
              </a:rPr>
              <a:t>[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]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"With 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argc</a:t>
            </a:r>
            <a:r>
              <a:rPr lang="en-US" altLang="zh-CN" sz="1800" dirty="0">
                <a:solidFill>
                  <a:srgbClr val="006600"/>
                </a:solidFill>
              </a:rPr>
              <a:t> - 1 &lt;&lt; " arguments."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4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95906"/>
            <a:ext cx="806778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设备文件的性质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文件不是普通的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设备的数据需要与相应的设备驱动器通信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设备文件的类型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设备：读写串行数据字节流，如串口、终端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设备：随机读写固定尺寸数据块，如磁盘设备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　明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挂载到文件系统后，使用文件和目录模式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一般不用块设备，内核实现文件系统时使用块设备操作文件</a:t>
            </a:r>
          </a:p>
        </p:txBody>
      </p:sp>
    </p:spTree>
    <p:extLst>
      <p:ext uri="{BB962C8B-B14F-4D97-AF65-F5344CB8AC3E}">
        <p14:creationId xmlns:p14="http://schemas.microsoft.com/office/powerpoint/2010/main" val="5371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设备号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95906"/>
            <a:ext cx="80677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大设备号（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device number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设备对应哪个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设备驱动器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关系由内核确定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小设备号（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minor device number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由设备驱动器控制的单个设备或设备的某个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号主设备为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控制器可以连接多个设备（磁盘、磁带、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CD-DVD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驱动器等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主设备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的小设备号为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，而从设备的小设备号为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主设备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单独分区的小设备号从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，从设备单独分区的小设备号从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31140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设备项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63822"/>
            <a:ext cx="8693429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设备项：与文件类似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命令移动或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设备支持读写，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命令可以从（向）设备读取（写入）数据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mknod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系统调用：创建设备项（文件系统结点）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mknod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pathname,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pathname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为设备项包含路径的名称；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为设备的使用权限与结点类型；当文件类型为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S_IFCHR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S_IFBLK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表示设备的大小设备号，否则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项仅仅是与设备通信的门户，在文件系统中创建设备项并不意味着设备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超级用户才可以创建设备项</a:t>
            </a:r>
          </a:p>
        </p:txBody>
      </p:sp>
    </p:spTree>
    <p:extLst>
      <p:ext uri="{BB962C8B-B14F-4D97-AF65-F5344CB8AC3E}">
        <p14:creationId xmlns:p14="http://schemas.microsoft.com/office/powerpoint/2010/main" val="24722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设备目录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588410"/>
            <a:ext cx="869342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操作系统已知的设备目录：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有一个分区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00463" y="3679079"/>
            <a:ext cx="78168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9A4D00"/>
                </a:solidFill>
              </a:rPr>
              <a:t>% </a:t>
            </a:r>
            <a:r>
              <a:rPr lang="en-US" altLang="zh-CN" sz="2000" dirty="0" err="1">
                <a:solidFill>
                  <a:srgbClr val="006600"/>
                </a:solidFill>
              </a:rPr>
              <a:t>ls</a:t>
            </a:r>
            <a:r>
              <a:rPr lang="en-US" altLang="zh-CN" sz="2000" dirty="0">
                <a:solidFill>
                  <a:srgbClr val="006600"/>
                </a:solidFill>
              </a:rPr>
              <a:t>  –l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r>
              <a:rPr lang="en-US" altLang="zh-CN" sz="2000" dirty="0">
                <a:solidFill>
                  <a:srgbClr val="006600"/>
                </a:solidFill>
              </a:rPr>
              <a:t>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0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1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</p:txBody>
      </p:sp>
    </p:spTree>
    <p:extLst>
      <p:ext uri="{BB962C8B-B14F-4D97-AF65-F5344CB8AC3E}">
        <p14:creationId xmlns:p14="http://schemas.microsoft.com/office/powerpoint/2010/main" val="40409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硬件设备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588410"/>
            <a:ext cx="869342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操作系统已知的设备目录：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有一个分区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00463" y="3679079"/>
            <a:ext cx="78168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9A4D00"/>
                </a:solidFill>
              </a:rPr>
              <a:t>% </a:t>
            </a:r>
            <a:r>
              <a:rPr lang="en-US" altLang="zh-CN" sz="2000" dirty="0" err="1">
                <a:solidFill>
                  <a:srgbClr val="006600"/>
                </a:solidFill>
              </a:rPr>
              <a:t>ls</a:t>
            </a:r>
            <a:r>
              <a:rPr lang="en-US" altLang="zh-CN" sz="2000" dirty="0">
                <a:solidFill>
                  <a:srgbClr val="006600"/>
                </a:solidFill>
              </a:rPr>
              <a:t>  –l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r>
              <a:rPr lang="en-US" altLang="zh-CN" sz="2000" dirty="0">
                <a:solidFill>
                  <a:srgbClr val="006600"/>
                </a:solidFill>
              </a:rPr>
              <a:t>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0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1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93495"/>
              </p:ext>
            </p:extLst>
          </p:nvPr>
        </p:nvGraphicFramePr>
        <p:xfrm>
          <a:off x="1477266" y="1405050"/>
          <a:ext cx="9183144" cy="4680000"/>
        </p:xfrm>
        <a:graphic>
          <a:graphicData uri="http://schemas.openxmlformats.org/drawingml/2006/table">
            <a:tbl>
              <a:tblPr/>
              <a:tblGrid>
                <a:gridCol w="3672584"/>
                <a:gridCol w="2647950"/>
                <a:gridCol w="1517650"/>
                <a:gridCol w="134496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设备描述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设备名称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大设备号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小设备号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第一软驱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/fd0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第二软驱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/fd1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控制器，主设备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hda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控制器，主设备，第一分区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/hda1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控制器，从设备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hdb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控制器，从设备，第一分区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/hdb1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控制器，主设备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hdc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控制器，从设备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edv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hdd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sda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8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设备，第一分区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/sda1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8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 CD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－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ROM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驱动器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/scd0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 CD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－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ROM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驱动器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/scd1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6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硬件设备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588410"/>
            <a:ext cx="869342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操作系统已知的设备目录：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有一个分区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hda1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00463" y="3679079"/>
            <a:ext cx="78168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9A4D00"/>
                </a:solidFill>
              </a:rPr>
              <a:t>% </a:t>
            </a:r>
            <a:r>
              <a:rPr lang="en-US" altLang="zh-CN" sz="2000" dirty="0" err="1">
                <a:solidFill>
                  <a:srgbClr val="006600"/>
                </a:solidFill>
              </a:rPr>
              <a:t>ls</a:t>
            </a:r>
            <a:r>
              <a:rPr lang="en-US" altLang="zh-CN" sz="2000" dirty="0">
                <a:solidFill>
                  <a:srgbClr val="006600"/>
                </a:solidFill>
              </a:rPr>
              <a:t>  –l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r>
              <a:rPr lang="en-US" altLang="zh-CN" sz="2000" dirty="0">
                <a:solidFill>
                  <a:srgbClr val="006600"/>
                </a:solidFill>
              </a:rPr>
              <a:t>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0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hda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brw</a:t>
            </a:r>
            <a:r>
              <a:rPr lang="en-US" altLang="zh-CN" sz="2000" dirty="0">
                <a:solidFill>
                  <a:srgbClr val="006600"/>
                </a:solidFill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</a:rPr>
              <a:t>rw</a:t>
            </a:r>
            <a:r>
              <a:rPr lang="en-US" altLang="zh-CN" sz="2000" dirty="0">
                <a:solidFill>
                  <a:srgbClr val="006600"/>
                </a:solidFill>
              </a:rPr>
              <a:t>----  1 root   disk  3, 1  Jul 20 2011  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/hda1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36752"/>
              </p:ext>
            </p:extLst>
          </p:nvPr>
        </p:nvGraphicFramePr>
        <p:xfrm>
          <a:off x="1477266" y="1405050"/>
          <a:ext cx="9183144" cy="4680000"/>
        </p:xfrm>
        <a:graphic>
          <a:graphicData uri="http://schemas.openxmlformats.org/drawingml/2006/table">
            <a:tbl>
              <a:tblPr/>
              <a:tblGrid>
                <a:gridCol w="3672584"/>
                <a:gridCol w="2647950"/>
                <a:gridCol w="1517650"/>
                <a:gridCol w="134496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设备描述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设备名称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大设备号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小设备号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并口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/lp0</a:t>
                      </a:r>
                      <a:r>
                        <a:rPr kumimoji="1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/par0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并口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/lp1</a:t>
                      </a:r>
                      <a:r>
                        <a:rPr kumimoji="1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/par1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第一串口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/ttyS0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第二串口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/ttyS1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65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磁带设备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/ht0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37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磁带设备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/st0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9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SCSI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磁带设备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/st1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9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系统控制台</a:t>
                      </a:r>
                      <a:endParaRPr kumimoji="1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/console</a:t>
                      </a:r>
                      <a:endParaRPr kumimoji="1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>
                          <a:solidFill>
                            <a:srgbClr val="8A2F8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solidFill>
                          <a:srgbClr val="8A2F8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第一虚拟终端设备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edv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/tty1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第二虚拟终端设备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/tty2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进程当前终端设备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tty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声卡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</a:t>
                      </a: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dev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a:t>/audio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特殊设备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58"/>
            <a:ext cx="8693429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/null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：哑设备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写入哑设备的数据被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哑设备读取不到任何数据，例如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/null empty-file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命令将创建一个长度为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的空文件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/zero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：零设备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类似文件，长度无限，但内容全部为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/full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：满设备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类似文件，没有空闲空间存储任何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满设备的写入总是失败，并将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ENOSPC</a:t>
            </a:r>
          </a:p>
        </p:txBody>
      </p:sp>
    </p:spTree>
    <p:extLst>
      <p:ext uri="{BB962C8B-B14F-4D97-AF65-F5344CB8AC3E}">
        <p14:creationId xmlns:p14="http://schemas.microsoft.com/office/powerpoint/2010/main" val="22653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随机数设备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79864"/>
            <a:ext cx="8693429" cy="4608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/random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urandom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：随机数设备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函数生成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伪随机数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随机数设备原理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的行为无法预测，因而是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内核测量用户的输入活动（如键盘输入和鼠标操作）的时间延迟作为随机数</a:t>
            </a: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两者区别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/random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：在用户没有输入操作时，阻塞随机数读取进程（没有数据可读取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urandom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：永不阻塞；在用户没有输入操作时，生成伪随机数代替</a:t>
            </a:r>
          </a:p>
        </p:txBody>
      </p:sp>
    </p:spTree>
    <p:extLst>
      <p:ext uri="{BB962C8B-B14F-4D97-AF65-F5344CB8AC3E}">
        <p14:creationId xmlns:p14="http://schemas.microsoft.com/office/powerpoint/2010/main" val="32097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设备访问与控制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652578"/>
            <a:ext cx="869342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设备访问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文件一样操作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：向并口设备发送数据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28800" y="3311447"/>
            <a:ext cx="7816850" cy="183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400" dirty="0" err="1">
                <a:solidFill>
                  <a:srgbClr val="006600"/>
                </a:solidFill>
              </a:rPr>
              <a:t>int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</a:rPr>
              <a:t>fd</a:t>
            </a:r>
            <a:r>
              <a:rPr lang="en-US" altLang="zh-CN" sz="2400" dirty="0">
                <a:solidFill>
                  <a:srgbClr val="006600"/>
                </a:solidFill>
              </a:rPr>
              <a:t> = open( "/</a:t>
            </a:r>
            <a:r>
              <a:rPr lang="en-US" altLang="zh-CN" sz="2400" dirty="0" err="1">
                <a:solidFill>
                  <a:srgbClr val="006600"/>
                </a:solidFill>
              </a:rPr>
              <a:t>dev</a:t>
            </a:r>
            <a:r>
              <a:rPr lang="en-US" altLang="zh-CN" sz="2400" dirty="0">
                <a:solidFill>
                  <a:srgbClr val="006600"/>
                </a:solidFill>
              </a:rPr>
              <a:t>/lp0", O_WRONLY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write( </a:t>
            </a:r>
            <a:r>
              <a:rPr lang="en-US" altLang="zh-CN" sz="2400" dirty="0" err="1">
                <a:solidFill>
                  <a:srgbClr val="006600"/>
                </a:solidFill>
              </a:rPr>
              <a:t>fd</a:t>
            </a:r>
            <a:r>
              <a:rPr lang="en-US" altLang="zh-CN" sz="2400" dirty="0">
                <a:solidFill>
                  <a:srgbClr val="006600"/>
                </a:solidFill>
              </a:rPr>
              <a:t>, buffer, </a:t>
            </a:r>
            <a:r>
              <a:rPr lang="en-US" altLang="zh-CN" sz="2400" dirty="0" err="1">
                <a:solidFill>
                  <a:srgbClr val="006600"/>
                </a:solidFill>
              </a:rPr>
              <a:t>buffer_length</a:t>
            </a:r>
            <a:r>
              <a:rPr lang="en-US" altLang="zh-CN" sz="24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close( </a:t>
            </a:r>
            <a:r>
              <a:rPr lang="en-US" altLang="zh-CN" sz="2400" dirty="0" err="1">
                <a:solidFill>
                  <a:srgbClr val="006600"/>
                </a:solidFill>
              </a:rPr>
              <a:t>fd</a:t>
            </a:r>
            <a:r>
              <a:rPr lang="en-US" altLang="zh-CN" sz="2400" dirty="0">
                <a:solidFill>
                  <a:srgbClr val="006600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33895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设备访问与控制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3121"/>
            <a:ext cx="869342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控制硬件设备的函数：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ioctl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个参数为文件描述符，指定想要控制的设备；第二个参数为控制命令码，指定想要实施的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09350" y="2668562"/>
            <a:ext cx="7805961" cy="324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fcntl.h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linux</a:t>
            </a:r>
            <a:r>
              <a:rPr lang="en-US" altLang="zh-CN" sz="1600" dirty="0">
                <a:solidFill>
                  <a:srgbClr val="006600"/>
                </a:solidFill>
              </a:rPr>
              <a:t>/</a:t>
            </a:r>
            <a:r>
              <a:rPr lang="en-US" altLang="zh-CN" sz="1600" dirty="0" err="1">
                <a:solidFill>
                  <a:srgbClr val="006600"/>
                </a:solidFill>
              </a:rPr>
              <a:t>cdrom.h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ioctl.h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stat.h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types.h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 (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char*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= open(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[1], O_RDONLY </a:t>
            </a:r>
            <a:r>
              <a:rPr lang="en-US" altLang="zh-CN" sz="1600" dirty="0" smtClean="0">
                <a:solidFill>
                  <a:srgbClr val="006600"/>
                </a:solidFill>
              </a:rPr>
              <a:t>);	//  </a:t>
            </a:r>
            <a:r>
              <a:rPr lang="zh-CN" altLang="en-US" sz="1600" dirty="0">
                <a:solidFill>
                  <a:srgbClr val="006600"/>
                </a:solidFill>
              </a:rPr>
              <a:t>打开参数所表示的设备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ioctl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CDROMEJECT </a:t>
            </a:r>
            <a:r>
              <a:rPr lang="en-US" altLang="zh-CN" sz="1600" dirty="0" smtClean="0">
                <a:solidFill>
                  <a:srgbClr val="006600"/>
                </a:solidFill>
              </a:rPr>
              <a:t>);			//  </a:t>
            </a:r>
            <a:r>
              <a:rPr lang="zh-CN" altLang="en-US" sz="1600" dirty="0">
                <a:solidFill>
                  <a:srgbClr val="006600"/>
                </a:solidFill>
              </a:rPr>
              <a:t>弹出</a:t>
            </a:r>
            <a:r>
              <a:rPr lang="en-US" altLang="zh-CN" sz="1600" dirty="0">
                <a:solidFill>
                  <a:srgbClr val="006600"/>
                </a:solidFill>
              </a:rPr>
              <a:t>CD-ROM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2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273188"/>
            <a:ext cx="7786807" cy="1015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选项数组的定义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：系统已定义，直接使用即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02218" y="2394998"/>
            <a:ext cx="81359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  </a:t>
            </a:r>
            <a:r>
              <a:rPr lang="zh-CN" altLang="en-US" sz="1800" dirty="0">
                <a:solidFill>
                  <a:srgbClr val="006600"/>
                </a:solidFill>
              </a:rPr>
              <a:t>头文件：“</a:t>
            </a:r>
            <a:r>
              <a:rPr lang="en-US" altLang="zh-CN" sz="1800" dirty="0" err="1">
                <a:solidFill>
                  <a:srgbClr val="006600"/>
                </a:solidFill>
              </a:rPr>
              <a:t>getopt.h</a:t>
            </a:r>
            <a:r>
              <a:rPr lang="zh-CN" altLang="en-US" sz="1800" dirty="0">
                <a:solidFill>
                  <a:srgbClr val="006600"/>
                </a:solidFill>
              </a:rPr>
              <a:t>”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struct</a:t>
            </a:r>
            <a:r>
              <a:rPr lang="en-US" altLang="zh-CN" sz="1800" dirty="0">
                <a:solidFill>
                  <a:srgbClr val="006600"/>
                </a:solidFill>
              </a:rPr>
              <a:t> option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选项长名称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char * name;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该选项是否具有附加参数；</a:t>
            </a:r>
            <a:r>
              <a:rPr lang="en-US" altLang="zh-CN" sz="1800" dirty="0">
                <a:solidFill>
                  <a:srgbClr val="006600"/>
                </a:solidFill>
              </a:rPr>
              <a:t>0</a:t>
            </a:r>
            <a:r>
              <a:rPr lang="zh-CN" altLang="en-US" sz="1800" dirty="0">
                <a:solidFill>
                  <a:srgbClr val="006600"/>
                </a:solidFill>
              </a:rPr>
              <a:t>：无；</a:t>
            </a:r>
            <a:r>
              <a:rPr lang="en-US" altLang="zh-CN" sz="1800" dirty="0">
                <a:solidFill>
                  <a:srgbClr val="006600"/>
                </a:solidFill>
              </a:rPr>
              <a:t>1</a:t>
            </a:r>
            <a:r>
              <a:rPr lang="zh-CN" altLang="en-US" sz="1800" dirty="0">
                <a:solidFill>
                  <a:srgbClr val="006600"/>
                </a:solidFill>
              </a:rPr>
              <a:t>：有；</a:t>
            </a:r>
            <a:r>
              <a:rPr lang="en-US" altLang="zh-CN" sz="1800" dirty="0">
                <a:solidFill>
                  <a:srgbClr val="006600"/>
                </a:solidFill>
              </a:rPr>
              <a:t>2</a:t>
            </a:r>
            <a:r>
              <a:rPr lang="zh-CN" altLang="en-US" sz="1800" dirty="0">
                <a:solidFill>
                  <a:srgbClr val="006600"/>
                </a:solidFill>
              </a:rPr>
              <a:t>：可选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has_arg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指向整数，用于保存</a:t>
            </a:r>
            <a:r>
              <a:rPr lang="en-US" altLang="zh-CN" sz="1800" dirty="0" err="1">
                <a:solidFill>
                  <a:srgbClr val="006600"/>
                </a:solidFill>
              </a:rPr>
              <a:t>val</a:t>
            </a:r>
            <a:r>
              <a:rPr lang="zh-CN" altLang="en-US" sz="1800" dirty="0">
                <a:solidFill>
                  <a:srgbClr val="006600"/>
                </a:solidFill>
              </a:rPr>
              <a:t>值，设为</a:t>
            </a:r>
            <a:r>
              <a:rPr lang="en-US" altLang="zh-CN" sz="1800" dirty="0">
                <a:solidFill>
                  <a:srgbClr val="006600"/>
                </a:solidFill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* flag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选项短名称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val</a:t>
            </a:r>
            <a:r>
              <a:rPr lang="en-US" altLang="zh-CN" sz="1800" dirty="0">
                <a:solidFill>
                  <a:srgbClr val="006600"/>
                </a:solidFill>
              </a:rPr>
              <a:t>;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6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11948"/>
            <a:ext cx="8693429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静态库（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Archives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一般为“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两个目标文件创建单一静态库的编译与链接命令：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libtest.a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test1.o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test2.o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器搜索静态库时，链接所有已引用而未处理的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静态库的链接放置在命令行尾部，确保其引用被正确解析</a:t>
            </a: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Object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目标库（类似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），后缀一般为“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.so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-shared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fPIC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-o libtest.so test1.o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test2.o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：位置无关代码（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Position-Independent Code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首先链接动态库，其次才是静态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要强制链接静态库，编译使用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-static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15937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标准库与库相关性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11948"/>
            <a:ext cx="869342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库单独：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；需要调用数学函数时，显式链接数学库：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-o compute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compute.c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–lm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libstdc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g++-4.8 -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；对于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Code::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等集成开发环境，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在编译器设置对话框中选中相应的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库的相关性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时需要注意交叉引用被正确解析，例如：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libtiff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库需要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libjpeg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jpeg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图像处理）和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libz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库（压缩处理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库链接：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-static -o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tifftest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tifftest.c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ltiff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ljpeg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库链接：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 -o app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38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动态库的装载与卸载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2051" y="1411948"/>
            <a:ext cx="8295049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动态库装载函数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dlopen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dlfcn.h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dlopen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filename,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为动态库名称；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为装载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模式，必须为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RTLD_LAZY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RTLD_NOW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两者之一，并可与其他装载标识（如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RTLD_GLOBAL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RTLD_LOCAL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）组合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返回值：类型为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，用以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库句柄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；调用失败返回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dlopen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</a:t>
            </a:r>
            <a:r>
              <a:rPr lang="en-US" altLang="zh-CN" sz="20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libtest.so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RTLD_LAZY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函数查找与装载函数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dlsym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dlsym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handle,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symbol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库句柄；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为函数名称字符串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在内存中的基地址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0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动态库的装载与卸载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2051" y="1411948"/>
            <a:ext cx="8295049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动态库卸载函数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dlclose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dlclose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为动态库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返回值：成功时为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，其他为错误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动态库错误处理函数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dlerror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dlerror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：其他三个函数调用时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次产生的错误描述字符串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3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动态库的装载与卸载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1" y="1608798"/>
            <a:ext cx="84411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动态库中的函数，设函数名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编码时，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函数应封装于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"C" { … }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块中，确保名解析正确工作（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不支持函数重载）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链接选项：“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ldl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9350" y="3530600"/>
            <a:ext cx="85935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6600"/>
                </a:solidFill>
              </a:rPr>
              <a:t>void </a:t>
            </a:r>
            <a:r>
              <a:rPr lang="en-US" altLang="zh-CN" sz="2400" dirty="0" smtClean="0">
                <a:solidFill>
                  <a:srgbClr val="006600"/>
                </a:solidFill>
              </a:rPr>
              <a:t>*  </a:t>
            </a:r>
            <a:r>
              <a:rPr lang="en-US" altLang="zh-CN" sz="2400" dirty="0">
                <a:solidFill>
                  <a:srgbClr val="006600"/>
                </a:solidFill>
              </a:rPr>
              <a:t>handle = </a:t>
            </a:r>
            <a:r>
              <a:rPr lang="en-US" altLang="zh-CN" sz="2400" dirty="0" err="1">
                <a:solidFill>
                  <a:srgbClr val="006600"/>
                </a:solidFill>
              </a:rPr>
              <a:t>dlopen</a:t>
            </a:r>
            <a:r>
              <a:rPr lang="en-US" altLang="zh-CN" sz="2400" dirty="0">
                <a:solidFill>
                  <a:srgbClr val="006600"/>
                </a:solidFill>
              </a:rPr>
              <a:t>( "libtest.so", </a:t>
            </a:r>
            <a:r>
              <a:rPr lang="en-US" altLang="zh-CN" sz="2400" dirty="0" smtClean="0">
                <a:solidFill>
                  <a:srgbClr val="006600"/>
                </a:solidFill>
              </a:rPr>
              <a:t>RTLD_LAZY );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// </a:t>
            </a:r>
            <a:r>
              <a:rPr lang="en-US" altLang="zh-CN" sz="2400" dirty="0" smtClean="0">
                <a:solidFill>
                  <a:srgbClr val="006600"/>
                </a:solidFill>
              </a:rPr>
              <a:t> </a:t>
            </a:r>
            <a:r>
              <a:rPr lang="zh-CN" altLang="en-US" sz="2400" dirty="0" smtClean="0">
                <a:solidFill>
                  <a:srgbClr val="006600"/>
                </a:solidFill>
              </a:rPr>
              <a:t>声明</a:t>
            </a:r>
            <a:r>
              <a:rPr lang="zh-CN" altLang="en-US" sz="2400" dirty="0">
                <a:solidFill>
                  <a:srgbClr val="006600"/>
                </a:solidFill>
              </a:rPr>
              <a:t>函数指针指向动态库中的函数，按被调函数的名称查找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 smtClean="0">
                <a:solidFill>
                  <a:srgbClr val="006600"/>
                </a:solidFill>
              </a:rPr>
              <a:t>typedef</a:t>
            </a:r>
            <a:r>
              <a:rPr lang="en-US" altLang="zh-CN" sz="2400" dirty="0" smtClean="0">
                <a:solidFill>
                  <a:srgbClr val="006600"/>
                </a:solidFill>
              </a:rPr>
              <a:t>  void </a:t>
            </a:r>
            <a:r>
              <a:rPr lang="en-US" altLang="zh-CN" sz="2400" dirty="0">
                <a:solidFill>
                  <a:srgbClr val="006600"/>
                </a:solidFill>
              </a:rPr>
              <a:t>( </a:t>
            </a:r>
            <a:r>
              <a:rPr lang="en-US" altLang="zh-CN" sz="2400" dirty="0" smtClean="0">
                <a:solidFill>
                  <a:srgbClr val="006600"/>
                </a:solidFill>
              </a:rPr>
              <a:t>*TEST )();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6600"/>
                </a:solidFill>
              </a:rPr>
              <a:t>TEST  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test</a:t>
            </a:r>
            <a:r>
              <a:rPr lang="en-US" altLang="zh-CN" sz="2400" dirty="0" smtClean="0">
                <a:solidFill>
                  <a:srgbClr val="00660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= </a:t>
            </a:r>
            <a:r>
              <a:rPr lang="en-US" altLang="zh-CN" sz="2400" dirty="0" smtClean="0">
                <a:solidFill>
                  <a:srgbClr val="006600"/>
                </a:solidFill>
              </a:rPr>
              <a:t>( TEST )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dlsym</a:t>
            </a:r>
            <a:r>
              <a:rPr lang="en-US" altLang="zh-CN" sz="2400" dirty="0">
                <a:solidFill>
                  <a:srgbClr val="006600"/>
                </a:solidFill>
              </a:rPr>
              <a:t>( handle, </a:t>
            </a:r>
            <a:r>
              <a:rPr lang="en-US" altLang="zh-CN" sz="2400" dirty="0" smtClean="0">
                <a:solidFill>
                  <a:srgbClr val="006600"/>
                </a:solidFill>
              </a:rPr>
              <a:t>"g" </a:t>
            </a:r>
            <a:r>
              <a:rPr lang="en-US" altLang="zh-CN" sz="2400" dirty="0">
                <a:solidFill>
                  <a:srgbClr val="0066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( *test )();  </a:t>
            </a:r>
            <a:r>
              <a:rPr lang="en-US" altLang="zh-CN" sz="2400" dirty="0" smtClean="0">
                <a:solidFill>
                  <a:srgbClr val="006600"/>
                </a:solidFill>
              </a:rPr>
              <a:t>  //  </a:t>
            </a:r>
            <a:r>
              <a:rPr lang="zh-CN" altLang="en-US" sz="2400" dirty="0" smtClean="0">
                <a:solidFill>
                  <a:srgbClr val="006600"/>
                </a:solidFill>
              </a:rPr>
              <a:t>使用</a:t>
            </a:r>
            <a:r>
              <a:rPr lang="zh-CN" altLang="en-US" sz="2400" dirty="0">
                <a:solidFill>
                  <a:srgbClr val="006600"/>
                </a:solidFill>
              </a:rPr>
              <a:t>函数指针调用动态库中的函数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6600"/>
                </a:solidFill>
              </a:rPr>
              <a:t>dlclose</a:t>
            </a:r>
            <a:r>
              <a:rPr lang="en-US" altLang="zh-CN" sz="2400" dirty="0">
                <a:solidFill>
                  <a:srgbClr val="006600"/>
                </a:solidFill>
              </a:rPr>
              <a:t>( handle );</a:t>
            </a:r>
          </a:p>
        </p:txBody>
      </p:sp>
    </p:spTree>
    <p:extLst>
      <p:ext uri="{BB962C8B-B14F-4D97-AF65-F5344CB8AC3E}">
        <p14:creationId xmlns:p14="http://schemas.microsoft.com/office/powerpoint/2010/main" val="6461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86527" cy="830997"/>
            <a:chOff x="734568" y="424635"/>
            <a:chExt cx="278652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438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716749"/>
            <a:ext cx="8693429" cy="3089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命令：负责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程序编译与链接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根据指定命令进行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规则文件：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GNUmakefile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语法、变量、条件判断、循环、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8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79867"/>
            <a:ext cx="915865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文件基本格式</a:t>
            </a:r>
          </a:p>
          <a:p>
            <a:pPr>
              <a:spcBef>
                <a:spcPts val="6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文件规则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文件由一系列规则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的目的：建构目标的先决条件是什么以及如何建构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未指定目标，缺省执行第一个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prerequisites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中有一个以上的文件比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文件要新，执行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所定义的命令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8655" y="1936334"/>
            <a:ext cx="74882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target ... : prerequisites ...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[Tab</a:t>
            </a:r>
            <a:r>
              <a:rPr lang="zh-CN" altLang="en-US" sz="2400" dirty="0">
                <a:solidFill>
                  <a:srgbClr val="006600"/>
                </a:solidFill>
              </a:rPr>
              <a:t>键</a:t>
            </a:r>
            <a:r>
              <a:rPr lang="en-US" altLang="zh-CN" sz="2400" dirty="0">
                <a:solidFill>
                  <a:srgbClr val="006600"/>
                </a:solidFill>
              </a:rPr>
              <a:t>]	commands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915865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为编译期的文件名，以指定要建构的对象，也可以是执行文件，还可以是标签（操作名称，伪目标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为单一目标，也可以为空格分隔的多个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目标都定义了一组处理规则，和其相关规则构成规则链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prerequisites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：先决条件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生成该目标所需的先决文件或目标（前置条件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为空格分隔的文件名，指定目标是否重建的判断标准，即只要有一个先决文件不存在或有过更新，就重建目标</a:t>
            </a:r>
          </a:p>
        </p:txBody>
      </p:sp>
    </p:spTree>
    <p:extLst>
      <p:ext uri="{BB962C8B-B14F-4D97-AF65-F5344CB8AC3E}">
        <p14:creationId xmlns:p14="http://schemas.microsoft.com/office/powerpoint/2010/main" val="19269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prerequisites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：先决条件（续）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目标先决条件本身需要重建，则匹配该先决条件的目标，执行其对应的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：命令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一行或多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组成，命令前有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如何建构目标，一般为生成目标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行命令都在单独的进程中执行，彼此没有继承关系，不能简单传递数据；解决办法：用分号将多条命令书写在单行（此时可用“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折行），或者为该条规则添加指示“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.ONESHELL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0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伪目标：操作名称，而不是文件名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编译后的二进制目标文件，例如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命令时须指定伪目标：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当前目录下有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文件，则此规则不会被执行；此时可用“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.PHONY : clean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明确指示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为伪目标；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将跳过文件检查，执行其对应的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清除任务的伪目标一般放置在脚本的最后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28969" y="2406011"/>
            <a:ext cx="74882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clean :</a:t>
            </a:r>
          </a:p>
          <a:p>
            <a:pPr marL="0"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00"/>
                </a:solidFill>
              </a:rPr>
              <a:t>	</a:t>
            </a:r>
            <a:r>
              <a:rPr lang="en-US" altLang="zh-CN" dirty="0" err="1">
                <a:solidFill>
                  <a:srgbClr val="006600"/>
                </a:solidFill>
              </a:rPr>
              <a:t>rm</a:t>
            </a:r>
            <a:r>
              <a:rPr lang="en-US" altLang="zh-CN" dirty="0">
                <a:solidFill>
                  <a:srgbClr val="006600"/>
                </a:solidFill>
              </a:rPr>
              <a:t> -f *.o</a:t>
            </a:r>
          </a:p>
        </p:txBody>
      </p:sp>
    </p:spTree>
    <p:extLst>
      <p:ext uri="{BB962C8B-B14F-4D97-AF65-F5344CB8AC3E}">
        <p14:creationId xmlns:p14="http://schemas.microsoft.com/office/powerpoint/2010/main" val="422773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08199"/>
            <a:ext cx="7786807" cy="426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getopt_long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getopt_long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short_options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option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long_options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long_index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返回值为参数短名称，不存在时返回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为长选项，第五个参数输出该选项在长选项数组中的索引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参数处理方法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循环处理所有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62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伪目标惯例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：所有目标的目标，一般为编译所有的目标，对同时编译多个程序极为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：删除由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：安装已编译好的程序，主要任务是完成目标执行文件的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：列出改变过的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：打包备份源程序，形成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：创建压缩文件，一般将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文件压缩成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文件或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gz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：更新所有的目标，以备完整地重编译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：一般用来测试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的流程</a:t>
            </a:r>
          </a:p>
        </p:txBody>
      </p:sp>
    </p:spTree>
    <p:extLst>
      <p:ext uri="{BB962C8B-B14F-4D97-AF65-F5344CB8AC3E}">
        <p14:creationId xmlns:p14="http://schemas.microsoft.com/office/powerpoint/2010/main" val="25223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文件格式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示例：假设程序主文件“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9350" y="2066470"/>
            <a:ext cx="7345892" cy="346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</a:t>
            </a:r>
            <a:r>
              <a:rPr lang="zh-CN" altLang="en-US" sz="2000" dirty="0">
                <a:solidFill>
                  <a:srgbClr val="006600"/>
                </a:solidFill>
              </a:rPr>
              <a:t>注释行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cc -o </a:t>
            </a: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main.c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library.h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cc -c </a:t>
            </a:r>
            <a:r>
              <a:rPr lang="en-US" altLang="zh-CN" sz="2000" dirty="0" err="1">
                <a:solidFill>
                  <a:srgbClr val="006600"/>
                </a:solidFill>
              </a:rPr>
              <a:t>main.c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library.c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library.h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cc -c </a:t>
            </a:r>
            <a:r>
              <a:rPr lang="en-US" altLang="zh-CN" sz="2000" dirty="0" err="1">
                <a:solidFill>
                  <a:srgbClr val="006600"/>
                </a:solidFill>
              </a:rPr>
              <a:t>library.c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.PHONY : clean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clean 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</a:t>
            </a:r>
            <a:r>
              <a:rPr lang="en-US" altLang="zh-CN" sz="2000" dirty="0" err="1">
                <a:solidFill>
                  <a:srgbClr val="006600"/>
                </a:solidFill>
              </a:rPr>
              <a:t>rm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27993"/>
            <a:ext cx="8597176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行解析：命令按行解析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的行首字符为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键，其他行的行首字符不得为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键，但可以使用多个空格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换行：命令太长时，行尾用“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注释：行首字符为“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的文本行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关闭回显：在行首字符后和命令前添加“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关闭回显时，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会首先回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显（打印）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命令，然后执行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仅在注释和纯显示的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使用此功能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filename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：包含其他文件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：忽略文件包含错误</a:t>
            </a:r>
          </a:p>
        </p:txBody>
      </p:sp>
    </p:spTree>
    <p:extLst>
      <p:ext uri="{BB962C8B-B14F-4D97-AF65-F5344CB8AC3E}">
        <p14:creationId xmlns:p14="http://schemas.microsoft.com/office/powerpoint/2010/main" val="6624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61"/>
            <a:ext cx="8597176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（任意数目的任意字符），例如“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表示所有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（任意一个字符），例如“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表示所有单字符文件名的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（存在括号内的某个字符），例如“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lib[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表示第四个字符为“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0-9]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（存在该集合中的某个字符），例如“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lib[0-9].c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表示第四个字符为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之间的数字（含数字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[^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（存在非括号内的某个字符），例如“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lib[^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表示第四个字符不是“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c”</a:t>
            </a:r>
          </a:p>
        </p:txBody>
      </p:sp>
    </p:spTree>
    <p:extLst>
      <p:ext uri="{BB962C8B-B14F-4D97-AF65-F5344CB8AC3E}">
        <p14:creationId xmlns:p14="http://schemas.microsoft.com/office/powerpoint/2010/main" val="288234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31741"/>
            <a:ext cx="8597176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　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基本变量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：引用变量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（中间无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多余空格）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变量用“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@echo $$HOME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在使用时展开，形式上类似宏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的使用场合：目标、先决条件、命令、新的变量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内置变量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：当前使用的编译器；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$(MAKE)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：当前使用的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自动变量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$@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：当前目标；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：当前目标的首个先决条件；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$?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：比目标更新的所有先决条件；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$^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：所有先决条件；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$(@D)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$(@F)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$@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的目录名和文件名；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$(&lt;D)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$(&lt;F)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的目录名和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5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20586" y="1395457"/>
            <a:ext cx="7250698" cy="45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makefile</a:t>
            </a:r>
            <a:r>
              <a:rPr lang="zh-CN" altLang="en-US" sz="2000" dirty="0">
                <a:solidFill>
                  <a:srgbClr val="006600"/>
                </a:solidFill>
              </a:rPr>
              <a:t>样本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: $(</a:t>
            </a: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$(CC) -o </a:t>
            </a: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$(</a:t>
            </a: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@echo "Constructed…"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main.o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main.c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library.h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$(CC) -c </a:t>
            </a:r>
            <a:r>
              <a:rPr lang="en-US" altLang="zh-CN" sz="2000" dirty="0" err="1">
                <a:solidFill>
                  <a:srgbClr val="006600"/>
                </a:solidFill>
              </a:rPr>
              <a:t>main.c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library.o</a:t>
            </a:r>
            <a:r>
              <a:rPr lang="en-US" altLang="zh-CN" sz="2000" dirty="0">
                <a:solidFill>
                  <a:srgbClr val="006600"/>
                </a:solidFill>
              </a:rPr>
              <a:t> : </a:t>
            </a:r>
            <a:r>
              <a:rPr lang="en-US" altLang="zh-CN" sz="2000" dirty="0" err="1">
                <a:solidFill>
                  <a:srgbClr val="006600"/>
                </a:solidFill>
              </a:rPr>
              <a:t>library.c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library.h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$(CC) -c </a:t>
            </a:r>
            <a:r>
              <a:rPr lang="en-US" altLang="zh-CN" sz="2000" dirty="0" err="1">
                <a:solidFill>
                  <a:srgbClr val="006600"/>
                </a:solidFill>
              </a:rPr>
              <a:t>library.c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.PHONY : clean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clean 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</a:t>
            </a:r>
            <a:r>
              <a:rPr lang="en-US" altLang="zh-CN" sz="2000" dirty="0" err="1">
                <a:solidFill>
                  <a:srgbClr val="006600"/>
                </a:solidFill>
              </a:rPr>
              <a:t>rm</a:t>
            </a:r>
            <a:r>
              <a:rPr lang="en-US" altLang="zh-CN" sz="2000" dirty="0">
                <a:solidFill>
                  <a:srgbClr val="006600"/>
                </a:solidFill>
              </a:rPr>
              <a:t> -f </a:t>
            </a:r>
            <a:r>
              <a:rPr lang="en-US" altLang="zh-CN" sz="2000" dirty="0" err="1">
                <a:solidFill>
                  <a:srgbClr val="006600"/>
                </a:solidFill>
              </a:rPr>
              <a:t>prog</a:t>
            </a:r>
            <a:r>
              <a:rPr lang="en-US" altLang="zh-CN" sz="2000" dirty="0">
                <a:solidFill>
                  <a:srgbClr val="006600"/>
                </a:solidFill>
              </a:rPr>
              <a:t> $(</a:t>
            </a: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) </a:t>
            </a:r>
            <a:r>
              <a:rPr lang="zh-CN" altLang="en-US" sz="2000" dirty="0">
                <a:solidFill>
                  <a:srgbClr val="006600"/>
                </a:solidFill>
              </a:rPr>
              <a:t>*～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4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61"/>
            <a:ext cx="85971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变量定义格式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value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：在执行时扩展，允许递归，可以使用后续代码中出现的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:= value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：在定义时扩展，不允许递归，使用右侧的现值，不能使用后续代码中出现的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?= value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：只有在该变量为空时才设置值，否则维持原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 value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：将值追加到变量的尾部；若变量未定义，则“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自动解释为“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；若变量已定义，则“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继承上次的操作符，并追加新值</a:t>
            </a:r>
          </a:p>
        </p:txBody>
      </p:sp>
    </p:spTree>
    <p:extLst>
      <p:ext uri="{BB962C8B-B14F-4D97-AF65-F5344CB8AC3E}">
        <p14:creationId xmlns:p14="http://schemas.microsoft.com/office/powerpoint/2010/main" val="39053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95909"/>
            <a:ext cx="859717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多行变量</a:t>
            </a: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endef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行首字符不能为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键，对齐时可使用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行变量主要用于定义命令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多行变量要小心，展开时有可能导致脚本错误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目标变量：类似局部变量，仅对本目标规则链有效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: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value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：定义目标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8655" y="1952376"/>
            <a:ext cx="748823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define </a:t>
            </a:r>
            <a:r>
              <a:rPr lang="en-US" altLang="zh-CN" sz="2000" dirty="0" err="1">
                <a:solidFill>
                  <a:srgbClr val="006600"/>
                </a:solidFill>
              </a:rPr>
              <a:t>var_name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@echo "One"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@echo "Two"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endef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7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34371"/>
            <a:ext cx="859717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静态模式：以“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</a:t>
            </a: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：用于处理模式相同的多目标，简化脚本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：每个目标的文件以“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结尾，先决文件为对应的“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spcBef>
                <a:spcPts val="600"/>
              </a:spcBef>
            </a:pP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80308" y="1868032"/>
            <a:ext cx="74882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target ... : target-pattern : prerequisites ...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[Tab</a:t>
            </a:r>
            <a:r>
              <a:rPr lang="zh-CN" altLang="en-US" sz="2000" dirty="0">
                <a:solidFill>
                  <a:srgbClr val="006600"/>
                </a:solidFill>
              </a:rPr>
              <a:t>键</a:t>
            </a:r>
            <a:r>
              <a:rPr lang="en-US" altLang="zh-CN" sz="2000" dirty="0">
                <a:solidFill>
                  <a:srgbClr val="006600"/>
                </a:solidFill>
              </a:rPr>
              <a:t>]	commands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880308" y="3462993"/>
            <a:ext cx="74882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006600"/>
                </a:solidFill>
              </a:rPr>
              <a:t>objs = main.o library.o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006600"/>
                </a:solidFill>
              </a:rPr>
              <a:t>$(objs) : %.o : %.c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006600"/>
                </a:solidFill>
              </a:rPr>
              <a:t>	$(CC) -c $(CFLAGS) $&lt; -o $@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80308" y="4544080"/>
            <a:ext cx="748823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main.o</a:t>
            </a:r>
            <a:r>
              <a:rPr lang="pt-BR" altLang="zh-CN" sz="2000" dirty="0">
                <a:solidFill>
                  <a:srgbClr val="C00000"/>
                </a:solidFill>
              </a:rPr>
              <a:t> : main.c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C00000"/>
                </a:solidFill>
              </a:rPr>
              <a:t>	$(CC) -c $(CFLAGS) main.c -o main.o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C00000"/>
                </a:solidFill>
              </a:rPr>
              <a:t>library</a:t>
            </a:r>
            <a:r>
              <a:rPr lang="en-US" altLang="zh-CN" sz="2000" dirty="0">
                <a:solidFill>
                  <a:srgbClr val="C00000"/>
                </a:solidFill>
              </a:rPr>
              <a:t>.o</a:t>
            </a:r>
            <a:r>
              <a:rPr lang="pt-BR" altLang="zh-CN" sz="2000" dirty="0">
                <a:solidFill>
                  <a:srgbClr val="C00000"/>
                </a:solidFill>
              </a:rPr>
              <a:t> : library.c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C00000"/>
                </a:solidFill>
              </a:rPr>
              <a:t>	$(CC) -c $(CFLAGS) library.c -o library.o</a:t>
            </a:r>
          </a:p>
        </p:txBody>
      </p:sp>
    </p:spTree>
    <p:extLst>
      <p:ext uri="{BB962C8B-B14F-4D97-AF65-F5344CB8AC3E}">
        <p14:creationId xmlns:p14="http://schemas.microsoft.com/office/powerpoint/2010/main" val="22840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61"/>
            <a:ext cx="8597176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条件判断基本格式</a:t>
            </a: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的条件判断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两个参数是否相等：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ifeq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(arg1,arg2)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ifeq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'arg1' 'arg2'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ifeq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"arg1" "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arg2"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两个参数是否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ifneq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具体格式与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ifeq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相同）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某个变量是否已定义：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ifdef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某个变量是否未定义：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ifndef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52613" y="1986534"/>
            <a:ext cx="7488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conditional-directive		conditional-directive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text-if-true			text-if-true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endif</a:t>
            </a:r>
            <a:r>
              <a:rPr lang="en-US" altLang="zh-CN" sz="2000" dirty="0">
                <a:solidFill>
                  <a:srgbClr val="006600"/>
                </a:solidFill>
              </a:rPr>
              <a:t>				else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				text-if-false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				</a:t>
            </a:r>
            <a:r>
              <a:rPr lang="en-US" altLang="zh-CN" sz="2000" dirty="0" err="1">
                <a:solidFill>
                  <a:srgbClr val="006600"/>
                </a:solidFill>
              </a:rPr>
              <a:t>endif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7786807" cy="442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参数处理方法（续）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遇到错误选项，输出错误消息并终止程序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附加参数时，用全局变量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optarg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所有处理后，全局变量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optind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为首个非可选参数的索引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编写程序，接受如下三个选项并执行正确操作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：显示程序用法并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 filename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--output filename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--verbose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：输出复杂信息</a:t>
            </a:r>
          </a:p>
        </p:txBody>
      </p:sp>
    </p:spTree>
    <p:extLst>
      <p:ext uri="{BB962C8B-B14F-4D97-AF65-F5344CB8AC3E}">
        <p14:creationId xmlns:p14="http://schemas.microsoft.com/office/powerpoint/2010/main" val="216965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61"/>
            <a:ext cx="85971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循环：可以在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循环为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，为保证多行命令在同一个进程下执行，必须合并成单条命令并在行尾添加分行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反引号执行命令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，所获得的结果集合可以作为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循环的处理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”引用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36571" y="1952376"/>
            <a:ext cx="74882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rulefor</a:t>
            </a:r>
            <a:r>
              <a:rPr lang="en-US" altLang="zh-CN" sz="2000" dirty="0">
                <a:solidFill>
                  <a:srgbClr val="006600"/>
                </a:solidFill>
              </a:rPr>
              <a:t> :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for filename in `echo $(</a:t>
            </a: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)`; \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do \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	</a:t>
            </a:r>
            <a:r>
              <a:rPr lang="en-US" altLang="zh-CN" sz="2000" dirty="0" err="1">
                <a:solidFill>
                  <a:srgbClr val="006600"/>
                </a:solidFill>
              </a:rPr>
              <a:t>rm</a:t>
            </a:r>
            <a:r>
              <a:rPr lang="en-US" altLang="zh-CN" sz="2000" dirty="0">
                <a:solidFill>
                  <a:srgbClr val="006600"/>
                </a:solidFill>
              </a:rPr>
              <a:t> -f $$filename; \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done</a:t>
            </a:r>
          </a:p>
        </p:txBody>
      </p:sp>
    </p:spTree>
    <p:extLst>
      <p:ext uri="{BB962C8B-B14F-4D97-AF65-F5344CB8AC3E}">
        <p14:creationId xmlns:p14="http://schemas.microsoft.com/office/powerpoint/2010/main" val="320962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60077"/>
            <a:ext cx="859717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函数：像变量一样使用“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$()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arg1,arg2,…)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：函数调用，函数名为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，后跟逗号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参数前后不能有多余的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from,to,text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的字符串替换函数，将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字符串替换为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，返回替换后的字符串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8655" y="3368292"/>
            <a:ext cx="74882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comma := ,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</a:t>
            </a:r>
            <a:r>
              <a:rPr lang="zh-CN" altLang="en-US" sz="2000" dirty="0">
                <a:solidFill>
                  <a:srgbClr val="006600"/>
                </a:solidFill>
              </a:rPr>
              <a:t>定义空值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empty :=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</a:t>
            </a:r>
            <a:r>
              <a:rPr lang="zh-CN" altLang="en-US" sz="2000" dirty="0">
                <a:solidFill>
                  <a:srgbClr val="006600"/>
                </a:solidFill>
              </a:rPr>
              <a:t>定义空格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space := $(empty) $(empty)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foo := a b c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</a:t>
            </a:r>
            <a:r>
              <a:rPr lang="zh-CN" altLang="en-US" sz="2000" dirty="0">
                <a:solidFill>
                  <a:srgbClr val="006600"/>
                </a:solidFill>
              </a:rPr>
              <a:t>将“</a:t>
            </a:r>
            <a:r>
              <a:rPr lang="en-US" altLang="zh-CN" sz="2000" dirty="0">
                <a:solidFill>
                  <a:srgbClr val="006600"/>
                </a:solidFill>
              </a:rPr>
              <a:t>a b c</a:t>
            </a:r>
            <a:r>
              <a:rPr lang="zh-CN" altLang="en-US" sz="2000" dirty="0">
                <a:solidFill>
                  <a:srgbClr val="006600"/>
                </a:solidFill>
              </a:rPr>
              <a:t>”替换为“</a:t>
            </a:r>
            <a:r>
              <a:rPr lang="en-US" altLang="zh-CN" sz="2000" dirty="0" err="1">
                <a:solidFill>
                  <a:srgbClr val="006600"/>
                </a:solidFill>
              </a:rPr>
              <a:t>a,b,c</a:t>
            </a:r>
            <a:r>
              <a:rPr lang="zh-CN" altLang="en-US" sz="2000" dirty="0">
                <a:solidFill>
                  <a:srgbClr val="006600"/>
                </a:solidFill>
              </a:rPr>
              <a:t>”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bar := $(</a:t>
            </a:r>
            <a:r>
              <a:rPr lang="en-US" altLang="zh-CN" sz="2000" dirty="0" err="1">
                <a:solidFill>
                  <a:srgbClr val="006600"/>
                </a:solidFill>
              </a:rPr>
              <a:t>subst</a:t>
            </a:r>
            <a:r>
              <a:rPr lang="en-US" altLang="zh-CN" sz="2000" dirty="0">
                <a:solidFill>
                  <a:srgbClr val="006600"/>
                </a:solidFill>
              </a:rPr>
              <a:t> $(space),$(comma),$(foo))</a:t>
            </a:r>
          </a:p>
        </p:txBody>
      </p:sp>
    </p:spTree>
    <p:extLst>
      <p:ext uri="{BB962C8B-B14F-4D97-AF65-F5344CB8AC3E}">
        <p14:creationId xmlns:p14="http://schemas.microsoft.com/office/powerpoint/2010/main" val="22454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796959"/>
            <a:ext cx="9190734" cy="342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编写程序，通过随机数设备读取随机数，重新完成习题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及其后续习题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编写程序，测试临时文件的读写访问。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编写程序，查看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信息和进程信息。信息越全越好，本题将作为课程大作业“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服务器”的服务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为习题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8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1607" y="1398089"/>
            <a:ext cx="7546678" cy="481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cstdlib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getopt.h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</a:t>
            </a:r>
            <a:r>
              <a:rPr lang="en-US" altLang="zh-CN" sz="1600" dirty="0" err="1">
                <a:solidFill>
                  <a:srgbClr val="006600"/>
                </a:solidFill>
              </a:rPr>
              <a:t>program_name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输出程序用法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</a:t>
            </a:r>
            <a:r>
              <a:rPr lang="en-US" altLang="zh-CN" sz="1600" dirty="0" err="1">
                <a:solidFill>
                  <a:srgbClr val="006600"/>
                </a:solidFill>
              </a:rPr>
              <a:t>OutputInfo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ostream</a:t>
            </a:r>
            <a:r>
              <a:rPr lang="en-US" altLang="zh-CN" sz="1600" dirty="0">
                <a:solidFill>
                  <a:srgbClr val="006600"/>
                </a:solidFill>
              </a:rPr>
              <a:t> &amp;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exit_code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 &lt;&lt; "Usage: 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program_name</a:t>
            </a:r>
            <a:r>
              <a:rPr lang="en-US" altLang="zh-CN" sz="1600" dirty="0">
                <a:solidFill>
                  <a:srgbClr val="006600"/>
                </a:solidFill>
              </a:rPr>
              <a:t> &lt;&lt; " options [filename]"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 &lt;&lt; " -h --help: Display this usage information."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 &lt;&lt; " -o --output filename: Write output to file."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</a:t>
            </a:r>
            <a:r>
              <a:rPr lang="en-US" altLang="zh-CN" sz="1600" dirty="0">
                <a:solidFill>
                  <a:srgbClr val="006600"/>
                </a:solidFill>
              </a:rPr>
              <a:t> &lt;&lt; " -v --verbose: Print verbose messages."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exit( </a:t>
            </a:r>
            <a:r>
              <a:rPr lang="en-US" altLang="zh-CN" sz="1600" dirty="0" err="1">
                <a:solidFill>
                  <a:srgbClr val="006600"/>
                </a:solidFill>
              </a:rPr>
              <a:t>exit_code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7127</Words>
  <Application>Microsoft Office PowerPoint</Application>
  <PresentationFormat>自定义</PresentationFormat>
  <Paragraphs>1002</Paragraphs>
  <Slides>82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208</cp:revision>
  <dcterms:created xsi:type="dcterms:W3CDTF">2015-06-24T00:43:17Z</dcterms:created>
  <dcterms:modified xsi:type="dcterms:W3CDTF">2015-12-30T12:03:14Z</dcterms:modified>
</cp:coreProperties>
</file>