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332" r:id="rId9"/>
    <p:sldId id="333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34" r:id="rId62"/>
    <p:sldId id="323" r:id="rId63"/>
    <p:sldId id="335" r:id="rId64"/>
    <p:sldId id="328" r:id="rId65"/>
    <p:sldId id="337" r:id="rId66"/>
    <p:sldId id="336" r:id="rId67"/>
    <p:sldId id="338" r:id="rId68"/>
    <p:sldId id="339" r:id="rId69"/>
    <p:sldId id="341" r:id="rId70"/>
    <p:sldId id="330" r:id="rId71"/>
    <p:sldId id="342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340" y="-1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2015-12-11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202819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第十三讲　进程编程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信号处理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7" y="1363821"/>
            <a:ext cx="847365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进程间发送的信号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：终止进程信号，前者是请求（接收信号的进程可以忽略之），后者是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：用户自定义信号，可用于向进程发送命令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接收到信号后，根据信号配置进行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配置：在程序没有处理时，确定信号该如何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处理信号的方式：按照信号处理例程的函数指针类型定义一个函数，然后调用</a:t>
            </a:r>
          </a:p>
        </p:txBody>
      </p:sp>
    </p:spTree>
    <p:extLst>
      <p:ext uri="{BB962C8B-B14F-4D97-AF65-F5344CB8AC3E}">
        <p14:creationId xmlns:p14="http://schemas.microsoft.com/office/powerpoint/2010/main" val="182602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信号处理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7" y="1363821"/>
            <a:ext cx="847365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函数：设置信号配置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signum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struct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act, struct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oldact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signum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为信号编号，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oldact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分别为指向信号结构体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的指针，前者为新配置，后者为需要保存的老配置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信号结构体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sigaction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重要的成员为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sa_handler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，其取值为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SIG_DFL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（使用信号缺省配置）、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SIG_IGN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（忽略该信号）或指向信号处理例程的函数指针（以信号编号为参数，无返回值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68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信号处理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处理信号时的注意事项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是异步操作，当处理信号时，主程序非常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脆弱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例程应尽可能短小，它甚至有可能会被新信号所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不要在信号处理例程中实施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操作，也不要频繁调用系统函数或库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信号处理例程中进行复杂的赋值操作也是危险的，它可能不是原子操作，因而有可能在执行期间被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需要赋值，使用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sig_atomic_t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类型的全局变量（在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中等价于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，亦即允许整数或指针赋值，更大尺寸数据不允许）</a:t>
            </a:r>
          </a:p>
        </p:txBody>
      </p:sp>
    </p:spTree>
    <p:extLst>
      <p:ext uri="{BB962C8B-B14F-4D97-AF65-F5344CB8AC3E}">
        <p14:creationId xmlns:p14="http://schemas.microsoft.com/office/powerpoint/2010/main" val="33514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信号处理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5392" y="1366456"/>
            <a:ext cx="8594716" cy="480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signal.h</a:t>
            </a:r>
            <a:r>
              <a:rPr lang="en-US" altLang="zh-CN" sz="1600" dirty="0">
                <a:solidFill>
                  <a:srgbClr val="006600"/>
                </a:solidFill>
              </a:rPr>
              <a:t>&gt;	//  </a:t>
            </a:r>
            <a:r>
              <a:rPr lang="zh-CN" altLang="en-US" sz="1600" dirty="0">
                <a:solidFill>
                  <a:srgbClr val="006600"/>
                </a:solidFill>
              </a:rPr>
              <a:t>处理信号的头文件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string.h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sig_atomic_t</a:t>
            </a:r>
            <a:r>
              <a:rPr lang="en-US" altLang="zh-CN" sz="1600" dirty="0">
                <a:solidFill>
                  <a:srgbClr val="006600"/>
                </a:solidFill>
              </a:rPr>
              <a:t>  sigusr1_count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extern "C"  </a:t>
            </a:r>
            <a:r>
              <a:rPr lang="en-US" altLang="zh-CN" sz="1600" dirty="0" smtClean="0">
                <a:solidFill>
                  <a:srgbClr val="006600"/>
                </a:solidFill>
              </a:rPr>
              <a:t>{  </a:t>
            </a:r>
            <a:r>
              <a:rPr lang="en-US" altLang="zh-CN" sz="1600" dirty="0">
                <a:solidFill>
                  <a:srgbClr val="006600"/>
                </a:solidFill>
              </a:rPr>
              <a:t>void OnSigUsr1(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signal_number</a:t>
            </a:r>
            <a:r>
              <a:rPr lang="en-US" altLang="zh-CN" sz="1600" dirty="0">
                <a:solidFill>
                  <a:srgbClr val="006600"/>
                </a:solidFill>
              </a:rPr>
              <a:t> )  {  ++sigusr1_count;  </a:t>
            </a:r>
            <a:r>
              <a:rPr lang="en-US" altLang="zh-CN" sz="1600" dirty="0" smtClean="0">
                <a:solidFill>
                  <a:srgbClr val="006600"/>
                </a:solidFill>
              </a:rPr>
              <a:t>}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 &lt;&lt; "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: " &lt;&lt;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 err="1">
                <a:solidFill>
                  <a:srgbClr val="006600"/>
                </a:solidFill>
              </a:rPr>
              <a:t>getpid</a:t>
            </a:r>
            <a:r>
              <a:rPr lang="en-US" altLang="zh-CN" sz="1600" dirty="0">
                <a:solidFill>
                  <a:srgbClr val="006600"/>
                </a:solidFill>
              </a:rPr>
              <a:t>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sigaction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sa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memset</a:t>
            </a:r>
            <a:r>
              <a:rPr lang="en-US" altLang="zh-CN" sz="1600" dirty="0">
                <a:solidFill>
                  <a:srgbClr val="006600"/>
                </a:solidFill>
              </a:rPr>
              <a:t>( &amp;</a:t>
            </a:r>
            <a:r>
              <a:rPr lang="en-US" altLang="zh-CN" sz="1600" dirty="0" err="1">
                <a:solidFill>
                  <a:srgbClr val="006600"/>
                </a:solidFill>
              </a:rPr>
              <a:t>sa</a:t>
            </a:r>
            <a:r>
              <a:rPr lang="en-US" altLang="zh-CN" sz="1600" dirty="0">
                <a:solidFill>
                  <a:srgbClr val="006600"/>
                </a:solidFill>
              </a:rPr>
              <a:t>, 0,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sa</a:t>
            </a:r>
            <a:r>
              <a:rPr lang="en-US" altLang="zh-CN" sz="1600" dirty="0">
                <a:solidFill>
                  <a:srgbClr val="006600"/>
                </a:solidFill>
              </a:rPr>
              <a:t>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sa.sa_handler</a:t>
            </a:r>
            <a:r>
              <a:rPr lang="en-US" altLang="zh-CN" sz="1600" dirty="0">
                <a:solidFill>
                  <a:srgbClr val="006600"/>
                </a:solidFill>
              </a:rPr>
              <a:t> = &amp;OnSigUsr1;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sigaction</a:t>
            </a:r>
            <a:r>
              <a:rPr lang="en-US" altLang="zh-CN" sz="1600" dirty="0">
                <a:solidFill>
                  <a:srgbClr val="006600"/>
                </a:solidFill>
              </a:rPr>
              <a:t>( SIGUSR1, &amp;</a:t>
            </a:r>
            <a:r>
              <a:rPr lang="en-US" altLang="zh-CN" sz="1600" dirty="0" err="1">
                <a:solidFill>
                  <a:srgbClr val="006600"/>
                </a:solidFill>
              </a:rPr>
              <a:t>sa</a:t>
            </a:r>
            <a:r>
              <a:rPr lang="en-US" altLang="zh-CN" sz="1600" dirty="0">
                <a:solidFill>
                  <a:srgbClr val="006600"/>
                </a:solidFill>
              </a:rPr>
              <a:t>, NULL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sleep( 100 );    //  </a:t>
            </a:r>
            <a:r>
              <a:rPr lang="zh-CN" altLang="en-US" sz="1600" dirty="0">
                <a:solidFill>
                  <a:srgbClr val="006600"/>
                </a:solidFill>
              </a:rPr>
              <a:t>在终端中输入</a:t>
            </a:r>
            <a:r>
              <a:rPr lang="en-US" altLang="zh-CN" sz="1600" dirty="0">
                <a:solidFill>
                  <a:srgbClr val="006600"/>
                </a:solidFill>
              </a:rPr>
              <a:t>kill –s SIGUSR1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zh-CN" altLang="en-US" sz="1600" dirty="0">
                <a:solidFill>
                  <a:srgbClr val="006600"/>
                </a:solidFill>
              </a:rPr>
              <a:t>，信号计数器将递增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"SIGUSR1 counts: " &lt;&lt; sigusr1_count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0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进程管理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35662"/>
            <a:ext cx="7992389" cy="3870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进程创建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僵尸进程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子进程异步清除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守护进程</a:t>
            </a:r>
          </a:p>
        </p:txBody>
      </p:sp>
    </p:spTree>
    <p:extLst>
      <p:ext uri="{BB962C8B-B14F-4D97-AF65-F5344CB8AC3E}">
        <p14:creationId xmlns:p14="http://schemas.microsoft.com/office/powerpoint/2010/main" val="77007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进程创建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函数：用于在程序中执行一条命令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Bourne 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中，系统会创建一个子进程运行被调命令；返回值为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的退出状态；如果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不能运行，返回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；如果发生其他错误，返回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ret_val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system(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-l /" );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函数：创建当前进程的副本作为子进程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fork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（新创建的子进程）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（父进程）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6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进程创建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47779"/>
            <a:ext cx="8858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函数创建进程副本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99645" y="1776155"/>
            <a:ext cx="78168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"the main program process ID is " &lt;&lt;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 err="1">
                <a:solidFill>
                  <a:srgbClr val="006600"/>
                </a:solidFill>
              </a:rPr>
              <a:t>getpid</a:t>
            </a:r>
            <a:r>
              <a:rPr lang="en-US" altLang="zh-CN" sz="1600" dirty="0">
                <a:solidFill>
                  <a:srgbClr val="006600"/>
                </a:solidFill>
              </a:rPr>
              <a:t>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child_pid</a:t>
            </a:r>
            <a:r>
              <a:rPr lang="en-US" altLang="zh-CN" sz="1600" dirty="0">
                <a:solidFill>
                  <a:srgbClr val="006600"/>
                </a:solidFill>
              </a:rPr>
              <a:t> = fork();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child_pid</a:t>
            </a:r>
            <a:r>
              <a:rPr lang="en-US" altLang="zh-CN" sz="1600" dirty="0">
                <a:solidFill>
                  <a:srgbClr val="006600"/>
                </a:solidFill>
              </a:rPr>
              <a:t> != 0 )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"this is the parent process, with id " &lt;&lt;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 err="1">
                <a:solidFill>
                  <a:srgbClr val="006600"/>
                </a:solidFill>
              </a:rPr>
              <a:t>getpid</a:t>
            </a:r>
            <a:r>
              <a:rPr lang="en-US" altLang="zh-CN" sz="1600" dirty="0">
                <a:solidFill>
                  <a:srgbClr val="006600"/>
                </a:solidFill>
              </a:rPr>
              <a:t>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"the child’s process ID is " &lt;&lt;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 err="1">
                <a:solidFill>
                  <a:srgbClr val="006600"/>
                </a:solidFill>
              </a:rPr>
              <a:t>child_pid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"this is the child process, with id " &lt;&lt; 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 err="1">
                <a:solidFill>
                  <a:srgbClr val="006600"/>
                </a:solidFill>
              </a:rPr>
              <a:t>getpid</a:t>
            </a:r>
            <a:r>
              <a:rPr lang="en-US" altLang="zh-CN" sz="1600" dirty="0">
                <a:solidFill>
                  <a:srgbClr val="006600"/>
                </a:solidFill>
              </a:rPr>
              <a:t>() &lt;&lt;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258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85866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函数簇原型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path,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path,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path,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file,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[], char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 );</a:t>
            </a:r>
          </a:p>
        </p:txBody>
      </p:sp>
    </p:spTree>
    <p:extLst>
      <p:ext uri="{BB962C8B-B14F-4D97-AF65-F5344CB8AC3E}">
        <p14:creationId xmlns:p14="http://schemas.microsoft.com/office/powerpoint/2010/main" val="223174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执行命令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函数说明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名称中包含字母“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）：接受程序名作为参数，在当前执行路径中按程序名查找；不包含字母“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的，必须提供程序的完整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名称中包含字母“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）：接受以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结尾的字符串数组格式的参数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名称中包含字母“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：接受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格式的可变参数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名称中包含字母“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execve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：接受一个附加的环境参数列表，参数格式为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结尾的字符串数组，且字符串的格式为“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VARIABLE=value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7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执行命令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基本模式：在程序中调用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创建一个子进程，然后调用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在子进程中执行命令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68706" y="2403710"/>
            <a:ext cx="7174241" cy="369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cstdlib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&lt;sys/</a:t>
            </a:r>
            <a:r>
              <a:rPr lang="en-US" altLang="zh-CN" sz="1800" dirty="0" err="1">
                <a:solidFill>
                  <a:srgbClr val="006600"/>
                </a:solidFill>
              </a:rPr>
              <a:t>types.h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unistd.h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spawn( char * program, char **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char *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[] = { "</a:t>
            </a:r>
            <a:r>
              <a:rPr lang="en-US" altLang="zh-CN" sz="1800" dirty="0" err="1">
                <a:solidFill>
                  <a:srgbClr val="006600"/>
                </a:solidFill>
              </a:rPr>
              <a:t>ls</a:t>
            </a:r>
            <a:r>
              <a:rPr lang="en-US" altLang="zh-CN" sz="1800" dirty="0">
                <a:solidFill>
                  <a:srgbClr val="006600"/>
                </a:solidFill>
              </a:rPr>
              <a:t>", "-l", "/", NULL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spawn( "</a:t>
            </a:r>
            <a:r>
              <a:rPr lang="en-US" altLang="zh-CN" sz="1800" dirty="0" err="1">
                <a:solidFill>
                  <a:srgbClr val="006600"/>
                </a:solidFill>
              </a:rPr>
              <a:t>ls</a:t>
            </a:r>
            <a:r>
              <a:rPr lang="en-US" altLang="zh-CN" sz="1800" dirty="0">
                <a:solidFill>
                  <a:srgbClr val="006600"/>
                </a:solidFill>
              </a:rPr>
              <a:t>",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"Done!\n";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11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35662"/>
            <a:ext cx="8912169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进程基本概念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　号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进程间通信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管道、进程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信号量、共享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、映射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、消息队列、套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执行命令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7266" y="1485565"/>
            <a:ext cx="7458187" cy="43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创建一个子进程运行新程序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program</a:t>
            </a:r>
            <a:r>
              <a:rPr lang="zh-CN" altLang="en-US" sz="1800" dirty="0">
                <a:solidFill>
                  <a:srgbClr val="006600"/>
                </a:solidFill>
              </a:rPr>
              <a:t>为程序名，</a:t>
            </a:r>
            <a:r>
              <a:rPr lang="en-US" altLang="zh-CN" sz="1800" dirty="0" err="1">
                <a:solidFill>
                  <a:srgbClr val="006600"/>
                </a:solidFill>
              </a:rPr>
              <a:t>arg_list</a:t>
            </a:r>
            <a:r>
              <a:rPr lang="zh-CN" altLang="en-US" sz="1800" dirty="0">
                <a:solidFill>
                  <a:srgbClr val="006600"/>
                </a:solidFill>
              </a:rPr>
              <a:t>为程序的参数列表；返回值为子进程</a:t>
            </a:r>
            <a:r>
              <a:rPr lang="en-US" altLang="zh-CN" sz="1800" dirty="0">
                <a:solidFill>
                  <a:srgbClr val="006600"/>
                </a:solidFill>
              </a:rPr>
              <a:t>id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spawn( char * program, char **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pid_t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child_pid</a:t>
            </a:r>
            <a:r>
              <a:rPr lang="en-US" altLang="zh-CN" sz="1800" dirty="0">
                <a:solidFill>
                  <a:srgbClr val="006600"/>
                </a:solidFill>
              </a:rPr>
              <a:t> = fork</a:t>
            </a:r>
            <a:r>
              <a:rPr lang="en-US" altLang="zh-CN" sz="1800" dirty="0" smtClean="0">
                <a:solidFill>
                  <a:srgbClr val="006600"/>
                </a:solidFill>
              </a:rPr>
              <a:t>();	//  </a:t>
            </a:r>
            <a:r>
              <a:rPr lang="zh-CN" altLang="en-US" sz="1800" dirty="0">
                <a:solidFill>
                  <a:srgbClr val="006600"/>
                </a:solidFill>
              </a:rPr>
              <a:t>复制进程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if( </a:t>
            </a:r>
            <a:r>
              <a:rPr lang="en-US" altLang="zh-CN" sz="1800" dirty="0" err="1">
                <a:solidFill>
                  <a:srgbClr val="006600"/>
                </a:solidFill>
              </a:rPr>
              <a:t>child_pid</a:t>
            </a:r>
            <a:r>
              <a:rPr lang="en-US" altLang="zh-CN" sz="1800" dirty="0">
                <a:solidFill>
                  <a:srgbClr val="006600"/>
                </a:solidFill>
              </a:rPr>
              <a:t> != 0 </a:t>
            </a:r>
            <a:r>
              <a:rPr lang="en-US" altLang="zh-CN" sz="1800" dirty="0" smtClean="0">
                <a:solidFill>
                  <a:srgbClr val="006600"/>
                </a:solidFill>
              </a:rPr>
              <a:t>)		//  </a:t>
            </a:r>
            <a:r>
              <a:rPr lang="zh-CN" altLang="en-US" sz="1800" dirty="0">
                <a:solidFill>
                  <a:srgbClr val="006600"/>
                </a:solidFill>
              </a:rPr>
              <a:t>此为父进程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>
                <a:solidFill>
                  <a:srgbClr val="006600"/>
                </a:solidFill>
              </a:rPr>
              <a:t>return </a:t>
            </a:r>
            <a:r>
              <a:rPr lang="en-US" altLang="zh-CN" sz="1800" dirty="0" err="1">
                <a:solidFill>
                  <a:srgbClr val="006600"/>
                </a:solidFill>
              </a:rPr>
              <a:t>child_pid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smtClean="0">
                <a:solidFill>
                  <a:srgbClr val="006600"/>
                </a:solidFill>
              </a:rPr>
              <a:t>else				//  </a:t>
            </a:r>
            <a:r>
              <a:rPr lang="zh-CN" altLang="en-US" sz="1800" dirty="0">
                <a:solidFill>
                  <a:srgbClr val="006600"/>
                </a:solidFill>
              </a:rPr>
              <a:t>此为子进程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smtClean="0">
                <a:solidFill>
                  <a:srgbClr val="006600"/>
                </a:solidFill>
              </a:rPr>
              <a:t>{</a:t>
            </a:r>
            <a:endParaRPr lang="zh-CN" altLang="en-US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execvp</a:t>
            </a:r>
            <a:r>
              <a:rPr lang="en-US" altLang="zh-CN" sz="1800" dirty="0">
                <a:solidFill>
                  <a:srgbClr val="006600"/>
                </a:solidFill>
              </a:rPr>
              <a:t>( program, </a:t>
            </a:r>
            <a:r>
              <a:rPr lang="en-US" altLang="zh-CN" sz="1800" dirty="0" err="1">
                <a:solidFill>
                  <a:srgbClr val="006600"/>
                </a:solidFill>
              </a:rPr>
              <a:t>args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);	//  </a:t>
            </a:r>
            <a:r>
              <a:rPr lang="zh-CN" altLang="en-US" sz="1800" dirty="0">
                <a:solidFill>
                  <a:srgbClr val="006600"/>
                </a:solidFill>
              </a:rPr>
              <a:t>执行程序，按路径查找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//  </a:t>
            </a:r>
            <a:r>
              <a:rPr lang="zh-CN" altLang="en-US" sz="1800" dirty="0">
                <a:solidFill>
                  <a:srgbClr val="006600"/>
                </a:solidFill>
              </a:rPr>
              <a:t>只有发生错误时，该函数才返回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std</a:t>
            </a:r>
            <a:r>
              <a:rPr lang="en-US" altLang="zh-CN" sz="1800" dirty="0">
                <a:solidFill>
                  <a:srgbClr val="006600"/>
                </a:solidFill>
              </a:rPr>
              <a:t>::</a:t>
            </a:r>
            <a:r>
              <a:rPr lang="en-US" altLang="zh-CN" sz="1800" dirty="0" err="1">
                <a:solidFill>
                  <a:srgbClr val="006600"/>
                </a:solidFill>
              </a:rPr>
              <a:t>cerr</a:t>
            </a:r>
            <a:r>
              <a:rPr lang="en-US" altLang="zh-CN" sz="1800" dirty="0">
                <a:solidFill>
                  <a:srgbClr val="006600"/>
                </a:solidFill>
              </a:rPr>
              <a:t> &lt;&lt; "Error occurred when executing </a:t>
            </a:r>
            <a:r>
              <a:rPr lang="en-US" altLang="zh-CN" sz="1800" dirty="0" err="1">
                <a:solidFill>
                  <a:srgbClr val="006600"/>
                </a:solidFill>
              </a:rPr>
              <a:t>execvp</a:t>
            </a:r>
            <a:r>
              <a:rPr lang="en-US" altLang="zh-CN" sz="1800" dirty="0">
                <a:solidFill>
                  <a:srgbClr val="006600"/>
                </a:solidFill>
              </a:rPr>
              <a:t>.\n";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abort 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442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进程调度策略：先进先出，时间片轮转，普通调度，批调度，高优先级抢先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进程与父进程的调度没有固定顺序；不能假设子进程一定会在父进程之后执行，也不能假设子进程一定会在父进程之前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进程调度策略函数：头文件“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进程调度策略：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sched_getscheduler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进程调度策略：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sched_setscheduler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policy,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struct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进程调度参数：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sched_getparam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struct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进程调度参数：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sched_setparam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struct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9531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399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进程优先级调整：头文件“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resource.h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进程优先级：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nice(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（头文件“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进程优先级：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getpriority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which,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who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进程优先级：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setpriority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which,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who,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处理器亲和性：头文件“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进程的处理器亲和性：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sched_getaffinity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cpusetsize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cpu_set_t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mask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进程的处理器亲和性：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sched_setaffinity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cpusetsize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cpu_set_t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mask );</a:t>
            </a:r>
          </a:p>
        </p:txBody>
      </p:sp>
    </p:spTree>
    <p:extLst>
      <p:ext uri="{BB962C8B-B14F-4D97-AF65-F5344CB8AC3E}">
        <p14:creationId xmlns:p14="http://schemas.microsoft.com/office/powerpoint/2010/main" val="389851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进程终止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456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终止进程函数：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signal.h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kill(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sig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为子进程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应为进程终止信号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SIGTERM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等待进程结束函数：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wait(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status );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status,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options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主调进程，直到一个子进程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WEXITSTATUS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宏：查看子进程的退出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WIFEXITED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宏：确定子进程的退出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退出，还是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未处理信号导致的意外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死亡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677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进程终止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263885"/>
            <a:ext cx="7762987" cy="483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wait.h</a:t>
            </a:r>
            <a:r>
              <a:rPr lang="en-US" altLang="zh-CN" sz="1600" dirty="0">
                <a:solidFill>
                  <a:srgbClr val="006600"/>
                </a:solidFill>
              </a:rPr>
              <a:t>&gt;    //  </a:t>
            </a:r>
            <a:r>
              <a:rPr lang="zh-CN" altLang="en-US" sz="1600" dirty="0">
                <a:solidFill>
                  <a:srgbClr val="006600"/>
                </a:solidFill>
              </a:rPr>
              <a:t>必须包含此头文件，否则与</a:t>
            </a:r>
            <a:r>
              <a:rPr lang="en-US" altLang="zh-CN" sz="1600" dirty="0">
                <a:solidFill>
                  <a:srgbClr val="006600"/>
                </a:solidFill>
              </a:rPr>
              <a:t>wait</a:t>
            </a:r>
            <a:r>
              <a:rPr lang="zh-CN" altLang="en-US" sz="1600" dirty="0">
                <a:solidFill>
                  <a:srgbClr val="006600"/>
                </a:solidFill>
              </a:rPr>
              <a:t>共用体冲突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spawn( char * program, char ** </a:t>
            </a:r>
            <a:r>
              <a:rPr lang="en-US" altLang="zh-CN" sz="1600" dirty="0" err="1">
                <a:solidFill>
                  <a:srgbClr val="006600"/>
                </a:solidFill>
              </a:rPr>
              <a:t>arg_list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</a:t>
            </a:r>
            <a:r>
              <a:rPr lang="en-US" altLang="zh-CN" sz="1600" dirty="0" err="1">
                <a:solidFill>
                  <a:srgbClr val="006600"/>
                </a:solidFill>
              </a:rPr>
              <a:t>arg_list</a:t>
            </a:r>
            <a:r>
              <a:rPr lang="en-US" altLang="zh-CN" sz="1600" dirty="0">
                <a:solidFill>
                  <a:srgbClr val="006600"/>
                </a:solidFill>
              </a:rPr>
              <a:t>[] = { "</a:t>
            </a:r>
            <a:r>
              <a:rPr lang="en-US" altLang="zh-CN" sz="1600" dirty="0" err="1">
                <a:solidFill>
                  <a:srgbClr val="006600"/>
                </a:solidFill>
              </a:rPr>
              <a:t>ls</a:t>
            </a:r>
            <a:r>
              <a:rPr lang="en-US" altLang="zh-CN" sz="1600" dirty="0">
                <a:solidFill>
                  <a:srgbClr val="006600"/>
                </a:solidFill>
              </a:rPr>
              <a:t>", "-l", "/", NULL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spawn( "</a:t>
            </a:r>
            <a:r>
              <a:rPr lang="en-US" altLang="zh-CN" sz="1600" dirty="0" err="1">
                <a:solidFill>
                  <a:srgbClr val="006600"/>
                </a:solidFill>
              </a:rPr>
              <a:t>ls</a:t>
            </a:r>
            <a:r>
              <a:rPr lang="en-US" altLang="zh-CN" sz="1600" dirty="0">
                <a:solidFill>
                  <a:srgbClr val="006600"/>
                </a:solidFill>
              </a:rPr>
              <a:t>", </a:t>
            </a:r>
            <a:r>
              <a:rPr lang="en-US" altLang="zh-CN" sz="1600" dirty="0" err="1">
                <a:solidFill>
                  <a:srgbClr val="006600"/>
                </a:solidFill>
              </a:rPr>
              <a:t>arg_list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child_status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wait( &amp;</a:t>
            </a:r>
            <a:r>
              <a:rPr lang="en-US" altLang="zh-CN" sz="1600" dirty="0" err="1">
                <a:solidFill>
                  <a:srgbClr val="C00000"/>
                </a:solidFill>
              </a:rPr>
              <a:t>child_status</a:t>
            </a:r>
            <a:r>
              <a:rPr lang="en-US" altLang="zh-CN" sz="1600" dirty="0">
                <a:solidFill>
                  <a:srgbClr val="C00000"/>
                </a:solidFill>
              </a:rPr>
              <a:t> );  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等待子进程结束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WIFEXITED( </a:t>
            </a:r>
            <a:r>
              <a:rPr lang="en-US" altLang="zh-CN" sz="1600" dirty="0" err="1">
                <a:solidFill>
                  <a:srgbClr val="006600"/>
                </a:solidFill>
              </a:rPr>
              <a:t>child_status</a:t>
            </a:r>
            <a:r>
              <a:rPr lang="en-US" altLang="zh-CN" sz="1600" dirty="0">
                <a:solidFill>
                  <a:srgbClr val="006600"/>
                </a:solidFill>
              </a:rPr>
              <a:t> ) )    //  </a:t>
            </a:r>
            <a:r>
              <a:rPr lang="zh-CN" altLang="en-US" sz="1600" dirty="0">
                <a:solidFill>
                  <a:srgbClr val="006600"/>
                </a:solidFill>
              </a:rPr>
              <a:t>判断子进程是否正常退出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"Exited normally with " &lt;&lt; WEXITSTATUS(</a:t>
            </a:r>
            <a:r>
              <a:rPr lang="en-US" altLang="zh-CN" sz="1600" dirty="0" err="1">
                <a:solidFill>
                  <a:srgbClr val="006600"/>
                </a:solidFill>
              </a:rPr>
              <a:t>child_status</a:t>
            </a:r>
            <a:r>
              <a:rPr lang="en-US" altLang="zh-CN" sz="1600" dirty="0">
                <a:solidFill>
                  <a:srgbClr val="006600"/>
                </a:solidFill>
              </a:rPr>
              <a:t>) &lt;&lt;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"Exited abnormally."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"Done!\n";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72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僵尸进程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372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子进程已结束，但父进程未调用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函数等待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进程已终止，但没有被正确清除，成为僵尸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清除子进程的手段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函数可确保子进程被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子进程在父进程调用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函数前已死亡（成为僵尸），其退出状态也可以被抽取出来，然后被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清除的子进程自动被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进程收养</a:t>
            </a:r>
          </a:p>
        </p:txBody>
      </p:sp>
    </p:spTree>
    <p:extLst>
      <p:ext uri="{BB962C8B-B14F-4D97-AF65-F5344CB8AC3E}">
        <p14:creationId xmlns:p14="http://schemas.microsoft.com/office/powerpoint/2010/main" val="18233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僵尸进程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52337" y="1494340"/>
            <a:ext cx="7379368" cy="416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stdlib.h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&lt;sys/</a:t>
            </a:r>
            <a:r>
              <a:rPr lang="en-US" altLang="zh-CN" sz="2000" dirty="0" err="1">
                <a:solidFill>
                  <a:srgbClr val="006600"/>
                </a:solidFill>
              </a:rPr>
              <a:t>types.h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unistd.h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pid_t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child_pid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child_pid</a:t>
            </a:r>
            <a:r>
              <a:rPr lang="en-US" altLang="zh-CN" sz="2000" dirty="0">
                <a:solidFill>
                  <a:srgbClr val="006600"/>
                </a:solidFill>
              </a:rPr>
              <a:t> = fork();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if( </a:t>
            </a:r>
            <a:r>
              <a:rPr lang="en-US" altLang="zh-CN" sz="2000" dirty="0" err="1">
                <a:solidFill>
                  <a:srgbClr val="006600"/>
                </a:solidFill>
              </a:rPr>
              <a:t>child_pid</a:t>
            </a:r>
            <a:r>
              <a:rPr lang="en-US" altLang="zh-CN" sz="2000" dirty="0">
                <a:solidFill>
                  <a:srgbClr val="006600"/>
                </a:solidFill>
              </a:rPr>
              <a:t> &gt; 0 </a:t>
            </a:r>
            <a:r>
              <a:rPr lang="en-US" altLang="zh-CN" sz="2000" dirty="0" smtClean="0">
                <a:solidFill>
                  <a:srgbClr val="006600"/>
                </a:solidFill>
              </a:rPr>
              <a:t>)	//  </a:t>
            </a:r>
            <a:r>
              <a:rPr lang="zh-CN" altLang="en-US" sz="2000" dirty="0" smtClean="0">
                <a:solidFill>
                  <a:srgbClr val="006600"/>
                </a:solidFill>
              </a:rPr>
              <a:t>父</a:t>
            </a:r>
            <a:r>
              <a:rPr lang="zh-CN" altLang="en-US" sz="2000" dirty="0">
                <a:solidFill>
                  <a:srgbClr val="006600"/>
                </a:solidFill>
              </a:rPr>
              <a:t>进程</a:t>
            </a:r>
            <a:r>
              <a:rPr lang="zh-CN" altLang="en-US" sz="2000" dirty="0" smtClean="0">
                <a:solidFill>
                  <a:srgbClr val="006600"/>
                </a:solidFill>
              </a:rPr>
              <a:t>，速度睡眠六十秒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smtClean="0">
                <a:solidFill>
                  <a:srgbClr val="006600"/>
                </a:solidFill>
              </a:rPr>
              <a:t>sleep( 60 );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smtClean="0">
                <a:solidFill>
                  <a:srgbClr val="006600"/>
                </a:solidFill>
              </a:rPr>
              <a:t>else			//  </a:t>
            </a:r>
            <a:r>
              <a:rPr lang="zh-CN" altLang="en-US" sz="2000" dirty="0">
                <a:solidFill>
                  <a:srgbClr val="006600"/>
                </a:solidFill>
              </a:rPr>
              <a:t>子进程，立即退出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>
                <a:solidFill>
                  <a:srgbClr val="006600"/>
                </a:solidFill>
              </a:rPr>
              <a:t>    </a:t>
            </a:r>
            <a:r>
              <a:rPr lang="en-US" altLang="zh-CN" sz="2000" smtClean="0">
                <a:solidFill>
                  <a:srgbClr val="006600"/>
                </a:solidFill>
              </a:rPr>
              <a:t>exit( 0 );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00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子进程异步清除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88586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SIGCHLD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信号：子进程终止时，向父进程自动发送，编写此信号处理例程，异步清除子进程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84421" y="2268434"/>
            <a:ext cx="7732295" cy="369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signal.h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string.h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&lt;sys/</a:t>
            </a:r>
            <a:r>
              <a:rPr lang="en-US" altLang="zh-CN" sz="1800" dirty="0" err="1">
                <a:solidFill>
                  <a:srgbClr val="006600"/>
                </a:solidFill>
              </a:rPr>
              <a:t>types.h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&lt;sys/</a:t>
            </a:r>
            <a:r>
              <a:rPr lang="en-US" altLang="zh-CN" sz="1800" dirty="0" err="1">
                <a:solidFill>
                  <a:srgbClr val="006600"/>
                </a:solidFill>
              </a:rPr>
              <a:t>wait.h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sig_atomic_t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child_exit_status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extern "C"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CleanUp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sig_num</a:t>
            </a:r>
            <a:r>
              <a:rPr lang="en-US" altLang="zh-CN" sz="18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status;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wait( &amp;status </a:t>
            </a:r>
            <a:r>
              <a:rPr lang="en-US" altLang="zh-CN" sz="18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800" dirty="0">
                <a:solidFill>
                  <a:srgbClr val="006600"/>
                </a:solidFill>
              </a:rPr>
              <a:t>清除子进程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child_exit_status</a:t>
            </a:r>
            <a:r>
              <a:rPr lang="en-US" altLang="zh-CN" sz="1800" dirty="0">
                <a:solidFill>
                  <a:srgbClr val="006600"/>
                </a:solidFill>
              </a:rPr>
              <a:t> = status</a:t>
            </a:r>
            <a:r>
              <a:rPr lang="en-US" altLang="zh-CN" sz="1800" dirty="0" smtClean="0">
                <a:solidFill>
                  <a:srgbClr val="006600"/>
                </a:solidFill>
              </a:rPr>
              <a:t>;	//  </a:t>
            </a:r>
            <a:r>
              <a:rPr lang="zh-CN" altLang="en-US" sz="1800" dirty="0">
                <a:solidFill>
                  <a:srgbClr val="006600"/>
                </a:solidFill>
              </a:rPr>
              <a:t>存储子进程的状态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576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子进程异步清除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36295" y="1590593"/>
            <a:ext cx="7347284" cy="384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处理</a:t>
            </a:r>
            <a:r>
              <a:rPr lang="en-US" altLang="zh-CN" sz="2000" dirty="0">
                <a:solidFill>
                  <a:srgbClr val="006600"/>
                </a:solidFill>
              </a:rPr>
              <a:t>SIGCHLD</a:t>
            </a:r>
            <a:r>
              <a:rPr lang="zh-CN" altLang="en-US" sz="2000" dirty="0">
                <a:solidFill>
                  <a:srgbClr val="006600"/>
                </a:solidFill>
              </a:rPr>
              <a:t>信号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struct </a:t>
            </a:r>
            <a:r>
              <a:rPr lang="en-US" altLang="zh-CN" sz="2000" dirty="0" err="1">
                <a:solidFill>
                  <a:srgbClr val="006600"/>
                </a:solidFill>
              </a:rPr>
              <a:t>sigaction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sa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memset</a:t>
            </a:r>
            <a:r>
              <a:rPr lang="en-US" altLang="zh-CN" sz="2000" dirty="0">
                <a:solidFill>
                  <a:srgbClr val="006600"/>
                </a:solidFill>
              </a:rPr>
              <a:t>( &amp;</a:t>
            </a:r>
            <a:r>
              <a:rPr lang="en-US" altLang="zh-CN" sz="2000" dirty="0" err="1">
                <a:solidFill>
                  <a:srgbClr val="006600"/>
                </a:solidFill>
              </a:rPr>
              <a:t>sa</a:t>
            </a:r>
            <a:r>
              <a:rPr lang="en-US" altLang="zh-CN" sz="2000" dirty="0">
                <a:solidFill>
                  <a:srgbClr val="006600"/>
                </a:solidFill>
              </a:rPr>
              <a:t>, 0, </a:t>
            </a:r>
            <a:r>
              <a:rPr lang="en-US" altLang="zh-CN" sz="2000" dirty="0" err="1">
                <a:solidFill>
                  <a:srgbClr val="006600"/>
                </a:solidFill>
              </a:rPr>
              <a:t>sizeof</a:t>
            </a:r>
            <a:r>
              <a:rPr lang="en-US" altLang="zh-CN" sz="2000" dirty="0">
                <a:solidFill>
                  <a:srgbClr val="006600"/>
                </a:solidFill>
              </a:rPr>
              <a:t>(</a:t>
            </a:r>
            <a:r>
              <a:rPr lang="en-US" altLang="zh-CN" sz="2000" dirty="0" err="1">
                <a:solidFill>
                  <a:srgbClr val="006600"/>
                </a:solidFill>
              </a:rPr>
              <a:t>sa</a:t>
            </a:r>
            <a:r>
              <a:rPr lang="en-US" altLang="zh-CN" sz="2000" dirty="0">
                <a:solidFill>
                  <a:srgbClr val="006600"/>
                </a:solidFill>
              </a:rPr>
              <a:t>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C00000"/>
                </a:solidFill>
              </a:rPr>
              <a:t>sa.sa_handler</a:t>
            </a:r>
            <a:r>
              <a:rPr lang="en-US" altLang="zh-CN" sz="2000" dirty="0">
                <a:solidFill>
                  <a:srgbClr val="C00000"/>
                </a:solidFill>
              </a:rPr>
              <a:t> = &amp;</a:t>
            </a:r>
            <a:r>
              <a:rPr lang="en-US" altLang="zh-CN" sz="2000" dirty="0" err="1">
                <a:solidFill>
                  <a:srgbClr val="C00000"/>
                </a:solidFill>
              </a:rPr>
              <a:t>CleanUp</a:t>
            </a:r>
            <a:r>
              <a:rPr lang="en-US" altLang="zh-CN" sz="20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sigaction</a:t>
            </a:r>
            <a:r>
              <a:rPr lang="en-US" altLang="zh-CN" sz="2000" dirty="0">
                <a:solidFill>
                  <a:srgbClr val="006600"/>
                </a:solidFill>
              </a:rPr>
              <a:t>( SIGCHLD, &amp;</a:t>
            </a:r>
            <a:r>
              <a:rPr lang="en-US" altLang="zh-CN" sz="2000" dirty="0" err="1">
                <a:solidFill>
                  <a:srgbClr val="006600"/>
                </a:solidFill>
              </a:rPr>
              <a:t>sa</a:t>
            </a:r>
            <a:r>
              <a:rPr lang="en-US" altLang="zh-CN" sz="2000" dirty="0">
                <a:solidFill>
                  <a:srgbClr val="006600"/>
                </a:solidFill>
              </a:rPr>
              <a:t>, NULL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正常处理代码在此，例如调用</a:t>
            </a:r>
            <a:r>
              <a:rPr lang="en-US" altLang="zh-CN" sz="2000" dirty="0">
                <a:solidFill>
                  <a:srgbClr val="006600"/>
                </a:solidFill>
              </a:rPr>
              <a:t>fork()</a:t>
            </a:r>
            <a:r>
              <a:rPr lang="zh-CN" altLang="en-US" sz="2000" dirty="0">
                <a:solidFill>
                  <a:srgbClr val="006600"/>
                </a:solidFill>
              </a:rPr>
              <a:t>创建子进程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8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63821"/>
            <a:ext cx="8858661" cy="4575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创建守护进程的步骤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新进程：新进程将成为未来的守护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进程的父进程退出：保证祖父进程确认父进程已结束，且守护进程不是组长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进程创建新进程组和新会话：并成为两者的首进程，此时刚创建的新会话还没有关联控制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工作目录：守护进程一般随系统启动，工作目录不应继续使用继承的工作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设文件权限掩码：不需要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掩码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所有文件描述符：不需要继承任何打开的文件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流重定向到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</a:t>
            </a:r>
          </a:p>
        </p:txBody>
      </p:sp>
    </p:spTree>
    <p:extLst>
      <p:ext uri="{BB962C8B-B14F-4D97-AF65-F5344CB8AC3E}">
        <p14:creationId xmlns:p14="http://schemas.microsoft.com/office/powerpoint/2010/main" val="23717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进程基本概念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7786807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）的定义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是描述程序执行过程和资源共享的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基本单位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主要目的：控制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和协调程序的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进程相关函数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函数：参阅上一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进程终止：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waitpid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79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52337" y="1462255"/>
            <a:ext cx="7363326" cy="436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&lt;sys/</a:t>
            </a:r>
            <a:r>
              <a:rPr lang="en-US" altLang="zh-CN" sz="2000" dirty="0" err="1">
                <a:solidFill>
                  <a:srgbClr val="006600"/>
                </a:solidFill>
              </a:rPr>
              <a:t>types.h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&lt;sys/</a:t>
            </a:r>
            <a:r>
              <a:rPr lang="en-US" altLang="zh-CN" sz="2000" dirty="0" err="1">
                <a:solidFill>
                  <a:srgbClr val="006600"/>
                </a:solidFill>
              </a:rPr>
              <a:t>stat.h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stdlib.h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stdio.h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fcntl.h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unistd.h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linux</a:t>
            </a:r>
            <a:r>
              <a:rPr lang="en-US" altLang="zh-CN" sz="2000" dirty="0">
                <a:solidFill>
                  <a:srgbClr val="006600"/>
                </a:solidFill>
              </a:rPr>
              <a:t>/</a:t>
            </a:r>
            <a:r>
              <a:rPr lang="en-US" altLang="zh-CN" sz="2000" dirty="0" err="1">
                <a:solidFill>
                  <a:srgbClr val="006600"/>
                </a:solidFill>
              </a:rPr>
              <a:t>fs.h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pid_t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pid</a:t>
            </a:r>
            <a:r>
              <a:rPr lang="en-US" altLang="zh-CN" sz="2000" dirty="0">
                <a:solidFill>
                  <a:srgbClr val="006600"/>
                </a:solidFill>
              </a:rPr>
              <a:t> = fork();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if( </a:t>
            </a:r>
            <a:r>
              <a:rPr lang="en-US" altLang="zh-CN" sz="2000" dirty="0" err="1">
                <a:solidFill>
                  <a:srgbClr val="006600"/>
                </a:solidFill>
              </a:rPr>
              <a:t>pid</a:t>
            </a:r>
            <a:r>
              <a:rPr lang="en-US" altLang="zh-CN" sz="2000" dirty="0">
                <a:solidFill>
                  <a:srgbClr val="006600"/>
                </a:solidFill>
              </a:rPr>
              <a:t> == -1 </a:t>
            </a:r>
            <a:r>
              <a:rPr lang="en-US" altLang="zh-CN" sz="2000" dirty="0" smtClean="0">
                <a:solidFill>
                  <a:srgbClr val="006600"/>
                </a:solidFill>
              </a:rPr>
              <a:t>)		return </a:t>
            </a:r>
            <a:r>
              <a:rPr lang="en-US" altLang="zh-CN" sz="2000" dirty="0">
                <a:solidFill>
                  <a:srgbClr val="006600"/>
                </a:solidFill>
              </a:rPr>
              <a:t>-1;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else if( </a:t>
            </a:r>
            <a:r>
              <a:rPr lang="en-US" altLang="zh-CN" sz="2000" dirty="0" err="1">
                <a:solidFill>
                  <a:srgbClr val="006600"/>
                </a:solidFill>
              </a:rPr>
              <a:t>pid</a:t>
            </a:r>
            <a:r>
              <a:rPr lang="en-US" altLang="zh-CN" sz="2000" dirty="0">
                <a:solidFill>
                  <a:srgbClr val="006600"/>
                </a:solidFill>
              </a:rPr>
              <a:t> != 0 </a:t>
            </a:r>
            <a:r>
              <a:rPr lang="en-US" altLang="zh-CN" sz="2000" dirty="0" smtClean="0">
                <a:solidFill>
                  <a:srgbClr val="006600"/>
                </a:solidFill>
              </a:rPr>
              <a:t>)		exit</a:t>
            </a:r>
            <a:r>
              <a:rPr lang="en-US" altLang="zh-CN" sz="2000" dirty="0">
                <a:solidFill>
                  <a:srgbClr val="006600"/>
                </a:solidFill>
              </a:rPr>
              <a:t>( EXIT_SUCCESS );</a:t>
            </a:r>
          </a:p>
        </p:txBody>
      </p:sp>
    </p:spTree>
    <p:extLst>
      <p:ext uri="{BB962C8B-B14F-4D97-AF65-F5344CB8AC3E}">
        <p14:creationId xmlns:p14="http://schemas.microsoft.com/office/powerpoint/2010/main" val="176663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04211" y="1334372"/>
            <a:ext cx="7523747" cy="480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子进程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if( </a:t>
            </a:r>
            <a:r>
              <a:rPr lang="en-US" altLang="zh-CN" sz="2000" dirty="0" err="1">
                <a:solidFill>
                  <a:srgbClr val="006600"/>
                </a:solidFill>
              </a:rPr>
              <a:t>setsid</a:t>
            </a:r>
            <a:r>
              <a:rPr lang="en-US" altLang="zh-CN" sz="2000" dirty="0">
                <a:solidFill>
                  <a:srgbClr val="006600"/>
                </a:solidFill>
              </a:rPr>
              <a:t>() == -1 </a:t>
            </a:r>
            <a:r>
              <a:rPr lang="en-US" altLang="zh-CN" sz="2000" dirty="0" smtClean="0">
                <a:solidFill>
                  <a:srgbClr val="006600"/>
                </a:solidFill>
              </a:rPr>
              <a:t>)		return </a:t>
            </a:r>
            <a:r>
              <a:rPr lang="en-US" altLang="zh-CN" sz="2000" dirty="0">
                <a:solidFill>
                  <a:srgbClr val="006600"/>
                </a:solidFill>
              </a:rPr>
              <a:t>-2;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设置工作目录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if( </a:t>
            </a:r>
            <a:r>
              <a:rPr lang="en-US" altLang="zh-CN" sz="2000" dirty="0" err="1">
                <a:solidFill>
                  <a:srgbClr val="006600"/>
                </a:solidFill>
              </a:rPr>
              <a:t>chdir</a:t>
            </a:r>
            <a:r>
              <a:rPr lang="en-US" altLang="zh-CN" sz="2000" dirty="0">
                <a:solidFill>
                  <a:srgbClr val="006600"/>
                </a:solidFill>
              </a:rPr>
              <a:t>( "/" ) == -1 </a:t>
            </a:r>
            <a:r>
              <a:rPr lang="en-US" altLang="zh-CN" sz="2000" dirty="0" smtClean="0">
                <a:solidFill>
                  <a:srgbClr val="006600"/>
                </a:solidFill>
              </a:rPr>
              <a:t>)	return </a:t>
            </a:r>
            <a:r>
              <a:rPr lang="en-US" altLang="zh-CN" sz="2000" dirty="0">
                <a:solidFill>
                  <a:srgbClr val="006600"/>
                </a:solidFill>
              </a:rPr>
              <a:t>-3;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重设文件权限掩码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umask</a:t>
            </a:r>
            <a:r>
              <a:rPr lang="en-US" altLang="zh-CN" sz="2000" dirty="0">
                <a:solidFill>
                  <a:srgbClr val="006600"/>
                </a:solidFill>
              </a:rPr>
              <a:t>( 0 );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关闭文件描述符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for(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= 0;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&lt; 3;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++ </a:t>
            </a:r>
            <a:r>
              <a:rPr lang="en-US" altLang="zh-CN" sz="2000" dirty="0" smtClean="0">
                <a:solidFill>
                  <a:srgbClr val="006600"/>
                </a:solidFill>
              </a:rPr>
              <a:t>)	close</a:t>
            </a:r>
            <a:r>
              <a:rPr lang="en-US" altLang="zh-CN" sz="2000" dirty="0">
                <a:solidFill>
                  <a:srgbClr val="006600"/>
                </a:solidFill>
              </a:rPr>
              <a:t>(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重定向标准流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open( "/</a:t>
            </a:r>
            <a:r>
              <a:rPr lang="en-US" altLang="zh-CN" sz="2000" dirty="0" err="1">
                <a:solidFill>
                  <a:srgbClr val="006600"/>
                </a:solidFill>
              </a:rPr>
              <a:t>dev</a:t>
            </a:r>
            <a:r>
              <a:rPr lang="en-US" altLang="zh-CN" sz="2000" dirty="0">
                <a:solidFill>
                  <a:srgbClr val="006600"/>
                </a:solidFill>
              </a:rPr>
              <a:t>/null", O_RDWR </a:t>
            </a:r>
            <a:r>
              <a:rPr lang="en-US" altLang="zh-CN" sz="2000" dirty="0" smtClean="0">
                <a:solidFill>
                  <a:srgbClr val="006600"/>
                </a:solidFill>
              </a:rPr>
              <a:t>);	// </a:t>
            </a:r>
            <a:r>
              <a:rPr lang="en-US" altLang="zh-CN" sz="2000" dirty="0" err="1">
                <a:solidFill>
                  <a:srgbClr val="006600"/>
                </a:solidFill>
              </a:rPr>
              <a:t>stdin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dup( 0 </a:t>
            </a:r>
            <a:r>
              <a:rPr lang="en-US" altLang="zh-CN" sz="2000" dirty="0" smtClean="0">
                <a:solidFill>
                  <a:srgbClr val="006600"/>
                </a:solidFill>
              </a:rPr>
              <a:t>);				// </a:t>
            </a:r>
            <a:r>
              <a:rPr lang="en-US" altLang="zh-CN" sz="2000" dirty="0" err="1">
                <a:solidFill>
                  <a:srgbClr val="006600"/>
                </a:solidFill>
              </a:rPr>
              <a:t>stdout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dup( 0 </a:t>
            </a:r>
            <a:r>
              <a:rPr lang="en-US" altLang="zh-CN" sz="2000" dirty="0" smtClean="0">
                <a:solidFill>
                  <a:srgbClr val="006600"/>
                </a:solidFill>
              </a:rPr>
              <a:t>);				// </a:t>
            </a:r>
            <a:r>
              <a:rPr lang="en-US" altLang="zh-CN" sz="2000" dirty="0" err="1">
                <a:solidFill>
                  <a:srgbClr val="006600"/>
                </a:solidFill>
              </a:rPr>
              <a:t>stderr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守护进程的实际工作代码在此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01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守护进程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88409"/>
            <a:ext cx="8858661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守护进程创建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daemon()</a:t>
            </a:r>
            <a:endParaRPr lang="zh-CN" altLang="en-US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了前述功能，减轻编写守护进程的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负担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daemon(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nochdir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noclose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nochdir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，不更改工作目录；若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noclose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，不关闭所有打开的文件描述符；一般均设为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9581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进程间通信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44031"/>
            <a:ext cx="8858661" cy="357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管道：相关进程间的顺序通信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进程信号量：进程间通信的同步控制机制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共享内存：允许多个进程读写同一片内存区域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映射内存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：与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意义相同，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但与文件相关联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消息队列：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在进程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间传递二进制块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套接字：支持无关进程，甚至不同计算机进行通信</a:t>
            </a:r>
          </a:p>
        </p:txBody>
      </p:sp>
    </p:spTree>
    <p:extLst>
      <p:ext uri="{BB962C8B-B14F-4D97-AF65-F5344CB8AC3E}">
        <p14:creationId xmlns:p14="http://schemas.microsoft.com/office/powerpoint/2010/main" val="248906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　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411947"/>
            <a:ext cx="922763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）的性质与意义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是允许单向通信的自动同步设备（半双工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在写入端写入，在读取端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为串行设备，数据的读取顺序与写入顺序完全相同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管道的用途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用于有亲缘关系的进程，例如父进程和子进程之间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的数据容量有限，一般为一个内存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写入速度超过读取速度，写入进程将阻塞，直到容量有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空闲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读取速度超过写入速度，读取进程将阻塞，直到管道有数据</a:t>
            </a:r>
          </a:p>
        </p:txBody>
      </p:sp>
    </p:spTree>
    <p:extLst>
      <p:ext uri="{BB962C8B-B14F-4D97-AF65-F5344CB8AC3E}">
        <p14:creationId xmlns:p14="http://schemas.microsoft.com/office/powerpoint/2010/main" val="20116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　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79863"/>
            <a:ext cx="9227631" cy="2205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函数：创建管道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unistd.h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fcntl.h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pipe(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pipefd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);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：一个包含两个元素的整数数组，元素类型为文件描述符，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号元为读取文件描述符，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号元为写入文件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，不成功时返回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876926" y="3714277"/>
            <a:ext cx="78168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pipe_fds</a:t>
            </a:r>
            <a:r>
              <a:rPr lang="en-US" altLang="zh-CN" sz="2000" dirty="0">
                <a:solidFill>
                  <a:srgbClr val="006600"/>
                </a:solidFill>
              </a:rPr>
              <a:t>[2];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read_fd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write_fd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pipe( </a:t>
            </a:r>
            <a:r>
              <a:rPr lang="en-US" altLang="zh-CN" sz="2000" dirty="0" err="1">
                <a:solidFill>
                  <a:srgbClr val="006600"/>
                </a:solidFill>
              </a:rPr>
              <a:t>pipe_fds</a:t>
            </a:r>
            <a:r>
              <a:rPr lang="en-US" altLang="zh-CN" sz="20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read_fd</a:t>
            </a:r>
            <a:r>
              <a:rPr lang="en-US" altLang="zh-CN" sz="2000" dirty="0">
                <a:solidFill>
                  <a:srgbClr val="006600"/>
                </a:solidFill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</a:rPr>
              <a:t>pipe_fds</a:t>
            </a:r>
            <a:r>
              <a:rPr lang="en-US" altLang="zh-CN" sz="2000" dirty="0">
                <a:solidFill>
                  <a:srgbClr val="006600"/>
                </a:solidFill>
              </a:rPr>
              <a:t>[0];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write_fd</a:t>
            </a:r>
            <a:r>
              <a:rPr lang="en-US" altLang="zh-CN" sz="2000" dirty="0">
                <a:solidFill>
                  <a:srgbClr val="006600"/>
                </a:solidFill>
              </a:rPr>
              <a:t> = </a:t>
            </a:r>
            <a:r>
              <a:rPr lang="en-US" altLang="zh-CN" sz="2000" dirty="0" err="1">
                <a:solidFill>
                  <a:srgbClr val="006600"/>
                </a:solidFill>
              </a:rPr>
              <a:t>pipe_fds</a:t>
            </a:r>
            <a:r>
              <a:rPr lang="en-US" altLang="zh-CN" sz="2000" dirty="0">
                <a:solidFill>
                  <a:srgbClr val="006600"/>
                </a:solidFill>
              </a:rPr>
              <a:t>[1];</a:t>
            </a:r>
          </a:p>
        </p:txBody>
      </p:sp>
    </p:spTree>
    <p:extLst>
      <p:ext uri="{BB962C8B-B14F-4D97-AF65-F5344CB8AC3E}">
        <p14:creationId xmlns:p14="http://schemas.microsoft.com/office/powerpoint/2010/main" val="5404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管道通信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52336" y="1462256"/>
            <a:ext cx="7475622" cy="450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stdlib.h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stdio.h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unistd.h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buf_size</a:t>
            </a:r>
            <a:r>
              <a:rPr lang="en-US" altLang="zh-CN" sz="1800" dirty="0">
                <a:solidFill>
                  <a:srgbClr val="006600"/>
                </a:solidFill>
              </a:rPr>
              <a:t> = 4096;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向</a:t>
            </a:r>
            <a:r>
              <a:rPr lang="en-US" altLang="zh-CN" sz="1800" dirty="0">
                <a:solidFill>
                  <a:srgbClr val="006600"/>
                </a:solidFill>
              </a:rPr>
              <a:t>stream</a:t>
            </a:r>
            <a:r>
              <a:rPr lang="zh-CN" altLang="en-US" sz="1800" dirty="0">
                <a:solidFill>
                  <a:srgbClr val="006600"/>
                </a:solidFill>
              </a:rPr>
              <a:t>中写入</a:t>
            </a:r>
            <a:r>
              <a:rPr lang="en-US" altLang="zh-CN" sz="1800" dirty="0">
                <a:solidFill>
                  <a:srgbClr val="006600"/>
                </a:solidFill>
              </a:rPr>
              <a:t>count</a:t>
            </a:r>
            <a:r>
              <a:rPr lang="zh-CN" altLang="en-US" sz="1800" dirty="0">
                <a:solidFill>
                  <a:srgbClr val="006600"/>
                </a:solidFill>
              </a:rPr>
              <a:t>次</a:t>
            </a:r>
            <a:r>
              <a:rPr lang="en-US" altLang="zh-CN" sz="1800" dirty="0" err="1">
                <a:solidFill>
                  <a:srgbClr val="006600"/>
                </a:solidFill>
              </a:rPr>
              <a:t>msg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Write(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char * </a:t>
            </a:r>
            <a:r>
              <a:rPr lang="en-US" altLang="zh-CN" sz="1800" dirty="0" err="1">
                <a:solidFill>
                  <a:srgbClr val="006600"/>
                </a:solidFill>
              </a:rPr>
              <a:t>msg</a:t>
            </a:r>
            <a:r>
              <a:rPr lang="en-US" altLang="zh-CN" sz="1800" dirty="0">
                <a:solidFill>
                  <a:srgbClr val="006600"/>
                </a:solidFill>
              </a:rPr>
              <a:t>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count, FILE * stream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for( ; count &gt; 0; --count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fprintf</a:t>
            </a:r>
            <a:r>
              <a:rPr lang="en-US" altLang="zh-CN" sz="1800" dirty="0">
                <a:solidFill>
                  <a:srgbClr val="006600"/>
                </a:solidFill>
              </a:rPr>
              <a:t>( stream, "%s\n", </a:t>
            </a:r>
            <a:r>
              <a:rPr lang="en-US" altLang="zh-CN" sz="1800" dirty="0" err="1">
                <a:solidFill>
                  <a:srgbClr val="006600"/>
                </a:solidFill>
              </a:rPr>
              <a:t>msg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</a:t>
            </a:r>
            <a:r>
              <a:rPr lang="en-US" altLang="zh-CN" sz="1800" dirty="0" err="1">
                <a:solidFill>
                  <a:srgbClr val="006600"/>
                </a:solidFill>
              </a:rPr>
              <a:t>fflush</a:t>
            </a:r>
            <a:r>
              <a:rPr lang="en-US" altLang="zh-CN" sz="1800" dirty="0">
                <a:solidFill>
                  <a:srgbClr val="006600"/>
                </a:solidFill>
              </a:rPr>
              <a:t>( stream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sleep (1);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64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管道通信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52336" y="1565140"/>
            <a:ext cx="9180219" cy="441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从</a:t>
            </a:r>
            <a:r>
              <a:rPr lang="en-US" altLang="zh-CN" sz="1600" dirty="0">
                <a:solidFill>
                  <a:srgbClr val="006600"/>
                </a:solidFill>
              </a:rPr>
              <a:t>stream</a:t>
            </a:r>
            <a:r>
              <a:rPr lang="zh-CN" altLang="en-US" sz="1600" dirty="0">
                <a:solidFill>
                  <a:srgbClr val="006600"/>
                </a:solidFill>
              </a:rPr>
              <a:t>中读取数据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Read( FILE * stream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</a:t>
            </a:r>
            <a:r>
              <a:rPr lang="en-US" altLang="zh-CN" sz="1600" dirty="0" err="1">
                <a:solidFill>
                  <a:srgbClr val="006600"/>
                </a:solidFill>
              </a:rPr>
              <a:t>buf_size</a:t>
            </a:r>
            <a:r>
              <a:rPr lang="en-US" altLang="zh-CN" sz="1600" dirty="0">
                <a:solidFill>
                  <a:srgbClr val="006600"/>
                </a:solidFill>
              </a:rPr>
              <a:t>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一直读取到流的尾部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!</a:t>
            </a:r>
            <a:r>
              <a:rPr lang="en-US" altLang="zh-CN" sz="1600" dirty="0" err="1">
                <a:solidFill>
                  <a:srgbClr val="006600"/>
                </a:solidFill>
              </a:rPr>
              <a:t>feof</a:t>
            </a:r>
            <a:r>
              <a:rPr lang="en-US" altLang="zh-CN" sz="1600" dirty="0">
                <a:solidFill>
                  <a:srgbClr val="006600"/>
                </a:solidFill>
              </a:rPr>
              <a:t>(stream) &amp;&amp; !</a:t>
            </a:r>
            <a:r>
              <a:rPr lang="en-US" altLang="zh-CN" sz="1600" dirty="0" err="1">
                <a:solidFill>
                  <a:srgbClr val="006600"/>
                </a:solidFill>
              </a:rPr>
              <a:t>ferror</a:t>
            </a:r>
            <a:r>
              <a:rPr lang="en-US" altLang="zh-CN" sz="1600" dirty="0">
                <a:solidFill>
                  <a:srgbClr val="006600"/>
                </a:solidFill>
              </a:rPr>
              <a:t>(stream) </a:t>
            </a:r>
            <a:r>
              <a:rPr lang="en-US" altLang="zh-CN" sz="1600" dirty="0" smtClean="0">
                <a:solidFill>
                  <a:srgbClr val="006600"/>
                </a:solidFill>
              </a:rPr>
              <a:t>&amp;&amp; </a:t>
            </a:r>
            <a:r>
              <a:rPr lang="en-US" altLang="zh-CN" sz="1600" dirty="0" err="1">
                <a:solidFill>
                  <a:srgbClr val="006600"/>
                </a:solidFill>
              </a:rPr>
              <a:t>fgets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), stream) != NULL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fprintf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stdout</a:t>
            </a:r>
            <a:r>
              <a:rPr lang="en-US" altLang="zh-CN" sz="1600" dirty="0">
                <a:solidFill>
                  <a:srgbClr val="006600"/>
                </a:solidFill>
              </a:rPr>
              <a:t>, "Data received: \n"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fputs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stdout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pipe(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 );		//  </a:t>
            </a:r>
            <a:r>
              <a:rPr lang="zh-CN" altLang="en-US" sz="1600" dirty="0">
                <a:solidFill>
                  <a:srgbClr val="006600"/>
                </a:solidFill>
              </a:rPr>
              <a:t>创建管道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 fork();	//  </a:t>
            </a:r>
            <a:r>
              <a:rPr lang="zh-CN" altLang="en-US" sz="1600" dirty="0">
                <a:solidFill>
                  <a:srgbClr val="006600"/>
                </a:solidFill>
              </a:rPr>
              <a:t>创建子进程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2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管道通信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04211" y="1334371"/>
            <a:ext cx="781685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== </a:t>
            </a:r>
            <a:r>
              <a:rPr lang="en-US" altLang="zh-CN" sz="1600" dirty="0" smtClean="0">
                <a:solidFill>
                  <a:srgbClr val="006600"/>
                </a:solidFill>
              </a:rPr>
              <a:t>0 </a:t>
            </a:r>
            <a:r>
              <a:rPr lang="en-US" altLang="zh-CN" sz="1600" dirty="0">
                <a:solidFill>
                  <a:srgbClr val="006600"/>
                </a:solidFill>
              </a:rPr>
              <a:t>)  </a:t>
            </a:r>
            <a:r>
              <a:rPr lang="en-US" altLang="zh-CN" sz="1600" dirty="0" smtClean="0">
                <a:solidFill>
                  <a:srgbClr val="006600"/>
                </a:solidFill>
              </a:rPr>
              <a:t>{	</a:t>
            </a:r>
            <a:r>
              <a:rPr lang="en-US" altLang="zh-CN" sz="1600" dirty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子进程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[1] </a:t>
            </a:r>
            <a:r>
              <a:rPr lang="en-US" altLang="zh-CN" sz="1600" dirty="0" smtClean="0">
                <a:solidFill>
                  <a:srgbClr val="006600"/>
                </a:solidFill>
              </a:rPr>
              <a:t>);	</a:t>
            </a:r>
            <a:r>
              <a:rPr lang="en-US" altLang="zh-CN" sz="1600" dirty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只读取，关闭管道写入端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//  </a:t>
            </a:r>
            <a:r>
              <a:rPr lang="zh-CN" altLang="en-US" sz="1600" dirty="0">
                <a:solidFill>
                  <a:srgbClr val="006600"/>
                </a:solidFill>
              </a:rPr>
              <a:t>将文件描述符转换为</a:t>
            </a:r>
            <a:r>
              <a:rPr lang="en-US" altLang="zh-CN" sz="1600" dirty="0">
                <a:solidFill>
                  <a:srgbClr val="006600"/>
                </a:solidFill>
              </a:rPr>
              <a:t>FILE *</a:t>
            </a:r>
            <a:r>
              <a:rPr lang="zh-CN" altLang="en-US" sz="1600" dirty="0">
                <a:solidFill>
                  <a:srgbClr val="006600"/>
                </a:solidFill>
              </a:rPr>
              <a:t>，以方便</a:t>
            </a:r>
            <a:r>
              <a:rPr lang="en-US" altLang="zh-CN" sz="1600" dirty="0">
                <a:solidFill>
                  <a:srgbClr val="006600"/>
                </a:solidFill>
              </a:rPr>
              <a:t>C/C++</a:t>
            </a:r>
            <a:r>
              <a:rPr lang="zh-CN" altLang="en-US" sz="1600" dirty="0">
                <a:solidFill>
                  <a:srgbClr val="006600"/>
                </a:solidFill>
              </a:rPr>
              <a:t>标准库函数处理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FILE * stream = </a:t>
            </a:r>
            <a:r>
              <a:rPr lang="en-US" altLang="zh-CN" sz="1600" dirty="0" err="1">
                <a:solidFill>
                  <a:srgbClr val="006600"/>
                </a:solidFill>
              </a:rPr>
              <a:t>fdopen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[0], "r"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Read( stream );	</a:t>
            </a:r>
            <a:r>
              <a:rPr lang="en-US" altLang="zh-CN" sz="1600" dirty="0" smtClean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从流中读取数据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 );	</a:t>
            </a:r>
            <a:r>
              <a:rPr lang="en-US" altLang="zh-CN" sz="1600" dirty="0" smtClean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关闭管道读取端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 </a:t>
            </a:r>
            <a:r>
              <a:rPr lang="en-US" altLang="zh-CN" sz="1600" dirty="0" smtClean="0">
                <a:solidFill>
                  <a:srgbClr val="006600"/>
                </a:solidFill>
              </a:rPr>
              <a:t>if(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pid</a:t>
            </a:r>
            <a:r>
              <a:rPr lang="en-US" altLang="zh-CN" sz="1600" dirty="0" smtClean="0">
                <a:solidFill>
                  <a:srgbClr val="006600"/>
                </a:solidFill>
              </a:rPr>
              <a:t> &gt; 0 )  {</a:t>
            </a:r>
            <a:r>
              <a:rPr lang="en-US" altLang="zh-CN" sz="1600" dirty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父进程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char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</a:t>
            </a:r>
            <a:r>
              <a:rPr lang="en-US" altLang="zh-CN" sz="1600" dirty="0" err="1">
                <a:solidFill>
                  <a:srgbClr val="006600"/>
                </a:solidFill>
              </a:rPr>
              <a:t>buf_size</a:t>
            </a:r>
            <a:r>
              <a:rPr lang="en-US" altLang="zh-CN" sz="1600" dirty="0">
                <a:solidFill>
                  <a:srgbClr val="006600"/>
                </a:solidFill>
              </a:rPr>
              <a:t>];	//  </a:t>
            </a:r>
            <a:r>
              <a:rPr lang="zh-CN" altLang="en-US" sz="1600" dirty="0">
                <a:solidFill>
                  <a:srgbClr val="006600"/>
                </a:solidFill>
              </a:rPr>
              <a:t>数据缓冲区，末尾封装两个‘</a:t>
            </a:r>
            <a:r>
              <a:rPr lang="en-US" altLang="zh-CN" sz="1600" dirty="0">
                <a:solidFill>
                  <a:srgbClr val="006600"/>
                </a:solidFill>
              </a:rPr>
              <a:t>\0</a:t>
            </a:r>
            <a:r>
              <a:rPr lang="zh-CN" altLang="en-US" sz="1600" dirty="0">
                <a:solidFill>
                  <a:srgbClr val="006600"/>
                </a:solidFill>
              </a:rPr>
              <a:t>’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buf_size-2;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   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] = 'A' +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% 26;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[buf_size-1] =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[buf_size-2] = '\0';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 );	</a:t>
            </a:r>
            <a:r>
              <a:rPr lang="en-US" altLang="zh-CN" sz="1600" dirty="0" smtClean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只写入，关闭管道读取端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FILE * stream = </a:t>
            </a:r>
            <a:r>
              <a:rPr lang="en-US" altLang="zh-CN" sz="1600" dirty="0" err="1">
                <a:solidFill>
                  <a:srgbClr val="006600"/>
                </a:solidFill>
              </a:rPr>
              <a:t>fdopen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[1], "w"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Write(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, 3, stream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[1] );	</a:t>
            </a:r>
            <a:r>
              <a:rPr lang="en-US" altLang="zh-CN" sz="1600" dirty="0" smtClean="0">
                <a:solidFill>
                  <a:srgbClr val="006600"/>
                </a:solidFill>
              </a:rPr>
              <a:t>	//  </a:t>
            </a:r>
            <a:r>
              <a:rPr lang="zh-CN" altLang="en-US" sz="1600" dirty="0">
                <a:solidFill>
                  <a:srgbClr val="006600"/>
                </a:solidFill>
              </a:rPr>
              <a:t>关闭管道写入端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378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管道重定向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11947"/>
            <a:ext cx="9319071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等位文件描述符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相同的文件位置和状态标志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函数：将两个文件描述符等位处理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dup(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dup2(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的一份拷贝，单参数版本选择数值最小的未用文件描述符作为新的文件描述符；双参数版本使用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作为新的文件描述符，拷贝前尝试关闭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newfd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值：成功时返回新文件描述符，失败时返回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dup2(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STDIN_FILENO 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关闭标准输入流，然后作为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的副本重新打开</a:t>
            </a:r>
          </a:p>
        </p:txBody>
      </p:sp>
    </p:spTree>
    <p:extLst>
      <p:ext uri="{BB962C8B-B14F-4D97-AF65-F5344CB8AC3E}">
        <p14:creationId xmlns:p14="http://schemas.microsoft.com/office/powerpoint/2010/main" val="60099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进程基本概念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7" y="1363821"/>
            <a:ext cx="84736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进程组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：由一个或多个相关联的进程组成，目的是为了进行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组的主要特征：信号可以发送给进程组中的所有进程，并使该进程组中的所有进程终止、停止或继续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每个进程都属于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某个进程组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进程组函数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进程的进程组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，则返回当前进程的进程组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；出错时返回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进程组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pig_t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，则使用调用者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pgid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进程的进程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设为进程组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；成功时返回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，出错时返回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37469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管道重定向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36294" y="1318329"/>
            <a:ext cx="781685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stdio.h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stdlib.h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types.h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wait.h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fcntl.h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buf_size</a:t>
            </a:r>
            <a:r>
              <a:rPr lang="en-US" altLang="zh-CN" sz="1600" dirty="0">
                <a:solidFill>
                  <a:srgbClr val="006600"/>
                </a:solidFill>
              </a:rPr>
              <a:t> = 4096;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pipe(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创建管道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 fork();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== 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)0 )	</a:t>
            </a: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子</a:t>
            </a:r>
            <a:r>
              <a:rPr lang="zh-CN" altLang="en-US" sz="1600" dirty="0">
                <a:solidFill>
                  <a:srgbClr val="006600"/>
                </a:solidFill>
              </a:rPr>
              <a:t>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 );		</a:t>
            </a: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关闭管道读取端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dup2(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[1], STDOUT_FILENO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600" dirty="0">
                <a:solidFill>
                  <a:srgbClr val="006600"/>
                </a:solidFill>
              </a:rPr>
              <a:t>管道挂接到标准输出流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char * </a:t>
            </a:r>
            <a:r>
              <a:rPr lang="en-US" altLang="zh-CN" sz="1600" dirty="0" err="1">
                <a:solidFill>
                  <a:srgbClr val="006600"/>
                </a:solidFill>
              </a:rPr>
              <a:t>args</a:t>
            </a:r>
            <a:r>
              <a:rPr lang="en-US" altLang="zh-CN" sz="1600" dirty="0">
                <a:solidFill>
                  <a:srgbClr val="006600"/>
                </a:solidFill>
              </a:rPr>
              <a:t>[] = { "</a:t>
            </a:r>
            <a:r>
              <a:rPr lang="en-US" altLang="zh-CN" sz="1600" dirty="0" err="1">
                <a:solidFill>
                  <a:srgbClr val="006600"/>
                </a:solidFill>
              </a:rPr>
              <a:t>ls</a:t>
            </a:r>
            <a:r>
              <a:rPr lang="en-US" altLang="zh-CN" sz="1600" dirty="0">
                <a:solidFill>
                  <a:srgbClr val="006600"/>
                </a:solidFill>
              </a:rPr>
              <a:t>", "-l", "/", NULL </a:t>
            </a:r>
            <a:r>
              <a:rPr lang="en-US" altLang="zh-CN" sz="1600" dirty="0" smtClean="0">
                <a:solidFill>
                  <a:srgbClr val="006600"/>
                </a:solidFill>
              </a:rPr>
              <a:t>};	//  </a:t>
            </a:r>
            <a:r>
              <a:rPr lang="zh-CN" altLang="en-US" sz="1600" dirty="0">
                <a:solidFill>
                  <a:srgbClr val="006600"/>
                </a:solidFill>
              </a:rPr>
              <a:t>使用“</a:t>
            </a:r>
            <a:r>
              <a:rPr lang="en-US" altLang="zh-CN" sz="1600" dirty="0" err="1">
                <a:solidFill>
                  <a:srgbClr val="006600"/>
                </a:solidFill>
              </a:rPr>
              <a:t>ls</a:t>
            </a:r>
            <a:r>
              <a:rPr lang="zh-CN" altLang="en-US" sz="1600" dirty="0">
                <a:solidFill>
                  <a:srgbClr val="006600"/>
                </a:solidFill>
              </a:rPr>
              <a:t>”命令替换子进程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execvp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args</a:t>
            </a:r>
            <a:r>
              <a:rPr lang="en-US" altLang="zh-CN" sz="1600" dirty="0">
                <a:solidFill>
                  <a:srgbClr val="006600"/>
                </a:solidFill>
              </a:rPr>
              <a:t>[0], </a:t>
            </a:r>
            <a:r>
              <a:rPr lang="en-US" altLang="zh-CN" sz="1600" dirty="0" err="1">
                <a:solidFill>
                  <a:srgbClr val="006600"/>
                </a:solidFill>
              </a:rPr>
              <a:t>args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1226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管道重定向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20253" y="1462256"/>
            <a:ext cx="9219438" cy="4505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else			//  </a:t>
            </a:r>
            <a:r>
              <a:rPr lang="zh-CN" altLang="en-US" sz="1600" dirty="0">
                <a:solidFill>
                  <a:srgbClr val="006600"/>
                </a:solidFill>
              </a:rPr>
              <a:t>父进程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[1]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关闭管道写入端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char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[</a:t>
            </a:r>
            <a:r>
              <a:rPr lang="en-US" altLang="zh-CN" sz="1600" dirty="0" err="1">
                <a:solidFill>
                  <a:srgbClr val="006600"/>
                </a:solidFill>
              </a:rPr>
              <a:t>buf_size</a:t>
            </a:r>
            <a:r>
              <a:rPr lang="en-US" altLang="zh-CN" sz="1600" dirty="0" smtClean="0">
                <a:solidFill>
                  <a:srgbClr val="006600"/>
                </a:solidFill>
              </a:rPr>
              <a:t>];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FILE * stream = </a:t>
            </a:r>
            <a:r>
              <a:rPr lang="en-US" altLang="zh-CN" sz="1600" dirty="0" err="1">
                <a:solidFill>
                  <a:srgbClr val="006600"/>
                </a:solidFill>
              </a:rPr>
              <a:t>fdopen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[0], </a:t>
            </a:r>
            <a:r>
              <a:rPr lang="en-US" altLang="zh-CN" sz="1600" dirty="0" smtClean="0">
                <a:solidFill>
                  <a:srgbClr val="006600"/>
                </a:solidFill>
              </a:rPr>
              <a:t>"r" );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以</a:t>
            </a:r>
            <a:r>
              <a:rPr lang="zh-CN" altLang="en-US" sz="1600" dirty="0">
                <a:solidFill>
                  <a:srgbClr val="006600"/>
                </a:solidFill>
              </a:rPr>
              <a:t>读模式打开管道读取端，返回文件指针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fprintf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stdout</a:t>
            </a:r>
            <a:r>
              <a:rPr lang="en-US" altLang="zh-CN" sz="1600" dirty="0">
                <a:solidFill>
                  <a:srgbClr val="006600"/>
                </a:solidFill>
              </a:rPr>
              <a:t>, "Data received: \n" 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在流未结束，未发生读取错误，且能从流中正常读取字符串时，输出读取到的字符串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while( !</a:t>
            </a:r>
            <a:r>
              <a:rPr lang="en-US" altLang="zh-CN" sz="1600" dirty="0" err="1">
                <a:solidFill>
                  <a:srgbClr val="006600"/>
                </a:solidFill>
              </a:rPr>
              <a:t>feof</a:t>
            </a:r>
            <a:r>
              <a:rPr lang="en-US" altLang="zh-CN" sz="1600" dirty="0">
                <a:solidFill>
                  <a:srgbClr val="006600"/>
                </a:solidFill>
              </a:rPr>
              <a:t>(stream) &amp;&amp; !</a:t>
            </a:r>
            <a:r>
              <a:rPr lang="en-US" altLang="zh-CN" sz="1600" dirty="0" err="1">
                <a:solidFill>
                  <a:srgbClr val="006600"/>
                </a:solidFill>
              </a:rPr>
              <a:t>ferror</a:t>
            </a:r>
            <a:r>
              <a:rPr lang="en-US" altLang="zh-CN" sz="1600" dirty="0">
                <a:solidFill>
                  <a:srgbClr val="006600"/>
                </a:solidFill>
              </a:rPr>
              <a:t>(stream) </a:t>
            </a:r>
            <a:r>
              <a:rPr lang="en-US" altLang="zh-CN" sz="1600" dirty="0" smtClean="0">
                <a:solidFill>
                  <a:srgbClr val="006600"/>
                </a:solidFill>
              </a:rPr>
              <a:t>&amp;&amp; </a:t>
            </a:r>
            <a:r>
              <a:rPr lang="en-US" altLang="zh-CN" sz="1600" dirty="0" err="1">
                <a:solidFill>
                  <a:srgbClr val="006600"/>
                </a:solidFill>
              </a:rPr>
              <a:t>fgets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), stream) != NULL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fputs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stdout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fds</a:t>
            </a:r>
            <a:r>
              <a:rPr lang="en-US" altLang="zh-CN" sz="1600" dirty="0">
                <a:solidFill>
                  <a:srgbClr val="006600"/>
                </a:solidFill>
              </a:rPr>
              <a:t>[0]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关闭管道读取端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waitpid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, NULL, 0 </a:t>
            </a:r>
            <a:r>
              <a:rPr lang="en-US" altLang="zh-CN" sz="1600" dirty="0" smtClean="0">
                <a:solidFill>
                  <a:srgbClr val="006600"/>
                </a:solidFill>
              </a:rPr>
              <a:t>);	//  </a:t>
            </a:r>
            <a:r>
              <a:rPr lang="zh-CN" altLang="en-US" sz="1600" dirty="0">
                <a:solidFill>
                  <a:srgbClr val="006600"/>
                </a:solidFill>
              </a:rPr>
              <a:t>等待子进程结束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9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5" y="1411947"/>
            <a:ext cx="9035529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进程信号量： 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 V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可以使用同步机制确定进程的先后执行关系</a:t>
            </a:r>
            <a:endParaRPr lang="en-US" altLang="zh-CN" sz="2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头文件：“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types.h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ipc.h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sem.h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信号量的定义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信号量是一类特殊的计数器，其值为非负整数，用于进程或线程同步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信号量的操作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）操作（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）：信号量的值递减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后返回；如果值为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，则阻塞操作，直到信号量值为正（其他进程或线程释放了信号量），然后递减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）操作（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）：信号量的值递增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后返回；如果信号量值原为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，则其中一个等待该信号量的进程或线程取消阻塞</a:t>
            </a:r>
          </a:p>
        </p:txBody>
      </p:sp>
    </p:spTree>
    <p:extLst>
      <p:ext uri="{BB962C8B-B14F-4D97-AF65-F5344CB8AC3E}">
        <p14:creationId xmlns:p14="http://schemas.microsoft.com/office/powerpoint/2010/main" val="129762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信号量实现：两个版本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信号量多用于进程同步，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标准实现多用于线程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使用进程信号量时的注意事项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创建和管理的进程信号量不是一个，而是一个集合（数组），该集合可能包含多个进程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关联进程信号量集，但进程信号量集本身由进程信号量的标识符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标识，函数调用时几乎总是使用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可以这么理解：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对内，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对外</a:t>
            </a:r>
          </a:p>
        </p:txBody>
      </p:sp>
    </p:spTree>
    <p:extLst>
      <p:ext uri="{BB962C8B-B14F-4D97-AF65-F5344CB8AC3E}">
        <p14:creationId xmlns:p14="http://schemas.microsoft.com/office/powerpoint/2010/main" val="409893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semget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或获取进程信号量集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semget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nsems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semflg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为键值，多个进程可以通过此键值访问同一进程信号量；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nsems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为需要创建的进程信号量集的进程信号量元素个数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（不是进程信号量的信号数）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semflg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值：成功时返回进程信号量集的标识符，失败时返回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获取已分配的进程信号量集，使用原先键值查询，此时进程信号量集的元素个数可设置为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用于创建当前进程的私有进程信号量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IPC_CREAT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IPC_EXCL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创建进程信号量集，后者要求创建新的唯一的进程信号量集，若其已存在，则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08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398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控制和管理进程信号量集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semctl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semnum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为进程信号量集的标识符，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semnum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为进程信号量集的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元素下标，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为指定操作，第四个参数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可有可无，与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semctl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函数的进程的有效用户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必须与分配进程信号量集的用户权限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8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7" y="1427989"/>
            <a:ext cx="8597176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释放（删除）进程信号量集：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IPC_RMID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一个使用进程信号量的进程负责清除进程信号量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信号量集释放后，内存自动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IPC_RMID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semnum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被忽略，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不需要；如果需要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，定义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semun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类型的变量并作为参数，部分系统可能未定义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semun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类型，需按如下格式补充定义：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80673" y="3659369"/>
            <a:ext cx="7684169" cy="1843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union </a:t>
            </a:r>
            <a:r>
              <a:rPr lang="en-US" altLang="zh-CN" sz="1600" dirty="0" err="1">
                <a:solidFill>
                  <a:srgbClr val="006600"/>
                </a:solidFill>
              </a:rPr>
              <a:t>semun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			</a:t>
            </a:r>
            <a:r>
              <a:rPr lang="en-US" altLang="zh-CN" sz="1600" dirty="0" err="1">
                <a:solidFill>
                  <a:srgbClr val="006600"/>
                </a:solidFill>
              </a:rPr>
              <a:t>val</a:t>
            </a:r>
            <a:r>
              <a:rPr lang="en-US" altLang="zh-CN" sz="1600" dirty="0">
                <a:solidFill>
                  <a:srgbClr val="006600"/>
                </a:solidFill>
              </a:rPr>
              <a:t>;	//  </a:t>
            </a:r>
            <a:r>
              <a:rPr lang="zh-CN" altLang="en-US" sz="1600" dirty="0">
                <a:solidFill>
                  <a:srgbClr val="006600"/>
                </a:solidFill>
              </a:rPr>
              <a:t>供</a:t>
            </a:r>
            <a:r>
              <a:rPr lang="en-US" altLang="zh-CN" sz="1600" dirty="0">
                <a:solidFill>
                  <a:srgbClr val="006600"/>
                </a:solidFill>
              </a:rPr>
              <a:t>SETVAL</a:t>
            </a:r>
            <a:r>
              <a:rPr lang="zh-CN" altLang="en-US" sz="1600" dirty="0">
                <a:solidFill>
                  <a:srgbClr val="006600"/>
                </a:solidFill>
              </a:rPr>
              <a:t>使用的值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semid_ds</a:t>
            </a:r>
            <a:r>
              <a:rPr lang="en-US" altLang="zh-CN" sz="1600" dirty="0">
                <a:solidFill>
                  <a:srgbClr val="006600"/>
                </a:solidFill>
              </a:rPr>
              <a:t> *	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;	//  </a:t>
            </a:r>
            <a:r>
              <a:rPr lang="zh-CN" altLang="en-US" sz="1600" dirty="0">
                <a:solidFill>
                  <a:srgbClr val="006600"/>
                </a:solidFill>
              </a:rPr>
              <a:t>供</a:t>
            </a:r>
            <a:r>
              <a:rPr lang="en-US" altLang="zh-CN" sz="1600" dirty="0">
                <a:solidFill>
                  <a:srgbClr val="006600"/>
                </a:solidFill>
              </a:rPr>
              <a:t>IPC_STAT</a:t>
            </a:r>
            <a:r>
              <a:rPr lang="zh-CN" altLang="en-US" sz="1600" dirty="0">
                <a:solidFill>
                  <a:srgbClr val="006600"/>
                </a:solidFill>
              </a:rPr>
              <a:t>、</a:t>
            </a:r>
            <a:r>
              <a:rPr lang="en-US" altLang="zh-CN" sz="1600" dirty="0">
                <a:solidFill>
                  <a:srgbClr val="006600"/>
                </a:solidFill>
              </a:rPr>
              <a:t>IPC_SET</a:t>
            </a:r>
            <a:r>
              <a:rPr lang="zh-CN" altLang="en-US" sz="1600" dirty="0">
                <a:solidFill>
                  <a:srgbClr val="006600"/>
                </a:solidFill>
              </a:rPr>
              <a:t>使用的缓冲区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unsigned short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	array;	//  </a:t>
            </a:r>
            <a:r>
              <a:rPr lang="zh-CN" altLang="en-US" sz="1600" dirty="0">
                <a:solidFill>
                  <a:srgbClr val="006600"/>
                </a:solidFill>
              </a:rPr>
              <a:t>供</a:t>
            </a:r>
            <a:r>
              <a:rPr lang="en-US" altLang="zh-CN" sz="1600" dirty="0">
                <a:solidFill>
                  <a:srgbClr val="006600"/>
                </a:solidFill>
              </a:rPr>
              <a:t>GETALL</a:t>
            </a:r>
            <a:r>
              <a:rPr lang="zh-CN" altLang="en-US" sz="1600" dirty="0">
                <a:solidFill>
                  <a:srgbClr val="006600"/>
                </a:solidFill>
              </a:rPr>
              <a:t>、</a:t>
            </a:r>
            <a:r>
              <a:rPr lang="en-US" altLang="zh-CN" sz="1600" dirty="0">
                <a:solidFill>
                  <a:srgbClr val="006600"/>
                </a:solidFill>
              </a:rPr>
              <a:t>SETALL</a:t>
            </a:r>
            <a:r>
              <a:rPr lang="zh-CN" altLang="en-US" sz="1600" dirty="0">
                <a:solidFill>
                  <a:srgbClr val="006600"/>
                </a:solidFill>
              </a:rPr>
              <a:t>使用的数组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seminfo</a:t>
            </a:r>
            <a:r>
              <a:rPr lang="en-US" altLang="zh-CN" sz="1600" dirty="0">
                <a:solidFill>
                  <a:srgbClr val="006600"/>
                </a:solidFill>
              </a:rPr>
              <a:t> *		__</a:t>
            </a:r>
            <a:r>
              <a:rPr lang="en-US" altLang="zh-CN" sz="1600" dirty="0" err="1">
                <a:solidFill>
                  <a:srgbClr val="006600"/>
                </a:solidFill>
              </a:rPr>
              <a:t>buf</a:t>
            </a:r>
            <a:r>
              <a:rPr lang="en-US" altLang="zh-CN" sz="1600" dirty="0">
                <a:solidFill>
                  <a:srgbClr val="006600"/>
                </a:solidFill>
              </a:rPr>
              <a:t>;	//  </a:t>
            </a:r>
            <a:r>
              <a:rPr lang="zh-CN" altLang="en-US" sz="1600" dirty="0">
                <a:solidFill>
                  <a:srgbClr val="006600"/>
                </a:solidFill>
              </a:rPr>
              <a:t>供</a:t>
            </a:r>
            <a:r>
              <a:rPr lang="en-US" altLang="zh-CN" sz="1600" dirty="0">
                <a:solidFill>
                  <a:srgbClr val="006600"/>
                </a:solidFill>
              </a:rPr>
              <a:t>IPC_INFO</a:t>
            </a:r>
            <a:r>
              <a:rPr lang="zh-CN" altLang="en-US" sz="1600" dirty="0">
                <a:solidFill>
                  <a:srgbClr val="006600"/>
                </a:solidFill>
              </a:rPr>
              <a:t>使用的缓冲区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623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进程信号量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初始化进程信号量集：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SETALL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为进程信号量集的标识符，第二个参数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semnum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，第三个参数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，第四个参数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semun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semun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字段：指向无符号短整型数组首元素的指针，该数组保存进程信号量集的所有信号量的信号数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其他常用命令参数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IPC_STAT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IPC_SET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（获取或设置进程信号量信息）、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GETALL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（获取全部信号量的信号数）、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GETVAL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SETVAL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（获取或设置单个信号量的信号数）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150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获取与释放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37687" y="1364739"/>
            <a:ext cx="7522355" cy="4619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获取与</a:t>
            </a:r>
            <a:r>
              <a:rPr lang="en-US" altLang="zh-CN" sz="1600" dirty="0">
                <a:solidFill>
                  <a:srgbClr val="006600"/>
                </a:solidFill>
              </a:rPr>
              <a:t>key</a:t>
            </a:r>
            <a:r>
              <a:rPr lang="zh-CN" altLang="en-US" sz="1600" dirty="0">
                <a:solidFill>
                  <a:srgbClr val="006600"/>
                </a:solidFill>
              </a:rPr>
              <a:t>关联</a:t>
            </a:r>
            <a:r>
              <a:rPr lang="zh-CN" altLang="en-US" sz="1600" dirty="0" smtClean="0">
                <a:solidFill>
                  <a:srgbClr val="006600"/>
                </a:solidFill>
              </a:rPr>
              <a:t>的二元信号量</a:t>
            </a:r>
            <a:r>
              <a:rPr lang="zh-CN" altLang="en-US" sz="1600" dirty="0">
                <a:solidFill>
                  <a:srgbClr val="006600"/>
                </a:solidFill>
              </a:rPr>
              <a:t>集，必要时会分配之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AcquireBinarySemaphore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key_t</a:t>
            </a:r>
            <a:r>
              <a:rPr lang="en-US" altLang="zh-CN" sz="1600" dirty="0">
                <a:solidFill>
                  <a:srgbClr val="006600"/>
                </a:solidFill>
              </a:rPr>
              <a:t> key,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sem_flags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semget</a:t>
            </a:r>
            <a:r>
              <a:rPr lang="en-US" altLang="zh-CN" sz="1600" dirty="0">
                <a:solidFill>
                  <a:srgbClr val="006600"/>
                </a:solidFill>
              </a:rPr>
              <a:t>( key, 1, </a:t>
            </a:r>
            <a:r>
              <a:rPr lang="en-US" altLang="zh-CN" sz="1600" dirty="0" err="1">
                <a:solidFill>
                  <a:srgbClr val="006600"/>
                </a:solidFill>
              </a:rPr>
              <a:t>sem_flags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释放二元信号量集，单一元素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ReleaseBinarySemaphore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union </a:t>
            </a:r>
            <a:r>
              <a:rPr lang="en-US" altLang="zh-CN" sz="1600" dirty="0" err="1">
                <a:solidFill>
                  <a:srgbClr val="006600"/>
                </a:solidFill>
              </a:rPr>
              <a:t>semun</a:t>
            </a:r>
            <a:r>
              <a:rPr lang="en-US" altLang="zh-CN" sz="1600" dirty="0">
                <a:solidFill>
                  <a:srgbClr val="006600"/>
                </a:solidFill>
              </a:rPr>
              <a:t>  ignored;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semctl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, 1, IPC_RMID, ignored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初始化二元信号量集，单一元素，信号量初始值为</a:t>
            </a:r>
            <a:r>
              <a:rPr lang="en-US" altLang="zh-CN" sz="1600" dirty="0">
                <a:solidFill>
                  <a:srgbClr val="006600"/>
                </a:solidFill>
              </a:rPr>
              <a:t>1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InitializeBinarySemaphore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unsigned short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values[1] = { 1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union </a:t>
            </a:r>
            <a:r>
              <a:rPr lang="en-US" altLang="zh-CN" sz="1600" dirty="0" err="1">
                <a:solidFill>
                  <a:srgbClr val="006600"/>
                </a:solidFill>
              </a:rPr>
              <a:t>semun</a:t>
            </a:r>
            <a:r>
              <a:rPr lang="en-US" altLang="zh-CN" sz="1600" dirty="0">
                <a:solidFill>
                  <a:srgbClr val="006600"/>
                </a:solidFill>
              </a:rPr>
              <a:t> needed = { .array = values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9A4D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return </a:t>
            </a:r>
            <a:r>
              <a:rPr lang="en-US" altLang="zh-CN" sz="1600" dirty="0" err="1">
                <a:solidFill>
                  <a:srgbClr val="006600"/>
                </a:solidFill>
              </a:rPr>
              <a:t>semctl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, 0, SETALL, needed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1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等待与发布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89561" y="1476115"/>
            <a:ext cx="7554439" cy="349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等待与发布进程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信号量函数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semop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struct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sembuf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sops,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nsops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为待操作的进程信号量集的标识符；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为操作数组，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nsops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为操作数组的元素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值：成功时为进程信号量集的标识符，失败时返回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1047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进程基本概念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7" y="1363821"/>
            <a:ext cx="84736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为一个或多个进程组的集合，包括登录用户的全部活动，并具有一个控制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进程为每个用户创建一个会话，用户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成为会话首领，其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设为会话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会话首领进程通过调用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函数创建新会话，并成为首领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进程组函数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进程的会话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；若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，则返回当前进程的会话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；成功时返回会话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，出错时返回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setsid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时返回新创建的会话</a:t>
            </a:r>
            <a:r>
              <a:rPr lang="en-US" altLang="zh-CN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，出错时返回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6590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等待与发布</a:t>
              </a:r>
              <a:endPara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89561" y="1379863"/>
            <a:ext cx="8491988" cy="444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 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sembuf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类型的成员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sem_num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：需要操作的进程信号量集中的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信号量元素下标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sem_op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：指定信号量操作的整数（递增或递减信号量的信号数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sem_op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为正数，则立即加到信号量上（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sem_op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为负数，则从信号量上减去（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会使结果为负数，则阻塞进程，直到信号量的信号数不小于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sem_op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sem_op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，则阻塞进程，直到信号量的信号数为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sem_flg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IPC_NOWAIT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则不阻塞进程，指定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SEM_UNDO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则在进程退出时取消操作</a:t>
            </a:r>
          </a:p>
        </p:txBody>
      </p:sp>
    </p:spTree>
    <p:extLst>
      <p:ext uri="{BB962C8B-B14F-4D97-AF65-F5344CB8AC3E}">
        <p14:creationId xmlns:p14="http://schemas.microsoft.com/office/powerpoint/2010/main" val="8073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等待与发布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20253" y="1430172"/>
            <a:ext cx="7652084" cy="470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en-US" altLang="zh-CN" sz="1600" dirty="0" smtClean="0">
                <a:solidFill>
                  <a:srgbClr val="006600"/>
                </a:solidFill>
              </a:rPr>
              <a:t>P</a:t>
            </a:r>
            <a:r>
              <a:rPr lang="zh-CN" altLang="en-US" sz="1600" dirty="0" smtClean="0">
                <a:solidFill>
                  <a:srgbClr val="006600"/>
                </a:solidFill>
              </a:rPr>
              <a:t>原语：等待</a:t>
            </a:r>
            <a:r>
              <a:rPr lang="zh-CN" altLang="en-US" sz="1600" dirty="0">
                <a:solidFill>
                  <a:srgbClr val="006600"/>
                </a:solidFill>
              </a:rPr>
              <a:t>二元信号量，信号数非正时阻塞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WaitBinarySemaphore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sembuf</a:t>
            </a:r>
            <a:r>
              <a:rPr lang="en-US" altLang="zh-CN" sz="1600" dirty="0">
                <a:solidFill>
                  <a:srgbClr val="006600"/>
                </a:solidFill>
              </a:rPr>
              <a:t> ops[1];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sem_num</a:t>
            </a:r>
            <a:r>
              <a:rPr lang="en-US" altLang="zh-CN" sz="1600" dirty="0">
                <a:solidFill>
                  <a:srgbClr val="006600"/>
                </a:solidFill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sem_op</a:t>
            </a:r>
            <a:r>
              <a:rPr lang="en-US" altLang="zh-CN" sz="1600" dirty="0">
                <a:solidFill>
                  <a:srgbClr val="006600"/>
                </a:solidFill>
              </a:rPr>
              <a:t> = -1;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sem_flg</a:t>
            </a:r>
            <a:r>
              <a:rPr lang="en-US" altLang="zh-CN" sz="1600" dirty="0">
                <a:solidFill>
                  <a:srgbClr val="006600"/>
                </a:solidFill>
              </a:rPr>
              <a:t> = SEM_UNDO;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semop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, ops,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en-US" altLang="zh-CN" sz="1600" dirty="0" smtClean="0">
                <a:solidFill>
                  <a:srgbClr val="006600"/>
                </a:solidFill>
              </a:rPr>
              <a:t>V</a:t>
            </a:r>
            <a:r>
              <a:rPr lang="zh-CN" altLang="en-US" sz="1600" dirty="0" smtClean="0">
                <a:solidFill>
                  <a:srgbClr val="006600"/>
                </a:solidFill>
              </a:rPr>
              <a:t>原语：发布</a:t>
            </a:r>
            <a:r>
              <a:rPr lang="zh-CN" altLang="en-US" sz="1600" dirty="0">
                <a:solidFill>
                  <a:srgbClr val="006600"/>
                </a:solidFill>
              </a:rPr>
              <a:t>二元信号量，增加信号数后立即返回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PostBinarySemaphore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sembuf</a:t>
            </a:r>
            <a:r>
              <a:rPr lang="en-US" altLang="zh-CN" sz="1600" dirty="0">
                <a:solidFill>
                  <a:srgbClr val="006600"/>
                </a:solidFill>
              </a:rPr>
              <a:t> ops[1];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sem_num</a:t>
            </a:r>
            <a:r>
              <a:rPr lang="en-US" altLang="zh-CN" sz="1600" dirty="0">
                <a:solidFill>
                  <a:srgbClr val="006600"/>
                </a:solidFill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sem_op</a:t>
            </a:r>
            <a:r>
              <a:rPr lang="en-US" altLang="zh-CN" sz="1600" dirty="0">
                <a:solidFill>
                  <a:srgbClr val="006600"/>
                </a:solidFill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ops[0].</a:t>
            </a:r>
            <a:r>
              <a:rPr lang="en-US" altLang="zh-CN" sz="1600" dirty="0" err="1">
                <a:solidFill>
                  <a:srgbClr val="006600"/>
                </a:solidFill>
              </a:rPr>
              <a:t>sem_flg</a:t>
            </a:r>
            <a:r>
              <a:rPr lang="en-US" altLang="zh-CN" sz="1600" dirty="0">
                <a:solidFill>
                  <a:srgbClr val="006600"/>
                </a:solidFill>
              </a:rPr>
              <a:t> = SEM_UNDO;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</a:t>
            </a:r>
            <a:r>
              <a:rPr lang="en-US" altLang="zh-CN" sz="1600" dirty="0" err="1">
                <a:solidFill>
                  <a:srgbClr val="006600"/>
                </a:solidFill>
              </a:rPr>
              <a:t>semop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semid</a:t>
            </a:r>
            <a:r>
              <a:rPr lang="en-US" altLang="zh-CN" sz="1600" dirty="0">
                <a:solidFill>
                  <a:srgbClr val="006600"/>
                </a:solidFill>
              </a:rPr>
              <a:t>, ops,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02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79863"/>
            <a:ext cx="880572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共享内存的意义：快捷方便的本地通信机制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ipc.h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共享内存编程原则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没有对共享内存操作提供任何缺省同步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需要，程序员自主设计同步策略：使用进程信号量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共享内存使用过程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进程分配一个内存段，其他需要访问该内存段的进程连接（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attach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）该内存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访问后，进程拆卸（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）该内存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时刻，一个进程释放该内存段</a:t>
            </a:r>
          </a:p>
        </p:txBody>
      </p:sp>
    </p:spTree>
    <p:extLst>
      <p:ext uri="{BB962C8B-B14F-4D97-AF65-F5344CB8AC3E}">
        <p14:creationId xmlns:p14="http://schemas.microsoft.com/office/powerpoint/2010/main" val="42250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进程的虚拟地址空间按页（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）编址，页缺省为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字节（不同硬件架构和操作系统可能不同，使用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getpagesize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函数获取系统值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进程维持从内存地址到虚拟页面地址的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个进程可能使用同一虚拟页面，同样的数据在不同进程中的地址并不需要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新的共享内存段将创建虚拟内存页面，其他进程连接该共享内存段即可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内存段的分配只有由一个进程负责，释放也同样</a:t>
            </a:r>
          </a:p>
        </p:txBody>
      </p:sp>
    </p:spTree>
    <p:extLst>
      <p:ext uri="{BB962C8B-B14F-4D97-AF65-F5344CB8AC3E}">
        <p14:creationId xmlns:p14="http://schemas.microsoft.com/office/powerpoint/2010/main" val="112801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获取共享内存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201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shmget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函数：获取或分配一段共享内存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shmget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shmflg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为内存段整数键值，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为内存段分配的字节数（圆整至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字节整数倍），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shmflg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为创建共享内存段的位标志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键值参数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进程通过键值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访问该内存段，任意设定的键值可能和其他进程的共享内存段键值冲突，使用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IPC_PRIVATE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以确保无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创建标志：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IPC_CREAT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（创建）、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IPC_EXCL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（独占）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后者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与前者合并使用，如果键值已使用，则创建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未设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IPC_EXCL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，则在键值已经存在时，返回其代表的共享内存段，而不是创建一个新的共享内存段</a:t>
            </a:r>
          </a:p>
        </p:txBody>
      </p:sp>
    </p:spTree>
    <p:extLst>
      <p:ext uri="{BB962C8B-B14F-4D97-AF65-F5344CB8AC3E}">
        <p14:creationId xmlns:p14="http://schemas.microsoft.com/office/powerpoint/2010/main" val="224436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获取共享内存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7989"/>
            <a:ext cx="8805723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位标志参数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标志：以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位数字表示宿主、组用户和其他人的访问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控制权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位于头文件“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stat.h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返回值：共享内存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段的标识符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常用模式常数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S_IRUSR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S_IWUSR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分别表示共享内存段宿主的读写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S_IRGRP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S_IWGRP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分别表示共享内存段组用户的读写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S_IROTH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S_IWOTH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分别表示共享内存段其他人的读写权限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seg_id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shmget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shm_key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getpagesize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IPC_CREAT | S_IRUSR | S_IWUSER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400" b="1" dirty="0" err="1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082348" cy="830997"/>
            <a:chOff x="734568" y="424635"/>
            <a:chExt cx="508234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连接与拆卸共享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63821"/>
            <a:ext cx="8805723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函数：连接共享内存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shmaddr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shmflg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为共享内存段标识符（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shmget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的返回值），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shmaddr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为指针，指向共享内存段的映射地址，如果传递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自动选择合适地址，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shmflg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为连接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值：成功时返回所连接的共享内存段的地址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连接标志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SHM_RND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shmaddr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指定的映射地址向下圆整到页面尺寸的整数倍；如果未指定，则传递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shmaddr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时必须手工对齐页面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SHM_RDONLY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：共享内存段组只读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shmdt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：拆卸共享内存段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shmdt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shmaddr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0079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72126" y="1379518"/>
            <a:ext cx="9140244" cy="462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stdio.h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shm.h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stat.h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main 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struct </a:t>
            </a:r>
            <a:r>
              <a:rPr lang="en-US" altLang="zh-CN" sz="1600" dirty="0" err="1">
                <a:solidFill>
                  <a:srgbClr val="006600"/>
                </a:solidFill>
              </a:rPr>
              <a:t>shmid_ds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shmbuf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seg_size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shared_size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= 0x6400;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分配共享内存段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seg_id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shmget</a:t>
            </a:r>
            <a:r>
              <a:rPr lang="en-US" altLang="zh-CN" sz="1600" dirty="0">
                <a:solidFill>
                  <a:srgbClr val="006600"/>
                </a:solidFill>
              </a:rPr>
              <a:t>( IPC_PRIVATE,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shared_size</a:t>
            </a:r>
            <a:r>
              <a:rPr lang="en-US" altLang="zh-CN" sz="1600" dirty="0" smtClean="0">
                <a:solidFill>
                  <a:srgbClr val="006600"/>
                </a:solidFill>
              </a:rPr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IPC_CREAT | IPC_EXCL | S_IRUSR | S_IWUSR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 smtClean="0">
                <a:solidFill>
                  <a:srgbClr val="006600"/>
                </a:solidFill>
              </a:rPr>
              <a:t>连接共享</a:t>
            </a:r>
            <a:r>
              <a:rPr lang="zh-CN" altLang="en-US" sz="1600" dirty="0">
                <a:solidFill>
                  <a:srgbClr val="006600"/>
                </a:solidFill>
              </a:rPr>
              <a:t>内存段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* </a:t>
            </a:r>
            <a:r>
              <a:rPr lang="en-US" altLang="zh-CN" sz="1600" dirty="0" err="1">
                <a:solidFill>
                  <a:srgbClr val="006600"/>
                </a:solidFill>
              </a:rPr>
              <a:t>shared_mem</a:t>
            </a:r>
            <a:r>
              <a:rPr lang="en-US" altLang="zh-CN" sz="1600" dirty="0">
                <a:solidFill>
                  <a:srgbClr val="006600"/>
                </a:solidFill>
              </a:rPr>
              <a:t> = ( char * )</a:t>
            </a:r>
            <a:r>
              <a:rPr lang="en-US" altLang="zh-CN" sz="1600" dirty="0" err="1">
                <a:solidFill>
                  <a:srgbClr val="006600"/>
                </a:solidFill>
              </a:rPr>
              <a:t>shmat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seg_id</a:t>
            </a:r>
            <a:r>
              <a:rPr lang="en-US" altLang="zh-CN" sz="1600" dirty="0">
                <a:solidFill>
                  <a:srgbClr val="006600"/>
                </a:solidFill>
              </a:rPr>
              <a:t>, 0,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printf</a:t>
            </a:r>
            <a:r>
              <a:rPr lang="en-US" altLang="zh-CN" sz="1600" dirty="0">
                <a:solidFill>
                  <a:srgbClr val="006600"/>
                </a:solidFill>
              </a:rPr>
              <a:t>( "Shared memory attached at %p\n", </a:t>
            </a:r>
            <a:r>
              <a:rPr lang="en-US" altLang="zh-CN" sz="1600" dirty="0" err="1">
                <a:solidFill>
                  <a:srgbClr val="006600"/>
                </a:solidFill>
              </a:rPr>
              <a:t>shared_mem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 smtClean="0">
                <a:solidFill>
                  <a:srgbClr val="006600"/>
                </a:solidFill>
              </a:rPr>
              <a:t>获取段尺寸信息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shmctl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seg_id</a:t>
            </a:r>
            <a:r>
              <a:rPr lang="en-US" altLang="zh-CN" sz="1600" dirty="0">
                <a:solidFill>
                  <a:srgbClr val="006600"/>
                </a:solidFill>
              </a:rPr>
              <a:t>, IPC_STAT, &amp;</a:t>
            </a:r>
            <a:r>
              <a:rPr lang="en-US" altLang="zh-CN" sz="1600" dirty="0" err="1">
                <a:solidFill>
                  <a:srgbClr val="006600"/>
                </a:solidFill>
              </a:rPr>
              <a:t>shmbuf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seg_size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shmbuf.shm_segsz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printf</a:t>
            </a:r>
            <a:r>
              <a:rPr lang="en-US" altLang="zh-CN" sz="1600" dirty="0">
                <a:solidFill>
                  <a:srgbClr val="006600"/>
                </a:solidFill>
              </a:rPr>
              <a:t>( "Segment size: %d\n", </a:t>
            </a:r>
            <a:r>
              <a:rPr lang="en-US" altLang="zh-CN" sz="1600" dirty="0" err="1">
                <a:solidFill>
                  <a:srgbClr val="006600"/>
                </a:solidFill>
              </a:rPr>
              <a:t>seg_size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2518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使用共享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604210" y="1462256"/>
            <a:ext cx="8581512" cy="4489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向共享内存区段写入字符串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sprintf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, "Hello, world."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拆卸共享内存区段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shmdt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在不同的地址处重新连接共享内存区段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 = ( char * )</a:t>
            </a:r>
            <a:r>
              <a:rPr lang="en-US" altLang="zh-CN" sz="1800" dirty="0" err="1">
                <a:solidFill>
                  <a:srgbClr val="006600"/>
                </a:solidFill>
              </a:rPr>
              <a:t>shmat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seg_id</a:t>
            </a:r>
            <a:r>
              <a:rPr lang="en-US" altLang="zh-CN" sz="1800" dirty="0">
                <a:solidFill>
                  <a:srgbClr val="006600"/>
                </a:solidFill>
              </a:rPr>
              <a:t>, ( void * )0x5000000,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 "Shared memory reattached at %p\n",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获取共享内存区段中的信息并打印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printf</a:t>
            </a:r>
            <a:r>
              <a:rPr lang="en-US" altLang="zh-CN" sz="1800" dirty="0">
                <a:solidFill>
                  <a:srgbClr val="006600"/>
                </a:solidFill>
              </a:rPr>
              <a:t>( "%s\n",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拆卸共享内存区段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shmdt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shared_mem</a:t>
            </a:r>
            <a:r>
              <a:rPr lang="en-US" altLang="zh-CN" sz="18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释放共享内存区段，与</a:t>
            </a:r>
            <a:r>
              <a:rPr lang="en-US" altLang="zh-CN" sz="1800" dirty="0" err="1">
                <a:solidFill>
                  <a:srgbClr val="006600"/>
                </a:solidFill>
              </a:rPr>
              <a:t>semctl</a:t>
            </a:r>
            <a:r>
              <a:rPr lang="zh-CN" altLang="en-US" sz="1800" dirty="0">
                <a:solidFill>
                  <a:srgbClr val="006600"/>
                </a:solidFill>
              </a:rPr>
              <a:t>类似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shmctl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seg_id</a:t>
            </a:r>
            <a:r>
              <a:rPr lang="en-US" altLang="zh-CN" sz="1800" dirty="0">
                <a:solidFill>
                  <a:srgbClr val="006600"/>
                </a:solidFill>
              </a:rPr>
              <a:t>, IPC_RMID,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7" y="1344721"/>
            <a:ext cx="87718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头文件“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mman.h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映射共享文件到内存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；文件被分割成页面大小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装载；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使用内存读写操作访问文件，速度更快；对映射内存的写入自动反映到文件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off_t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offset 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：映射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目的地的内存地址，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表示由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自动选择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合适的内存地址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映射内存的大小，以字节为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指定映射内存的保护权限，为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PROT_READ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（允许读取）、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PROT_WRITE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（允许写入）、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PROT_EXEC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（允许执行）或以上三者的组合</a:t>
            </a:r>
          </a:p>
        </p:txBody>
      </p:sp>
    </p:spTree>
    <p:extLst>
      <p:ext uri="{BB962C8B-B14F-4D97-AF65-F5344CB8AC3E}">
        <p14:creationId xmlns:p14="http://schemas.microsoft.com/office/powerpoint/2010/main" val="18609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　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7" y="1363821"/>
            <a:ext cx="8473652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信号（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signal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）：进程通讯机制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是发送给进程的特殊异步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进程接收到信息时立即处理，此时并不需要完成当前函数调用甚至当前代码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系统中有多种信号，各具有不同的意义；系统以数字标识不同的信号，程序一般以名称引用之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系统信号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处理逻辑：终止进程，生成内核转储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 –l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命令可查看操作系统支持的信号列表，不同的系统可能有所不同</a:t>
            </a:r>
          </a:p>
        </p:txBody>
      </p:sp>
    </p:spTree>
    <p:extLst>
      <p:ext uri="{BB962C8B-B14F-4D97-AF65-F5344CB8AC3E}">
        <p14:creationId xmlns:p14="http://schemas.microsoft.com/office/powerpoint/2010/main" val="217949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5" y="1334371"/>
            <a:ext cx="836796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参数（续）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附加选项标志；为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MAP_FIXED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（如果指定此标志，则</a:t>
            </a:r>
            <a:r>
              <a:rPr lang="en-US" altLang="zh-CN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使用用户指定的地址映射文件，地址本身必须页对齐）、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MAP_PRIVATE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（内存写入不回写至外部文件，本进程保留写入的文件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副本）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MAP_SHARED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（内存写入立即反映到映射文件中）； 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MAP_PRIVATE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MAP_SHARED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不能混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待映射文件的文件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指定映射数据在文件中的偏移量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成功调用时返回映射内存的基地址，失败时返回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MAP_FAILED</a:t>
            </a:r>
            <a:endParaRPr lang="en-US" altLang="zh-CN" sz="2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429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映射内存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5" y="1334371"/>
            <a:ext cx="9394558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munmap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释放映射内存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munmap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为映射内存的基地址；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为映射内存的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msync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函数：映射内存同步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msync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void *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length,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为映射内存基地址，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length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为映射内存大小，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flags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为同步标志，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MS_ASYNC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（数据更新被调度，但函数返回前并不一定会被执行）；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MS_SYNC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（数据更新立即执行，在完成前调用进程被阻塞）；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MS_INVALIDATE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（通知其他进程数据已无效，并自动提供新数据）；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MS_ASYNC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MS_SYNC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不能混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并设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12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读写映射内存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7" y="1464162"/>
            <a:ext cx="8893650" cy="46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fcntl.h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mman.h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wait.h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iomanip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const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mapped_size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smtClean="0">
                <a:solidFill>
                  <a:srgbClr val="006600"/>
                </a:solidFill>
              </a:rPr>
              <a:t>4096;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mapped_count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mapped_size</a:t>
            </a:r>
            <a:r>
              <a:rPr lang="en-US" altLang="zh-CN" sz="1600" dirty="0">
                <a:solidFill>
                  <a:srgbClr val="006600"/>
                </a:solidFill>
              </a:rPr>
              <a:t> /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main(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 smtClean="0">
                <a:solidFill>
                  <a:srgbClr val="006600"/>
                </a:solidFill>
              </a:rPr>
              <a:t>打开文件作为</a:t>
            </a:r>
            <a:r>
              <a:rPr lang="zh-CN" altLang="en-US" sz="1600" dirty="0">
                <a:solidFill>
                  <a:srgbClr val="006600"/>
                </a:solidFill>
              </a:rPr>
              <a:t>内存</a:t>
            </a:r>
            <a:r>
              <a:rPr lang="zh-CN" altLang="en-US" sz="1600" dirty="0" smtClean="0">
                <a:solidFill>
                  <a:srgbClr val="006600"/>
                </a:solidFill>
              </a:rPr>
              <a:t>映射的对象，确保文件尺寸足够存储</a:t>
            </a:r>
            <a:r>
              <a:rPr lang="en-US" altLang="zh-CN" sz="1600" dirty="0" smtClean="0">
                <a:solidFill>
                  <a:srgbClr val="006600"/>
                </a:solidFill>
              </a:rPr>
              <a:t>1024</a:t>
            </a:r>
            <a:r>
              <a:rPr lang="zh-CN" altLang="en-US" sz="1600" dirty="0" smtClean="0">
                <a:solidFill>
                  <a:srgbClr val="006600"/>
                </a:solidFill>
              </a:rPr>
              <a:t>个整数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= open(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[1], O_RDWR | O_CREAT, S_IRUSR | S_IWUSR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lseek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mapped_size</a:t>
            </a:r>
            <a:r>
              <a:rPr lang="en-US" altLang="zh-CN" sz="1600" dirty="0" smtClean="0">
                <a:solidFill>
                  <a:srgbClr val="006600"/>
                </a:solidFill>
              </a:rPr>
              <a:t> - 1</a:t>
            </a:r>
            <a:r>
              <a:rPr lang="en-US" altLang="zh-CN" sz="1600" dirty="0">
                <a:solidFill>
                  <a:srgbClr val="006600"/>
                </a:solidFill>
              </a:rPr>
              <a:t>, SEEK_SET 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"", 1 );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lseek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0, SEEK_SET 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* base = 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)</a:t>
            </a:r>
            <a:r>
              <a:rPr lang="en-US" altLang="zh-CN" sz="1600" dirty="0" err="1">
                <a:solidFill>
                  <a:srgbClr val="006600"/>
                </a:solidFill>
              </a:rPr>
              <a:t>mmap</a:t>
            </a:r>
            <a:r>
              <a:rPr lang="en-US" altLang="zh-CN" sz="1600" dirty="0">
                <a:solidFill>
                  <a:srgbClr val="006600"/>
                </a:solidFill>
              </a:rPr>
              <a:t>( 0, </a:t>
            </a:r>
            <a:r>
              <a:rPr lang="en-US" altLang="zh-CN" sz="1600" dirty="0" err="1">
                <a:solidFill>
                  <a:srgbClr val="006600"/>
                </a:solidFill>
              </a:rPr>
              <a:t>mapped_size</a:t>
            </a:r>
            <a:r>
              <a:rPr lang="en-US" altLang="zh-CN" sz="1600" dirty="0">
                <a:solidFill>
                  <a:srgbClr val="006600"/>
                </a:solidFill>
              </a:rPr>
              <a:t>, PROT_READ | PROT_WRITE</a:t>
            </a:r>
            <a:r>
              <a:rPr lang="en-US" altLang="zh-CN" sz="1600" dirty="0" smtClean="0">
                <a:solidFill>
                  <a:srgbClr val="006600"/>
                </a:solidFill>
              </a:rPr>
              <a:t>, MAP_SHARED </a:t>
            </a:r>
            <a:r>
              <a:rPr lang="en-US" altLang="zh-CN" sz="1600" dirty="0">
                <a:solidFill>
                  <a:srgbClr val="006600"/>
                </a:solidFill>
              </a:rPr>
              <a:t>| MAP_ANONYMOUS,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fd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);		//  </a:t>
            </a:r>
            <a:r>
              <a:rPr lang="zh-CN" altLang="en-US" sz="1600" dirty="0">
                <a:solidFill>
                  <a:srgbClr val="006600"/>
                </a:solidFill>
              </a:rPr>
              <a:t>创建映射内存后，关闭文件的文件描述符</a:t>
            </a:r>
            <a:endParaRPr lang="en-US" altLang="zh-CN" sz="1600" dirty="0" smtClean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6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读写映射内存</a:t>
              </a: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69772"/>
            <a:ext cx="9650981" cy="462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pid_t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 fork</a:t>
            </a:r>
            <a:r>
              <a:rPr lang="en-US" altLang="zh-CN" sz="1600" dirty="0" smtClean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== (</a:t>
            </a:r>
            <a:r>
              <a:rPr lang="en-US" altLang="zh-CN" sz="1600" dirty="0" err="1">
                <a:solidFill>
                  <a:srgbClr val="006600"/>
                </a:solidFill>
              </a:rPr>
              <a:t>pid_t</a:t>
            </a:r>
            <a:r>
              <a:rPr lang="en-US" altLang="zh-CN" sz="1600" dirty="0">
                <a:solidFill>
                  <a:srgbClr val="006600"/>
                </a:solidFill>
              </a:rPr>
              <a:t>)0 </a:t>
            </a:r>
            <a:r>
              <a:rPr lang="en-US" altLang="zh-CN" sz="1600" dirty="0" smtClean="0">
                <a:solidFill>
                  <a:srgbClr val="006600"/>
                </a:solidFill>
              </a:rPr>
              <a:t>)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子进程写入数据</a:t>
            </a: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写入数据</a:t>
            </a:r>
            <a:r>
              <a:rPr lang="en-US" altLang="zh-CN" sz="1600" dirty="0" smtClean="0">
                <a:solidFill>
                  <a:srgbClr val="006600"/>
                </a:solidFill>
              </a:rPr>
              <a:t>0</a:t>
            </a:r>
            <a:r>
              <a:rPr lang="zh-CN" altLang="en-US" sz="1600" dirty="0" smtClean="0">
                <a:solidFill>
                  <a:srgbClr val="006600"/>
                </a:solidFill>
              </a:rPr>
              <a:t>～</a:t>
            </a:r>
            <a:r>
              <a:rPr lang="en-US" altLang="zh-CN" sz="1600" dirty="0" smtClean="0">
                <a:solidFill>
                  <a:srgbClr val="006600"/>
                </a:solidFill>
              </a:rPr>
              <a:t>1023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0, * p = base;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</a:t>
            </a:r>
            <a:r>
              <a:rPr lang="en-US" altLang="zh-CN" sz="1600" dirty="0" err="1">
                <a:solidFill>
                  <a:srgbClr val="006600"/>
                </a:solidFill>
              </a:rPr>
              <a:t>mapped_count</a:t>
            </a:r>
            <a:r>
              <a:rPr lang="en-US" altLang="zh-CN" sz="1600" dirty="0">
                <a:solidFill>
                  <a:srgbClr val="006600"/>
                </a:solidFill>
              </a:rPr>
              <a:t>; *p++ =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munmap</a:t>
            </a:r>
            <a:r>
              <a:rPr lang="en-US" altLang="zh-CN" sz="1600" dirty="0">
                <a:solidFill>
                  <a:srgbClr val="006600"/>
                </a:solidFill>
              </a:rPr>
              <a:t>( base, </a:t>
            </a:r>
            <a:r>
              <a:rPr lang="en-US" altLang="zh-CN" sz="1600" dirty="0" err="1">
                <a:solidFill>
                  <a:srgbClr val="006600"/>
                </a:solidFill>
              </a:rPr>
              <a:t>mapped_size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 if( </a:t>
            </a:r>
            <a:r>
              <a:rPr lang="en-US" altLang="zh-CN" sz="1600" dirty="0" err="1">
                <a:solidFill>
                  <a:srgbClr val="006600"/>
                </a:solidFill>
              </a:rPr>
              <a:t>pid</a:t>
            </a:r>
            <a:r>
              <a:rPr lang="en-US" altLang="zh-CN" sz="1600" dirty="0">
                <a:solidFill>
                  <a:srgbClr val="006600"/>
                </a:solidFill>
              </a:rPr>
              <a:t> &gt; </a:t>
            </a:r>
            <a:r>
              <a:rPr lang="en-US" altLang="zh-CN" sz="1600" dirty="0" smtClean="0">
                <a:solidFill>
                  <a:srgbClr val="0066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pid_t</a:t>
            </a:r>
            <a:r>
              <a:rPr lang="en-US" altLang="zh-CN" sz="1600" dirty="0" smtClean="0">
                <a:solidFill>
                  <a:srgbClr val="006600"/>
                </a:solidFill>
              </a:rPr>
              <a:t>)0 )	// </a:t>
            </a:r>
            <a:r>
              <a:rPr lang="zh-CN" altLang="en-US" sz="1600" dirty="0" smtClean="0">
                <a:solidFill>
                  <a:srgbClr val="006600"/>
                </a:solidFill>
              </a:rPr>
              <a:t>父进程读取数据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sleep( 10 );		//  </a:t>
            </a:r>
            <a:r>
              <a:rPr lang="zh-CN" altLang="en-US" sz="1600" dirty="0" smtClean="0">
                <a:solidFill>
                  <a:srgbClr val="006600"/>
                </a:solidFill>
              </a:rPr>
              <a:t>等待</a:t>
            </a:r>
            <a:r>
              <a:rPr lang="en-US" altLang="zh-CN" sz="1600" dirty="0" smtClean="0">
                <a:solidFill>
                  <a:srgbClr val="006600"/>
                </a:solidFill>
              </a:rPr>
              <a:t>10</a:t>
            </a:r>
            <a:r>
              <a:rPr lang="zh-CN" altLang="en-US" sz="1600" dirty="0" smtClean="0">
                <a:solidFill>
                  <a:srgbClr val="006600"/>
                </a:solidFill>
              </a:rPr>
              <a:t>秒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0, *p = base;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</a:t>
            </a:r>
            <a:r>
              <a:rPr lang="en-US" altLang="zh-CN" sz="1600" dirty="0" err="1">
                <a:solidFill>
                  <a:srgbClr val="006600"/>
                </a:solidFill>
              </a:rPr>
              <a:t>mapped_count</a:t>
            </a:r>
            <a:r>
              <a:rPr lang="en-US" altLang="zh-CN" sz="1600" dirty="0">
                <a:solidFill>
                  <a:srgbClr val="006600"/>
                </a:solidFill>
              </a:rPr>
              <a:t>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++, p++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(5) &lt;&lt; *p &lt;&lt; " 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munmap</a:t>
            </a:r>
            <a:r>
              <a:rPr lang="en-US" altLang="zh-CN" sz="1600" dirty="0">
                <a:solidFill>
                  <a:srgbClr val="006600"/>
                </a:solidFill>
              </a:rPr>
              <a:t>( base, </a:t>
            </a:r>
            <a:r>
              <a:rPr lang="en-US" altLang="zh-CN" sz="1600" dirty="0" err="1">
                <a:solidFill>
                  <a:srgbClr val="006600"/>
                </a:solidFill>
              </a:rPr>
              <a:t>mapped_size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50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58481"/>
            <a:ext cx="8685306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消息队列：在两个进程间传递二进制块数据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数据块具有类别信息，接收方可根据消息类别有选择地接收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头文件：“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ipc.h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msg.h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函数：创建或获取消息队列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ket_t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key,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为键值，标识全局唯一的消息队列；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为创建标志，与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semget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的标志相同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返回值：成功时返回正整数作为消息队列的标识符，失败时返回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如果用于创建消息队列，相关内核数据结构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msqid_ds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将被创建并初始化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50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消息队列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7" y="1427989"/>
            <a:ext cx="859717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msgsnd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：将消息添加到消息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msgsnd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msg_ptr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msg_sz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返回的消息队列标识符；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msg_ptr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指向准备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发送的消息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msg_sz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为消息数据长度；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控制消息发送行为，一般仅支持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IPC_NOWAIT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标志，即以非阻塞的方式发送消息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消息缓冲区结构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msg_ptr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指向的数据结构如右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mtype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为消息类别，必须为正整数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mtext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为消息数据，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msg_sz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为其实际长度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7085201" y="4196151"/>
            <a:ext cx="3023690" cy="145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 smtClean="0">
                <a:solidFill>
                  <a:srgbClr val="006600"/>
                </a:solidFill>
              </a:rPr>
              <a:t>struct</a:t>
            </a:r>
            <a:r>
              <a:rPr lang="en-US" altLang="zh-CN" sz="1800" dirty="0" smtClean="0">
                <a:solidFill>
                  <a:srgbClr val="0066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msgbuf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smtClean="0">
                <a:solidFill>
                  <a:srgbClr val="006600"/>
                </a:solidFill>
              </a:rPr>
              <a:t>long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800" dirty="0" smtClean="0">
                <a:solidFill>
                  <a:srgbClr val="0066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mtype</a:t>
            </a:r>
            <a:r>
              <a:rPr lang="en-US" altLang="zh-CN" sz="1800" dirty="0" smtClean="0">
                <a:solidFill>
                  <a:srgbClr val="006600"/>
                </a:solidFill>
              </a:rPr>
              <a:t>;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smtClean="0">
                <a:solidFill>
                  <a:srgbClr val="006600"/>
                </a:solidFill>
              </a:rPr>
              <a:t>char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mtext</a:t>
            </a:r>
            <a:r>
              <a:rPr lang="en-US" altLang="zh-CN" sz="1800" dirty="0" smtClean="0">
                <a:solidFill>
                  <a:srgbClr val="006600"/>
                </a:solidFill>
              </a:rPr>
              <a:t>[512];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smtClean="0">
                <a:solidFill>
                  <a:srgbClr val="006600"/>
                </a:solidFill>
              </a:rPr>
              <a:t>};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36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58481"/>
            <a:ext cx="851696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msgrcv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函数：从消息队列中获取消息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msgrcv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void *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msg_ptr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msg_sz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long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返回的消息队列标识符；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msg_ptr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用于存储接收的消息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msg_sz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为消息数据长度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为消息类别；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msgflg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控制消息发送行为，可以为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IPC_NOWAIT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MSG_EXCEPT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lang="en-US" altLang="zh-CN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时，读取第一个非</a:t>
            </a:r>
            <a:r>
              <a:rPr lang="en-US" altLang="zh-CN" sz="2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类别的消息）和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MSG_NOERROR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的位或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返回值：成功时返回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，失败时返回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消息类别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说明：为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则读取队列第一条消息，大于</a:t>
            </a:r>
            <a:r>
              <a:rPr lang="en-US" altLang="zh-CN" sz="22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读取队列中第一条类别为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的消息，小于</a:t>
            </a:r>
            <a:r>
              <a:rPr lang="en-US" altLang="zh-CN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则读取队列中第一个类别比</a:t>
            </a:r>
            <a:r>
              <a:rPr lang="en-US" altLang="zh-CN" sz="22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msgtype</a:t>
            </a:r>
            <a:r>
              <a:rPr lang="zh-CN" altLang="en-US" sz="2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绝对值小的消息</a:t>
            </a:r>
            <a:endParaRPr lang="en-US" altLang="zh-CN" sz="22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18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58481"/>
            <a:ext cx="8516966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msgctl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函数：控制消息队列的某些属性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原型：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msgctl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msqid_ds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msqid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msgget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返回的消息队列标识符；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指定要执行的命令，支持的命令有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IPC_STAT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IPC_SET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IPC_RMID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IPC_INFO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MSG_INFO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MSG_STAT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的意义与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参数有关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返回值：成功时返回值取决于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参数，失败时返回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errno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04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进程池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58481"/>
            <a:ext cx="8452108" cy="4816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动机：为什么需要引入进程池？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进程需要频繁创建子进程，以执行特定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动态创建子进程的过程效率较低，客户响应速度较慢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动态创建的子进程一般只为单一客户提供服务，当客户较多时，系统中会存在大量子进程，进程切换的开销过高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动态创建的子进程为当前进程的完整映像，当前进程必须谨慎地管理系统资源，以防止子进程不适当地复制这些资源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什么是进程池？</a:t>
            </a:r>
            <a:endParaRPr lang="en-US" altLang="zh-CN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主进程预先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创建一组子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进程，并统一管理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同样代码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，具有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同样属性，个数多与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数目一致，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很少超过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两倍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1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进程池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58481"/>
            <a:ext cx="8516966" cy="423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进程池的工作原理是什么？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主进程充当服务器，子进程充当服务员，按照服务器的需要提供服务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在任务到达时，主进程选择一个子进程进行服务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相对于动态创建子进程，选择的代价显然更小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这些子进程未来还可以被复用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多种选择子进程的策略，如随机选择或轮值制度，如共享单一任务队列，还可以使用更加智能化的负载平衡技术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父子进程之间应该具有传递信息的通道，如管道、共享内存、消息队列等，也可能需要同步机制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54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系统信号表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74343"/>
              </p:ext>
            </p:extLst>
          </p:nvPr>
        </p:nvGraphicFramePr>
        <p:xfrm>
          <a:off x="1477266" y="1530095"/>
          <a:ext cx="9183144" cy="4478023"/>
        </p:xfrm>
        <a:graphic>
          <a:graphicData uri="http://schemas.openxmlformats.org/drawingml/2006/table">
            <a:tbl>
              <a:tblPr/>
              <a:tblGrid>
                <a:gridCol w="1692000"/>
                <a:gridCol w="720000"/>
                <a:gridCol w="1332000"/>
                <a:gridCol w="5439144"/>
              </a:tblGrid>
              <a:tr h="4070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　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缺省动作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　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SIGHUP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终端的挂断或进程死亡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SIGINT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来自键盘的中断</a:t>
                      </a: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，通常为</a:t>
                      </a:r>
                      <a:r>
                        <a:rPr lang="en-US" altLang="zh-CN" sz="1600" b="1" kern="100" dirty="0" err="1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Ctrl+C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SIGQUIT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来自键盘的离开信号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SIGILL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非法指令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SIGTRAP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5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断点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或其他陷阱指令，用于调试器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SIGABRT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来自</a:t>
                      </a: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abort</a:t>
                      </a: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的异常信号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SIGBUS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7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总线错误（内存访问错误）</a:t>
                      </a: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SIGFPE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浮点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SIGKILL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杀死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SIGUSR1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10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用户自定义信号</a:t>
                      </a: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0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42917"/>
            <a:ext cx="8613218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13.1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编写程序，调用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fork()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创建子进程，使用二元进程信号量进行同步。提示：在创建子进程前，使用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IPC_PRIVATE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创建新的二元进程信号量，其创建的进程信号量并不是该进程私有的，子进程可以通过复制的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访问该二元进程信号量。父进程在等待子进程结束后释放该二元进程信号量。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编程实现进程池类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ProcessPool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。提示：（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）进程池应实现为类模板，从而可以针对不同的任务类别构造不同的进程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）每个任务类别的进程池应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实现为单子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类；（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）可以统一事件源，即统一管理同类的任务序列，典型的策略是实现父子进程通信的信号管道；（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）调度算法随意。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98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037220"/>
              </p:ext>
            </p:extLst>
          </p:nvPr>
        </p:nvGraphicFramePr>
        <p:xfrm>
          <a:off x="1545584" y="1739353"/>
          <a:ext cx="7405992" cy="35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5" imgW="4937287" imgH="2345220" progId="">
                  <p:embed/>
                </p:oleObj>
              </mc:Choice>
              <mc:Fallback>
                <p:oleObj name="Visio" r:id="rId5" imgW="4937287" imgH="234522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5584" y="1739353"/>
                        <a:ext cx="7405992" cy="3517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477265" y="5379148"/>
            <a:ext cx="8838637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游双，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高性能服务器编程，机械工业出版社，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2013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320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系统信号表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73531"/>
              </p:ext>
            </p:extLst>
          </p:nvPr>
        </p:nvGraphicFramePr>
        <p:xfrm>
          <a:off x="1477266" y="1530095"/>
          <a:ext cx="9183144" cy="4478023"/>
        </p:xfrm>
        <a:graphic>
          <a:graphicData uri="http://schemas.openxmlformats.org/drawingml/2006/table">
            <a:tbl>
              <a:tblPr/>
              <a:tblGrid>
                <a:gridCol w="1692000"/>
                <a:gridCol w="720000"/>
                <a:gridCol w="1332000"/>
                <a:gridCol w="5439144"/>
              </a:tblGrid>
              <a:tr h="40709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　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缺省动作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　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SIGSEGV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段非法</a:t>
                      </a: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错误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</a:t>
                      </a: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无效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SIGUSR2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12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用户自定义信号</a:t>
                      </a: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SIGPIPE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管道损坏：向一个没有读进程的管道写数据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SIGALRM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终止进程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计时器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定时</a:t>
                      </a:r>
                      <a:r>
                        <a:rPr 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SIGTERM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15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进程终止信号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SIGSTKFLT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16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协处理器堆栈错误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（</a:t>
                      </a: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不使用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）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SIGCHLD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17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忽略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子进程停止或终止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SIGCONT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忽略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如果停止，继续执行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SIGSTOP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19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停止进程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非来自终端的停止信号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70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SIGTSTP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停止进程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来自终端的停止信号，通常为</a:t>
                      </a:r>
                      <a:r>
                        <a:rPr lang="en-US" altLang="zh-CN" sz="1600" b="1" kern="100" dirty="0" err="1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Ctrl+Z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55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系统信号表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4706"/>
              </p:ext>
            </p:extLst>
          </p:nvPr>
        </p:nvGraphicFramePr>
        <p:xfrm>
          <a:off x="1477266" y="1530095"/>
          <a:ext cx="9183144" cy="4478400"/>
        </p:xfrm>
        <a:graphic>
          <a:graphicData uri="http://schemas.openxmlformats.org/drawingml/2006/table">
            <a:tbl>
              <a:tblPr/>
              <a:tblGrid>
                <a:gridCol w="1692000"/>
                <a:gridCol w="720000"/>
                <a:gridCol w="1332000"/>
                <a:gridCol w="5439144"/>
              </a:tblGrid>
              <a:tr h="3732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　号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缺省动作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 smtClean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　义</a:t>
                      </a:r>
                      <a:endParaRPr lang="zh-CN" altLang="en-US" sz="16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A2F8C"/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SIGTTIN</a:t>
                      </a:r>
                      <a:endParaRPr lang="zh-CN" altLang="zh-CN" sz="1600" b="1" kern="100" dirty="0" smtClean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停止进程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后台进程读终端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SIGTTOU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22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停止进程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后台进程写终端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SIGURG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忽略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有</a:t>
                      </a: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紧急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数据到达套接字</a:t>
                      </a: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信号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SIGXCPU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内核转储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超过</a:t>
                      </a: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CPU</a:t>
                      </a: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时限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SIGXFSZ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25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超过文件长度限制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SIGVTALRM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26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虚拟计时器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定时信号（进程占用</a:t>
                      </a: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CPU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时间）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SIGPROF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计时器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定时信号（程序占用</a:t>
                      </a: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CPU</a:t>
                      </a: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时间和系统调度时间）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SIGWINCH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28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忽略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窗口大小改变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SIGIO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描述符上可以进行</a:t>
                      </a: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I/O</a:t>
                      </a: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操作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SIGPWR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终止进程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电力故障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32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SIGSYS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44000" algn="l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内核转储</a:t>
                      </a:r>
                      <a:endParaRPr lang="zh-CN" alt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b="1" kern="100" dirty="0" smtClean="0">
                          <a:solidFill>
                            <a:srgbClr val="8A2F8C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非法系统调用</a:t>
                      </a:r>
                      <a:endParaRPr lang="zh-CN" sz="1600" b="1" kern="100" dirty="0">
                        <a:solidFill>
                          <a:srgbClr val="8A2F8C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90" marR="10799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2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6942</Words>
  <Application>Microsoft Office PowerPoint</Application>
  <PresentationFormat>自定义</PresentationFormat>
  <Paragraphs>937</Paragraphs>
  <Slides>71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3" baseType="lpstr"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267</cp:revision>
  <dcterms:created xsi:type="dcterms:W3CDTF">2015-06-24T00:43:17Z</dcterms:created>
  <dcterms:modified xsi:type="dcterms:W3CDTF">2015-12-11T14:46:15Z</dcterms:modified>
</cp:coreProperties>
</file>