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66"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8A2F8C"/>
    <a:srgbClr val="CC99FF"/>
    <a:srgbClr val="FFFF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4" autoAdjust="0"/>
    <p:restoredTop sz="94660"/>
  </p:normalViewPr>
  <p:slideViewPr>
    <p:cSldViewPr snapToGrid="0">
      <p:cViewPr>
        <p:scale>
          <a:sx n="120" d="100"/>
          <a:sy n="120" d="100"/>
        </p:scale>
        <p:origin x="-72" y="-8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3375196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4264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5896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33575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83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4898949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712957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40132675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40720722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83871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2018-07-27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97947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8281371" y="6225702"/>
            <a:ext cx="2994872" cy="369332"/>
          </a:xfrm>
          <a:prstGeom prst="rect">
            <a:avLst/>
          </a:prstGeom>
          <a:noFill/>
        </p:spPr>
        <p:txBody>
          <a:bodyPr wrap="square" rtlCol="0">
            <a:spAutoFit/>
          </a:bodyPr>
          <a:lstStyle/>
          <a:p>
            <a:r>
              <a:rPr lang="en-US" altLang="zh-CN" b="1" dirty="0" smtClean="0">
                <a:solidFill>
                  <a:srgbClr val="8A2F8C"/>
                </a:solidFill>
                <a:latin typeface="Arial" panose="020B0604020202020204" pitchFamily="34" charset="0"/>
                <a:cs typeface="Arial" panose="020B0604020202020204" pitchFamily="34" charset="0"/>
              </a:rPr>
              <a:t>TSINGHUA  UNIVERSITY</a:t>
            </a:r>
            <a:endParaRPr lang="zh-CN" altLang="en-US" b="1" dirty="0">
              <a:solidFill>
                <a:srgbClr val="8A2F8C"/>
              </a:solidFill>
              <a:latin typeface="Arial" panose="020B0604020202020204" pitchFamily="34" charset="0"/>
              <a:cs typeface="Arial" panose="020B0604020202020204" pitchFamily="34" charset="0"/>
            </a:endParaRPr>
          </a:p>
        </p:txBody>
      </p:sp>
      <p:pic>
        <p:nvPicPr>
          <p:cNvPr id="4" name="图片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9" y="476"/>
            <a:ext cx="12190831" cy="6857524"/>
          </a:xfrm>
          <a:prstGeom prst="rect">
            <a:avLst/>
          </a:prstGeom>
        </p:spPr>
      </p:pic>
    </p:spTree>
    <p:extLst>
      <p:ext uri="{BB962C8B-B14F-4D97-AF65-F5344CB8AC3E}">
        <p14:creationId xmlns:p14="http://schemas.microsoft.com/office/powerpoint/2010/main" val="249417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gitbook.com/book/chenxiaowei/cpp_concurrency_in_action/details"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41"/>
            <a:ext cx="12192000" cy="6853516"/>
          </a:xfrm>
          <a:prstGeom prst="rect">
            <a:avLst/>
          </a:prstGeom>
        </p:spPr>
      </p:pic>
      <p:sp>
        <p:nvSpPr>
          <p:cNvPr id="7" name="文本框 4"/>
          <p:cNvSpPr txBox="1"/>
          <p:nvPr/>
        </p:nvSpPr>
        <p:spPr>
          <a:xfrm>
            <a:off x="-202819" y="4983483"/>
            <a:ext cx="5464629" cy="523220"/>
          </a:xfrm>
          <a:prstGeom prst="rect">
            <a:avLst/>
          </a:prstGeom>
          <a:noFill/>
        </p:spPr>
        <p:txBody>
          <a:bodyPr wrap="square" rtlCol="0">
            <a:spAutoFit/>
          </a:bodyPr>
          <a:lstStyle/>
          <a:p>
            <a:pPr marL="342900" indent="-342900" algn="r">
              <a:spcBef>
                <a:spcPct val="20000"/>
              </a:spcBef>
              <a:buClr>
                <a:schemeClr val="tx1"/>
              </a:buClr>
              <a:buSzPct val="75000"/>
              <a:buFont typeface="Wingdings" pitchFamily="2" charset="2"/>
              <a:buNone/>
              <a:defRPr/>
            </a:pPr>
            <a:r>
              <a:rPr lang="zh-CN" altLang="en-US" sz="2800" b="1" dirty="0">
                <a:solidFill>
                  <a:srgbClr val="8A2F8C"/>
                </a:solidFill>
                <a:latin typeface="微软雅黑" panose="020B0503020204020204" pitchFamily="34" charset="-122"/>
                <a:ea typeface="微软雅黑" panose="020B0503020204020204" pitchFamily="34" charset="-122"/>
              </a:rPr>
              <a:t>第十四讲　线程编程</a:t>
            </a:r>
          </a:p>
        </p:txBody>
      </p:sp>
    </p:spTree>
    <p:extLst>
      <p:ext uri="{BB962C8B-B14F-4D97-AF65-F5344CB8AC3E}">
        <p14:creationId xmlns:p14="http://schemas.microsoft.com/office/powerpoint/2010/main" val="1674807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线程创建</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729127" y="1427989"/>
            <a:ext cx="7687589" cy="4447371"/>
          </a:xfrm>
          <a:prstGeom prst="rect">
            <a:avLst/>
          </a:prstGeom>
        </p:spPr>
        <p:txBody>
          <a:bodyPr wrap="square">
            <a:spAutoFit/>
          </a:bodyPr>
          <a:lstStyle/>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线程创建说明</a:t>
            </a:r>
          </a:p>
          <a:p>
            <a:pPr marL="342900" indent="-342900">
              <a:spcBef>
                <a:spcPts val="600"/>
              </a:spcBef>
              <a:buFontTx/>
              <a:buChar char="-"/>
            </a:pPr>
            <a:r>
              <a:rPr lang="en-US" altLang="zh-CN" sz="2400" b="1" dirty="0" err="1" smtClean="0">
                <a:solidFill>
                  <a:srgbClr val="006600"/>
                </a:solidFill>
                <a:latin typeface="微软雅黑" panose="020B0503020204020204" pitchFamily="34" charset="-122"/>
                <a:ea typeface="微软雅黑" panose="020B0503020204020204" pitchFamily="34" charset="-122"/>
              </a:rPr>
              <a:t>pthread_create</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函数在线程创建完毕后立即返回，它并不等待线程</a:t>
            </a:r>
            <a:r>
              <a:rPr lang="zh-CN" altLang="en-US" sz="2400" b="1" dirty="0" smtClean="0">
                <a:solidFill>
                  <a:srgbClr val="8A2F8C"/>
                </a:solidFill>
                <a:latin typeface="微软雅黑" panose="020B0503020204020204" pitchFamily="34" charset="-122"/>
                <a:ea typeface="微软雅黑" panose="020B0503020204020204" pitchFamily="34" charset="-122"/>
              </a:rPr>
              <a:t>结束</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a:t>
            </a:r>
            <a:r>
              <a:rPr lang="zh-CN" altLang="en-US" sz="2400" b="1" dirty="0">
                <a:solidFill>
                  <a:srgbClr val="8A2F8C"/>
                </a:solidFill>
                <a:latin typeface="微软雅黑" panose="020B0503020204020204" pitchFamily="34" charset="-122"/>
                <a:ea typeface="微软雅黑" panose="020B0503020204020204" pitchFamily="34" charset="-122"/>
              </a:rPr>
              <a:t>线程与新线程如何执行</a:t>
            </a:r>
            <a:r>
              <a:rPr lang="zh-CN" altLang="en-US" sz="2400" b="1" dirty="0" smtClean="0">
                <a:solidFill>
                  <a:srgbClr val="8A2F8C"/>
                </a:solidFill>
                <a:latin typeface="微软雅黑" panose="020B0503020204020204" pitchFamily="34" charset="-122"/>
                <a:ea typeface="微软雅黑" panose="020B0503020204020204" pitchFamily="34" charset="-122"/>
              </a:rPr>
              <a:t>与调度</a:t>
            </a:r>
            <a:r>
              <a:rPr lang="zh-CN" altLang="en-US" sz="2400" b="1" dirty="0">
                <a:solidFill>
                  <a:srgbClr val="8A2F8C"/>
                </a:solidFill>
                <a:latin typeface="微软雅黑" panose="020B0503020204020204" pitchFamily="34" charset="-122"/>
                <a:ea typeface="微软雅黑" panose="020B0503020204020204" pitchFamily="34" charset="-122"/>
              </a:rPr>
              <a:t>有关，程序不得依赖线程先后执行的</a:t>
            </a:r>
            <a:r>
              <a:rPr lang="zh-CN" altLang="en-US" sz="2400" b="1" dirty="0" smtClean="0">
                <a:solidFill>
                  <a:srgbClr val="8A2F8C"/>
                </a:solidFill>
                <a:latin typeface="微软雅黑" panose="020B0503020204020204" pitchFamily="34" charset="-122"/>
                <a:ea typeface="微软雅黑" panose="020B0503020204020204" pitchFamily="34" charset="-122"/>
              </a:rPr>
              <a:t>关系</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可以</a:t>
            </a:r>
            <a:r>
              <a:rPr lang="zh-CN" altLang="en-US" sz="2400" b="1" dirty="0">
                <a:solidFill>
                  <a:srgbClr val="8A2F8C"/>
                </a:solidFill>
                <a:latin typeface="微软雅黑" panose="020B0503020204020204" pitchFamily="34" charset="-122"/>
                <a:ea typeface="微软雅黑" panose="020B0503020204020204" pitchFamily="34" charset="-122"/>
              </a:rPr>
              <a:t>使用同步机制确定线程的先后执行关系</a:t>
            </a:r>
          </a:p>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线程退出方式</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函数结束</a:t>
            </a:r>
            <a:r>
              <a:rPr lang="zh-CN" altLang="en-US" sz="2400" b="1" dirty="0" smtClean="0">
                <a:solidFill>
                  <a:srgbClr val="8A2F8C"/>
                </a:solidFill>
                <a:latin typeface="微软雅黑" panose="020B0503020204020204" pitchFamily="34" charset="-122"/>
                <a:ea typeface="微软雅黑" panose="020B0503020204020204" pitchFamily="34" charset="-122"/>
              </a:rPr>
              <a:t>执行</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调用</a:t>
            </a:r>
            <a:r>
              <a:rPr lang="en-US" altLang="zh-CN" sz="2400" b="1" dirty="0" err="1">
                <a:solidFill>
                  <a:srgbClr val="006600"/>
                </a:solidFill>
                <a:latin typeface="微软雅黑" panose="020B0503020204020204" pitchFamily="34" charset="-122"/>
                <a:ea typeface="微软雅黑" panose="020B0503020204020204" pitchFamily="34" charset="-122"/>
              </a:rPr>
              <a:t>pthread_exit</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函数显式</a:t>
            </a:r>
            <a:r>
              <a:rPr lang="zh-CN" altLang="en-US" sz="2400" b="1" dirty="0" smtClean="0">
                <a:solidFill>
                  <a:srgbClr val="8A2F8C"/>
                </a:solidFill>
                <a:latin typeface="微软雅黑" panose="020B0503020204020204" pitchFamily="34" charset="-122"/>
                <a:ea typeface="微软雅黑" panose="020B0503020204020204" pitchFamily="34" charset="-122"/>
              </a:rPr>
              <a:t>结束</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被</a:t>
            </a:r>
            <a:r>
              <a:rPr lang="zh-CN" altLang="en-US" sz="2400" b="1" dirty="0">
                <a:solidFill>
                  <a:srgbClr val="8A2F8C"/>
                </a:solidFill>
                <a:latin typeface="微软雅黑" panose="020B0503020204020204" pitchFamily="34" charset="-122"/>
                <a:ea typeface="微软雅黑" panose="020B0503020204020204" pitchFamily="34" charset="-122"/>
              </a:rPr>
              <a:t>其他线程撤销</a:t>
            </a:r>
          </a:p>
        </p:txBody>
      </p:sp>
    </p:spTree>
    <p:extLst>
      <p:ext uri="{BB962C8B-B14F-4D97-AF65-F5344CB8AC3E}">
        <p14:creationId xmlns:p14="http://schemas.microsoft.com/office/powerpoint/2010/main" val="31946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线程创建</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20252" y="1318330"/>
            <a:ext cx="7812506" cy="482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pthread.h</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iostream</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void * </a:t>
            </a:r>
            <a:r>
              <a:rPr lang="en-US" altLang="zh-CN" sz="1600" dirty="0" smtClean="0">
                <a:solidFill>
                  <a:srgbClr val="006600"/>
                </a:solidFill>
              </a:rPr>
              <a:t> </a:t>
            </a:r>
            <a:r>
              <a:rPr lang="en-US" altLang="zh-CN" sz="1600" dirty="0" err="1" smtClean="0">
                <a:solidFill>
                  <a:srgbClr val="006600"/>
                </a:solidFill>
              </a:rPr>
              <a:t>PrintAs</a:t>
            </a:r>
            <a:r>
              <a:rPr lang="en-US" altLang="zh-CN" sz="1600" dirty="0">
                <a:solidFill>
                  <a:srgbClr val="006600"/>
                </a:solidFill>
              </a:rPr>
              <a:t>( void * unused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while( true )    std::</a:t>
            </a:r>
            <a:r>
              <a:rPr lang="en-US" altLang="zh-CN" sz="1600" dirty="0" err="1">
                <a:solidFill>
                  <a:srgbClr val="006600"/>
                </a:solidFill>
              </a:rPr>
              <a:t>cerr</a:t>
            </a:r>
            <a:r>
              <a:rPr lang="en-US" altLang="zh-CN" sz="1600" dirty="0">
                <a:solidFill>
                  <a:srgbClr val="006600"/>
                </a:solidFill>
              </a:rPr>
              <a:t> &lt;&lt; </a:t>
            </a:r>
            <a:r>
              <a:rPr lang="en-US" altLang="zh-CN" sz="1600" dirty="0" smtClean="0">
                <a:solidFill>
                  <a:srgbClr val="006600"/>
                </a:solidFill>
              </a:rPr>
              <a:t>'a';</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return NULL;</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void * </a:t>
            </a:r>
            <a:r>
              <a:rPr lang="en-US" altLang="zh-CN" sz="1600" dirty="0" smtClean="0">
                <a:solidFill>
                  <a:srgbClr val="006600"/>
                </a:solidFill>
              </a:rPr>
              <a:t> </a:t>
            </a:r>
            <a:r>
              <a:rPr lang="en-US" altLang="zh-CN" sz="1600" dirty="0" err="1" smtClean="0">
                <a:solidFill>
                  <a:srgbClr val="006600"/>
                </a:solidFill>
              </a:rPr>
              <a:t>PrintZs</a:t>
            </a:r>
            <a:r>
              <a:rPr lang="en-US" altLang="zh-CN" sz="1600" dirty="0">
                <a:solidFill>
                  <a:srgbClr val="006600"/>
                </a:solidFill>
              </a:rPr>
              <a:t>( void * unused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while( true )    std::</a:t>
            </a:r>
            <a:r>
              <a:rPr lang="en-US" altLang="zh-CN" sz="1600" dirty="0" err="1">
                <a:solidFill>
                  <a:srgbClr val="006600"/>
                </a:solidFill>
              </a:rPr>
              <a:t>cerr</a:t>
            </a:r>
            <a:r>
              <a:rPr lang="en-US" altLang="zh-CN" sz="1600" dirty="0">
                <a:solidFill>
                  <a:srgbClr val="006600"/>
                </a:solidFill>
              </a:rPr>
              <a:t> &lt;&lt; </a:t>
            </a:r>
            <a:r>
              <a:rPr lang="en-US" altLang="zh-CN" sz="1600" dirty="0" smtClean="0">
                <a:solidFill>
                  <a:srgbClr val="006600"/>
                </a:solidFill>
              </a:rPr>
              <a:t>'z';</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return NULL;</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err="1">
                <a:solidFill>
                  <a:srgbClr val="006600"/>
                </a:solidFill>
              </a:rPr>
              <a:t>int</a:t>
            </a:r>
            <a:r>
              <a:rPr lang="en-US" altLang="zh-CN" sz="1600" dirty="0">
                <a:solidFill>
                  <a:srgbClr val="006600"/>
                </a:solidFill>
              </a:rPr>
              <a:t> </a:t>
            </a:r>
            <a:r>
              <a:rPr lang="en-US" altLang="zh-CN" sz="1600" dirty="0" smtClean="0">
                <a:solidFill>
                  <a:srgbClr val="006600"/>
                </a:solidFill>
              </a:rPr>
              <a:t> main()</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pthread_t</a:t>
            </a:r>
            <a:r>
              <a:rPr lang="en-US" altLang="zh-CN" sz="1600" dirty="0">
                <a:solidFill>
                  <a:srgbClr val="006600"/>
                </a:solidFill>
              </a:rPr>
              <a:t>  </a:t>
            </a:r>
            <a:r>
              <a:rPr lang="en-US" altLang="zh-CN" sz="1600" dirty="0" err="1">
                <a:solidFill>
                  <a:srgbClr val="006600"/>
                </a:solidFill>
              </a:rPr>
              <a:t>thread_id</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pthread_create</a:t>
            </a:r>
            <a:r>
              <a:rPr lang="en-US" altLang="zh-CN" sz="1600" dirty="0">
                <a:solidFill>
                  <a:srgbClr val="C00000"/>
                </a:solidFill>
              </a:rPr>
              <a:t>( &amp;</a:t>
            </a:r>
            <a:r>
              <a:rPr lang="en-US" altLang="zh-CN" sz="1600" dirty="0" err="1">
                <a:solidFill>
                  <a:srgbClr val="C00000"/>
                </a:solidFill>
              </a:rPr>
              <a:t>thread_id</a:t>
            </a:r>
            <a:r>
              <a:rPr lang="en-US" altLang="zh-CN" sz="1600" dirty="0">
                <a:solidFill>
                  <a:srgbClr val="C00000"/>
                </a:solidFill>
              </a:rPr>
              <a:t>, NULL, &amp;</a:t>
            </a:r>
            <a:r>
              <a:rPr lang="en-US" altLang="zh-CN" sz="1600" dirty="0" err="1" smtClean="0">
                <a:solidFill>
                  <a:srgbClr val="C00000"/>
                </a:solidFill>
              </a:rPr>
              <a:t>PrintAs</a:t>
            </a:r>
            <a:r>
              <a:rPr lang="en-US" altLang="zh-CN" sz="1600" dirty="0">
                <a:solidFill>
                  <a:srgbClr val="C00000"/>
                </a:solidFill>
              </a:rPr>
              <a:t>, NULL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smtClean="0">
                <a:solidFill>
                  <a:srgbClr val="006600"/>
                </a:solidFill>
              </a:rPr>
              <a:t>PrintZs</a:t>
            </a:r>
            <a:r>
              <a:rPr lang="en-US" altLang="zh-CN" sz="1600" dirty="0">
                <a:solidFill>
                  <a:srgbClr val="006600"/>
                </a:solidFill>
              </a:rPr>
              <a:t>( NULL );</a:t>
            </a:r>
          </a:p>
          <a:p>
            <a:pPr eaLnBrk="1" hangingPunct="1">
              <a:lnSpc>
                <a:spcPct val="100000"/>
              </a:lnSpc>
              <a:spcBef>
                <a:spcPct val="0"/>
              </a:spcBef>
              <a:buClr>
                <a:srgbClr val="FFF59B"/>
              </a:buClr>
              <a:buSzTx/>
              <a:buFontTx/>
              <a:buNone/>
            </a:pPr>
            <a:r>
              <a:rPr lang="en-US" altLang="zh-CN" sz="1600" dirty="0">
                <a:solidFill>
                  <a:srgbClr val="006600"/>
                </a:solidFill>
              </a:rPr>
              <a:t>  return 0;</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37547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线程函数参数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637687" y="1306045"/>
            <a:ext cx="7816850" cy="480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pthread.h</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iostream</a:t>
            </a:r>
            <a:r>
              <a:rPr lang="en-US" altLang="zh-CN" sz="1600" dirty="0">
                <a:solidFill>
                  <a:srgbClr val="006600"/>
                </a:solidFill>
              </a:rPr>
              <a:t>&gt;</a:t>
            </a:r>
          </a:p>
          <a:p>
            <a:pPr eaLnBrk="1" hangingPunct="1">
              <a:lnSpc>
                <a:spcPct val="100000"/>
              </a:lnSpc>
              <a:spcBef>
                <a:spcPct val="0"/>
              </a:spcBef>
              <a:buClr>
                <a:srgbClr val="FFF59B"/>
              </a:buClr>
              <a:buSzTx/>
              <a:buFontTx/>
              <a:buNone/>
            </a:pP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class </a:t>
            </a:r>
            <a:r>
              <a:rPr lang="en-US" altLang="zh-CN" sz="1600" dirty="0" err="1">
                <a:solidFill>
                  <a:srgbClr val="006600"/>
                </a:solidFill>
              </a:rPr>
              <a:t>InfoPrinted</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public:</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InfoPrinted</a:t>
            </a:r>
            <a:r>
              <a:rPr lang="en-US" altLang="zh-CN" sz="1600" dirty="0">
                <a:solidFill>
                  <a:srgbClr val="006600"/>
                </a:solidFill>
              </a:rPr>
              <a:t>( char c, </a:t>
            </a:r>
            <a:r>
              <a:rPr lang="en-US" altLang="zh-CN" sz="1600" dirty="0" err="1">
                <a:solidFill>
                  <a:srgbClr val="006600"/>
                </a:solidFill>
              </a:rPr>
              <a:t>int</a:t>
            </a:r>
            <a:r>
              <a:rPr lang="en-US" altLang="zh-CN" sz="1600" dirty="0">
                <a:solidFill>
                  <a:srgbClr val="006600"/>
                </a:solidFill>
              </a:rPr>
              <a:t> n ) : _c(c), _n(n)  {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smtClean="0">
                <a:solidFill>
                  <a:srgbClr val="006600"/>
                </a:solidFill>
              </a:rPr>
              <a:t>void  </a:t>
            </a:r>
            <a:r>
              <a:rPr lang="en-US" altLang="zh-CN" sz="1600" dirty="0">
                <a:solidFill>
                  <a:srgbClr val="006600"/>
                </a:solidFill>
              </a:rPr>
              <a:t>Show() </a:t>
            </a:r>
            <a:r>
              <a:rPr lang="en-US" altLang="zh-CN" sz="1600" dirty="0" err="1">
                <a:solidFill>
                  <a:srgbClr val="006600"/>
                </a:solidFill>
              </a:rPr>
              <a:t>const</a:t>
            </a:r>
            <a:r>
              <a:rPr lang="en-US" altLang="zh-CN" sz="1600" dirty="0">
                <a:solidFill>
                  <a:srgbClr val="006600"/>
                </a:solidFill>
              </a:rPr>
              <a:t>  {  for( </a:t>
            </a:r>
            <a:r>
              <a:rPr lang="en-US" altLang="zh-CN" sz="1600" dirty="0" err="1">
                <a:solidFill>
                  <a:srgbClr val="006600"/>
                </a:solidFill>
              </a:rPr>
              <a:t>int</a:t>
            </a:r>
            <a:r>
              <a:rPr lang="en-US" altLang="zh-CN" sz="1600" dirty="0">
                <a:solidFill>
                  <a:srgbClr val="006600"/>
                </a:solidFill>
              </a:rPr>
              <a:t>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_n; </a:t>
            </a:r>
            <a:r>
              <a:rPr lang="en-US" altLang="zh-CN" sz="1600" dirty="0" err="1">
                <a:solidFill>
                  <a:srgbClr val="006600"/>
                </a:solidFill>
              </a:rPr>
              <a:t>i</a:t>
            </a:r>
            <a:r>
              <a:rPr lang="en-US" altLang="zh-CN" sz="1600" dirty="0">
                <a:solidFill>
                  <a:srgbClr val="006600"/>
                </a:solidFill>
              </a:rPr>
              <a:t>++ )  std::</a:t>
            </a:r>
            <a:r>
              <a:rPr lang="en-US" altLang="zh-CN" sz="1600" dirty="0" err="1">
                <a:solidFill>
                  <a:srgbClr val="006600"/>
                </a:solidFill>
              </a:rPr>
              <a:t>cerr</a:t>
            </a:r>
            <a:r>
              <a:rPr lang="en-US" altLang="zh-CN" sz="1600" dirty="0">
                <a:solidFill>
                  <a:srgbClr val="006600"/>
                </a:solidFill>
              </a:rPr>
              <a:t> &lt;&lt; _c;  }</a:t>
            </a:r>
          </a:p>
          <a:p>
            <a:pPr eaLnBrk="1" hangingPunct="1">
              <a:lnSpc>
                <a:spcPct val="100000"/>
              </a:lnSpc>
              <a:spcBef>
                <a:spcPct val="0"/>
              </a:spcBef>
              <a:buClr>
                <a:srgbClr val="FFF59B"/>
              </a:buClr>
              <a:buSzTx/>
              <a:buFontTx/>
              <a:buNone/>
            </a:pPr>
            <a:r>
              <a:rPr lang="en-US" altLang="zh-CN" sz="1600" dirty="0">
                <a:solidFill>
                  <a:srgbClr val="006600"/>
                </a:solidFill>
              </a:rPr>
              <a:t>private:</a:t>
            </a:r>
          </a:p>
          <a:p>
            <a:pPr eaLnBrk="1" hangingPunct="1">
              <a:lnSpc>
                <a:spcPct val="100000"/>
              </a:lnSpc>
              <a:spcBef>
                <a:spcPct val="0"/>
              </a:spcBef>
              <a:buClr>
                <a:srgbClr val="FFF59B"/>
              </a:buClr>
              <a:buSzTx/>
              <a:buFontTx/>
              <a:buNone/>
            </a:pPr>
            <a:r>
              <a:rPr lang="en-US" altLang="zh-CN" sz="1600" dirty="0">
                <a:solidFill>
                  <a:srgbClr val="006600"/>
                </a:solidFill>
              </a:rPr>
              <a:t>  char _c;</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int</a:t>
            </a:r>
            <a:r>
              <a:rPr lang="en-US" altLang="zh-CN" sz="1600" dirty="0">
                <a:solidFill>
                  <a:srgbClr val="006600"/>
                </a:solidFill>
              </a:rPr>
              <a:t> _n;</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void </a:t>
            </a:r>
            <a:r>
              <a:rPr lang="en-US" altLang="zh-CN" sz="1600" dirty="0" smtClean="0">
                <a:solidFill>
                  <a:srgbClr val="006600"/>
                </a:solidFill>
              </a:rPr>
              <a:t>*  </a:t>
            </a:r>
            <a:r>
              <a:rPr lang="en-US" altLang="zh-CN" sz="1600" dirty="0" err="1">
                <a:solidFill>
                  <a:srgbClr val="006600"/>
                </a:solidFill>
              </a:rPr>
              <a:t>PrintInfo</a:t>
            </a:r>
            <a:r>
              <a:rPr lang="en-US" altLang="zh-CN" sz="1600" dirty="0">
                <a:solidFill>
                  <a:srgbClr val="006600"/>
                </a:solidFill>
              </a:rPr>
              <a:t>( void * info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InfoPrinted</a:t>
            </a:r>
            <a:r>
              <a:rPr lang="en-US" altLang="zh-CN" sz="1600" dirty="0">
                <a:solidFill>
                  <a:srgbClr val="006600"/>
                </a:solidFill>
              </a:rPr>
              <a:t> * </a:t>
            </a:r>
            <a:r>
              <a:rPr lang="en-US" altLang="zh-CN" sz="1600" dirty="0" smtClean="0">
                <a:solidFill>
                  <a:srgbClr val="006600"/>
                </a:solidFill>
              </a:rPr>
              <a:t> p </a:t>
            </a:r>
            <a:r>
              <a:rPr lang="en-US" altLang="zh-CN" sz="1600" dirty="0">
                <a:solidFill>
                  <a:srgbClr val="006600"/>
                </a:solidFill>
              </a:rPr>
              <a:t>= </a:t>
            </a:r>
            <a:r>
              <a:rPr lang="en-US" altLang="zh-CN" sz="1600" dirty="0" err="1" smtClean="0">
                <a:solidFill>
                  <a:srgbClr val="006600"/>
                </a:solidFill>
              </a:rPr>
              <a:t>reinterpret_cast</a:t>
            </a:r>
            <a:r>
              <a:rPr lang="en-US" altLang="zh-CN" sz="1600" dirty="0" smtClean="0">
                <a:solidFill>
                  <a:srgbClr val="006600"/>
                </a:solidFill>
              </a:rPr>
              <a:t>&lt;</a:t>
            </a:r>
            <a:r>
              <a:rPr lang="en-US" altLang="zh-CN" sz="1600" dirty="0" err="1" smtClean="0">
                <a:solidFill>
                  <a:srgbClr val="006600"/>
                </a:solidFill>
              </a:rPr>
              <a:t>InfoPrinted</a:t>
            </a:r>
            <a:r>
              <a:rPr lang="en-US" altLang="zh-CN" sz="1600" dirty="0" smtClean="0">
                <a:solidFill>
                  <a:srgbClr val="006600"/>
                </a:solidFill>
              </a:rPr>
              <a:t> *&gt;( </a:t>
            </a:r>
            <a:r>
              <a:rPr lang="en-US" altLang="zh-CN" sz="1600" dirty="0">
                <a:solidFill>
                  <a:srgbClr val="006600"/>
                </a:solidFill>
              </a:rPr>
              <a:t>info );</a:t>
            </a:r>
          </a:p>
          <a:p>
            <a:pPr eaLnBrk="1" hangingPunct="1">
              <a:lnSpc>
                <a:spcPct val="100000"/>
              </a:lnSpc>
              <a:spcBef>
                <a:spcPct val="0"/>
              </a:spcBef>
              <a:buClr>
                <a:srgbClr val="FFF59B"/>
              </a:buClr>
              <a:buSzTx/>
              <a:buFontTx/>
              <a:buNone/>
            </a:pPr>
            <a:r>
              <a:rPr lang="en-US" altLang="zh-CN" sz="1600" dirty="0">
                <a:solidFill>
                  <a:srgbClr val="006600"/>
                </a:solidFill>
              </a:rPr>
              <a:t>  if( p )    p-&gt;Show();</a:t>
            </a:r>
          </a:p>
          <a:p>
            <a:pPr eaLnBrk="1" hangingPunct="1">
              <a:lnSpc>
                <a:spcPct val="100000"/>
              </a:lnSpc>
              <a:spcBef>
                <a:spcPct val="0"/>
              </a:spcBef>
              <a:buClr>
                <a:srgbClr val="FFF59B"/>
              </a:buClr>
              <a:buSzTx/>
              <a:buFontTx/>
              <a:buNone/>
            </a:pPr>
            <a:r>
              <a:rPr lang="en-US" altLang="zh-CN" sz="1600" dirty="0">
                <a:solidFill>
                  <a:srgbClr val="006600"/>
                </a:solidFill>
              </a:rPr>
              <a:t>  return NULL;</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308883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线程函数参数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53729" y="1462709"/>
            <a:ext cx="7816850" cy="426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C00000"/>
                </a:solidFill>
              </a:rPr>
              <a:t>//  </a:t>
            </a:r>
            <a:r>
              <a:rPr lang="zh-CN" altLang="en-US" sz="1600" dirty="0">
                <a:solidFill>
                  <a:srgbClr val="C00000"/>
                </a:solidFill>
              </a:rPr>
              <a:t>注意：本程序大部分情况下不会输出任何结果</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err="1">
                <a:solidFill>
                  <a:srgbClr val="006600"/>
                </a:solidFill>
              </a:rPr>
              <a:t>int</a:t>
            </a:r>
            <a:r>
              <a:rPr lang="en-US" altLang="zh-CN" sz="1600" dirty="0">
                <a:solidFill>
                  <a:srgbClr val="006600"/>
                </a:solidFill>
              </a:rPr>
              <a:t> </a:t>
            </a:r>
            <a:r>
              <a:rPr lang="en-US" altLang="zh-CN" sz="1600" dirty="0" smtClean="0">
                <a:solidFill>
                  <a:srgbClr val="006600"/>
                </a:solidFill>
              </a:rPr>
              <a:t> main()</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pthread_t</a:t>
            </a:r>
            <a:r>
              <a:rPr lang="en-US" altLang="zh-CN" sz="1600" dirty="0">
                <a:solidFill>
                  <a:srgbClr val="006600"/>
                </a:solidFill>
              </a:rPr>
              <a:t>  tid1, tid2;</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构造</a:t>
            </a:r>
            <a:r>
              <a:rPr lang="en-US" altLang="zh-CN" sz="1600" dirty="0" err="1">
                <a:solidFill>
                  <a:srgbClr val="006600"/>
                </a:solidFill>
              </a:rPr>
              <a:t>InfoPrinted</a:t>
            </a:r>
            <a:r>
              <a:rPr lang="zh-CN" altLang="en-US" sz="1600" dirty="0">
                <a:solidFill>
                  <a:srgbClr val="006600"/>
                </a:solidFill>
              </a:rPr>
              <a:t>类的动态对象，作为线程函数参数传递给线程</a:t>
            </a:r>
            <a:r>
              <a:rPr lang="en-US" altLang="zh-CN" sz="1600" dirty="0">
                <a:solidFill>
                  <a:srgbClr val="006600"/>
                </a:solidFill>
              </a:rPr>
              <a:t>tid1</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输出</a:t>
            </a:r>
            <a:r>
              <a:rPr lang="en-US" altLang="zh-CN" sz="1600" dirty="0">
                <a:solidFill>
                  <a:srgbClr val="006600"/>
                </a:solidFill>
              </a:rPr>
              <a:t>100</a:t>
            </a:r>
            <a:r>
              <a:rPr lang="zh-CN" altLang="en-US" sz="1600" dirty="0">
                <a:solidFill>
                  <a:srgbClr val="006600"/>
                </a:solidFill>
              </a:rPr>
              <a:t>个</a:t>
            </a:r>
            <a:r>
              <a:rPr lang="zh-CN" altLang="en-US" sz="1600" dirty="0" smtClean="0">
                <a:solidFill>
                  <a:srgbClr val="006600"/>
                </a:solidFill>
              </a:rPr>
              <a:t>‘</a:t>
            </a:r>
            <a:r>
              <a:rPr lang="en-US" altLang="zh-CN" sz="1600" dirty="0" smtClean="0">
                <a:solidFill>
                  <a:srgbClr val="006600"/>
                </a:solidFill>
              </a:rPr>
              <a:t>a’</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InfoPrinted</a:t>
            </a:r>
            <a:r>
              <a:rPr lang="en-US" altLang="zh-CN" sz="1600" dirty="0">
                <a:solidFill>
                  <a:srgbClr val="006600"/>
                </a:solidFill>
              </a:rPr>
              <a:t> * </a:t>
            </a:r>
            <a:r>
              <a:rPr lang="en-US" altLang="zh-CN" sz="1600" dirty="0" smtClean="0">
                <a:solidFill>
                  <a:srgbClr val="006600"/>
                </a:solidFill>
              </a:rPr>
              <a:t> p </a:t>
            </a:r>
            <a:r>
              <a:rPr lang="en-US" altLang="zh-CN" sz="1600" dirty="0">
                <a:solidFill>
                  <a:srgbClr val="006600"/>
                </a:solidFill>
              </a:rPr>
              <a:t>= new </a:t>
            </a:r>
            <a:r>
              <a:rPr lang="en-US" altLang="zh-CN" sz="1600" dirty="0" err="1">
                <a:solidFill>
                  <a:srgbClr val="006600"/>
                </a:solidFill>
              </a:rPr>
              <a:t>InfoPrinted</a:t>
            </a:r>
            <a:r>
              <a:rPr lang="en-US" altLang="zh-CN" sz="1600" dirty="0">
                <a:solidFill>
                  <a:srgbClr val="006600"/>
                </a:solidFill>
              </a:rPr>
              <a:t>( </a:t>
            </a:r>
            <a:r>
              <a:rPr lang="en-US" altLang="zh-CN" sz="1600" dirty="0" smtClean="0">
                <a:solidFill>
                  <a:srgbClr val="006600"/>
                </a:solidFill>
              </a:rPr>
              <a:t>'a', </a:t>
            </a:r>
            <a:r>
              <a:rPr lang="en-US" altLang="zh-CN" sz="1600" dirty="0">
                <a:solidFill>
                  <a:srgbClr val="006600"/>
                </a:solidFill>
              </a:rPr>
              <a:t>100 );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pthread_create</a:t>
            </a:r>
            <a:r>
              <a:rPr lang="en-US" altLang="zh-CN" sz="1600" dirty="0">
                <a:solidFill>
                  <a:srgbClr val="C00000"/>
                </a:solidFill>
              </a:rPr>
              <a:t>( &amp;tid1, NULL, &amp;</a:t>
            </a:r>
            <a:r>
              <a:rPr lang="en-US" altLang="zh-CN" sz="1600" dirty="0" err="1">
                <a:solidFill>
                  <a:srgbClr val="C00000"/>
                </a:solidFill>
              </a:rPr>
              <a:t>PrintInfo</a:t>
            </a:r>
            <a:r>
              <a:rPr lang="en-US" altLang="zh-CN" sz="1600" dirty="0">
                <a:solidFill>
                  <a:srgbClr val="C00000"/>
                </a:solidFill>
              </a:rPr>
              <a:t>, </a:t>
            </a:r>
            <a:r>
              <a:rPr lang="en-US" altLang="zh-CN" sz="1600" dirty="0" err="1">
                <a:solidFill>
                  <a:srgbClr val="C00000"/>
                </a:solidFill>
              </a:rPr>
              <a:t>reinterpret_cast</a:t>
            </a:r>
            <a:r>
              <a:rPr lang="en-US" altLang="zh-CN" sz="1600" dirty="0">
                <a:solidFill>
                  <a:srgbClr val="C00000"/>
                </a:solidFill>
              </a:rPr>
              <a:t>&lt;void </a:t>
            </a:r>
            <a:r>
              <a:rPr lang="en-US" altLang="zh-CN" sz="1600" dirty="0" smtClean="0">
                <a:solidFill>
                  <a:srgbClr val="C00000"/>
                </a:solidFill>
              </a:rPr>
              <a:t>*&gt;( p ) </a:t>
            </a:r>
            <a:r>
              <a:rPr lang="en-US" altLang="zh-CN" sz="1600" dirty="0">
                <a:solidFill>
                  <a:srgbClr val="C00000"/>
                </a:solidFill>
              </a:rPr>
              <a:t>);</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构造</a:t>
            </a:r>
            <a:r>
              <a:rPr lang="en-US" altLang="zh-CN" sz="1600" dirty="0" err="1">
                <a:solidFill>
                  <a:srgbClr val="006600"/>
                </a:solidFill>
              </a:rPr>
              <a:t>InfoPrinted</a:t>
            </a:r>
            <a:r>
              <a:rPr lang="zh-CN" altLang="en-US" sz="1600" dirty="0">
                <a:solidFill>
                  <a:srgbClr val="006600"/>
                </a:solidFill>
              </a:rPr>
              <a:t>类的动态对象，作为线程函数参数传递给线程</a:t>
            </a:r>
            <a:r>
              <a:rPr lang="en-US" altLang="zh-CN" sz="1600" dirty="0">
                <a:solidFill>
                  <a:srgbClr val="006600"/>
                </a:solidFill>
              </a:rPr>
              <a:t>tid2</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输出</a:t>
            </a:r>
            <a:r>
              <a:rPr lang="en-US" altLang="zh-CN" sz="1600" dirty="0">
                <a:solidFill>
                  <a:srgbClr val="006600"/>
                </a:solidFill>
              </a:rPr>
              <a:t>100</a:t>
            </a:r>
            <a:r>
              <a:rPr lang="zh-CN" altLang="en-US" sz="1600" dirty="0">
                <a:solidFill>
                  <a:srgbClr val="006600"/>
                </a:solidFill>
              </a:rPr>
              <a:t>个</a:t>
            </a:r>
            <a:r>
              <a:rPr lang="zh-CN" altLang="en-US" sz="1600" dirty="0" smtClean="0">
                <a:solidFill>
                  <a:srgbClr val="006600"/>
                </a:solidFill>
              </a:rPr>
              <a:t>‘</a:t>
            </a:r>
            <a:r>
              <a:rPr lang="en-US" altLang="zh-CN" sz="1600" dirty="0" smtClean="0">
                <a:solidFill>
                  <a:srgbClr val="006600"/>
                </a:solidFill>
              </a:rPr>
              <a:t>z’</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InfoPrinted</a:t>
            </a:r>
            <a:r>
              <a:rPr lang="en-US" altLang="zh-CN" sz="1600" dirty="0">
                <a:solidFill>
                  <a:srgbClr val="006600"/>
                </a:solidFill>
              </a:rPr>
              <a:t> * </a:t>
            </a:r>
            <a:r>
              <a:rPr lang="en-US" altLang="zh-CN" sz="1600" dirty="0" smtClean="0">
                <a:solidFill>
                  <a:srgbClr val="006600"/>
                </a:solidFill>
              </a:rPr>
              <a:t> q </a:t>
            </a:r>
            <a:r>
              <a:rPr lang="en-US" altLang="zh-CN" sz="1600" dirty="0">
                <a:solidFill>
                  <a:srgbClr val="006600"/>
                </a:solidFill>
              </a:rPr>
              <a:t>= new </a:t>
            </a:r>
            <a:r>
              <a:rPr lang="en-US" altLang="zh-CN" sz="1600" dirty="0" err="1">
                <a:solidFill>
                  <a:srgbClr val="006600"/>
                </a:solidFill>
              </a:rPr>
              <a:t>InfoPrinted</a:t>
            </a:r>
            <a:r>
              <a:rPr lang="en-US" altLang="zh-CN" sz="1600" dirty="0">
                <a:solidFill>
                  <a:srgbClr val="006600"/>
                </a:solidFill>
              </a:rPr>
              <a:t>( </a:t>
            </a:r>
            <a:r>
              <a:rPr lang="en-US" altLang="zh-CN" sz="1600" dirty="0" smtClean="0">
                <a:solidFill>
                  <a:srgbClr val="006600"/>
                </a:solidFill>
              </a:rPr>
              <a:t>'z', </a:t>
            </a:r>
            <a:r>
              <a:rPr lang="en-US" altLang="zh-CN" sz="1600" dirty="0">
                <a:solidFill>
                  <a:srgbClr val="006600"/>
                </a:solidFill>
              </a:rPr>
              <a:t>100 );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pthread_create</a:t>
            </a:r>
            <a:r>
              <a:rPr lang="en-US" altLang="zh-CN" sz="1600" dirty="0">
                <a:solidFill>
                  <a:srgbClr val="C00000"/>
                </a:solidFill>
              </a:rPr>
              <a:t>( &amp;tid2, NULL, &amp;</a:t>
            </a:r>
            <a:r>
              <a:rPr lang="en-US" altLang="zh-CN" sz="1600" dirty="0" err="1">
                <a:solidFill>
                  <a:srgbClr val="C00000"/>
                </a:solidFill>
              </a:rPr>
              <a:t>PrintInfo</a:t>
            </a:r>
            <a:r>
              <a:rPr lang="en-US" altLang="zh-CN" sz="1600" dirty="0">
                <a:solidFill>
                  <a:srgbClr val="C00000"/>
                </a:solidFill>
              </a:rPr>
              <a:t>, </a:t>
            </a:r>
            <a:r>
              <a:rPr lang="en-US" altLang="zh-CN" sz="1600" dirty="0" err="1">
                <a:solidFill>
                  <a:srgbClr val="C00000"/>
                </a:solidFill>
              </a:rPr>
              <a:t>reinterpret_cast</a:t>
            </a:r>
            <a:r>
              <a:rPr lang="en-US" altLang="zh-CN" sz="1600" dirty="0">
                <a:solidFill>
                  <a:srgbClr val="C00000"/>
                </a:solidFill>
              </a:rPr>
              <a:t>&lt;void </a:t>
            </a:r>
            <a:r>
              <a:rPr lang="en-US" altLang="zh-CN" sz="1600" dirty="0" smtClean="0">
                <a:solidFill>
                  <a:srgbClr val="C00000"/>
                </a:solidFill>
              </a:rPr>
              <a:t>*&gt;( q ) </a:t>
            </a:r>
            <a:r>
              <a:rPr lang="en-US" altLang="zh-CN" sz="1600" dirty="0">
                <a:solidFill>
                  <a:srgbClr val="C00000"/>
                </a:solidFill>
              </a:rPr>
              <a:t>);</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使用本注释行替换上述线程，可以看到输出结果，可能仅有部分输出</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  </a:t>
            </a:r>
            <a:r>
              <a:rPr lang="en-US" altLang="zh-CN" sz="1600" dirty="0" err="1">
                <a:solidFill>
                  <a:srgbClr val="006600"/>
                </a:solidFill>
              </a:rPr>
              <a:t>PrintInfo</a:t>
            </a:r>
            <a:r>
              <a:rPr lang="en-US" altLang="zh-CN" sz="1600" dirty="0">
                <a:solidFill>
                  <a:srgbClr val="006600"/>
                </a:solidFill>
              </a:rPr>
              <a:t>( </a:t>
            </a:r>
            <a:r>
              <a:rPr lang="en-US" altLang="zh-CN" sz="1600" dirty="0" err="1" smtClean="0">
                <a:solidFill>
                  <a:srgbClr val="006600"/>
                </a:solidFill>
              </a:rPr>
              <a:t>reinterpret_cast</a:t>
            </a:r>
            <a:r>
              <a:rPr lang="en-US" altLang="zh-CN" sz="1600" dirty="0" smtClean="0">
                <a:solidFill>
                  <a:srgbClr val="006600"/>
                </a:solidFill>
              </a:rPr>
              <a:t>&lt;void *&gt;( </a:t>
            </a:r>
            <a:r>
              <a:rPr lang="en-US" altLang="zh-CN" sz="1600" dirty="0">
                <a:solidFill>
                  <a:srgbClr val="006600"/>
                </a:solidFill>
              </a:rPr>
              <a:t>q ) );</a:t>
            </a:r>
          </a:p>
          <a:p>
            <a:pPr eaLnBrk="1" hangingPunct="1">
              <a:lnSpc>
                <a:spcPct val="100000"/>
              </a:lnSpc>
              <a:spcBef>
                <a:spcPct val="0"/>
              </a:spcBef>
              <a:buClr>
                <a:srgbClr val="FFF59B"/>
              </a:buClr>
              <a:buSzTx/>
              <a:buFontTx/>
              <a:buNone/>
            </a:pPr>
            <a:r>
              <a:rPr lang="en-US" altLang="zh-CN" sz="1600" dirty="0">
                <a:solidFill>
                  <a:srgbClr val="006600"/>
                </a:solidFill>
              </a:rPr>
              <a:t>  return 0;</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245224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线程函数参数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444030"/>
            <a:ext cx="8216978" cy="4259628"/>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存在的问题：一般不会产生任何输出</a:t>
            </a:r>
          </a:p>
          <a:p>
            <a:pPr marL="342900" indent="-342900">
              <a:lnSpc>
                <a:spcPct val="110000"/>
              </a:lnSpc>
              <a:spcBef>
                <a:spcPts val="600"/>
              </a:spcBef>
              <a:buFontTx/>
              <a:buChar char="-"/>
            </a:pPr>
            <a:r>
              <a:rPr lang="zh-CN" altLang="en-US" sz="2400" b="1" dirty="0">
                <a:solidFill>
                  <a:srgbClr val="8A2F8C"/>
                </a:solidFill>
                <a:latin typeface="微软雅黑" panose="020B0503020204020204" pitchFamily="34" charset="-122"/>
                <a:ea typeface="微软雅黑" panose="020B0503020204020204" pitchFamily="34" charset="-122"/>
              </a:rPr>
              <a:t>子线程需要使用主线程的数据，如果主线程结束，子线程如何访问这些数据</a:t>
            </a:r>
            <a:r>
              <a:rPr lang="zh-CN" altLang="en-US" sz="2400" b="1" dirty="0" smtClean="0">
                <a:solidFill>
                  <a:srgbClr val="8A2F8C"/>
                </a:solidFill>
                <a:latin typeface="微软雅黑" panose="020B0503020204020204" pitchFamily="34" charset="-122"/>
                <a:ea typeface="微软雅黑" panose="020B0503020204020204" pitchFamily="34" charset="-122"/>
              </a:rPr>
              <a:t>？</a:t>
            </a:r>
            <a:endParaRPr lang="zh-CN" altLang="en-US"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解决方案：使用</a:t>
            </a:r>
            <a:r>
              <a:rPr lang="en-US" altLang="zh-CN" sz="2800" b="1" dirty="0" err="1">
                <a:solidFill>
                  <a:srgbClr val="006600"/>
                </a:solidFill>
                <a:latin typeface="微软雅黑" panose="020B0503020204020204" pitchFamily="34" charset="-122"/>
                <a:ea typeface="微软雅黑" panose="020B0503020204020204" pitchFamily="34" charset="-122"/>
              </a:rPr>
              <a:t>pthread_join</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函数，等待子线程结束</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pthread_join</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pthread_t</a:t>
            </a:r>
            <a:r>
              <a:rPr lang="en-US" altLang="zh-CN" sz="2400" b="1" dirty="0">
                <a:solidFill>
                  <a:srgbClr val="006600"/>
                </a:solidFill>
                <a:latin typeface="微软雅黑" panose="020B0503020204020204" pitchFamily="34" charset="-122"/>
                <a:ea typeface="微软雅黑" panose="020B0503020204020204" pitchFamily="34" charset="-122"/>
              </a:rPr>
              <a:t> thread, void ** </a:t>
            </a:r>
            <a:r>
              <a:rPr lang="en-US" altLang="zh-CN" sz="2400" b="1" dirty="0" err="1">
                <a:solidFill>
                  <a:srgbClr val="006600"/>
                </a:solidFill>
                <a:latin typeface="微软雅黑" panose="020B0503020204020204" pitchFamily="34" charset="-122"/>
                <a:ea typeface="微软雅黑" panose="020B0503020204020204" pitchFamily="34" charset="-122"/>
              </a:rPr>
              <a:t>retval</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参数：</a:t>
            </a:r>
            <a:r>
              <a:rPr lang="en-US" altLang="zh-CN" sz="2400" b="1" dirty="0" smtClean="0">
                <a:solidFill>
                  <a:srgbClr val="006600"/>
                </a:solidFill>
                <a:latin typeface="微软雅黑" panose="020B0503020204020204" pitchFamily="34" charset="-122"/>
                <a:ea typeface="微软雅黑" panose="020B0503020204020204" pitchFamily="34" charset="-122"/>
              </a:rPr>
              <a:t>thread</a:t>
            </a:r>
            <a:r>
              <a:rPr lang="zh-CN" altLang="en-US" sz="2400" b="1" dirty="0" smtClean="0">
                <a:solidFill>
                  <a:srgbClr val="8A2F8C"/>
                </a:solidFill>
                <a:latin typeface="微软雅黑" panose="020B0503020204020204" pitchFamily="34" charset="-122"/>
                <a:ea typeface="微软雅黑" panose="020B0503020204020204" pitchFamily="34" charset="-122"/>
              </a:rPr>
              <a:t>为</a:t>
            </a:r>
            <a:r>
              <a:rPr lang="en-US" altLang="zh-CN" sz="2400" b="1" dirty="0" err="1">
                <a:solidFill>
                  <a:srgbClr val="006600"/>
                </a:solidFill>
                <a:latin typeface="微软雅黑" panose="020B0503020204020204" pitchFamily="34" charset="-122"/>
                <a:ea typeface="微软雅黑" panose="020B0503020204020204" pitchFamily="34" charset="-122"/>
              </a:rPr>
              <a:t>pthread_t</a:t>
            </a:r>
            <a:r>
              <a:rPr lang="zh-CN" altLang="en-US" sz="2400" b="1" dirty="0">
                <a:solidFill>
                  <a:srgbClr val="8A2F8C"/>
                </a:solidFill>
                <a:latin typeface="微软雅黑" panose="020B0503020204020204" pitchFamily="34" charset="-122"/>
                <a:ea typeface="微软雅黑" panose="020B0503020204020204" pitchFamily="34" charset="-122"/>
              </a:rPr>
              <a:t>类型的线程</a:t>
            </a:r>
            <a:r>
              <a:rPr lang="en-US" altLang="zh-CN" sz="2400" b="1" dirty="0">
                <a:solidFill>
                  <a:srgbClr val="8A2F8C"/>
                </a:solidFill>
                <a:latin typeface="微软雅黑" panose="020B0503020204020204" pitchFamily="34" charset="-122"/>
                <a:ea typeface="微软雅黑" panose="020B0503020204020204" pitchFamily="34" charset="-122"/>
              </a:rPr>
              <a:t>ID</a:t>
            </a:r>
            <a:r>
              <a:rPr lang="zh-CN" altLang="en-US" sz="2400" b="1" dirty="0" smtClean="0">
                <a:solidFill>
                  <a:srgbClr val="8A2F8C"/>
                </a:solidFill>
                <a:latin typeface="微软雅黑" panose="020B0503020204020204" pitchFamily="34" charset="-122"/>
                <a:ea typeface="微软雅黑" panose="020B0503020204020204" pitchFamily="34" charset="-122"/>
              </a:rPr>
              <a:t>；</a:t>
            </a:r>
            <a:r>
              <a:rPr lang="en-US" altLang="zh-CN" sz="2400" b="1" dirty="0" err="1" smtClean="0">
                <a:solidFill>
                  <a:srgbClr val="006600"/>
                </a:solidFill>
                <a:latin typeface="微软雅黑" panose="020B0503020204020204" pitchFamily="34" charset="-122"/>
                <a:ea typeface="微软雅黑" panose="020B0503020204020204" pitchFamily="34" charset="-122"/>
              </a:rPr>
              <a:t>retval</a:t>
            </a:r>
            <a:r>
              <a:rPr lang="zh-CN" altLang="en-US" sz="2400" b="1" dirty="0" smtClean="0">
                <a:solidFill>
                  <a:srgbClr val="8A2F8C"/>
                </a:solidFill>
                <a:latin typeface="微软雅黑" panose="020B0503020204020204" pitchFamily="34" charset="-122"/>
                <a:ea typeface="微软雅黑" panose="020B0503020204020204" pitchFamily="34" charset="-122"/>
              </a:rPr>
              <a:t>接收</a:t>
            </a:r>
            <a:r>
              <a:rPr lang="zh-CN" altLang="en-US" sz="2400" b="1" dirty="0">
                <a:solidFill>
                  <a:srgbClr val="8A2F8C"/>
                </a:solidFill>
                <a:latin typeface="微软雅黑" panose="020B0503020204020204" pitchFamily="34" charset="-122"/>
                <a:ea typeface="微软雅黑" panose="020B0503020204020204" pitchFamily="34" charset="-122"/>
              </a:rPr>
              <a:t>线程返回值，不需要接收返回值时传递</a:t>
            </a:r>
            <a:r>
              <a:rPr lang="en-US" altLang="zh-CN" sz="2400" b="1" dirty="0" smtClean="0">
                <a:solidFill>
                  <a:srgbClr val="006600"/>
                </a:solidFill>
                <a:latin typeface="微软雅黑" panose="020B0503020204020204" pitchFamily="34" charset="-122"/>
                <a:ea typeface="微软雅黑" panose="020B0503020204020204" pitchFamily="34" charset="-122"/>
              </a:rPr>
              <a:t>NULL</a:t>
            </a:r>
            <a:endParaRPr lang="en-US" altLang="zh-CN" sz="2400" b="1"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463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线程函数参数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812757" y="1510383"/>
            <a:ext cx="8069179" cy="4587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C00000"/>
                </a:solidFill>
              </a:rPr>
              <a:t>//  </a:t>
            </a:r>
            <a:r>
              <a:rPr lang="zh-CN" altLang="en-US" sz="1600" dirty="0">
                <a:solidFill>
                  <a:srgbClr val="C00000"/>
                </a:solidFill>
              </a:rPr>
              <a:t>注意：无法确定两个线程的执行顺序，多次输出结果可能不同</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err="1">
                <a:solidFill>
                  <a:srgbClr val="006600"/>
                </a:solidFill>
              </a:rPr>
              <a:t>int</a:t>
            </a:r>
            <a:r>
              <a:rPr lang="en-US" altLang="zh-CN" sz="1600" dirty="0">
                <a:solidFill>
                  <a:srgbClr val="006600"/>
                </a:solidFill>
              </a:rPr>
              <a:t> </a:t>
            </a:r>
            <a:r>
              <a:rPr lang="en-US" altLang="zh-CN" sz="1600" dirty="0" smtClean="0">
                <a:solidFill>
                  <a:srgbClr val="006600"/>
                </a:solidFill>
              </a:rPr>
              <a:t> main()</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pthread_t</a:t>
            </a:r>
            <a:r>
              <a:rPr lang="en-US" altLang="zh-CN" sz="1600" dirty="0">
                <a:solidFill>
                  <a:srgbClr val="006600"/>
                </a:solidFill>
              </a:rPr>
              <a:t>  tid1, tid2;</a:t>
            </a:r>
          </a:p>
          <a:p>
            <a:pPr eaLnBrk="1" hangingPunct="1">
              <a:lnSpc>
                <a:spcPct val="100000"/>
              </a:lnSpc>
              <a:spcBef>
                <a:spcPct val="0"/>
              </a:spcBef>
              <a:buClr>
                <a:srgbClr val="FFF59B"/>
              </a:buClr>
              <a:buSzTx/>
              <a:buFontTx/>
              <a:buNone/>
            </a:pP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InfoPrinted</a:t>
            </a: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p = new </a:t>
            </a:r>
            <a:r>
              <a:rPr lang="en-US" altLang="zh-CN" sz="1600" dirty="0" err="1">
                <a:solidFill>
                  <a:srgbClr val="006600"/>
                </a:solidFill>
              </a:rPr>
              <a:t>InfoPrinted</a:t>
            </a:r>
            <a:r>
              <a:rPr lang="en-US" altLang="zh-CN" sz="1600" dirty="0">
                <a:solidFill>
                  <a:srgbClr val="006600"/>
                </a:solidFill>
              </a:rPr>
              <a:t>( </a:t>
            </a:r>
            <a:r>
              <a:rPr lang="en-US" altLang="zh-CN" sz="1600" dirty="0" smtClean="0">
                <a:solidFill>
                  <a:srgbClr val="006600"/>
                </a:solidFill>
              </a:rPr>
              <a:t>'a', </a:t>
            </a:r>
            <a:r>
              <a:rPr lang="en-US" altLang="zh-CN" sz="1600" dirty="0">
                <a:solidFill>
                  <a:srgbClr val="006600"/>
                </a:solidFill>
              </a:rPr>
              <a:t>100 );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pthread_create</a:t>
            </a:r>
            <a:r>
              <a:rPr lang="en-US" altLang="zh-CN" sz="1600" dirty="0">
                <a:solidFill>
                  <a:srgbClr val="006600"/>
                </a:solidFill>
              </a:rPr>
              <a:t>( &amp;tid1, NULL, &amp;</a:t>
            </a:r>
            <a:r>
              <a:rPr lang="en-US" altLang="zh-CN" sz="1600" dirty="0" err="1">
                <a:solidFill>
                  <a:srgbClr val="006600"/>
                </a:solidFill>
              </a:rPr>
              <a:t>PrintInfo</a:t>
            </a:r>
            <a:r>
              <a:rPr lang="en-US" altLang="zh-CN" sz="1600" dirty="0">
                <a:solidFill>
                  <a:srgbClr val="006600"/>
                </a:solidFill>
              </a:rPr>
              <a:t>, </a:t>
            </a:r>
            <a:r>
              <a:rPr lang="en-US" altLang="zh-CN" sz="1600" dirty="0" err="1">
                <a:solidFill>
                  <a:srgbClr val="006600"/>
                </a:solidFill>
              </a:rPr>
              <a:t>reinterpret_cast</a:t>
            </a:r>
            <a:r>
              <a:rPr lang="en-US" altLang="zh-CN" sz="1600" dirty="0">
                <a:solidFill>
                  <a:srgbClr val="006600"/>
                </a:solidFill>
              </a:rPr>
              <a:t>&lt;void </a:t>
            </a:r>
            <a:r>
              <a:rPr lang="en-US" altLang="zh-CN" sz="1600" dirty="0" smtClean="0">
                <a:solidFill>
                  <a:srgbClr val="006600"/>
                </a:solidFill>
              </a:rPr>
              <a:t>*&gt;( p ) </a:t>
            </a:r>
            <a:r>
              <a:rPr lang="en-US" altLang="zh-CN" sz="1600" dirty="0">
                <a:solidFill>
                  <a:srgbClr val="006600"/>
                </a:solidFill>
              </a:rPr>
              <a:t>);</a:t>
            </a:r>
          </a:p>
          <a:p>
            <a:pPr eaLnBrk="1" hangingPunct="1">
              <a:lnSpc>
                <a:spcPct val="100000"/>
              </a:lnSpc>
              <a:spcBef>
                <a:spcPct val="0"/>
              </a:spcBef>
              <a:buClr>
                <a:srgbClr val="FFF59B"/>
              </a:buClr>
              <a:buSzTx/>
              <a:buFontTx/>
              <a:buNone/>
            </a:pP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InfoPrinted</a:t>
            </a: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q = new </a:t>
            </a:r>
            <a:r>
              <a:rPr lang="en-US" altLang="zh-CN" sz="1600" dirty="0" err="1">
                <a:solidFill>
                  <a:srgbClr val="006600"/>
                </a:solidFill>
              </a:rPr>
              <a:t>InfoPrinted</a:t>
            </a:r>
            <a:r>
              <a:rPr lang="en-US" altLang="zh-CN" sz="1600" dirty="0">
                <a:solidFill>
                  <a:srgbClr val="006600"/>
                </a:solidFill>
              </a:rPr>
              <a:t>( </a:t>
            </a:r>
            <a:r>
              <a:rPr lang="en-US" altLang="zh-CN" sz="1600" dirty="0" smtClean="0">
                <a:solidFill>
                  <a:srgbClr val="006600"/>
                </a:solidFill>
              </a:rPr>
              <a:t>'z', </a:t>
            </a:r>
            <a:r>
              <a:rPr lang="en-US" altLang="zh-CN" sz="1600" dirty="0">
                <a:solidFill>
                  <a:srgbClr val="006600"/>
                </a:solidFill>
              </a:rPr>
              <a:t>100 );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pthread_create</a:t>
            </a:r>
            <a:r>
              <a:rPr lang="en-US" altLang="zh-CN" sz="1600" dirty="0">
                <a:solidFill>
                  <a:srgbClr val="006600"/>
                </a:solidFill>
              </a:rPr>
              <a:t>( &amp;tid2, NULL, &amp;</a:t>
            </a:r>
            <a:r>
              <a:rPr lang="en-US" altLang="zh-CN" sz="1600" dirty="0" err="1">
                <a:solidFill>
                  <a:srgbClr val="006600"/>
                </a:solidFill>
              </a:rPr>
              <a:t>PrintInfo</a:t>
            </a:r>
            <a:r>
              <a:rPr lang="en-US" altLang="zh-CN" sz="1600" dirty="0">
                <a:solidFill>
                  <a:srgbClr val="006600"/>
                </a:solidFill>
              </a:rPr>
              <a:t>, </a:t>
            </a:r>
            <a:r>
              <a:rPr lang="en-US" altLang="zh-CN" sz="1600" dirty="0" err="1">
                <a:solidFill>
                  <a:srgbClr val="006600"/>
                </a:solidFill>
              </a:rPr>
              <a:t>reinterpret_cast</a:t>
            </a:r>
            <a:r>
              <a:rPr lang="en-US" altLang="zh-CN" sz="1600" dirty="0">
                <a:solidFill>
                  <a:srgbClr val="006600"/>
                </a:solidFill>
              </a:rPr>
              <a:t>&lt;void </a:t>
            </a:r>
            <a:r>
              <a:rPr lang="en-US" altLang="zh-CN" sz="1600" dirty="0" smtClean="0">
                <a:solidFill>
                  <a:srgbClr val="006600"/>
                </a:solidFill>
              </a:rPr>
              <a:t>*&gt;( q ) </a:t>
            </a:r>
            <a:r>
              <a:rPr lang="en-US" altLang="zh-CN" sz="1600" dirty="0">
                <a:solidFill>
                  <a:srgbClr val="006600"/>
                </a:solidFill>
              </a:rPr>
              <a:t>);</a:t>
            </a:r>
          </a:p>
          <a:p>
            <a:pPr eaLnBrk="1" hangingPunct="1">
              <a:lnSpc>
                <a:spcPct val="100000"/>
              </a:lnSpc>
              <a:spcBef>
                <a:spcPct val="0"/>
              </a:spcBef>
              <a:buClr>
                <a:srgbClr val="FFF59B"/>
              </a:buClr>
              <a:buSzTx/>
              <a:buFontTx/>
              <a:buNone/>
            </a:pP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等待子线程结束</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pthread_join</a:t>
            </a:r>
            <a:r>
              <a:rPr lang="en-US" altLang="zh-CN" sz="1600" dirty="0">
                <a:solidFill>
                  <a:srgbClr val="C00000"/>
                </a:solidFill>
              </a:rPr>
              <a:t>( tid1, NULL );</a:t>
            </a:r>
          </a:p>
          <a:p>
            <a:pPr eaLnBrk="1" hangingPunct="1">
              <a:lnSpc>
                <a:spcPct val="100000"/>
              </a:lnSpc>
              <a:spcBef>
                <a:spcPct val="0"/>
              </a:spcBef>
              <a:buClr>
                <a:srgbClr val="FFF59B"/>
              </a:buClr>
              <a:buSzTx/>
              <a:buFontTx/>
              <a:buNone/>
            </a:pPr>
            <a:r>
              <a:rPr lang="en-US" altLang="zh-CN" sz="1600" dirty="0">
                <a:solidFill>
                  <a:srgbClr val="C00000"/>
                </a:solidFill>
              </a:rPr>
              <a:t>  </a:t>
            </a:r>
            <a:r>
              <a:rPr lang="en-US" altLang="zh-CN" sz="1600" dirty="0" err="1">
                <a:solidFill>
                  <a:srgbClr val="C00000"/>
                </a:solidFill>
              </a:rPr>
              <a:t>pthread_join</a:t>
            </a:r>
            <a:r>
              <a:rPr lang="en-US" altLang="zh-CN" sz="1600" dirty="0">
                <a:solidFill>
                  <a:srgbClr val="C00000"/>
                </a:solidFill>
              </a:rPr>
              <a:t>( tid2, NULL );</a:t>
            </a:r>
          </a:p>
          <a:p>
            <a:pPr eaLnBrk="1" hangingPunct="1">
              <a:lnSpc>
                <a:spcPct val="100000"/>
              </a:lnSpc>
              <a:spcBef>
                <a:spcPct val="0"/>
              </a:spcBef>
              <a:buClr>
                <a:srgbClr val="FFF59B"/>
              </a:buClr>
              <a:buSzTx/>
              <a:buFontTx/>
              <a:buNone/>
            </a:pP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return 0;</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81088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4159018" cy="830997"/>
            <a:chOff x="734568" y="424635"/>
            <a:chExt cx="415901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41632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线程函数返回值</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80674" y="1318329"/>
            <a:ext cx="7816850"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500" dirty="0">
                <a:solidFill>
                  <a:srgbClr val="006600"/>
                </a:solidFill>
              </a:rPr>
              <a:t>#include &lt;</a:t>
            </a:r>
            <a:r>
              <a:rPr lang="en-US" altLang="zh-CN" sz="1500" dirty="0" err="1">
                <a:solidFill>
                  <a:srgbClr val="006600"/>
                </a:solidFill>
              </a:rPr>
              <a:t>pthread.h</a:t>
            </a:r>
            <a:r>
              <a:rPr lang="en-US" altLang="zh-CN" sz="1500" dirty="0">
                <a:solidFill>
                  <a:srgbClr val="006600"/>
                </a:solidFill>
              </a:rPr>
              <a:t>&gt;</a:t>
            </a:r>
          </a:p>
          <a:p>
            <a:pPr eaLnBrk="1" hangingPunct="1">
              <a:lnSpc>
                <a:spcPct val="100000"/>
              </a:lnSpc>
              <a:spcBef>
                <a:spcPct val="0"/>
              </a:spcBef>
              <a:buClr>
                <a:srgbClr val="FFF59B"/>
              </a:buClr>
              <a:buSzTx/>
              <a:buFontTx/>
              <a:buNone/>
            </a:pPr>
            <a:r>
              <a:rPr lang="en-US" altLang="zh-CN" sz="1500" dirty="0">
                <a:solidFill>
                  <a:srgbClr val="006600"/>
                </a:solidFill>
              </a:rPr>
              <a:t>#include &lt;</a:t>
            </a:r>
            <a:r>
              <a:rPr lang="en-US" altLang="zh-CN" sz="1500" dirty="0" err="1">
                <a:solidFill>
                  <a:srgbClr val="006600"/>
                </a:solidFill>
              </a:rPr>
              <a:t>cmath</a:t>
            </a:r>
            <a:r>
              <a:rPr lang="en-US" altLang="zh-CN" sz="1500" dirty="0">
                <a:solidFill>
                  <a:srgbClr val="006600"/>
                </a:solidFill>
              </a:rPr>
              <a:t>&gt;</a:t>
            </a:r>
          </a:p>
          <a:p>
            <a:pPr eaLnBrk="1" hangingPunct="1">
              <a:lnSpc>
                <a:spcPct val="100000"/>
              </a:lnSpc>
              <a:spcBef>
                <a:spcPct val="0"/>
              </a:spcBef>
              <a:buClr>
                <a:srgbClr val="FFF59B"/>
              </a:buClr>
              <a:buSzTx/>
              <a:buFontTx/>
              <a:buNone/>
            </a:pPr>
            <a:r>
              <a:rPr lang="en-US" altLang="zh-CN" sz="1500" dirty="0">
                <a:solidFill>
                  <a:srgbClr val="006600"/>
                </a:solidFill>
              </a:rPr>
              <a:t>#include &lt;</a:t>
            </a:r>
            <a:r>
              <a:rPr lang="en-US" altLang="zh-CN" sz="1500" dirty="0" err="1">
                <a:solidFill>
                  <a:srgbClr val="006600"/>
                </a:solidFill>
              </a:rPr>
              <a:t>iostream</a:t>
            </a:r>
            <a:r>
              <a:rPr lang="en-US" altLang="zh-CN" sz="1500" dirty="0">
                <a:solidFill>
                  <a:srgbClr val="006600"/>
                </a:solidFill>
              </a:rPr>
              <a:t>&gt;</a:t>
            </a:r>
          </a:p>
          <a:p>
            <a:pPr eaLnBrk="1" hangingPunct="1">
              <a:lnSpc>
                <a:spcPct val="100000"/>
              </a:lnSpc>
              <a:spcBef>
                <a:spcPct val="0"/>
              </a:spcBef>
              <a:buClr>
                <a:srgbClr val="FFF59B"/>
              </a:buClr>
              <a:buSzTx/>
              <a:buFontTx/>
              <a:buNone/>
            </a:pPr>
            <a:endParaRPr lang="en-US" altLang="zh-CN" sz="1500" dirty="0">
              <a:solidFill>
                <a:srgbClr val="006600"/>
              </a:solidFill>
            </a:endParaRPr>
          </a:p>
          <a:p>
            <a:pPr eaLnBrk="1" hangingPunct="1">
              <a:lnSpc>
                <a:spcPct val="100000"/>
              </a:lnSpc>
              <a:spcBef>
                <a:spcPct val="0"/>
              </a:spcBef>
              <a:buClr>
                <a:srgbClr val="FFF59B"/>
              </a:buClr>
              <a:buSzTx/>
              <a:buFontTx/>
              <a:buNone/>
            </a:pPr>
            <a:r>
              <a:rPr lang="en-US" altLang="zh-CN" sz="1500" dirty="0">
                <a:solidFill>
                  <a:srgbClr val="006600"/>
                </a:solidFill>
              </a:rPr>
              <a:t>void </a:t>
            </a:r>
            <a:r>
              <a:rPr lang="en-US" altLang="zh-CN" sz="1500" dirty="0" smtClean="0">
                <a:solidFill>
                  <a:srgbClr val="006600"/>
                </a:solidFill>
              </a:rPr>
              <a:t>*  </a:t>
            </a:r>
            <a:r>
              <a:rPr lang="en-US" altLang="zh-CN" sz="1500" dirty="0" err="1">
                <a:solidFill>
                  <a:srgbClr val="006600"/>
                </a:solidFill>
              </a:rPr>
              <a:t>IsPrime</a:t>
            </a:r>
            <a:r>
              <a:rPr lang="en-US" altLang="zh-CN" sz="1500" dirty="0">
                <a:solidFill>
                  <a:srgbClr val="006600"/>
                </a:solidFill>
              </a:rPr>
              <a:t>( void * n )</a:t>
            </a:r>
          </a:p>
          <a:p>
            <a:pPr eaLnBrk="1" hangingPunct="1">
              <a:lnSpc>
                <a:spcPct val="100000"/>
              </a:lnSpc>
              <a:spcBef>
                <a:spcPct val="0"/>
              </a:spcBef>
              <a:buClr>
                <a:srgbClr val="FFF59B"/>
              </a:buClr>
              <a:buSzTx/>
              <a:buFontTx/>
              <a:buNone/>
            </a:pPr>
            <a:r>
              <a:rPr lang="en-US" altLang="zh-CN" sz="1500" dirty="0">
                <a:solidFill>
                  <a:srgbClr val="006600"/>
                </a:solidFill>
              </a:rPr>
              <a:t>{</a:t>
            </a:r>
          </a:p>
          <a:p>
            <a:pPr eaLnBrk="1" hangingPunct="1">
              <a:lnSpc>
                <a:spcPct val="100000"/>
              </a:lnSpc>
              <a:spcBef>
                <a:spcPct val="0"/>
              </a:spcBef>
              <a:buClr>
                <a:srgbClr val="FFF59B"/>
              </a:buClr>
              <a:buSzTx/>
              <a:buFontTx/>
              <a:buNone/>
            </a:pPr>
            <a:r>
              <a:rPr lang="en-US" altLang="zh-CN" sz="1500" dirty="0">
                <a:solidFill>
                  <a:srgbClr val="006600"/>
                </a:solidFill>
              </a:rPr>
              <a:t>  unsigned </a:t>
            </a:r>
            <a:r>
              <a:rPr lang="en-US" altLang="zh-CN" sz="1500" dirty="0" err="1">
                <a:solidFill>
                  <a:srgbClr val="006600"/>
                </a:solidFill>
              </a:rPr>
              <a:t>int</a:t>
            </a:r>
            <a:r>
              <a:rPr lang="en-US" altLang="zh-CN" sz="1500" dirty="0">
                <a:solidFill>
                  <a:srgbClr val="006600"/>
                </a:solidFill>
              </a:rPr>
              <a:t>  p = </a:t>
            </a:r>
            <a:r>
              <a:rPr lang="en-US" altLang="zh-CN" sz="1500" dirty="0" err="1" smtClean="0">
                <a:solidFill>
                  <a:srgbClr val="006600"/>
                </a:solidFill>
              </a:rPr>
              <a:t>reinterpret_cast</a:t>
            </a:r>
            <a:r>
              <a:rPr lang="en-US" altLang="zh-CN" sz="1500" dirty="0" smtClean="0">
                <a:solidFill>
                  <a:srgbClr val="006600"/>
                </a:solidFill>
              </a:rPr>
              <a:t>&lt;unsigned </a:t>
            </a:r>
            <a:r>
              <a:rPr lang="en-US" altLang="zh-CN" sz="1500" dirty="0" err="1" smtClean="0">
                <a:solidFill>
                  <a:srgbClr val="006600"/>
                </a:solidFill>
              </a:rPr>
              <a:t>int</a:t>
            </a:r>
            <a:r>
              <a:rPr lang="en-US" altLang="zh-CN" sz="1500" dirty="0" smtClean="0">
                <a:solidFill>
                  <a:srgbClr val="006600"/>
                </a:solidFill>
              </a:rPr>
              <a:t>&gt;( </a:t>
            </a:r>
            <a:r>
              <a:rPr lang="en-US" altLang="zh-CN" sz="1500" dirty="0">
                <a:solidFill>
                  <a:srgbClr val="006600"/>
                </a:solidFill>
              </a:rPr>
              <a:t>n );</a:t>
            </a:r>
          </a:p>
          <a:p>
            <a:pPr eaLnBrk="1" hangingPunct="1">
              <a:lnSpc>
                <a:spcPct val="100000"/>
              </a:lnSpc>
              <a:spcBef>
                <a:spcPct val="0"/>
              </a:spcBef>
              <a:buClr>
                <a:srgbClr val="FFF59B"/>
              </a:buClr>
              <a:buSzTx/>
              <a:buFontTx/>
              <a:buNone/>
            </a:pPr>
            <a:r>
              <a:rPr lang="en-US" altLang="zh-CN" sz="1500" dirty="0">
                <a:solidFill>
                  <a:srgbClr val="006600"/>
                </a:solidFill>
              </a:rPr>
              <a:t>  unsigned </a:t>
            </a:r>
            <a:r>
              <a:rPr lang="en-US" altLang="zh-CN" sz="1500" dirty="0" err="1">
                <a:solidFill>
                  <a:srgbClr val="006600"/>
                </a:solidFill>
              </a:rPr>
              <a:t>int</a:t>
            </a:r>
            <a:r>
              <a:rPr lang="en-US" altLang="zh-CN" sz="1500" dirty="0">
                <a:solidFill>
                  <a:srgbClr val="006600"/>
                </a:solidFill>
              </a:rPr>
              <a:t>  </a:t>
            </a:r>
            <a:r>
              <a:rPr lang="en-US" altLang="zh-CN" sz="1500" dirty="0" err="1">
                <a:solidFill>
                  <a:srgbClr val="006600"/>
                </a:solidFill>
              </a:rPr>
              <a:t>i</a:t>
            </a:r>
            <a:r>
              <a:rPr lang="en-US" altLang="zh-CN" sz="1500" dirty="0">
                <a:solidFill>
                  <a:srgbClr val="006600"/>
                </a:solidFill>
              </a:rPr>
              <a:t> = 3u, t = </a:t>
            </a:r>
            <a:r>
              <a:rPr lang="en-US" altLang="zh-CN" sz="1500" dirty="0" smtClean="0">
                <a:solidFill>
                  <a:srgbClr val="006600"/>
                </a:solidFill>
              </a:rPr>
              <a:t>(unsigned </a:t>
            </a:r>
            <a:r>
              <a:rPr lang="en-US" altLang="zh-CN" sz="1500" dirty="0" err="1" smtClean="0">
                <a:solidFill>
                  <a:srgbClr val="006600"/>
                </a:solidFill>
              </a:rPr>
              <a:t>int</a:t>
            </a:r>
            <a:r>
              <a:rPr lang="en-US" altLang="zh-CN" sz="1500" dirty="0" smtClean="0">
                <a:solidFill>
                  <a:srgbClr val="006600"/>
                </a:solidFill>
              </a:rPr>
              <a:t>)</a:t>
            </a:r>
            <a:r>
              <a:rPr lang="en-US" altLang="zh-CN" sz="1500" dirty="0" err="1" smtClean="0">
                <a:solidFill>
                  <a:srgbClr val="006600"/>
                </a:solidFill>
              </a:rPr>
              <a:t>sqrt</a:t>
            </a:r>
            <a:r>
              <a:rPr lang="en-US" altLang="zh-CN" sz="1500" dirty="0">
                <a:solidFill>
                  <a:srgbClr val="006600"/>
                </a:solidFill>
              </a:rPr>
              <a:t>( p ) + 1u;</a:t>
            </a:r>
          </a:p>
          <a:p>
            <a:pPr eaLnBrk="1" hangingPunct="1">
              <a:lnSpc>
                <a:spcPct val="100000"/>
              </a:lnSpc>
              <a:spcBef>
                <a:spcPct val="0"/>
              </a:spcBef>
              <a:buClr>
                <a:srgbClr val="FFF59B"/>
              </a:buClr>
              <a:buSzTx/>
              <a:buFontTx/>
              <a:buNone/>
            </a:pPr>
            <a:r>
              <a:rPr lang="en-US" altLang="zh-CN" sz="1500" dirty="0">
                <a:solidFill>
                  <a:srgbClr val="006600"/>
                </a:solidFill>
              </a:rPr>
              <a:t>  if( p == 2u )</a:t>
            </a:r>
          </a:p>
          <a:p>
            <a:pPr eaLnBrk="1" hangingPunct="1">
              <a:lnSpc>
                <a:spcPct val="100000"/>
              </a:lnSpc>
              <a:spcBef>
                <a:spcPct val="0"/>
              </a:spcBef>
              <a:buClr>
                <a:srgbClr val="FFF59B"/>
              </a:buClr>
              <a:buSzTx/>
              <a:buFontTx/>
              <a:buNone/>
            </a:pPr>
            <a:r>
              <a:rPr lang="en-US" altLang="zh-CN" sz="1500" dirty="0">
                <a:solidFill>
                  <a:srgbClr val="006600"/>
                </a:solidFill>
              </a:rPr>
              <a:t>    return </a:t>
            </a:r>
            <a:r>
              <a:rPr lang="en-US" altLang="zh-CN" sz="1500" dirty="0" err="1" smtClean="0">
                <a:solidFill>
                  <a:srgbClr val="006600"/>
                </a:solidFill>
              </a:rPr>
              <a:t>reinterpret_cast</a:t>
            </a:r>
            <a:r>
              <a:rPr lang="en-US" altLang="zh-CN" sz="1500" dirty="0" smtClean="0">
                <a:solidFill>
                  <a:srgbClr val="006600"/>
                </a:solidFill>
              </a:rPr>
              <a:t>&lt;void *&gt;( </a:t>
            </a:r>
            <a:r>
              <a:rPr lang="en-US" altLang="zh-CN" sz="1500" dirty="0">
                <a:solidFill>
                  <a:srgbClr val="006600"/>
                </a:solidFill>
              </a:rPr>
              <a:t>true );</a:t>
            </a:r>
          </a:p>
          <a:p>
            <a:pPr eaLnBrk="1" hangingPunct="1">
              <a:lnSpc>
                <a:spcPct val="100000"/>
              </a:lnSpc>
              <a:spcBef>
                <a:spcPct val="0"/>
              </a:spcBef>
              <a:buClr>
                <a:srgbClr val="FFF59B"/>
              </a:buClr>
              <a:buSzTx/>
              <a:buFontTx/>
              <a:buNone/>
            </a:pPr>
            <a:r>
              <a:rPr lang="en-US" altLang="zh-CN" sz="1500" dirty="0">
                <a:solidFill>
                  <a:srgbClr val="006600"/>
                </a:solidFill>
              </a:rPr>
              <a:t>  if( p % 2u == 0u )</a:t>
            </a:r>
          </a:p>
          <a:p>
            <a:pPr eaLnBrk="1" hangingPunct="1">
              <a:lnSpc>
                <a:spcPct val="100000"/>
              </a:lnSpc>
              <a:spcBef>
                <a:spcPct val="0"/>
              </a:spcBef>
              <a:buClr>
                <a:srgbClr val="FFF59B"/>
              </a:buClr>
              <a:buSzTx/>
              <a:buFontTx/>
              <a:buNone/>
            </a:pPr>
            <a:r>
              <a:rPr lang="en-US" altLang="zh-CN" sz="1500" dirty="0">
                <a:solidFill>
                  <a:srgbClr val="006600"/>
                </a:solidFill>
              </a:rPr>
              <a:t>    return </a:t>
            </a:r>
            <a:r>
              <a:rPr lang="en-US" altLang="zh-CN" sz="1500" dirty="0" err="1" smtClean="0">
                <a:solidFill>
                  <a:srgbClr val="006600"/>
                </a:solidFill>
              </a:rPr>
              <a:t>reinterpret_cast</a:t>
            </a:r>
            <a:r>
              <a:rPr lang="en-US" altLang="zh-CN" sz="1500" dirty="0" smtClean="0">
                <a:solidFill>
                  <a:srgbClr val="006600"/>
                </a:solidFill>
              </a:rPr>
              <a:t>&lt;void *&gt;( </a:t>
            </a:r>
            <a:r>
              <a:rPr lang="en-US" altLang="zh-CN" sz="1500" dirty="0">
                <a:solidFill>
                  <a:srgbClr val="006600"/>
                </a:solidFill>
              </a:rPr>
              <a:t>false );</a:t>
            </a:r>
          </a:p>
          <a:p>
            <a:pPr eaLnBrk="1" hangingPunct="1">
              <a:lnSpc>
                <a:spcPct val="100000"/>
              </a:lnSpc>
              <a:spcBef>
                <a:spcPct val="0"/>
              </a:spcBef>
              <a:buClr>
                <a:srgbClr val="FFF59B"/>
              </a:buClr>
              <a:buSzTx/>
              <a:buFontTx/>
              <a:buNone/>
            </a:pPr>
            <a:r>
              <a:rPr lang="en-US" altLang="zh-CN" sz="1500" dirty="0">
                <a:solidFill>
                  <a:srgbClr val="006600"/>
                </a:solidFill>
              </a:rPr>
              <a:t>  while( </a:t>
            </a:r>
            <a:r>
              <a:rPr lang="en-US" altLang="zh-CN" sz="1500" dirty="0" err="1">
                <a:solidFill>
                  <a:srgbClr val="006600"/>
                </a:solidFill>
              </a:rPr>
              <a:t>i</a:t>
            </a:r>
            <a:r>
              <a:rPr lang="en-US" altLang="zh-CN" sz="1500" dirty="0">
                <a:solidFill>
                  <a:srgbClr val="006600"/>
                </a:solidFill>
              </a:rPr>
              <a:t> &lt;= t )</a:t>
            </a:r>
          </a:p>
          <a:p>
            <a:pPr eaLnBrk="1" hangingPunct="1">
              <a:lnSpc>
                <a:spcPct val="100000"/>
              </a:lnSpc>
              <a:spcBef>
                <a:spcPct val="0"/>
              </a:spcBef>
              <a:buClr>
                <a:srgbClr val="FFF59B"/>
              </a:buClr>
              <a:buSzTx/>
              <a:buFontTx/>
              <a:buNone/>
            </a:pPr>
            <a:r>
              <a:rPr lang="en-US" altLang="zh-CN" sz="1500" dirty="0">
                <a:solidFill>
                  <a:srgbClr val="006600"/>
                </a:solidFill>
              </a:rPr>
              <a:t>  {</a:t>
            </a:r>
          </a:p>
          <a:p>
            <a:pPr eaLnBrk="1" hangingPunct="1">
              <a:lnSpc>
                <a:spcPct val="100000"/>
              </a:lnSpc>
              <a:spcBef>
                <a:spcPct val="0"/>
              </a:spcBef>
              <a:buClr>
                <a:srgbClr val="FFF59B"/>
              </a:buClr>
              <a:buSzTx/>
              <a:buFontTx/>
              <a:buNone/>
            </a:pPr>
            <a:r>
              <a:rPr lang="en-US" altLang="zh-CN" sz="1500" dirty="0">
                <a:solidFill>
                  <a:srgbClr val="006600"/>
                </a:solidFill>
              </a:rPr>
              <a:t>    if( p % </a:t>
            </a:r>
            <a:r>
              <a:rPr lang="en-US" altLang="zh-CN" sz="1500" dirty="0" err="1">
                <a:solidFill>
                  <a:srgbClr val="006600"/>
                </a:solidFill>
              </a:rPr>
              <a:t>i</a:t>
            </a:r>
            <a:r>
              <a:rPr lang="en-US" altLang="zh-CN" sz="1500" dirty="0">
                <a:solidFill>
                  <a:srgbClr val="006600"/>
                </a:solidFill>
              </a:rPr>
              <a:t> == 0u )</a:t>
            </a:r>
          </a:p>
          <a:p>
            <a:pPr eaLnBrk="1" hangingPunct="1">
              <a:lnSpc>
                <a:spcPct val="100000"/>
              </a:lnSpc>
              <a:spcBef>
                <a:spcPct val="0"/>
              </a:spcBef>
              <a:buClr>
                <a:srgbClr val="FFF59B"/>
              </a:buClr>
              <a:buSzTx/>
              <a:buFontTx/>
              <a:buNone/>
            </a:pPr>
            <a:r>
              <a:rPr lang="en-US" altLang="zh-CN" sz="1500" dirty="0">
                <a:solidFill>
                  <a:srgbClr val="006600"/>
                </a:solidFill>
              </a:rPr>
              <a:t>      return </a:t>
            </a:r>
            <a:r>
              <a:rPr lang="en-US" altLang="zh-CN" sz="1500" dirty="0" err="1" smtClean="0">
                <a:solidFill>
                  <a:srgbClr val="006600"/>
                </a:solidFill>
              </a:rPr>
              <a:t>reinterpret_cast</a:t>
            </a:r>
            <a:r>
              <a:rPr lang="en-US" altLang="zh-CN" sz="1500" dirty="0" smtClean="0">
                <a:solidFill>
                  <a:srgbClr val="006600"/>
                </a:solidFill>
              </a:rPr>
              <a:t>&lt;void *&gt;( </a:t>
            </a:r>
            <a:r>
              <a:rPr lang="en-US" altLang="zh-CN" sz="1500" dirty="0">
                <a:solidFill>
                  <a:srgbClr val="006600"/>
                </a:solidFill>
              </a:rPr>
              <a:t>false );</a:t>
            </a:r>
          </a:p>
          <a:p>
            <a:pPr eaLnBrk="1" hangingPunct="1">
              <a:lnSpc>
                <a:spcPct val="100000"/>
              </a:lnSpc>
              <a:spcBef>
                <a:spcPct val="0"/>
              </a:spcBef>
              <a:buClr>
                <a:srgbClr val="FFF59B"/>
              </a:buClr>
              <a:buSzTx/>
              <a:buFontTx/>
              <a:buNone/>
            </a:pPr>
            <a:r>
              <a:rPr lang="en-US" altLang="zh-CN" sz="1500" dirty="0">
                <a:solidFill>
                  <a:srgbClr val="006600"/>
                </a:solidFill>
              </a:rPr>
              <a:t>    </a:t>
            </a:r>
            <a:r>
              <a:rPr lang="en-US" altLang="zh-CN" sz="1500" dirty="0" err="1">
                <a:solidFill>
                  <a:srgbClr val="006600"/>
                </a:solidFill>
              </a:rPr>
              <a:t>i</a:t>
            </a:r>
            <a:r>
              <a:rPr lang="en-US" altLang="zh-CN" sz="1500" dirty="0">
                <a:solidFill>
                  <a:srgbClr val="006600"/>
                </a:solidFill>
              </a:rPr>
              <a:t> += 2u;</a:t>
            </a:r>
          </a:p>
          <a:p>
            <a:pPr eaLnBrk="1" hangingPunct="1">
              <a:lnSpc>
                <a:spcPct val="100000"/>
              </a:lnSpc>
              <a:spcBef>
                <a:spcPct val="0"/>
              </a:spcBef>
              <a:buClr>
                <a:srgbClr val="FFF59B"/>
              </a:buClr>
              <a:buSzTx/>
              <a:buFontTx/>
              <a:buNone/>
            </a:pPr>
            <a:r>
              <a:rPr lang="en-US" altLang="zh-CN" sz="1500" dirty="0">
                <a:solidFill>
                  <a:srgbClr val="006600"/>
                </a:solidFill>
              </a:rPr>
              <a:t>  }</a:t>
            </a:r>
          </a:p>
          <a:p>
            <a:pPr eaLnBrk="1" hangingPunct="1">
              <a:lnSpc>
                <a:spcPct val="100000"/>
              </a:lnSpc>
              <a:spcBef>
                <a:spcPct val="0"/>
              </a:spcBef>
              <a:buClr>
                <a:srgbClr val="FFF59B"/>
              </a:buClr>
              <a:buSzTx/>
              <a:buFontTx/>
              <a:buNone/>
            </a:pPr>
            <a:r>
              <a:rPr lang="en-US" altLang="zh-CN" sz="1500" dirty="0">
                <a:solidFill>
                  <a:srgbClr val="006600"/>
                </a:solidFill>
              </a:rPr>
              <a:t>  return </a:t>
            </a:r>
            <a:r>
              <a:rPr lang="en-US" altLang="zh-CN" sz="1500" dirty="0" err="1" smtClean="0">
                <a:solidFill>
                  <a:srgbClr val="006600"/>
                </a:solidFill>
              </a:rPr>
              <a:t>reinterpret_cast</a:t>
            </a:r>
            <a:r>
              <a:rPr lang="en-US" altLang="zh-CN" sz="1500" dirty="0" smtClean="0">
                <a:solidFill>
                  <a:srgbClr val="006600"/>
                </a:solidFill>
              </a:rPr>
              <a:t>&lt;void *&gt;( </a:t>
            </a:r>
            <a:r>
              <a:rPr lang="en-US" altLang="zh-CN" sz="1500" dirty="0">
                <a:solidFill>
                  <a:srgbClr val="006600"/>
                </a:solidFill>
              </a:rPr>
              <a:t>true );</a:t>
            </a:r>
          </a:p>
          <a:p>
            <a:pPr eaLnBrk="1" hangingPunct="1">
              <a:lnSpc>
                <a:spcPct val="100000"/>
              </a:lnSpc>
              <a:spcBef>
                <a:spcPct val="0"/>
              </a:spcBef>
              <a:buClr>
                <a:srgbClr val="FFF59B"/>
              </a:buClr>
              <a:buSzTx/>
              <a:buFontTx/>
              <a:buNone/>
            </a:pPr>
            <a:r>
              <a:rPr lang="en-US" altLang="zh-CN" sz="1500" dirty="0">
                <a:solidFill>
                  <a:srgbClr val="006600"/>
                </a:solidFill>
              </a:rPr>
              <a:t>}</a:t>
            </a:r>
          </a:p>
        </p:txBody>
      </p:sp>
    </p:spTree>
    <p:extLst>
      <p:ext uri="{BB962C8B-B14F-4D97-AF65-F5344CB8AC3E}">
        <p14:creationId xmlns:p14="http://schemas.microsoft.com/office/powerpoint/2010/main" val="236042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4159018" cy="830997"/>
            <a:chOff x="734568" y="424635"/>
            <a:chExt cx="415901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41632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线程函数返回值</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924492" y="1526876"/>
            <a:ext cx="8135937"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  </a:t>
            </a:r>
            <a:r>
              <a:rPr lang="zh-CN" altLang="en-US" sz="1600" dirty="0">
                <a:solidFill>
                  <a:srgbClr val="006600"/>
                </a:solidFill>
              </a:rPr>
              <a:t>使用</a:t>
            </a:r>
            <a:r>
              <a:rPr lang="en-US" altLang="zh-CN" sz="1600" dirty="0">
                <a:solidFill>
                  <a:srgbClr val="006600"/>
                </a:solidFill>
              </a:rPr>
              <a:t>g++ main.cpp –</a:t>
            </a:r>
            <a:r>
              <a:rPr lang="en-US" altLang="zh-CN" sz="1600" dirty="0" err="1">
                <a:solidFill>
                  <a:srgbClr val="006600"/>
                </a:solidFill>
              </a:rPr>
              <a:t>pthread</a:t>
            </a:r>
            <a:r>
              <a:rPr lang="en-US" altLang="zh-CN" sz="1600" dirty="0">
                <a:solidFill>
                  <a:srgbClr val="006600"/>
                </a:solidFill>
              </a:rPr>
              <a:t> –lm –</a:t>
            </a:r>
            <a:r>
              <a:rPr lang="en-US" altLang="zh-CN" sz="1600" dirty="0" err="1">
                <a:solidFill>
                  <a:srgbClr val="006600"/>
                </a:solidFill>
              </a:rPr>
              <a:t>fpermissive</a:t>
            </a:r>
            <a:r>
              <a:rPr lang="zh-CN" altLang="en-US" sz="1600" dirty="0">
                <a:solidFill>
                  <a:srgbClr val="006600"/>
                </a:solidFill>
              </a:rPr>
              <a:t>编译</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zh-CN" altLang="en-US" sz="1600" dirty="0">
                <a:solidFill>
                  <a:srgbClr val="006600"/>
                </a:solidFill>
              </a:rPr>
              <a:t>以防止编译器将</a:t>
            </a:r>
            <a:r>
              <a:rPr lang="en-US" altLang="zh-CN" sz="1600" dirty="0">
                <a:solidFill>
                  <a:srgbClr val="006600"/>
                </a:solidFill>
              </a:rPr>
              <a:t>void</a:t>
            </a:r>
            <a:r>
              <a:rPr lang="zh-CN" altLang="en-US" sz="1600" dirty="0">
                <a:solidFill>
                  <a:srgbClr val="006600"/>
                </a:solidFill>
              </a:rPr>
              <a:t>*到</a:t>
            </a:r>
            <a:r>
              <a:rPr lang="en-US" altLang="zh-CN" sz="1600" dirty="0" err="1">
                <a:solidFill>
                  <a:srgbClr val="006600"/>
                </a:solidFill>
              </a:rPr>
              <a:t>int</a:t>
            </a:r>
            <a:r>
              <a:rPr lang="zh-CN" altLang="en-US" sz="1600" dirty="0">
                <a:solidFill>
                  <a:srgbClr val="006600"/>
                </a:solidFill>
              </a:rPr>
              <a:t>的转型当作</a:t>
            </a:r>
            <a:r>
              <a:rPr lang="zh-CN" altLang="en-US" sz="1600" dirty="0" smtClean="0">
                <a:solidFill>
                  <a:srgbClr val="006600"/>
                </a:solidFill>
              </a:rPr>
              <a:t>错误</a:t>
            </a:r>
            <a:endParaRPr lang="en-US" altLang="zh-CN" sz="1600" dirty="0" smtClean="0">
              <a:solidFill>
                <a:srgbClr val="006600"/>
              </a:solidFill>
            </a:endParaRPr>
          </a:p>
          <a:p>
            <a:pPr eaLnBrk="1" hangingPunct="1">
              <a:lnSpc>
                <a:spcPct val="100000"/>
              </a:lnSpc>
              <a:spcBef>
                <a:spcPct val="0"/>
              </a:spcBef>
              <a:buClr>
                <a:srgbClr val="FFF59B"/>
              </a:buClr>
              <a:buSzTx/>
              <a:buFontTx/>
              <a:buNone/>
            </a:pPr>
            <a:r>
              <a:rPr lang="en-US" altLang="zh-CN" sz="1600" dirty="0" err="1" smtClean="0">
                <a:solidFill>
                  <a:srgbClr val="006600"/>
                </a:solidFill>
              </a:rPr>
              <a:t>int</a:t>
            </a:r>
            <a:r>
              <a:rPr lang="en-US" altLang="zh-CN" sz="1600" dirty="0" smtClean="0">
                <a:solidFill>
                  <a:srgbClr val="006600"/>
                </a:solidFill>
              </a:rPr>
              <a:t>  main()</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pthread_t</a:t>
            </a:r>
            <a:r>
              <a:rPr lang="en-US" altLang="zh-CN" sz="1600" dirty="0">
                <a:solidFill>
                  <a:srgbClr val="006600"/>
                </a:solidFill>
              </a:rPr>
              <a:t>  </a:t>
            </a:r>
            <a:r>
              <a:rPr lang="en-US" altLang="zh-CN" sz="1600" dirty="0" err="1" smtClean="0">
                <a:solidFill>
                  <a:srgbClr val="006600"/>
                </a:solidFill>
              </a:rPr>
              <a:t>tids</a:t>
            </a:r>
            <a:r>
              <a:rPr lang="en-US" altLang="zh-CN" sz="1600" dirty="0" smtClean="0">
                <a:solidFill>
                  <a:srgbClr val="006600"/>
                </a:solidFill>
              </a:rPr>
              <a:t>[8];</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bool</a:t>
            </a:r>
            <a:r>
              <a:rPr lang="en-US" altLang="zh-CN" sz="1600" dirty="0">
                <a:solidFill>
                  <a:srgbClr val="006600"/>
                </a:solidFill>
              </a:rPr>
              <a:t>  </a:t>
            </a:r>
            <a:r>
              <a:rPr lang="en-US" altLang="zh-CN" sz="1600" dirty="0" err="1" smtClean="0">
                <a:solidFill>
                  <a:srgbClr val="006600"/>
                </a:solidFill>
              </a:rPr>
              <a:t>primalities</a:t>
            </a:r>
            <a:r>
              <a:rPr lang="en-US" altLang="zh-CN" sz="1600" dirty="0" smtClean="0">
                <a:solidFill>
                  <a:srgbClr val="006600"/>
                </a:solidFill>
              </a:rPr>
              <a:t>[8];</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int</a:t>
            </a:r>
            <a:r>
              <a:rPr lang="en-US" altLang="zh-CN" sz="1600" dirty="0">
                <a:solidFill>
                  <a:srgbClr val="006600"/>
                </a:solidFill>
              </a:rPr>
              <a:t> </a:t>
            </a:r>
            <a:r>
              <a:rPr lang="en-US" altLang="zh-CN" sz="1600" dirty="0" err="1">
                <a:solidFill>
                  <a:srgbClr val="006600"/>
                </a:solidFill>
              </a:rPr>
              <a:t>i</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8; </a:t>
            </a:r>
            <a:r>
              <a:rPr lang="en-US" altLang="zh-CN" sz="1600" dirty="0" err="1">
                <a:solidFill>
                  <a:srgbClr val="006600"/>
                </a:solidFill>
              </a:rPr>
              <a:t>i</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pthread_create</a:t>
            </a:r>
            <a:r>
              <a:rPr lang="en-US" altLang="zh-CN" sz="1600" dirty="0">
                <a:solidFill>
                  <a:srgbClr val="006600"/>
                </a:solidFill>
              </a:rPr>
              <a:t>( &amp;</a:t>
            </a:r>
            <a:r>
              <a:rPr lang="en-US" altLang="zh-CN" sz="1600" dirty="0" err="1">
                <a:solidFill>
                  <a:srgbClr val="006600"/>
                </a:solidFill>
              </a:rPr>
              <a:t>tids</a:t>
            </a:r>
            <a:r>
              <a:rPr lang="en-US" altLang="zh-CN" sz="1600" dirty="0">
                <a:solidFill>
                  <a:srgbClr val="006600"/>
                </a:solidFill>
              </a:rPr>
              <a:t>[</a:t>
            </a:r>
            <a:r>
              <a:rPr lang="en-US" altLang="zh-CN" sz="1600" dirty="0" err="1">
                <a:solidFill>
                  <a:srgbClr val="006600"/>
                </a:solidFill>
              </a:rPr>
              <a:t>i</a:t>
            </a:r>
            <a:r>
              <a:rPr lang="en-US" altLang="zh-CN" sz="1600" dirty="0">
                <a:solidFill>
                  <a:srgbClr val="006600"/>
                </a:solidFill>
              </a:rPr>
              <a:t>], NULL, &amp;</a:t>
            </a:r>
            <a:r>
              <a:rPr lang="en-US" altLang="zh-CN" sz="1600" dirty="0" err="1">
                <a:solidFill>
                  <a:srgbClr val="006600"/>
                </a:solidFill>
              </a:rPr>
              <a:t>IsPrime</a:t>
            </a:r>
            <a:r>
              <a:rPr lang="en-US" altLang="zh-CN" sz="1600" dirty="0">
                <a:solidFill>
                  <a:srgbClr val="006600"/>
                </a:solidFill>
              </a:rPr>
              <a:t>, </a:t>
            </a:r>
            <a:r>
              <a:rPr lang="en-US" altLang="zh-CN" sz="1600" dirty="0" err="1">
                <a:solidFill>
                  <a:srgbClr val="006600"/>
                </a:solidFill>
              </a:rPr>
              <a:t>reinterpret_cast</a:t>
            </a:r>
            <a:r>
              <a:rPr lang="en-US" altLang="zh-CN" sz="1600" dirty="0">
                <a:solidFill>
                  <a:srgbClr val="006600"/>
                </a:solidFill>
              </a:rPr>
              <a:t>&lt;void </a:t>
            </a:r>
            <a:r>
              <a:rPr lang="en-US" altLang="zh-CN" sz="1600" dirty="0" smtClean="0">
                <a:solidFill>
                  <a:srgbClr val="006600"/>
                </a:solidFill>
              </a:rPr>
              <a:t>*&gt;( i+2 ) </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8; </a:t>
            </a:r>
            <a:r>
              <a:rPr lang="en-US" altLang="zh-CN" sz="1600" dirty="0" err="1">
                <a:solidFill>
                  <a:srgbClr val="006600"/>
                </a:solidFill>
              </a:rPr>
              <a:t>i</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pthread_join</a:t>
            </a:r>
            <a:r>
              <a:rPr lang="en-US" altLang="zh-CN" sz="1600" dirty="0">
                <a:solidFill>
                  <a:srgbClr val="C00000"/>
                </a:solidFill>
              </a:rPr>
              <a:t>( </a:t>
            </a:r>
            <a:r>
              <a:rPr lang="en-US" altLang="zh-CN" sz="1600" dirty="0" err="1">
                <a:solidFill>
                  <a:srgbClr val="C00000"/>
                </a:solidFill>
              </a:rPr>
              <a:t>tids</a:t>
            </a:r>
            <a:r>
              <a:rPr lang="en-US" altLang="zh-CN" sz="1600" dirty="0">
                <a:solidFill>
                  <a:srgbClr val="C00000"/>
                </a:solidFill>
              </a:rPr>
              <a:t>[</a:t>
            </a:r>
            <a:r>
              <a:rPr lang="en-US" altLang="zh-CN" sz="1600" dirty="0" err="1">
                <a:solidFill>
                  <a:srgbClr val="C00000"/>
                </a:solidFill>
              </a:rPr>
              <a:t>i</a:t>
            </a:r>
            <a:r>
              <a:rPr lang="en-US" altLang="zh-CN" sz="1600" dirty="0">
                <a:solidFill>
                  <a:srgbClr val="C00000"/>
                </a:solidFill>
              </a:rPr>
              <a:t>], </a:t>
            </a:r>
            <a:r>
              <a:rPr lang="en-US" altLang="zh-CN" sz="1600" dirty="0" err="1" smtClean="0">
                <a:solidFill>
                  <a:srgbClr val="C00000"/>
                </a:solidFill>
              </a:rPr>
              <a:t>reinterpret_cast</a:t>
            </a:r>
            <a:r>
              <a:rPr lang="en-US" altLang="zh-CN" sz="1600" dirty="0" smtClean="0">
                <a:solidFill>
                  <a:srgbClr val="C00000"/>
                </a:solidFill>
              </a:rPr>
              <a:t>&lt;void **&gt;( </a:t>
            </a:r>
            <a:r>
              <a:rPr lang="en-US" altLang="zh-CN" sz="1600" dirty="0">
                <a:solidFill>
                  <a:srgbClr val="C00000"/>
                </a:solidFill>
              </a:rPr>
              <a:t>&amp;</a:t>
            </a:r>
            <a:r>
              <a:rPr lang="en-US" altLang="zh-CN" sz="1600" dirty="0" err="1">
                <a:solidFill>
                  <a:srgbClr val="C00000"/>
                </a:solidFill>
              </a:rPr>
              <a:t>primalities</a:t>
            </a:r>
            <a:r>
              <a:rPr lang="en-US" altLang="zh-CN" sz="1600" dirty="0">
                <a:solidFill>
                  <a:srgbClr val="C00000"/>
                </a:solidFill>
              </a:rPr>
              <a:t>[</a:t>
            </a:r>
            <a:r>
              <a:rPr lang="en-US" altLang="zh-CN" sz="1600" dirty="0" err="1">
                <a:solidFill>
                  <a:srgbClr val="C00000"/>
                </a:solidFill>
              </a:rPr>
              <a:t>i</a:t>
            </a:r>
            <a:r>
              <a:rPr lang="en-US" altLang="zh-CN" sz="1600" dirty="0">
                <a:solidFill>
                  <a:srgbClr val="C00000"/>
                </a:solidFill>
              </a:rPr>
              <a:t>] ) );</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8; </a:t>
            </a:r>
            <a:r>
              <a:rPr lang="en-US" altLang="zh-CN" sz="1600" dirty="0" err="1">
                <a:solidFill>
                  <a:srgbClr val="006600"/>
                </a:solidFill>
              </a:rPr>
              <a:t>i</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a:t>
            </a:r>
            <a:r>
              <a:rPr lang="en-US" altLang="zh-CN" sz="1600" dirty="0" err="1">
                <a:solidFill>
                  <a:srgbClr val="006600"/>
                </a:solidFill>
              </a:rPr>
              <a:t>primalities</a:t>
            </a:r>
            <a:r>
              <a:rPr lang="en-US" altLang="zh-CN" sz="1600" dirty="0">
                <a:solidFill>
                  <a:srgbClr val="006600"/>
                </a:solidFill>
              </a:rPr>
              <a:t>[</a:t>
            </a:r>
            <a:r>
              <a:rPr lang="en-US" altLang="zh-CN" sz="1600" dirty="0" err="1">
                <a:solidFill>
                  <a:srgbClr val="006600"/>
                </a:solidFill>
              </a:rPr>
              <a:t>i</a:t>
            </a:r>
            <a:r>
              <a:rPr lang="en-US" altLang="zh-CN" sz="1600" dirty="0">
                <a:solidFill>
                  <a:srgbClr val="006600"/>
                </a:solidFill>
              </a:rPr>
              <a:t>] &lt;&lt; " ";</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std::</a:t>
            </a:r>
            <a:r>
              <a:rPr lang="en-US" altLang="zh-CN" sz="1600" dirty="0" err="1">
                <a:solidFill>
                  <a:srgbClr val="006600"/>
                </a:solidFill>
              </a:rPr>
              <a:t>endl</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return 0;</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70716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38007" cy="830997"/>
            <a:chOff x="734568" y="424635"/>
            <a:chExt cx="2338007"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95309"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a:t>
              </a:r>
              <a:r>
                <a:rPr lang="en-US" altLang="zh-CN" sz="3600" dirty="0">
                  <a:solidFill>
                    <a:schemeClr val="bg1"/>
                  </a:solidFill>
                  <a:latin typeface="微软雅黑" panose="020B0503020204020204" pitchFamily="34" charset="-122"/>
                  <a:ea typeface="微软雅黑" panose="020B0503020204020204" pitchFamily="34" charset="-122"/>
                </a:rPr>
                <a:t>ID</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761212" y="1700704"/>
            <a:ext cx="8216978" cy="3379387"/>
          </a:xfrm>
          <a:prstGeom prst="rect">
            <a:avLst/>
          </a:prstGeom>
        </p:spPr>
        <p:txBody>
          <a:bodyPr wrap="square">
            <a:spAutoFit/>
          </a:bodyPr>
          <a:lstStyle/>
          <a:p>
            <a:pPr>
              <a:lnSpc>
                <a:spcPct val="110000"/>
              </a:lnSpc>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pthread_equal</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函数：确认两个线程是否相同</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pthread_equal</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pthread_t</a:t>
            </a:r>
            <a:r>
              <a:rPr lang="en-US" altLang="zh-CN" sz="2400" b="1" dirty="0">
                <a:solidFill>
                  <a:srgbClr val="006600"/>
                </a:solidFill>
                <a:latin typeface="微软雅黑" panose="020B0503020204020204" pitchFamily="34" charset="-122"/>
                <a:ea typeface="微软雅黑" panose="020B0503020204020204" pitchFamily="34" charset="-122"/>
              </a:rPr>
              <a:t> t1, </a:t>
            </a:r>
            <a:r>
              <a:rPr lang="en-US" altLang="zh-CN" sz="2400" b="1" dirty="0" err="1">
                <a:solidFill>
                  <a:srgbClr val="006600"/>
                </a:solidFill>
                <a:latin typeface="微软雅黑" panose="020B0503020204020204" pitchFamily="34" charset="-122"/>
                <a:ea typeface="微软雅黑" panose="020B0503020204020204" pitchFamily="34" charset="-122"/>
              </a:rPr>
              <a:t>pthread_t</a:t>
            </a:r>
            <a:r>
              <a:rPr lang="en-US" altLang="zh-CN" sz="2400" b="1" dirty="0">
                <a:solidFill>
                  <a:srgbClr val="006600"/>
                </a:solidFill>
                <a:latin typeface="微软雅黑" panose="020B0503020204020204" pitchFamily="34" charset="-122"/>
                <a:ea typeface="微软雅黑" panose="020B0503020204020204" pitchFamily="34" charset="-122"/>
              </a:rPr>
              <a:t> t2 </a:t>
            </a:r>
            <a:r>
              <a:rPr lang="en-US" altLang="zh-CN" sz="2400" b="1" dirty="0" smtClean="0">
                <a:solidFill>
                  <a:srgbClr val="006600"/>
                </a:solidFill>
                <a:latin typeface="微软雅黑" panose="020B0503020204020204" pitchFamily="34" charset="-122"/>
                <a:ea typeface="微软雅黑" panose="020B0503020204020204" pitchFamily="34" charset="-122"/>
              </a:rPr>
              <a:t>);</a:t>
            </a:r>
            <a:endParaRPr lang="en-US" altLang="zh-CN" sz="2400" b="1" dirty="0">
              <a:solidFill>
                <a:srgbClr val="006600"/>
              </a:solidFill>
              <a:latin typeface="微软雅黑" panose="020B0503020204020204" pitchFamily="34" charset="-122"/>
              <a:ea typeface="微软雅黑" panose="020B0503020204020204" pitchFamily="34" charset="-122"/>
            </a:endParaRPr>
          </a:p>
          <a:p>
            <a:pPr>
              <a:lnSpc>
                <a:spcPct val="110000"/>
              </a:lnSpc>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pthread_self</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函数：返回当前线程的</a:t>
            </a:r>
            <a:r>
              <a:rPr lang="en-US" altLang="zh-CN" sz="2800" b="1" dirty="0">
                <a:solidFill>
                  <a:srgbClr val="8A2F8C"/>
                </a:solidFill>
                <a:latin typeface="微软雅黑" panose="020B0503020204020204" pitchFamily="34" charset="-122"/>
                <a:ea typeface="微软雅黑" panose="020B0503020204020204" pitchFamily="34" charset="-122"/>
              </a:rPr>
              <a:t>ID</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pthread_t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pthread_self</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示例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if( !</a:t>
            </a:r>
            <a:r>
              <a:rPr lang="en-US" altLang="zh-CN" sz="2400" b="1" dirty="0" err="1">
                <a:solidFill>
                  <a:srgbClr val="006600"/>
                </a:solidFill>
                <a:latin typeface="微软雅黑" panose="020B0503020204020204" pitchFamily="34" charset="-122"/>
                <a:ea typeface="微软雅黑" panose="020B0503020204020204" pitchFamily="34" charset="-122"/>
              </a:rPr>
              <a:t>pthread_equal</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pthread_self</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other_tid</a:t>
            </a:r>
            <a:r>
              <a:rPr lang="en-US" altLang="zh-CN" sz="2400" b="1" dirty="0">
                <a:solidFill>
                  <a:srgbClr val="006600"/>
                </a:solidFill>
                <a:latin typeface="微软雅黑" panose="020B0503020204020204" pitchFamily="34" charset="-122"/>
                <a:ea typeface="微软雅黑" panose="020B0503020204020204" pitchFamily="34" charset="-122"/>
              </a:rPr>
              <a:t> ) )    </a:t>
            </a:r>
            <a:r>
              <a:rPr lang="en-US" altLang="zh-CN" sz="2400" b="1" dirty="0" err="1">
                <a:solidFill>
                  <a:srgbClr val="006600"/>
                </a:solidFill>
                <a:latin typeface="微软雅黑" panose="020B0503020204020204" pitchFamily="34" charset="-122"/>
                <a:ea typeface="微软雅黑" panose="020B0503020204020204" pitchFamily="34" charset="-122"/>
              </a:rPr>
              <a:t>pthread_join</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other_tid</a:t>
            </a:r>
            <a:r>
              <a:rPr lang="en-US" altLang="zh-CN" sz="2400" b="1" dirty="0">
                <a:solidFill>
                  <a:srgbClr val="006600"/>
                </a:solidFill>
                <a:latin typeface="微软雅黑" panose="020B0503020204020204" pitchFamily="34" charset="-122"/>
                <a:ea typeface="微软雅黑" panose="020B0503020204020204" pitchFamily="34" charset="-122"/>
              </a:rPr>
              <a:t>, NULL );</a:t>
            </a:r>
          </a:p>
        </p:txBody>
      </p:sp>
    </p:spTree>
    <p:extLst>
      <p:ext uri="{BB962C8B-B14F-4D97-AF65-F5344CB8AC3E}">
        <p14:creationId xmlns:p14="http://schemas.microsoft.com/office/powerpoint/2010/main" val="16732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线程属性</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444030"/>
            <a:ext cx="8216978" cy="4278094"/>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线程属性：精细调整线程的行为</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设置线程属性的流程</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创建</a:t>
            </a:r>
            <a:r>
              <a:rPr lang="en-US" altLang="zh-CN" sz="2400" b="1" dirty="0" err="1">
                <a:solidFill>
                  <a:srgbClr val="006600"/>
                </a:solidFill>
                <a:latin typeface="微软雅黑" panose="020B0503020204020204" pitchFamily="34" charset="-122"/>
                <a:ea typeface="微软雅黑" panose="020B0503020204020204" pitchFamily="34" charset="-122"/>
              </a:rPr>
              <a:t>pthread_attr_t</a:t>
            </a:r>
            <a:r>
              <a:rPr lang="zh-CN" altLang="en-US" sz="2400" b="1" dirty="0">
                <a:solidFill>
                  <a:srgbClr val="8A2F8C"/>
                </a:solidFill>
                <a:latin typeface="微软雅黑" panose="020B0503020204020204" pitchFamily="34" charset="-122"/>
                <a:ea typeface="微软雅黑" panose="020B0503020204020204" pitchFamily="34" charset="-122"/>
              </a:rPr>
              <a:t>类型的</a:t>
            </a:r>
            <a:r>
              <a:rPr lang="zh-CN" altLang="en-US" sz="2400" b="1" dirty="0" smtClean="0">
                <a:solidFill>
                  <a:srgbClr val="8A2F8C"/>
                </a:solidFill>
                <a:latin typeface="微软雅黑" panose="020B0503020204020204" pitchFamily="34" charset="-122"/>
                <a:ea typeface="微软雅黑" panose="020B0503020204020204" pitchFamily="34" charset="-122"/>
              </a:rPr>
              <a:t>对象</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调用</a:t>
            </a:r>
            <a:r>
              <a:rPr lang="en-US" altLang="zh-CN" sz="2400" b="1" dirty="0" err="1">
                <a:solidFill>
                  <a:srgbClr val="006600"/>
                </a:solidFill>
                <a:latin typeface="微软雅黑" panose="020B0503020204020204" pitchFamily="34" charset="-122"/>
                <a:ea typeface="微软雅黑" panose="020B0503020204020204" pitchFamily="34" charset="-122"/>
              </a:rPr>
              <a:t>pthread_attr_init</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函数初始化线程的缺省属性，传递指向该线程属性对象的</a:t>
            </a:r>
            <a:r>
              <a:rPr lang="zh-CN" altLang="en-US" sz="2400" b="1" dirty="0" smtClean="0">
                <a:solidFill>
                  <a:srgbClr val="8A2F8C"/>
                </a:solidFill>
                <a:latin typeface="微软雅黑" panose="020B0503020204020204" pitchFamily="34" charset="-122"/>
                <a:ea typeface="微软雅黑" panose="020B0503020204020204" pitchFamily="34" charset="-122"/>
              </a:rPr>
              <a:t>指针</a:t>
            </a:r>
            <a:endParaRPr lang="en-US" altLang="zh-CN" sz="2400" b="1" dirty="0">
              <a:solidFill>
                <a:srgbClr val="8A2F8C"/>
              </a:solidFill>
              <a:latin typeface="微软雅黑" panose="020B0503020204020204" pitchFamily="34" charset="-122"/>
              <a:ea typeface="微软雅黑" panose="020B0503020204020204" pitchFamily="34" charset="-122"/>
            </a:endParaRPr>
          </a:p>
          <a:p>
            <a:pPr marL="800100" lvl="1"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原型</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pthread_attr_init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pthread_attr_t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attr</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对</a:t>
            </a:r>
            <a:r>
              <a:rPr lang="zh-CN" altLang="en-US" sz="2400" b="1" dirty="0">
                <a:solidFill>
                  <a:srgbClr val="8A2F8C"/>
                </a:solidFill>
                <a:latin typeface="微软雅黑" panose="020B0503020204020204" pitchFamily="34" charset="-122"/>
                <a:ea typeface="微软雅黑" panose="020B0503020204020204" pitchFamily="34" charset="-122"/>
              </a:rPr>
              <a:t>线程属性进行必要</a:t>
            </a:r>
            <a:r>
              <a:rPr lang="zh-CN" altLang="en-US" sz="2400" b="1" dirty="0" smtClean="0">
                <a:solidFill>
                  <a:srgbClr val="8A2F8C"/>
                </a:solidFill>
                <a:latin typeface="微软雅黑" panose="020B0503020204020204" pitchFamily="34" charset="-122"/>
                <a:ea typeface="微软雅黑" panose="020B0503020204020204" pitchFamily="34" charset="-122"/>
              </a:rPr>
              <a:t>修改</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调用</a:t>
            </a:r>
            <a:r>
              <a:rPr lang="en-US" altLang="zh-CN" sz="2400" b="1" dirty="0" err="1">
                <a:solidFill>
                  <a:srgbClr val="006600"/>
                </a:solidFill>
                <a:latin typeface="微软雅黑" panose="020B0503020204020204" pitchFamily="34" charset="-122"/>
                <a:ea typeface="微软雅黑" panose="020B0503020204020204" pitchFamily="34" charset="-122"/>
              </a:rPr>
              <a:t>pthread_create</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函数时传递指向线程属性对象的指针</a:t>
            </a:r>
          </a:p>
        </p:txBody>
      </p:sp>
    </p:spTree>
    <p:extLst>
      <p:ext uri="{BB962C8B-B14F-4D97-AF65-F5344CB8AC3E}">
        <p14:creationId xmlns:p14="http://schemas.microsoft.com/office/powerpoint/2010/main" val="354718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提　纲</a:t>
              </a:r>
            </a:p>
          </p:txBody>
        </p:sp>
      </p:grpSp>
      <p:sp>
        <p:nvSpPr>
          <p:cNvPr id="7" name="矩形 6"/>
          <p:cNvSpPr/>
          <p:nvPr/>
        </p:nvSpPr>
        <p:spPr>
          <a:xfrm>
            <a:off x="1568707" y="1419620"/>
            <a:ext cx="7679466" cy="4333494"/>
          </a:xfrm>
          <a:prstGeom prst="rect">
            <a:avLst/>
          </a:prstGeom>
        </p:spPr>
        <p:txBody>
          <a:bodyPr wrap="square">
            <a:spAutoFit/>
          </a:bodyPr>
          <a:lstStyle/>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线程基本概念</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线程管理</a:t>
            </a:r>
          </a:p>
          <a:p>
            <a:pPr marL="457200" indent="-457200">
              <a:lnSpc>
                <a:spcPct val="130000"/>
              </a:lnSpc>
              <a:buFontTx/>
              <a:buChar char="-"/>
            </a:pPr>
            <a:r>
              <a:rPr lang="zh-CN" altLang="en-US" sz="2800" b="1" dirty="0" smtClean="0">
                <a:solidFill>
                  <a:srgbClr val="8A2F8C"/>
                </a:solidFill>
                <a:latin typeface="微软雅黑" panose="020B0503020204020204" pitchFamily="34" charset="-122"/>
                <a:ea typeface="微软雅黑" panose="020B0503020204020204" pitchFamily="34" charset="-122"/>
              </a:rPr>
              <a:t>线程</a:t>
            </a:r>
            <a:r>
              <a:rPr lang="zh-CN" altLang="en-US" sz="2800" b="1" dirty="0">
                <a:solidFill>
                  <a:srgbClr val="8A2F8C"/>
                </a:solidFill>
                <a:latin typeface="微软雅黑" panose="020B0503020204020204" pitchFamily="34" charset="-122"/>
                <a:ea typeface="微软雅黑" panose="020B0503020204020204" pitchFamily="34" charset="-122"/>
              </a:rPr>
              <a:t>创建，线程撤销，线程属性，线程局部存储，线程</a:t>
            </a:r>
            <a:r>
              <a:rPr lang="zh-CN" altLang="en-US" sz="2800" b="1" dirty="0" smtClean="0">
                <a:solidFill>
                  <a:srgbClr val="8A2F8C"/>
                </a:solidFill>
                <a:latin typeface="微软雅黑" panose="020B0503020204020204" pitchFamily="34" charset="-122"/>
                <a:ea typeface="微软雅黑" panose="020B0503020204020204" pitchFamily="34" charset="-122"/>
              </a:rPr>
              <a:t>清除</a:t>
            </a:r>
            <a:endParaRPr lang="zh-CN" altLang="en-US" sz="2800" b="1" dirty="0">
              <a:solidFill>
                <a:srgbClr val="8A2F8C"/>
              </a:solidFill>
              <a:latin typeface="微软雅黑" panose="020B0503020204020204" pitchFamily="34" charset="-122"/>
              <a:ea typeface="微软雅黑" panose="020B0503020204020204" pitchFamily="34" charset="-122"/>
            </a:endParaRP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线程同步机制</a:t>
            </a:r>
          </a:p>
          <a:p>
            <a:pPr marL="457200" indent="-457200">
              <a:lnSpc>
                <a:spcPct val="130000"/>
              </a:lnSpc>
              <a:buFontTx/>
              <a:buChar char="-"/>
            </a:pPr>
            <a:r>
              <a:rPr lang="zh-CN" altLang="en-US" sz="2800" b="1" dirty="0" smtClean="0">
                <a:solidFill>
                  <a:srgbClr val="8A2F8C"/>
                </a:solidFill>
                <a:latin typeface="微软雅黑" panose="020B0503020204020204" pitchFamily="34" charset="-122"/>
                <a:ea typeface="微软雅黑" panose="020B0503020204020204" pitchFamily="34" charset="-122"/>
              </a:rPr>
              <a:t>互斥</a:t>
            </a:r>
            <a:r>
              <a:rPr lang="zh-CN" altLang="en-US" sz="2800" b="1" dirty="0">
                <a:solidFill>
                  <a:srgbClr val="8A2F8C"/>
                </a:solidFill>
                <a:latin typeface="微软雅黑" panose="020B0503020204020204" pitchFamily="34" charset="-122"/>
                <a:ea typeface="微软雅黑" panose="020B0503020204020204" pitchFamily="34" charset="-122"/>
              </a:rPr>
              <a:t>、死锁、信号量、条件</a:t>
            </a:r>
            <a:r>
              <a:rPr lang="zh-CN" altLang="en-US" sz="2800" b="1" dirty="0" smtClean="0">
                <a:solidFill>
                  <a:srgbClr val="8A2F8C"/>
                </a:solidFill>
                <a:latin typeface="微软雅黑" panose="020B0503020204020204" pitchFamily="34" charset="-122"/>
                <a:ea typeface="微软雅黑" panose="020B0503020204020204" pitchFamily="34" charset="-122"/>
              </a:rPr>
              <a:t>变量</a:t>
            </a:r>
            <a:endParaRPr lang="zh-CN" altLang="en-US" sz="2800" b="1" dirty="0">
              <a:solidFill>
                <a:srgbClr val="8A2F8C"/>
              </a:solidFill>
              <a:latin typeface="微软雅黑" panose="020B0503020204020204" pitchFamily="34" charset="-122"/>
              <a:ea typeface="微软雅黑" panose="020B0503020204020204" pitchFamily="34" charset="-122"/>
            </a:endParaRPr>
          </a:p>
          <a:p>
            <a:pPr>
              <a:lnSpc>
                <a:spcPct val="130000"/>
              </a:lnSpc>
            </a:pPr>
            <a:r>
              <a:rPr lang="en-US" altLang="zh-CN" sz="3200" b="1" dirty="0">
                <a:solidFill>
                  <a:srgbClr val="8A2F8C"/>
                </a:solidFill>
                <a:latin typeface="微软雅黑" panose="020B0503020204020204" pitchFamily="34" charset="-122"/>
                <a:ea typeface="微软雅黑" panose="020B0503020204020204" pitchFamily="34" charset="-122"/>
              </a:rPr>
              <a:t>C++11</a:t>
            </a:r>
            <a:r>
              <a:rPr lang="zh-CN" altLang="en-US" sz="3200" b="1" dirty="0">
                <a:solidFill>
                  <a:srgbClr val="8A2F8C"/>
                </a:solidFill>
                <a:latin typeface="微软雅黑" panose="020B0503020204020204" pitchFamily="34" charset="-122"/>
                <a:ea typeface="微软雅黑" panose="020B0503020204020204" pitchFamily="34" charset="-122"/>
              </a:rPr>
              <a:t>线程库</a:t>
            </a: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线程属性</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363820"/>
            <a:ext cx="8216978" cy="4684359"/>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设置线程属性的流程</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调用</a:t>
            </a:r>
            <a:r>
              <a:rPr lang="en-US" altLang="zh-CN" sz="2400" b="1" dirty="0" err="1">
                <a:solidFill>
                  <a:srgbClr val="006600"/>
                </a:solidFill>
                <a:latin typeface="微软雅黑" panose="020B0503020204020204" pitchFamily="34" charset="-122"/>
                <a:ea typeface="微软雅黑" panose="020B0503020204020204" pitchFamily="34" charset="-122"/>
              </a:rPr>
              <a:t>pthread_attr_destroy</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函数清除线程属性对象， </a:t>
            </a:r>
            <a:r>
              <a:rPr lang="en-US" altLang="zh-CN" sz="2400" b="1" dirty="0" err="1">
                <a:solidFill>
                  <a:srgbClr val="006600"/>
                </a:solidFill>
                <a:latin typeface="微软雅黑" panose="020B0503020204020204" pitchFamily="34" charset="-122"/>
                <a:ea typeface="微软雅黑" panose="020B0503020204020204" pitchFamily="34" charset="-122"/>
              </a:rPr>
              <a:t>pthread_attr_t</a:t>
            </a:r>
            <a:r>
              <a:rPr lang="zh-CN" altLang="en-US" sz="2400" b="1" dirty="0">
                <a:solidFill>
                  <a:srgbClr val="8A2F8C"/>
                </a:solidFill>
                <a:latin typeface="微软雅黑" panose="020B0503020204020204" pitchFamily="34" charset="-122"/>
                <a:ea typeface="微软雅黑" panose="020B0503020204020204" pitchFamily="34" charset="-122"/>
              </a:rPr>
              <a:t>对象本身没有被销毁，因而可以调用</a:t>
            </a:r>
            <a:r>
              <a:rPr lang="en-US" altLang="zh-CN" sz="2400" b="1" dirty="0" err="1">
                <a:solidFill>
                  <a:srgbClr val="006600"/>
                </a:solidFill>
                <a:latin typeface="微软雅黑" panose="020B0503020204020204" pitchFamily="34" charset="-122"/>
                <a:ea typeface="微软雅黑" panose="020B0503020204020204" pitchFamily="34" charset="-122"/>
              </a:rPr>
              <a:t>pthread_attr_init</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函数再次</a:t>
            </a:r>
            <a:r>
              <a:rPr lang="zh-CN" altLang="en-US" sz="2400" b="1" dirty="0" smtClean="0">
                <a:solidFill>
                  <a:srgbClr val="8A2F8C"/>
                </a:solidFill>
                <a:latin typeface="微软雅黑" panose="020B0503020204020204" pitchFamily="34" charset="-122"/>
                <a:ea typeface="微软雅黑" panose="020B0503020204020204" pitchFamily="34" charset="-122"/>
              </a:rPr>
              <a:t>初始化</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800100" lvl="1"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原型</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pthread_attr_destroy</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pthread_attr_t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attr</a:t>
            </a:r>
            <a:r>
              <a:rPr lang="en-US" altLang="zh-CN" sz="20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线程属性说明</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单一</a:t>
            </a:r>
            <a:r>
              <a:rPr lang="zh-CN" altLang="en-US" sz="2400" b="1" dirty="0">
                <a:solidFill>
                  <a:srgbClr val="8A2F8C"/>
                </a:solidFill>
                <a:latin typeface="微软雅黑" panose="020B0503020204020204" pitchFamily="34" charset="-122"/>
                <a:ea typeface="微软雅黑" panose="020B0503020204020204" pitchFamily="34" charset="-122"/>
              </a:rPr>
              <a:t>线程属性对象可以用于创建多个</a:t>
            </a:r>
            <a:r>
              <a:rPr lang="zh-CN" altLang="en-US" sz="2400" b="1" dirty="0" smtClean="0">
                <a:solidFill>
                  <a:srgbClr val="8A2F8C"/>
                </a:solidFill>
                <a:latin typeface="微软雅黑" panose="020B0503020204020204" pitchFamily="34" charset="-122"/>
                <a:ea typeface="微软雅黑" panose="020B0503020204020204" pitchFamily="34" charset="-122"/>
              </a:rPr>
              <a:t>线程</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创建后，继续保留线程属性对象本身并没有</a:t>
            </a:r>
            <a:r>
              <a:rPr lang="zh-CN" altLang="en-US" sz="2400" b="1" dirty="0" smtClean="0">
                <a:solidFill>
                  <a:srgbClr val="8A2F8C"/>
                </a:solidFill>
                <a:latin typeface="微软雅黑" panose="020B0503020204020204" pitchFamily="34" charset="-122"/>
                <a:ea typeface="微软雅黑" panose="020B0503020204020204" pitchFamily="34" charset="-122"/>
              </a:rPr>
              <a:t>意义</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对</a:t>
            </a:r>
            <a:r>
              <a:rPr lang="zh-CN" altLang="en-US" sz="2400" b="1" dirty="0">
                <a:solidFill>
                  <a:srgbClr val="8A2F8C"/>
                </a:solidFill>
                <a:latin typeface="微软雅黑" panose="020B0503020204020204" pitchFamily="34" charset="-122"/>
                <a:ea typeface="微软雅黑" panose="020B0503020204020204" pitchFamily="34" charset="-122"/>
              </a:rPr>
              <a:t>大多数</a:t>
            </a:r>
            <a:r>
              <a:rPr lang="en-US" altLang="zh-CN" sz="2400" b="1" dirty="0">
                <a:solidFill>
                  <a:srgbClr val="8A2F8C"/>
                </a:solidFill>
                <a:latin typeface="微软雅黑" panose="020B0503020204020204" pitchFamily="34" charset="-122"/>
                <a:ea typeface="微软雅黑" panose="020B0503020204020204" pitchFamily="34" charset="-122"/>
              </a:rPr>
              <a:t>Linux</a:t>
            </a:r>
            <a:r>
              <a:rPr lang="zh-CN" altLang="en-US" sz="2400" b="1" dirty="0">
                <a:solidFill>
                  <a:srgbClr val="8A2F8C"/>
                </a:solidFill>
                <a:latin typeface="微软雅黑" panose="020B0503020204020204" pitchFamily="34" charset="-122"/>
                <a:ea typeface="微软雅黑" panose="020B0503020204020204" pitchFamily="34" charset="-122"/>
              </a:rPr>
              <a:t>程序，线程最重要的属性为分离状态（</a:t>
            </a:r>
            <a:r>
              <a:rPr lang="en-US" altLang="zh-CN" sz="2400" b="1" dirty="0">
                <a:solidFill>
                  <a:srgbClr val="8A2F8C"/>
                </a:solidFill>
                <a:latin typeface="微软雅黑" panose="020B0503020204020204" pitchFamily="34" charset="-122"/>
                <a:ea typeface="微软雅黑" panose="020B0503020204020204" pitchFamily="34" charset="-122"/>
              </a:rPr>
              <a:t>detach state</a:t>
            </a:r>
            <a:r>
              <a:rPr lang="zh-CN" altLang="en-US" sz="2400" b="1" dirty="0">
                <a:solidFill>
                  <a:srgbClr val="8A2F8C"/>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9953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线程属性</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444030"/>
            <a:ext cx="8216978" cy="4124206"/>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线程分类</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可</a:t>
            </a:r>
            <a:r>
              <a:rPr lang="zh-CN" altLang="en-US" sz="2400" b="1" dirty="0">
                <a:solidFill>
                  <a:srgbClr val="8A2F8C"/>
                </a:solidFill>
                <a:latin typeface="微软雅黑" panose="020B0503020204020204" pitchFamily="34" charset="-122"/>
                <a:ea typeface="微软雅黑" panose="020B0503020204020204" pitchFamily="34" charset="-122"/>
              </a:rPr>
              <a:t>联线程（</a:t>
            </a:r>
            <a:r>
              <a:rPr lang="en-US" altLang="zh-CN" sz="2400" b="1" dirty="0">
                <a:solidFill>
                  <a:srgbClr val="8A2F8C"/>
                </a:solidFill>
                <a:latin typeface="微软雅黑" panose="020B0503020204020204" pitchFamily="34" charset="-122"/>
                <a:ea typeface="微软雅黑" panose="020B0503020204020204" pitchFamily="34" charset="-122"/>
              </a:rPr>
              <a:t>joinable thread</a:t>
            </a:r>
            <a:r>
              <a:rPr lang="zh-CN" altLang="en-US" sz="2400" b="1" dirty="0">
                <a:solidFill>
                  <a:srgbClr val="8A2F8C"/>
                </a:solidFill>
                <a:latin typeface="微软雅黑" panose="020B0503020204020204" pitchFamily="34" charset="-122"/>
                <a:ea typeface="微软雅黑" panose="020B0503020204020204" pitchFamily="34" charset="-122"/>
              </a:rPr>
              <a:t>）：缺省设置，终止时并不自动清除（类似僵尸进程），主线程必须调用</a:t>
            </a:r>
            <a:r>
              <a:rPr lang="en-US" altLang="zh-CN" sz="2400" b="1" dirty="0" err="1">
                <a:solidFill>
                  <a:srgbClr val="006600"/>
                </a:solidFill>
                <a:latin typeface="微软雅黑" panose="020B0503020204020204" pitchFamily="34" charset="-122"/>
                <a:ea typeface="微软雅黑" panose="020B0503020204020204" pitchFamily="34" charset="-122"/>
              </a:rPr>
              <a:t>pthread_join</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获取其返回值，此后才能</a:t>
            </a:r>
            <a:r>
              <a:rPr lang="zh-CN" altLang="en-US" sz="2400" b="1" dirty="0" smtClean="0">
                <a:solidFill>
                  <a:srgbClr val="8A2F8C"/>
                </a:solidFill>
                <a:latin typeface="微软雅黑" panose="020B0503020204020204" pitchFamily="34" charset="-122"/>
                <a:ea typeface="微软雅黑" panose="020B0503020204020204" pitchFamily="34" charset="-122"/>
              </a:rPr>
              <a:t>清除</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分离</a:t>
            </a:r>
            <a:r>
              <a:rPr lang="zh-CN" altLang="en-US" sz="2400" b="1" dirty="0">
                <a:solidFill>
                  <a:srgbClr val="8A2F8C"/>
                </a:solidFill>
                <a:latin typeface="微软雅黑" panose="020B0503020204020204" pitchFamily="34" charset="-122"/>
                <a:ea typeface="微软雅黑" panose="020B0503020204020204" pitchFamily="34" charset="-122"/>
              </a:rPr>
              <a:t>线程（</a:t>
            </a:r>
            <a:r>
              <a:rPr lang="en-US" altLang="zh-CN" sz="2400" b="1" dirty="0">
                <a:solidFill>
                  <a:srgbClr val="8A2F8C"/>
                </a:solidFill>
                <a:latin typeface="微软雅黑" panose="020B0503020204020204" pitchFamily="34" charset="-122"/>
                <a:ea typeface="微软雅黑" panose="020B0503020204020204" pitchFamily="34" charset="-122"/>
              </a:rPr>
              <a:t>detached thread</a:t>
            </a:r>
            <a:r>
              <a:rPr lang="zh-CN" altLang="en-US" sz="2400" b="1" dirty="0">
                <a:solidFill>
                  <a:srgbClr val="8A2F8C"/>
                </a:solidFill>
                <a:latin typeface="微软雅黑" panose="020B0503020204020204" pitchFamily="34" charset="-122"/>
                <a:ea typeface="微软雅黑" panose="020B0503020204020204" pitchFamily="34" charset="-122"/>
              </a:rPr>
              <a:t>）：结束时自动清除，不能调用</a:t>
            </a:r>
            <a:r>
              <a:rPr lang="en-US" altLang="zh-CN" sz="2400" b="1" dirty="0" err="1">
                <a:solidFill>
                  <a:srgbClr val="006600"/>
                </a:solidFill>
                <a:latin typeface="微软雅黑" panose="020B0503020204020204" pitchFamily="34" charset="-122"/>
                <a:ea typeface="微软雅黑" panose="020B0503020204020204" pitchFamily="34" charset="-122"/>
              </a:rPr>
              <a:t>pthread_join</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进行线程</a:t>
            </a:r>
            <a:r>
              <a:rPr lang="zh-CN" altLang="en-US" sz="2400" b="1" dirty="0" smtClean="0">
                <a:solidFill>
                  <a:srgbClr val="8A2F8C"/>
                </a:solidFill>
                <a:latin typeface="微软雅黑" panose="020B0503020204020204" pitchFamily="34" charset="-122"/>
                <a:ea typeface="微软雅黑" panose="020B0503020204020204" pitchFamily="34" charset="-122"/>
              </a:rPr>
              <a:t>同步</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可</a:t>
            </a:r>
            <a:r>
              <a:rPr lang="zh-CN" altLang="en-US" sz="2400" b="1" dirty="0">
                <a:solidFill>
                  <a:srgbClr val="8A2F8C"/>
                </a:solidFill>
                <a:latin typeface="微软雅黑" panose="020B0503020204020204" pitchFamily="34" charset="-122"/>
                <a:ea typeface="微软雅黑" panose="020B0503020204020204" pitchFamily="34" charset="-122"/>
              </a:rPr>
              <a:t>联线程可通过</a:t>
            </a:r>
            <a:r>
              <a:rPr lang="en-US" altLang="zh-CN" sz="2400" b="1" dirty="0" err="1">
                <a:solidFill>
                  <a:srgbClr val="006600"/>
                </a:solidFill>
                <a:latin typeface="微软雅黑" panose="020B0503020204020204" pitchFamily="34" charset="-122"/>
                <a:ea typeface="微软雅黑" panose="020B0503020204020204" pitchFamily="34" charset="-122"/>
              </a:rPr>
              <a:t>pthread_detach</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函数分离，分离线程不能再次</a:t>
            </a:r>
            <a:r>
              <a:rPr lang="zh-CN" altLang="en-US" sz="2400" b="1" dirty="0" smtClean="0">
                <a:solidFill>
                  <a:srgbClr val="8A2F8C"/>
                </a:solidFill>
                <a:latin typeface="微软雅黑" panose="020B0503020204020204" pitchFamily="34" charset="-122"/>
                <a:ea typeface="微软雅黑" panose="020B0503020204020204" pitchFamily="34" charset="-122"/>
              </a:rPr>
              <a:t>联结</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800100" lvl="1"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原型</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pthread_detach</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pthread_t</a:t>
            </a:r>
            <a:r>
              <a:rPr lang="en-US" altLang="zh-CN" sz="2000" b="1" dirty="0">
                <a:solidFill>
                  <a:srgbClr val="006600"/>
                </a:solidFill>
                <a:latin typeface="微软雅黑" panose="020B0503020204020204" pitchFamily="34" charset="-122"/>
                <a:ea typeface="微软雅黑" panose="020B0503020204020204" pitchFamily="34" charset="-122"/>
              </a:rPr>
              <a:t> thread );</a:t>
            </a:r>
          </a:p>
        </p:txBody>
      </p:sp>
    </p:spTree>
    <p:extLst>
      <p:ext uri="{BB962C8B-B14F-4D97-AF65-F5344CB8AC3E}">
        <p14:creationId xmlns:p14="http://schemas.microsoft.com/office/powerpoint/2010/main" val="405487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线程属性</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331736"/>
            <a:ext cx="8216978" cy="4733604"/>
          </a:xfrm>
          <a:prstGeom prst="rect">
            <a:avLst/>
          </a:prstGeom>
        </p:spPr>
        <p:txBody>
          <a:bodyPr wrap="square">
            <a:spAutoFit/>
          </a:bodyPr>
          <a:lstStyle/>
          <a:p>
            <a:pPr>
              <a:lnSpc>
                <a:spcPct val="110000"/>
              </a:lnSpc>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pthread_attr_setdetachstate</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函数：设置线程分离属性</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pthread_attr_setdetachstate</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pthread_attr_t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attr</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detachstate</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传递</a:t>
            </a:r>
            <a:r>
              <a:rPr lang="zh-CN" altLang="en-US" sz="2400" b="1" dirty="0">
                <a:solidFill>
                  <a:srgbClr val="8A2F8C"/>
                </a:solidFill>
                <a:latin typeface="微软雅黑" panose="020B0503020204020204" pitchFamily="34" charset="-122"/>
                <a:ea typeface="微软雅黑" panose="020B0503020204020204" pitchFamily="34" charset="-122"/>
              </a:rPr>
              <a:t>线程属性对象指针和分离线程设置参数</a:t>
            </a:r>
            <a:r>
              <a:rPr lang="en-US" altLang="zh-CN" sz="2400" b="1" dirty="0">
                <a:solidFill>
                  <a:srgbClr val="006600"/>
                </a:solidFill>
                <a:latin typeface="微软雅黑" panose="020B0503020204020204" pitchFamily="34" charset="-122"/>
                <a:ea typeface="微软雅黑" panose="020B0503020204020204" pitchFamily="34" charset="-122"/>
              </a:rPr>
              <a:t>PTHREAD_CREATE_DETACHED</a:t>
            </a:r>
          </a:p>
          <a:p>
            <a:pPr>
              <a:lnSpc>
                <a:spcPct val="110000"/>
              </a:lnSpc>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pthread_attr_getdetachstate</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函数：获取线程分离属性</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pthread_attr_getdetachstate</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pthread_attr_t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attr</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detachstate</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94497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线程属性</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34303" y="1334371"/>
            <a:ext cx="8211802" cy="476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pthread.h</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  </a:t>
            </a:r>
            <a:r>
              <a:rPr lang="zh-CN" altLang="en-US" sz="1600" dirty="0">
                <a:solidFill>
                  <a:srgbClr val="006600"/>
                </a:solidFill>
              </a:rPr>
              <a:t>线程函数</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void * </a:t>
            </a:r>
            <a:r>
              <a:rPr lang="en-US" altLang="zh-CN" sz="1600" dirty="0" smtClean="0">
                <a:solidFill>
                  <a:srgbClr val="006600"/>
                </a:solidFill>
              </a:rPr>
              <a:t> </a:t>
            </a:r>
            <a:r>
              <a:rPr lang="en-US" altLang="zh-CN" sz="1600" dirty="0" err="1" smtClean="0">
                <a:solidFill>
                  <a:srgbClr val="006600"/>
                </a:solidFill>
              </a:rPr>
              <a:t>ThreadFunc</a:t>
            </a:r>
            <a:r>
              <a:rPr lang="en-US" altLang="zh-CN" sz="1600" dirty="0" smtClean="0">
                <a:solidFill>
                  <a:srgbClr val="006600"/>
                </a:solidFill>
              </a:rPr>
              <a:t>( void </a:t>
            </a:r>
            <a:r>
              <a:rPr lang="en-US" altLang="zh-CN" sz="1600" dirty="0">
                <a:solidFill>
                  <a:srgbClr val="006600"/>
                </a:solidFill>
              </a:rPr>
              <a:t>* </a:t>
            </a:r>
            <a:r>
              <a:rPr lang="en-US" altLang="zh-CN" sz="1600" dirty="0" err="1">
                <a:solidFill>
                  <a:srgbClr val="006600"/>
                </a:solidFill>
              </a:rPr>
              <a:t>arg</a:t>
            </a:r>
            <a:r>
              <a:rPr lang="en-US" altLang="zh-CN" sz="1600" dirty="0">
                <a:solidFill>
                  <a:srgbClr val="006600"/>
                </a:solidFill>
              </a:rPr>
              <a:t> )  {  ...  }</a:t>
            </a:r>
          </a:p>
          <a:p>
            <a:pPr eaLnBrk="1" hangingPunct="1">
              <a:lnSpc>
                <a:spcPct val="100000"/>
              </a:lnSpc>
              <a:spcBef>
                <a:spcPct val="0"/>
              </a:spcBef>
              <a:buClr>
                <a:srgbClr val="FFF59B"/>
              </a:buClr>
              <a:buSzTx/>
              <a:buFontTx/>
              <a:buNone/>
            </a:pPr>
            <a:r>
              <a:rPr lang="en-US" altLang="zh-CN" sz="1600" dirty="0" err="1" smtClean="0">
                <a:solidFill>
                  <a:srgbClr val="006600"/>
                </a:solidFill>
              </a:rPr>
              <a:t>int</a:t>
            </a:r>
            <a:r>
              <a:rPr lang="en-US" altLang="zh-CN" sz="1600" dirty="0" smtClean="0">
                <a:solidFill>
                  <a:srgbClr val="006600"/>
                </a:solidFill>
              </a:rPr>
              <a:t>  main()</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pthread_attr_t</a:t>
            </a:r>
            <a:r>
              <a:rPr lang="en-US" altLang="zh-CN" sz="1600" dirty="0">
                <a:solidFill>
                  <a:srgbClr val="C00000"/>
                </a:solidFill>
              </a:rPr>
              <a:t>  </a:t>
            </a:r>
            <a:r>
              <a:rPr lang="en-US" altLang="zh-CN" sz="1600" dirty="0" err="1">
                <a:solidFill>
                  <a:srgbClr val="C00000"/>
                </a:solidFill>
              </a:rPr>
              <a:t>attr</a:t>
            </a:r>
            <a:r>
              <a:rPr lang="en-US" altLang="zh-CN" sz="1600" dirty="0">
                <a:solidFill>
                  <a:srgbClr val="C000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pthread_t</a:t>
            </a:r>
            <a:r>
              <a:rPr lang="en-US" altLang="zh-CN" sz="1600" dirty="0">
                <a:solidFill>
                  <a:srgbClr val="006600"/>
                </a:solidFill>
              </a:rPr>
              <a:t>  thread;</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初始化线程属性</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pthread_attr_init</a:t>
            </a:r>
            <a:r>
              <a:rPr lang="en-US" altLang="zh-CN" sz="1600" dirty="0">
                <a:solidFill>
                  <a:srgbClr val="C00000"/>
                </a:solidFill>
              </a:rPr>
              <a:t>( &amp;</a:t>
            </a:r>
            <a:r>
              <a:rPr lang="en-US" altLang="zh-CN" sz="1600" dirty="0" err="1">
                <a:solidFill>
                  <a:srgbClr val="C00000"/>
                </a:solidFill>
              </a:rPr>
              <a:t>attr</a:t>
            </a:r>
            <a:r>
              <a:rPr lang="en-US" altLang="zh-CN" sz="1600" dirty="0">
                <a:solidFill>
                  <a:srgbClr val="C00000"/>
                </a:solidFill>
              </a:rPr>
              <a:t> );</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设置线程属性的分离状态</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pthread_attr_setdetachstate</a:t>
            </a:r>
            <a:r>
              <a:rPr lang="en-US" altLang="zh-CN" sz="1600" dirty="0">
                <a:solidFill>
                  <a:srgbClr val="C00000"/>
                </a:solidFill>
              </a:rPr>
              <a:t>( &amp;</a:t>
            </a:r>
            <a:r>
              <a:rPr lang="en-US" altLang="zh-CN" sz="1600" dirty="0" err="1">
                <a:solidFill>
                  <a:srgbClr val="C00000"/>
                </a:solidFill>
              </a:rPr>
              <a:t>attr</a:t>
            </a:r>
            <a:r>
              <a:rPr lang="en-US" altLang="zh-CN" sz="1600" dirty="0">
                <a:solidFill>
                  <a:srgbClr val="C00000"/>
                </a:solidFill>
              </a:rPr>
              <a:t>, PTHREAD_CREATE_DETACHED );</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创建线程</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pthread_create</a:t>
            </a:r>
            <a:r>
              <a:rPr lang="en-US" altLang="zh-CN" sz="1600" dirty="0">
                <a:solidFill>
                  <a:srgbClr val="006600"/>
                </a:solidFill>
              </a:rPr>
              <a:t>( &amp;thread, &amp;</a:t>
            </a:r>
            <a:r>
              <a:rPr lang="en-US" altLang="zh-CN" sz="1600" dirty="0" err="1">
                <a:solidFill>
                  <a:srgbClr val="006600"/>
                </a:solidFill>
              </a:rPr>
              <a:t>attr</a:t>
            </a:r>
            <a:r>
              <a:rPr lang="en-US" altLang="zh-CN" sz="1600" dirty="0">
                <a:solidFill>
                  <a:srgbClr val="006600"/>
                </a:solidFill>
              </a:rPr>
              <a:t>, </a:t>
            </a:r>
            <a:r>
              <a:rPr lang="en-US" altLang="zh-CN" sz="1600" dirty="0" smtClean="0">
                <a:solidFill>
                  <a:srgbClr val="006600"/>
                </a:solidFill>
              </a:rPr>
              <a:t>&amp;</a:t>
            </a:r>
            <a:r>
              <a:rPr lang="en-US" altLang="zh-CN" sz="1600" dirty="0" err="1" smtClean="0">
                <a:solidFill>
                  <a:srgbClr val="006600"/>
                </a:solidFill>
              </a:rPr>
              <a:t>ThreadFunc</a:t>
            </a:r>
            <a:r>
              <a:rPr lang="en-US" altLang="zh-CN" sz="1600" dirty="0" smtClean="0">
                <a:solidFill>
                  <a:srgbClr val="006600"/>
                </a:solidFill>
              </a:rPr>
              <a:t>, </a:t>
            </a:r>
            <a:r>
              <a:rPr lang="en-US" altLang="zh-CN" sz="1600" dirty="0">
                <a:solidFill>
                  <a:srgbClr val="006600"/>
                </a:solidFill>
              </a:rPr>
              <a:t>NULL );</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清除线程属性对象</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pthread_attr_destroy</a:t>
            </a:r>
            <a:r>
              <a:rPr lang="en-US" altLang="zh-CN" sz="1600" dirty="0">
                <a:solidFill>
                  <a:srgbClr val="C00000"/>
                </a:solidFill>
              </a:rPr>
              <a:t>( &amp;</a:t>
            </a:r>
            <a:r>
              <a:rPr lang="en-US" altLang="zh-CN" sz="1600" dirty="0" err="1">
                <a:solidFill>
                  <a:srgbClr val="C00000"/>
                </a:solidFill>
              </a:rPr>
              <a:t>attr</a:t>
            </a:r>
            <a:r>
              <a:rPr lang="en-US" altLang="zh-CN" sz="1600" dirty="0">
                <a:solidFill>
                  <a:srgbClr val="C00000"/>
                </a:solidFill>
              </a:rPr>
              <a:t> );</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无需联结该线程</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return 0;</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26085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线程撤销</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331736"/>
            <a:ext cx="8216978" cy="4752070"/>
          </a:xfrm>
          <a:prstGeom prst="rect">
            <a:avLst/>
          </a:prstGeom>
        </p:spPr>
        <p:txBody>
          <a:bodyPr wrap="square">
            <a:spAutoFit/>
          </a:bodyPr>
          <a:lstStyle/>
          <a:p>
            <a:pPr>
              <a:lnSpc>
                <a:spcPct val="110000"/>
              </a:lnSpc>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pthread_cancel</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函数：撤销线程</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pthread_cancel</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pthread_t</a:t>
            </a:r>
            <a:r>
              <a:rPr lang="en-US" altLang="zh-CN" sz="2400" b="1" dirty="0">
                <a:solidFill>
                  <a:srgbClr val="006600"/>
                </a:solidFill>
                <a:latin typeface="微软雅黑" panose="020B0503020204020204" pitchFamily="34" charset="-122"/>
                <a:ea typeface="微软雅黑" panose="020B0503020204020204" pitchFamily="34" charset="-122"/>
              </a:rPr>
              <a:t> thread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已</a:t>
            </a:r>
            <a:r>
              <a:rPr lang="zh-CN" altLang="en-US" sz="2400" b="1" dirty="0">
                <a:solidFill>
                  <a:srgbClr val="8A2F8C"/>
                </a:solidFill>
                <a:latin typeface="微软雅黑" panose="020B0503020204020204" pitchFamily="34" charset="-122"/>
                <a:ea typeface="微软雅黑" panose="020B0503020204020204" pitchFamily="34" charset="-122"/>
              </a:rPr>
              <a:t>撤销的线程可以联结，且必须联结，以释放其资源，除非其为分离线程</a:t>
            </a:r>
          </a:p>
          <a:p>
            <a:pPr>
              <a:lnSpc>
                <a:spcPct val="110000"/>
              </a:lnSpc>
              <a:spcBef>
                <a:spcPts val="600"/>
              </a:spcBef>
            </a:pPr>
            <a:r>
              <a:rPr lang="zh-CN" altLang="en-US" sz="2800" b="1" dirty="0" smtClean="0">
                <a:solidFill>
                  <a:srgbClr val="8A2F8C"/>
                </a:solidFill>
                <a:latin typeface="微软雅黑" panose="020B0503020204020204" pitchFamily="34" charset="-122"/>
                <a:ea typeface="微软雅黑" panose="020B0503020204020204" pitchFamily="34" charset="-122"/>
              </a:rPr>
              <a:t>线程撤销类型与状态</a:t>
            </a:r>
            <a:endParaRPr lang="zh-CN" altLang="en-US" sz="2800" b="1" dirty="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异步</a:t>
            </a:r>
            <a:r>
              <a:rPr lang="zh-CN" altLang="en-US" sz="2400" b="1" dirty="0">
                <a:solidFill>
                  <a:srgbClr val="8A2F8C"/>
                </a:solidFill>
                <a:latin typeface="微软雅黑" panose="020B0503020204020204" pitchFamily="34" charset="-122"/>
                <a:ea typeface="微软雅黑" panose="020B0503020204020204" pitchFamily="34" charset="-122"/>
              </a:rPr>
              <a:t>可撤销：在其执行的任何时刻都可</a:t>
            </a:r>
            <a:r>
              <a:rPr lang="zh-CN" altLang="en-US" sz="2400" b="1" dirty="0" smtClean="0">
                <a:solidFill>
                  <a:srgbClr val="8A2F8C"/>
                </a:solidFill>
                <a:latin typeface="微软雅黑" panose="020B0503020204020204" pitchFamily="34" charset="-122"/>
                <a:ea typeface="微软雅黑" panose="020B0503020204020204" pitchFamily="34" charset="-122"/>
              </a:rPr>
              <a:t>撤销</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同步</a:t>
            </a:r>
            <a:r>
              <a:rPr lang="zh-CN" altLang="en-US" sz="2400" b="1" dirty="0">
                <a:solidFill>
                  <a:srgbClr val="8A2F8C"/>
                </a:solidFill>
                <a:latin typeface="微软雅黑" panose="020B0503020204020204" pitchFamily="34" charset="-122"/>
                <a:ea typeface="微软雅黑" panose="020B0503020204020204" pitchFamily="34" charset="-122"/>
              </a:rPr>
              <a:t>可撤销：线程可撤销，但撤销操作首先进入队列排队，在线程执行到特定撤销点时才可</a:t>
            </a:r>
            <a:r>
              <a:rPr lang="zh-CN" altLang="en-US" sz="2400" b="1" dirty="0" smtClean="0">
                <a:solidFill>
                  <a:srgbClr val="8A2F8C"/>
                </a:solidFill>
                <a:latin typeface="微软雅黑" panose="020B0503020204020204" pitchFamily="34" charset="-122"/>
                <a:ea typeface="微软雅黑" panose="020B0503020204020204" pitchFamily="34" charset="-122"/>
              </a:rPr>
              <a:t>撤销</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不可</a:t>
            </a:r>
            <a:r>
              <a:rPr lang="zh-CN" altLang="en-US" sz="2400" b="1" dirty="0">
                <a:solidFill>
                  <a:srgbClr val="8A2F8C"/>
                </a:solidFill>
                <a:latin typeface="微软雅黑" panose="020B0503020204020204" pitchFamily="34" charset="-122"/>
                <a:ea typeface="微软雅黑" panose="020B0503020204020204" pitchFamily="34" charset="-122"/>
              </a:rPr>
              <a:t>撤消：撤销不可撤消线程的企图被系统忽略，且没有任何消息反馈</a:t>
            </a:r>
          </a:p>
        </p:txBody>
      </p:sp>
    </p:spTree>
    <p:extLst>
      <p:ext uri="{BB962C8B-B14F-4D97-AF65-F5344CB8AC3E}">
        <p14:creationId xmlns:p14="http://schemas.microsoft.com/office/powerpoint/2010/main" val="323700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线程撤销</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395904"/>
            <a:ext cx="8216978" cy="4598182"/>
          </a:xfrm>
          <a:prstGeom prst="rect">
            <a:avLst/>
          </a:prstGeom>
        </p:spPr>
        <p:txBody>
          <a:bodyPr wrap="square">
            <a:spAutoFit/>
          </a:bodyPr>
          <a:lstStyle/>
          <a:p>
            <a:pPr>
              <a:lnSpc>
                <a:spcPct val="110000"/>
              </a:lnSpc>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pthread_setcanceltype</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函数：设置线程的撤销类型</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pthread_setcanceltype</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type,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oldtype</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参数：</a:t>
            </a:r>
            <a:r>
              <a:rPr lang="en-US" altLang="zh-CN" sz="2400" b="1" dirty="0" smtClean="0">
                <a:solidFill>
                  <a:srgbClr val="006600"/>
                </a:solidFill>
                <a:latin typeface="微软雅黑" panose="020B0503020204020204" pitchFamily="34" charset="-122"/>
                <a:ea typeface="微软雅黑" panose="020B0503020204020204" pitchFamily="34" charset="-122"/>
              </a:rPr>
              <a:t>type</a:t>
            </a:r>
            <a:r>
              <a:rPr lang="zh-CN" altLang="en-US" sz="2400" b="1" dirty="0">
                <a:solidFill>
                  <a:srgbClr val="8A2F8C"/>
                </a:solidFill>
                <a:latin typeface="微软雅黑" panose="020B0503020204020204" pitchFamily="34" charset="-122"/>
                <a:ea typeface="微软雅黑" panose="020B0503020204020204" pitchFamily="34" charset="-122"/>
              </a:rPr>
              <a:t>为撤销类型</a:t>
            </a:r>
            <a:r>
              <a:rPr lang="zh-CN" altLang="en-US" sz="2400" b="1" dirty="0" smtClean="0">
                <a:solidFill>
                  <a:srgbClr val="8A2F8C"/>
                </a:solidFill>
                <a:latin typeface="微软雅黑" panose="020B0503020204020204" pitchFamily="34" charset="-122"/>
                <a:ea typeface="微软雅黑" panose="020B0503020204020204" pitchFamily="34" charset="-122"/>
              </a:rPr>
              <a:t>，</a:t>
            </a:r>
            <a:r>
              <a:rPr lang="en-US" altLang="zh-CN" sz="2400" b="1" dirty="0" err="1" smtClean="0">
                <a:solidFill>
                  <a:srgbClr val="006600"/>
                </a:solidFill>
                <a:latin typeface="微软雅黑" panose="020B0503020204020204" pitchFamily="34" charset="-122"/>
                <a:ea typeface="微软雅黑" panose="020B0503020204020204" pitchFamily="34" charset="-122"/>
              </a:rPr>
              <a:t>oldtype</a:t>
            </a:r>
            <a:r>
              <a:rPr lang="zh-CN" altLang="en-US" sz="2400" b="1" dirty="0">
                <a:solidFill>
                  <a:srgbClr val="8A2F8C"/>
                </a:solidFill>
                <a:latin typeface="微软雅黑" panose="020B0503020204020204" pitchFamily="34" charset="-122"/>
                <a:ea typeface="微软雅黑" panose="020B0503020204020204" pitchFamily="34" charset="-122"/>
              </a:rPr>
              <a:t>用于保存原始线程撤销类型，</a:t>
            </a:r>
            <a:r>
              <a:rPr lang="en-US" altLang="zh-CN" sz="2400" b="1" dirty="0">
                <a:solidFill>
                  <a:srgbClr val="006600"/>
                </a:solidFill>
                <a:latin typeface="微软雅黑" panose="020B0503020204020204" pitchFamily="34" charset="-122"/>
                <a:ea typeface="微软雅黑" panose="020B0503020204020204" pitchFamily="34" charset="-122"/>
              </a:rPr>
              <a:t>NULL</a:t>
            </a:r>
            <a:r>
              <a:rPr lang="zh-CN" altLang="en-US" sz="2400" b="1" dirty="0">
                <a:solidFill>
                  <a:srgbClr val="8A2F8C"/>
                </a:solidFill>
                <a:latin typeface="微软雅黑" panose="020B0503020204020204" pitchFamily="34" charset="-122"/>
                <a:ea typeface="微软雅黑" panose="020B0503020204020204" pitchFamily="34" charset="-122"/>
              </a:rPr>
              <a:t>表示不</a:t>
            </a:r>
            <a:r>
              <a:rPr lang="zh-CN" altLang="en-US" sz="2400" b="1" dirty="0" smtClean="0">
                <a:solidFill>
                  <a:srgbClr val="8A2F8C"/>
                </a:solidFill>
                <a:latin typeface="微软雅黑" panose="020B0503020204020204" pitchFamily="34" charset="-122"/>
                <a:ea typeface="微软雅黑" panose="020B0503020204020204" pitchFamily="34" charset="-122"/>
              </a:rPr>
              <a:t>保存</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PTHREAD_CANCEL_ASYNCHRONOUS</a:t>
            </a:r>
            <a:r>
              <a:rPr lang="zh-CN" altLang="en-US" sz="2400" b="1" dirty="0">
                <a:solidFill>
                  <a:srgbClr val="8A2F8C"/>
                </a:solidFill>
                <a:latin typeface="微软雅黑" panose="020B0503020204020204" pitchFamily="34" charset="-122"/>
                <a:ea typeface="微软雅黑" panose="020B0503020204020204" pitchFamily="34" charset="-122"/>
              </a:rPr>
              <a:t>：线程异步可</a:t>
            </a:r>
            <a:r>
              <a:rPr lang="zh-CN" altLang="en-US" sz="2400" b="1" dirty="0" smtClean="0">
                <a:solidFill>
                  <a:srgbClr val="8A2F8C"/>
                </a:solidFill>
                <a:latin typeface="微软雅黑" panose="020B0503020204020204" pitchFamily="34" charset="-122"/>
                <a:ea typeface="微软雅黑" panose="020B0503020204020204" pitchFamily="34" charset="-122"/>
              </a:rPr>
              <a:t>撤销</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PTHREAD_CANCEL_DEFERRED</a:t>
            </a:r>
            <a:r>
              <a:rPr lang="zh-CN" altLang="en-US" sz="2400" b="1" dirty="0">
                <a:solidFill>
                  <a:srgbClr val="8A2F8C"/>
                </a:solidFill>
                <a:latin typeface="微软雅黑" panose="020B0503020204020204" pitchFamily="34" charset="-122"/>
                <a:ea typeface="微软雅黑" panose="020B0503020204020204" pitchFamily="34" charset="-122"/>
              </a:rPr>
              <a:t>：线程同步可</a:t>
            </a:r>
            <a:r>
              <a:rPr lang="zh-CN" altLang="en-US" sz="2400" b="1" dirty="0" smtClean="0">
                <a:solidFill>
                  <a:srgbClr val="8A2F8C"/>
                </a:solidFill>
                <a:latin typeface="微软雅黑" panose="020B0503020204020204" pitchFamily="34" charset="-122"/>
                <a:ea typeface="微软雅黑" panose="020B0503020204020204" pitchFamily="34" charset="-122"/>
              </a:rPr>
              <a:t>撤销，即延迟到下一撤销点时撤销</a:t>
            </a:r>
            <a:endParaRPr lang="zh-CN" altLang="en-US" sz="2400" b="1" dirty="0">
              <a:solidFill>
                <a:srgbClr val="8A2F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897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线程撤销</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395904"/>
            <a:ext cx="8216978" cy="4268861"/>
          </a:xfrm>
          <a:prstGeom prst="rect">
            <a:avLst/>
          </a:prstGeom>
        </p:spPr>
        <p:txBody>
          <a:bodyPr wrap="square">
            <a:spAutoFit/>
          </a:bodyPr>
          <a:lstStyle/>
          <a:p>
            <a:pPr>
              <a:lnSpc>
                <a:spcPct val="110000"/>
              </a:lnSpc>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pthread_setcancelstate</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函数：设置线程的撤销状态</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pthread_setcancelstate</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state,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oldstate</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第一</a:t>
            </a:r>
            <a:r>
              <a:rPr lang="zh-CN" altLang="en-US" sz="2400" b="1" dirty="0">
                <a:solidFill>
                  <a:srgbClr val="8A2F8C"/>
                </a:solidFill>
                <a:latin typeface="微软雅黑" panose="020B0503020204020204" pitchFamily="34" charset="-122"/>
                <a:ea typeface="微软雅黑" panose="020B0503020204020204" pitchFamily="34" charset="-122"/>
              </a:rPr>
              <a:t>个参数</a:t>
            </a:r>
            <a:r>
              <a:rPr lang="en-US" altLang="zh-CN" sz="2400" b="1" dirty="0">
                <a:solidFill>
                  <a:srgbClr val="006600"/>
                </a:solidFill>
                <a:latin typeface="微软雅黑" panose="020B0503020204020204" pitchFamily="34" charset="-122"/>
                <a:ea typeface="微软雅黑" panose="020B0503020204020204" pitchFamily="34" charset="-122"/>
              </a:rPr>
              <a:t>state</a:t>
            </a:r>
            <a:r>
              <a:rPr lang="zh-CN" altLang="en-US" sz="2400" b="1" dirty="0">
                <a:solidFill>
                  <a:srgbClr val="8A2F8C"/>
                </a:solidFill>
                <a:latin typeface="微软雅黑" panose="020B0503020204020204" pitchFamily="34" charset="-122"/>
                <a:ea typeface="微软雅黑" panose="020B0503020204020204" pitchFamily="34" charset="-122"/>
              </a:rPr>
              <a:t>为可撤销状态，第二个参数</a:t>
            </a:r>
            <a:r>
              <a:rPr lang="en-US" altLang="zh-CN" sz="2400" b="1" dirty="0" err="1">
                <a:solidFill>
                  <a:srgbClr val="006600"/>
                </a:solidFill>
                <a:latin typeface="微软雅黑" panose="020B0503020204020204" pitchFamily="34" charset="-122"/>
                <a:ea typeface="微软雅黑" panose="020B0503020204020204" pitchFamily="34" charset="-122"/>
              </a:rPr>
              <a:t>oldstate</a:t>
            </a:r>
            <a:r>
              <a:rPr lang="zh-CN" altLang="en-US" sz="2400" b="1" dirty="0">
                <a:solidFill>
                  <a:srgbClr val="8A2F8C"/>
                </a:solidFill>
                <a:latin typeface="微软雅黑" panose="020B0503020204020204" pitchFamily="34" charset="-122"/>
                <a:ea typeface="微软雅黑" panose="020B0503020204020204" pitchFamily="34" charset="-122"/>
              </a:rPr>
              <a:t>用于保存原始线程可撤销状态，</a:t>
            </a:r>
            <a:r>
              <a:rPr lang="en-US" altLang="zh-CN" sz="2400" b="1" dirty="0">
                <a:solidFill>
                  <a:srgbClr val="006600"/>
                </a:solidFill>
                <a:latin typeface="微软雅黑" panose="020B0503020204020204" pitchFamily="34" charset="-122"/>
                <a:ea typeface="微软雅黑" panose="020B0503020204020204" pitchFamily="34" charset="-122"/>
              </a:rPr>
              <a:t>NULL</a:t>
            </a:r>
            <a:r>
              <a:rPr lang="zh-CN" altLang="en-US" sz="2400" b="1" dirty="0">
                <a:solidFill>
                  <a:srgbClr val="8A2F8C"/>
                </a:solidFill>
                <a:latin typeface="微软雅黑" panose="020B0503020204020204" pitchFamily="34" charset="-122"/>
                <a:ea typeface="微软雅黑" panose="020B0503020204020204" pitchFamily="34" charset="-122"/>
              </a:rPr>
              <a:t>表示不</a:t>
            </a:r>
            <a:r>
              <a:rPr lang="zh-CN" altLang="en-US" sz="2400" b="1" dirty="0" smtClean="0">
                <a:solidFill>
                  <a:srgbClr val="8A2F8C"/>
                </a:solidFill>
                <a:latin typeface="微软雅黑" panose="020B0503020204020204" pitchFamily="34" charset="-122"/>
                <a:ea typeface="微软雅黑" panose="020B0503020204020204" pitchFamily="34" charset="-122"/>
              </a:rPr>
              <a:t>保存</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PTHREAD_CANCEL_ENABLE</a:t>
            </a:r>
            <a:r>
              <a:rPr lang="zh-CN" altLang="en-US" sz="2400" b="1" dirty="0">
                <a:solidFill>
                  <a:srgbClr val="8A2F8C"/>
                </a:solidFill>
                <a:latin typeface="微软雅黑" panose="020B0503020204020204" pitchFamily="34" charset="-122"/>
                <a:ea typeface="微软雅黑" panose="020B0503020204020204" pitchFamily="34" charset="-122"/>
              </a:rPr>
              <a:t>：线程可</a:t>
            </a:r>
            <a:r>
              <a:rPr lang="zh-CN" altLang="en-US" sz="2400" b="1" dirty="0" smtClean="0">
                <a:solidFill>
                  <a:srgbClr val="8A2F8C"/>
                </a:solidFill>
                <a:latin typeface="微软雅黑" panose="020B0503020204020204" pitchFamily="34" charset="-122"/>
                <a:ea typeface="微软雅黑" panose="020B0503020204020204" pitchFamily="34" charset="-122"/>
              </a:rPr>
              <a:t>撤销</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PTHREAD_CANCEL_DISABLE</a:t>
            </a:r>
            <a:r>
              <a:rPr lang="zh-CN" altLang="en-US" sz="2400" b="1" dirty="0">
                <a:solidFill>
                  <a:srgbClr val="8A2F8C"/>
                </a:solidFill>
                <a:latin typeface="微软雅黑" panose="020B0503020204020204" pitchFamily="34" charset="-122"/>
                <a:ea typeface="微软雅黑" panose="020B0503020204020204" pitchFamily="34" charset="-122"/>
              </a:rPr>
              <a:t>：线程不可</a:t>
            </a:r>
            <a:r>
              <a:rPr lang="zh-CN" altLang="en-US" sz="2400" b="1" dirty="0" smtClean="0">
                <a:solidFill>
                  <a:srgbClr val="8A2F8C"/>
                </a:solidFill>
                <a:latin typeface="微软雅黑" panose="020B0503020204020204" pitchFamily="34" charset="-122"/>
                <a:ea typeface="微软雅黑" panose="020B0503020204020204" pitchFamily="34" charset="-122"/>
              </a:rPr>
              <a:t>撤销</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的撤销状态可多次设置</a:t>
            </a:r>
          </a:p>
        </p:txBody>
      </p:sp>
    </p:spTree>
    <p:extLst>
      <p:ext uri="{BB962C8B-B14F-4D97-AF65-F5344CB8AC3E}">
        <p14:creationId xmlns:p14="http://schemas.microsoft.com/office/powerpoint/2010/main" val="164703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线程撤销</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6" y="1395904"/>
            <a:ext cx="8425525" cy="4345805"/>
          </a:xfrm>
          <a:prstGeom prst="rect">
            <a:avLst/>
          </a:prstGeom>
        </p:spPr>
        <p:txBody>
          <a:bodyPr wrap="square">
            <a:spAutoFit/>
          </a:bodyPr>
          <a:lstStyle/>
          <a:p>
            <a:pPr>
              <a:lnSpc>
                <a:spcPct val="110000"/>
              </a:lnSpc>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pthread_testcancel</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函数：设置撤销点</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void </a:t>
            </a:r>
            <a:r>
              <a:rPr lang="en-US" altLang="zh-CN" sz="2400" b="1" dirty="0" err="1">
                <a:solidFill>
                  <a:srgbClr val="006600"/>
                </a:solidFill>
                <a:latin typeface="微软雅黑" panose="020B0503020204020204" pitchFamily="34" charset="-122"/>
                <a:ea typeface="微软雅黑" panose="020B0503020204020204" pitchFamily="34" charset="-122"/>
              </a:rPr>
              <a:t>pthread_testcancel</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在</a:t>
            </a:r>
            <a:r>
              <a:rPr lang="zh-CN" altLang="en-US" sz="2400" b="1" dirty="0">
                <a:solidFill>
                  <a:srgbClr val="8A2F8C"/>
                </a:solidFill>
                <a:latin typeface="微软雅黑" panose="020B0503020204020204" pitchFamily="34" charset="-122"/>
                <a:ea typeface="微软雅黑" panose="020B0503020204020204" pitchFamily="34" charset="-122"/>
              </a:rPr>
              <a:t>线程函数中调用</a:t>
            </a:r>
            <a:r>
              <a:rPr lang="en-US" altLang="zh-CN" sz="2400" b="1" dirty="0" err="1">
                <a:solidFill>
                  <a:srgbClr val="006600"/>
                </a:solidFill>
                <a:latin typeface="微软雅黑" panose="020B0503020204020204" pitchFamily="34" charset="-122"/>
                <a:ea typeface="微软雅黑" panose="020B0503020204020204" pitchFamily="34" charset="-122"/>
              </a:rPr>
              <a:t>pthread_testcancel</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函数设置撤销</a:t>
            </a:r>
            <a:r>
              <a:rPr lang="zh-CN" altLang="en-US" sz="2400" b="1" dirty="0" smtClean="0">
                <a:solidFill>
                  <a:srgbClr val="8A2F8C"/>
                </a:solidFill>
                <a:latin typeface="微软雅黑" panose="020B0503020204020204" pitchFamily="34" charset="-122"/>
                <a:ea typeface="微软雅黑" panose="020B0503020204020204" pitchFamily="34" charset="-122"/>
              </a:rPr>
              <a:t>点</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建议</a:t>
            </a:r>
            <a:r>
              <a:rPr lang="zh-CN" altLang="en-US" sz="2400" b="1" dirty="0">
                <a:solidFill>
                  <a:srgbClr val="8A2F8C"/>
                </a:solidFill>
                <a:latin typeface="微软雅黑" panose="020B0503020204020204" pitchFamily="34" charset="-122"/>
                <a:ea typeface="微软雅黑" panose="020B0503020204020204" pitchFamily="34" charset="-122"/>
              </a:rPr>
              <a:t>：周期性地设置撤销点，保证线程函数内部每隔一些代码就有一个撤销点，以保证资源能够正确释放</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使用撤销状态构造临界区（</a:t>
            </a:r>
            <a:r>
              <a:rPr lang="en-US" altLang="zh-CN" sz="2800" b="1" dirty="0">
                <a:solidFill>
                  <a:srgbClr val="8A2F8C"/>
                </a:solidFill>
                <a:latin typeface="微软雅黑" panose="020B0503020204020204" pitchFamily="34" charset="-122"/>
                <a:ea typeface="微软雅黑" panose="020B0503020204020204" pitchFamily="34" charset="-122"/>
              </a:rPr>
              <a:t>critical section</a:t>
            </a:r>
            <a:r>
              <a:rPr lang="zh-CN" altLang="en-US" sz="2800" b="1" dirty="0">
                <a:solidFill>
                  <a:srgbClr val="8A2F8C"/>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临界区</a:t>
            </a:r>
            <a:r>
              <a:rPr lang="zh-CN" altLang="en-US" sz="2400" b="1" dirty="0">
                <a:solidFill>
                  <a:srgbClr val="8A2F8C"/>
                </a:solidFill>
                <a:latin typeface="微软雅黑" panose="020B0503020204020204" pitchFamily="34" charset="-122"/>
                <a:ea typeface="微软雅黑" panose="020B0503020204020204" pitchFamily="34" charset="-122"/>
              </a:rPr>
              <a:t>：要么全部执行，要么一条都不执行的代码</a:t>
            </a:r>
            <a:r>
              <a:rPr lang="zh-CN" altLang="en-US" sz="2400" b="1" dirty="0" smtClean="0">
                <a:solidFill>
                  <a:srgbClr val="8A2F8C"/>
                </a:solidFill>
                <a:latin typeface="微软雅黑" panose="020B0503020204020204" pitchFamily="34" charset="-122"/>
                <a:ea typeface="微软雅黑" panose="020B0503020204020204" pitchFamily="34" charset="-122"/>
              </a:rPr>
              <a:t>段</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设置</a:t>
            </a:r>
            <a:r>
              <a:rPr lang="zh-CN" altLang="en-US" sz="2400" b="1" dirty="0">
                <a:solidFill>
                  <a:srgbClr val="8A2F8C"/>
                </a:solidFill>
                <a:latin typeface="微软雅黑" panose="020B0503020204020204" pitchFamily="34" charset="-122"/>
                <a:ea typeface="微软雅黑" panose="020B0503020204020204" pitchFamily="34" charset="-122"/>
              </a:rPr>
              <a:t>线程的撤销状态，线程一旦进入临界区，就必须等到离开临界区，才可以被撤销</a:t>
            </a:r>
          </a:p>
        </p:txBody>
      </p:sp>
    </p:spTree>
    <p:extLst>
      <p:ext uri="{BB962C8B-B14F-4D97-AF65-F5344CB8AC3E}">
        <p14:creationId xmlns:p14="http://schemas.microsoft.com/office/powerpoint/2010/main" val="336830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线程撤销</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32546" y="1462256"/>
            <a:ext cx="8085221" cy="447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006600"/>
                </a:solidFill>
              </a:rPr>
              <a:t>//  </a:t>
            </a:r>
            <a:r>
              <a:rPr lang="zh-CN" altLang="en-US" sz="1800" dirty="0">
                <a:solidFill>
                  <a:srgbClr val="006600"/>
                </a:solidFill>
              </a:rPr>
              <a:t>账户转账</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void Transfer( double * accounts, </a:t>
            </a:r>
            <a:r>
              <a:rPr lang="en-US" altLang="zh-CN" sz="1800" dirty="0" err="1">
                <a:solidFill>
                  <a:srgbClr val="006600"/>
                </a:solidFill>
              </a:rPr>
              <a:t>int</a:t>
            </a:r>
            <a:r>
              <a:rPr lang="en-US" altLang="zh-CN" sz="1800" dirty="0">
                <a:solidFill>
                  <a:srgbClr val="006600"/>
                </a:solidFill>
              </a:rPr>
              <a:t> from, </a:t>
            </a:r>
            <a:r>
              <a:rPr lang="en-US" altLang="zh-CN" sz="1800" dirty="0" err="1">
                <a:solidFill>
                  <a:srgbClr val="006600"/>
                </a:solidFill>
              </a:rPr>
              <a:t>int</a:t>
            </a:r>
            <a:r>
              <a:rPr lang="en-US" altLang="zh-CN" sz="1800" dirty="0">
                <a:solidFill>
                  <a:srgbClr val="006600"/>
                </a:solidFill>
              </a:rPr>
              <a:t> to, double amount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ocs</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数据有效性检查代码在此，确保转账操作合法有效</a:t>
            </a:r>
            <a:endParaRPr lang="en-US" altLang="zh-CN" sz="1800" dirty="0">
              <a:solidFill>
                <a:srgbClr val="006600"/>
              </a:solidFill>
            </a:endParaRP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将线程设置为不可撤销的，进入临界区</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FF0000"/>
                </a:solidFill>
              </a:rPr>
              <a:t>pthread_setcancelstate</a:t>
            </a:r>
            <a:r>
              <a:rPr lang="en-US" altLang="zh-CN" sz="1800" dirty="0">
                <a:solidFill>
                  <a:srgbClr val="FF0000"/>
                </a:solidFill>
              </a:rPr>
              <a:t>( PTHREAD_CANCEL_DISABLE, &amp;</a:t>
            </a:r>
            <a:r>
              <a:rPr lang="en-US" altLang="zh-CN" sz="1800" dirty="0" err="1">
                <a:solidFill>
                  <a:srgbClr val="FF0000"/>
                </a:solidFill>
              </a:rPr>
              <a:t>ocs</a:t>
            </a:r>
            <a:r>
              <a:rPr lang="en-US" altLang="zh-CN" sz="1800" dirty="0">
                <a:solidFill>
                  <a:srgbClr val="FF0000"/>
                </a:solidFill>
              </a:rPr>
              <a:t> );</a:t>
            </a: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accounts[to] += amount;</a:t>
            </a:r>
          </a:p>
          <a:p>
            <a:pPr eaLnBrk="1" hangingPunct="1">
              <a:lnSpc>
                <a:spcPct val="100000"/>
              </a:lnSpc>
              <a:spcBef>
                <a:spcPct val="0"/>
              </a:spcBef>
              <a:buClr>
                <a:srgbClr val="FFF59B"/>
              </a:buClr>
              <a:buSzTx/>
              <a:buFontTx/>
              <a:buNone/>
            </a:pPr>
            <a:r>
              <a:rPr lang="en-US" altLang="zh-CN" sz="1800" dirty="0">
                <a:solidFill>
                  <a:srgbClr val="006600"/>
                </a:solidFill>
              </a:rPr>
              <a:t>  accounts[from] -= amount;</a:t>
            </a: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恢复线程的撤销状态，离开临界区</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FF0000"/>
                </a:solidFill>
              </a:rPr>
              <a:t>pthread_setcancelstate</a:t>
            </a:r>
            <a:r>
              <a:rPr lang="en-US" altLang="zh-CN" sz="1800" dirty="0">
                <a:solidFill>
                  <a:srgbClr val="FF0000"/>
                </a:solidFill>
              </a:rPr>
              <a:t>( </a:t>
            </a:r>
            <a:r>
              <a:rPr lang="en-US" altLang="zh-CN" sz="1800" dirty="0" err="1">
                <a:solidFill>
                  <a:srgbClr val="FF0000"/>
                </a:solidFill>
              </a:rPr>
              <a:t>ocs</a:t>
            </a:r>
            <a:r>
              <a:rPr lang="en-US" altLang="zh-CN" sz="1800" dirty="0">
                <a:solidFill>
                  <a:srgbClr val="FF0000"/>
                </a:solidFill>
              </a:rPr>
              <a:t>, NULL );</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386641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线程局部存储</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315694"/>
            <a:ext cx="8216978" cy="4770537"/>
          </a:xfrm>
          <a:prstGeom prst="rect">
            <a:avLst/>
          </a:prstGeom>
        </p:spPr>
        <p:txBody>
          <a:bodyPr wrap="square">
            <a:spAutoFit/>
          </a:bodyPr>
          <a:lstStyle/>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线程局部存储（</a:t>
            </a:r>
            <a:r>
              <a:rPr lang="en-US" altLang="zh-CN" sz="2800" b="1" dirty="0">
                <a:solidFill>
                  <a:srgbClr val="8A2F8C"/>
                </a:solidFill>
                <a:latin typeface="微软雅黑" panose="020B0503020204020204" pitchFamily="34" charset="-122"/>
                <a:ea typeface="微软雅黑" panose="020B0503020204020204" pitchFamily="34" charset="-122"/>
              </a:rPr>
              <a:t>thread local storage</a:t>
            </a:r>
            <a:r>
              <a:rPr lang="zh-CN" altLang="en-US" sz="2800" b="1" dirty="0">
                <a:solidFill>
                  <a:srgbClr val="8A2F8C"/>
                </a:solidFill>
                <a:latin typeface="微软雅黑" panose="020B0503020204020204" pitchFamily="34" charset="-122"/>
                <a:ea typeface="微软雅黑" panose="020B0503020204020204" pitchFamily="34" charset="-122"/>
              </a:rPr>
              <a:t>，</a:t>
            </a:r>
            <a:r>
              <a:rPr lang="en-US" altLang="zh-CN" sz="2800" b="1" dirty="0">
                <a:solidFill>
                  <a:srgbClr val="8A2F8C"/>
                </a:solidFill>
                <a:latin typeface="微软雅黑" panose="020B0503020204020204" pitchFamily="34" charset="-122"/>
                <a:ea typeface="微软雅黑" panose="020B0503020204020204" pitchFamily="34" charset="-122"/>
              </a:rPr>
              <a:t>TLS</a:t>
            </a:r>
            <a:r>
              <a:rPr lang="zh-CN" altLang="en-US" sz="2800" b="1" dirty="0">
                <a:solidFill>
                  <a:srgbClr val="8A2F8C"/>
                </a:solidFill>
                <a:latin typeface="微软雅黑" panose="020B0503020204020204" pitchFamily="34" charset="-122"/>
                <a:ea typeface="微软雅黑" panose="020B0503020204020204" pitchFamily="34" charset="-122"/>
              </a:rPr>
              <a:t>）：每个线程的独有数据</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线程</a:t>
            </a:r>
            <a:r>
              <a:rPr lang="zh-CN" altLang="en-US" sz="2000" b="1" dirty="0">
                <a:solidFill>
                  <a:srgbClr val="8A2F8C"/>
                </a:solidFill>
                <a:latin typeface="微软雅黑" panose="020B0503020204020204" pitchFamily="34" charset="-122"/>
                <a:ea typeface="微软雅黑" panose="020B0503020204020204" pitchFamily="34" charset="-122"/>
              </a:rPr>
              <a:t>特定数据（</a:t>
            </a:r>
            <a:r>
              <a:rPr lang="en-US" altLang="zh-CN" sz="2000" b="1" dirty="0">
                <a:solidFill>
                  <a:srgbClr val="8A2F8C"/>
                </a:solidFill>
                <a:latin typeface="微软雅黑" panose="020B0503020204020204" pitchFamily="34" charset="-122"/>
                <a:ea typeface="微软雅黑" panose="020B0503020204020204" pitchFamily="34" charset="-122"/>
              </a:rPr>
              <a:t>thread-specific data</a:t>
            </a:r>
            <a:r>
              <a:rPr lang="zh-CN" altLang="en-US" sz="2000" b="1" dirty="0" smtClean="0">
                <a:solidFill>
                  <a:srgbClr val="8A2F8C"/>
                </a:solidFill>
                <a:latin typeface="微软雅黑" panose="020B0503020204020204" pitchFamily="34" charset="-122"/>
                <a:ea typeface="微软雅黑" panose="020B0503020204020204" pitchFamily="34" charset="-122"/>
              </a:rPr>
              <a:t>）</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进程</a:t>
            </a:r>
            <a:r>
              <a:rPr lang="zh-CN" altLang="en-US" sz="2000" b="1" dirty="0">
                <a:solidFill>
                  <a:srgbClr val="8A2F8C"/>
                </a:solidFill>
                <a:latin typeface="微软雅黑" panose="020B0503020204020204" pitchFamily="34" charset="-122"/>
                <a:ea typeface="微软雅黑" panose="020B0503020204020204" pitchFamily="34" charset="-122"/>
              </a:rPr>
              <a:t>的多个线程通过全局堆共享全局数据</a:t>
            </a:r>
            <a:r>
              <a:rPr lang="zh-CN" altLang="en-US" sz="2000" b="1" dirty="0" smtClean="0">
                <a:solidFill>
                  <a:srgbClr val="8A2F8C"/>
                </a:solidFill>
                <a:latin typeface="微软雅黑" panose="020B0503020204020204" pitchFamily="34" charset="-122"/>
                <a:ea typeface="微软雅黑" panose="020B0503020204020204" pitchFamily="34" charset="-122"/>
              </a:rPr>
              <a:t>对象</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每个</a:t>
            </a:r>
            <a:r>
              <a:rPr lang="zh-CN" altLang="en-US" sz="2000" b="1" dirty="0">
                <a:solidFill>
                  <a:srgbClr val="8A2F8C"/>
                </a:solidFill>
                <a:latin typeface="微软雅黑" panose="020B0503020204020204" pitchFamily="34" charset="-122"/>
                <a:ea typeface="微软雅黑" panose="020B0503020204020204" pitchFamily="34" charset="-122"/>
              </a:rPr>
              <a:t>线程拥有独立的栈</a:t>
            </a:r>
          </a:p>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让线程拥有数据的独立副本：不能简单赋值或读取</a:t>
            </a:r>
          </a:p>
          <a:p>
            <a:pPr marL="342900" indent="-342900">
              <a:spcBef>
                <a:spcPts val="600"/>
              </a:spcBef>
              <a:buFontTx/>
              <a:buChar char="-"/>
            </a:pPr>
            <a:r>
              <a:rPr lang="en-US" altLang="zh-CN" sz="2000" b="1" dirty="0" err="1" smtClean="0">
                <a:solidFill>
                  <a:srgbClr val="006600"/>
                </a:solidFill>
                <a:latin typeface="微软雅黑" panose="020B0503020204020204" pitchFamily="34" charset="-122"/>
                <a:ea typeface="微软雅黑" panose="020B0503020204020204" pitchFamily="34" charset="-122"/>
              </a:rPr>
              <a:t>pthread_key_create</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8A2F8C"/>
                </a:solidFill>
                <a:latin typeface="微软雅黑" panose="020B0503020204020204" pitchFamily="34" charset="-122"/>
                <a:ea typeface="微软雅黑" panose="020B0503020204020204" pitchFamily="34" charset="-122"/>
              </a:rPr>
              <a:t>函数：为线程特定数据创建一个</a:t>
            </a:r>
            <a:r>
              <a:rPr lang="zh-CN" altLang="en-US" sz="2000" b="1" dirty="0" smtClean="0">
                <a:solidFill>
                  <a:srgbClr val="8A2F8C"/>
                </a:solidFill>
                <a:latin typeface="微软雅黑" panose="020B0503020204020204" pitchFamily="34" charset="-122"/>
                <a:ea typeface="微软雅黑" panose="020B0503020204020204" pitchFamily="34" charset="-122"/>
              </a:rPr>
              <a:t>键</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参数</a:t>
            </a:r>
            <a:r>
              <a:rPr lang="zh-CN" altLang="en-US" sz="2000" b="1" dirty="0">
                <a:solidFill>
                  <a:srgbClr val="8A2F8C"/>
                </a:solidFill>
                <a:latin typeface="微软雅黑" panose="020B0503020204020204" pitchFamily="34" charset="-122"/>
                <a:ea typeface="微软雅黑" panose="020B0503020204020204" pitchFamily="34" charset="-122"/>
              </a:rPr>
              <a:t>：第一个为指向</a:t>
            </a:r>
            <a:r>
              <a:rPr lang="en-US" altLang="zh-CN" sz="2000" b="1" dirty="0" err="1">
                <a:solidFill>
                  <a:srgbClr val="006600"/>
                </a:solidFill>
                <a:latin typeface="微软雅黑" panose="020B0503020204020204" pitchFamily="34" charset="-122"/>
                <a:ea typeface="微软雅黑" panose="020B0503020204020204" pitchFamily="34" charset="-122"/>
              </a:rPr>
              <a:t>pthread_key_t</a:t>
            </a:r>
            <a:r>
              <a:rPr lang="zh-CN" altLang="en-US" sz="2000" b="1" dirty="0">
                <a:solidFill>
                  <a:srgbClr val="8A2F8C"/>
                </a:solidFill>
                <a:latin typeface="微软雅黑" panose="020B0503020204020204" pitchFamily="34" charset="-122"/>
                <a:ea typeface="微软雅黑" panose="020B0503020204020204" pitchFamily="34" charset="-122"/>
              </a:rPr>
              <a:t>类型变量的指针（每个线程都可以使用它访问自己的独立数据副本）；第二个参数为指向线程清除函数的指针，如果不存在，传递</a:t>
            </a:r>
            <a:r>
              <a:rPr lang="en-US" altLang="zh-CN" sz="2000" b="1" dirty="0" smtClean="0">
                <a:solidFill>
                  <a:srgbClr val="006600"/>
                </a:solidFill>
                <a:latin typeface="微软雅黑" panose="020B0503020204020204" pitchFamily="34" charset="-122"/>
                <a:ea typeface="微软雅黑" panose="020B0503020204020204" pitchFamily="34" charset="-122"/>
              </a:rPr>
              <a:t>NULL</a:t>
            </a:r>
          </a:p>
          <a:p>
            <a:pPr marL="342900" indent="-342900">
              <a:spcBef>
                <a:spcPts val="600"/>
              </a:spcBef>
              <a:buFontTx/>
              <a:buChar char="-"/>
            </a:pPr>
            <a:r>
              <a:rPr lang="en-US" altLang="zh-CN" sz="2000" b="1" dirty="0" err="1" smtClean="0">
                <a:solidFill>
                  <a:srgbClr val="006600"/>
                </a:solidFill>
                <a:latin typeface="微软雅黑" panose="020B0503020204020204" pitchFamily="34" charset="-122"/>
                <a:ea typeface="微软雅黑" panose="020B0503020204020204" pitchFamily="34" charset="-122"/>
              </a:rPr>
              <a:t>pthread_setspecific</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8A2F8C"/>
                </a:solidFill>
                <a:latin typeface="微软雅黑" panose="020B0503020204020204" pitchFamily="34" charset="-122"/>
                <a:ea typeface="微软雅黑" panose="020B0503020204020204" pitchFamily="34" charset="-122"/>
              </a:rPr>
              <a:t>函数：设置对应键的</a:t>
            </a:r>
            <a:r>
              <a:rPr lang="zh-CN" altLang="en-US" sz="2000" b="1" dirty="0" smtClean="0">
                <a:solidFill>
                  <a:srgbClr val="8A2F8C"/>
                </a:solidFill>
                <a:latin typeface="微软雅黑" panose="020B0503020204020204" pitchFamily="34" charset="-122"/>
                <a:ea typeface="微软雅黑" panose="020B0503020204020204" pitchFamily="34" charset="-122"/>
              </a:rPr>
              <a:t>值</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en-US" altLang="zh-CN" sz="2000" b="1" dirty="0" err="1" smtClean="0">
                <a:solidFill>
                  <a:srgbClr val="006600"/>
                </a:solidFill>
                <a:latin typeface="微软雅黑" panose="020B0503020204020204" pitchFamily="34" charset="-122"/>
                <a:ea typeface="微软雅黑" panose="020B0503020204020204" pitchFamily="34" charset="-122"/>
              </a:rPr>
              <a:t>pthread_getspecific</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8A2F8C"/>
                </a:solidFill>
                <a:latin typeface="微软雅黑" panose="020B0503020204020204" pitchFamily="34" charset="-122"/>
                <a:ea typeface="微软雅黑" panose="020B0503020204020204" pitchFamily="34" charset="-122"/>
              </a:rPr>
              <a:t>函数：读取对应键的值</a:t>
            </a:r>
          </a:p>
        </p:txBody>
      </p:sp>
    </p:spTree>
    <p:extLst>
      <p:ext uri="{BB962C8B-B14F-4D97-AF65-F5344CB8AC3E}">
        <p14:creationId xmlns:p14="http://schemas.microsoft.com/office/powerpoint/2010/main" val="130018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线程基本概念</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68706" y="1556325"/>
            <a:ext cx="7786807" cy="3862596"/>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线程的定义</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是比进程更小的程序执行</a:t>
            </a:r>
            <a:r>
              <a:rPr lang="zh-CN" altLang="en-US" sz="2400" b="1" dirty="0" smtClean="0">
                <a:solidFill>
                  <a:srgbClr val="8A2F8C"/>
                </a:solidFill>
                <a:latin typeface="微软雅黑" panose="020B0503020204020204" pitchFamily="34" charset="-122"/>
                <a:ea typeface="微软雅黑" panose="020B0503020204020204" pitchFamily="34" charset="-122"/>
              </a:rPr>
              <a:t>单位</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多</a:t>
            </a:r>
            <a:r>
              <a:rPr lang="zh-CN" altLang="en-US" sz="2400" b="1" dirty="0">
                <a:solidFill>
                  <a:srgbClr val="8A2F8C"/>
                </a:solidFill>
                <a:latin typeface="微软雅黑" panose="020B0503020204020204" pitchFamily="34" charset="-122"/>
                <a:ea typeface="微软雅黑" panose="020B0503020204020204" pitchFamily="34" charset="-122"/>
              </a:rPr>
              <a:t>个线程可共享全局数据，也可使用专有数据</a:t>
            </a:r>
          </a:p>
          <a:p>
            <a:pPr>
              <a:lnSpc>
                <a:spcPct val="110000"/>
              </a:lnSpc>
              <a:spcBef>
                <a:spcPts val="600"/>
              </a:spcBef>
            </a:pPr>
            <a:r>
              <a:rPr lang="en-US" altLang="zh-CN" sz="2800" b="1" dirty="0">
                <a:solidFill>
                  <a:srgbClr val="8A2F8C"/>
                </a:solidFill>
                <a:latin typeface="微软雅黑" panose="020B0503020204020204" pitchFamily="34" charset="-122"/>
                <a:ea typeface="微软雅黑" panose="020B0503020204020204" pitchFamily="34" charset="-122"/>
              </a:rPr>
              <a:t>Linux</a:t>
            </a:r>
            <a:r>
              <a:rPr lang="zh-CN" altLang="en-US" sz="2800" b="1" dirty="0">
                <a:solidFill>
                  <a:srgbClr val="8A2F8C"/>
                </a:solidFill>
                <a:latin typeface="微软雅黑" panose="020B0503020204020204" pitchFamily="34" charset="-122"/>
                <a:ea typeface="微软雅黑" panose="020B0503020204020204" pitchFamily="34" charset="-122"/>
              </a:rPr>
              <a:t>线程支持史</a:t>
            </a:r>
          </a:p>
          <a:p>
            <a:pPr marL="342900" indent="-342900">
              <a:lnSpc>
                <a:spcPct val="110000"/>
              </a:lnSpc>
              <a:spcBef>
                <a:spcPts val="600"/>
              </a:spcBef>
              <a:buFontTx/>
              <a:buChar char="-"/>
            </a:pPr>
            <a:r>
              <a:rPr lang="en-US" altLang="zh-CN" sz="2400" b="1" dirty="0" smtClean="0">
                <a:solidFill>
                  <a:srgbClr val="8A2F8C"/>
                </a:solidFill>
                <a:latin typeface="微软雅黑" panose="020B0503020204020204" pitchFamily="34" charset="-122"/>
                <a:ea typeface="微软雅黑" panose="020B0503020204020204" pitchFamily="34" charset="-122"/>
              </a:rPr>
              <a:t>1996</a:t>
            </a:r>
            <a:r>
              <a:rPr lang="zh-CN" altLang="en-US" sz="2400" b="1" dirty="0">
                <a:solidFill>
                  <a:srgbClr val="8A2F8C"/>
                </a:solidFill>
                <a:latin typeface="微软雅黑" panose="020B0503020204020204" pitchFamily="34" charset="-122"/>
                <a:ea typeface="微软雅黑" panose="020B0503020204020204" pitchFamily="34" charset="-122"/>
              </a:rPr>
              <a:t>年，</a:t>
            </a:r>
            <a:r>
              <a:rPr lang="en-US" altLang="zh-CN" sz="2400" b="1" dirty="0" err="1">
                <a:solidFill>
                  <a:srgbClr val="8A2F8C"/>
                </a:solidFill>
                <a:latin typeface="微软雅黑" panose="020B0503020204020204" pitchFamily="34" charset="-122"/>
                <a:ea typeface="微软雅黑" panose="020B0503020204020204" pitchFamily="34" charset="-122"/>
              </a:rPr>
              <a:t>LinuxThreads</a:t>
            </a:r>
            <a:r>
              <a:rPr lang="zh-CN" altLang="en-US" sz="2400" b="1" dirty="0">
                <a:solidFill>
                  <a:srgbClr val="8A2F8C"/>
                </a:solidFill>
                <a:latin typeface="微软雅黑" panose="020B0503020204020204" pitchFamily="34" charset="-122"/>
                <a:ea typeface="微软雅黑" panose="020B0503020204020204" pitchFamily="34" charset="-122"/>
              </a:rPr>
              <a:t>：基本符合</a:t>
            </a:r>
            <a:r>
              <a:rPr lang="en-US" altLang="zh-CN" sz="2400" b="1" dirty="0">
                <a:solidFill>
                  <a:srgbClr val="8A2F8C"/>
                </a:solidFill>
                <a:latin typeface="微软雅黑" panose="020B0503020204020204" pitchFamily="34" charset="-122"/>
                <a:ea typeface="微软雅黑" panose="020B0503020204020204" pitchFamily="34" charset="-122"/>
              </a:rPr>
              <a:t>POSIX</a:t>
            </a:r>
            <a:r>
              <a:rPr lang="zh-CN" altLang="en-US" sz="2400" b="1" dirty="0">
                <a:solidFill>
                  <a:srgbClr val="8A2F8C"/>
                </a:solidFill>
                <a:latin typeface="微软雅黑" panose="020B0503020204020204" pitchFamily="34" charset="-122"/>
                <a:ea typeface="微软雅黑" panose="020B0503020204020204" pitchFamily="34" charset="-122"/>
              </a:rPr>
              <a:t>标准，但效率低下，问题</a:t>
            </a:r>
            <a:r>
              <a:rPr lang="zh-CN" altLang="en-US" sz="2400" b="1" dirty="0" smtClean="0">
                <a:solidFill>
                  <a:srgbClr val="8A2F8C"/>
                </a:solidFill>
                <a:latin typeface="微软雅黑" panose="020B0503020204020204" pitchFamily="34" charset="-122"/>
                <a:ea typeface="微软雅黑" panose="020B0503020204020204" pitchFamily="34" charset="-122"/>
              </a:rPr>
              <a:t>多多</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en-US" altLang="zh-CN" sz="2400" b="1" dirty="0" smtClean="0">
                <a:solidFill>
                  <a:srgbClr val="8A2F8C"/>
                </a:solidFill>
                <a:latin typeface="微软雅黑" panose="020B0503020204020204" pitchFamily="34" charset="-122"/>
                <a:ea typeface="微软雅黑" panose="020B0503020204020204" pitchFamily="34" charset="-122"/>
              </a:rPr>
              <a:t>2003</a:t>
            </a:r>
            <a:r>
              <a:rPr lang="zh-CN" altLang="en-US" sz="2400" b="1" dirty="0">
                <a:solidFill>
                  <a:srgbClr val="8A2F8C"/>
                </a:solidFill>
                <a:latin typeface="微软雅黑" panose="020B0503020204020204" pitchFamily="34" charset="-122"/>
                <a:ea typeface="微软雅黑" panose="020B0503020204020204" pitchFamily="34" charset="-122"/>
              </a:rPr>
              <a:t>年，内核</a:t>
            </a:r>
            <a:r>
              <a:rPr lang="en-US" altLang="zh-CN" sz="2400" b="1" dirty="0">
                <a:solidFill>
                  <a:srgbClr val="8A2F8C"/>
                </a:solidFill>
                <a:latin typeface="微软雅黑" panose="020B0503020204020204" pitchFamily="34" charset="-122"/>
                <a:ea typeface="微软雅黑" panose="020B0503020204020204" pitchFamily="34" charset="-122"/>
              </a:rPr>
              <a:t>2.6</a:t>
            </a:r>
            <a:r>
              <a:rPr lang="zh-CN" altLang="en-US" sz="2400" b="1" dirty="0">
                <a:solidFill>
                  <a:srgbClr val="8A2F8C"/>
                </a:solidFill>
                <a:latin typeface="微软雅黑" panose="020B0503020204020204" pitchFamily="34" charset="-122"/>
                <a:ea typeface="微软雅黑" panose="020B0503020204020204" pitchFamily="34" charset="-122"/>
              </a:rPr>
              <a:t>：提供线程支持库</a:t>
            </a:r>
            <a:r>
              <a:rPr lang="en-US" altLang="zh-CN" sz="2400" b="1" dirty="0">
                <a:solidFill>
                  <a:srgbClr val="8A2F8C"/>
                </a:solidFill>
                <a:latin typeface="微软雅黑" panose="020B0503020204020204" pitchFamily="34" charset="-122"/>
                <a:ea typeface="微软雅黑" panose="020B0503020204020204" pitchFamily="34" charset="-122"/>
              </a:rPr>
              <a:t>NPTL</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8A2F8C"/>
                </a:solidFill>
                <a:latin typeface="微软雅黑" panose="020B0503020204020204" pitchFamily="34" charset="-122"/>
                <a:ea typeface="微软雅黑" panose="020B0503020204020204" pitchFamily="34" charset="-122"/>
              </a:rPr>
              <a:t>Native POSIX Thread Library for Linux</a:t>
            </a:r>
            <a:r>
              <a:rPr lang="zh-CN" altLang="en-US" sz="2400" b="1" dirty="0">
                <a:solidFill>
                  <a:srgbClr val="8A2F8C"/>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6798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线程局部存储</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96716" y="1306045"/>
            <a:ext cx="7924800" cy="479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pthread.h</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stdio.h</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static </a:t>
            </a:r>
            <a:r>
              <a:rPr lang="en-US" altLang="zh-CN" sz="1600" dirty="0" err="1">
                <a:solidFill>
                  <a:srgbClr val="006600"/>
                </a:solidFill>
              </a:rPr>
              <a:t>pthread_key_t</a:t>
            </a:r>
            <a:r>
              <a:rPr lang="en-US" altLang="zh-CN" sz="1600" dirty="0">
                <a:solidFill>
                  <a:srgbClr val="006600"/>
                </a:solidFill>
              </a:rPr>
              <a:t>  </a:t>
            </a:r>
            <a:r>
              <a:rPr lang="en-US" altLang="zh-CN" sz="1600" dirty="0" err="1">
                <a:solidFill>
                  <a:srgbClr val="006600"/>
                </a:solidFill>
              </a:rPr>
              <a:t>tlk</a:t>
            </a:r>
            <a:r>
              <a:rPr lang="en-US" altLang="zh-CN" sz="1600" dirty="0">
                <a:solidFill>
                  <a:srgbClr val="006600"/>
                </a:solidFill>
              </a:rPr>
              <a:t>;    //  </a:t>
            </a:r>
            <a:r>
              <a:rPr lang="zh-CN" altLang="en-US" sz="1600" dirty="0">
                <a:solidFill>
                  <a:srgbClr val="006600"/>
                </a:solidFill>
              </a:rPr>
              <a:t>关联线程日志文件指针的键</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void  </a:t>
            </a:r>
            <a:r>
              <a:rPr lang="en-US" altLang="zh-CN" sz="1600" dirty="0" err="1">
                <a:solidFill>
                  <a:srgbClr val="006600"/>
                </a:solidFill>
              </a:rPr>
              <a:t>WriteToThreadLog</a:t>
            </a:r>
            <a:r>
              <a:rPr lang="en-US" altLang="zh-CN" sz="1600" dirty="0">
                <a:solidFill>
                  <a:srgbClr val="006600"/>
                </a:solidFill>
              </a:rPr>
              <a:t>( </a:t>
            </a:r>
            <a:r>
              <a:rPr lang="en-US" altLang="zh-CN" sz="1600" dirty="0" err="1">
                <a:solidFill>
                  <a:srgbClr val="006600"/>
                </a:solidFill>
              </a:rPr>
              <a:t>const</a:t>
            </a:r>
            <a:r>
              <a:rPr lang="en-US" altLang="zh-CN" sz="1600" dirty="0">
                <a:solidFill>
                  <a:srgbClr val="006600"/>
                </a:solidFill>
              </a:rPr>
              <a:t> char * </a:t>
            </a:r>
            <a:r>
              <a:rPr lang="en-US" altLang="zh-CN" sz="1600" dirty="0" err="1">
                <a:solidFill>
                  <a:srgbClr val="006600"/>
                </a:solidFill>
              </a:rPr>
              <a:t>msg</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FILE </a:t>
            </a:r>
            <a:r>
              <a:rPr lang="en-US" altLang="zh-CN" sz="1600" dirty="0" smtClean="0">
                <a:solidFill>
                  <a:srgbClr val="006600"/>
                </a:solidFill>
              </a:rPr>
              <a:t>*  </a:t>
            </a:r>
            <a:r>
              <a:rPr lang="en-US" altLang="zh-CN" sz="1600" dirty="0" err="1">
                <a:solidFill>
                  <a:srgbClr val="006600"/>
                </a:solidFill>
              </a:rPr>
              <a:t>fp</a:t>
            </a:r>
            <a:r>
              <a:rPr lang="en-US" altLang="zh-CN" sz="1600" dirty="0">
                <a:solidFill>
                  <a:srgbClr val="006600"/>
                </a:solidFill>
              </a:rPr>
              <a:t> = </a:t>
            </a:r>
            <a:r>
              <a:rPr lang="en-US" altLang="zh-CN" sz="1600" dirty="0" smtClean="0">
                <a:solidFill>
                  <a:srgbClr val="006600"/>
                </a:solidFill>
              </a:rPr>
              <a:t>( FILE * )</a:t>
            </a:r>
            <a:r>
              <a:rPr lang="en-US" altLang="zh-CN" sz="1600" dirty="0" err="1">
                <a:solidFill>
                  <a:srgbClr val="006600"/>
                </a:solidFill>
              </a:rPr>
              <a:t>pthread_getspecific</a:t>
            </a:r>
            <a:r>
              <a:rPr lang="en-US" altLang="zh-CN" sz="1600" dirty="0">
                <a:solidFill>
                  <a:srgbClr val="006600"/>
                </a:solidFill>
              </a:rPr>
              <a:t>( </a:t>
            </a:r>
            <a:r>
              <a:rPr lang="en-US" altLang="zh-CN" sz="1600" dirty="0" err="1">
                <a:solidFill>
                  <a:srgbClr val="006600"/>
                </a:solidFill>
              </a:rPr>
              <a:t>tlk</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fprintf</a:t>
            </a:r>
            <a:r>
              <a:rPr lang="en-US" altLang="zh-CN" sz="1600" dirty="0">
                <a:solidFill>
                  <a:srgbClr val="006600"/>
                </a:solidFill>
              </a:rPr>
              <a:t>( </a:t>
            </a:r>
            <a:r>
              <a:rPr lang="en-US" altLang="zh-CN" sz="1600" dirty="0" err="1">
                <a:solidFill>
                  <a:srgbClr val="006600"/>
                </a:solidFill>
              </a:rPr>
              <a:t>fp</a:t>
            </a:r>
            <a:r>
              <a:rPr lang="en-US" altLang="zh-CN" sz="1600" dirty="0">
                <a:solidFill>
                  <a:srgbClr val="006600"/>
                </a:solidFill>
              </a:rPr>
              <a:t>, "%d: %s\n", (</a:t>
            </a:r>
            <a:r>
              <a:rPr lang="en-US" altLang="zh-CN" sz="1600" dirty="0" err="1">
                <a:solidFill>
                  <a:srgbClr val="006600"/>
                </a:solidFill>
              </a:rPr>
              <a:t>int</a:t>
            </a:r>
            <a:r>
              <a:rPr lang="en-US" altLang="zh-CN" sz="1600" dirty="0">
                <a:solidFill>
                  <a:srgbClr val="006600"/>
                </a:solidFill>
              </a:rPr>
              <a:t>)</a:t>
            </a:r>
            <a:r>
              <a:rPr lang="en-US" altLang="zh-CN" sz="1600" dirty="0" err="1">
                <a:solidFill>
                  <a:srgbClr val="006600"/>
                </a:solidFill>
              </a:rPr>
              <a:t>pthread_self</a:t>
            </a:r>
            <a:r>
              <a:rPr lang="en-US" altLang="zh-CN" sz="1600" dirty="0">
                <a:solidFill>
                  <a:srgbClr val="006600"/>
                </a:solidFill>
              </a:rPr>
              <a:t>(), </a:t>
            </a:r>
            <a:r>
              <a:rPr lang="en-US" altLang="zh-CN" sz="1600" dirty="0" err="1">
                <a:solidFill>
                  <a:srgbClr val="006600"/>
                </a:solidFill>
              </a:rPr>
              <a:t>msg</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void  </a:t>
            </a:r>
            <a:r>
              <a:rPr lang="en-US" altLang="zh-CN" sz="1600" dirty="0" err="1">
                <a:solidFill>
                  <a:srgbClr val="006600"/>
                </a:solidFill>
              </a:rPr>
              <a:t>CloseThreadLog</a:t>
            </a:r>
            <a:r>
              <a:rPr lang="en-US" altLang="zh-CN" sz="1600" dirty="0">
                <a:solidFill>
                  <a:srgbClr val="006600"/>
                </a:solidFill>
              </a:rPr>
              <a:t>( void * </a:t>
            </a:r>
            <a:r>
              <a:rPr lang="en-US" altLang="zh-CN" sz="1600" dirty="0" err="1">
                <a:solidFill>
                  <a:srgbClr val="006600"/>
                </a:solidFill>
              </a:rPr>
              <a:t>fp</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fclose</a:t>
            </a:r>
            <a:r>
              <a:rPr lang="en-US" altLang="zh-CN" sz="1600" dirty="0">
                <a:solidFill>
                  <a:srgbClr val="006600"/>
                </a:solidFill>
              </a:rPr>
              <a:t>( ( FILE * )</a:t>
            </a:r>
            <a:r>
              <a:rPr lang="en-US" altLang="zh-CN" sz="1600" dirty="0" err="1">
                <a:solidFill>
                  <a:srgbClr val="006600"/>
                </a:solidFill>
              </a:rPr>
              <a:t>fp</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void *  </a:t>
            </a:r>
            <a:r>
              <a:rPr lang="en-US" altLang="zh-CN" sz="1600" dirty="0" err="1" smtClean="0">
                <a:solidFill>
                  <a:srgbClr val="006600"/>
                </a:solidFill>
              </a:rPr>
              <a:t>ThreadFunc</a:t>
            </a:r>
            <a:r>
              <a:rPr lang="en-US" altLang="zh-CN" sz="1600" dirty="0" smtClean="0">
                <a:solidFill>
                  <a:srgbClr val="006600"/>
                </a:solidFill>
              </a:rPr>
              <a:t>( </a:t>
            </a:r>
            <a:r>
              <a:rPr lang="en-US" altLang="zh-CN" sz="1600" dirty="0">
                <a:solidFill>
                  <a:srgbClr val="006600"/>
                </a:solidFill>
              </a:rPr>
              <a:t>void * </a:t>
            </a:r>
            <a:r>
              <a:rPr lang="en-US" altLang="zh-CN" sz="1600" dirty="0" err="1">
                <a:solidFill>
                  <a:srgbClr val="006600"/>
                </a:solidFill>
              </a:rPr>
              <a:t>args</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char  filename[255];</a:t>
            </a:r>
          </a:p>
          <a:p>
            <a:pPr eaLnBrk="1" hangingPunct="1">
              <a:lnSpc>
                <a:spcPct val="100000"/>
              </a:lnSpc>
              <a:spcBef>
                <a:spcPct val="0"/>
              </a:spcBef>
              <a:buClr>
                <a:srgbClr val="FFF59B"/>
              </a:buClr>
              <a:buSzTx/>
              <a:buFontTx/>
              <a:buNone/>
            </a:pPr>
            <a:r>
              <a:rPr lang="en-US" altLang="zh-CN" sz="1600" dirty="0">
                <a:solidFill>
                  <a:srgbClr val="006600"/>
                </a:solidFill>
              </a:rPr>
              <a:t>  FILE *  </a:t>
            </a:r>
            <a:r>
              <a:rPr lang="en-US" altLang="zh-CN" sz="1600" dirty="0" err="1">
                <a:solidFill>
                  <a:srgbClr val="006600"/>
                </a:solidFill>
              </a:rPr>
              <a:t>fp</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生成与线程</a:t>
            </a:r>
            <a:r>
              <a:rPr lang="en-US" altLang="zh-CN" sz="1600" dirty="0">
                <a:solidFill>
                  <a:srgbClr val="006600"/>
                </a:solidFill>
              </a:rPr>
              <a:t>ID</a:t>
            </a:r>
            <a:r>
              <a:rPr lang="zh-CN" altLang="en-US" sz="1600" dirty="0">
                <a:solidFill>
                  <a:srgbClr val="006600"/>
                </a:solidFill>
              </a:rPr>
              <a:t>配套的日志文件名</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sprintf</a:t>
            </a:r>
            <a:r>
              <a:rPr lang="en-US" altLang="zh-CN" sz="1600" dirty="0">
                <a:solidFill>
                  <a:srgbClr val="006600"/>
                </a:solidFill>
              </a:rPr>
              <a:t>( filename, "thread%d.log", (</a:t>
            </a:r>
            <a:r>
              <a:rPr lang="en-US" altLang="zh-CN" sz="1600" dirty="0" err="1">
                <a:solidFill>
                  <a:srgbClr val="006600"/>
                </a:solidFill>
              </a:rPr>
              <a:t>int</a:t>
            </a:r>
            <a:r>
              <a:rPr lang="en-US" altLang="zh-CN" sz="1600" dirty="0">
                <a:solidFill>
                  <a:srgbClr val="006600"/>
                </a:solidFill>
              </a:rPr>
              <a:t>)</a:t>
            </a:r>
            <a:r>
              <a:rPr lang="en-US" altLang="zh-CN" sz="1600" dirty="0" err="1">
                <a:solidFill>
                  <a:srgbClr val="006600"/>
                </a:solidFill>
              </a:rPr>
              <a:t>pthread_self</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fp</a:t>
            </a:r>
            <a:r>
              <a:rPr lang="en-US" altLang="zh-CN" sz="1600" dirty="0">
                <a:solidFill>
                  <a:srgbClr val="006600"/>
                </a:solidFill>
              </a:rPr>
              <a:t> = </a:t>
            </a:r>
            <a:r>
              <a:rPr lang="en-US" altLang="zh-CN" sz="1600" dirty="0" err="1">
                <a:solidFill>
                  <a:srgbClr val="006600"/>
                </a:solidFill>
              </a:rPr>
              <a:t>fopen</a:t>
            </a:r>
            <a:r>
              <a:rPr lang="en-US" altLang="zh-CN" sz="1600" dirty="0">
                <a:solidFill>
                  <a:srgbClr val="006600"/>
                </a:solidFill>
              </a:rPr>
              <a:t>( filename, "w" );</a:t>
            </a:r>
          </a:p>
        </p:txBody>
      </p:sp>
    </p:spTree>
    <p:extLst>
      <p:ext uri="{BB962C8B-B14F-4D97-AF65-F5344CB8AC3E}">
        <p14:creationId xmlns:p14="http://schemas.microsoft.com/office/powerpoint/2010/main" val="326792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线程局部存储</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764632" y="1334371"/>
            <a:ext cx="7924800" cy="476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设置线程日志文件指针与键的局部存储关联</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pthread_setspecific</a:t>
            </a:r>
            <a:r>
              <a:rPr lang="en-US" altLang="zh-CN" sz="1600" dirty="0">
                <a:solidFill>
                  <a:srgbClr val="006600"/>
                </a:solidFill>
              </a:rPr>
              <a:t>( </a:t>
            </a:r>
            <a:r>
              <a:rPr lang="en-US" altLang="zh-CN" sz="1600" dirty="0" err="1">
                <a:solidFill>
                  <a:srgbClr val="006600"/>
                </a:solidFill>
              </a:rPr>
              <a:t>tlk</a:t>
            </a:r>
            <a:r>
              <a:rPr lang="en-US" altLang="zh-CN" sz="1600" dirty="0">
                <a:solidFill>
                  <a:srgbClr val="006600"/>
                </a:solidFill>
              </a:rPr>
              <a:t>, </a:t>
            </a:r>
            <a:r>
              <a:rPr lang="en-US" altLang="zh-CN" sz="1600" dirty="0" err="1">
                <a:solidFill>
                  <a:srgbClr val="006600"/>
                </a:solidFill>
              </a:rPr>
              <a:t>fp</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向日志中写入数据，不同的线程会写入不同的文件</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WriteToThreadLog</a:t>
            </a:r>
            <a:r>
              <a:rPr lang="en-US" altLang="zh-CN" sz="1600" dirty="0">
                <a:solidFill>
                  <a:srgbClr val="006600"/>
                </a:solidFill>
              </a:rPr>
              <a:t>( "Thread starting..." );</a:t>
            </a:r>
          </a:p>
          <a:p>
            <a:pPr eaLnBrk="1" hangingPunct="1">
              <a:lnSpc>
                <a:spcPct val="100000"/>
              </a:lnSpc>
              <a:spcBef>
                <a:spcPct val="0"/>
              </a:spcBef>
              <a:buClr>
                <a:srgbClr val="FFF59B"/>
              </a:buClr>
              <a:buSzTx/>
              <a:buFontTx/>
              <a:buNone/>
            </a:pPr>
            <a:r>
              <a:rPr lang="en-US" altLang="zh-CN" sz="1600" dirty="0">
                <a:solidFill>
                  <a:srgbClr val="006600"/>
                </a:solidFill>
              </a:rPr>
              <a:t>  return NULL;</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err="1">
                <a:solidFill>
                  <a:srgbClr val="006600"/>
                </a:solidFill>
              </a:rPr>
              <a:t>int</a:t>
            </a:r>
            <a:r>
              <a:rPr lang="en-US" altLang="zh-CN" sz="1600" dirty="0">
                <a:solidFill>
                  <a:srgbClr val="006600"/>
                </a:solidFill>
              </a:rPr>
              <a:t>  </a:t>
            </a:r>
            <a:r>
              <a:rPr lang="en-US" altLang="zh-CN" sz="1600" dirty="0" smtClean="0">
                <a:solidFill>
                  <a:srgbClr val="006600"/>
                </a:solidFill>
              </a:rPr>
              <a:t>main()</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int</a:t>
            </a:r>
            <a:r>
              <a:rPr lang="en-US" altLang="zh-CN" sz="1600" dirty="0">
                <a:solidFill>
                  <a:srgbClr val="006600"/>
                </a:solidFill>
              </a:rPr>
              <a:t>  </a:t>
            </a:r>
            <a:r>
              <a:rPr lang="en-US" altLang="zh-CN" sz="1600" dirty="0" err="1">
                <a:solidFill>
                  <a:srgbClr val="006600"/>
                </a:solidFill>
              </a:rPr>
              <a:t>i</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pthread_t</a:t>
            </a:r>
            <a:r>
              <a:rPr lang="en-US" altLang="zh-CN" sz="1600" dirty="0">
                <a:solidFill>
                  <a:srgbClr val="006600"/>
                </a:solidFill>
              </a:rPr>
              <a:t>  </a:t>
            </a:r>
            <a:r>
              <a:rPr lang="en-US" altLang="zh-CN" sz="1600" dirty="0" smtClean="0">
                <a:solidFill>
                  <a:srgbClr val="006600"/>
                </a:solidFill>
              </a:rPr>
              <a:t>threads[8];</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创建键，使用</a:t>
            </a:r>
            <a:r>
              <a:rPr lang="en-US" altLang="zh-CN" sz="1600" dirty="0" err="1">
                <a:solidFill>
                  <a:srgbClr val="006600"/>
                </a:solidFill>
              </a:rPr>
              <a:t>CloseThreadLog</a:t>
            </a:r>
            <a:r>
              <a:rPr lang="en-US" altLang="zh-CN" sz="1600" dirty="0">
                <a:solidFill>
                  <a:srgbClr val="006600"/>
                </a:solidFill>
              </a:rPr>
              <a:t>()</a:t>
            </a:r>
            <a:r>
              <a:rPr lang="zh-CN" altLang="en-US" sz="1600" dirty="0">
                <a:solidFill>
                  <a:srgbClr val="006600"/>
                </a:solidFill>
              </a:rPr>
              <a:t>函数作为其清除程序</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pthread_key_create</a:t>
            </a:r>
            <a:r>
              <a:rPr lang="en-US" altLang="zh-CN" sz="1600" dirty="0">
                <a:solidFill>
                  <a:srgbClr val="C00000"/>
                </a:solidFill>
              </a:rPr>
              <a:t>( &amp;</a:t>
            </a:r>
            <a:r>
              <a:rPr lang="en-US" altLang="zh-CN" sz="1600" dirty="0" err="1">
                <a:solidFill>
                  <a:srgbClr val="C00000"/>
                </a:solidFill>
              </a:rPr>
              <a:t>tlk</a:t>
            </a:r>
            <a:r>
              <a:rPr lang="en-US" altLang="zh-CN" sz="1600" dirty="0">
                <a:solidFill>
                  <a:srgbClr val="C00000"/>
                </a:solidFill>
              </a:rPr>
              <a:t>, </a:t>
            </a:r>
            <a:r>
              <a:rPr lang="en-US" altLang="zh-CN" sz="1600" dirty="0" err="1">
                <a:solidFill>
                  <a:srgbClr val="C00000"/>
                </a:solidFill>
              </a:rPr>
              <a:t>CloseThreadLog</a:t>
            </a:r>
            <a:r>
              <a:rPr lang="en-US" altLang="zh-CN" sz="1600" dirty="0">
                <a:solidFill>
                  <a:srgbClr val="C00000"/>
                </a:solidFill>
              </a:rPr>
              <a:t> );</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8; </a:t>
            </a:r>
            <a:r>
              <a:rPr lang="en-US" altLang="zh-CN" sz="1600" dirty="0">
                <a:solidFill>
                  <a:srgbClr val="006600"/>
                </a:solidFill>
              </a:rPr>
              <a:t>++</a:t>
            </a:r>
            <a:r>
              <a:rPr lang="en-US" altLang="zh-CN" sz="1600" dirty="0" err="1">
                <a:solidFill>
                  <a:srgbClr val="006600"/>
                </a:solidFill>
              </a:rPr>
              <a:t>i</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pthread_create</a:t>
            </a:r>
            <a:r>
              <a:rPr lang="en-US" altLang="zh-CN" sz="1600" dirty="0">
                <a:solidFill>
                  <a:srgbClr val="006600"/>
                </a:solidFill>
              </a:rPr>
              <a:t>( &amp;threads[</a:t>
            </a:r>
            <a:r>
              <a:rPr lang="en-US" altLang="zh-CN" sz="1600" dirty="0" err="1">
                <a:solidFill>
                  <a:srgbClr val="006600"/>
                </a:solidFill>
              </a:rPr>
              <a:t>i</a:t>
            </a:r>
            <a:r>
              <a:rPr lang="en-US" altLang="zh-CN" sz="1600" dirty="0">
                <a:solidFill>
                  <a:srgbClr val="006600"/>
                </a:solidFill>
              </a:rPr>
              <a:t>], NULL, </a:t>
            </a:r>
            <a:r>
              <a:rPr lang="en-US" altLang="zh-CN" sz="1600" dirty="0" err="1" smtClean="0">
                <a:solidFill>
                  <a:srgbClr val="006600"/>
                </a:solidFill>
              </a:rPr>
              <a:t>ThreadFunc</a:t>
            </a:r>
            <a:r>
              <a:rPr lang="en-US" altLang="zh-CN" sz="1600" dirty="0" smtClean="0">
                <a:solidFill>
                  <a:srgbClr val="006600"/>
                </a:solidFill>
              </a:rPr>
              <a:t>, </a:t>
            </a:r>
            <a:r>
              <a:rPr lang="en-US" altLang="zh-CN" sz="1600" dirty="0">
                <a:solidFill>
                  <a:srgbClr val="006600"/>
                </a:solidFill>
              </a:rPr>
              <a:t>NULL );</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8; </a:t>
            </a:r>
            <a:r>
              <a:rPr lang="en-US" altLang="zh-CN" sz="1600" dirty="0">
                <a:solidFill>
                  <a:srgbClr val="006600"/>
                </a:solidFill>
              </a:rPr>
              <a:t>++</a:t>
            </a:r>
            <a:r>
              <a:rPr lang="en-US" altLang="zh-CN" sz="1600" dirty="0" err="1">
                <a:solidFill>
                  <a:srgbClr val="006600"/>
                </a:solidFill>
              </a:rPr>
              <a:t>i</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pthread_join</a:t>
            </a:r>
            <a:r>
              <a:rPr lang="en-US" altLang="zh-CN" sz="1600" dirty="0">
                <a:solidFill>
                  <a:srgbClr val="006600"/>
                </a:solidFill>
              </a:rPr>
              <a:t>( threads[</a:t>
            </a:r>
            <a:r>
              <a:rPr lang="en-US" altLang="zh-CN" sz="1600" dirty="0" err="1">
                <a:solidFill>
                  <a:srgbClr val="006600"/>
                </a:solidFill>
              </a:rPr>
              <a:t>i</a:t>
            </a:r>
            <a:r>
              <a:rPr lang="en-US" altLang="zh-CN" sz="1600" dirty="0">
                <a:solidFill>
                  <a:srgbClr val="006600"/>
                </a:solidFill>
              </a:rPr>
              <a:t>], NULL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pthread_key_delete</a:t>
            </a:r>
            <a:r>
              <a:rPr lang="en-US" altLang="zh-CN" sz="1600" dirty="0">
                <a:solidFill>
                  <a:srgbClr val="C00000"/>
                </a:solidFill>
              </a:rPr>
              <a:t>( </a:t>
            </a:r>
            <a:r>
              <a:rPr lang="en-US" altLang="zh-CN" sz="1600" dirty="0" err="1">
                <a:solidFill>
                  <a:srgbClr val="C00000"/>
                </a:solidFill>
              </a:rPr>
              <a:t>tlk</a:t>
            </a:r>
            <a:r>
              <a:rPr lang="en-US" altLang="zh-CN" sz="1600" dirty="0">
                <a:solidFill>
                  <a:srgbClr val="C00000"/>
                </a:solidFill>
              </a:rPr>
              <a:t> );</a:t>
            </a:r>
          </a:p>
          <a:p>
            <a:pPr eaLnBrk="1" hangingPunct="1">
              <a:lnSpc>
                <a:spcPct val="100000"/>
              </a:lnSpc>
              <a:spcBef>
                <a:spcPct val="0"/>
              </a:spcBef>
              <a:buClr>
                <a:srgbClr val="FFF59B"/>
              </a:buClr>
              <a:buSzTx/>
              <a:buFontTx/>
              <a:buNone/>
            </a:pPr>
            <a:r>
              <a:rPr lang="en-US" altLang="zh-CN" sz="1600" dirty="0">
                <a:solidFill>
                  <a:srgbClr val="006600"/>
                </a:solidFill>
              </a:rPr>
              <a:t>  return 0;</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endParaRPr lang="en-US" altLang="zh-CN" sz="1600" dirty="0">
              <a:solidFill>
                <a:srgbClr val="006600"/>
              </a:solidFill>
            </a:endParaRPr>
          </a:p>
        </p:txBody>
      </p:sp>
    </p:spTree>
    <p:extLst>
      <p:ext uri="{BB962C8B-B14F-4D97-AF65-F5344CB8AC3E}">
        <p14:creationId xmlns:p14="http://schemas.microsoft.com/office/powerpoint/2010/main" val="37087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线程清除</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36622" y="1395904"/>
            <a:ext cx="9307841" cy="4508927"/>
          </a:xfrm>
          <a:prstGeom prst="rect">
            <a:avLst/>
          </a:prstGeom>
        </p:spPr>
        <p:txBody>
          <a:bodyPr wrap="square">
            <a:spAutoFit/>
          </a:bodyPr>
          <a:lstStyle/>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线程清除函数：回调函数，单</a:t>
            </a:r>
            <a:r>
              <a:rPr lang="en-US" altLang="zh-CN" sz="2800" b="1" dirty="0">
                <a:solidFill>
                  <a:srgbClr val="006600"/>
                </a:solidFill>
                <a:latin typeface="微软雅黑" panose="020B0503020204020204" pitchFamily="34" charset="-122"/>
                <a:ea typeface="微软雅黑" panose="020B0503020204020204" pitchFamily="34" charset="-122"/>
              </a:rPr>
              <a:t>void*</a:t>
            </a:r>
            <a:r>
              <a:rPr lang="zh-CN" altLang="en-US" sz="2800" b="1" dirty="0">
                <a:solidFill>
                  <a:srgbClr val="8A2F8C"/>
                </a:solidFill>
                <a:latin typeface="微软雅黑" panose="020B0503020204020204" pitchFamily="34" charset="-122"/>
                <a:ea typeface="微软雅黑" panose="020B0503020204020204" pitchFamily="34" charset="-122"/>
              </a:rPr>
              <a:t>参数，无返回值</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目的</a:t>
            </a:r>
            <a:r>
              <a:rPr lang="zh-CN" altLang="en-US" sz="2400" b="1" dirty="0">
                <a:solidFill>
                  <a:srgbClr val="8A2F8C"/>
                </a:solidFill>
                <a:latin typeface="微软雅黑" panose="020B0503020204020204" pitchFamily="34" charset="-122"/>
                <a:ea typeface="微软雅黑" panose="020B0503020204020204" pitchFamily="34" charset="-122"/>
              </a:rPr>
              <a:t>：销毁线程退出或被撤销时未释放的</a:t>
            </a:r>
            <a:r>
              <a:rPr lang="zh-CN" altLang="en-US" sz="2400" b="1" dirty="0" smtClean="0">
                <a:solidFill>
                  <a:srgbClr val="8A2F8C"/>
                </a:solidFill>
                <a:latin typeface="微软雅黑" panose="020B0503020204020204" pitchFamily="34" charset="-122"/>
                <a:ea typeface="微软雅黑" panose="020B0503020204020204" pitchFamily="34" charset="-122"/>
              </a:rPr>
              <a:t>资源</a:t>
            </a:r>
            <a:endParaRPr lang="zh-CN" altLang="en-US" sz="2400" b="1" dirty="0">
              <a:solidFill>
                <a:srgbClr val="8A2F8C"/>
              </a:solidFill>
              <a:latin typeface="微软雅黑" panose="020B0503020204020204" pitchFamily="34" charset="-122"/>
              <a:ea typeface="微软雅黑" panose="020B0503020204020204" pitchFamily="34" charset="-122"/>
            </a:endParaRPr>
          </a:p>
          <a:p>
            <a:pPr>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pthread_cleanup_push</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函数：注册线程清除函数</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void </a:t>
            </a:r>
            <a:r>
              <a:rPr lang="en-US" altLang="zh-CN" sz="2400" b="1" dirty="0" err="1">
                <a:solidFill>
                  <a:srgbClr val="006600"/>
                </a:solidFill>
                <a:latin typeface="微软雅黑" panose="020B0503020204020204" pitchFamily="34" charset="-122"/>
                <a:ea typeface="微软雅黑" panose="020B0503020204020204" pitchFamily="34" charset="-122"/>
              </a:rPr>
              <a:t>pthread_cleanup_push</a:t>
            </a:r>
            <a:r>
              <a:rPr lang="en-US" altLang="zh-CN" sz="2400" b="1" dirty="0">
                <a:solidFill>
                  <a:srgbClr val="006600"/>
                </a:solidFill>
                <a:latin typeface="微软雅黑" panose="020B0503020204020204" pitchFamily="34" charset="-122"/>
                <a:ea typeface="微软雅黑" panose="020B0503020204020204" pitchFamily="34" charset="-122"/>
              </a:rPr>
              <a:t>( void (*routine)(void*), void * </a:t>
            </a:r>
            <a:r>
              <a:rPr lang="en-US" altLang="zh-CN" sz="2400" b="1" dirty="0" err="1">
                <a:solidFill>
                  <a:srgbClr val="006600"/>
                </a:solidFill>
                <a:latin typeface="微软雅黑" panose="020B0503020204020204" pitchFamily="34" charset="-122"/>
                <a:ea typeface="微软雅黑" panose="020B0503020204020204" pitchFamily="34" charset="-122"/>
              </a:rPr>
              <a:t>arg</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参数：</a:t>
            </a:r>
            <a:r>
              <a:rPr lang="en-US" altLang="zh-CN" sz="2400" b="1" dirty="0" smtClean="0">
                <a:solidFill>
                  <a:srgbClr val="006600"/>
                </a:solidFill>
                <a:latin typeface="微软雅黑" panose="020B0503020204020204" pitchFamily="34" charset="-122"/>
                <a:ea typeface="微软雅黑" panose="020B0503020204020204" pitchFamily="34" charset="-122"/>
              </a:rPr>
              <a:t>routine</a:t>
            </a:r>
            <a:r>
              <a:rPr lang="zh-CN" altLang="en-US" sz="2400" b="1" dirty="0" smtClean="0">
                <a:solidFill>
                  <a:srgbClr val="8A2F8C"/>
                </a:solidFill>
                <a:latin typeface="微软雅黑" panose="020B0503020204020204" pitchFamily="34" charset="-122"/>
                <a:ea typeface="微软雅黑" panose="020B0503020204020204" pitchFamily="34" charset="-122"/>
              </a:rPr>
              <a:t>为</a:t>
            </a:r>
            <a:r>
              <a:rPr lang="zh-CN" altLang="en-US" sz="2400" b="1" dirty="0">
                <a:solidFill>
                  <a:srgbClr val="8A2F8C"/>
                </a:solidFill>
                <a:latin typeface="微软雅黑" panose="020B0503020204020204" pitchFamily="34" charset="-122"/>
                <a:ea typeface="微软雅黑" panose="020B0503020204020204" pitchFamily="34" charset="-122"/>
              </a:rPr>
              <a:t>指向线程清除函数的函数指针</a:t>
            </a:r>
            <a:r>
              <a:rPr lang="zh-CN" altLang="en-US" sz="2400" b="1" dirty="0" smtClean="0">
                <a:solidFill>
                  <a:srgbClr val="8A2F8C"/>
                </a:solidFill>
                <a:latin typeface="微软雅黑" panose="020B0503020204020204" pitchFamily="34" charset="-122"/>
                <a:ea typeface="微软雅黑" panose="020B0503020204020204" pitchFamily="34" charset="-122"/>
              </a:rPr>
              <a:t>，</a:t>
            </a:r>
            <a:r>
              <a:rPr lang="en-US" altLang="zh-CN" sz="2400" b="1" dirty="0" err="1" smtClean="0">
                <a:solidFill>
                  <a:srgbClr val="006600"/>
                </a:solidFill>
                <a:latin typeface="微软雅黑" panose="020B0503020204020204" pitchFamily="34" charset="-122"/>
                <a:ea typeface="微软雅黑" panose="020B0503020204020204" pitchFamily="34" charset="-122"/>
              </a:rPr>
              <a:t>arg</a:t>
            </a:r>
            <a:r>
              <a:rPr lang="zh-CN" altLang="en-US" sz="2400" b="1" dirty="0" smtClean="0">
                <a:solidFill>
                  <a:srgbClr val="8A2F8C"/>
                </a:solidFill>
                <a:latin typeface="微软雅黑" panose="020B0503020204020204" pitchFamily="34" charset="-122"/>
                <a:ea typeface="微软雅黑" panose="020B0503020204020204" pitchFamily="34" charset="-122"/>
              </a:rPr>
              <a:t>为</a:t>
            </a:r>
            <a:r>
              <a:rPr lang="zh-CN" altLang="en-US" sz="2400" b="1" dirty="0">
                <a:solidFill>
                  <a:srgbClr val="8A2F8C"/>
                </a:solidFill>
                <a:latin typeface="微软雅黑" panose="020B0503020204020204" pitchFamily="34" charset="-122"/>
                <a:ea typeface="微软雅黑" panose="020B0503020204020204" pitchFamily="34" charset="-122"/>
              </a:rPr>
              <a:t>传递给回调函数的附加数据对象</a:t>
            </a:r>
          </a:p>
          <a:p>
            <a:pPr>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pthread_cleanup_pop</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函数：取消线程清除函数注册</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void </a:t>
            </a:r>
            <a:r>
              <a:rPr lang="en-US" altLang="zh-CN" sz="2400" b="1" dirty="0" err="1">
                <a:solidFill>
                  <a:srgbClr val="006600"/>
                </a:solidFill>
                <a:latin typeface="微软雅黑" panose="020B0503020204020204" pitchFamily="34" charset="-122"/>
                <a:ea typeface="微软雅黑" panose="020B0503020204020204" pitchFamily="34" charset="-122"/>
              </a:rPr>
              <a:t>pthread_cleanup_pop</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execute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参数</a:t>
            </a:r>
            <a:r>
              <a:rPr lang="zh-CN" altLang="en-US" sz="2400" b="1" dirty="0">
                <a:solidFill>
                  <a:srgbClr val="8A2F8C"/>
                </a:solidFill>
                <a:latin typeface="微软雅黑" panose="020B0503020204020204" pitchFamily="34" charset="-122"/>
                <a:ea typeface="微软雅黑" panose="020B0503020204020204" pitchFamily="34" charset="-122"/>
              </a:rPr>
              <a:t>：整型值，非</a:t>
            </a:r>
            <a:r>
              <a:rPr lang="en-US" altLang="zh-CN" sz="2400" b="1" dirty="0">
                <a:solidFill>
                  <a:srgbClr val="8A2F8C"/>
                </a:solidFill>
                <a:latin typeface="微软雅黑" panose="020B0503020204020204" pitchFamily="34" charset="-122"/>
                <a:ea typeface="微软雅黑" panose="020B0503020204020204" pitchFamily="34" charset="-122"/>
              </a:rPr>
              <a:t>0</a:t>
            </a:r>
            <a:r>
              <a:rPr lang="zh-CN" altLang="en-US" sz="2400" b="1" dirty="0">
                <a:solidFill>
                  <a:srgbClr val="8A2F8C"/>
                </a:solidFill>
                <a:latin typeface="微软雅黑" panose="020B0503020204020204" pitchFamily="34" charset="-122"/>
                <a:ea typeface="微软雅黑" panose="020B0503020204020204" pitchFamily="34" charset="-122"/>
              </a:rPr>
              <a:t>调用回调函数释放资源，</a:t>
            </a:r>
            <a:r>
              <a:rPr lang="en-US" altLang="zh-CN" sz="2400" b="1" dirty="0">
                <a:solidFill>
                  <a:srgbClr val="8A2F8C"/>
                </a:solidFill>
                <a:latin typeface="微软雅黑" panose="020B0503020204020204" pitchFamily="34" charset="-122"/>
                <a:ea typeface="微软雅黑" panose="020B0503020204020204" pitchFamily="34" charset="-122"/>
              </a:rPr>
              <a:t>0</a:t>
            </a:r>
            <a:r>
              <a:rPr lang="zh-CN" altLang="en-US" sz="2400" b="1" dirty="0">
                <a:solidFill>
                  <a:srgbClr val="8A2F8C"/>
                </a:solidFill>
                <a:latin typeface="微软雅黑" panose="020B0503020204020204" pitchFamily="34" charset="-122"/>
                <a:ea typeface="微软雅黑" panose="020B0503020204020204" pitchFamily="34" charset="-122"/>
              </a:rPr>
              <a:t>不释放</a:t>
            </a:r>
          </a:p>
        </p:txBody>
      </p:sp>
    </p:spTree>
    <p:extLst>
      <p:ext uri="{BB962C8B-B14F-4D97-AF65-F5344CB8AC3E}">
        <p14:creationId xmlns:p14="http://schemas.microsoft.com/office/powerpoint/2010/main" val="154052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线程清除</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844842" y="1318329"/>
            <a:ext cx="7587916" cy="477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malloc.h</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pthread.h</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void * </a:t>
            </a:r>
            <a:r>
              <a:rPr lang="en-US" altLang="zh-CN" sz="1600" dirty="0" smtClean="0">
                <a:solidFill>
                  <a:srgbClr val="006600"/>
                </a:solidFill>
              </a:rPr>
              <a:t> </a:t>
            </a:r>
            <a:r>
              <a:rPr lang="en-US" altLang="zh-CN" sz="1600" dirty="0" err="1" smtClean="0">
                <a:solidFill>
                  <a:srgbClr val="006600"/>
                </a:solidFill>
              </a:rPr>
              <a:t>AllocateBuffer</a:t>
            </a:r>
            <a:r>
              <a:rPr lang="en-US" altLang="zh-CN" sz="1600" dirty="0">
                <a:solidFill>
                  <a:srgbClr val="006600"/>
                </a:solidFill>
              </a:rPr>
              <a:t>( </a:t>
            </a:r>
            <a:r>
              <a:rPr lang="en-US" altLang="zh-CN" sz="1600" dirty="0" err="1">
                <a:solidFill>
                  <a:srgbClr val="006600"/>
                </a:solidFill>
              </a:rPr>
              <a:t>size_t</a:t>
            </a:r>
            <a:r>
              <a:rPr lang="en-US" altLang="zh-CN" sz="1600" dirty="0">
                <a:solidFill>
                  <a:srgbClr val="006600"/>
                </a:solidFill>
              </a:rPr>
              <a:t> size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return </a:t>
            </a:r>
            <a:r>
              <a:rPr lang="en-US" altLang="zh-CN" sz="1600" dirty="0" err="1">
                <a:solidFill>
                  <a:srgbClr val="006600"/>
                </a:solidFill>
              </a:rPr>
              <a:t>malloc</a:t>
            </a:r>
            <a:r>
              <a:rPr lang="en-US" altLang="zh-CN" sz="1600" dirty="0">
                <a:solidFill>
                  <a:srgbClr val="006600"/>
                </a:solidFill>
              </a:rPr>
              <a:t>( size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void </a:t>
            </a:r>
            <a:r>
              <a:rPr lang="en-US" altLang="zh-CN" sz="1600" dirty="0" smtClean="0">
                <a:solidFill>
                  <a:srgbClr val="006600"/>
                </a:solidFill>
              </a:rPr>
              <a:t> </a:t>
            </a:r>
            <a:r>
              <a:rPr lang="en-US" altLang="zh-CN" sz="1600" dirty="0" err="1" smtClean="0">
                <a:solidFill>
                  <a:srgbClr val="006600"/>
                </a:solidFill>
              </a:rPr>
              <a:t>DeallocateBuffer</a:t>
            </a:r>
            <a:r>
              <a:rPr lang="en-US" altLang="zh-CN" sz="1600" dirty="0">
                <a:solidFill>
                  <a:srgbClr val="006600"/>
                </a:solidFill>
              </a:rPr>
              <a:t>( void * buffer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free( buffer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void </a:t>
            </a:r>
            <a:r>
              <a:rPr lang="en-US" altLang="zh-CN" sz="1600" dirty="0" smtClean="0">
                <a:solidFill>
                  <a:srgbClr val="006600"/>
                </a:solidFill>
              </a:rPr>
              <a:t> </a:t>
            </a:r>
            <a:r>
              <a:rPr lang="en-US" altLang="zh-CN" sz="1600" dirty="0" err="1" smtClean="0">
                <a:solidFill>
                  <a:srgbClr val="006600"/>
                </a:solidFill>
              </a:rPr>
              <a:t>DoSomeWork</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void *  </a:t>
            </a:r>
            <a:r>
              <a:rPr lang="en-US" altLang="zh-CN" sz="1600" dirty="0" err="1">
                <a:solidFill>
                  <a:srgbClr val="006600"/>
                </a:solidFill>
              </a:rPr>
              <a:t>temp_buffer</a:t>
            </a:r>
            <a:r>
              <a:rPr lang="en-US" altLang="zh-CN" sz="1600" dirty="0">
                <a:solidFill>
                  <a:srgbClr val="006600"/>
                </a:solidFill>
              </a:rPr>
              <a:t> = </a:t>
            </a:r>
            <a:r>
              <a:rPr lang="en-US" altLang="zh-CN" sz="1600" dirty="0" err="1">
                <a:solidFill>
                  <a:srgbClr val="006600"/>
                </a:solidFill>
              </a:rPr>
              <a:t>AllocateBuffer</a:t>
            </a:r>
            <a:r>
              <a:rPr lang="en-US" altLang="zh-CN" sz="1600" dirty="0">
                <a:solidFill>
                  <a:srgbClr val="006600"/>
                </a:solidFill>
              </a:rPr>
              <a:t>( 1024 );</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注册清除处理函数</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pthread_cleanup_push</a:t>
            </a:r>
            <a:r>
              <a:rPr lang="en-US" altLang="zh-CN" sz="1600" dirty="0">
                <a:solidFill>
                  <a:srgbClr val="006600"/>
                </a:solidFill>
              </a:rPr>
              <a:t>( </a:t>
            </a:r>
            <a:r>
              <a:rPr lang="en-US" altLang="zh-CN" sz="1600" dirty="0" err="1">
                <a:solidFill>
                  <a:srgbClr val="006600"/>
                </a:solidFill>
              </a:rPr>
              <a:t>DeallocateBuffer</a:t>
            </a:r>
            <a:r>
              <a:rPr lang="en-US" altLang="zh-CN" sz="1600" dirty="0">
                <a:solidFill>
                  <a:srgbClr val="006600"/>
                </a:solidFill>
              </a:rPr>
              <a:t>, </a:t>
            </a:r>
            <a:r>
              <a:rPr lang="en-US" altLang="zh-CN" sz="1600" dirty="0" err="1">
                <a:solidFill>
                  <a:srgbClr val="006600"/>
                </a:solidFill>
              </a:rPr>
              <a:t>temp_buffer</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smtClean="0">
                <a:solidFill>
                  <a:srgbClr val="006600"/>
                </a:solidFill>
              </a:rPr>
              <a:t>此处可以</a:t>
            </a:r>
            <a:r>
              <a:rPr lang="zh-CN" altLang="en-US" sz="1600" dirty="0">
                <a:solidFill>
                  <a:srgbClr val="006600"/>
                </a:solidFill>
              </a:rPr>
              <a:t>调用</a:t>
            </a:r>
            <a:r>
              <a:rPr lang="en-US" altLang="zh-CN" sz="1600" dirty="0" err="1">
                <a:solidFill>
                  <a:srgbClr val="006600"/>
                </a:solidFill>
              </a:rPr>
              <a:t>pthread_exit</a:t>
            </a:r>
            <a:r>
              <a:rPr lang="en-US" altLang="zh-CN" sz="1600" dirty="0">
                <a:solidFill>
                  <a:srgbClr val="006600"/>
                </a:solidFill>
              </a:rPr>
              <a:t>()</a:t>
            </a:r>
            <a:r>
              <a:rPr lang="zh-CN" altLang="en-US" sz="1600" dirty="0" smtClean="0">
                <a:solidFill>
                  <a:srgbClr val="006600"/>
                </a:solidFill>
              </a:rPr>
              <a:t>退出线程或者撤销线程</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取消注册，传递非</a:t>
            </a:r>
            <a:r>
              <a:rPr lang="en-US" altLang="zh-CN" sz="1600" dirty="0">
                <a:solidFill>
                  <a:srgbClr val="006600"/>
                </a:solidFill>
              </a:rPr>
              <a:t>0</a:t>
            </a:r>
            <a:r>
              <a:rPr lang="zh-CN" altLang="en-US" sz="1600" dirty="0">
                <a:solidFill>
                  <a:srgbClr val="006600"/>
                </a:solidFill>
              </a:rPr>
              <a:t>值，实施清除任务</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pthread_cleanup_pop</a:t>
            </a:r>
            <a:r>
              <a:rPr lang="en-US" altLang="zh-CN" sz="1600" dirty="0">
                <a:solidFill>
                  <a:srgbClr val="006600"/>
                </a:solidFill>
              </a:rPr>
              <a:t>( 1 );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endParaRPr lang="en-US" altLang="zh-CN" sz="1600" dirty="0">
              <a:solidFill>
                <a:srgbClr val="006600"/>
              </a:solidFill>
            </a:endParaRPr>
          </a:p>
        </p:txBody>
      </p:sp>
    </p:spTree>
    <p:extLst>
      <p:ext uri="{BB962C8B-B14F-4D97-AF65-F5344CB8AC3E}">
        <p14:creationId xmlns:p14="http://schemas.microsoft.com/office/powerpoint/2010/main" val="41845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线程清除</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444030"/>
            <a:ext cx="8216978" cy="3862596"/>
          </a:xfrm>
          <a:prstGeom prst="rect">
            <a:avLst/>
          </a:prstGeom>
        </p:spPr>
        <p:txBody>
          <a:bodyPr wrap="square">
            <a:spAutoFit/>
          </a:bodyPr>
          <a:lstStyle/>
          <a:p>
            <a:pPr>
              <a:lnSpc>
                <a:spcPct val="110000"/>
              </a:lnSpc>
              <a:spcBef>
                <a:spcPts val="600"/>
              </a:spcBef>
            </a:pPr>
            <a:r>
              <a:rPr lang="en-US" altLang="zh-CN" sz="2800" b="1" dirty="0">
                <a:solidFill>
                  <a:srgbClr val="8A2F8C"/>
                </a:solidFill>
                <a:latin typeface="微软雅黑" panose="020B0503020204020204" pitchFamily="34" charset="-122"/>
                <a:ea typeface="微软雅黑" panose="020B0503020204020204" pitchFamily="34" charset="-122"/>
              </a:rPr>
              <a:t>C++</a:t>
            </a:r>
            <a:r>
              <a:rPr lang="zh-CN" altLang="en-US" sz="2800" b="1" dirty="0">
                <a:solidFill>
                  <a:srgbClr val="8A2F8C"/>
                </a:solidFill>
                <a:latin typeface="微软雅黑" panose="020B0503020204020204" pitchFamily="34" charset="-122"/>
                <a:ea typeface="微软雅黑" panose="020B0503020204020204" pitchFamily="34" charset="-122"/>
              </a:rPr>
              <a:t>的问题</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对象</a:t>
            </a:r>
            <a:r>
              <a:rPr lang="zh-CN" altLang="en-US" sz="2400" b="1" dirty="0">
                <a:solidFill>
                  <a:srgbClr val="8A2F8C"/>
                </a:solidFill>
                <a:latin typeface="微软雅黑" panose="020B0503020204020204" pitchFamily="34" charset="-122"/>
                <a:ea typeface="微软雅黑" panose="020B0503020204020204" pitchFamily="34" charset="-122"/>
              </a:rPr>
              <a:t>的析构函数在线程退出时可能没有机会被调用，因而线程栈上的数据未</a:t>
            </a:r>
            <a:r>
              <a:rPr lang="zh-CN" altLang="en-US" sz="2400" b="1" dirty="0" smtClean="0">
                <a:solidFill>
                  <a:srgbClr val="8A2F8C"/>
                </a:solidFill>
                <a:latin typeface="微软雅黑" panose="020B0503020204020204" pitchFamily="34" charset="-122"/>
                <a:ea typeface="微软雅黑" panose="020B0503020204020204" pitchFamily="34" charset="-122"/>
              </a:rPr>
              <a:t>清除</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如何</a:t>
            </a:r>
            <a:r>
              <a:rPr lang="zh-CN" altLang="en-US" sz="2400" b="1" dirty="0">
                <a:solidFill>
                  <a:srgbClr val="8A2F8C"/>
                </a:solidFill>
                <a:latin typeface="微软雅黑" panose="020B0503020204020204" pitchFamily="34" charset="-122"/>
                <a:ea typeface="微软雅黑" panose="020B0503020204020204" pitchFamily="34" charset="-122"/>
              </a:rPr>
              <a:t>保证线程资源被正确释放？</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解决方法</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定义</a:t>
            </a:r>
            <a:r>
              <a:rPr lang="zh-CN" altLang="en-US" sz="2400" b="1" dirty="0">
                <a:solidFill>
                  <a:srgbClr val="8A2F8C"/>
                </a:solidFill>
                <a:latin typeface="微软雅黑" panose="020B0503020204020204" pitchFamily="34" charset="-122"/>
                <a:ea typeface="微软雅黑" panose="020B0503020204020204" pitchFamily="34" charset="-122"/>
              </a:rPr>
              <a:t>异常类，线程在准备退出时引发异常，然后在异常处理中退出线程</a:t>
            </a:r>
            <a:r>
              <a:rPr lang="zh-CN" altLang="en-US" sz="2400" b="1" dirty="0" smtClean="0">
                <a:solidFill>
                  <a:srgbClr val="8A2F8C"/>
                </a:solidFill>
                <a:latin typeface="微软雅黑" panose="020B0503020204020204" pitchFamily="34" charset="-122"/>
                <a:ea typeface="微软雅黑" panose="020B0503020204020204" pitchFamily="34" charset="-122"/>
              </a:rPr>
              <a:t>执行</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引发</a:t>
            </a:r>
            <a:r>
              <a:rPr lang="zh-CN" altLang="en-US" sz="2400" b="1" dirty="0">
                <a:solidFill>
                  <a:srgbClr val="8A2F8C"/>
                </a:solidFill>
                <a:latin typeface="微软雅黑" panose="020B0503020204020204" pitchFamily="34" charset="-122"/>
                <a:ea typeface="微软雅黑" panose="020B0503020204020204" pitchFamily="34" charset="-122"/>
              </a:rPr>
              <a:t>异常时，</a:t>
            </a:r>
            <a:r>
              <a:rPr lang="en-US" altLang="zh-CN" sz="2400" b="1" dirty="0">
                <a:solidFill>
                  <a:srgbClr val="8A2F8C"/>
                </a:solidFill>
                <a:latin typeface="微软雅黑" panose="020B0503020204020204" pitchFamily="34" charset="-122"/>
                <a:ea typeface="微软雅黑" panose="020B0503020204020204" pitchFamily="34" charset="-122"/>
              </a:rPr>
              <a:t>C++</a:t>
            </a:r>
            <a:r>
              <a:rPr lang="zh-CN" altLang="en-US" sz="2400" b="1" dirty="0">
                <a:solidFill>
                  <a:srgbClr val="8A2F8C"/>
                </a:solidFill>
                <a:latin typeface="微软雅黑" panose="020B0503020204020204" pitchFamily="34" charset="-122"/>
                <a:ea typeface="微软雅黑" panose="020B0503020204020204" pitchFamily="34" charset="-122"/>
              </a:rPr>
              <a:t>确保析构函数被调用</a:t>
            </a:r>
          </a:p>
        </p:txBody>
      </p:sp>
    </p:spTree>
    <p:extLst>
      <p:ext uri="{BB962C8B-B14F-4D97-AF65-F5344CB8AC3E}">
        <p14:creationId xmlns:p14="http://schemas.microsoft.com/office/powerpoint/2010/main" val="20428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线程清除</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50345" y="1322087"/>
            <a:ext cx="8067424" cy="4791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500" dirty="0">
                <a:solidFill>
                  <a:srgbClr val="006600"/>
                </a:solidFill>
              </a:rPr>
              <a:t>#include &lt;</a:t>
            </a:r>
            <a:r>
              <a:rPr lang="en-US" altLang="zh-CN" sz="1500" dirty="0" err="1">
                <a:solidFill>
                  <a:srgbClr val="006600"/>
                </a:solidFill>
              </a:rPr>
              <a:t>pthread.h</a:t>
            </a:r>
            <a:r>
              <a:rPr lang="en-US" altLang="zh-CN" sz="1500" dirty="0">
                <a:solidFill>
                  <a:srgbClr val="006600"/>
                </a:solidFill>
              </a:rPr>
              <a:t>&gt;</a:t>
            </a:r>
          </a:p>
          <a:p>
            <a:pPr eaLnBrk="1" hangingPunct="1">
              <a:lnSpc>
                <a:spcPct val="100000"/>
              </a:lnSpc>
              <a:spcBef>
                <a:spcPct val="0"/>
              </a:spcBef>
              <a:buClr>
                <a:srgbClr val="FFF59B"/>
              </a:buClr>
              <a:buSzTx/>
              <a:buFontTx/>
              <a:buNone/>
            </a:pPr>
            <a:r>
              <a:rPr lang="en-US" altLang="zh-CN" sz="1500" dirty="0">
                <a:solidFill>
                  <a:srgbClr val="006600"/>
                </a:solidFill>
              </a:rPr>
              <a:t>class </a:t>
            </a:r>
            <a:r>
              <a:rPr lang="en-US" altLang="zh-CN" sz="1500" dirty="0" err="1" smtClean="0">
                <a:solidFill>
                  <a:srgbClr val="006600"/>
                </a:solidFill>
              </a:rPr>
              <a:t>EThreadExit</a:t>
            </a:r>
            <a:r>
              <a:rPr lang="en-US" altLang="zh-CN" sz="1500" dirty="0" smtClean="0">
                <a:solidFill>
                  <a:srgbClr val="006600"/>
                </a:solidFill>
              </a:rPr>
              <a:t>  </a:t>
            </a:r>
            <a:r>
              <a:rPr lang="en-US" altLang="zh-CN" sz="1500" dirty="0">
                <a:solidFill>
                  <a:srgbClr val="006600"/>
                </a:solidFill>
              </a:rPr>
              <a:t>{</a:t>
            </a:r>
          </a:p>
          <a:p>
            <a:pPr eaLnBrk="1" hangingPunct="1">
              <a:lnSpc>
                <a:spcPct val="100000"/>
              </a:lnSpc>
              <a:spcBef>
                <a:spcPct val="0"/>
              </a:spcBef>
              <a:buClr>
                <a:srgbClr val="FFF59B"/>
              </a:buClr>
              <a:buSzTx/>
              <a:buFontTx/>
              <a:buNone/>
            </a:pPr>
            <a:r>
              <a:rPr lang="en-US" altLang="zh-CN" sz="1500" dirty="0">
                <a:solidFill>
                  <a:srgbClr val="006600"/>
                </a:solidFill>
              </a:rPr>
              <a:t>public:</a:t>
            </a:r>
          </a:p>
          <a:p>
            <a:pPr eaLnBrk="1" hangingPunct="1">
              <a:lnSpc>
                <a:spcPct val="100000"/>
              </a:lnSpc>
              <a:spcBef>
                <a:spcPct val="0"/>
              </a:spcBef>
              <a:buClr>
                <a:srgbClr val="FFF59B"/>
              </a:buClr>
              <a:buSzTx/>
              <a:buFontTx/>
              <a:buNone/>
            </a:pPr>
            <a:r>
              <a:rPr lang="en-US" altLang="zh-CN" sz="1500" dirty="0">
                <a:solidFill>
                  <a:srgbClr val="006600"/>
                </a:solidFill>
              </a:rPr>
              <a:t>  </a:t>
            </a:r>
            <a:r>
              <a:rPr lang="en-US" altLang="zh-CN" sz="1500" dirty="0" err="1" smtClean="0">
                <a:solidFill>
                  <a:srgbClr val="006600"/>
                </a:solidFill>
              </a:rPr>
              <a:t>EThreadExit</a:t>
            </a:r>
            <a:r>
              <a:rPr lang="en-US" altLang="zh-CN" sz="1500" dirty="0" smtClean="0">
                <a:solidFill>
                  <a:srgbClr val="006600"/>
                </a:solidFill>
              </a:rPr>
              <a:t>( </a:t>
            </a:r>
            <a:r>
              <a:rPr lang="en-US" altLang="zh-CN" sz="1500" dirty="0">
                <a:solidFill>
                  <a:srgbClr val="006600"/>
                </a:solidFill>
              </a:rPr>
              <a:t>void * </a:t>
            </a:r>
            <a:r>
              <a:rPr lang="en-US" altLang="zh-CN" sz="1500" dirty="0" err="1">
                <a:solidFill>
                  <a:srgbClr val="006600"/>
                </a:solidFill>
              </a:rPr>
              <a:t>ret_val</a:t>
            </a:r>
            <a:r>
              <a:rPr lang="en-US" altLang="zh-CN" sz="1500" dirty="0">
                <a:solidFill>
                  <a:srgbClr val="006600"/>
                </a:solidFill>
              </a:rPr>
              <a:t> ) : _</a:t>
            </a:r>
            <a:r>
              <a:rPr lang="en-US" altLang="zh-CN" sz="1500" dirty="0" err="1">
                <a:solidFill>
                  <a:srgbClr val="006600"/>
                </a:solidFill>
              </a:rPr>
              <a:t>thread_ret_val</a:t>
            </a:r>
            <a:r>
              <a:rPr lang="en-US" altLang="zh-CN" sz="1500" dirty="0">
                <a:solidFill>
                  <a:srgbClr val="006600"/>
                </a:solidFill>
              </a:rPr>
              <a:t>(</a:t>
            </a:r>
            <a:r>
              <a:rPr lang="en-US" altLang="zh-CN" sz="1500" dirty="0" err="1">
                <a:solidFill>
                  <a:srgbClr val="006600"/>
                </a:solidFill>
              </a:rPr>
              <a:t>ret_val</a:t>
            </a:r>
            <a:r>
              <a:rPr lang="en-US" altLang="zh-CN" sz="1500" dirty="0">
                <a:solidFill>
                  <a:srgbClr val="006600"/>
                </a:solidFill>
              </a:rPr>
              <a:t>)  {  }</a:t>
            </a:r>
          </a:p>
          <a:p>
            <a:pPr eaLnBrk="1" hangingPunct="1">
              <a:lnSpc>
                <a:spcPct val="100000"/>
              </a:lnSpc>
              <a:spcBef>
                <a:spcPct val="0"/>
              </a:spcBef>
              <a:buClr>
                <a:srgbClr val="FFF59B"/>
              </a:buClr>
              <a:buSzTx/>
              <a:buFontTx/>
              <a:buNone/>
            </a:pPr>
            <a:r>
              <a:rPr lang="en-US" altLang="zh-CN" sz="1500" dirty="0">
                <a:solidFill>
                  <a:srgbClr val="006600"/>
                </a:solidFill>
              </a:rPr>
              <a:t>  //  </a:t>
            </a:r>
            <a:r>
              <a:rPr lang="zh-CN" altLang="en-US" sz="1500" dirty="0">
                <a:solidFill>
                  <a:srgbClr val="006600"/>
                </a:solidFill>
              </a:rPr>
              <a:t>实际退出线程，使用对象构造时的返回值</a:t>
            </a:r>
            <a:endParaRPr lang="en-US" altLang="zh-CN" sz="1500" dirty="0">
              <a:solidFill>
                <a:srgbClr val="006600"/>
              </a:solidFill>
            </a:endParaRPr>
          </a:p>
          <a:p>
            <a:pPr eaLnBrk="1" hangingPunct="1">
              <a:lnSpc>
                <a:spcPct val="100000"/>
              </a:lnSpc>
              <a:spcBef>
                <a:spcPct val="0"/>
              </a:spcBef>
              <a:buClr>
                <a:srgbClr val="FFF59B"/>
              </a:buClr>
              <a:buSzTx/>
              <a:buFontTx/>
              <a:buNone/>
            </a:pPr>
            <a:r>
              <a:rPr lang="en-US" altLang="zh-CN" sz="1500" dirty="0">
                <a:solidFill>
                  <a:srgbClr val="006600"/>
                </a:solidFill>
              </a:rPr>
              <a:t>  void* </a:t>
            </a:r>
            <a:r>
              <a:rPr lang="en-US" altLang="zh-CN" sz="1500" dirty="0" err="1">
                <a:solidFill>
                  <a:srgbClr val="006600"/>
                </a:solidFill>
              </a:rPr>
              <a:t>DoThreadExit</a:t>
            </a:r>
            <a:r>
              <a:rPr lang="en-US" altLang="zh-CN" sz="1500" dirty="0">
                <a:solidFill>
                  <a:srgbClr val="006600"/>
                </a:solidFill>
              </a:rPr>
              <a:t> ()  {  </a:t>
            </a:r>
            <a:r>
              <a:rPr lang="en-US" altLang="zh-CN" sz="1500" dirty="0" err="1">
                <a:solidFill>
                  <a:srgbClr val="006600"/>
                </a:solidFill>
              </a:rPr>
              <a:t>pthread_exit</a:t>
            </a:r>
            <a:r>
              <a:rPr lang="en-US" altLang="zh-CN" sz="1500" dirty="0">
                <a:solidFill>
                  <a:srgbClr val="006600"/>
                </a:solidFill>
              </a:rPr>
              <a:t>( _</a:t>
            </a:r>
            <a:r>
              <a:rPr lang="en-US" altLang="zh-CN" sz="1500" dirty="0" err="1">
                <a:solidFill>
                  <a:srgbClr val="006600"/>
                </a:solidFill>
              </a:rPr>
              <a:t>thread_ret_val</a:t>
            </a:r>
            <a:r>
              <a:rPr lang="en-US" altLang="zh-CN" sz="1500" dirty="0">
                <a:solidFill>
                  <a:srgbClr val="006600"/>
                </a:solidFill>
              </a:rPr>
              <a:t> );  }</a:t>
            </a:r>
          </a:p>
          <a:p>
            <a:pPr eaLnBrk="1" hangingPunct="1">
              <a:lnSpc>
                <a:spcPct val="100000"/>
              </a:lnSpc>
              <a:spcBef>
                <a:spcPct val="0"/>
              </a:spcBef>
              <a:buClr>
                <a:srgbClr val="FFF59B"/>
              </a:buClr>
              <a:buSzTx/>
              <a:buFontTx/>
              <a:buNone/>
            </a:pPr>
            <a:r>
              <a:rPr lang="en-US" altLang="zh-CN" sz="1500" dirty="0">
                <a:solidFill>
                  <a:srgbClr val="006600"/>
                </a:solidFill>
              </a:rPr>
              <a:t>private:</a:t>
            </a:r>
          </a:p>
          <a:p>
            <a:pPr eaLnBrk="1" hangingPunct="1">
              <a:lnSpc>
                <a:spcPct val="100000"/>
              </a:lnSpc>
              <a:spcBef>
                <a:spcPct val="0"/>
              </a:spcBef>
              <a:buClr>
                <a:srgbClr val="FFF59B"/>
              </a:buClr>
              <a:buSzTx/>
              <a:buFontTx/>
              <a:buNone/>
            </a:pPr>
            <a:r>
              <a:rPr lang="en-US" altLang="zh-CN" sz="1500" dirty="0">
                <a:solidFill>
                  <a:srgbClr val="006600"/>
                </a:solidFill>
              </a:rPr>
              <a:t>  void *  _</a:t>
            </a:r>
            <a:r>
              <a:rPr lang="en-US" altLang="zh-CN" sz="1500" dirty="0" err="1">
                <a:solidFill>
                  <a:srgbClr val="006600"/>
                </a:solidFill>
              </a:rPr>
              <a:t>thread_ret_val</a:t>
            </a:r>
            <a:r>
              <a:rPr lang="en-US" altLang="zh-CN" sz="1500" dirty="0">
                <a:solidFill>
                  <a:srgbClr val="006600"/>
                </a:solidFill>
              </a:rPr>
              <a:t>;</a:t>
            </a:r>
          </a:p>
          <a:p>
            <a:pPr eaLnBrk="1" hangingPunct="1">
              <a:lnSpc>
                <a:spcPct val="100000"/>
              </a:lnSpc>
              <a:spcBef>
                <a:spcPct val="0"/>
              </a:spcBef>
              <a:buClr>
                <a:srgbClr val="FFF59B"/>
              </a:buClr>
              <a:buSzTx/>
              <a:buFontTx/>
              <a:buNone/>
            </a:pPr>
            <a:r>
              <a:rPr lang="en-US" altLang="zh-CN" sz="1500" dirty="0">
                <a:solidFill>
                  <a:srgbClr val="006600"/>
                </a:solidFill>
              </a:rPr>
              <a:t>};</a:t>
            </a:r>
          </a:p>
          <a:p>
            <a:pPr eaLnBrk="1" hangingPunct="1">
              <a:lnSpc>
                <a:spcPct val="100000"/>
              </a:lnSpc>
              <a:spcBef>
                <a:spcPct val="0"/>
              </a:spcBef>
              <a:buClr>
                <a:srgbClr val="FFF59B"/>
              </a:buClr>
              <a:buSzTx/>
              <a:buFontTx/>
              <a:buNone/>
            </a:pPr>
            <a:r>
              <a:rPr lang="en-US" altLang="zh-CN" sz="1500" dirty="0">
                <a:solidFill>
                  <a:srgbClr val="006600"/>
                </a:solidFill>
              </a:rPr>
              <a:t>void </a:t>
            </a:r>
            <a:r>
              <a:rPr lang="en-US" altLang="zh-CN" sz="1500" dirty="0" smtClean="0">
                <a:solidFill>
                  <a:srgbClr val="006600"/>
                </a:solidFill>
              </a:rPr>
              <a:t>*  </a:t>
            </a:r>
            <a:r>
              <a:rPr lang="en-US" altLang="zh-CN" sz="1500" dirty="0" err="1" smtClean="0">
                <a:solidFill>
                  <a:srgbClr val="006600"/>
                </a:solidFill>
              </a:rPr>
              <a:t>ThreadFunc</a:t>
            </a:r>
            <a:r>
              <a:rPr lang="en-US" altLang="zh-CN" sz="1500" dirty="0" smtClean="0">
                <a:solidFill>
                  <a:srgbClr val="006600"/>
                </a:solidFill>
              </a:rPr>
              <a:t>( </a:t>
            </a:r>
            <a:r>
              <a:rPr lang="en-US" altLang="zh-CN" sz="1500" dirty="0">
                <a:solidFill>
                  <a:srgbClr val="006600"/>
                </a:solidFill>
              </a:rPr>
              <a:t>void * </a:t>
            </a:r>
            <a:r>
              <a:rPr lang="en-US" altLang="zh-CN" sz="1500" dirty="0" err="1">
                <a:solidFill>
                  <a:srgbClr val="006600"/>
                </a:solidFill>
              </a:rPr>
              <a:t>arg</a:t>
            </a:r>
            <a:r>
              <a:rPr lang="en-US" altLang="zh-CN" sz="1500" dirty="0">
                <a:solidFill>
                  <a:srgbClr val="006600"/>
                </a:solidFill>
              </a:rPr>
              <a:t> )</a:t>
            </a:r>
          </a:p>
          <a:p>
            <a:pPr eaLnBrk="1" hangingPunct="1">
              <a:lnSpc>
                <a:spcPct val="100000"/>
              </a:lnSpc>
              <a:spcBef>
                <a:spcPct val="0"/>
              </a:spcBef>
              <a:buClr>
                <a:srgbClr val="FFF59B"/>
              </a:buClr>
              <a:buSzTx/>
              <a:buFontTx/>
              <a:buNone/>
            </a:pPr>
            <a:r>
              <a:rPr lang="en-US" altLang="zh-CN" sz="1500" dirty="0">
                <a:solidFill>
                  <a:srgbClr val="006600"/>
                </a:solidFill>
              </a:rPr>
              <a:t>{</a:t>
            </a:r>
          </a:p>
          <a:p>
            <a:pPr eaLnBrk="1" hangingPunct="1">
              <a:lnSpc>
                <a:spcPct val="100000"/>
              </a:lnSpc>
              <a:spcBef>
                <a:spcPct val="0"/>
              </a:spcBef>
              <a:buClr>
                <a:srgbClr val="FFF59B"/>
              </a:buClr>
              <a:buSzTx/>
              <a:buFontTx/>
              <a:buNone/>
            </a:pPr>
            <a:r>
              <a:rPr lang="en-US" altLang="zh-CN" sz="1500" dirty="0">
                <a:solidFill>
                  <a:srgbClr val="006600"/>
                </a:solidFill>
              </a:rPr>
              <a:t>  try  {</a:t>
            </a:r>
          </a:p>
          <a:p>
            <a:pPr eaLnBrk="1" hangingPunct="1">
              <a:lnSpc>
                <a:spcPct val="100000"/>
              </a:lnSpc>
              <a:spcBef>
                <a:spcPct val="0"/>
              </a:spcBef>
              <a:buClr>
                <a:srgbClr val="FFF59B"/>
              </a:buClr>
              <a:buSzTx/>
              <a:buFontTx/>
              <a:buNone/>
            </a:pPr>
            <a:r>
              <a:rPr lang="en-US" altLang="zh-CN" sz="1500" dirty="0">
                <a:solidFill>
                  <a:srgbClr val="006600"/>
                </a:solidFill>
              </a:rPr>
              <a:t>    if( </a:t>
            </a:r>
            <a:r>
              <a:rPr lang="zh-CN" altLang="en-US" sz="1500" dirty="0">
                <a:solidFill>
                  <a:srgbClr val="006600"/>
                </a:solidFill>
              </a:rPr>
              <a:t>线程需要立即退出</a:t>
            </a:r>
            <a:r>
              <a:rPr lang="en-US" altLang="zh-CN" sz="1500" dirty="0">
                <a:solidFill>
                  <a:srgbClr val="006600"/>
                </a:solidFill>
              </a:rPr>
              <a:t> )</a:t>
            </a:r>
          </a:p>
          <a:p>
            <a:pPr eaLnBrk="1" hangingPunct="1">
              <a:lnSpc>
                <a:spcPct val="100000"/>
              </a:lnSpc>
              <a:spcBef>
                <a:spcPct val="0"/>
              </a:spcBef>
              <a:buClr>
                <a:srgbClr val="FFF59B"/>
              </a:buClr>
              <a:buSzTx/>
              <a:buFontTx/>
              <a:buNone/>
            </a:pPr>
            <a:r>
              <a:rPr lang="en-US" altLang="zh-CN" sz="1500" dirty="0">
                <a:solidFill>
                  <a:srgbClr val="006600"/>
                </a:solidFill>
              </a:rPr>
              <a:t>      throw </a:t>
            </a:r>
            <a:r>
              <a:rPr lang="en-US" altLang="zh-CN" sz="1500" dirty="0" err="1" smtClean="0">
                <a:solidFill>
                  <a:srgbClr val="006600"/>
                </a:solidFill>
              </a:rPr>
              <a:t>EThreadExit</a:t>
            </a:r>
            <a:r>
              <a:rPr lang="en-US" altLang="zh-CN" sz="1500" dirty="0" smtClean="0">
                <a:solidFill>
                  <a:srgbClr val="006600"/>
                </a:solidFill>
              </a:rPr>
              <a:t>(  </a:t>
            </a:r>
            <a:r>
              <a:rPr lang="zh-CN" altLang="en-US" sz="1500" dirty="0">
                <a:solidFill>
                  <a:srgbClr val="006600"/>
                </a:solidFill>
              </a:rPr>
              <a:t>线程返回值</a:t>
            </a:r>
            <a:r>
              <a:rPr lang="en-US" altLang="zh-CN" sz="1500" dirty="0">
                <a:solidFill>
                  <a:srgbClr val="006600"/>
                </a:solidFill>
              </a:rPr>
              <a:t> );</a:t>
            </a:r>
          </a:p>
          <a:p>
            <a:pPr eaLnBrk="1" hangingPunct="1">
              <a:lnSpc>
                <a:spcPct val="100000"/>
              </a:lnSpc>
              <a:spcBef>
                <a:spcPct val="0"/>
              </a:spcBef>
              <a:buClr>
                <a:srgbClr val="FFF59B"/>
              </a:buClr>
              <a:buSzTx/>
              <a:buFontTx/>
              <a:buNone/>
            </a:pPr>
            <a:r>
              <a:rPr lang="en-US" altLang="zh-CN" sz="1500" dirty="0">
                <a:solidFill>
                  <a:srgbClr val="006600"/>
                </a:solidFill>
              </a:rPr>
              <a:t>  }</a:t>
            </a:r>
          </a:p>
          <a:p>
            <a:pPr eaLnBrk="1" hangingPunct="1">
              <a:lnSpc>
                <a:spcPct val="100000"/>
              </a:lnSpc>
              <a:spcBef>
                <a:spcPct val="0"/>
              </a:spcBef>
              <a:buClr>
                <a:srgbClr val="FFF59B"/>
              </a:buClr>
              <a:buSzTx/>
              <a:buFontTx/>
              <a:buNone/>
            </a:pPr>
            <a:r>
              <a:rPr lang="en-US" altLang="zh-CN" sz="1500" dirty="0">
                <a:solidFill>
                  <a:srgbClr val="006600"/>
                </a:solidFill>
              </a:rPr>
              <a:t>  catch( </a:t>
            </a:r>
            <a:r>
              <a:rPr lang="en-US" altLang="zh-CN" sz="1500" dirty="0" err="1" smtClean="0">
                <a:solidFill>
                  <a:srgbClr val="006600"/>
                </a:solidFill>
              </a:rPr>
              <a:t>const</a:t>
            </a:r>
            <a:r>
              <a:rPr lang="en-US" altLang="zh-CN" sz="1500" dirty="0" smtClean="0">
                <a:solidFill>
                  <a:srgbClr val="006600"/>
                </a:solidFill>
              </a:rPr>
              <a:t> </a:t>
            </a:r>
            <a:r>
              <a:rPr lang="en-US" altLang="zh-CN" sz="1500" dirty="0" err="1" smtClean="0">
                <a:solidFill>
                  <a:srgbClr val="006600"/>
                </a:solidFill>
              </a:rPr>
              <a:t>EThreadExit</a:t>
            </a:r>
            <a:r>
              <a:rPr lang="en-US" altLang="zh-CN" sz="1500" dirty="0" smtClean="0">
                <a:solidFill>
                  <a:srgbClr val="006600"/>
                </a:solidFill>
              </a:rPr>
              <a:t> </a:t>
            </a:r>
            <a:r>
              <a:rPr lang="en-US" altLang="zh-CN" sz="1500" dirty="0">
                <a:solidFill>
                  <a:srgbClr val="006600"/>
                </a:solidFill>
              </a:rPr>
              <a:t>&amp; e )  {</a:t>
            </a:r>
          </a:p>
          <a:p>
            <a:pPr eaLnBrk="1" hangingPunct="1">
              <a:lnSpc>
                <a:spcPct val="100000"/>
              </a:lnSpc>
              <a:spcBef>
                <a:spcPct val="0"/>
              </a:spcBef>
              <a:buClr>
                <a:srgbClr val="FFF59B"/>
              </a:buClr>
              <a:buSzTx/>
              <a:buFontTx/>
              <a:buNone/>
            </a:pPr>
            <a:r>
              <a:rPr lang="en-US" altLang="zh-CN" sz="1500" dirty="0">
                <a:solidFill>
                  <a:srgbClr val="006600"/>
                </a:solidFill>
              </a:rPr>
              <a:t>    </a:t>
            </a:r>
            <a:r>
              <a:rPr lang="en-US" altLang="zh-CN" sz="1500" dirty="0" err="1" smtClean="0">
                <a:solidFill>
                  <a:srgbClr val="006600"/>
                </a:solidFill>
              </a:rPr>
              <a:t>e.DoThreadExit</a:t>
            </a:r>
            <a:r>
              <a:rPr lang="en-US" altLang="zh-CN" sz="1500" dirty="0" smtClean="0">
                <a:solidFill>
                  <a:srgbClr val="006600"/>
                </a:solidFill>
              </a:rPr>
              <a:t>();    </a:t>
            </a:r>
            <a:r>
              <a:rPr lang="en-US" altLang="zh-CN" sz="1500" dirty="0">
                <a:solidFill>
                  <a:srgbClr val="006600"/>
                </a:solidFill>
              </a:rPr>
              <a:t>//  </a:t>
            </a:r>
            <a:r>
              <a:rPr lang="zh-CN" altLang="en-US" sz="1500" dirty="0">
                <a:solidFill>
                  <a:srgbClr val="006600"/>
                </a:solidFill>
              </a:rPr>
              <a:t>执行线程实际退出动作</a:t>
            </a:r>
            <a:endParaRPr lang="en-US" altLang="zh-CN" sz="1500" dirty="0">
              <a:solidFill>
                <a:srgbClr val="006600"/>
              </a:solidFill>
            </a:endParaRPr>
          </a:p>
          <a:p>
            <a:pPr eaLnBrk="1" hangingPunct="1">
              <a:lnSpc>
                <a:spcPct val="100000"/>
              </a:lnSpc>
              <a:spcBef>
                <a:spcPct val="0"/>
              </a:spcBef>
              <a:buClr>
                <a:srgbClr val="FFF59B"/>
              </a:buClr>
              <a:buSzTx/>
              <a:buFontTx/>
              <a:buNone/>
            </a:pPr>
            <a:r>
              <a:rPr lang="en-US" altLang="zh-CN" sz="1500" dirty="0">
                <a:solidFill>
                  <a:srgbClr val="006600"/>
                </a:solidFill>
              </a:rPr>
              <a:t>  }</a:t>
            </a:r>
          </a:p>
          <a:p>
            <a:pPr eaLnBrk="1" hangingPunct="1">
              <a:lnSpc>
                <a:spcPct val="100000"/>
              </a:lnSpc>
              <a:spcBef>
                <a:spcPct val="0"/>
              </a:spcBef>
              <a:buClr>
                <a:srgbClr val="FFF59B"/>
              </a:buClr>
              <a:buSzTx/>
              <a:buFontTx/>
              <a:buNone/>
            </a:pPr>
            <a:r>
              <a:rPr lang="en-US" altLang="zh-CN" sz="1500" dirty="0">
                <a:solidFill>
                  <a:srgbClr val="006600"/>
                </a:solidFill>
              </a:rPr>
              <a:t>  return NULL;</a:t>
            </a:r>
          </a:p>
          <a:p>
            <a:pPr eaLnBrk="1" hangingPunct="1">
              <a:lnSpc>
                <a:spcPct val="100000"/>
              </a:lnSpc>
              <a:spcBef>
                <a:spcPct val="0"/>
              </a:spcBef>
              <a:buClr>
                <a:srgbClr val="FFF59B"/>
              </a:buClr>
              <a:buSzTx/>
              <a:buFontTx/>
              <a:buNone/>
            </a:pPr>
            <a:r>
              <a:rPr lang="en-US" altLang="zh-CN" sz="1500" dirty="0">
                <a:solidFill>
                  <a:srgbClr val="006600"/>
                </a:solidFill>
              </a:rPr>
              <a:t>}</a:t>
            </a:r>
          </a:p>
          <a:p>
            <a:pPr eaLnBrk="1" hangingPunct="1">
              <a:lnSpc>
                <a:spcPct val="100000"/>
              </a:lnSpc>
              <a:spcBef>
                <a:spcPct val="0"/>
              </a:spcBef>
              <a:buClr>
                <a:srgbClr val="FFF59B"/>
              </a:buClr>
              <a:buSzTx/>
              <a:buFontTx/>
              <a:buNone/>
            </a:pPr>
            <a:endParaRPr lang="en-US" altLang="zh-CN" sz="1500" dirty="0">
              <a:solidFill>
                <a:srgbClr val="006600"/>
              </a:solidFill>
            </a:endParaRPr>
          </a:p>
        </p:txBody>
      </p:sp>
    </p:spTree>
    <p:extLst>
      <p:ext uri="{BB962C8B-B14F-4D97-AF65-F5344CB8AC3E}">
        <p14:creationId xmlns:p14="http://schemas.microsoft.com/office/powerpoint/2010/main" val="23162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线程同步机制</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777255" y="1580042"/>
            <a:ext cx="7679466" cy="3230821"/>
          </a:xfrm>
          <a:prstGeom prst="rect">
            <a:avLst/>
          </a:prstGeom>
        </p:spPr>
        <p:txBody>
          <a:bodyPr wrap="square">
            <a:spAutoFit/>
          </a:bodyPr>
          <a:lstStyle/>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资源竞争</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互　斥</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死　锁</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信号量</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条件变量</a:t>
            </a:r>
          </a:p>
        </p:txBody>
      </p:sp>
    </p:spTree>
    <p:extLst>
      <p:ext uri="{BB962C8B-B14F-4D97-AF65-F5344CB8AC3E}">
        <p14:creationId xmlns:p14="http://schemas.microsoft.com/office/powerpoint/2010/main" val="177783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资源竞争</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6" y="1395904"/>
            <a:ext cx="8441567" cy="4259628"/>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编程任务</a:t>
            </a: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存在</a:t>
            </a:r>
            <a:r>
              <a:rPr lang="zh-CN" altLang="en-US" sz="2000" b="1" dirty="0">
                <a:solidFill>
                  <a:srgbClr val="8A2F8C"/>
                </a:solidFill>
                <a:latin typeface="微软雅黑" panose="020B0503020204020204" pitchFamily="34" charset="-122"/>
                <a:ea typeface="微软雅黑" panose="020B0503020204020204" pitchFamily="34" charset="-122"/>
              </a:rPr>
              <a:t>一个任务队列，多个并发线程同时处理这些任务。每个线程在完成某项任务后，检查任务队列中是否有新任务。如果有，就处理该任务，并将该任务从任务队列中删除</a:t>
            </a:r>
            <a:r>
              <a:rPr lang="zh-CN" altLang="en-US" sz="2000" b="1" dirty="0" smtClean="0">
                <a:solidFill>
                  <a:srgbClr val="8A2F8C"/>
                </a:solidFill>
                <a:latin typeface="微软雅黑" panose="020B0503020204020204" pitchFamily="34" charset="-122"/>
                <a:ea typeface="微软雅黑" panose="020B0503020204020204" pitchFamily="34" charset="-122"/>
              </a:rPr>
              <a:t>。</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假设</a:t>
            </a:r>
            <a:r>
              <a:rPr lang="zh-CN" altLang="en-US" sz="2000" b="1" dirty="0">
                <a:solidFill>
                  <a:srgbClr val="8A2F8C"/>
                </a:solidFill>
                <a:latin typeface="微软雅黑" panose="020B0503020204020204" pitchFamily="34" charset="-122"/>
                <a:ea typeface="微软雅黑" panose="020B0503020204020204" pitchFamily="34" charset="-122"/>
              </a:rPr>
              <a:t>：两个线程碰巧完成各自任务，但队列中只有一个任务</a:t>
            </a:r>
            <a:r>
              <a:rPr lang="zh-CN" altLang="en-US" sz="2000" b="1" dirty="0" smtClean="0">
                <a:solidFill>
                  <a:srgbClr val="8A2F8C"/>
                </a:solidFill>
                <a:latin typeface="微软雅黑" panose="020B0503020204020204" pitchFamily="34" charset="-122"/>
                <a:ea typeface="微软雅黑" panose="020B0503020204020204" pitchFamily="34" charset="-122"/>
              </a:rPr>
              <a:t>。</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可能</a:t>
            </a:r>
            <a:r>
              <a:rPr lang="zh-CN" altLang="en-US" sz="2000" b="1" dirty="0">
                <a:solidFill>
                  <a:srgbClr val="8A2F8C"/>
                </a:solidFill>
                <a:latin typeface="微软雅黑" panose="020B0503020204020204" pitchFamily="34" charset="-122"/>
                <a:ea typeface="微软雅黑" panose="020B0503020204020204" pitchFamily="34" charset="-122"/>
              </a:rPr>
              <a:t>发生的情况：第一个线程发现任务队列非空</a:t>
            </a:r>
            <a:r>
              <a:rPr lang="zh-CN" altLang="en-US" sz="2000" b="1" dirty="0" smtClean="0">
                <a:solidFill>
                  <a:srgbClr val="8A2F8C"/>
                </a:solidFill>
                <a:latin typeface="微软雅黑" panose="020B0503020204020204" pitchFamily="34" charset="-122"/>
                <a:ea typeface="微软雅黑" panose="020B0503020204020204" pitchFamily="34" charset="-122"/>
              </a:rPr>
              <a:t>，准备</a:t>
            </a:r>
            <a:r>
              <a:rPr lang="zh-CN" altLang="en-US" sz="2000" b="1" dirty="0">
                <a:solidFill>
                  <a:srgbClr val="8A2F8C"/>
                </a:solidFill>
                <a:latin typeface="微软雅黑" panose="020B0503020204020204" pitchFamily="34" charset="-122"/>
                <a:ea typeface="微软雅黑" panose="020B0503020204020204" pitchFamily="34" charset="-122"/>
              </a:rPr>
              <a:t>接收该任务，但没有完成全部设置。此时，操作系统碰巧中断该线程。第二个线程获得了执行</a:t>
            </a:r>
            <a:r>
              <a:rPr lang="zh-CN" altLang="en-US" sz="2000" b="1" dirty="0" smtClean="0">
                <a:solidFill>
                  <a:srgbClr val="8A2F8C"/>
                </a:solidFill>
                <a:latin typeface="微软雅黑" panose="020B0503020204020204" pitchFamily="34" charset="-122"/>
                <a:ea typeface="微软雅黑" panose="020B0503020204020204" pitchFamily="34" charset="-122"/>
              </a:rPr>
              <a:t>，也</a:t>
            </a:r>
            <a:r>
              <a:rPr lang="zh-CN" altLang="en-US" sz="2000" b="1" dirty="0">
                <a:solidFill>
                  <a:srgbClr val="8A2F8C"/>
                </a:solidFill>
                <a:latin typeface="微软雅黑" panose="020B0503020204020204" pitchFamily="34" charset="-122"/>
                <a:ea typeface="微软雅黑" panose="020B0503020204020204" pitchFamily="34" charset="-122"/>
              </a:rPr>
              <a:t>发现任务队列非空，同样准备接收该任务，但发现已无法正确设置任务队列</a:t>
            </a:r>
            <a:r>
              <a:rPr lang="zh-CN" altLang="en-US" sz="2000" b="1" dirty="0" smtClean="0">
                <a:solidFill>
                  <a:srgbClr val="8A2F8C"/>
                </a:solidFill>
                <a:latin typeface="微软雅黑" panose="020B0503020204020204" pitchFamily="34" charset="-122"/>
                <a:ea typeface="微软雅黑" panose="020B0503020204020204" pitchFamily="34" charset="-122"/>
              </a:rPr>
              <a:t>。</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最坏</a:t>
            </a:r>
            <a:r>
              <a:rPr lang="zh-CN" altLang="en-US" sz="2000" b="1" dirty="0">
                <a:solidFill>
                  <a:srgbClr val="8A2F8C"/>
                </a:solidFill>
                <a:latin typeface="微软雅黑" panose="020B0503020204020204" pitchFamily="34" charset="-122"/>
                <a:ea typeface="微软雅黑" panose="020B0503020204020204" pitchFamily="34" charset="-122"/>
              </a:rPr>
              <a:t>情况：第一个线程已经从队列中摘取了任务，但是还</a:t>
            </a:r>
            <a:r>
              <a:rPr lang="zh-CN" altLang="en-US" sz="2000" b="1" dirty="0" smtClean="0">
                <a:solidFill>
                  <a:srgbClr val="8A2F8C"/>
                </a:solidFill>
                <a:latin typeface="微软雅黑" panose="020B0503020204020204" pitchFamily="34" charset="-122"/>
                <a:ea typeface="微软雅黑" panose="020B0503020204020204" pitchFamily="34" charset="-122"/>
              </a:rPr>
              <a:t>没有将</a:t>
            </a:r>
            <a:r>
              <a:rPr lang="zh-CN" altLang="en-US" sz="2000" b="1" dirty="0">
                <a:solidFill>
                  <a:srgbClr val="8A2F8C"/>
                </a:solidFill>
                <a:latin typeface="微软雅黑" panose="020B0503020204020204" pitchFamily="34" charset="-122"/>
                <a:ea typeface="微软雅黑" panose="020B0503020204020204" pitchFamily="34" charset="-122"/>
              </a:rPr>
              <a:t>任务队列设置为空，第二个线程对任务队列的访问导致段错误，系统崩溃。</a:t>
            </a:r>
          </a:p>
        </p:txBody>
      </p:sp>
    </p:spTree>
    <p:extLst>
      <p:ext uri="{BB962C8B-B14F-4D97-AF65-F5344CB8AC3E}">
        <p14:creationId xmlns:p14="http://schemas.microsoft.com/office/powerpoint/2010/main" val="115469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资源竞争</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82430" y="1366456"/>
            <a:ext cx="7778666" cy="453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smtClean="0">
                <a:solidFill>
                  <a:srgbClr val="006600"/>
                </a:solidFill>
              </a:rPr>
              <a:t>//  </a:t>
            </a:r>
            <a:r>
              <a:rPr lang="zh-CN" altLang="en-US" sz="1800" dirty="0" smtClean="0">
                <a:solidFill>
                  <a:srgbClr val="006600"/>
                </a:solidFill>
              </a:rPr>
              <a:t>有问题的程序代码</a:t>
            </a:r>
            <a:endParaRPr lang="en-US" altLang="zh-CN" sz="1800" dirty="0" smtClean="0">
              <a:solidFill>
                <a:srgbClr val="006600"/>
              </a:solidFill>
            </a:endParaRPr>
          </a:p>
          <a:p>
            <a:pPr eaLnBrk="1" hangingPunct="1">
              <a:lnSpc>
                <a:spcPct val="100000"/>
              </a:lnSpc>
              <a:spcBef>
                <a:spcPct val="0"/>
              </a:spcBef>
              <a:buClr>
                <a:srgbClr val="FFF59B"/>
              </a:buClr>
              <a:buSzTx/>
              <a:buFontTx/>
              <a:buNone/>
            </a:pPr>
            <a:r>
              <a:rPr lang="en-US" altLang="zh-CN" sz="1800" dirty="0" smtClean="0">
                <a:solidFill>
                  <a:srgbClr val="006600"/>
                </a:solidFill>
              </a:rPr>
              <a:t>#</a:t>
            </a:r>
            <a:r>
              <a:rPr lang="en-US" altLang="zh-CN" sz="1800" dirty="0">
                <a:solidFill>
                  <a:srgbClr val="006600"/>
                </a:solidFill>
              </a:rPr>
              <a:t>include &lt;list&gt;</a:t>
            </a:r>
          </a:p>
          <a:p>
            <a:pPr eaLnBrk="1" hangingPunct="1">
              <a:lnSpc>
                <a:spcPct val="100000"/>
              </a:lnSpc>
              <a:spcBef>
                <a:spcPct val="0"/>
              </a:spcBef>
              <a:buClr>
                <a:srgbClr val="FFF59B"/>
              </a:buClr>
              <a:buSzTx/>
              <a:buFontTx/>
              <a:buNone/>
            </a:pPr>
            <a:r>
              <a:rPr lang="en-US" altLang="zh-CN" sz="1800" dirty="0" err="1">
                <a:solidFill>
                  <a:srgbClr val="006600"/>
                </a:solidFill>
              </a:rPr>
              <a:t>struct</a:t>
            </a:r>
            <a:r>
              <a:rPr lang="en-US" altLang="zh-CN" sz="1800" dirty="0">
                <a:solidFill>
                  <a:srgbClr val="006600"/>
                </a:solidFill>
              </a:rPr>
              <a:t> Job;</a:t>
            </a:r>
          </a:p>
          <a:p>
            <a:pPr eaLnBrk="1" hangingPunct="1">
              <a:lnSpc>
                <a:spcPct val="100000"/>
              </a:lnSpc>
              <a:spcBef>
                <a:spcPct val="0"/>
              </a:spcBef>
              <a:buClr>
                <a:srgbClr val="FFF59B"/>
              </a:buClr>
              <a:buSzTx/>
              <a:buFontTx/>
              <a:buNone/>
            </a:pPr>
            <a:r>
              <a:rPr lang="en-US" altLang="zh-CN" sz="1800" dirty="0">
                <a:solidFill>
                  <a:srgbClr val="006600"/>
                </a:solidFill>
              </a:rPr>
              <a:t>std::</a:t>
            </a:r>
            <a:r>
              <a:rPr lang="en-US" altLang="zh-CN" sz="1800" dirty="0" smtClean="0">
                <a:solidFill>
                  <a:srgbClr val="006600"/>
                </a:solidFill>
              </a:rPr>
              <a:t>list&lt;Job *&gt;  </a:t>
            </a:r>
            <a:r>
              <a:rPr lang="en-US" altLang="zh-CN" sz="1800" dirty="0" err="1">
                <a:solidFill>
                  <a:srgbClr val="006600"/>
                </a:solidFill>
              </a:rPr>
              <a:t>job_queue</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zh-CN" altLang="en-US" sz="1800" dirty="0">
                <a:solidFill>
                  <a:srgbClr val="006600"/>
                </a:solidFill>
              </a:rPr>
              <a:t>线程函数</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void *  </a:t>
            </a:r>
            <a:r>
              <a:rPr lang="en-US" altLang="zh-CN" sz="1800" dirty="0" err="1">
                <a:solidFill>
                  <a:srgbClr val="006600"/>
                </a:solidFill>
              </a:rPr>
              <a:t>DequeueJob</a:t>
            </a:r>
            <a:r>
              <a:rPr lang="en-US" altLang="zh-CN" sz="1800" dirty="0">
                <a:solidFill>
                  <a:srgbClr val="006600"/>
                </a:solidFill>
              </a:rPr>
              <a:t>( void * </a:t>
            </a:r>
            <a:r>
              <a:rPr lang="en-US" altLang="zh-CN" sz="1800" dirty="0" err="1">
                <a:solidFill>
                  <a:srgbClr val="006600"/>
                </a:solidFill>
              </a:rPr>
              <a:t>arg</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if( !</a:t>
            </a:r>
            <a:r>
              <a:rPr lang="en-US" altLang="zh-CN" sz="1800" dirty="0" err="1">
                <a:solidFill>
                  <a:srgbClr val="006600"/>
                </a:solidFill>
              </a:rPr>
              <a:t>job_queue.empty</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Job *  job = </a:t>
            </a:r>
            <a:r>
              <a:rPr lang="en-US" altLang="zh-CN" sz="1800" dirty="0" err="1">
                <a:solidFill>
                  <a:srgbClr val="006600"/>
                </a:solidFill>
              </a:rPr>
              <a:t>job_queue.front</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job_queue.pop_front</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ProcessJob</a:t>
            </a:r>
            <a:r>
              <a:rPr lang="en-US" altLang="zh-CN" sz="1800" dirty="0">
                <a:solidFill>
                  <a:srgbClr val="006600"/>
                </a:solidFill>
              </a:rPr>
              <a:t>( job );</a:t>
            </a:r>
          </a:p>
          <a:p>
            <a:pPr eaLnBrk="1" hangingPunct="1">
              <a:lnSpc>
                <a:spcPct val="100000"/>
              </a:lnSpc>
              <a:spcBef>
                <a:spcPct val="0"/>
              </a:spcBef>
              <a:buClr>
                <a:srgbClr val="FFF59B"/>
              </a:buClr>
              <a:buSzTx/>
              <a:buFontTx/>
              <a:buNone/>
            </a:pPr>
            <a:r>
              <a:rPr lang="en-US" altLang="zh-CN" sz="1800" dirty="0">
                <a:solidFill>
                  <a:srgbClr val="006600"/>
                </a:solidFill>
              </a:rPr>
              <a:t>    delete job,  job = NULL;</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return NULL;</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55209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　斥</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6" y="1395904"/>
            <a:ext cx="9019084" cy="4447371"/>
          </a:xfrm>
          <a:prstGeom prst="rect">
            <a:avLst/>
          </a:prstGeom>
        </p:spPr>
        <p:txBody>
          <a:bodyPr wrap="square">
            <a:spAutoFit/>
          </a:bodyPr>
          <a:lstStyle/>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互斥（</a:t>
            </a:r>
            <a:r>
              <a:rPr lang="en-US" altLang="zh-CN" sz="2800" b="1" dirty="0" err="1">
                <a:solidFill>
                  <a:srgbClr val="8A2F8C"/>
                </a:solidFill>
                <a:latin typeface="微软雅黑" panose="020B0503020204020204" pitchFamily="34" charset="-122"/>
                <a:ea typeface="微软雅黑" panose="020B0503020204020204" pitchFamily="34" charset="-122"/>
              </a:rPr>
              <a:t>mutex</a:t>
            </a:r>
            <a:r>
              <a:rPr lang="zh-CN" altLang="en-US" sz="2800" b="1" dirty="0">
                <a:solidFill>
                  <a:srgbClr val="8A2F8C"/>
                </a:solidFill>
                <a:latin typeface="微软雅黑" panose="020B0503020204020204" pitchFamily="34" charset="-122"/>
                <a:ea typeface="微软雅黑" panose="020B0503020204020204" pitchFamily="34" charset="-122"/>
              </a:rPr>
              <a:t>）定义与性质：</a:t>
            </a:r>
            <a:r>
              <a:rPr lang="en-US" altLang="zh-CN" sz="2800" b="1" dirty="0" err="1">
                <a:solidFill>
                  <a:srgbClr val="8A2F8C"/>
                </a:solidFill>
                <a:latin typeface="微软雅黑" panose="020B0503020204020204" pitchFamily="34" charset="-122"/>
                <a:ea typeface="微软雅黑" panose="020B0503020204020204" pitchFamily="34" charset="-122"/>
              </a:rPr>
              <a:t>MUTial</a:t>
            </a:r>
            <a:r>
              <a:rPr lang="en-US" altLang="zh-CN" sz="2800" b="1" dirty="0">
                <a:solidFill>
                  <a:srgbClr val="8A2F8C"/>
                </a:solidFill>
                <a:latin typeface="微软雅黑" panose="020B0503020204020204" pitchFamily="34" charset="-122"/>
                <a:ea typeface="微软雅黑" panose="020B0503020204020204" pitchFamily="34" charset="-122"/>
              </a:rPr>
              <a:t> </a:t>
            </a:r>
            <a:r>
              <a:rPr lang="en-US" altLang="zh-CN" sz="2800" b="1" dirty="0" err="1">
                <a:solidFill>
                  <a:srgbClr val="8A2F8C"/>
                </a:solidFill>
                <a:latin typeface="微软雅黑" panose="020B0503020204020204" pitchFamily="34" charset="-122"/>
                <a:ea typeface="微软雅黑" panose="020B0503020204020204" pitchFamily="34" charset="-122"/>
              </a:rPr>
              <a:t>EXclusion</a:t>
            </a:r>
            <a:endParaRPr lang="en-US" altLang="zh-CN" sz="2800" b="1" dirty="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相互</a:t>
            </a:r>
            <a:r>
              <a:rPr lang="zh-CN" altLang="en-US" sz="2400" b="1" dirty="0">
                <a:solidFill>
                  <a:srgbClr val="8A2F8C"/>
                </a:solidFill>
                <a:latin typeface="微软雅黑" panose="020B0503020204020204" pitchFamily="34" charset="-122"/>
                <a:ea typeface="微软雅黑" panose="020B0503020204020204" pitchFamily="34" charset="-122"/>
              </a:rPr>
              <a:t>独占锁，与二元信号量</a:t>
            </a:r>
            <a:r>
              <a:rPr lang="zh-CN" altLang="en-US" sz="2400" b="1" dirty="0" smtClean="0">
                <a:solidFill>
                  <a:srgbClr val="8A2F8C"/>
                </a:solidFill>
                <a:latin typeface="微软雅黑" panose="020B0503020204020204" pitchFamily="34" charset="-122"/>
                <a:ea typeface="微软雅黑" panose="020B0503020204020204" pitchFamily="34" charset="-122"/>
              </a:rPr>
              <a:t>类似</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一</a:t>
            </a:r>
            <a:r>
              <a:rPr lang="zh-CN" altLang="en-US" sz="2400" b="1" dirty="0">
                <a:solidFill>
                  <a:srgbClr val="8A2F8C"/>
                </a:solidFill>
                <a:latin typeface="微软雅黑" panose="020B0503020204020204" pitchFamily="34" charset="-122"/>
                <a:ea typeface="微软雅黑" panose="020B0503020204020204" pitchFamily="34" charset="-122"/>
              </a:rPr>
              <a:t>次只有一个线程可以锁定一个数据对象，并</a:t>
            </a:r>
            <a:r>
              <a:rPr lang="zh-CN" altLang="en-US" sz="2400" b="1" dirty="0" smtClean="0">
                <a:solidFill>
                  <a:srgbClr val="8A2F8C"/>
                </a:solidFill>
                <a:latin typeface="微软雅黑" panose="020B0503020204020204" pitchFamily="34" charset="-122"/>
                <a:ea typeface="微软雅黑" panose="020B0503020204020204" pitchFamily="34" charset="-122"/>
              </a:rPr>
              <a:t>访问</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只有</a:t>
            </a:r>
            <a:r>
              <a:rPr lang="zh-CN" altLang="en-US" sz="2400" b="1" dirty="0">
                <a:solidFill>
                  <a:srgbClr val="8A2F8C"/>
                </a:solidFill>
                <a:latin typeface="微软雅黑" panose="020B0503020204020204" pitchFamily="34" charset="-122"/>
                <a:ea typeface="微软雅黑" panose="020B0503020204020204" pitchFamily="34" charset="-122"/>
              </a:rPr>
              <a:t>该线程释放锁定，其他线程才能访问该数据对象</a:t>
            </a:r>
          </a:p>
          <a:p>
            <a:pPr>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pthread_mutex_init</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函数：初始化互斥</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pthread_mutex_init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pthread_mutex_t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mutex</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pthread_mutexattr_t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mutexattr</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参数</a:t>
            </a:r>
            <a:r>
              <a:rPr lang="zh-CN" altLang="en-US" sz="2400" b="1" dirty="0">
                <a:solidFill>
                  <a:srgbClr val="8A2F8C"/>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mutex</a:t>
            </a:r>
            <a:r>
              <a:rPr lang="zh-CN" altLang="en-US" sz="2400" b="1" dirty="0">
                <a:solidFill>
                  <a:srgbClr val="8A2F8C"/>
                </a:solidFill>
                <a:latin typeface="微软雅黑" panose="020B0503020204020204" pitchFamily="34" charset="-122"/>
                <a:ea typeface="微软雅黑" panose="020B0503020204020204" pitchFamily="34" charset="-122"/>
              </a:rPr>
              <a:t>为互斥对象，</a:t>
            </a:r>
            <a:r>
              <a:rPr lang="en-US" altLang="zh-CN" sz="2400" b="1" dirty="0" err="1">
                <a:solidFill>
                  <a:srgbClr val="006600"/>
                </a:solidFill>
                <a:latin typeface="微软雅黑" panose="020B0503020204020204" pitchFamily="34" charset="-122"/>
                <a:ea typeface="微软雅黑" panose="020B0503020204020204" pitchFamily="34" charset="-122"/>
              </a:rPr>
              <a:t>mutexattr</a:t>
            </a:r>
            <a:r>
              <a:rPr lang="zh-CN" altLang="en-US" sz="2400" b="1" dirty="0">
                <a:solidFill>
                  <a:srgbClr val="8A2F8C"/>
                </a:solidFill>
                <a:latin typeface="微软雅黑" panose="020B0503020204020204" pitchFamily="34" charset="-122"/>
                <a:ea typeface="微软雅黑" panose="020B0503020204020204" pitchFamily="34" charset="-122"/>
              </a:rPr>
              <a:t>为互斥属性对象，</a:t>
            </a:r>
            <a:r>
              <a:rPr lang="en-US" altLang="zh-CN" sz="2400" b="1" dirty="0">
                <a:solidFill>
                  <a:srgbClr val="006600"/>
                </a:solidFill>
                <a:latin typeface="微软雅黑" panose="020B0503020204020204" pitchFamily="34" charset="-122"/>
                <a:ea typeface="微软雅黑" panose="020B0503020204020204" pitchFamily="34" charset="-122"/>
              </a:rPr>
              <a:t>NULL</a:t>
            </a:r>
            <a:r>
              <a:rPr lang="zh-CN" altLang="en-US" sz="2400" b="1" dirty="0">
                <a:solidFill>
                  <a:srgbClr val="8A2F8C"/>
                </a:solidFill>
                <a:latin typeface="微软雅黑" panose="020B0503020204020204" pitchFamily="34" charset="-122"/>
                <a:ea typeface="微软雅黑" panose="020B0503020204020204" pitchFamily="34" charset="-122"/>
              </a:rPr>
              <a:t>表示使用缺省</a:t>
            </a:r>
            <a:r>
              <a:rPr lang="zh-CN" altLang="en-US" sz="2400" b="1" dirty="0" smtClean="0">
                <a:solidFill>
                  <a:srgbClr val="8A2F8C"/>
                </a:solidFill>
                <a:latin typeface="微软雅黑" panose="020B0503020204020204" pitchFamily="34" charset="-122"/>
                <a:ea typeface="微软雅黑" panose="020B0503020204020204" pitchFamily="34" charset="-122"/>
              </a:rPr>
              <a:t>属性</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可</a:t>
            </a:r>
            <a:r>
              <a:rPr lang="zh-CN" altLang="en-US" sz="2400" b="1" dirty="0">
                <a:solidFill>
                  <a:srgbClr val="8A2F8C"/>
                </a:solidFill>
                <a:latin typeface="微软雅黑" panose="020B0503020204020204" pitchFamily="34" charset="-122"/>
                <a:ea typeface="微软雅黑" panose="020B0503020204020204" pitchFamily="34" charset="-122"/>
              </a:rPr>
              <a:t>使用预定义宏</a:t>
            </a:r>
            <a:r>
              <a:rPr lang="en-US" altLang="zh-CN" sz="2400" b="1" dirty="0">
                <a:solidFill>
                  <a:srgbClr val="006600"/>
                </a:solidFill>
                <a:latin typeface="微软雅黑" panose="020B0503020204020204" pitchFamily="34" charset="-122"/>
                <a:ea typeface="微软雅黑" panose="020B0503020204020204" pitchFamily="34" charset="-122"/>
              </a:rPr>
              <a:t>PTHREAD_MUTEX_INITIALIZER</a:t>
            </a:r>
            <a:r>
              <a:rPr lang="zh-CN" altLang="en-US" sz="2400" b="1" dirty="0">
                <a:solidFill>
                  <a:srgbClr val="8A2F8C"/>
                </a:solidFill>
                <a:latin typeface="微软雅黑" panose="020B0503020204020204" pitchFamily="34" charset="-122"/>
                <a:ea typeface="微软雅黑" panose="020B0503020204020204" pitchFamily="34" charset="-122"/>
              </a:rPr>
              <a:t>初始化互斥</a:t>
            </a:r>
          </a:p>
        </p:txBody>
      </p:sp>
    </p:spTree>
    <p:extLst>
      <p:ext uri="{BB962C8B-B14F-4D97-AF65-F5344CB8AC3E}">
        <p14:creationId xmlns:p14="http://schemas.microsoft.com/office/powerpoint/2010/main" val="73486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线程基本概念</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68706" y="1556325"/>
            <a:ext cx="7928220" cy="3862596"/>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内核线程</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操作系统</a:t>
            </a:r>
            <a:r>
              <a:rPr lang="zh-CN" altLang="en-US" sz="2400" b="1" dirty="0">
                <a:solidFill>
                  <a:srgbClr val="8A2F8C"/>
                </a:solidFill>
                <a:latin typeface="微软雅黑" panose="020B0503020204020204" pitchFamily="34" charset="-122"/>
                <a:ea typeface="微软雅黑" panose="020B0503020204020204" pitchFamily="34" charset="-122"/>
              </a:rPr>
              <a:t>内核支持多线程调度与</a:t>
            </a:r>
            <a:r>
              <a:rPr lang="zh-CN" altLang="en-US" sz="2400" b="1" dirty="0" smtClean="0">
                <a:solidFill>
                  <a:srgbClr val="8A2F8C"/>
                </a:solidFill>
                <a:latin typeface="微软雅黑" panose="020B0503020204020204" pitchFamily="34" charset="-122"/>
                <a:ea typeface="微软雅黑" panose="020B0503020204020204" pitchFamily="34" charset="-122"/>
              </a:rPr>
              <a:t>执行</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内核</a:t>
            </a:r>
            <a:r>
              <a:rPr lang="zh-CN" altLang="en-US" sz="2400" b="1" dirty="0">
                <a:solidFill>
                  <a:srgbClr val="8A2F8C"/>
                </a:solidFill>
                <a:latin typeface="微软雅黑" panose="020B0503020204020204" pitchFamily="34" charset="-122"/>
                <a:ea typeface="微软雅黑" panose="020B0503020204020204" pitchFamily="34" charset="-122"/>
              </a:rPr>
              <a:t>线程使用资源较少，仅包括内核栈和上下文切换时需要的保存寄存器内容的空间</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轻量级进程（</a:t>
            </a:r>
            <a:r>
              <a:rPr lang="en-US" altLang="zh-CN" sz="2800" b="1" dirty="0" smtClean="0">
                <a:solidFill>
                  <a:srgbClr val="8A2F8C"/>
                </a:solidFill>
                <a:latin typeface="微软雅黑" panose="020B0503020204020204" pitchFamily="34" charset="-122"/>
                <a:ea typeface="微软雅黑" panose="020B0503020204020204" pitchFamily="34" charset="-122"/>
              </a:rPr>
              <a:t>lightweight </a:t>
            </a:r>
            <a:r>
              <a:rPr lang="en-US" altLang="zh-CN" sz="2800" b="1" dirty="0">
                <a:solidFill>
                  <a:srgbClr val="8A2F8C"/>
                </a:solidFill>
                <a:latin typeface="微软雅黑" panose="020B0503020204020204" pitchFamily="34" charset="-122"/>
                <a:ea typeface="微软雅黑" panose="020B0503020204020204" pitchFamily="34" charset="-122"/>
              </a:rPr>
              <a:t>process</a:t>
            </a:r>
            <a:r>
              <a:rPr lang="zh-CN" altLang="en-US" sz="2800" b="1" dirty="0">
                <a:solidFill>
                  <a:srgbClr val="8A2F8C"/>
                </a:solidFill>
                <a:latin typeface="微软雅黑" panose="020B0503020204020204" pitchFamily="34" charset="-122"/>
                <a:ea typeface="微软雅黑" panose="020B0503020204020204" pitchFamily="34" charset="-122"/>
              </a:rPr>
              <a:t>，</a:t>
            </a:r>
            <a:r>
              <a:rPr lang="en-US" altLang="zh-CN" sz="2800" b="1" dirty="0">
                <a:solidFill>
                  <a:srgbClr val="8A2F8C"/>
                </a:solidFill>
                <a:latin typeface="微软雅黑" panose="020B0503020204020204" pitchFamily="34" charset="-122"/>
                <a:ea typeface="微软雅黑" panose="020B0503020204020204" pitchFamily="34" charset="-122"/>
              </a:rPr>
              <a:t>LWP</a:t>
            </a:r>
            <a:r>
              <a:rPr lang="zh-CN" altLang="en-US" sz="2800" b="1" dirty="0">
                <a:solidFill>
                  <a:srgbClr val="8A2F8C"/>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由</a:t>
            </a:r>
            <a:r>
              <a:rPr lang="zh-CN" altLang="en-US" sz="2400" b="1" dirty="0">
                <a:solidFill>
                  <a:srgbClr val="8A2F8C"/>
                </a:solidFill>
                <a:latin typeface="微软雅黑" panose="020B0503020204020204" pitchFamily="34" charset="-122"/>
                <a:ea typeface="微软雅黑" panose="020B0503020204020204" pitchFamily="34" charset="-122"/>
              </a:rPr>
              <a:t>内核支持的独立调度单元，调度开销小于普通的</a:t>
            </a:r>
            <a:r>
              <a:rPr lang="zh-CN" altLang="en-US" sz="2400" b="1" dirty="0" smtClean="0">
                <a:solidFill>
                  <a:srgbClr val="8A2F8C"/>
                </a:solidFill>
                <a:latin typeface="微软雅黑" panose="020B0503020204020204" pitchFamily="34" charset="-122"/>
                <a:ea typeface="微软雅黑" panose="020B0503020204020204" pitchFamily="34" charset="-122"/>
              </a:rPr>
              <a:t>进程</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系统支持</a:t>
            </a:r>
            <a:r>
              <a:rPr lang="zh-CN" altLang="en-US" sz="2400" b="1" dirty="0">
                <a:solidFill>
                  <a:srgbClr val="8A2F8C"/>
                </a:solidFill>
                <a:latin typeface="微软雅黑" panose="020B0503020204020204" pitchFamily="34" charset="-122"/>
                <a:ea typeface="微软雅黑" panose="020B0503020204020204" pitchFamily="34" charset="-122"/>
              </a:rPr>
              <a:t>多个轻量级进程同时运行，每个都与特定的内核线程相关联</a:t>
            </a:r>
          </a:p>
        </p:txBody>
      </p:sp>
    </p:spTree>
    <p:extLst>
      <p:ext uri="{BB962C8B-B14F-4D97-AF65-F5344CB8AC3E}">
        <p14:creationId xmlns:p14="http://schemas.microsoft.com/office/powerpoint/2010/main" val="143745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　斥</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37687" y="1492156"/>
            <a:ext cx="9206776" cy="4355038"/>
          </a:xfrm>
          <a:prstGeom prst="rect">
            <a:avLst/>
          </a:prstGeom>
        </p:spPr>
        <p:txBody>
          <a:bodyPr wrap="square">
            <a:spAutoFit/>
          </a:bodyPr>
          <a:lstStyle/>
          <a:p>
            <a:pPr>
              <a:spcBef>
                <a:spcPts val="600"/>
              </a:spcBef>
            </a:pPr>
            <a:r>
              <a:rPr lang="en-US" altLang="zh-CN" sz="2800" b="1" dirty="0">
                <a:solidFill>
                  <a:srgbClr val="006600"/>
                </a:solidFill>
                <a:latin typeface="微软雅黑" panose="020B0503020204020204" pitchFamily="34" charset="-122"/>
                <a:ea typeface="微软雅黑" panose="020B0503020204020204" pitchFamily="34" charset="-122"/>
              </a:rPr>
              <a:t>pthread_mutex_destroy()</a:t>
            </a:r>
            <a:r>
              <a:rPr lang="zh-CN" altLang="en-US" sz="2800" b="1" dirty="0">
                <a:solidFill>
                  <a:srgbClr val="8A2F8C"/>
                </a:solidFill>
                <a:latin typeface="微软雅黑" panose="020B0503020204020204" pitchFamily="34" charset="-122"/>
                <a:ea typeface="微软雅黑" panose="020B0503020204020204" pitchFamily="34" charset="-122"/>
              </a:rPr>
              <a:t>函数：销毁互斥</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原型</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pthread_mutex_destroy</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mutex</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a:spcBef>
                <a:spcPts val="600"/>
              </a:spcBef>
            </a:pPr>
            <a:r>
              <a:rPr lang="en-US" altLang="zh-CN" sz="2800" b="1" dirty="0" err="1" smtClean="0">
                <a:solidFill>
                  <a:srgbClr val="006600"/>
                </a:solidFill>
                <a:latin typeface="微软雅黑" panose="020B0503020204020204" pitchFamily="34" charset="-122"/>
                <a:ea typeface="微软雅黑" panose="020B0503020204020204" pitchFamily="34" charset="-122"/>
              </a:rPr>
              <a:t>pthread_mutex_lock</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函数：互斥加锁</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原型</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pthread_mutex_lock</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mutex</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如果</a:t>
            </a:r>
            <a:r>
              <a:rPr lang="zh-CN" altLang="en-US" sz="2000" b="1" dirty="0">
                <a:solidFill>
                  <a:srgbClr val="8A2F8C"/>
                </a:solidFill>
                <a:latin typeface="微软雅黑" panose="020B0503020204020204" pitchFamily="34" charset="-122"/>
                <a:ea typeface="微软雅黑" panose="020B0503020204020204" pitchFamily="34" charset="-122"/>
              </a:rPr>
              <a:t>无法锁定，则调用将阻塞</a:t>
            </a:r>
            <a:r>
              <a:rPr lang="zh-CN" altLang="en-US" sz="2000" b="1" dirty="0" smtClean="0">
                <a:solidFill>
                  <a:srgbClr val="8A2F8C"/>
                </a:solidFill>
                <a:latin typeface="微软雅黑" panose="020B0503020204020204" pitchFamily="34" charset="-122"/>
                <a:ea typeface="微软雅黑" panose="020B0503020204020204" pitchFamily="34" charset="-122"/>
              </a:rPr>
              <a:t>，至该</a:t>
            </a:r>
            <a:r>
              <a:rPr lang="zh-CN" altLang="en-US" sz="2000" b="1" dirty="0">
                <a:solidFill>
                  <a:srgbClr val="8A2F8C"/>
                </a:solidFill>
                <a:latin typeface="微软雅黑" panose="020B0503020204020204" pitchFamily="34" charset="-122"/>
                <a:ea typeface="微软雅黑" panose="020B0503020204020204" pitchFamily="34" charset="-122"/>
              </a:rPr>
              <a:t>互斥被解除锁定状态</a:t>
            </a:r>
          </a:p>
          <a:p>
            <a:pPr>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pthread_mutex_trylock</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函数：互斥加锁</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原型</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pthread_mutex_trylock</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mutex</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如果</a:t>
            </a:r>
            <a:r>
              <a:rPr lang="zh-CN" altLang="en-US" sz="2000" b="1" dirty="0">
                <a:solidFill>
                  <a:srgbClr val="8A2F8C"/>
                </a:solidFill>
                <a:latin typeface="微软雅黑" panose="020B0503020204020204" pitchFamily="34" charset="-122"/>
                <a:ea typeface="微软雅黑" panose="020B0503020204020204" pitchFamily="34" charset="-122"/>
              </a:rPr>
              <a:t>无法锁定，则立即返回，不阻塞</a:t>
            </a:r>
          </a:p>
          <a:p>
            <a:pPr>
              <a:spcBef>
                <a:spcPts val="600"/>
              </a:spcBef>
            </a:pPr>
            <a:r>
              <a:rPr lang="en-US" altLang="zh-CN" sz="2800" b="1" dirty="0" err="1">
                <a:solidFill>
                  <a:srgbClr val="006600"/>
                </a:solidFill>
                <a:latin typeface="微软雅黑" panose="020B0503020204020204" pitchFamily="34" charset="-122"/>
                <a:ea typeface="微软雅黑" panose="020B0503020204020204" pitchFamily="34" charset="-122"/>
              </a:rPr>
              <a:t>pthread_mutex_unlock</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函数：互斥解锁</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原型</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pthread_mutex_unlock</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mutex</a:t>
            </a:r>
            <a:r>
              <a:rPr lang="en-US" altLang="zh-CN" sz="2000" b="1" dirty="0" smtClean="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7092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　斥</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6" y="1347778"/>
            <a:ext cx="9019084" cy="4588307"/>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使用互斥的流程</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定义</a:t>
            </a:r>
            <a:r>
              <a:rPr lang="en-US" altLang="zh-CN" sz="2400" b="1" dirty="0" err="1">
                <a:solidFill>
                  <a:srgbClr val="006600"/>
                </a:solidFill>
                <a:latin typeface="微软雅黑" panose="020B0503020204020204" pitchFamily="34" charset="-122"/>
                <a:ea typeface="微软雅黑" panose="020B0503020204020204" pitchFamily="34" charset="-122"/>
              </a:rPr>
              <a:t>pthread_mutex_t</a:t>
            </a:r>
            <a:r>
              <a:rPr lang="zh-CN" altLang="en-US" sz="2400" b="1" dirty="0">
                <a:solidFill>
                  <a:srgbClr val="8A2F8C"/>
                </a:solidFill>
                <a:latin typeface="微软雅黑" panose="020B0503020204020204" pitchFamily="34" charset="-122"/>
                <a:ea typeface="微软雅黑" panose="020B0503020204020204" pitchFamily="34" charset="-122"/>
              </a:rPr>
              <a:t>类型的变量，将其地址作为第一个参数传给</a:t>
            </a:r>
            <a:r>
              <a:rPr lang="en-US" altLang="zh-CN" sz="2400" b="1" dirty="0" err="1">
                <a:solidFill>
                  <a:srgbClr val="006600"/>
                </a:solidFill>
                <a:latin typeface="微软雅黑" panose="020B0503020204020204" pitchFamily="34" charset="-122"/>
                <a:ea typeface="微软雅黑" panose="020B0503020204020204" pitchFamily="34" charset="-122"/>
              </a:rPr>
              <a:t>pthread_mutex_init</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函数；初始化函数只需调用一</a:t>
            </a:r>
            <a:r>
              <a:rPr lang="zh-CN" altLang="en-US" sz="2400" b="1" dirty="0" smtClean="0">
                <a:solidFill>
                  <a:srgbClr val="8A2F8C"/>
                </a:solidFill>
                <a:latin typeface="微软雅黑" panose="020B0503020204020204" pitchFamily="34" charset="-122"/>
                <a:ea typeface="微软雅黑" panose="020B0503020204020204" pitchFamily="34" charset="-122"/>
              </a:rPr>
              <a:t>次</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锁定</a:t>
            </a:r>
            <a:r>
              <a:rPr lang="zh-CN" altLang="en-US" sz="2400" b="1" dirty="0">
                <a:solidFill>
                  <a:srgbClr val="8A2F8C"/>
                </a:solidFill>
                <a:latin typeface="微软雅黑" panose="020B0503020204020204" pitchFamily="34" charset="-122"/>
                <a:ea typeface="微软雅黑" panose="020B0503020204020204" pitchFamily="34" charset="-122"/>
              </a:rPr>
              <a:t>或尝试锁定该互斥；获得访问权后，执行正常程序代码；并在执行完毕后解锁</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互斥属性</a:t>
            </a:r>
          </a:p>
          <a:p>
            <a:pPr marL="342900" indent="-342900">
              <a:lnSpc>
                <a:spcPct val="110000"/>
              </a:lnSpc>
              <a:spcBef>
                <a:spcPts val="600"/>
              </a:spcBef>
              <a:buFontTx/>
              <a:buChar char="-"/>
            </a:pPr>
            <a:r>
              <a:rPr lang="en-US" altLang="zh-CN" sz="2400" b="1" dirty="0" err="1" smtClean="0">
                <a:solidFill>
                  <a:srgbClr val="006600"/>
                </a:solidFill>
                <a:latin typeface="微软雅黑" panose="020B0503020204020204" pitchFamily="34" charset="-122"/>
                <a:ea typeface="微软雅黑" panose="020B0503020204020204" pitchFamily="34" charset="-122"/>
              </a:rPr>
              <a:t>pshared</a:t>
            </a:r>
            <a:r>
              <a:rPr lang="zh-CN" altLang="en-US" sz="2400" b="1" dirty="0">
                <a:solidFill>
                  <a:srgbClr val="8A2F8C"/>
                </a:solidFill>
                <a:latin typeface="微软雅黑" panose="020B0503020204020204" pitchFamily="34" charset="-122"/>
                <a:ea typeface="微软雅黑" panose="020B0503020204020204" pitchFamily="34" charset="-122"/>
              </a:rPr>
              <a:t>属性：进程共享</a:t>
            </a:r>
            <a:r>
              <a:rPr lang="zh-CN" altLang="en-US" sz="2400" b="1" dirty="0" smtClean="0">
                <a:solidFill>
                  <a:srgbClr val="8A2F8C"/>
                </a:solidFill>
                <a:latin typeface="微软雅黑" panose="020B0503020204020204" pitchFamily="34" charset="-122"/>
                <a:ea typeface="微软雅黑" panose="020B0503020204020204" pitchFamily="34" charset="-122"/>
              </a:rPr>
              <a:t>属性</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800100" lvl="1"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取值</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a:solidFill>
                  <a:srgbClr val="006600"/>
                </a:solidFill>
                <a:latin typeface="微软雅黑" panose="020B0503020204020204" pitchFamily="34" charset="-122"/>
                <a:ea typeface="微软雅黑" panose="020B0503020204020204" pitchFamily="34" charset="-122"/>
              </a:rPr>
              <a:t>PTHREAD_PROCESS_SHARED</a:t>
            </a:r>
            <a:r>
              <a:rPr lang="zh-CN" altLang="en-US" sz="2000" b="1" dirty="0">
                <a:solidFill>
                  <a:srgbClr val="8A2F8C"/>
                </a:solidFill>
                <a:latin typeface="微软雅黑" panose="020B0503020204020204" pitchFamily="34" charset="-122"/>
                <a:ea typeface="微软雅黑" panose="020B0503020204020204" pitchFamily="34" charset="-122"/>
              </a:rPr>
              <a:t>（跨进程共享），</a:t>
            </a:r>
            <a:r>
              <a:rPr lang="en-US" altLang="zh-CN" sz="2000" b="1" dirty="0">
                <a:solidFill>
                  <a:srgbClr val="006600"/>
                </a:solidFill>
                <a:latin typeface="微软雅黑" panose="020B0503020204020204" pitchFamily="34" charset="-122"/>
                <a:ea typeface="微软雅黑" panose="020B0503020204020204" pitchFamily="34" charset="-122"/>
              </a:rPr>
              <a:t>PTHREAD_PROCESS_PRIVATE</a:t>
            </a:r>
            <a:r>
              <a:rPr lang="zh-CN" altLang="en-US" sz="2000" b="1" dirty="0">
                <a:solidFill>
                  <a:srgbClr val="8A2F8C"/>
                </a:solidFill>
                <a:latin typeface="微软雅黑" panose="020B0503020204020204" pitchFamily="34" charset="-122"/>
                <a:ea typeface="微软雅黑" panose="020B0503020204020204" pitchFamily="34" charset="-122"/>
              </a:rPr>
              <a:t>（本进程内部共享</a:t>
            </a:r>
            <a:r>
              <a:rPr lang="zh-CN" altLang="en-US" sz="2000" b="1" dirty="0" smtClean="0">
                <a:solidFill>
                  <a:srgbClr val="8A2F8C"/>
                </a:solidFill>
                <a:latin typeface="微软雅黑" panose="020B0503020204020204" pitchFamily="34" charset="-122"/>
                <a:ea typeface="微软雅黑" panose="020B0503020204020204" pitchFamily="34" charset="-122"/>
              </a:rPr>
              <a:t>）</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type</a:t>
            </a:r>
            <a:r>
              <a:rPr lang="zh-CN" altLang="en-US" sz="2400" b="1" dirty="0">
                <a:solidFill>
                  <a:srgbClr val="8A2F8C"/>
                </a:solidFill>
                <a:latin typeface="微软雅黑" panose="020B0503020204020204" pitchFamily="34" charset="-122"/>
                <a:ea typeface="微软雅黑" panose="020B0503020204020204" pitchFamily="34" charset="-122"/>
              </a:rPr>
              <a:t>属性：互斥类型</a:t>
            </a:r>
          </a:p>
        </p:txBody>
      </p:sp>
    </p:spTree>
    <p:extLst>
      <p:ext uri="{BB962C8B-B14F-4D97-AF65-F5344CB8AC3E}">
        <p14:creationId xmlns:p14="http://schemas.microsoft.com/office/powerpoint/2010/main" val="242870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　斥</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6" y="1347778"/>
            <a:ext cx="9019084" cy="4616648"/>
          </a:xfrm>
          <a:prstGeom prst="rect">
            <a:avLst/>
          </a:prstGeom>
        </p:spPr>
        <p:txBody>
          <a:bodyPr wrap="square">
            <a:spAutoFit/>
          </a:bodyPr>
          <a:lstStyle/>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互斥</a:t>
            </a:r>
            <a:r>
              <a:rPr lang="en-US" altLang="zh-CN" sz="2800" b="1" dirty="0">
                <a:solidFill>
                  <a:srgbClr val="006600"/>
                </a:solidFill>
                <a:latin typeface="微软雅黑" panose="020B0503020204020204" pitchFamily="34" charset="-122"/>
                <a:ea typeface="微软雅黑" panose="020B0503020204020204" pitchFamily="34" charset="-122"/>
              </a:rPr>
              <a:t>type</a:t>
            </a:r>
            <a:r>
              <a:rPr lang="zh-CN" altLang="en-US" sz="2800" b="1" dirty="0">
                <a:solidFill>
                  <a:srgbClr val="8A2F8C"/>
                </a:solidFill>
                <a:latin typeface="微软雅黑" panose="020B0503020204020204" pitchFamily="34" charset="-122"/>
                <a:ea typeface="微软雅黑" panose="020B0503020204020204" pitchFamily="34" charset="-122"/>
              </a:rPr>
              <a:t>属性</a:t>
            </a:r>
          </a:p>
          <a:p>
            <a:pPr marL="342900" indent="-342900">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PTHREAD_MUTEX_NORMAL</a:t>
            </a:r>
            <a:r>
              <a:rPr lang="zh-CN" altLang="en-US" sz="2400" b="1" dirty="0">
                <a:solidFill>
                  <a:srgbClr val="8A2F8C"/>
                </a:solidFill>
                <a:latin typeface="微软雅黑" panose="020B0503020204020204" pitchFamily="34" charset="-122"/>
                <a:ea typeface="微软雅黑" panose="020B0503020204020204" pitchFamily="34" charset="-122"/>
              </a:rPr>
              <a:t>：普通</a:t>
            </a:r>
            <a:r>
              <a:rPr lang="zh-CN" altLang="en-US" sz="2400" b="1" dirty="0" smtClean="0">
                <a:solidFill>
                  <a:srgbClr val="8A2F8C"/>
                </a:solidFill>
                <a:latin typeface="微软雅黑" panose="020B0503020204020204" pitchFamily="34" charset="-122"/>
                <a:ea typeface="微软雅黑" panose="020B0503020204020204" pitchFamily="34" charset="-122"/>
              </a:rPr>
              <a:t>锁</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800100" lvl="1"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被</a:t>
            </a:r>
            <a:r>
              <a:rPr lang="zh-CN" altLang="en-US" sz="2000" b="1" dirty="0">
                <a:solidFill>
                  <a:srgbClr val="8A2F8C"/>
                </a:solidFill>
                <a:latin typeface="微软雅黑" panose="020B0503020204020204" pitchFamily="34" charset="-122"/>
                <a:ea typeface="微软雅黑" panose="020B0503020204020204" pitchFamily="34" charset="-122"/>
              </a:rPr>
              <a:t>某个线程锁定后，其他请求加锁的线程将</a:t>
            </a:r>
            <a:r>
              <a:rPr lang="zh-CN" altLang="en-US" sz="2000" b="1" dirty="0" smtClean="0">
                <a:solidFill>
                  <a:srgbClr val="8A2F8C"/>
                </a:solidFill>
                <a:latin typeface="微软雅黑" panose="020B0503020204020204" pitchFamily="34" charset="-122"/>
                <a:ea typeface="微软雅黑" panose="020B0503020204020204" pitchFamily="34" charset="-122"/>
              </a:rPr>
              <a:t>等待</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800100" lvl="1"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容易</a:t>
            </a:r>
            <a:r>
              <a:rPr lang="zh-CN" altLang="en-US" sz="2000" b="1" dirty="0">
                <a:solidFill>
                  <a:srgbClr val="8A2F8C"/>
                </a:solidFill>
                <a:latin typeface="微软雅黑" panose="020B0503020204020204" pitchFamily="34" charset="-122"/>
                <a:ea typeface="微软雅黑" panose="020B0503020204020204" pitchFamily="34" charset="-122"/>
              </a:rPr>
              <a:t>导致</a:t>
            </a:r>
            <a:r>
              <a:rPr lang="zh-CN" altLang="en-US" sz="2000" b="1" dirty="0" smtClean="0">
                <a:solidFill>
                  <a:srgbClr val="8A2F8C"/>
                </a:solidFill>
                <a:latin typeface="微软雅黑" panose="020B0503020204020204" pitchFamily="34" charset="-122"/>
                <a:ea typeface="微软雅黑" panose="020B0503020204020204" pitchFamily="34" charset="-122"/>
              </a:rPr>
              <a:t>死锁</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800100" lvl="1"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解锁</a:t>
            </a:r>
            <a:r>
              <a:rPr lang="zh-CN" altLang="en-US" sz="2000" b="1" dirty="0">
                <a:solidFill>
                  <a:srgbClr val="8A2F8C"/>
                </a:solidFill>
                <a:latin typeface="微软雅黑" panose="020B0503020204020204" pitchFamily="34" charset="-122"/>
                <a:ea typeface="微软雅黑" panose="020B0503020204020204" pitchFamily="34" charset="-122"/>
              </a:rPr>
              <a:t>被其他线程锁定或已解锁的互斥，将导致不可预期的</a:t>
            </a:r>
            <a:r>
              <a:rPr lang="zh-CN" altLang="en-US" sz="2000" b="1" dirty="0" smtClean="0">
                <a:solidFill>
                  <a:srgbClr val="8A2F8C"/>
                </a:solidFill>
                <a:latin typeface="微软雅黑" panose="020B0503020204020204" pitchFamily="34" charset="-122"/>
                <a:ea typeface="微软雅黑" panose="020B0503020204020204" pitchFamily="34" charset="-122"/>
              </a:rPr>
              <a:t>后果</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PTHREAD_MUTEX_ERRORCHECK</a:t>
            </a:r>
            <a:r>
              <a:rPr lang="zh-CN" altLang="en-US" sz="2400" b="1" dirty="0">
                <a:solidFill>
                  <a:srgbClr val="8A2F8C"/>
                </a:solidFill>
                <a:latin typeface="微软雅黑" panose="020B0503020204020204" pitchFamily="34" charset="-122"/>
                <a:ea typeface="微软雅黑" panose="020B0503020204020204" pitchFamily="34" charset="-122"/>
              </a:rPr>
              <a:t>：检错</a:t>
            </a:r>
            <a:r>
              <a:rPr lang="zh-CN" altLang="en-US" sz="2400" b="1" dirty="0" smtClean="0">
                <a:solidFill>
                  <a:srgbClr val="8A2F8C"/>
                </a:solidFill>
                <a:latin typeface="微软雅黑" panose="020B0503020204020204" pitchFamily="34" charset="-122"/>
                <a:ea typeface="微软雅黑" panose="020B0503020204020204" pitchFamily="34" charset="-122"/>
              </a:rPr>
              <a:t>锁</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800100" lvl="1"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线程</a:t>
            </a:r>
            <a:r>
              <a:rPr lang="zh-CN" altLang="en-US" sz="2000" b="1" dirty="0">
                <a:solidFill>
                  <a:srgbClr val="8A2F8C"/>
                </a:solidFill>
                <a:latin typeface="微软雅黑" panose="020B0503020204020204" pitchFamily="34" charset="-122"/>
                <a:ea typeface="微软雅黑" panose="020B0503020204020204" pitchFamily="34" charset="-122"/>
              </a:rPr>
              <a:t>对已被其他线程锁定的互斥加锁，将返回</a:t>
            </a:r>
            <a:r>
              <a:rPr lang="en-US" altLang="zh-CN" sz="2000" b="1" dirty="0" smtClean="0">
                <a:solidFill>
                  <a:srgbClr val="006600"/>
                </a:solidFill>
                <a:latin typeface="微软雅黑" panose="020B0503020204020204" pitchFamily="34" charset="-122"/>
                <a:ea typeface="微软雅黑" panose="020B0503020204020204" pitchFamily="34" charset="-122"/>
              </a:rPr>
              <a:t>EDEADLK</a:t>
            </a:r>
          </a:p>
          <a:p>
            <a:pPr marL="342900" indent="-342900">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PTHREAD_MUTEX_RECURSIVE</a:t>
            </a:r>
            <a:r>
              <a:rPr lang="zh-CN" altLang="en-US" sz="2400" b="1" dirty="0">
                <a:solidFill>
                  <a:srgbClr val="8A2F8C"/>
                </a:solidFill>
                <a:latin typeface="微软雅黑" panose="020B0503020204020204" pitchFamily="34" charset="-122"/>
                <a:ea typeface="微软雅黑" panose="020B0503020204020204" pitchFamily="34" charset="-122"/>
              </a:rPr>
              <a:t>：递归</a:t>
            </a:r>
            <a:r>
              <a:rPr lang="zh-CN" altLang="en-US" sz="2400" b="1" dirty="0" smtClean="0">
                <a:solidFill>
                  <a:srgbClr val="8A2F8C"/>
                </a:solidFill>
                <a:latin typeface="微软雅黑" panose="020B0503020204020204" pitchFamily="34" charset="-122"/>
                <a:ea typeface="微软雅黑" panose="020B0503020204020204" pitchFamily="34" charset="-122"/>
              </a:rPr>
              <a:t>锁</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800100" lvl="1"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允许</a:t>
            </a:r>
            <a:r>
              <a:rPr lang="zh-CN" altLang="en-US" sz="2000" b="1" dirty="0">
                <a:solidFill>
                  <a:srgbClr val="8A2F8C"/>
                </a:solidFill>
                <a:latin typeface="微软雅黑" panose="020B0503020204020204" pitchFamily="34" charset="-122"/>
                <a:ea typeface="微软雅黑" panose="020B0503020204020204" pitchFamily="34" charset="-122"/>
              </a:rPr>
              <a:t>线程对互斥多次加锁；解锁次数必须与加锁次数</a:t>
            </a:r>
            <a:r>
              <a:rPr lang="zh-CN" altLang="en-US" sz="2000" b="1" dirty="0" smtClean="0">
                <a:solidFill>
                  <a:srgbClr val="8A2F8C"/>
                </a:solidFill>
                <a:latin typeface="微软雅黑" panose="020B0503020204020204" pitchFamily="34" charset="-122"/>
                <a:ea typeface="微软雅黑" panose="020B0503020204020204" pitchFamily="34" charset="-122"/>
              </a:rPr>
              <a:t>匹配</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PTHREAD_MUTEX_DEFAULT</a:t>
            </a:r>
            <a:r>
              <a:rPr lang="zh-CN" altLang="en-US" sz="2400" b="1" dirty="0">
                <a:solidFill>
                  <a:srgbClr val="8A2F8C"/>
                </a:solidFill>
                <a:latin typeface="微软雅黑" panose="020B0503020204020204" pitchFamily="34" charset="-122"/>
                <a:ea typeface="微软雅黑" panose="020B0503020204020204" pitchFamily="34" charset="-122"/>
              </a:rPr>
              <a:t>：默认</a:t>
            </a:r>
            <a:r>
              <a:rPr lang="zh-CN" altLang="en-US" sz="2400" b="1" dirty="0" smtClean="0">
                <a:solidFill>
                  <a:srgbClr val="8A2F8C"/>
                </a:solidFill>
                <a:latin typeface="微软雅黑" panose="020B0503020204020204" pitchFamily="34" charset="-122"/>
                <a:ea typeface="微软雅黑" panose="020B0503020204020204" pitchFamily="34" charset="-122"/>
              </a:rPr>
              <a:t>锁</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800100" lvl="1"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实现</a:t>
            </a:r>
            <a:r>
              <a:rPr lang="zh-CN" altLang="en-US" sz="2000" b="1" dirty="0">
                <a:solidFill>
                  <a:srgbClr val="8A2F8C"/>
                </a:solidFill>
                <a:latin typeface="微软雅黑" panose="020B0503020204020204" pitchFamily="34" charset="-122"/>
                <a:ea typeface="微软雅黑" panose="020B0503020204020204" pitchFamily="34" charset="-122"/>
              </a:rPr>
              <a:t>上可能为上述三种之一</a:t>
            </a:r>
          </a:p>
        </p:txBody>
      </p:sp>
    </p:spTree>
    <p:extLst>
      <p:ext uri="{BB962C8B-B14F-4D97-AF65-F5344CB8AC3E}">
        <p14:creationId xmlns:p14="http://schemas.microsoft.com/office/powerpoint/2010/main" val="173491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　斥</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6" y="1347778"/>
            <a:ext cx="9019084" cy="4678204"/>
          </a:xfrm>
          <a:prstGeom prst="rect">
            <a:avLst/>
          </a:prstGeom>
        </p:spPr>
        <p:txBody>
          <a:bodyPr wrap="square">
            <a:spAutoFit/>
          </a:bodyPr>
          <a:lstStyle/>
          <a:p>
            <a:pPr>
              <a:spcBef>
                <a:spcPts val="200"/>
              </a:spcBef>
            </a:pPr>
            <a:r>
              <a:rPr lang="zh-CN" altLang="en-US" sz="2800" b="1" dirty="0">
                <a:solidFill>
                  <a:srgbClr val="8A2F8C"/>
                </a:solidFill>
                <a:latin typeface="微软雅黑" panose="020B0503020204020204" pitchFamily="34" charset="-122"/>
                <a:ea typeface="微软雅黑" panose="020B0503020204020204" pitchFamily="34" charset="-122"/>
              </a:rPr>
              <a:t>互斥属性函数</a:t>
            </a:r>
          </a:p>
          <a:p>
            <a:pPr marL="342900" indent="-342900">
              <a:spcBef>
                <a:spcPts val="2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初始化</a:t>
            </a:r>
            <a:r>
              <a:rPr lang="zh-CN" altLang="en-US" sz="2000" b="1" dirty="0">
                <a:solidFill>
                  <a:srgbClr val="8A2F8C"/>
                </a:solidFill>
                <a:latin typeface="微软雅黑" panose="020B0503020204020204" pitchFamily="34" charset="-122"/>
                <a:ea typeface="微软雅黑" panose="020B0503020204020204" pitchFamily="34" charset="-122"/>
              </a:rPr>
              <a:t>互斥属性对象：</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pthread_mutexattr_init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pthread_mutexatt_t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attr</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2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销毁</a:t>
            </a:r>
            <a:r>
              <a:rPr lang="zh-CN" altLang="en-US" sz="2000" b="1" dirty="0">
                <a:solidFill>
                  <a:srgbClr val="8A2F8C"/>
                </a:solidFill>
                <a:latin typeface="微软雅黑" panose="020B0503020204020204" pitchFamily="34" charset="-122"/>
                <a:ea typeface="微软雅黑" panose="020B0503020204020204" pitchFamily="34" charset="-122"/>
              </a:rPr>
              <a:t>互斥属性对象：</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pthread_mutexattr_destroy</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pthread_mutexatt_t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attr</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2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获取</a:t>
            </a:r>
            <a:r>
              <a:rPr lang="en-US" altLang="zh-CN" sz="2000" b="1" dirty="0" err="1">
                <a:solidFill>
                  <a:srgbClr val="006600"/>
                </a:solidFill>
                <a:latin typeface="微软雅黑" panose="020B0503020204020204" pitchFamily="34" charset="-122"/>
                <a:ea typeface="微软雅黑" panose="020B0503020204020204" pitchFamily="34" charset="-122"/>
              </a:rPr>
              <a:t>pshared</a:t>
            </a:r>
            <a:r>
              <a:rPr lang="zh-CN" altLang="en-US" sz="2000" b="1" dirty="0">
                <a:solidFill>
                  <a:srgbClr val="8A2F8C"/>
                </a:solidFill>
                <a:latin typeface="微软雅黑" panose="020B0503020204020204" pitchFamily="34" charset="-122"/>
                <a:ea typeface="微软雅黑" panose="020B0503020204020204" pitchFamily="34" charset="-122"/>
              </a:rPr>
              <a:t>属性：</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pthread_mutexattr_getpshared</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mutex</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pshared</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2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设置</a:t>
            </a:r>
            <a:r>
              <a:rPr lang="en-US" altLang="zh-CN" sz="2000" b="1" dirty="0" err="1">
                <a:solidFill>
                  <a:srgbClr val="006600"/>
                </a:solidFill>
                <a:latin typeface="微软雅黑" panose="020B0503020204020204" pitchFamily="34" charset="-122"/>
                <a:ea typeface="微软雅黑" panose="020B0503020204020204" pitchFamily="34" charset="-122"/>
              </a:rPr>
              <a:t>pshared</a:t>
            </a:r>
            <a:r>
              <a:rPr lang="zh-CN" altLang="en-US" sz="2000" b="1" dirty="0">
                <a:solidFill>
                  <a:srgbClr val="8A2F8C"/>
                </a:solidFill>
                <a:latin typeface="微软雅黑" panose="020B0503020204020204" pitchFamily="34" charset="-122"/>
                <a:ea typeface="微软雅黑" panose="020B0503020204020204" pitchFamily="34" charset="-122"/>
              </a:rPr>
              <a:t>属性：</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pthread_mutexattr_setpshared</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mutex</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pshared</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2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获取</a:t>
            </a:r>
            <a:r>
              <a:rPr lang="en-US" altLang="zh-CN" sz="2000" b="1" dirty="0">
                <a:solidFill>
                  <a:srgbClr val="006600"/>
                </a:solidFill>
                <a:latin typeface="微软雅黑" panose="020B0503020204020204" pitchFamily="34" charset="-122"/>
                <a:ea typeface="微软雅黑" panose="020B0503020204020204" pitchFamily="34" charset="-122"/>
              </a:rPr>
              <a:t>type</a:t>
            </a:r>
            <a:r>
              <a:rPr lang="zh-CN" altLang="en-US" sz="2000" b="1" dirty="0">
                <a:solidFill>
                  <a:srgbClr val="8A2F8C"/>
                </a:solidFill>
                <a:latin typeface="微软雅黑" panose="020B0503020204020204" pitchFamily="34" charset="-122"/>
                <a:ea typeface="微软雅黑" panose="020B0503020204020204" pitchFamily="34" charset="-122"/>
              </a:rPr>
              <a:t>属性：</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pthread_mutexattr_gettype</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mutex</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type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2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设置</a:t>
            </a:r>
            <a:r>
              <a:rPr lang="en-US" altLang="zh-CN" sz="2000" b="1" dirty="0">
                <a:solidFill>
                  <a:srgbClr val="006600"/>
                </a:solidFill>
                <a:latin typeface="微软雅黑" panose="020B0503020204020204" pitchFamily="34" charset="-122"/>
                <a:ea typeface="微软雅黑" panose="020B0503020204020204" pitchFamily="34" charset="-122"/>
              </a:rPr>
              <a:t>type</a:t>
            </a:r>
            <a:r>
              <a:rPr lang="zh-CN" altLang="en-US" sz="2000" b="1" dirty="0">
                <a:solidFill>
                  <a:srgbClr val="8A2F8C"/>
                </a:solidFill>
                <a:latin typeface="微软雅黑" panose="020B0503020204020204" pitchFamily="34" charset="-122"/>
                <a:ea typeface="微软雅黑" panose="020B0503020204020204" pitchFamily="34" charset="-122"/>
              </a:rPr>
              <a:t>属性：</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pthread_mutexattr_settype</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pthread_mutex_t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mutex</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type );</a:t>
            </a:r>
          </a:p>
        </p:txBody>
      </p:sp>
    </p:spTree>
    <p:extLst>
      <p:ext uri="{BB962C8B-B14F-4D97-AF65-F5344CB8AC3E}">
        <p14:creationId xmlns:p14="http://schemas.microsoft.com/office/powerpoint/2010/main" val="414392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　斥</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27020" y="1350414"/>
            <a:ext cx="9298534" cy="480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006600"/>
                </a:solidFill>
              </a:rPr>
              <a:t>//  </a:t>
            </a:r>
            <a:r>
              <a:rPr lang="zh-CN" altLang="en-US" sz="1800" dirty="0">
                <a:solidFill>
                  <a:srgbClr val="006600"/>
                </a:solidFill>
              </a:rPr>
              <a:t>完整程序代码</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pthread.h</a:t>
            </a:r>
            <a:r>
              <a:rPr lang="en-US" altLang="zh-CN" sz="1800" dirty="0">
                <a:solidFill>
                  <a:srgbClr val="006600"/>
                </a:solidFill>
              </a:rPr>
              <a:t>&gt;</a:t>
            </a:r>
          </a:p>
          <a:p>
            <a:pPr eaLnBrk="1" hangingPunct="1">
              <a:lnSpc>
                <a:spcPct val="100000"/>
              </a:lnSpc>
              <a:spcBef>
                <a:spcPct val="0"/>
              </a:spcBef>
              <a:buClr>
                <a:srgbClr val="FFF59B"/>
              </a:buClr>
              <a:buSzTx/>
              <a:buFont typeface="Wingdings" panose="05000000000000000000" pitchFamily="2" charset="2"/>
              <a:buNone/>
            </a:pPr>
            <a:r>
              <a:rPr lang="en-US" altLang="zh-CN" sz="1800" dirty="0">
                <a:solidFill>
                  <a:srgbClr val="006600"/>
                </a:solidFill>
              </a:rPr>
              <a:t>#include &lt;</a:t>
            </a:r>
            <a:r>
              <a:rPr lang="en-US" altLang="zh-CN" sz="1800" dirty="0" err="1">
                <a:solidFill>
                  <a:srgbClr val="006600"/>
                </a:solidFill>
              </a:rPr>
              <a:t>iostream</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#include &lt;list</a:t>
            </a:r>
            <a:r>
              <a:rPr lang="en-US" altLang="zh-CN" sz="1800" dirty="0" smtClean="0">
                <a:solidFill>
                  <a:srgbClr val="006600"/>
                </a:solidFill>
              </a:rPr>
              <a:t>&gt;</a:t>
            </a:r>
          </a:p>
          <a:p>
            <a:pPr eaLnBrk="1" hangingPunct="1">
              <a:lnSpc>
                <a:spcPct val="100000"/>
              </a:lnSpc>
              <a:spcBef>
                <a:spcPct val="0"/>
              </a:spcBef>
              <a:buClr>
                <a:srgbClr val="FFF59B"/>
              </a:buClr>
              <a:buSzTx/>
              <a:buFontTx/>
              <a:buNone/>
            </a:pPr>
            <a:r>
              <a:rPr lang="en-US" altLang="zh-CN" sz="1800" dirty="0" err="1" smtClean="0">
                <a:solidFill>
                  <a:srgbClr val="006600"/>
                </a:solidFill>
              </a:rPr>
              <a:t>struct</a:t>
            </a:r>
            <a:r>
              <a:rPr lang="en-US" altLang="zh-CN" sz="1800" dirty="0" smtClean="0">
                <a:solidFill>
                  <a:srgbClr val="006600"/>
                </a:solidFill>
              </a:rPr>
              <a:t> </a:t>
            </a:r>
            <a:r>
              <a:rPr lang="en-US" altLang="zh-CN" sz="1800" dirty="0">
                <a:solidFill>
                  <a:srgbClr val="006600"/>
                </a:solidFill>
              </a:rPr>
              <a:t>Job  {</a:t>
            </a:r>
          </a:p>
          <a:p>
            <a:pPr eaLnBrk="1" hangingPunct="1">
              <a:lnSpc>
                <a:spcPct val="100000"/>
              </a:lnSpc>
              <a:spcBef>
                <a:spcPct val="0"/>
              </a:spcBef>
              <a:buClr>
                <a:srgbClr val="FFF59B"/>
              </a:buClr>
              <a:buSzTx/>
              <a:buFontTx/>
              <a:buNone/>
            </a:pPr>
            <a:r>
              <a:rPr lang="en-US" altLang="zh-CN" sz="1800" dirty="0">
                <a:solidFill>
                  <a:srgbClr val="006600"/>
                </a:solidFill>
              </a:rPr>
              <a:t>  Job( </a:t>
            </a:r>
            <a:r>
              <a:rPr lang="en-US" altLang="zh-CN" sz="1800" dirty="0" err="1">
                <a:solidFill>
                  <a:srgbClr val="006600"/>
                </a:solidFill>
              </a:rPr>
              <a:t>int</a:t>
            </a:r>
            <a:r>
              <a:rPr lang="en-US" altLang="zh-CN" sz="1800" dirty="0">
                <a:solidFill>
                  <a:srgbClr val="006600"/>
                </a:solidFill>
              </a:rPr>
              <a:t> x = 0, </a:t>
            </a:r>
            <a:r>
              <a:rPr lang="en-US" altLang="zh-CN" sz="1800" dirty="0" err="1">
                <a:solidFill>
                  <a:srgbClr val="006600"/>
                </a:solidFill>
              </a:rPr>
              <a:t>int</a:t>
            </a:r>
            <a:r>
              <a:rPr lang="en-US" altLang="zh-CN" sz="1800" dirty="0">
                <a:solidFill>
                  <a:srgbClr val="006600"/>
                </a:solidFill>
              </a:rPr>
              <a:t> y = 0) : x(x), y(y)  {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int</a:t>
            </a:r>
            <a:r>
              <a:rPr lang="en-US" altLang="zh-CN" sz="1800" dirty="0">
                <a:solidFill>
                  <a:srgbClr val="006600"/>
                </a:solidFill>
              </a:rPr>
              <a:t> x, y;</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zh-CN" altLang="en-US" sz="1800" dirty="0" smtClean="0">
                <a:solidFill>
                  <a:srgbClr val="006600"/>
                </a:solidFill>
              </a:rPr>
              <a:t>一般要求</a:t>
            </a:r>
            <a:r>
              <a:rPr lang="zh-CN" altLang="en-US" sz="1800" dirty="0">
                <a:solidFill>
                  <a:srgbClr val="006600"/>
                </a:solidFill>
              </a:rPr>
              <a:t>临界区代码越短越好，执行时间</a:t>
            </a:r>
            <a:r>
              <a:rPr lang="zh-CN" altLang="en-US" sz="1800" dirty="0" smtClean="0">
                <a:solidFill>
                  <a:srgbClr val="006600"/>
                </a:solidFill>
              </a:rPr>
              <a:t>越短越好，使用</a:t>
            </a:r>
            <a:r>
              <a:rPr lang="en-US" altLang="zh-CN" sz="1800" dirty="0">
                <a:solidFill>
                  <a:srgbClr val="006600"/>
                </a:solidFill>
              </a:rPr>
              <a:t>C++ </a:t>
            </a:r>
            <a:r>
              <a:rPr lang="en-US" altLang="zh-CN" sz="1800" dirty="0" smtClean="0">
                <a:solidFill>
                  <a:srgbClr val="006600"/>
                </a:solidFill>
              </a:rPr>
              <a:t>STL</a:t>
            </a:r>
            <a:r>
              <a:rPr lang="zh-CN" altLang="en-US" sz="1800" dirty="0" smtClean="0">
                <a:solidFill>
                  <a:srgbClr val="006600"/>
                </a:solidFill>
              </a:rPr>
              <a:t>可能并不是好选择</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std::</a:t>
            </a:r>
            <a:r>
              <a:rPr lang="en-US" altLang="zh-CN" sz="1800" dirty="0" smtClean="0">
                <a:solidFill>
                  <a:srgbClr val="006600"/>
                </a:solidFill>
              </a:rPr>
              <a:t>list&lt;Job *&gt;   </a:t>
            </a:r>
            <a:r>
              <a:rPr lang="en-US" altLang="zh-CN" sz="1800" dirty="0" err="1">
                <a:solidFill>
                  <a:srgbClr val="006600"/>
                </a:solidFill>
              </a:rPr>
              <a:t>job_queue</a:t>
            </a:r>
            <a:r>
              <a:rPr lang="en-US" altLang="zh-CN" sz="1800" dirty="0">
                <a:solidFill>
                  <a:srgbClr val="006600"/>
                </a:solidFill>
              </a:rPr>
              <a:t>;</a:t>
            </a:r>
          </a:p>
          <a:p>
            <a:pPr eaLnBrk="1" hangingPunct="1">
              <a:lnSpc>
                <a:spcPct val="100000"/>
              </a:lnSpc>
              <a:spcBef>
                <a:spcPct val="0"/>
              </a:spcBef>
              <a:buClr>
                <a:srgbClr val="FFF59B"/>
              </a:buClr>
              <a:buSzTx/>
              <a:buFont typeface="Wingdings" panose="05000000000000000000" pitchFamily="2" charset="2"/>
              <a:buNone/>
            </a:pPr>
            <a:r>
              <a:rPr lang="en-US" altLang="zh-CN" sz="1800" dirty="0" err="1">
                <a:solidFill>
                  <a:srgbClr val="006600"/>
                </a:solidFill>
              </a:rPr>
              <a:t>pthread_mutex_t</a:t>
            </a:r>
            <a:r>
              <a:rPr lang="en-US" altLang="zh-CN" sz="1800" dirty="0">
                <a:solidFill>
                  <a:srgbClr val="006600"/>
                </a:solidFill>
              </a:rPr>
              <a:t>   </a:t>
            </a:r>
            <a:r>
              <a:rPr lang="en-US" altLang="zh-CN" sz="1800" dirty="0" err="1">
                <a:solidFill>
                  <a:srgbClr val="006600"/>
                </a:solidFill>
              </a:rPr>
              <a:t>job_queue_mutex</a:t>
            </a:r>
            <a:r>
              <a:rPr lang="en-US" altLang="zh-CN" sz="1800" dirty="0">
                <a:solidFill>
                  <a:srgbClr val="006600"/>
                </a:solidFill>
              </a:rPr>
              <a:t> = PTHREAD_MUTEX_INITIALIZER;</a:t>
            </a: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zh-CN" altLang="en-US" sz="1800" dirty="0">
                <a:solidFill>
                  <a:srgbClr val="006600"/>
                </a:solidFill>
              </a:rPr>
              <a:t>此处作业处理工作仅为示例，简单输出线程</a:t>
            </a:r>
            <a:r>
              <a:rPr lang="en-US" altLang="zh-CN" sz="1800" dirty="0">
                <a:solidFill>
                  <a:srgbClr val="006600"/>
                </a:solidFill>
              </a:rPr>
              <a:t>ID</a:t>
            </a:r>
            <a:r>
              <a:rPr lang="zh-CN" altLang="en-US" sz="1800" dirty="0">
                <a:solidFill>
                  <a:srgbClr val="006600"/>
                </a:solidFill>
              </a:rPr>
              <a:t>和作业内容信息</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void  </a:t>
            </a:r>
            <a:r>
              <a:rPr lang="en-US" altLang="zh-CN" sz="1800" dirty="0" err="1">
                <a:solidFill>
                  <a:srgbClr val="006600"/>
                </a:solidFill>
              </a:rPr>
              <a:t>ProcessJob</a:t>
            </a:r>
            <a:r>
              <a:rPr lang="en-US" altLang="zh-CN" sz="1800" dirty="0">
                <a:solidFill>
                  <a:srgbClr val="006600"/>
                </a:solidFill>
              </a:rPr>
              <a:t>( Job * job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"Thread " &lt;&lt; (</a:t>
            </a:r>
            <a:r>
              <a:rPr lang="en-US" altLang="zh-CN" sz="1800" dirty="0" err="1">
                <a:solidFill>
                  <a:srgbClr val="006600"/>
                </a:solidFill>
              </a:rPr>
              <a:t>int</a:t>
            </a:r>
            <a:r>
              <a:rPr lang="en-US" altLang="zh-CN" sz="1800" dirty="0">
                <a:solidFill>
                  <a:srgbClr val="006600"/>
                </a:solidFill>
              </a:rPr>
              <a:t>)</a:t>
            </a:r>
            <a:r>
              <a:rPr lang="en-US" altLang="zh-CN" sz="1800" dirty="0" err="1">
                <a:solidFill>
                  <a:srgbClr val="006600"/>
                </a:solidFill>
              </a:rPr>
              <a:t>pthread_self</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 processing (" &lt;&lt; job-&gt;x &lt;&lt; ", " &lt;&lt; job-&gt;y &lt;&lt; ")\n";</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66430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　斥</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734302" y="1334371"/>
            <a:ext cx="7939087" cy="476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006600"/>
                </a:solidFill>
              </a:rPr>
              <a:t>//  </a:t>
            </a:r>
            <a:r>
              <a:rPr lang="zh-CN" altLang="en-US" sz="1800" dirty="0">
                <a:solidFill>
                  <a:srgbClr val="006600"/>
                </a:solidFill>
              </a:rPr>
              <a:t>处理作业时需要加锁</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void *  </a:t>
            </a:r>
            <a:r>
              <a:rPr lang="en-US" altLang="zh-CN" sz="1800" dirty="0" err="1">
                <a:solidFill>
                  <a:srgbClr val="006600"/>
                </a:solidFill>
              </a:rPr>
              <a:t>DequeueJob</a:t>
            </a:r>
            <a:r>
              <a:rPr lang="en-US" altLang="zh-CN" sz="1800" dirty="0">
                <a:solidFill>
                  <a:srgbClr val="006600"/>
                </a:solidFill>
              </a:rPr>
              <a:t>( void * </a:t>
            </a:r>
            <a:r>
              <a:rPr lang="en-US" altLang="zh-CN" sz="1800" dirty="0" err="1">
                <a:solidFill>
                  <a:srgbClr val="006600"/>
                </a:solidFill>
              </a:rPr>
              <a:t>arg</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while( true </a:t>
            </a:r>
            <a:r>
              <a:rPr lang="en-US" altLang="zh-CN" sz="1800" dirty="0" smtClean="0">
                <a:solidFill>
                  <a:srgbClr val="006600"/>
                </a:solidFill>
              </a:rPr>
              <a:t>)  </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Job *  job = NULL;</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C00000"/>
                </a:solidFill>
              </a:rPr>
              <a:t>pthread_mutex_lock</a:t>
            </a:r>
            <a:r>
              <a:rPr lang="en-US" altLang="zh-CN" sz="1800" dirty="0">
                <a:solidFill>
                  <a:srgbClr val="C00000"/>
                </a:solidFill>
              </a:rPr>
              <a:t>( &amp;</a:t>
            </a:r>
            <a:r>
              <a:rPr lang="en-US" altLang="zh-CN" sz="1800" dirty="0" err="1">
                <a:solidFill>
                  <a:srgbClr val="C00000"/>
                </a:solidFill>
              </a:rPr>
              <a:t>job_queue_mutex</a:t>
            </a:r>
            <a:r>
              <a:rPr lang="en-US" altLang="zh-CN" sz="1800" dirty="0">
                <a:solidFill>
                  <a:srgbClr val="C00000"/>
                </a:solidFill>
              </a:rPr>
              <a:t> );</a:t>
            </a:r>
          </a:p>
          <a:p>
            <a:pPr eaLnBrk="1" hangingPunct="1">
              <a:lnSpc>
                <a:spcPct val="100000"/>
              </a:lnSpc>
              <a:spcBef>
                <a:spcPct val="0"/>
              </a:spcBef>
              <a:buClr>
                <a:srgbClr val="FFF59B"/>
              </a:buClr>
              <a:buSzTx/>
              <a:buFontTx/>
              <a:buNone/>
            </a:pPr>
            <a:r>
              <a:rPr lang="en-US" altLang="zh-CN" sz="1800" dirty="0">
                <a:solidFill>
                  <a:srgbClr val="006600"/>
                </a:solidFill>
              </a:rPr>
              <a:t>    if( !</a:t>
            </a:r>
            <a:r>
              <a:rPr lang="en-US" altLang="zh-CN" sz="1800" dirty="0" err="1">
                <a:solidFill>
                  <a:srgbClr val="006600"/>
                </a:solidFill>
              </a:rPr>
              <a:t>job_queue.empty</a:t>
            </a:r>
            <a:r>
              <a:rPr lang="en-US" altLang="zh-CN" sz="1800" dirty="0">
                <a:solidFill>
                  <a:srgbClr val="006600"/>
                </a:solidFill>
              </a:rPr>
              <a:t>() </a:t>
            </a:r>
            <a:r>
              <a:rPr lang="en-US" altLang="zh-CN" sz="1800" dirty="0" smtClean="0">
                <a:solidFill>
                  <a:srgbClr val="006600"/>
                </a:solidFill>
              </a:rPr>
              <a:t>)    </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job = </a:t>
            </a:r>
            <a:r>
              <a:rPr lang="en-US" altLang="zh-CN" sz="1800" dirty="0" err="1">
                <a:solidFill>
                  <a:srgbClr val="006600"/>
                </a:solidFill>
              </a:rPr>
              <a:t>job_queue.front</a:t>
            </a:r>
            <a:r>
              <a:rPr lang="en-US" altLang="zh-CN" sz="1800" dirty="0" smtClean="0">
                <a:solidFill>
                  <a:srgbClr val="006600"/>
                </a:solidFill>
              </a:rPr>
              <a:t>();	//  </a:t>
            </a:r>
            <a:r>
              <a:rPr lang="zh-CN" altLang="en-US" sz="1800" dirty="0">
                <a:solidFill>
                  <a:srgbClr val="006600"/>
                </a:solidFill>
              </a:rPr>
              <a:t>获取表头元素</a:t>
            </a:r>
          </a:p>
          <a:p>
            <a:pPr eaLnBrk="1" hangingPunct="1">
              <a:lnSpc>
                <a:spcPct val="100000"/>
              </a:lnSpc>
              <a:spcBef>
                <a:spcPct val="0"/>
              </a:spcBef>
              <a:buClr>
                <a:srgbClr val="FFF59B"/>
              </a:buClr>
              <a:buSzTx/>
              <a:buFontTx/>
              <a:buNone/>
            </a:pPr>
            <a:r>
              <a:rPr lang="zh-CN" altLang="en-US" sz="1800" dirty="0">
                <a:solidFill>
                  <a:srgbClr val="006600"/>
                </a:solidFill>
              </a:rPr>
              <a:t>      </a:t>
            </a:r>
            <a:r>
              <a:rPr lang="en-US" altLang="zh-CN" sz="1800" dirty="0" err="1">
                <a:solidFill>
                  <a:srgbClr val="006600"/>
                </a:solidFill>
              </a:rPr>
              <a:t>job_queue.pop_front</a:t>
            </a:r>
            <a:r>
              <a:rPr lang="en-US" altLang="zh-CN" sz="1800" dirty="0" smtClean="0">
                <a:solidFill>
                  <a:srgbClr val="006600"/>
                </a:solidFill>
              </a:rPr>
              <a:t>();	//  </a:t>
            </a:r>
            <a:r>
              <a:rPr lang="zh-CN" altLang="en-US" sz="1800" dirty="0">
                <a:solidFill>
                  <a:srgbClr val="006600"/>
                </a:solidFill>
              </a:rPr>
              <a:t>删除表头元素</a:t>
            </a:r>
          </a:p>
          <a:p>
            <a:pPr eaLnBrk="1" hangingPunct="1">
              <a:lnSpc>
                <a:spcPct val="100000"/>
              </a:lnSpc>
              <a:spcBef>
                <a:spcPct val="0"/>
              </a:spcBef>
              <a:buClr>
                <a:srgbClr val="FFF59B"/>
              </a:buClr>
              <a:buSzTx/>
              <a:buFontTx/>
              <a:buNone/>
            </a:pPr>
            <a:r>
              <a:rPr lang="zh-CN" altLang="en-US" sz="1800" dirty="0">
                <a:solidFill>
                  <a:srgbClr val="006600"/>
                </a:solidFill>
              </a:rPr>
              <a:t>    </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C00000"/>
                </a:solidFill>
              </a:rPr>
              <a:t>pthread_mutex_unlock</a:t>
            </a:r>
            <a:r>
              <a:rPr lang="en-US" altLang="zh-CN" sz="1800" dirty="0">
                <a:solidFill>
                  <a:srgbClr val="C00000"/>
                </a:solidFill>
              </a:rPr>
              <a:t>( &amp;</a:t>
            </a:r>
            <a:r>
              <a:rPr lang="en-US" altLang="zh-CN" sz="1800" dirty="0" err="1">
                <a:solidFill>
                  <a:srgbClr val="C00000"/>
                </a:solidFill>
              </a:rPr>
              <a:t>job_queue_mutex</a:t>
            </a:r>
            <a:r>
              <a:rPr lang="en-US" altLang="zh-CN" sz="1800" dirty="0">
                <a:solidFill>
                  <a:srgbClr val="C00000"/>
                </a:solidFill>
              </a:rPr>
              <a:t> );</a:t>
            </a:r>
          </a:p>
          <a:p>
            <a:pPr eaLnBrk="1" hangingPunct="1">
              <a:lnSpc>
                <a:spcPct val="100000"/>
              </a:lnSpc>
              <a:spcBef>
                <a:spcPct val="0"/>
              </a:spcBef>
              <a:buClr>
                <a:srgbClr val="FFF59B"/>
              </a:buClr>
              <a:buSzTx/>
              <a:buFontTx/>
              <a:buNone/>
            </a:pPr>
            <a:r>
              <a:rPr lang="en-US" altLang="zh-CN" sz="1800" dirty="0">
                <a:solidFill>
                  <a:srgbClr val="006600"/>
                </a:solidFill>
              </a:rPr>
              <a:t>    if( !job )    break;</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ProcessJob</a:t>
            </a:r>
            <a:r>
              <a:rPr lang="en-US" altLang="zh-CN" sz="1800" dirty="0">
                <a:solidFill>
                  <a:srgbClr val="006600"/>
                </a:solidFill>
              </a:rPr>
              <a:t>( job );</a:t>
            </a:r>
          </a:p>
          <a:p>
            <a:pPr eaLnBrk="1" hangingPunct="1">
              <a:lnSpc>
                <a:spcPct val="100000"/>
              </a:lnSpc>
              <a:spcBef>
                <a:spcPct val="0"/>
              </a:spcBef>
              <a:buClr>
                <a:srgbClr val="FFF59B"/>
              </a:buClr>
              <a:buSzTx/>
              <a:buFontTx/>
              <a:buNone/>
            </a:pPr>
            <a:r>
              <a:rPr lang="en-US" altLang="zh-CN" sz="1800" dirty="0">
                <a:solidFill>
                  <a:srgbClr val="006600"/>
                </a:solidFill>
              </a:rPr>
              <a:t>    delete job,  job = NULL;</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return NULL;</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82884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　斥</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18260" y="1542466"/>
            <a:ext cx="8468477" cy="412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006600"/>
                </a:solidFill>
              </a:rPr>
              <a:t>//  </a:t>
            </a:r>
            <a:r>
              <a:rPr lang="zh-CN" altLang="en-US" sz="1800" dirty="0">
                <a:solidFill>
                  <a:srgbClr val="006600"/>
                </a:solidFill>
              </a:rPr>
              <a:t>作业入队时需要加锁</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void </a:t>
            </a:r>
            <a:r>
              <a:rPr lang="zh-CN" altLang="en-US" sz="1800" dirty="0">
                <a:solidFill>
                  <a:srgbClr val="006600"/>
                </a:solidFill>
              </a:rPr>
              <a:t>*</a:t>
            </a:r>
            <a:r>
              <a:rPr lang="en-US" altLang="zh-CN" sz="1800" dirty="0">
                <a:solidFill>
                  <a:srgbClr val="006600"/>
                </a:solidFill>
              </a:rPr>
              <a:t>  </a:t>
            </a:r>
            <a:r>
              <a:rPr lang="en-US" altLang="zh-CN" sz="1800" dirty="0" err="1">
                <a:solidFill>
                  <a:srgbClr val="006600"/>
                </a:solidFill>
              </a:rPr>
              <a:t>EnqueueJob</a:t>
            </a:r>
            <a:r>
              <a:rPr lang="en-US" altLang="zh-CN" sz="1800" dirty="0">
                <a:solidFill>
                  <a:srgbClr val="006600"/>
                </a:solidFill>
              </a:rPr>
              <a:t>( void * </a:t>
            </a:r>
            <a:r>
              <a:rPr lang="en-US" altLang="zh-CN" sz="1800" dirty="0" err="1">
                <a:solidFill>
                  <a:srgbClr val="006600"/>
                </a:solidFill>
              </a:rPr>
              <a:t>arg</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Job * job = </a:t>
            </a:r>
            <a:r>
              <a:rPr lang="en-US" altLang="zh-CN" sz="1800" dirty="0" err="1">
                <a:solidFill>
                  <a:srgbClr val="006600"/>
                </a:solidFill>
              </a:rPr>
              <a:t>reinterpret_cast</a:t>
            </a:r>
            <a:r>
              <a:rPr lang="en-US" altLang="zh-CN" sz="1800" dirty="0">
                <a:solidFill>
                  <a:srgbClr val="006600"/>
                </a:solidFill>
              </a:rPr>
              <a:t>&lt; Job * &gt;( </a:t>
            </a:r>
            <a:r>
              <a:rPr lang="en-US" altLang="zh-CN" sz="1800" dirty="0" err="1">
                <a:solidFill>
                  <a:srgbClr val="006600"/>
                </a:solidFill>
              </a:rPr>
              <a:t>arg</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C00000"/>
                </a:solidFill>
              </a:rPr>
              <a:t>pthread_mutex_lock</a:t>
            </a:r>
            <a:r>
              <a:rPr lang="en-US" altLang="zh-CN" sz="1800" dirty="0">
                <a:solidFill>
                  <a:srgbClr val="C00000"/>
                </a:solidFill>
              </a:rPr>
              <a:t>( &amp;</a:t>
            </a:r>
            <a:r>
              <a:rPr lang="en-US" altLang="zh-CN" sz="1800" dirty="0" err="1">
                <a:solidFill>
                  <a:srgbClr val="C00000"/>
                </a:solidFill>
              </a:rPr>
              <a:t>job_queue_mutex</a:t>
            </a:r>
            <a:r>
              <a:rPr lang="en-US" altLang="zh-CN" sz="1800" dirty="0">
                <a:solidFill>
                  <a:srgbClr val="C00000"/>
                </a:solidFill>
              </a:rPr>
              <a:t> );</a:t>
            </a:r>
            <a:r>
              <a:rPr lang="en-US" altLang="zh-CN" sz="1800" dirty="0">
                <a:solidFill>
                  <a:srgbClr val="006600"/>
                </a:solidFill>
              </a:rPr>
              <a:t>    //  </a:t>
            </a:r>
            <a:r>
              <a:rPr lang="zh-CN" altLang="en-US" sz="1800" dirty="0">
                <a:solidFill>
                  <a:srgbClr val="006600"/>
                </a:solidFill>
              </a:rPr>
              <a:t>锁定互斥</a:t>
            </a: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job_queue.push_back</a:t>
            </a:r>
            <a:r>
              <a:rPr lang="en-US" altLang="zh-CN" sz="1800" dirty="0">
                <a:solidFill>
                  <a:srgbClr val="006600"/>
                </a:solidFill>
              </a:rPr>
              <a:t>( job );</a:t>
            </a:r>
          </a:p>
          <a:p>
            <a:pPr eaLnBrk="1" hangingPunct="1">
              <a:lnSpc>
                <a:spcPct val="100000"/>
              </a:lnSpc>
              <a:spcBef>
                <a:spcPct val="0"/>
              </a:spcBef>
              <a:buClr>
                <a:srgbClr val="FFF59B"/>
              </a:buClr>
              <a:buSzTx/>
              <a:buFontTx/>
              <a:buNone/>
            </a:pPr>
            <a:endParaRPr lang="en-US" altLang="zh-CN" sz="1800" dirty="0" smtClean="0">
              <a:solidFill>
                <a:srgbClr val="006600"/>
              </a:solidFill>
            </a:endParaRPr>
          </a:p>
          <a:p>
            <a:pPr eaLnBrk="1" hangingPunct="1">
              <a:lnSpc>
                <a:spcPct val="100000"/>
              </a:lnSpc>
              <a:spcBef>
                <a:spcPct val="0"/>
              </a:spcBef>
              <a:buClr>
                <a:srgbClr val="FFF59B"/>
              </a:buClr>
              <a:buSzTx/>
              <a:buFontTx/>
              <a:buNone/>
            </a:pPr>
            <a:r>
              <a:rPr lang="en-US" altLang="zh-CN" sz="1800" dirty="0" smtClean="0">
                <a:solidFill>
                  <a:srgbClr val="006600"/>
                </a:solidFill>
              </a:rPr>
              <a:t>  //  </a:t>
            </a:r>
            <a:r>
              <a:rPr lang="zh-CN" altLang="en-US" sz="1800" dirty="0">
                <a:solidFill>
                  <a:srgbClr val="006600"/>
                </a:solidFill>
              </a:rPr>
              <a:t>入队时也输出线程</a:t>
            </a:r>
            <a:r>
              <a:rPr lang="en-US" altLang="zh-CN" sz="1800" dirty="0">
                <a:solidFill>
                  <a:srgbClr val="006600"/>
                </a:solidFill>
              </a:rPr>
              <a:t>ID</a:t>
            </a:r>
            <a:r>
              <a:rPr lang="zh-CN" altLang="en-US" sz="1800" dirty="0">
                <a:solidFill>
                  <a:srgbClr val="006600"/>
                </a:solidFill>
              </a:rPr>
              <a:t>和作业内容信息</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"Thread " &lt;&lt; (</a:t>
            </a:r>
            <a:r>
              <a:rPr lang="en-US" altLang="zh-CN" sz="1800" dirty="0" err="1">
                <a:solidFill>
                  <a:srgbClr val="006600"/>
                </a:solidFill>
              </a:rPr>
              <a:t>int</a:t>
            </a:r>
            <a:r>
              <a:rPr lang="en-US" altLang="zh-CN" sz="1800" dirty="0">
                <a:solidFill>
                  <a:srgbClr val="006600"/>
                </a:solidFill>
              </a:rPr>
              <a:t>)</a:t>
            </a:r>
            <a:r>
              <a:rPr lang="en-US" altLang="zh-CN" sz="1800" dirty="0" err="1">
                <a:solidFill>
                  <a:srgbClr val="006600"/>
                </a:solidFill>
              </a:rPr>
              <a:t>pthread_self</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 </a:t>
            </a:r>
            <a:r>
              <a:rPr lang="en-US" altLang="zh-CN" sz="1800" dirty="0" err="1">
                <a:solidFill>
                  <a:srgbClr val="006600"/>
                </a:solidFill>
              </a:rPr>
              <a:t>enqueueing</a:t>
            </a:r>
            <a:r>
              <a:rPr lang="en-US" altLang="zh-CN" sz="1800" dirty="0">
                <a:solidFill>
                  <a:srgbClr val="006600"/>
                </a:solidFill>
              </a:rPr>
              <a:t> (" &lt;&lt; job-&gt;x &lt;&lt; ", " &lt;&lt; job-&gt;y &lt;&lt; ")\n";</a:t>
            </a:r>
          </a:p>
          <a:p>
            <a:pPr eaLnBrk="1" hangingPunct="1">
              <a:lnSpc>
                <a:spcPct val="100000"/>
              </a:lnSpc>
              <a:spcBef>
                <a:spcPct val="0"/>
              </a:spcBef>
              <a:buClr>
                <a:srgbClr val="FFF59B"/>
              </a:buClr>
              <a:buSzTx/>
              <a:buFontTx/>
              <a:buNone/>
            </a:pPr>
            <a:endParaRPr lang="en-US" altLang="zh-CN" sz="1800" dirty="0" smtClean="0">
              <a:solidFill>
                <a:srgbClr val="006600"/>
              </a:solidFill>
            </a:endParaRP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en-US" altLang="zh-CN" sz="1800" dirty="0" err="1">
                <a:solidFill>
                  <a:srgbClr val="C00000"/>
                </a:solidFill>
              </a:rPr>
              <a:t>pthread_mutex_unlock</a:t>
            </a:r>
            <a:r>
              <a:rPr lang="en-US" altLang="zh-CN" sz="1800" dirty="0">
                <a:solidFill>
                  <a:srgbClr val="C00000"/>
                </a:solidFill>
              </a:rPr>
              <a:t>( &amp;</a:t>
            </a:r>
            <a:r>
              <a:rPr lang="en-US" altLang="zh-CN" sz="1800" dirty="0" err="1">
                <a:solidFill>
                  <a:srgbClr val="C00000"/>
                </a:solidFill>
              </a:rPr>
              <a:t>job_queue_mutex</a:t>
            </a:r>
            <a:r>
              <a:rPr lang="en-US" altLang="zh-CN" sz="1800" dirty="0">
                <a:solidFill>
                  <a:srgbClr val="C00000"/>
                </a:solidFill>
              </a:rPr>
              <a:t> );</a:t>
            </a:r>
            <a:r>
              <a:rPr lang="en-US" altLang="zh-CN" sz="1800" dirty="0">
                <a:solidFill>
                  <a:srgbClr val="006600"/>
                </a:solidFill>
              </a:rPr>
              <a:t>    //  </a:t>
            </a:r>
            <a:r>
              <a:rPr lang="zh-CN" altLang="en-US" sz="1800" dirty="0">
                <a:solidFill>
                  <a:srgbClr val="006600"/>
                </a:solidFill>
              </a:rPr>
              <a:t>解锁</a:t>
            </a: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C00000"/>
                </a:solidFill>
              </a:rPr>
              <a:t>  </a:t>
            </a:r>
            <a:r>
              <a:rPr lang="en-US" altLang="zh-CN" sz="1800" dirty="0">
                <a:solidFill>
                  <a:srgbClr val="006600"/>
                </a:solidFill>
              </a:rPr>
              <a:t>return NULL;</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220815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　斥</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796155" y="1478298"/>
            <a:ext cx="8149950" cy="436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err="1">
                <a:solidFill>
                  <a:srgbClr val="006600"/>
                </a:solidFill>
              </a:rPr>
              <a:t>int</a:t>
            </a:r>
            <a:r>
              <a:rPr lang="en-US" altLang="zh-CN" sz="1800" dirty="0">
                <a:solidFill>
                  <a:srgbClr val="006600"/>
                </a:solidFill>
              </a:rPr>
              <a:t>  main()</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pthread_t</a:t>
            </a:r>
            <a:r>
              <a:rPr lang="en-US" altLang="zh-CN" sz="1800" dirty="0">
                <a:solidFill>
                  <a:srgbClr val="006600"/>
                </a:solidFill>
              </a:rPr>
              <a:t>  </a:t>
            </a:r>
            <a:r>
              <a:rPr lang="en-US" altLang="zh-CN" sz="1800" dirty="0" smtClean="0">
                <a:solidFill>
                  <a:srgbClr val="006600"/>
                </a:solidFill>
              </a:rPr>
              <a:t>threads[8];</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for( </a:t>
            </a:r>
            <a:r>
              <a:rPr lang="en-US" altLang="zh-CN" sz="1800" dirty="0" err="1">
                <a:solidFill>
                  <a:srgbClr val="006600"/>
                </a:solidFill>
              </a:rPr>
              <a:t>i</a:t>
            </a:r>
            <a:r>
              <a:rPr lang="en-US" altLang="zh-CN" sz="1800" dirty="0">
                <a:solidFill>
                  <a:srgbClr val="006600"/>
                </a:solidFill>
              </a:rPr>
              <a:t> = 0; </a:t>
            </a:r>
            <a:r>
              <a:rPr lang="en-US" altLang="zh-CN" sz="1800" dirty="0" err="1">
                <a:solidFill>
                  <a:srgbClr val="006600"/>
                </a:solidFill>
              </a:rPr>
              <a:t>i</a:t>
            </a:r>
            <a:r>
              <a:rPr lang="en-US" altLang="zh-CN" sz="1800" dirty="0">
                <a:solidFill>
                  <a:srgbClr val="006600"/>
                </a:solidFill>
              </a:rPr>
              <a:t> &lt; </a:t>
            </a:r>
            <a:r>
              <a:rPr lang="en-US" altLang="zh-CN" sz="1800" dirty="0" smtClean="0">
                <a:solidFill>
                  <a:srgbClr val="006600"/>
                </a:solidFill>
              </a:rPr>
              <a:t>5; </a:t>
            </a:r>
            <a:r>
              <a:rPr lang="en-US" altLang="zh-CN" sz="1800" dirty="0">
                <a:solidFill>
                  <a:srgbClr val="006600"/>
                </a:solidFill>
              </a:rPr>
              <a:t>++</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Job </a:t>
            </a:r>
            <a:r>
              <a:rPr lang="zh-CN" altLang="en-US" sz="1800" dirty="0">
                <a:solidFill>
                  <a:srgbClr val="006600"/>
                </a:solidFill>
              </a:rPr>
              <a:t>*  </a:t>
            </a:r>
            <a:r>
              <a:rPr lang="en-US" altLang="zh-CN" sz="1800" dirty="0">
                <a:solidFill>
                  <a:srgbClr val="006600"/>
                </a:solidFill>
              </a:rPr>
              <a:t>job = new Job( i+1, (i+1)*2 );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pthread_create</a:t>
            </a:r>
            <a:r>
              <a:rPr lang="en-US" altLang="zh-CN" sz="1800" dirty="0">
                <a:solidFill>
                  <a:srgbClr val="006600"/>
                </a:solidFill>
              </a:rPr>
              <a:t>( &amp;threads[</a:t>
            </a:r>
            <a:r>
              <a:rPr lang="en-US" altLang="zh-CN" sz="1800" dirty="0" err="1">
                <a:solidFill>
                  <a:srgbClr val="006600"/>
                </a:solidFill>
              </a:rPr>
              <a:t>i</a:t>
            </a:r>
            <a:r>
              <a:rPr lang="en-US" altLang="zh-CN" sz="1800" dirty="0">
                <a:solidFill>
                  <a:srgbClr val="006600"/>
                </a:solidFill>
              </a:rPr>
              <a:t>], NULL, </a:t>
            </a:r>
            <a:r>
              <a:rPr lang="en-US" altLang="zh-CN" sz="1800" dirty="0" err="1">
                <a:solidFill>
                  <a:srgbClr val="006600"/>
                </a:solidFill>
              </a:rPr>
              <a:t>EnqueueJob</a:t>
            </a:r>
            <a:r>
              <a:rPr lang="en-US" altLang="zh-CN" sz="1800" dirty="0">
                <a:solidFill>
                  <a:srgbClr val="006600"/>
                </a:solidFill>
              </a:rPr>
              <a:t>, job );</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for( </a:t>
            </a:r>
            <a:r>
              <a:rPr lang="en-US" altLang="zh-CN" sz="1800" dirty="0" err="1">
                <a:solidFill>
                  <a:srgbClr val="006600"/>
                </a:solidFill>
              </a:rPr>
              <a:t>i</a:t>
            </a:r>
            <a:r>
              <a:rPr lang="en-US" altLang="zh-CN" sz="1800" dirty="0">
                <a:solidFill>
                  <a:srgbClr val="006600"/>
                </a:solidFill>
              </a:rPr>
              <a:t> = </a:t>
            </a:r>
            <a:r>
              <a:rPr lang="en-US" altLang="zh-CN" sz="1800" dirty="0" smtClean="0">
                <a:solidFill>
                  <a:srgbClr val="006600"/>
                </a:solidFill>
              </a:rPr>
              <a:t>5; </a:t>
            </a:r>
            <a:r>
              <a:rPr lang="en-US" altLang="zh-CN" sz="1800" dirty="0" err="1">
                <a:solidFill>
                  <a:srgbClr val="006600"/>
                </a:solidFill>
              </a:rPr>
              <a:t>i</a:t>
            </a:r>
            <a:r>
              <a:rPr lang="en-US" altLang="zh-CN" sz="1800" dirty="0">
                <a:solidFill>
                  <a:srgbClr val="006600"/>
                </a:solidFill>
              </a:rPr>
              <a:t> &lt; </a:t>
            </a:r>
            <a:r>
              <a:rPr lang="en-US" altLang="zh-CN" sz="1800" dirty="0" smtClean="0">
                <a:solidFill>
                  <a:srgbClr val="006600"/>
                </a:solidFill>
              </a:rPr>
              <a:t>8; </a:t>
            </a:r>
            <a:r>
              <a:rPr lang="en-US" altLang="zh-CN" sz="1800" dirty="0">
                <a:solidFill>
                  <a:srgbClr val="006600"/>
                </a:solidFill>
              </a:rPr>
              <a:t>++</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pthread_create</a:t>
            </a:r>
            <a:r>
              <a:rPr lang="en-US" altLang="zh-CN" sz="1800" dirty="0">
                <a:solidFill>
                  <a:srgbClr val="006600"/>
                </a:solidFill>
              </a:rPr>
              <a:t>( &amp;threads[</a:t>
            </a:r>
            <a:r>
              <a:rPr lang="en-US" altLang="zh-CN" sz="1800" dirty="0" err="1">
                <a:solidFill>
                  <a:srgbClr val="006600"/>
                </a:solidFill>
              </a:rPr>
              <a:t>i</a:t>
            </a:r>
            <a:r>
              <a:rPr lang="en-US" altLang="zh-CN" sz="1800" dirty="0">
                <a:solidFill>
                  <a:srgbClr val="006600"/>
                </a:solidFill>
              </a:rPr>
              <a:t>], NULL, </a:t>
            </a:r>
            <a:r>
              <a:rPr lang="en-US" altLang="zh-CN" sz="1800" dirty="0" err="1">
                <a:solidFill>
                  <a:srgbClr val="006600"/>
                </a:solidFill>
              </a:rPr>
              <a:t>DequeueJob</a:t>
            </a:r>
            <a:r>
              <a:rPr lang="en-US" altLang="zh-CN" sz="1800" dirty="0">
                <a:solidFill>
                  <a:srgbClr val="006600"/>
                </a:solidFill>
              </a:rPr>
              <a:t>, NULL );</a:t>
            </a:r>
          </a:p>
          <a:p>
            <a:pPr eaLnBrk="1" hangingPunct="1">
              <a:lnSpc>
                <a:spcPct val="100000"/>
              </a:lnSpc>
              <a:spcBef>
                <a:spcPct val="0"/>
              </a:spcBef>
              <a:buClr>
                <a:srgbClr val="FFF59B"/>
              </a:buClr>
              <a:buSzTx/>
              <a:buFontTx/>
              <a:buNone/>
            </a:pPr>
            <a:r>
              <a:rPr lang="en-US" altLang="zh-CN" sz="1800" dirty="0">
                <a:solidFill>
                  <a:srgbClr val="006600"/>
                </a:solidFill>
              </a:rPr>
              <a:t>  for( </a:t>
            </a:r>
            <a:r>
              <a:rPr lang="en-US" altLang="zh-CN" sz="1800" dirty="0" err="1">
                <a:solidFill>
                  <a:srgbClr val="006600"/>
                </a:solidFill>
              </a:rPr>
              <a:t>i</a:t>
            </a:r>
            <a:r>
              <a:rPr lang="en-US" altLang="zh-CN" sz="1800" dirty="0">
                <a:solidFill>
                  <a:srgbClr val="006600"/>
                </a:solidFill>
              </a:rPr>
              <a:t> = 0; </a:t>
            </a:r>
            <a:r>
              <a:rPr lang="en-US" altLang="zh-CN" sz="1800" dirty="0" err="1">
                <a:solidFill>
                  <a:srgbClr val="006600"/>
                </a:solidFill>
              </a:rPr>
              <a:t>i</a:t>
            </a:r>
            <a:r>
              <a:rPr lang="en-US" altLang="zh-CN" sz="1800" dirty="0">
                <a:solidFill>
                  <a:srgbClr val="006600"/>
                </a:solidFill>
              </a:rPr>
              <a:t> &lt; </a:t>
            </a:r>
            <a:r>
              <a:rPr lang="en-US" altLang="zh-CN" sz="1800" dirty="0" smtClean="0">
                <a:solidFill>
                  <a:srgbClr val="006600"/>
                </a:solidFill>
              </a:rPr>
              <a:t>8; </a:t>
            </a:r>
            <a:r>
              <a:rPr lang="en-US" altLang="zh-CN" sz="1800" dirty="0">
                <a:solidFill>
                  <a:srgbClr val="006600"/>
                </a:solidFill>
              </a:rPr>
              <a:t>++</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pthread_join</a:t>
            </a:r>
            <a:r>
              <a:rPr lang="en-US" altLang="zh-CN" sz="1800" dirty="0">
                <a:solidFill>
                  <a:srgbClr val="006600"/>
                </a:solidFill>
              </a:rPr>
              <a:t>( threads[</a:t>
            </a:r>
            <a:r>
              <a:rPr lang="en-US" altLang="zh-CN" sz="1800" dirty="0" err="1">
                <a:solidFill>
                  <a:srgbClr val="006600"/>
                </a:solidFill>
              </a:rPr>
              <a:t>i</a:t>
            </a:r>
            <a:r>
              <a:rPr lang="en-US" altLang="zh-CN" sz="1800" dirty="0">
                <a:solidFill>
                  <a:srgbClr val="006600"/>
                </a:solidFill>
              </a:rPr>
              <a:t>], NULL );</a:t>
            </a:r>
          </a:p>
          <a:p>
            <a:pPr eaLnBrk="1" hangingPunct="1">
              <a:lnSpc>
                <a:spcPct val="100000"/>
              </a:lnSpc>
              <a:spcBef>
                <a:spcPct val="0"/>
              </a:spcBef>
              <a:buClr>
                <a:srgbClr val="FFF59B"/>
              </a:buClr>
              <a:buSzTx/>
              <a:buFontTx/>
              <a:buNone/>
            </a:pPr>
            <a:r>
              <a:rPr lang="en-US" altLang="zh-CN" sz="1800" dirty="0">
                <a:solidFill>
                  <a:srgbClr val="006600"/>
                </a:solidFill>
              </a:rPr>
              <a:t>  return 0;</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endParaRPr lang="en-US" altLang="zh-CN" sz="1800" dirty="0">
              <a:solidFill>
                <a:srgbClr val="006600"/>
              </a:solidFill>
            </a:endParaRPr>
          </a:p>
        </p:txBody>
      </p:sp>
    </p:spTree>
    <p:extLst>
      <p:ext uri="{BB962C8B-B14F-4D97-AF65-F5344CB8AC3E}">
        <p14:creationId xmlns:p14="http://schemas.microsoft.com/office/powerpoint/2010/main" val="369385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死　锁</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48917" y="1444030"/>
            <a:ext cx="8842620" cy="4293483"/>
          </a:xfrm>
          <a:prstGeom prst="rect">
            <a:avLst/>
          </a:prstGeom>
        </p:spPr>
        <p:txBody>
          <a:bodyPr wrap="square">
            <a:spAutoFit/>
          </a:bodyPr>
          <a:lstStyle/>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死锁：资源被竞争占用，且无法释放</a:t>
            </a:r>
          </a:p>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处理策略：更改互斥类型</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创建</a:t>
            </a:r>
            <a:r>
              <a:rPr lang="zh-CN" altLang="en-US" sz="2400" b="1" dirty="0">
                <a:solidFill>
                  <a:srgbClr val="8A2F8C"/>
                </a:solidFill>
                <a:latin typeface="微软雅黑" panose="020B0503020204020204" pitchFamily="34" charset="-122"/>
                <a:ea typeface="微软雅黑" panose="020B0503020204020204" pitchFamily="34" charset="-122"/>
              </a:rPr>
              <a:t>互斥属性</a:t>
            </a:r>
            <a:r>
              <a:rPr lang="en-US" altLang="zh-CN" sz="2400" b="1" dirty="0" err="1">
                <a:solidFill>
                  <a:srgbClr val="006600"/>
                </a:solidFill>
                <a:latin typeface="微软雅黑" panose="020B0503020204020204" pitchFamily="34" charset="-122"/>
                <a:ea typeface="微软雅黑" panose="020B0503020204020204" pitchFamily="34" charset="-122"/>
              </a:rPr>
              <a:t>pthread_mutexattr_t</a:t>
            </a:r>
            <a:r>
              <a:rPr lang="zh-CN" altLang="en-US" sz="2400" b="1" dirty="0">
                <a:solidFill>
                  <a:srgbClr val="8A2F8C"/>
                </a:solidFill>
                <a:latin typeface="微软雅黑" panose="020B0503020204020204" pitchFamily="34" charset="-122"/>
                <a:ea typeface="微软雅黑" panose="020B0503020204020204" pitchFamily="34" charset="-122"/>
              </a:rPr>
              <a:t>型的</a:t>
            </a:r>
            <a:r>
              <a:rPr lang="zh-CN" altLang="en-US" sz="2400" b="1" dirty="0" smtClean="0">
                <a:solidFill>
                  <a:srgbClr val="8A2F8C"/>
                </a:solidFill>
                <a:latin typeface="微软雅黑" panose="020B0503020204020204" pitchFamily="34" charset="-122"/>
                <a:ea typeface="微软雅黑" panose="020B0503020204020204" pitchFamily="34" charset="-122"/>
              </a:rPr>
              <a:t>对象</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调用</a:t>
            </a:r>
            <a:r>
              <a:rPr lang="en-US" altLang="zh-CN" sz="2400" b="1" dirty="0" err="1">
                <a:solidFill>
                  <a:srgbClr val="006600"/>
                </a:solidFill>
                <a:latin typeface="微软雅黑" panose="020B0503020204020204" pitchFamily="34" charset="-122"/>
                <a:ea typeface="微软雅黑" panose="020B0503020204020204" pitchFamily="34" charset="-122"/>
              </a:rPr>
              <a:t>pthread_mutexattr_init</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函数初始化互斥属性对象，传递其</a:t>
            </a:r>
            <a:r>
              <a:rPr lang="zh-CN" altLang="en-US" sz="2400" b="1" dirty="0" smtClean="0">
                <a:solidFill>
                  <a:srgbClr val="8A2F8C"/>
                </a:solidFill>
                <a:latin typeface="微软雅黑" panose="020B0503020204020204" pitchFamily="34" charset="-122"/>
                <a:ea typeface="微软雅黑" panose="020B0503020204020204" pitchFamily="34" charset="-122"/>
              </a:rPr>
              <a:t>地址</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调用</a:t>
            </a:r>
            <a:r>
              <a:rPr lang="en-US" altLang="zh-CN" sz="2400" b="1" dirty="0" err="1">
                <a:solidFill>
                  <a:srgbClr val="006600"/>
                </a:solidFill>
                <a:latin typeface="微软雅黑" panose="020B0503020204020204" pitchFamily="34" charset="-122"/>
                <a:ea typeface="微软雅黑" panose="020B0503020204020204" pitchFamily="34" charset="-122"/>
              </a:rPr>
              <a:t>pthread_mutexattr_setkind_np</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函数设置互斥类型，函数第一个参数为指向互斥属性对象的指针，第二个参数为</a:t>
            </a:r>
            <a:r>
              <a:rPr lang="en-US" altLang="zh-CN" sz="2400" b="1" dirty="0">
                <a:solidFill>
                  <a:srgbClr val="006600"/>
                </a:solidFill>
                <a:latin typeface="微软雅黑" panose="020B0503020204020204" pitchFamily="34" charset="-122"/>
                <a:ea typeface="微软雅黑" panose="020B0503020204020204" pitchFamily="34" charset="-122"/>
              </a:rPr>
              <a:t>PTHREAD_MUTEX_RECURSIVE_NP</a:t>
            </a:r>
            <a:r>
              <a:rPr lang="zh-CN" altLang="en-US" sz="2400" b="1" dirty="0">
                <a:solidFill>
                  <a:srgbClr val="8A2F8C"/>
                </a:solidFill>
                <a:latin typeface="微软雅黑" panose="020B0503020204020204" pitchFamily="34" charset="-122"/>
                <a:ea typeface="微软雅黑" panose="020B0503020204020204" pitchFamily="34" charset="-122"/>
              </a:rPr>
              <a:t>（递归互斥）或</a:t>
            </a:r>
            <a:r>
              <a:rPr lang="en-US" altLang="zh-CN" sz="2400" b="1" dirty="0">
                <a:solidFill>
                  <a:srgbClr val="006600"/>
                </a:solidFill>
                <a:latin typeface="微软雅黑" panose="020B0503020204020204" pitchFamily="34" charset="-122"/>
                <a:ea typeface="微软雅黑" panose="020B0503020204020204" pitchFamily="34" charset="-122"/>
              </a:rPr>
              <a:t>PTHREAD_MUTEX_ERRORCHECK_NP</a:t>
            </a:r>
            <a:r>
              <a:rPr lang="zh-CN" altLang="en-US" sz="2400" b="1" dirty="0" smtClean="0">
                <a:solidFill>
                  <a:srgbClr val="8A2F8C"/>
                </a:solidFill>
                <a:latin typeface="微软雅黑" panose="020B0503020204020204" pitchFamily="34" charset="-122"/>
                <a:ea typeface="微软雅黑" panose="020B0503020204020204" pitchFamily="34" charset="-122"/>
              </a:rPr>
              <a:t>（检错互斥）</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调用</a:t>
            </a:r>
            <a:r>
              <a:rPr lang="en-US" altLang="zh-CN" sz="2400" b="1" dirty="0" err="1">
                <a:solidFill>
                  <a:srgbClr val="006600"/>
                </a:solidFill>
                <a:latin typeface="微软雅黑" panose="020B0503020204020204" pitchFamily="34" charset="-122"/>
                <a:ea typeface="微软雅黑" panose="020B0503020204020204" pitchFamily="34" charset="-122"/>
              </a:rPr>
              <a:t>pthread_mutexattr_destroy</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函数销毁互斥属性对象</a:t>
            </a:r>
          </a:p>
        </p:txBody>
      </p:sp>
    </p:spTree>
    <p:extLst>
      <p:ext uri="{BB962C8B-B14F-4D97-AF65-F5344CB8AC3E}">
        <p14:creationId xmlns:p14="http://schemas.microsoft.com/office/powerpoint/2010/main" val="62664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信号量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32875" y="1379862"/>
            <a:ext cx="8842620" cy="4608954"/>
          </a:xfrm>
          <a:prstGeom prst="rect">
            <a:avLst/>
          </a:prstGeom>
        </p:spPr>
        <p:txBody>
          <a:bodyPr wrap="square">
            <a:spAutoFit/>
          </a:bodyPr>
          <a:lstStyle/>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问题：如何确保任务队列中有任务可以做？</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如果</a:t>
            </a:r>
            <a:r>
              <a:rPr lang="zh-CN" altLang="en-US" sz="2400" b="1" dirty="0">
                <a:solidFill>
                  <a:srgbClr val="8A2F8C"/>
                </a:solidFill>
                <a:latin typeface="微软雅黑" panose="020B0503020204020204" pitchFamily="34" charset="-122"/>
                <a:ea typeface="微软雅黑" panose="020B0503020204020204" pitchFamily="34" charset="-122"/>
              </a:rPr>
              <a:t>队列中没有任务，线程可能退出，后续任务出现时，没有线程可以执行</a:t>
            </a:r>
            <a:r>
              <a:rPr lang="zh-CN" altLang="en-US" sz="2400" b="1" dirty="0" smtClean="0">
                <a:solidFill>
                  <a:srgbClr val="8A2F8C"/>
                </a:solidFill>
                <a:latin typeface="微软雅黑" panose="020B0503020204020204" pitchFamily="34" charset="-122"/>
                <a:ea typeface="微软雅黑" panose="020B0503020204020204" pitchFamily="34" charset="-122"/>
              </a:rPr>
              <a:t>它</a:t>
            </a:r>
            <a:endParaRPr lang="zh-CN" altLang="en-US" sz="2400" b="1" dirty="0">
              <a:solidFill>
                <a:srgbClr val="8A2F8C"/>
              </a:solidFill>
              <a:latin typeface="微软雅黑" panose="020B0503020204020204" pitchFamily="34" charset="-122"/>
              <a:ea typeface="微软雅黑" panose="020B0503020204020204" pitchFamily="34" charset="-122"/>
            </a:endParaRPr>
          </a:p>
          <a:p>
            <a:pPr>
              <a:spcBef>
                <a:spcPts val="300"/>
              </a:spcBef>
            </a:pPr>
            <a:r>
              <a:rPr lang="en-US" altLang="zh-CN" sz="2800" b="1" dirty="0">
                <a:solidFill>
                  <a:srgbClr val="8A2F8C"/>
                </a:solidFill>
                <a:latin typeface="微软雅黑" panose="020B0503020204020204" pitchFamily="34" charset="-122"/>
                <a:ea typeface="微软雅黑" panose="020B0503020204020204" pitchFamily="34" charset="-122"/>
              </a:rPr>
              <a:t>POSIX</a:t>
            </a:r>
            <a:r>
              <a:rPr lang="zh-CN" altLang="en-US" sz="2800" b="1" dirty="0">
                <a:solidFill>
                  <a:srgbClr val="8A2F8C"/>
                </a:solidFill>
                <a:latin typeface="微软雅黑" panose="020B0503020204020204" pitchFamily="34" charset="-122"/>
                <a:ea typeface="微软雅黑" panose="020B0503020204020204" pitchFamily="34" charset="-122"/>
              </a:rPr>
              <a:t>标准信号量：头文件“</a:t>
            </a:r>
            <a:r>
              <a:rPr lang="en-US" altLang="zh-CN" sz="2800" b="1" dirty="0" err="1">
                <a:solidFill>
                  <a:srgbClr val="006600"/>
                </a:solidFill>
                <a:latin typeface="微软雅黑" panose="020B0503020204020204" pitchFamily="34" charset="-122"/>
                <a:ea typeface="微软雅黑" panose="020B0503020204020204" pitchFamily="34" charset="-122"/>
              </a:rPr>
              <a:t>semaphore.h</a:t>
            </a:r>
            <a:r>
              <a:rPr lang="en-US" altLang="zh-CN" sz="2800" b="1" dirty="0">
                <a:solidFill>
                  <a:srgbClr val="8A2F8C"/>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用于</a:t>
            </a:r>
            <a:r>
              <a:rPr lang="zh-CN" altLang="en-US" sz="2400" b="1" dirty="0">
                <a:solidFill>
                  <a:srgbClr val="8A2F8C"/>
                </a:solidFill>
                <a:latin typeface="微软雅黑" panose="020B0503020204020204" pitchFamily="34" charset="-122"/>
                <a:ea typeface="微软雅黑" panose="020B0503020204020204" pitchFamily="34" charset="-122"/>
              </a:rPr>
              <a:t>多个线程的</a:t>
            </a:r>
            <a:r>
              <a:rPr lang="zh-CN" altLang="en-US" sz="2400" b="1" dirty="0" smtClean="0">
                <a:solidFill>
                  <a:srgbClr val="8A2F8C"/>
                </a:solidFill>
                <a:latin typeface="微软雅黑" panose="020B0503020204020204" pitchFamily="34" charset="-122"/>
                <a:ea typeface="微软雅黑" panose="020B0503020204020204" pitchFamily="34" charset="-122"/>
              </a:rPr>
              <a:t>同步操作</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操作</a:t>
            </a:r>
            <a:r>
              <a:rPr lang="zh-CN" altLang="en-US" sz="2400" b="1" dirty="0">
                <a:solidFill>
                  <a:srgbClr val="8A2F8C"/>
                </a:solidFill>
                <a:latin typeface="微软雅黑" panose="020B0503020204020204" pitchFamily="34" charset="-122"/>
                <a:ea typeface="微软雅黑" panose="020B0503020204020204" pitchFamily="34" charset="-122"/>
              </a:rPr>
              <a:t>方法比进程信号量简单</a:t>
            </a:r>
          </a:p>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初始化信号量</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sem_init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sem</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pshared</a:t>
            </a:r>
            <a:r>
              <a:rPr lang="en-US" altLang="zh-CN" sz="2400" b="1" dirty="0">
                <a:solidFill>
                  <a:srgbClr val="006600"/>
                </a:solidFill>
                <a:latin typeface="微软雅黑" panose="020B0503020204020204" pitchFamily="34" charset="-122"/>
                <a:ea typeface="微软雅黑" panose="020B0503020204020204" pitchFamily="34" charset="-122"/>
              </a:rPr>
              <a:t>, unsigned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value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参数</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sem</a:t>
            </a:r>
            <a:r>
              <a:rPr lang="zh-CN" altLang="en-US" sz="2400" b="1" dirty="0">
                <a:solidFill>
                  <a:srgbClr val="8A2F8C"/>
                </a:solidFill>
                <a:latin typeface="微软雅黑" panose="020B0503020204020204" pitchFamily="34" charset="-122"/>
                <a:ea typeface="微软雅黑" panose="020B0503020204020204" pitchFamily="34" charset="-122"/>
              </a:rPr>
              <a:t>为信号量对象，</a:t>
            </a:r>
            <a:r>
              <a:rPr lang="en-US" altLang="zh-CN" sz="2400" b="1" dirty="0" err="1">
                <a:solidFill>
                  <a:srgbClr val="006600"/>
                </a:solidFill>
                <a:latin typeface="微软雅黑" panose="020B0503020204020204" pitchFamily="34" charset="-122"/>
                <a:ea typeface="微软雅黑" panose="020B0503020204020204" pitchFamily="34" charset="-122"/>
              </a:rPr>
              <a:t>pshared</a:t>
            </a:r>
            <a:r>
              <a:rPr lang="zh-CN" altLang="en-US" sz="2400" b="1" dirty="0">
                <a:solidFill>
                  <a:srgbClr val="8A2F8C"/>
                </a:solidFill>
                <a:latin typeface="微软雅黑" panose="020B0503020204020204" pitchFamily="34" charset="-122"/>
                <a:ea typeface="微软雅黑" panose="020B0503020204020204" pitchFamily="34" charset="-122"/>
              </a:rPr>
              <a:t>为共享属性，</a:t>
            </a:r>
            <a:r>
              <a:rPr lang="en-US" altLang="zh-CN" sz="2400" b="1" dirty="0">
                <a:solidFill>
                  <a:srgbClr val="006600"/>
                </a:solidFill>
                <a:latin typeface="微软雅黑" panose="020B0503020204020204" pitchFamily="34" charset="-122"/>
                <a:ea typeface="微软雅黑" panose="020B0503020204020204" pitchFamily="34" charset="-122"/>
              </a:rPr>
              <a:t>value</a:t>
            </a:r>
            <a:r>
              <a:rPr lang="zh-CN" altLang="en-US" sz="2400" b="1" dirty="0">
                <a:solidFill>
                  <a:srgbClr val="8A2F8C"/>
                </a:solidFill>
                <a:latin typeface="微软雅黑" panose="020B0503020204020204" pitchFamily="34" charset="-122"/>
                <a:ea typeface="微软雅黑" panose="020B0503020204020204" pitchFamily="34" charset="-122"/>
              </a:rPr>
              <a:t>为信号量初始值</a:t>
            </a:r>
          </a:p>
        </p:txBody>
      </p:sp>
    </p:spTree>
    <p:extLst>
      <p:ext uri="{BB962C8B-B14F-4D97-AF65-F5344CB8AC3E}">
        <p14:creationId xmlns:p14="http://schemas.microsoft.com/office/powerpoint/2010/main" val="88953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线程基本概念</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68705" y="1427989"/>
            <a:ext cx="7903541" cy="4739759"/>
          </a:xfrm>
          <a:prstGeom prst="rect">
            <a:avLst/>
          </a:prstGeom>
        </p:spPr>
        <p:txBody>
          <a:bodyPr wrap="square">
            <a:spAutoFit/>
          </a:bodyPr>
          <a:lstStyle/>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用户线程</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建立</a:t>
            </a:r>
            <a:r>
              <a:rPr lang="zh-CN" altLang="en-US" sz="2400" b="1" dirty="0">
                <a:solidFill>
                  <a:srgbClr val="8A2F8C"/>
                </a:solidFill>
                <a:latin typeface="微软雅黑" panose="020B0503020204020204" pitchFamily="34" charset="-122"/>
                <a:ea typeface="微软雅黑" panose="020B0503020204020204" pitchFamily="34" charset="-122"/>
              </a:rPr>
              <a:t>在用户空间的多个用户级线程，映射到轻量级进程后调度</a:t>
            </a:r>
            <a:r>
              <a:rPr lang="zh-CN" altLang="en-US" sz="2400" b="1" dirty="0" smtClean="0">
                <a:solidFill>
                  <a:srgbClr val="8A2F8C"/>
                </a:solidFill>
                <a:latin typeface="微软雅黑" panose="020B0503020204020204" pitchFamily="34" charset="-122"/>
                <a:ea typeface="微软雅黑" panose="020B0503020204020204" pitchFamily="34" charset="-122"/>
              </a:rPr>
              <a:t>执行</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用户</a:t>
            </a:r>
            <a:r>
              <a:rPr lang="zh-CN" altLang="en-US" sz="2400" b="1" dirty="0">
                <a:solidFill>
                  <a:srgbClr val="8A2F8C"/>
                </a:solidFill>
                <a:latin typeface="微软雅黑" panose="020B0503020204020204" pitchFamily="34" charset="-122"/>
                <a:ea typeface="微软雅黑" panose="020B0503020204020204" pitchFamily="34" charset="-122"/>
              </a:rPr>
              <a:t>线程在用户空间创建、同步和销毁，开销</a:t>
            </a:r>
            <a:r>
              <a:rPr lang="zh-CN" altLang="en-US" sz="2400" b="1" dirty="0" smtClean="0">
                <a:solidFill>
                  <a:srgbClr val="8A2F8C"/>
                </a:solidFill>
                <a:latin typeface="微软雅黑" panose="020B0503020204020204" pitchFamily="34" charset="-122"/>
                <a:ea typeface="微软雅黑" panose="020B0503020204020204" pitchFamily="34" charset="-122"/>
              </a:rPr>
              <a:t>较低</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每个</a:t>
            </a:r>
            <a:r>
              <a:rPr lang="zh-CN" altLang="en-US" sz="2400" b="1" dirty="0">
                <a:solidFill>
                  <a:srgbClr val="8A2F8C"/>
                </a:solidFill>
                <a:latin typeface="微软雅黑" panose="020B0503020204020204" pitchFamily="34" charset="-122"/>
                <a:ea typeface="微软雅黑" panose="020B0503020204020204" pitchFamily="34" charset="-122"/>
              </a:rPr>
              <a:t>线程具有独特的</a:t>
            </a:r>
            <a:r>
              <a:rPr lang="en-US" altLang="zh-CN" sz="2400" b="1" dirty="0">
                <a:solidFill>
                  <a:srgbClr val="8A2F8C"/>
                </a:solidFill>
                <a:latin typeface="微软雅黑" panose="020B0503020204020204" pitchFamily="34" charset="-122"/>
                <a:ea typeface="微软雅黑" panose="020B0503020204020204" pitchFamily="34" charset="-122"/>
              </a:rPr>
              <a:t>ID</a:t>
            </a:r>
          </a:p>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使用说明</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功能不属于</a:t>
            </a:r>
            <a:r>
              <a:rPr lang="en-US" altLang="zh-CN" sz="2400" b="1" dirty="0">
                <a:solidFill>
                  <a:srgbClr val="8A2F8C"/>
                </a:solidFill>
                <a:latin typeface="微软雅黑" panose="020B0503020204020204" pitchFamily="34" charset="-122"/>
                <a:ea typeface="微软雅黑" panose="020B0503020204020204" pitchFamily="34" charset="-122"/>
              </a:rPr>
              <a:t>C/C++</a:t>
            </a:r>
            <a:r>
              <a:rPr lang="zh-CN" altLang="en-US" sz="2400" b="1" dirty="0">
                <a:solidFill>
                  <a:srgbClr val="8A2F8C"/>
                </a:solidFill>
                <a:latin typeface="微软雅黑" panose="020B0503020204020204" pitchFamily="34" charset="-122"/>
                <a:ea typeface="微软雅黑" panose="020B0503020204020204" pitchFamily="34" charset="-122"/>
              </a:rPr>
              <a:t>标准库，</a:t>
            </a:r>
            <a:r>
              <a:rPr lang="zh-CN" altLang="en-US" sz="2400" b="1" dirty="0" smtClean="0">
                <a:solidFill>
                  <a:srgbClr val="8A2F8C"/>
                </a:solidFill>
                <a:latin typeface="微软雅黑" panose="020B0503020204020204" pitchFamily="34" charset="-122"/>
                <a:ea typeface="微软雅黑" panose="020B0503020204020204" pitchFamily="34" charset="-122"/>
              </a:rPr>
              <a:t>链接时需用</a:t>
            </a:r>
            <a:r>
              <a:rPr lang="en-US" altLang="zh-CN" sz="2400" b="1" dirty="0" smtClean="0">
                <a:solidFill>
                  <a:srgbClr val="006600"/>
                </a:solidFill>
                <a:latin typeface="微软雅黑" panose="020B0503020204020204" pitchFamily="34" charset="-122"/>
                <a:ea typeface="微软雅黑" panose="020B0503020204020204" pitchFamily="34" charset="-122"/>
              </a:rPr>
              <a:t>-</a:t>
            </a:r>
            <a:r>
              <a:rPr lang="en-US" altLang="zh-CN" sz="2400" b="1" dirty="0" err="1" smtClean="0">
                <a:solidFill>
                  <a:srgbClr val="006600"/>
                </a:solidFill>
                <a:latin typeface="微软雅黑" panose="020B0503020204020204" pitchFamily="34" charset="-122"/>
                <a:ea typeface="微软雅黑" panose="020B0503020204020204" pitchFamily="34" charset="-122"/>
              </a:rPr>
              <a:t>pthread</a:t>
            </a:r>
            <a:r>
              <a:rPr lang="zh-CN" altLang="en-US" sz="2400" b="1" dirty="0" smtClean="0">
                <a:solidFill>
                  <a:srgbClr val="8A2F8C"/>
                </a:solidFill>
                <a:latin typeface="微软雅黑" panose="020B0503020204020204" pitchFamily="34" charset="-122"/>
                <a:ea typeface="微软雅黑" panose="020B0503020204020204" pitchFamily="34" charset="-122"/>
              </a:rPr>
              <a:t>选项</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功能属于</a:t>
            </a:r>
            <a:r>
              <a:rPr lang="en-US" altLang="zh-CN" sz="2400" b="1" dirty="0">
                <a:solidFill>
                  <a:srgbClr val="8A2F8C"/>
                </a:solidFill>
                <a:latin typeface="微软雅黑" panose="020B0503020204020204" pitchFamily="34" charset="-122"/>
                <a:ea typeface="微软雅黑" panose="020B0503020204020204" pitchFamily="34" charset="-122"/>
              </a:rPr>
              <a:t>C++11</a:t>
            </a:r>
            <a:r>
              <a:rPr lang="zh-CN" altLang="en-US" sz="2400" b="1" dirty="0">
                <a:solidFill>
                  <a:srgbClr val="8A2F8C"/>
                </a:solidFill>
                <a:latin typeface="微软雅黑" panose="020B0503020204020204" pitchFamily="34" charset="-122"/>
                <a:ea typeface="微软雅黑" panose="020B0503020204020204" pitchFamily="34" charset="-122"/>
              </a:rPr>
              <a:t>标准库，</a:t>
            </a:r>
            <a:r>
              <a:rPr lang="zh-CN" altLang="en-US" sz="2400" b="1" dirty="0" smtClean="0">
                <a:solidFill>
                  <a:srgbClr val="8A2F8C"/>
                </a:solidFill>
                <a:latin typeface="微软雅黑" panose="020B0503020204020204" pitchFamily="34" charset="-122"/>
                <a:ea typeface="微软雅黑" panose="020B0503020204020204" pitchFamily="34" charset="-122"/>
              </a:rPr>
              <a:t>可用</a:t>
            </a:r>
            <a:r>
              <a:rPr lang="en-US" altLang="zh-CN" sz="2400" b="1" dirty="0">
                <a:solidFill>
                  <a:srgbClr val="8A2F8C"/>
                </a:solidFill>
                <a:latin typeface="微软雅黑" panose="020B0503020204020204" pitchFamily="34" charset="-122"/>
                <a:ea typeface="微软雅黑" panose="020B0503020204020204" pitchFamily="34" charset="-122"/>
              </a:rPr>
              <a:t>C++11</a:t>
            </a:r>
            <a:r>
              <a:rPr lang="zh-CN" altLang="en-US" sz="2400" b="1" dirty="0">
                <a:solidFill>
                  <a:srgbClr val="8A2F8C"/>
                </a:solidFill>
                <a:latin typeface="微软雅黑" panose="020B0503020204020204" pitchFamily="34" charset="-122"/>
                <a:ea typeface="微软雅黑" panose="020B0503020204020204" pitchFamily="34" charset="-122"/>
              </a:rPr>
              <a:t>提供的</a:t>
            </a:r>
            <a:r>
              <a:rPr lang="en-US" altLang="zh-CN" sz="2400" b="1" dirty="0">
                <a:solidFill>
                  <a:srgbClr val="006600"/>
                </a:solidFill>
                <a:latin typeface="微软雅黑" panose="020B0503020204020204" pitchFamily="34" charset="-122"/>
                <a:ea typeface="微软雅黑" panose="020B0503020204020204" pitchFamily="34" charset="-122"/>
              </a:rPr>
              <a:t>thread</a:t>
            </a:r>
            <a:r>
              <a:rPr lang="zh-CN" altLang="en-US" sz="2400" b="1" dirty="0">
                <a:solidFill>
                  <a:srgbClr val="8A2F8C"/>
                </a:solidFill>
                <a:latin typeface="微软雅黑" panose="020B0503020204020204" pitchFamily="34" charset="-122"/>
                <a:ea typeface="微软雅黑" panose="020B0503020204020204" pitchFamily="34" charset="-122"/>
              </a:rPr>
              <a:t>类定义线程</a:t>
            </a:r>
            <a:r>
              <a:rPr lang="zh-CN" altLang="en-US" sz="2400" b="1" dirty="0" smtClean="0">
                <a:solidFill>
                  <a:srgbClr val="8A2F8C"/>
                </a:solidFill>
                <a:latin typeface="微软雅黑" panose="020B0503020204020204" pitchFamily="34" charset="-122"/>
                <a:ea typeface="微软雅黑" panose="020B0503020204020204" pitchFamily="34" charset="-122"/>
              </a:rPr>
              <a:t>对象，</a:t>
            </a:r>
            <a:r>
              <a:rPr lang="en-US" altLang="zh-CN" sz="2400" b="1" dirty="0" smtClean="0">
                <a:solidFill>
                  <a:srgbClr val="8A2F8C"/>
                </a:solidFill>
                <a:latin typeface="微软雅黑" panose="020B0503020204020204" pitchFamily="34" charset="-122"/>
                <a:ea typeface="微软雅黑" panose="020B0503020204020204" pitchFamily="34" charset="-122"/>
              </a:rPr>
              <a:t>C++11</a:t>
            </a:r>
            <a:r>
              <a:rPr lang="zh-CN" altLang="en-US" sz="2400" b="1" dirty="0" smtClean="0">
                <a:solidFill>
                  <a:srgbClr val="8A2F8C"/>
                </a:solidFill>
                <a:latin typeface="微软雅黑" panose="020B0503020204020204" pitchFamily="34" charset="-122"/>
                <a:ea typeface="微软雅黑" panose="020B0503020204020204" pitchFamily="34" charset="-122"/>
              </a:rPr>
              <a:t>标准</a:t>
            </a:r>
            <a:r>
              <a:rPr lang="zh-CN" altLang="en-US" sz="2400" b="1" dirty="0">
                <a:solidFill>
                  <a:srgbClr val="8A2F8C"/>
                </a:solidFill>
                <a:latin typeface="微软雅黑" panose="020B0503020204020204" pitchFamily="34" charset="-122"/>
                <a:ea typeface="微软雅黑" panose="020B0503020204020204" pitchFamily="34" charset="-122"/>
              </a:rPr>
              <a:t>库同时</a:t>
            </a:r>
            <a:r>
              <a:rPr lang="zh-CN" altLang="en-US" sz="2400" b="1" dirty="0" smtClean="0">
                <a:solidFill>
                  <a:srgbClr val="8A2F8C"/>
                </a:solidFill>
                <a:latin typeface="微软雅黑" panose="020B0503020204020204" pitchFamily="34" charset="-122"/>
                <a:ea typeface="微软雅黑" panose="020B0503020204020204" pitchFamily="34" charset="-122"/>
              </a:rPr>
              <a:t>提供基本</a:t>
            </a:r>
            <a:r>
              <a:rPr lang="zh-CN" altLang="en-US" sz="2400" b="1" dirty="0">
                <a:solidFill>
                  <a:srgbClr val="8A2F8C"/>
                </a:solidFill>
                <a:latin typeface="微软雅黑" panose="020B0503020204020204" pitchFamily="34" charset="-122"/>
                <a:ea typeface="微软雅黑" panose="020B0503020204020204" pitchFamily="34" charset="-122"/>
              </a:rPr>
              <a:t>的线程同步机制</a:t>
            </a:r>
          </a:p>
        </p:txBody>
      </p:sp>
    </p:spTree>
    <p:extLst>
      <p:ext uri="{BB962C8B-B14F-4D97-AF65-F5344CB8AC3E}">
        <p14:creationId xmlns:p14="http://schemas.microsoft.com/office/powerpoint/2010/main" val="41778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信号量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32875" y="1363820"/>
            <a:ext cx="8842620" cy="4647426"/>
          </a:xfrm>
          <a:prstGeom prst="rect">
            <a:avLst/>
          </a:prstGeom>
        </p:spPr>
        <p:txBody>
          <a:bodyPr wrap="square">
            <a:spAutoFit/>
          </a:bodyPr>
          <a:lstStyle/>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等待信号量：</a:t>
            </a:r>
            <a:r>
              <a:rPr lang="en-US" altLang="zh-CN" sz="2800" b="1" dirty="0">
                <a:solidFill>
                  <a:srgbClr val="8A2F8C"/>
                </a:solidFill>
                <a:latin typeface="微软雅黑" panose="020B0503020204020204" pitchFamily="34" charset="-122"/>
                <a:ea typeface="微软雅黑" panose="020B0503020204020204" pitchFamily="34" charset="-122"/>
              </a:rPr>
              <a:t>P</a:t>
            </a:r>
            <a:r>
              <a:rPr lang="zh-CN" altLang="en-US" sz="2800" b="1" dirty="0">
                <a:solidFill>
                  <a:srgbClr val="8A2F8C"/>
                </a:solidFill>
                <a:latin typeface="微软雅黑" panose="020B0503020204020204" pitchFamily="34" charset="-122"/>
                <a:ea typeface="微软雅黑" panose="020B0503020204020204" pitchFamily="34" charset="-122"/>
              </a:rPr>
              <a:t>操作</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sem_wait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sem</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sem_trywait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sem</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sem_timewait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sem</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struct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timespec</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abs_timeout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说明</a:t>
            </a:r>
            <a:r>
              <a:rPr lang="zh-CN" altLang="en-US" sz="2400" b="1" dirty="0">
                <a:solidFill>
                  <a:srgbClr val="8A2F8C"/>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sem_wait</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在无法操作时阻塞， </a:t>
            </a:r>
            <a:r>
              <a:rPr lang="en-US" altLang="zh-CN" sz="2400" b="1" dirty="0" err="1">
                <a:solidFill>
                  <a:srgbClr val="006600"/>
                </a:solidFill>
                <a:latin typeface="微软雅黑" panose="020B0503020204020204" pitchFamily="34" charset="-122"/>
                <a:ea typeface="微软雅黑" panose="020B0503020204020204" pitchFamily="34" charset="-122"/>
              </a:rPr>
              <a:t>sem_trywait</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则立即返回，</a:t>
            </a:r>
            <a:r>
              <a:rPr lang="en-US" altLang="zh-CN" sz="2400" b="1" dirty="0" err="1">
                <a:solidFill>
                  <a:srgbClr val="006600"/>
                </a:solidFill>
                <a:latin typeface="微软雅黑" panose="020B0503020204020204" pitchFamily="34" charset="-122"/>
                <a:ea typeface="微软雅黑" panose="020B0503020204020204" pitchFamily="34" charset="-122"/>
              </a:rPr>
              <a:t>sem_timewait</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与</a:t>
            </a:r>
            <a:r>
              <a:rPr lang="en-US" altLang="zh-CN" sz="2400" b="1" dirty="0" err="1">
                <a:solidFill>
                  <a:srgbClr val="006600"/>
                </a:solidFill>
                <a:latin typeface="微软雅黑" panose="020B0503020204020204" pitchFamily="34" charset="-122"/>
                <a:ea typeface="微软雅黑" panose="020B0503020204020204" pitchFamily="34" charset="-122"/>
              </a:rPr>
              <a:t>sem_wait</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类似，但有时间限制</a:t>
            </a:r>
          </a:p>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发布信号量：</a:t>
            </a:r>
            <a:r>
              <a:rPr lang="en-US" altLang="zh-CN" sz="2800" b="1" dirty="0">
                <a:solidFill>
                  <a:srgbClr val="8A2F8C"/>
                </a:solidFill>
                <a:latin typeface="微软雅黑" panose="020B0503020204020204" pitchFamily="34" charset="-122"/>
                <a:ea typeface="微软雅黑" panose="020B0503020204020204" pitchFamily="34" charset="-122"/>
              </a:rPr>
              <a:t>V</a:t>
            </a:r>
            <a:r>
              <a:rPr lang="zh-CN" altLang="en-US" sz="2800" b="1" dirty="0">
                <a:solidFill>
                  <a:srgbClr val="8A2F8C"/>
                </a:solidFill>
                <a:latin typeface="微软雅黑" panose="020B0503020204020204" pitchFamily="34" charset="-122"/>
                <a:ea typeface="微软雅黑" panose="020B0503020204020204" pitchFamily="34" charset="-122"/>
              </a:rPr>
              <a:t>操作</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sem_post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sem</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endParaRPr lang="en-US" altLang="zh-CN" sz="2400" b="1" dirty="0">
              <a:solidFill>
                <a:srgbClr val="006600"/>
              </a:solidFill>
              <a:latin typeface="微软雅黑" panose="020B0503020204020204" pitchFamily="34" charset="-122"/>
              <a:ea typeface="微软雅黑" panose="020B0503020204020204" pitchFamily="34" charset="-122"/>
            </a:endParaRPr>
          </a:p>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销毁信号量</a:t>
            </a:r>
          </a:p>
          <a:p>
            <a:pPr marL="342900" indent="-342900">
              <a:spcBef>
                <a:spcPts val="3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sem_destroy</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sem_t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sem</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7336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作业队列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86178" y="1318329"/>
            <a:ext cx="8404306" cy="4763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  </a:t>
            </a:r>
            <a:r>
              <a:rPr lang="zh-CN" altLang="en-US" sz="1600" dirty="0">
                <a:solidFill>
                  <a:srgbClr val="006600"/>
                </a:solidFill>
              </a:rPr>
              <a:t>完整程序代码</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pthread.h</a:t>
            </a:r>
            <a:r>
              <a:rPr lang="en-US" altLang="zh-CN" sz="1600" dirty="0">
                <a:solidFill>
                  <a:srgbClr val="006600"/>
                </a:solidFill>
              </a:rPr>
              <a:t>&gt;</a:t>
            </a:r>
          </a:p>
          <a:p>
            <a:pPr eaLnBrk="1" hangingPunct="1">
              <a:lnSpc>
                <a:spcPct val="100000"/>
              </a:lnSpc>
              <a:spcBef>
                <a:spcPct val="0"/>
              </a:spcBef>
              <a:buClr>
                <a:srgbClr val="FFF59B"/>
              </a:buClr>
              <a:buSzTx/>
              <a:buFont typeface="Wingdings" panose="05000000000000000000" pitchFamily="2" charset="2"/>
              <a:buNone/>
            </a:pPr>
            <a:r>
              <a:rPr lang="en-US" altLang="zh-CN" sz="1600" dirty="0">
                <a:solidFill>
                  <a:srgbClr val="006600"/>
                </a:solidFill>
              </a:rPr>
              <a:t>#include &lt;</a:t>
            </a:r>
            <a:r>
              <a:rPr lang="en-US" altLang="zh-CN" sz="1600" dirty="0" err="1">
                <a:solidFill>
                  <a:srgbClr val="006600"/>
                </a:solidFill>
              </a:rPr>
              <a:t>iostream</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&lt;list&gt;</a:t>
            </a:r>
          </a:p>
          <a:p>
            <a:pPr eaLnBrk="1" hangingPunct="1">
              <a:lnSpc>
                <a:spcPct val="100000"/>
              </a:lnSpc>
              <a:spcBef>
                <a:spcPct val="0"/>
              </a:spcBef>
              <a:buClr>
                <a:srgbClr val="FFF59B"/>
              </a:buClr>
              <a:buSzTx/>
              <a:buFontTx/>
              <a:buNone/>
            </a:pPr>
            <a:r>
              <a:rPr lang="en-US" altLang="zh-CN" sz="1600" dirty="0" err="1">
                <a:solidFill>
                  <a:srgbClr val="006600"/>
                </a:solidFill>
              </a:rPr>
              <a:t>struct</a:t>
            </a:r>
            <a:r>
              <a:rPr lang="en-US" altLang="zh-CN" sz="1600" dirty="0">
                <a:solidFill>
                  <a:srgbClr val="006600"/>
                </a:solidFill>
              </a:rPr>
              <a:t> Job  {</a:t>
            </a:r>
          </a:p>
          <a:p>
            <a:pPr eaLnBrk="1" hangingPunct="1">
              <a:lnSpc>
                <a:spcPct val="100000"/>
              </a:lnSpc>
              <a:spcBef>
                <a:spcPct val="0"/>
              </a:spcBef>
              <a:buClr>
                <a:srgbClr val="FFF59B"/>
              </a:buClr>
              <a:buSzTx/>
              <a:buFontTx/>
              <a:buNone/>
            </a:pPr>
            <a:r>
              <a:rPr lang="en-US" altLang="zh-CN" sz="1600" dirty="0">
                <a:solidFill>
                  <a:srgbClr val="006600"/>
                </a:solidFill>
              </a:rPr>
              <a:t>  Job( </a:t>
            </a:r>
            <a:r>
              <a:rPr lang="en-US" altLang="zh-CN" sz="1600" dirty="0" err="1">
                <a:solidFill>
                  <a:srgbClr val="006600"/>
                </a:solidFill>
              </a:rPr>
              <a:t>int</a:t>
            </a:r>
            <a:r>
              <a:rPr lang="en-US" altLang="zh-CN" sz="1600" dirty="0">
                <a:solidFill>
                  <a:srgbClr val="006600"/>
                </a:solidFill>
              </a:rPr>
              <a:t> x = 0, </a:t>
            </a:r>
            <a:r>
              <a:rPr lang="en-US" altLang="zh-CN" sz="1600" dirty="0" err="1">
                <a:solidFill>
                  <a:srgbClr val="006600"/>
                </a:solidFill>
              </a:rPr>
              <a:t>int</a:t>
            </a:r>
            <a:r>
              <a:rPr lang="en-US" altLang="zh-CN" sz="1600" dirty="0">
                <a:solidFill>
                  <a:srgbClr val="006600"/>
                </a:solidFill>
              </a:rPr>
              <a:t> y = 0) : x(x), y(y)  {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int</a:t>
            </a:r>
            <a:r>
              <a:rPr lang="en-US" altLang="zh-CN" sz="1600" dirty="0">
                <a:solidFill>
                  <a:srgbClr val="006600"/>
                </a:solidFill>
              </a:rPr>
              <a:t> x, y;</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std::</a:t>
            </a:r>
            <a:r>
              <a:rPr lang="en-US" altLang="zh-CN" sz="1600" dirty="0" smtClean="0">
                <a:solidFill>
                  <a:srgbClr val="006600"/>
                </a:solidFill>
              </a:rPr>
              <a:t>list&lt;Job *&gt;   </a:t>
            </a:r>
            <a:r>
              <a:rPr lang="en-US" altLang="zh-CN" sz="1600" dirty="0" err="1">
                <a:solidFill>
                  <a:srgbClr val="006600"/>
                </a:solidFill>
              </a:rPr>
              <a:t>job_queue</a:t>
            </a:r>
            <a:r>
              <a:rPr lang="en-US" altLang="zh-CN" sz="1600" dirty="0">
                <a:solidFill>
                  <a:srgbClr val="006600"/>
                </a:solidFill>
              </a:rPr>
              <a:t>;</a:t>
            </a:r>
          </a:p>
          <a:p>
            <a:pPr eaLnBrk="1" hangingPunct="1">
              <a:lnSpc>
                <a:spcPct val="100000"/>
              </a:lnSpc>
              <a:spcBef>
                <a:spcPct val="0"/>
              </a:spcBef>
              <a:buClr>
                <a:srgbClr val="FFF59B"/>
              </a:buClr>
              <a:buSzTx/>
              <a:buFont typeface="Wingdings" panose="05000000000000000000" pitchFamily="2" charset="2"/>
              <a:buNone/>
            </a:pPr>
            <a:r>
              <a:rPr lang="en-US" altLang="zh-CN" sz="1600" dirty="0" err="1">
                <a:solidFill>
                  <a:srgbClr val="006600"/>
                </a:solidFill>
              </a:rPr>
              <a:t>pthread_mutex_t</a:t>
            </a:r>
            <a:r>
              <a:rPr lang="en-US" altLang="zh-CN" sz="1600" dirty="0">
                <a:solidFill>
                  <a:srgbClr val="006600"/>
                </a:solidFill>
              </a:rPr>
              <a:t>   </a:t>
            </a:r>
            <a:r>
              <a:rPr lang="en-US" altLang="zh-CN" sz="1600" dirty="0" err="1">
                <a:solidFill>
                  <a:srgbClr val="006600"/>
                </a:solidFill>
              </a:rPr>
              <a:t>job_queue_mutex</a:t>
            </a:r>
            <a:r>
              <a:rPr lang="en-US" altLang="zh-CN" sz="1600" dirty="0">
                <a:solidFill>
                  <a:srgbClr val="006600"/>
                </a:solidFill>
              </a:rPr>
              <a:t> = PTHREAD_MUTEX_INITIALIZER;</a:t>
            </a:r>
          </a:p>
          <a:p>
            <a:pPr eaLnBrk="1" hangingPunct="1">
              <a:lnSpc>
                <a:spcPct val="100000"/>
              </a:lnSpc>
              <a:spcBef>
                <a:spcPct val="0"/>
              </a:spcBef>
              <a:buClr>
                <a:srgbClr val="FFF59B"/>
              </a:buClr>
              <a:buSzTx/>
              <a:buFont typeface="Wingdings" panose="05000000000000000000" pitchFamily="2" charset="2"/>
              <a:buNone/>
            </a:pPr>
            <a:endParaRPr lang="en-US" altLang="zh-CN" sz="1600" dirty="0">
              <a:solidFill>
                <a:srgbClr val="006600"/>
              </a:solidFill>
            </a:endParaRPr>
          </a:p>
          <a:p>
            <a:pPr eaLnBrk="1" hangingPunct="1">
              <a:lnSpc>
                <a:spcPct val="100000"/>
              </a:lnSpc>
              <a:spcBef>
                <a:spcPct val="0"/>
              </a:spcBef>
              <a:buClr>
                <a:srgbClr val="FFF59B"/>
              </a:buClr>
              <a:buSzTx/>
              <a:buFont typeface="Wingdings" panose="05000000000000000000" pitchFamily="2" charset="2"/>
              <a:buNone/>
            </a:pPr>
            <a:r>
              <a:rPr lang="en-US" altLang="zh-CN" sz="1600" dirty="0">
                <a:solidFill>
                  <a:srgbClr val="006600"/>
                </a:solidFill>
              </a:rPr>
              <a:t>//  </a:t>
            </a:r>
            <a:r>
              <a:rPr lang="zh-CN" altLang="en-US" sz="1600" dirty="0">
                <a:solidFill>
                  <a:srgbClr val="006600"/>
                </a:solidFill>
              </a:rPr>
              <a:t>控制作业数目的信号量</a:t>
            </a:r>
            <a:endParaRPr lang="en-US" altLang="zh-CN" sz="1600" dirty="0">
              <a:solidFill>
                <a:srgbClr val="006600"/>
              </a:solidFill>
            </a:endParaRPr>
          </a:p>
          <a:p>
            <a:pPr eaLnBrk="1" hangingPunct="1">
              <a:lnSpc>
                <a:spcPct val="100000"/>
              </a:lnSpc>
              <a:spcBef>
                <a:spcPct val="0"/>
              </a:spcBef>
              <a:buClr>
                <a:srgbClr val="FFF59B"/>
              </a:buClr>
              <a:buSzTx/>
              <a:buFont typeface="Wingdings" panose="05000000000000000000" pitchFamily="2" charset="2"/>
              <a:buNone/>
            </a:pPr>
            <a:r>
              <a:rPr lang="en-US" altLang="zh-CN" sz="1600" dirty="0" err="1">
                <a:solidFill>
                  <a:srgbClr val="C00000"/>
                </a:solidFill>
              </a:rPr>
              <a:t>sem_t</a:t>
            </a:r>
            <a:r>
              <a:rPr lang="en-US" altLang="zh-CN" sz="1600" dirty="0">
                <a:solidFill>
                  <a:srgbClr val="C00000"/>
                </a:solidFill>
              </a:rPr>
              <a:t>   </a:t>
            </a:r>
            <a:r>
              <a:rPr lang="en-US" altLang="zh-CN" sz="1600" dirty="0" err="1">
                <a:solidFill>
                  <a:srgbClr val="C00000"/>
                </a:solidFill>
              </a:rPr>
              <a:t>job_queue_count</a:t>
            </a:r>
            <a:r>
              <a:rPr lang="en-US" altLang="zh-CN" sz="1600" dirty="0">
                <a:solidFill>
                  <a:srgbClr val="C00000"/>
                </a:solidFill>
              </a:rPr>
              <a:t>;</a:t>
            </a:r>
          </a:p>
          <a:p>
            <a:pPr eaLnBrk="1" hangingPunct="1">
              <a:lnSpc>
                <a:spcPct val="100000"/>
              </a:lnSpc>
              <a:spcBef>
                <a:spcPct val="0"/>
              </a:spcBef>
              <a:buClr>
                <a:srgbClr val="FFF59B"/>
              </a:buClr>
              <a:buSzTx/>
              <a:buFont typeface="Wingdings" panose="05000000000000000000" pitchFamily="2" charset="2"/>
              <a:buNone/>
            </a:pP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void  </a:t>
            </a:r>
            <a:r>
              <a:rPr lang="en-US" altLang="zh-CN" sz="1600" dirty="0" err="1">
                <a:solidFill>
                  <a:srgbClr val="006600"/>
                </a:solidFill>
              </a:rPr>
              <a:t>ProcessJob</a:t>
            </a:r>
            <a:r>
              <a:rPr lang="en-US" altLang="zh-CN" sz="1600" dirty="0">
                <a:solidFill>
                  <a:srgbClr val="006600"/>
                </a:solidFill>
              </a:rPr>
              <a:t>( Job * job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"Thread " &lt;&lt; (</a:t>
            </a:r>
            <a:r>
              <a:rPr lang="en-US" altLang="zh-CN" sz="1600" dirty="0" err="1">
                <a:solidFill>
                  <a:srgbClr val="006600"/>
                </a:solidFill>
              </a:rPr>
              <a:t>int</a:t>
            </a:r>
            <a:r>
              <a:rPr lang="en-US" altLang="zh-CN" sz="1600" dirty="0">
                <a:solidFill>
                  <a:srgbClr val="006600"/>
                </a:solidFill>
              </a:rPr>
              <a:t>)</a:t>
            </a:r>
            <a:r>
              <a:rPr lang="en-US" altLang="zh-CN" sz="1600" dirty="0" err="1">
                <a:solidFill>
                  <a:srgbClr val="006600"/>
                </a:solidFill>
              </a:rPr>
              <a:t>pthread_self</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 processing (" &lt;&lt; job-&gt;x &lt;&lt; ", " &lt;&lt; job-&gt;y &lt;&lt; ")\n";</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345225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作业队列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743062" y="1305169"/>
            <a:ext cx="8122833" cy="464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  </a:t>
            </a:r>
            <a:r>
              <a:rPr lang="zh-CN" altLang="en-US" sz="1600" dirty="0">
                <a:solidFill>
                  <a:srgbClr val="006600"/>
                </a:solidFill>
              </a:rPr>
              <a:t>处理作业时需要加锁</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void *  </a:t>
            </a:r>
            <a:r>
              <a:rPr lang="en-US" altLang="zh-CN" sz="1600" dirty="0" err="1">
                <a:solidFill>
                  <a:srgbClr val="006600"/>
                </a:solidFill>
              </a:rPr>
              <a:t>DequeueJob</a:t>
            </a:r>
            <a:r>
              <a:rPr lang="en-US" altLang="zh-CN" sz="1600" dirty="0">
                <a:solidFill>
                  <a:srgbClr val="006600"/>
                </a:solidFill>
              </a:rPr>
              <a:t>( void * </a:t>
            </a:r>
            <a:r>
              <a:rPr lang="en-US" altLang="zh-CN" sz="1600" dirty="0" err="1">
                <a:solidFill>
                  <a:srgbClr val="006600"/>
                </a:solidFill>
              </a:rPr>
              <a:t>arg</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while( true </a:t>
            </a:r>
            <a:r>
              <a:rPr lang="en-US" altLang="zh-CN" sz="1600" dirty="0" smtClean="0">
                <a:solidFill>
                  <a:srgbClr val="006600"/>
                </a:solidFill>
              </a:rPr>
              <a:t>)  </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Job *  job = NULL;</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sem_wait</a:t>
            </a:r>
            <a:r>
              <a:rPr lang="en-US" altLang="zh-CN" sz="1600" dirty="0">
                <a:solidFill>
                  <a:srgbClr val="C00000"/>
                </a:solidFill>
              </a:rPr>
              <a:t>( &amp;</a:t>
            </a:r>
            <a:r>
              <a:rPr lang="en-US" altLang="zh-CN" sz="1600" dirty="0" err="1">
                <a:solidFill>
                  <a:srgbClr val="C00000"/>
                </a:solidFill>
              </a:rPr>
              <a:t>job_queue_count</a:t>
            </a:r>
            <a:r>
              <a:rPr lang="en-US" altLang="zh-CN" sz="1600" dirty="0">
                <a:solidFill>
                  <a:srgbClr val="C00000"/>
                </a:solidFill>
              </a:rPr>
              <a:t> </a:t>
            </a:r>
            <a:r>
              <a:rPr lang="en-US" altLang="zh-CN" sz="1600" dirty="0" smtClean="0">
                <a:solidFill>
                  <a:srgbClr val="C00000"/>
                </a:solidFill>
              </a:rPr>
              <a:t>);	</a:t>
            </a:r>
            <a:r>
              <a:rPr lang="en-US" altLang="zh-CN" sz="1600" dirty="0" smtClean="0">
                <a:solidFill>
                  <a:srgbClr val="006600"/>
                </a:solidFill>
              </a:rPr>
              <a:t>//  </a:t>
            </a:r>
            <a:r>
              <a:rPr lang="zh-CN" altLang="en-US" sz="1600" dirty="0">
                <a:solidFill>
                  <a:srgbClr val="006600"/>
                </a:solidFill>
              </a:rPr>
              <a:t>等待作业队列中有新作业</a:t>
            </a:r>
            <a:endParaRPr lang="en-US" altLang="zh-CN" sz="1600" dirty="0">
              <a:solidFill>
                <a:srgbClr val="C000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pthread_mutex_lock</a:t>
            </a:r>
            <a:r>
              <a:rPr lang="en-US" altLang="zh-CN" sz="1600" dirty="0">
                <a:solidFill>
                  <a:srgbClr val="006600"/>
                </a:solidFill>
              </a:rPr>
              <a:t>( &amp;</a:t>
            </a:r>
            <a:r>
              <a:rPr lang="en-US" altLang="zh-CN" sz="1600" dirty="0" err="1">
                <a:solidFill>
                  <a:srgbClr val="006600"/>
                </a:solidFill>
              </a:rPr>
              <a:t>job_queue_mutex</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if( !</a:t>
            </a:r>
            <a:r>
              <a:rPr lang="en-US" altLang="zh-CN" sz="1600" dirty="0" err="1">
                <a:solidFill>
                  <a:srgbClr val="006600"/>
                </a:solidFill>
              </a:rPr>
              <a:t>job_queue.empty</a:t>
            </a:r>
            <a:r>
              <a:rPr lang="en-US" altLang="zh-CN" sz="1600" dirty="0">
                <a:solidFill>
                  <a:srgbClr val="006600"/>
                </a:solidFill>
              </a:rPr>
              <a:t>() </a:t>
            </a:r>
            <a:r>
              <a:rPr lang="en-US" altLang="zh-CN" sz="1600" dirty="0" smtClean="0">
                <a:solidFill>
                  <a:srgbClr val="006600"/>
                </a:solidFill>
              </a:rPr>
              <a:t>)  </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job = </a:t>
            </a:r>
            <a:r>
              <a:rPr lang="en-US" altLang="zh-CN" sz="1600" dirty="0" err="1">
                <a:solidFill>
                  <a:srgbClr val="006600"/>
                </a:solidFill>
              </a:rPr>
              <a:t>job_queue.front</a:t>
            </a:r>
            <a:r>
              <a:rPr lang="en-US" altLang="zh-CN" sz="1600" dirty="0" smtClean="0">
                <a:solidFill>
                  <a:srgbClr val="006600"/>
                </a:solidFill>
              </a:rPr>
              <a:t>();	//  </a:t>
            </a:r>
            <a:r>
              <a:rPr lang="zh-CN" altLang="en-US" sz="1600" dirty="0">
                <a:solidFill>
                  <a:srgbClr val="006600"/>
                </a:solidFill>
              </a:rPr>
              <a:t>获取表头元素</a:t>
            </a:r>
          </a:p>
          <a:p>
            <a:pPr eaLnBrk="1" hangingPunct="1">
              <a:lnSpc>
                <a:spcPct val="100000"/>
              </a:lnSpc>
              <a:spcBef>
                <a:spcPct val="0"/>
              </a:spcBef>
              <a:buClr>
                <a:srgbClr val="FFF59B"/>
              </a:buClr>
              <a:buSzTx/>
              <a:buFontTx/>
              <a:buNone/>
            </a:pPr>
            <a:r>
              <a:rPr lang="zh-CN" altLang="en-US" sz="1600" dirty="0">
                <a:solidFill>
                  <a:srgbClr val="006600"/>
                </a:solidFill>
              </a:rPr>
              <a:t>      </a:t>
            </a:r>
            <a:r>
              <a:rPr lang="en-US" altLang="zh-CN" sz="1600" dirty="0" err="1">
                <a:solidFill>
                  <a:srgbClr val="006600"/>
                </a:solidFill>
              </a:rPr>
              <a:t>job_queue.pop_front</a:t>
            </a:r>
            <a:r>
              <a:rPr lang="en-US" altLang="zh-CN" sz="1600" dirty="0" smtClean="0">
                <a:solidFill>
                  <a:srgbClr val="006600"/>
                </a:solidFill>
              </a:rPr>
              <a:t>();		//  </a:t>
            </a:r>
            <a:r>
              <a:rPr lang="zh-CN" altLang="en-US" sz="1600" dirty="0">
                <a:solidFill>
                  <a:srgbClr val="006600"/>
                </a:solidFill>
              </a:rPr>
              <a:t>删除表头元素</a:t>
            </a:r>
          </a:p>
          <a:p>
            <a:pPr eaLnBrk="1" hangingPunct="1">
              <a:lnSpc>
                <a:spcPct val="100000"/>
              </a:lnSpc>
              <a:spcBef>
                <a:spcPct val="0"/>
              </a:spcBef>
              <a:buClr>
                <a:srgbClr val="FFF59B"/>
              </a:buClr>
              <a:buSzTx/>
              <a:buFontTx/>
              <a:buNone/>
            </a:pPr>
            <a:r>
              <a:rPr lang="zh-CN" altLang="en-US" sz="1600" dirty="0">
                <a:solidFill>
                  <a:srgbClr val="006600"/>
                </a:solidFill>
              </a:rPr>
              <a:t>    </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pthread_mutex_unlock</a:t>
            </a:r>
            <a:r>
              <a:rPr lang="en-US" altLang="zh-CN" sz="1600" dirty="0">
                <a:solidFill>
                  <a:srgbClr val="006600"/>
                </a:solidFill>
              </a:rPr>
              <a:t>( &amp;</a:t>
            </a:r>
            <a:r>
              <a:rPr lang="en-US" altLang="zh-CN" sz="1600" dirty="0" err="1">
                <a:solidFill>
                  <a:srgbClr val="006600"/>
                </a:solidFill>
              </a:rPr>
              <a:t>job_queue_mutex</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if( !job )    break;</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ProcessJob</a:t>
            </a:r>
            <a:r>
              <a:rPr lang="en-US" altLang="zh-CN" sz="1600" dirty="0">
                <a:solidFill>
                  <a:srgbClr val="006600"/>
                </a:solidFill>
              </a:rPr>
              <a:t>( job );</a:t>
            </a:r>
          </a:p>
          <a:p>
            <a:pPr eaLnBrk="1" hangingPunct="1">
              <a:lnSpc>
                <a:spcPct val="100000"/>
              </a:lnSpc>
              <a:spcBef>
                <a:spcPct val="0"/>
              </a:spcBef>
              <a:buClr>
                <a:srgbClr val="FFF59B"/>
              </a:buClr>
              <a:buSzTx/>
              <a:buFontTx/>
              <a:buNone/>
            </a:pPr>
            <a:r>
              <a:rPr lang="en-US" altLang="zh-CN" sz="1600" dirty="0">
                <a:solidFill>
                  <a:srgbClr val="006600"/>
                </a:solidFill>
              </a:rPr>
              <a:t>    delete job,  job = NULL;</a:t>
            </a:r>
          </a:p>
          <a:p>
            <a:pPr eaLnBrk="1" hangingPunct="1">
              <a:lnSpc>
                <a:spcPct val="100000"/>
              </a:lnSpc>
              <a:spcBef>
                <a:spcPct val="0"/>
              </a:spcBef>
              <a:buClr>
                <a:srgbClr val="FFF59B"/>
              </a:buClr>
              <a:buSzTx/>
              <a:buFontTx/>
              <a:buNone/>
            </a:pP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return NULL;</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217293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作业队列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828238" y="1478297"/>
            <a:ext cx="8775593" cy="424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  </a:t>
            </a:r>
            <a:r>
              <a:rPr lang="zh-CN" altLang="en-US" sz="1600" dirty="0">
                <a:solidFill>
                  <a:srgbClr val="006600"/>
                </a:solidFill>
              </a:rPr>
              <a:t>作业入队时需要加锁</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void </a:t>
            </a:r>
            <a:r>
              <a:rPr lang="zh-CN" altLang="en-US" sz="1600" dirty="0">
                <a:solidFill>
                  <a:srgbClr val="006600"/>
                </a:solidFill>
              </a:rPr>
              <a:t>*</a:t>
            </a:r>
            <a:r>
              <a:rPr lang="en-US" altLang="zh-CN" sz="1600" dirty="0">
                <a:solidFill>
                  <a:srgbClr val="006600"/>
                </a:solidFill>
              </a:rPr>
              <a:t>  </a:t>
            </a:r>
            <a:r>
              <a:rPr lang="en-US" altLang="zh-CN" sz="1600" dirty="0" err="1">
                <a:solidFill>
                  <a:srgbClr val="006600"/>
                </a:solidFill>
              </a:rPr>
              <a:t>EnqueueJob</a:t>
            </a:r>
            <a:r>
              <a:rPr lang="en-US" altLang="zh-CN" sz="1600" dirty="0">
                <a:solidFill>
                  <a:srgbClr val="006600"/>
                </a:solidFill>
              </a:rPr>
              <a:t>( void * </a:t>
            </a:r>
            <a:r>
              <a:rPr lang="en-US" altLang="zh-CN" sz="1600" dirty="0" err="1">
                <a:solidFill>
                  <a:srgbClr val="006600"/>
                </a:solidFill>
              </a:rPr>
              <a:t>arg</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Job *  job = </a:t>
            </a:r>
            <a:r>
              <a:rPr lang="en-US" altLang="zh-CN" sz="1600" dirty="0" err="1">
                <a:solidFill>
                  <a:srgbClr val="006600"/>
                </a:solidFill>
              </a:rPr>
              <a:t>reinterpret_cast</a:t>
            </a:r>
            <a:r>
              <a:rPr lang="en-US" altLang="zh-CN" sz="1600" dirty="0">
                <a:solidFill>
                  <a:srgbClr val="006600"/>
                </a:solidFill>
              </a:rPr>
              <a:t>&lt; Job * &gt;( </a:t>
            </a:r>
            <a:r>
              <a:rPr lang="en-US" altLang="zh-CN" sz="1600" dirty="0" err="1">
                <a:solidFill>
                  <a:srgbClr val="006600"/>
                </a:solidFill>
              </a:rPr>
              <a:t>arg</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pthread_mutex_lock</a:t>
            </a:r>
            <a:r>
              <a:rPr lang="en-US" altLang="zh-CN" sz="1600" dirty="0">
                <a:solidFill>
                  <a:srgbClr val="006600"/>
                </a:solidFill>
              </a:rPr>
              <a:t>( &amp;</a:t>
            </a:r>
            <a:r>
              <a:rPr lang="en-US" altLang="zh-CN" sz="1600" dirty="0" err="1">
                <a:solidFill>
                  <a:srgbClr val="006600"/>
                </a:solidFill>
              </a:rPr>
              <a:t>job_queue_mutex</a:t>
            </a:r>
            <a:r>
              <a:rPr lang="en-US" altLang="zh-CN" sz="1600" dirty="0">
                <a:solidFill>
                  <a:srgbClr val="006600"/>
                </a:solidFill>
              </a:rPr>
              <a:t> );    //  </a:t>
            </a:r>
            <a:r>
              <a:rPr lang="zh-CN" altLang="en-US" sz="1600" dirty="0">
                <a:solidFill>
                  <a:srgbClr val="006600"/>
                </a:solidFill>
              </a:rPr>
              <a:t>锁定互斥</a:t>
            </a:r>
            <a:endParaRPr lang="en-US" altLang="zh-CN" sz="1600" dirty="0">
              <a:solidFill>
                <a:srgbClr val="C000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job_queue.push_back</a:t>
            </a:r>
            <a:r>
              <a:rPr lang="en-US" altLang="zh-CN" sz="1600" dirty="0">
                <a:solidFill>
                  <a:srgbClr val="006600"/>
                </a:solidFill>
              </a:rPr>
              <a:t>( job );</a:t>
            </a:r>
          </a:p>
          <a:p>
            <a:pPr eaLnBrk="1" hangingPunct="1">
              <a:lnSpc>
                <a:spcPct val="100000"/>
              </a:lnSpc>
              <a:spcBef>
                <a:spcPct val="0"/>
              </a:spcBef>
              <a:buClr>
                <a:srgbClr val="FFF59B"/>
              </a:buClr>
              <a:buSzTx/>
              <a:buFontTx/>
              <a:buNone/>
            </a:pPr>
            <a:endParaRPr lang="en-US" altLang="zh-CN" sz="1600" dirty="0" smtClean="0">
              <a:solidFill>
                <a:srgbClr val="006600"/>
              </a:solidFill>
            </a:endParaRPr>
          </a:p>
          <a:p>
            <a:pPr eaLnBrk="1" hangingPunct="1">
              <a:lnSpc>
                <a:spcPct val="100000"/>
              </a:lnSpc>
              <a:spcBef>
                <a:spcPct val="0"/>
              </a:spcBef>
              <a:buClr>
                <a:srgbClr val="FFF59B"/>
              </a:buClr>
              <a:buSzTx/>
              <a:buFontTx/>
              <a:buNone/>
            </a:pPr>
            <a:r>
              <a:rPr lang="en-US" altLang="zh-CN" sz="1600" dirty="0" smtClean="0">
                <a:solidFill>
                  <a:srgbClr val="006600"/>
                </a:solidFill>
              </a:rPr>
              <a:t>  </a:t>
            </a:r>
            <a:r>
              <a:rPr lang="en-US" altLang="zh-CN" sz="1600" dirty="0">
                <a:solidFill>
                  <a:srgbClr val="006600"/>
                </a:solidFill>
              </a:rPr>
              <a:t>//  </a:t>
            </a:r>
            <a:r>
              <a:rPr lang="zh-CN" altLang="en-US" sz="1600" dirty="0">
                <a:solidFill>
                  <a:srgbClr val="006600"/>
                </a:solidFill>
              </a:rPr>
              <a:t>新作业入队，递增信号量</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sem_post</a:t>
            </a:r>
            <a:r>
              <a:rPr lang="en-US" altLang="zh-CN" sz="1600" dirty="0">
                <a:solidFill>
                  <a:srgbClr val="C00000"/>
                </a:solidFill>
              </a:rPr>
              <a:t>( &amp;</a:t>
            </a:r>
            <a:r>
              <a:rPr lang="en-US" altLang="zh-CN" sz="1600" dirty="0" err="1">
                <a:solidFill>
                  <a:srgbClr val="C00000"/>
                </a:solidFill>
              </a:rPr>
              <a:t>job_queue_count</a:t>
            </a:r>
            <a:r>
              <a:rPr lang="en-US" altLang="zh-CN" sz="1600" dirty="0">
                <a:solidFill>
                  <a:srgbClr val="C00000"/>
                </a:solidFill>
              </a:rPr>
              <a:t> );</a:t>
            </a:r>
          </a:p>
          <a:p>
            <a:pPr eaLnBrk="1" hangingPunct="1">
              <a:lnSpc>
                <a:spcPct val="100000"/>
              </a:lnSpc>
              <a:spcBef>
                <a:spcPct val="0"/>
              </a:spcBef>
              <a:buClr>
                <a:srgbClr val="FFF59B"/>
              </a:buClr>
              <a:buSzTx/>
              <a:buFontTx/>
              <a:buNone/>
            </a:pPr>
            <a:endParaRPr lang="en-US" altLang="zh-CN" sz="1600" dirty="0" smtClean="0">
              <a:solidFill>
                <a:srgbClr val="006600"/>
              </a:solidFill>
            </a:endParaRPr>
          </a:p>
          <a:p>
            <a:pPr eaLnBrk="1" hangingPunct="1">
              <a:lnSpc>
                <a:spcPct val="100000"/>
              </a:lnSpc>
              <a:spcBef>
                <a:spcPct val="0"/>
              </a:spcBef>
              <a:buClr>
                <a:srgbClr val="FFF59B"/>
              </a:buClr>
              <a:buSzTx/>
              <a:buFontTx/>
              <a:buNone/>
            </a:pPr>
            <a:r>
              <a:rPr lang="en-US" altLang="zh-CN" sz="1600" dirty="0" smtClean="0">
                <a:solidFill>
                  <a:srgbClr val="006600"/>
                </a:solidFill>
              </a:rPr>
              <a:t>  </a:t>
            </a:r>
            <a:r>
              <a:rPr lang="en-US" altLang="zh-CN" sz="1600" dirty="0">
                <a:solidFill>
                  <a:srgbClr val="006600"/>
                </a:solidFill>
              </a:rPr>
              <a:t>//  </a:t>
            </a:r>
            <a:r>
              <a:rPr lang="zh-CN" altLang="en-US" sz="1600" dirty="0">
                <a:solidFill>
                  <a:srgbClr val="006600"/>
                </a:solidFill>
              </a:rPr>
              <a:t>入队时也输出线程</a:t>
            </a:r>
            <a:r>
              <a:rPr lang="en-US" altLang="zh-CN" sz="1600" dirty="0">
                <a:solidFill>
                  <a:srgbClr val="006600"/>
                </a:solidFill>
              </a:rPr>
              <a:t>ID</a:t>
            </a:r>
            <a:r>
              <a:rPr lang="zh-CN" altLang="en-US" sz="1600" dirty="0">
                <a:solidFill>
                  <a:srgbClr val="006600"/>
                </a:solidFill>
              </a:rPr>
              <a:t>和作业内容信息</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"Thread " &lt;&lt; (</a:t>
            </a:r>
            <a:r>
              <a:rPr lang="en-US" altLang="zh-CN" sz="1600" dirty="0" err="1">
                <a:solidFill>
                  <a:srgbClr val="006600"/>
                </a:solidFill>
              </a:rPr>
              <a:t>int</a:t>
            </a:r>
            <a:r>
              <a:rPr lang="en-US" altLang="zh-CN" sz="1600" dirty="0">
                <a:solidFill>
                  <a:srgbClr val="006600"/>
                </a:solidFill>
              </a:rPr>
              <a:t>)</a:t>
            </a:r>
            <a:r>
              <a:rPr lang="en-US" altLang="zh-CN" sz="1600" dirty="0" err="1">
                <a:solidFill>
                  <a:srgbClr val="006600"/>
                </a:solidFill>
              </a:rPr>
              <a:t>pthread_self</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 </a:t>
            </a:r>
            <a:r>
              <a:rPr lang="en-US" altLang="zh-CN" sz="1600" dirty="0" err="1">
                <a:solidFill>
                  <a:srgbClr val="006600"/>
                </a:solidFill>
              </a:rPr>
              <a:t>enqueueing</a:t>
            </a:r>
            <a:r>
              <a:rPr lang="en-US" altLang="zh-CN" sz="1600" dirty="0">
                <a:solidFill>
                  <a:srgbClr val="006600"/>
                </a:solidFill>
              </a:rPr>
              <a:t> (" &lt;&lt; job-&gt;x &lt;&lt; ", " &lt;&lt; job-&gt;y &lt;&lt; ")\n";</a:t>
            </a:r>
          </a:p>
          <a:p>
            <a:pPr eaLnBrk="1" hangingPunct="1">
              <a:lnSpc>
                <a:spcPct val="100000"/>
              </a:lnSpc>
              <a:spcBef>
                <a:spcPct val="0"/>
              </a:spcBef>
              <a:buClr>
                <a:srgbClr val="FFF59B"/>
              </a:buClr>
              <a:buSzTx/>
              <a:buFontTx/>
              <a:buNone/>
            </a:pPr>
            <a:endParaRPr lang="en-US" altLang="zh-CN" sz="1600" dirty="0" smtClean="0">
              <a:solidFill>
                <a:srgbClr val="006600"/>
              </a:solidFill>
            </a:endParaRPr>
          </a:p>
          <a:p>
            <a:pPr eaLnBrk="1" hangingPunct="1">
              <a:lnSpc>
                <a:spcPct val="100000"/>
              </a:lnSpc>
              <a:spcBef>
                <a:spcPct val="0"/>
              </a:spcBef>
              <a:buClr>
                <a:srgbClr val="FFF59B"/>
              </a:buClr>
              <a:buSzTx/>
              <a:buFontTx/>
              <a:buNone/>
            </a:pPr>
            <a:r>
              <a:rPr lang="en-US" altLang="zh-CN" sz="1600" dirty="0" smtClean="0">
                <a:solidFill>
                  <a:srgbClr val="006600"/>
                </a:solidFill>
              </a:rPr>
              <a:t>  </a:t>
            </a:r>
            <a:r>
              <a:rPr lang="en-US" altLang="zh-CN" sz="1600" dirty="0" err="1">
                <a:solidFill>
                  <a:srgbClr val="006600"/>
                </a:solidFill>
              </a:rPr>
              <a:t>pthread_mutex_unlock</a:t>
            </a:r>
            <a:r>
              <a:rPr lang="en-US" altLang="zh-CN" sz="1600" dirty="0">
                <a:solidFill>
                  <a:srgbClr val="006600"/>
                </a:solidFill>
              </a:rPr>
              <a:t>( &amp;</a:t>
            </a:r>
            <a:r>
              <a:rPr lang="en-US" altLang="zh-CN" sz="1600" dirty="0" err="1">
                <a:solidFill>
                  <a:srgbClr val="006600"/>
                </a:solidFill>
              </a:rPr>
              <a:t>job_queue_mutex</a:t>
            </a:r>
            <a:r>
              <a:rPr lang="en-US" altLang="zh-CN" sz="1600" dirty="0">
                <a:solidFill>
                  <a:srgbClr val="006600"/>
                </a:solidFill>
              </a:rPr>
              <a:t> );    //  </a:t>
            </a:r>
            <a:r>
              <a:rPr lang="zh-CN" altLang="en-US" sz="1600" dirty="0">
                <a:solidFill>
                  <a:srgbClr val="006600"/>
                </a:solidFill>
              </a:rPr>
              <a:t>解锁</a:t>
            </a:r>
            <a:endParaRPr lang="en-US" altLang="zh-CN" sz="1600" dirty="0">
              <a:solidFill>
                <a:srgbClr val="C00000"/>
              </a:solidFill>
            </a:endParaRPr>
          </a:p>
          <a:p>
            <a:pPr eaLnBrk="1" hangingPunct="1">
              <a:lnSpc>
                <a:spcPct val="100000"/>
              </a:lnSpc>
              <a:spcBef>
                <a:spcPct val="0"/>
              </a:spcBef>
              <a:buClr>
                <a:srgbClr val="FFF59B"/>
              </a:buClr>
              <a:buSzTx/>
              <a:buFontTx/>
              <a:buNone/>
            </a:pPr>
            <a:r>
              <a:rPr lang="en-US" altLang="zh-CN" sz="1600" dirty="0">
                <a:solidFill>
                  <a:srgbClr val="C00000"/>
                </a:solidFill>
              </a:rPr>
              <a:t>  </a:t>
            </a:r>
            <a:r>
              <a:rPr lang="en-US" altLang="zh-CN" sz="1600" dirty="0">
                <a:solidFill>
                  <a:srgbClr val="006600"/>
                </a:solidFill>
              </a:rPr>
              <a:t>return NULL;</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255668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作业队列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750345" y="1334372"/>
            <a:ext cx="8914724" cy="461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err="1">
                <a:solidFill>
                  <a:srgbClr val="006600"/>
                </a:solidFill>
              </a:rPr>
              <a:t>int</a:t>
            </a:r>
            <a:r>
              <a:rPr lang="en-US" altLang="zh-CN" sz="1600" dirty="0">
                <a:solidFill>
                  <a:srgbClr val="006600"/>
                </a:solidFill>
              </a:rPr>
              <a:t>  main()</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int</a:t>
            </a:r>
            <a:r>
              <a:rPr lang="en-US" altLang="zh-CN" sz="1600" dirty="0">
                <a:solidFill>
                  <a:srgbClr val="006600"/>
                </a:solidFill>
              </a:rPr>
              <a:t>  </a:t>
            </a:r>
            <a:r>
              <a:rPr lang="en-US" altLang="zh-CN" sz="1600" dirty="0" err="1">
                <a:solidFill>
                  <a:srgbClr val="006600"/>
                </a:solidFill>
              </a:rPr>
              <a:t>i</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pthread_t</a:t>
            </a:r>
            <a:r>
              <a:rPr lang="en-US" altLang="zh-CN" sz="1600" dirty="0">
                <a:solidFill>
                  <a:srgbClr val="006600"/>
                </a:solidFill>
              </a:rPr>
              <a:t>  </a:t>
            </a:r>
            <a:r>
              <a:rPr lang="en-US" altLang="zh-CN" sz="1600" dirty="0" smtClean="0">
                <a:solidFill>
                  <a:srgbClr val="006600"/>
                </a:solidFill>
              </a:rPr>
              <a:t>threads[8];</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if( !</a:t>
            </a:r>
            <a:r>
              <a:rPr lang="en-US" altLang="zh-CN" sz="1600" dirty="0" err="1">
                <a:solidFill>
                  <a:srgbClr val="006600"/>
                </a:solidFill>
              </a:rPr>
              <a:t>job_queue.empty</a:t>
            </a:r>
            <a:r>
              <a:rPr lang="en-US" altLang="zh-CN" sz="1600" dirty="0">
                <a:solidFill>
                  <a:srgbClr val="006600"/>
                </a:solidFill>
              </a:rPr>
              <a:t>() )    </a:t>
            </a:r>
            <a:r>
              <a:rPr lang="en-US" altLang="zh-CN" sz="1600" dirty="0" err="1">
                <a:solidFill>
                  <a:srgbClr val="006600"/>
                </a:solidFill>
              </a:rPr>
              <a:t>job_queue.clear</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sem_init</a:t>
            </a:r>
            <a:r>
              <a:rPr lang="en-US" altLang="zh-CN" sz="1600" dirty="0">
                <a:solidFill>
                  <a:srgbClr val="C00000"/>
                </a:solidFill>
              </a:rPr>
              <a:t>( &amp;</a:t>
            </a:r>
            <a:r>
              <a:rPr lang="en-US" altLang="zh-CN" sz="1600" dirty="0" err="1">
                <a:solidFill>
                  <a:srgbClr val="C00000"/>
                </a:solidFill>
              </a:rPr>
              <a:t>job_queue_count</a:t>
            </a:r>
            <a:r>
              <a:rPr lang="en-US" altLang="zh-CN" sz="1600" dirty="0">
                <a:solidFill>
                  <a:srgbClr val="C00000"/>
                </a:solidFill>
              </a:rPr>
              <a:t>, 0, 0 </a:t>
            </a:r>
            <a:r>
              <a:rPr lang="en-US" altLang="zh-CN" sz="1600" dirty="0" smtClean="0">
                <a:solidFill>
                  <a:srgbClr val="C00000"/>
                </a:solidFill>
              </a:rPr>
              <a:t>);	</a:t>
            </a:r>
            <a:r>
              <a:rPr lang="en-US" altLang="zh-CN" sz="1600" dirty="0" smtClean="0">
                <a:solidFill>
                  <a:srgbClr val="006600"/>
                </a:solidFill>
              </a:rPr>
              <a:t>//  </a:t>
            </a:r>
            <a:r>
              <a:rPr lang="zh-CN" altLang="en-US" sz="1600" dirty="0">
                <a:solidFill>
                  <a:srgbClr val="006600"/>
                </a:solidFill>
              </a:rPr>
              <a:t>初始化，非进程共享，初始值</a:t>
            </a:r>
            <a:r>
              <a:rPr lang="en-US" altLang="zh-CN" sz="1600" dirty="0">
                <a:solidFill>
                  <a:srgbClr val="006600"/>
                </a:solidFill>
              </a:rPr>
              <a:t>0</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5; </a:t>
            </a:r>
            <a:r>
              <a:rPr lang="en-US" altLang="zh-CN" sz="1600" dirty="0">
                <a:solidFill>
                  <a:srgbClr val="006600"/>
                </a:solidFill>
              </a:rPr>
              <a:t>++</a:t>
            </a:r>
            <a:r>
              <a:rPr lang="en-US" altLang="zh-CN" sz="1600" dirty="0" err="1">
                <a:solidFill>
                  <a:srgbClr val="006600"/>
                </a:solidFill>
              </a:rPr>
              <a:t>i</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Job </a:t>
            </a:r>
            <a:r>
              <a:rPr lang="zh-CN" altLang="en-US" sz="1600" dirty="0">
                <a:solidFill>
                  <a:srgbClr val="006600"/>
                </a:solidFill>
              </a:rPr>
              <a:t>*  </a:t>
            </a:r>
            <a:r>
              <a:rPr lang="en-US" altLang="zh-CN" sz="1600" dirty="0">
                <a:solidFill>
                  <a:srgbClr val="006600"/>
                </a:solidFill>
              </a:rPr>
              <a:t>p = new Job( i+1, (i+1)*2 );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pthread_create</a:t>
            </a:r>
            <a:r>
              <a:rPr lang="en-US" altLang="zh-CN" sz="1600" dirty="0">
                <a:solidFill>
                  <a:srgbClr val="006600"/>
                </a:solidFill>
              </a:rPr>
              <a:t>( &amp;threads[</a:t>
            </a:r>
            <a:r>
              <a:rPr lang="en-US" altLang="zh-CN" sz="1600" dirty="0" err="1">
                <a:solidFill>
                  <a:srgbClr val="006600"/>
                </a:solidFill>
              </a:rPr>
              <a:t>i</a:t>
            </a:r>
            <a:r>
              <a:rPr lang="en-US" altLang="zh-CN" sz="1600" dirty="0">
                <a:solidFill>
                  <a:srgbClr val="006600"/>
                </a:solidFill>
              </a:rPr>
              <a:t>], NULL, </a:t>
            </a:r>
            <a:r>
              <a:rPr lang="en-US" altLang="zh-CN" sz="1600" dirty="0" err="1">
                <a:solidFill>
                  <a:srgbClr val="006600"/>
                </a:solidFill>
              </a:rPr>
              <a:t>EnqueueJob</a:t>
            </a:r>
            <a:r>
              <a:rPr lang="en-US" altLang="zh-CN" sz="1600" dirty="0">
                <a:solidFill>
                  <a:srgbClr val="006600"/>
                </a:solidFill>
              </a:rPr>
              <a:t>, p );</a:t>
            </a:r>
          </a:p>
          <a:p>
            <a:pPr eaLnBrk="1" hangingPunct="1">
              <a:lnSpc>
                <a:spcPct val="100000"/>
              </a:lnSpc>
              <a:spcBef>
                <a:spcPct val="0"/>
              </a:spcBef>
              <a:buClr>
                <a:srgbClr val="FFF59B"/>
              </a:buClr>
              <a:buSzTx/>
              <a:buFontTx/>
              <a:buNone/>
            </a:pP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a:t>
            </a:r>
            <a:r>
              <a:rPr lang="en-US" altLang="zh-CN" sz="1600" dirty="0">
                <a:solidFill>
                  <a:srgbClr val="006600"/>
                </a:solidFill>
              </a:rPr>
              <a:t> = </a:t>
            </a:r>
            <a:r>
              <a:rPr lang="en-US" altLang="zh-CN" sz="1600" dirty="0" smtClean="0">
                <a:solidFill>
                  <a:srgbClr val="006600"/>
                </a:solidFill>
              </a:rPr>
              <a:t>5;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8; </a:t>
            </a:r>
            <a:r>
              <a:rPr lang="en-US" altLang="zh-CN" sz="1600" dirty="0">
                <a:solidFill>
                  <a:srgbClr val="006600"/>
                </a:solidFill>
              </a:rPr>
              <a:t>++</a:t>
            </a:r>
            <a:r>
              <a:rPr lang="en-US" altLang="zh-CN" sz="1600" dirty="0" err="1">
                <a:solidFill>
                  <a:srgbClr val="006600"/>
                </a:solidFill>
              </a:rPr>
              <a:t>i</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pthread_create</a:t>
            </a:r>
            <a:r>
              <a:rPr lang="en-US" altLang="zh-CN" sz="1600" dirty="0">
                <a:solidFill>
                  <a:srgbClr val="006600"/>
                </a:solidFill>
              </a:rPr>
              <a:t>( &amp;threads[</a:t>
            </a:r>
            <a:r>
              <a:rPr lang="en-US" altLang="zh-CN" sz="1600" dirty="0" err="1">
                <a:solidFill>
                  <a:srgbClr val="006600"/>
                </a:solidFill>
              </a:rPr>
              <a:t>i</a:t>
            </a:r>
            <a:r>
              <a:rPr lang="en-US" altLang="zh-CN" sz="1600" dirty="0">
                <a:solidFill>
                  <a:srgbClr val="006600"/>
                </a:solidFill>
              </a:rPr>
              <a:t>], NULL, </a:t>
            </a:r>
            <a:r>
              <a:rPr lang="en-US" altLang="zh-CN" sz="1600" dirty="0" err="1">
                <a:solidFill>
                  <a:srgbClr val="006600"/>
                </a:solidFill>
              </a:rPr>
              <a:t>DequeueJob</a:t>
            </a:r>
            <a:r>
              <a:rPr lang="en-US" altLang="zh-CN" sz="1600" dirty="0">
                <a:solidFill>
                  <a:srgbClr val="006600"/>
                </a:solidFill>
              </a:rPr>
              <a:t>, NULL );</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8; </a:t>
            </a:r>
            <a:r>
              <a:rPr lang="en-US" altLang="zh-CN" sz="1600" dirty="0">
                <a:solidFill>
                  <a:srgbClr val="006600"/>
                </a:solidFill>
              </a:rPr>
              <a:t>++</a:t>
            </a:r>
            <a:r>
              <a:rPr lang="en-US" altLang="zh-CN" sz="1600" dirty="0" err="1">
                <a:solidFill>
                  <a:srgbClr val="006600"/>
                </a:solidFill>
              </a:rPr>
              <a:t>i</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pthread_join</a:t>
            </a:r>
            <a:r>
              <a:rPr lang="en-US" altLang="zh-CN" sz="1600" dirty="0">
                <a:solidFill>
                  <a:srgbClr val="006600"/>
                </a:solidFill>
              </a:rPr>
              <a:t>( threads[</a:t>
            </a:r>
            <a:r>
              <a:rPr lang="en-US" altLang="zh-CN" sz="1600" dirty="0" err="1">
                <a:solidFill>
                  <a:srgbClr val="006600"/>
                </a:solidFill>
              </a:rPr>
              <a:t>i</a:t>
            </a:r>
            <a:r>
              <a:rPr lang="en-US" altLang="zh-CN" sz="1600" dirty="0">
                <a:solidFill>
                  <a:srgbClr val="006600"/>
                </a:solidFill>
              </a:rPr>
              <a:t>], NULL </a:t>
            </a:r>
            <a:r>
              <a:rPr lang="en-US" altLang="zh-CN" sz="1600" dirty="0" smtClean="0">
                <a:solidFill>
                  <a:srgbClr val="006600"/>
                </a:solidFill>
              </a:rPr>
              <a:t>);		//  </a:t>
            </a:r>
            <a:r>
              <a:rPr lang="zh-CN" altLang="en-US" sz="1600" dirty="0" smtClean="0">
                <a:solidFill>
                  <a:srgbClr val="006600"/>
                </a:solidFill>
              </a:rPr>
              <a:t>等待</a:t>
            </a:r>
            <a:r>
              <a:rPr lang="zh-CN" altLang="en-US" sz="1600" dirty="0">
                <a:solidFill>
                  <a:srgbClr val="006600"/>
                </a:solidFill>
              </a:rPr>
              <a:t>线程终止，无作业时线程被阻塞</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sem_destroy</a:t>
            </a:r>
            <a:r>
              <a:rPr lang="en-US" altLang="zh-CN" sz="1600" dirty="0">
                <a:solidFill>
                  <a:srgbClr val="C00000"/>
                </a:solidFill>
              </a:rPr>
              <a:t>( &amp;</a:t>
            </a:r>
            <a:r>
              <a:rPr lang="en-US" altLang="zh-CN" sz="1600" dirty="0" err="1">
                <a:solidFill>
                  <a:srgbClr val="C00000"/>
                </a:solidFill>
              </a:rPr>
              <a:t>job_queue_count</a:t>
            </a:r>
            <a:r>
              <a:rPr lang="en-US" altLang="zh-CN" sz="1600" dirty="0">
                <a:solidFill>
                  <a:srgbClr val="C00000"/>
                </a:solidFill>
              </a:rPr>
              <a:t> </a:t>
            </a:r>
            <a:r>
              <a:rPr lang="en-US" altLang="zh-CN" sz="1600" dirty="0" smtClean="0">
                <a:solidFill>
                  <a:srgbClr val="C00000"/>
                </a:solidFill>
              </a:rPr>
              <a:t>);</a:t>
            </a:r>
            <a:r>
              <a:rPr lang="en-US" altLang="zh-CN" sz="1600" dirty="0" smtClean="0">
                <a:solidFill>
                  <a:srgbClr val="006600"/>
                </a:solidFill>
              </a:rPr>
              <a:t>	//  </a:t>
            </a:r>
            <a:r>
              <a:rPr lang="zh-CN" altLang="en-US" sz="1600" dirty="0">
                <a:solidFill>
                  <a:srgbClr val="006600"/>
                </a:solidFill>
              </a:rPr>
              <a:t>销毁作业信号量</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return 0;</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endParaRPr lang="en-US" altLang="zh-CN" sz="1600" dirty="0">
              <a:solidFill>
                <a:srgbClr val="006600"/>
              </a:solidFill>
            </a:endParaRPr>
          </a:p>
        </p:txBody>
      </p:sp>
    </p:spTree>
    <p:extLst>
      <p:ext uri="{BB962C8B-B14F-4D97-AF65-F5344CB8AC3E}">
        <p14:creationId xmlns:p14="http://schemas.microsoft.com/office/powerpoint/2010/main" val="151698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条件变量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379862"/>
            <a:ext cx="9307843" cy="4973669"/>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条件变量的功能与目的</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互斥</a:t>
            </a:r>
            <a:r>
              <a:rPr lang="zh-CN" altLang="en-US" sz="2400" b="1" dirty="0">
                <a:solidFill>
                  <a:srgbClr val="8A2F8C"/>
                </a:solidFill>
                <a:latin typeface="微软雅黑" panose="020B0503020204020204" pitchFamily="34" charset="-122"/>
                <a:ea typeface="微软雅黑" panose="020B0503020204020204" pitchFamily="34" charset="-122"/>
              </a:rPr>
              <a:t>用于同步线程对共享数据对象的</a:t>
            </a:r>
            <a:r>
              <a:rPr lang="zh-CN" altLang="en-US" sz="2400" b="1" dirty="0" smtClean="0">
                <a:solidFill>
                  <a:srgbClr val="8A2F8C"/>
                </a:solidFill>
                <a:latin typeface="微软雅黑" panose="020B0503020204020204" pitchFamily="34" charset="-122"/>
                <a:ea typeface="微软雅黑" panose="020B0503020204020204" pitchFamily="34" charset="-122"/>
              </a:rPr>
              <a:t>访问</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条件</a:t>
            </a:r>
            <a:r>
              <a:rPr lang="zh-CN" altLang="en-US" sz="2400" b="1" dirty="0">
                <a:solidFill>
                  <a:srgbClr val="8A2F8C"/>
                </a:solidFill>
                <a:latin typeface="微软雅黑" panose="020B0503020204020204" pitchFamily="34" charset="-122"/>
                <a:ea typeface="微软雅黑" panose="020B0503020204020204" pitchFamily="34" charset="-122"/>
              </a:rPr>
              <a:t>变量用于在线程间同步共享数据对象的值</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初始化条件变量</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pthread_cond_init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cond</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pthread_condattr_t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cond_attr</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可</a:t>
            </a:r>
            <a:r>
              <a:rPr lang="zh-CN" altLang="en-US" sz="2400" b="1" dirty="0">
                <a:solidFill>
                  <a:srgbClr val="8A2F8C"/>
                </a:solidFill>
                <a:latin typeface="微软雅黑" panose="020B0503020204020204" pitchFamily="34" charset="-122"/>
                <a:ea typeface="微软雅黑" panose="020B0503020204020204" pitchFamily="34" charset="-122"/>
              </a:rPr>
              <a:t>使用宏</a:t>
            </a:r>
            <a:r>
              <a:rPr lang="en-US" altLang="zh-CN" sz="2400" b="1" dirty="0">
                <a:solidFill>
                  <a:srgbClr val="006600"/>
                </a:solidFill>
                <a:latin typeface="微软雅黑" panose="020B0503020204020204" pitchFamily="34" charset="-122"/>
                <a:ea typeface="微软雅黑" panose="020B0503020204020204" pitchFamily="34" charset="-122"/>
              </a:rPr>
              <a:t>PTHREAD_COND_INITIALIZER</a:t>
            </a:r>
            <a:r>
              <a:rPr lang="zh-CN" altLang="en-US" sz="2400" b="1" dirty="0">
                <a:solidFill>
                  <a:srgbClr val="8A2F8C"/>
                </a:solidFill>
                <a:latin typeface="微软雅黑" panose="020B0503020204020204" pitchFamily="34" charset="-122"/>
                <a:ea typeface="微软雅黑" panose="020B0503020204020204" pitchFamily="34" charset="-122"/>
              </a:rPr>
              <a:t>代替</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销毁条件变量</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pthread_cond_destroy</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cond</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endParaRPr lang="en-US" altLang="zh-CN" sz="2400" b="1" dirty="0">
              <a:solidFill>
                <a:srgbClr val="8A2F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136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条件变量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328075" y="1395904"/>
            <a:ext cx="9697692" cy="4490460"/>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广播条件变量</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pthread_cond_broadcast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cond</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以</a:t>
            </a:r>
            <a:r>
              <a:rPr lang="zh-CN" altLang="en-US" sz="2400" b="1" dirty="0">
                <a:solidFill>
                  <a:srgbClr val="8A2F8C"/>
                </a:solidFill>
                <a:latin typeface="微软雅黑" panose="020B0503020204020204" pitchFamily="34" charset="-122"/>
                <a:ea typeface="微软雅黑" panose="020B0503020204020204" pitchFamily="34" charset="-122"/>
              </a:rPr>
              <a:t>广播方式唤醒所有等待目标条件变量的线程</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唤醒条件变量</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pthread_cond_signal</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cond</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endParaRPr lang="en-US" altLang="zh-CN" sz="2400" b="1" dirty="0">
              <a:solidFill>
                <a:srgbClr val="006600"/>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等待条件变量</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pthread_cond_wait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pthread_cond_t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cond</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pthread_mutex_t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err="1">
                <a:solidFill>
                  <a:srgbClr val="006600"/>
                </a:solidFill>
                <a:latin typeface="微软雅黑" panose="020B0503020204020204" pitchFamily="34" charset="-122"/>
                <a:ea typeface="微软雅黑" panose="020B0503020204020204" pitchFamily="34" charset="-122"/>
              </a:rPr>
              <a:t>mutex</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参数</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mutex</a:t>
            </a:r>
            <a:r>
              <a:rPr lang="zh-CN" altLang="en-US" sz="2400" b="1" dirty="0">
                <a:solidFill>
                  <a:srgbClr val="8A2F8C"/>
                </a:solidFill>
                <a:latin typeface="微软雅黑" panose="020B0503020204020204" pitchFamily="34" charset="-122"/>
                <a:ea typeface="微软雅黑" panose="020B0503020204020204" pitchFamily="34" charset="-122"/>
              </a:rPr>
              <a:t>为互斥，以确保函数操作的原子性</a:t>
            </a:r>
          </a:p>
        </p:txBody>
      </p:sp>
    </p:spTree>
    <p:extLst>
      <p:ext uri="{BB962C8B-B14F-4D97-AF65-F5344CB8AC3E}">
        <p14:creationId xmlns:p14="http://schemas.microsoft.com/office/powerpoint/2010/main" val="111631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849639" cy="830997"/>
            <a:chOff x="734568" y="424635"/>
            <a:chExt cx="3849639"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106941"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C++11</a:t>
              </a:r>
              <a:r>
                <a:rPr lang="zh-CN" altLang="en-US" sz="3600" dirty="0">
                  <a:solidFill>
                    <a:schemeClr val="bg1"/>
                  </a:solidFill>
                  <a:latin typeface="微软雅黑" panose="020B0503020204020204" pitchFamily="34" charset="-122"/>
                  <a:ea typeface="微软雅黑" panose="020B0503020204020204" pitchFamily="34" charset="-122"/>
                </a:rPr>
                <a:t>线程库</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460072"/>
            <a:ext cx="9307843" cy="4355038"/>
          </a:xfrm>
          <a:prstGeom prst="rect">
            <a:avLst/>
          </a:prstGeom>
        </p:spPr>
        <p:txBody>
          <a:bodyPr wrap="square">
            <a:spAutoFit/>
          </a:bodyPr>
          <a:lstStyle/>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支持平台无关的并行程序开发</a:t>
            </a:r>
          </a:p>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库：</a:t>
            </a:r>
            <a:r>
              <a:rPr lang="en-US" altLang="zh-CN" sz="2800" b="1" dirty="0">
                <a:solidFill>
                  <a:srgbClr val="006600"/>
                </a:solidFill>
                <a:latin typeface="微软雅黑" panose="020B0503020204020204" pitchFamily="34" charset="-122"/>
                <a:ea typeface="微软雅黑" panose="020B0503020204020204" pitchFamily="34" charset="-122"/>
              </a:rPr>
              <a:t>atomic</a:t>
            </a:r>
            <a:r>
              <a:rPr lang="zh-CN" altLang="en-US" sz="2800" b="1" dirty="0">
                <a:solidFill>
                  <a:srgbClr val="006600"/>
                </a:solidFill>
                <a:latin typeface="微软雅黑" panose="020B0503020204020204" pitchFamily="34" charset="-122"/>
                <a:ea typeface="微软雅黑" panose="020B0503020204020204" pitchFamily="34" charset="-122"/>
              </a:rPr>
              <a:t>、</a:t>
            </a:r>
            <a:r>
              <a:rPr lang="en-US" altLang="zh-CN" sz="2800" b="1" dirty="0">
                <a:solidFill>
                  <a:srgbClr val="006600"/>
                </a:solidFill>
                <a:latin typeface="微软雅黑" panose="020B0503020204020204" pitchFamily="34" charset="-122"/>
                <a:ea typeface="微软雅黑" panose="020B0503020204020204" pitchFamily="34" charset="-122"/>
              </a:rPr>
              <a:t>thread</a:t>
            </a:r>
            <a:r>
              <a:rPr lang="zh-CN" altLang="en-US" sz="2800" b="1" dirty="0">
                <a:solidFill>
                  <a:srgbClr val="006600"/>
                </a:solidFill>
                <a:latin typeface="微软雅黑" panose="020B0503020204020204" pitchFamily="34" charset="-122"/>
                <a:ea typeface="微软雅黑" panose="020B0503020204020204" pitchFamily="34" charset="-122"/>
              </a:rPr>
              <a:t>、</a:t>
            </a:r>
            <a:r>
              <a:rPr lang="en-US" altLang="zh-CN" sz="2800" b="1" dirty="0" err="1">
                <a:solidFill>
                  <a:srgbClr val="006600"/>
                </a:solidFill>
                <a:latin typeface="微软雅黑" panose="020B0503020204020204" pitchFamily="34" charset="-122"/>
                <a:ea typeface="微软雅黑" panose="020B0503020204020204" pitchFamily="34" charset="-122"/>
              </a:rPr>
              <a:t>mutex</a:t>
            </a:r>
            <a:r>
              <a:rPr lang="zh-CN" altLang="en-US" sz="2800" b="1" dirty="0">
                <a:solidFill>
                  <a:srgbClr val="006600"/>
                </a:solidFill>
                <a:latin typeface="微软雅黑" panose="020B0503020204020204" pitchFamily="34" charset="-122"/>
                <a:ea typeface="微软雅黑" panose="020B0503020204020204" pitchFamily="34" charset="-122"/>
              </a:rPr>
              <a:t>、</a:t>
            </a:r>
            <a:r>
              <a:rPr lang="en-US" altLang="zh-CN" sz="2800" b="1" dirty="0" err="1">
                <a:solidFill>
                  <a:srgbClr val="006600"/>
                </a:solidFill>
                <a:latin typeface="微软雅黑" panose="020B0503020204020204" pitchFamily="34" charset="-122"/>
                <a:ea typeface="微软雅黑" panose="020B0503020204020204" pitchFamily="34" charset="-122"/>
              </a:rPr>
              <a:t>condition_variable</a:t>
            </a:r>
            <a:r>
              <a:rPr lang="zh-CN" altLang="en-US" sz="2800" b="1" dirty="0">
                <a:solidFill>
                  <a:srgbClr val="006600"/>
                </a:solidFill>
                <a:latin typeface="微软雅黑" panose="020B0503020204020204" pitchFamily="34" charset="-122"/>
                <a:ea typeface="微软雅黑" panose="020B0503020204020204" pitchFamily="34" charset="-122"/>
              </a:rPr>
              <a:t>、</a:t>
            </a:r>
            <a:r>
              <a:rPr lang="en-US" altLang="zh-CN" sz="2800" b="1" dirty="0">
                <a:solidFill>
                  <a:srgbClr val="006600"/>
                </a:solidFill>
                <a:latin typeface="微软雅黑" panose="020B0503020204020204" pitchFamily="34" charset="-122"/>
                <a:ea typeface="微软雅黑" panose="020B0503020204020204" pitchFamily="34" charset="-122"/>
              </a:rPr>
              <a:t>future</a:t>
            </a:r>
          </a:p>
          <a:p>
            <a:pPr marL="342900" indent="-342900">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thread</a:t>
            </a:r>
            <a:r>
              <a:rPr lang="zh-CN" altLang="en-US" sz="2400" b="1" dirty="0">
                <a:solidFill>
                  <a:srgbClr val="006600"/>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std::thread</a:t>
            </a:r>
            <a:r>
              <a:rPr lang="zh-CN" altLang="en-US" sz="2400" b="1" dirty="0">
                <a:solidFill>
                  <a:srgbClr val="8A2F8C"/>
                </a:solidFill>
                <a:latin typeface="微软雅黑" panose="020B0503020204020204" pitchFamily="34" charset="-122"/>
                <a:ea typeface="微软雅黑" panose="020B0503020204020204" pitchFamily="34" charset="-122"/>
              </a:rPr>
              <a:t>类与</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this_thread</a:t>
            </a:r>
            <a:r>
              <a:rPr lang="zh-CN" altLang="en-US" sz="2400" b="1" dirty="0">
                <a:solidFill>
                  <a:srgbClr val="8A2F8C"/>
                </a:solidFill>
                <a:latin typeface="微软雅黑" panose="020B0503020204020204" pitchFamily="34" charset="-122"/>
                <a:ea typeface="微软雅黑" panose="020B0503020204020204" pitchFamily="34" charset="-122"/>
              </a:rPr>
              <a:t>名</a:t>
            </a:r>
            <a:r>
              <a:rPr lang="zh-CN" altLang="en-US" sz="2400" b="1" dirty="0" smtClean="0">
                <a:solidFill>
                  <a:srgbClr val="8A2F8C"/>
                </a:solidFill>
                <a:latin typeface="微软雅黑" panose="020B0503020204020204" pitchFamily="34" charset="-122"/>
                <a:ea typeface="微软雅黑" panose="020B0503020204020204" pitchFamily="34" charset="-122"/>
              </a:rPr>
              <a:t>空间</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en-US" altLang="zh-CN" sz="2400" b="1" dirty="0" err="1" smtClean="0">
                <a:solidFill>
                  <a:srgbClr val="006600"/>
                </a:solidFill>
                <a:latin typeface="微软雅黑" panose="020B0503020204020204" pitchFamily="34" charset="-122"/>
                <a:ea typeface="微软雅黑" panose="020B0503020204020204" pitchFamily="34" charset="-122"/>
              </a:rPr>
              <a:t>mutex</a:t>
            </a:r>
            <a:r>
              <a:rPr lang="zh-CN" altLang="en-US" sz="2400" b="1" dirty="0">
                <a:solidFill>
                  <a:srgbClr val="8A2F8C"/>
                </a:solidFill>
                <a:latin typeface="微软雅黑" panose="020B0503020204020204" pitchFamily="34" charset="-122"/>
                <a:ea typeface="微软雅黑" panose="020B0503020204020204" pitchFamily="34" charset="-122"/>
              </a:rPr>
              <a:t>：互斥相关类，包括</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mutex</a:t>
            </a:r>
            <a:r>
              <a:rPr lang="zh-CN" altLang="en-US" sz="2400" b="1" dirty="0">
                <a:solidFill>
                  <a:srgbClr val="8A2F8C"/>
                </a:solidFill>
                <a:latin typeface="微软雅黑" panose="020B0503020204020204" pitchFamily="34" charset="-122"/>
                <a:ea typeface="微软雅黑" panose="020B0503020204020204" pitchFamily="34" charset="-122"/>
              </a:rPr>
              <a:t>系列类，</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lock_guard</a:t>
            </a:r>
            <a:r>
              <a:rPr lang="zh-CN" altLang="en-US" sz="2400" b="1" dirty="0">
                <a:solidFill>
                  <a:srgbClr val="8A2F8C"/>
                </a:solidFill>
                <a:latin typeface="微软雅黑" panose="020B0503020204020204" pitchFamily="34" charset="-122"/>
                <a:ea typeface="微软雅黑" panose="020B0503020204020204" pitchFamily="34" charset="-122"/>
              </a:rPr>
              <a:t>类、</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unique_lock</a:t>
            </a:r>
            <a:r>
              <a:rPr lang="zh-CN" altLang="en-US" sz="2400" b="1" dirty="0">
                <a:solidFill>
                  <a:srgbClr val="8A2F8C"/>
                </a:solidFill>
                <a:latin typeface="微软雅黑" panose="020B0503020204020204" pitchFamily="34" charset="-122"/>
                <a:ea typeface="微软雅黑" panose="020B0503020204020204" pitchFamily="34" charset="-122"/>
              </a:rPr>
              <a:t>类及其他型式和</a:t>
            </a:r>
            <a:r>
              <a:rPr lang="zh-CN" altLang="en-US" sz="2400" b="1" dirty="0" smtClean="0">
                <a:solidFill>
                  <a:srgbClr val="8A2F8C"/>
                </a:solidFill>
                <a:latin typeface="微软雅黑" panose="020B0503020204020204" pitchFamily="34" charset="-122"/>
                <a:ea typeface="微软雅黑" panose="020B0503020204020204" pitchFamily="34" charset="-122"/>
              </a:rPr>
              <a:t>函数</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en-US" altLang="zh-CN" sz="2400" b="1" dirty="0" err="1" smtClean="0">
                <a:solidFill>
                  <a:srgbClr val="006600"/>
                </a:solidFill>
                <a:latin typeface="微软雅黑" panose="020B0503020204020204" pitchFamily="34" charset="-122"/>
                <a:ea typeface="微软雅黑" panose="020B0503020204020204" pitchFamily="34" charset="-122"/>
              </a:rPr>
              <a:t>condition_variable</a:t>
            </a:r>
            <a:r>
              <a:rPr lang="zh-CN" altLang="en-US" sz="2400" b="1" dirty="0">
                <a:solidFill>
                  <a:srgbClr val="8A2F8C"/>
                </a:solidFill>
                <a:latin typeface="微软雅黑" panose="020B0503020204020204" pitchFamily="34" charset="-122"/>
                <a:ea typeface="微软雅黑" panose="020B0503020204020204" pitchFamily="34" charset="-122"/>
              </a:rPr>
              <a:t>：条件变量类，包括 </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condition_variable</a:t>
            </a:r>
            <a:r>
              <a:rPr lang="zh-CN" altLang="en-US" sz="2400" b="1" dirty="0">
                <a:solidFill>
                  <a:srgbClr val="8A2F8C"/>
                </a:solidFill>
                <a:latin typeface="微软雅黑" panose="020B0503020204020204" pitchFamily="34" charset="-122"/>
                <a:ea typeface="微软雅黑" panose="020B0503020204020204" pitchFamily="34" charset="-122"/>
              </a:rPr>
              <a:t>类与</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condition_variable_any</a:t>
            </a:r>
            <a:r>
              <a:rPr lang="zh-CN" altLang="en-US" sz="2400" b="1" dirty="0" smtClean="0">
                <a:solidFill>
                  <a:srgbClr val="8A2F8C"/>
                </a:solidFill>
                <a:latin typeface="微软雅黑" panose="020B0503020204020204" pitchFamily="34" charset="-122"/>
                <a:ea typeface="微软雅黑" panose="020B0503020204020204" pitchFamily="34" charset="-122"/>
              </a:rPr>
              <a:t>类</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atomic</a:t>
            </a:r>
            <a:r>
              <a:rPr lang="zh-CN" altLang="en-US" sz="2400" b="1" dirty="0">
                <a:solidFill>
                  <a:srgbClr val="006600"/>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std::atomic</a:t>
            </a:r>
            <a:r>
              <a:rPr lang="zh-CN" altLang="en-US" sz="2400" b="1" dirty="0">
                <a:solidFill>
                  <a:srgbClr val="8A2F8C"/>
                </a:solidFill>
                <a:latin typeface="微软雅黑" panose="020B0503020204020204" pitchFamily="34" charset="-122"/>
                <a:ea typeface="微软雅黑" panose="020B0503020204020204" pitchFamily="34" charset="-122"/>
              </a:rPr>
              <a:t>类与</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atomic_flag</a:t>
            </a:r>
            <a:r>
              <a:rPr lang="zh-CN" altLang="en-US" sz="2400" b="1" dirty="0">
                <a:solidFill>
                  <a:srgbClr val="8A2F8C"/>
                </a:solidFill>
                <a:latin typeface="微软雅黑" panose="020B0503020204020204" pitchFamily="34" charset="-122"/>
                <a:ea typeface="微软雅黑" panose="020B0503020204020204" pitchFamily="34" charset="-122"/>
              </a:rPr>
              <a:t>类，另外还有一套</a:t>
            </a:r>
            <a:r>
              <a:rPr lang="en-US" altLang="zh-CN" sz="2400" b="1" dirty="0">
                <a:solidFill>
                  <a:srgbClr val="8A2F8C"/>
                </a:solidFill>
                <a:latin typeface="微软雅黑" panose="020B0503020204020204" pitchFamily="34" charset="-122"/>
                <a:ea typeface="微软雅黑" panose="020B0503020204020204" pitchFamily="34" charset="-122"/>
              </a:rPr>
              <a:t>C</a:t>
            </a:r>
            <a:r>
              <a:rPr lang="zh-CN" altLang="en-US" sz="2400" b="1" dirty="0">
                <a:solidFill>
                  <a:srgbClr val="8A2F8C"/>
                </a:solidFill>
                <a:latin typeface="微软雅黑" panose="020B0503020204020204" pitchFamily="34" charset="-122"/>
                <a:ea typeface="微软雅黑" panose="020B0503020204020204" pitchFamily="34" charset="-122"/>
              </a:rPr>
              <a:t>风格的原子型式和原子操作函数</a:t>
            </a:r>
          </a:p>
        </p:txBody>
      </p:sp>
    </p:spTree>
    <p:extLst>
      <p:ext uri="{BB962C8B-B14F-4D97-AF65-F5344CB8AC3E}">
        <p14:creationId xmlns:p14="http://schemas.microsoft.com/office/powerpoint/2010/main" val="87613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849639" cy="830997"/>
            <a:chOff x="734568" y="424635"/>
            <a:chExt cx="3849639"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106941"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C++11</a:t>
              </a:r>
              <a:r>
                <a:rPr lang="zh-CN" altLang="en-US" sz="3600" dirty="0">
                  <a:solidFill>
                    <a:schemeClr val="bg1"/>
                  </a:solidFill>
                  <a:latin typeface="微软雅黑" panose="020B0503020204020204" pitchFamily="34" charset="-122"/>
                  <a:ea typeface="微软雅黑" panose="020B0503020204020204" pitchFamily="34" charset="-122"/>
                </a:rPr>
                <a:t>线程库</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379862"/>
            <a:ext cx="9307843" cy="4114973"/>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库（续）</a:t>
            </a:r>
          </a:p>
          <a:p>
            <a:pPr marL="342900" indent="-342900">
              <a:lnSpc>
                <a:spcPct val="110000"/>
              </a:lnSpc>
              <a:spcBef>
                <a:spcPts val="600"/>
              </a:spcBef>
              <a:buFontTx/>
              <a:buChar char="-"/>
            </a:pPr>
            <a:r>
              <a:rPr lang="en-US" altLang="zh-CN" sz="2400" b="1" dirty="0" smtClean="0">
                <a:solidFill>
                  <a:srgbClr val="006600"/>
                </a:solidFill>
                <a:latin typeface="微软雅黑" panose="020B0503020204020204" pitchFamily="34" charset="-122"/>
                <a:ea typeface="微软雅黑" panose="020B0503020204020204" pitchFamily="34" charset="-122"/>
              </a:rPr>
              <a:t>future</a:t>
            </a:r>
            <a:r>
              <a:rPr lang="zh-CN" altLang="en-US" sz="2400" b="1" dirty="0">
                <a:solidFill>
                  <a:srgbClr val="8A2F8C"/>
                </a:solidFill>
                <a:latin typeface="微软雅黑" panose="020B0503020204020204" pitchFamily="34" charset="-122"/>
                <a:ea typeface="微软雅黑" panose="020B0503020204020204" pitchFamily="34" charset="-122"/>
              </a:rPr>
              <a:t>：包含两个承诺类（</a:t>
            </a:r>
            <a:r>
              <a:rPr lang="en-US" altLang="zh-CN" sz="2400" b="1" dirty="0">
                <a:solidFill>
                  <a:srgbClr val="006600"/>
                </a:solidFill>
                <a:latin typeface="微软雅黑" panose="020B0503020204020204" pitchFamily="34" charset="-122"/>
                <a:ea typeface="微软雅黑" panose="020B0503020204020204" pitchFamily="34" charset="-122"/>
              </a:rPr>
              <a:t>std::promise</a:t>
            </a:r>
            <a:r>
              <a:rPr lang="zh-CN" altLang="en-US" sz="2400" b="1" dirty="0">
                <a:solidFill>
                  <a:srgbClr val="8A2F8C"/>
                </a:solidFill>
                <a:latin typeface="微软雅黑" panose="020B0503020204020204" pitchFamily="34" charset="-122"/>
                <a:ea typeface="微软雅黑" panose="020B0503020204020204" pitchFamily="34" charset="-122"/>
              </a:rPr>
              <a:t>类、</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packaged_task</a:t>
            </a:r>
            <a:r>
              <a:rPr lang="zh-CN" altLang="en-US" sz="2400" b="1" dirty="0">
                <a:solidFill>
                  <a:srgbClr val="8A2F8C"/>
                </a:solidFill>
                <a:latin typeface="微软雅黑" panose="020B0503020204020204" pitchFamily="34" charset="-122"/>
                <a:ea typeface="微软雅黑" panose="020B0503020204020204" pitchFamily="34" charset="-122"/>
              </a:rPr>
              <a:t>类）、两个期许类（</a:t>
            </a:r>
            <a:r>
              <a:rPr lang="en-US" altLang="zh-CN" sz="2400" b="1" dirty="0">
                <a:solidFill>
                  <a:srgbClr val="006600"/>
                </a:solidFill>
                <a:latin typeface="微软雅黑" panose="020B0503020204020204" pitchFamily="34" charset="-122"/>
                <a:ea typeface="微软雅黑" panose="020B0503020204020204" pitchFamily="34" charset="-122"/>
              </a:rPr>
              <a:t>std::future</a:t>
            </a:r>
            <a:r>
              <a:rPr lang="zh-CN" altLang="en-US" sz="2400" b="1" dirty="0">
                <a:solidFill>
                  <a:srgbClr val="8A2F8C"/>
                </a:solidFill>
                <a:latin typeface="微软雅黑" panose="020B0503020204020204" pitchFamily="34" charset="-122"/>
                <a:ea typeface="微软雅黑" panose="020B0503020204020204" pitchFamily="34" charset="-122"/>
              </a:rPr>
              <a:t>类、</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shared_future</a:t>
            </a:r>
            <a:r>
              <a:rPr lang="zh-CN" altLang="en-US" sz="2400" b="1" dirty="0">
                <a:solidFill>
                  <a:srgbClr val="8A2F8C"/>
                </a:solidFill>
                <a:latin typeface="微软雅黑" panose="020B0503020204020204" pitchFamily="34" charset="-122"/>
                <a:ea typeface="微软雅黑" panose="020B0503020204020204" pitchFamily="34" charset="-122"/>
              </a:rPr>
              <a:t>类）及相关型式和</a:t>
            </a:r>
            <a:r>
              <a:rPr lang="zh-CN" altLang="en-US" sz="2400" b="1" dirty="0" smtClean="0">
                <a:solidFill>
                  <a:srgbClr val="8A2F8C"/>
                </a:solidFill>
                <a:latin typeface="微软雅黑" panose="020B0503020204020204" pitchFamily="34" charset="-122"/>
                <a:ea typeface="微软雅黑" panose="020B0503020204020204" pitchFamily="34" charset="-122"/>
              </a:rPr>
              <a:t>函数</a:t>
            </a:r>
            <a:endParaRPr lang="zh-CN" altLang="en-US"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参考文献</a:t>
            </a:r>
          </a:p>
          <a:p>
            <a:pPr marL="342900" indent="-342900">
              <a:lnSpc>
                <a:spcPct val="110000"/>
              </a:lnSpc>
              <a:spcBef>
                <a:spcPts val="600"/>
              </a:spcBef>
              <a:buFontTx/>
              <a:buChar char="-"/>
            </a:pPr>
            <a:r>
              <a:rPr lang="en-US" altLang="zh-CN" sz="2400" b="1" dirty="0" smtClean="0">
                <a:solidFill>
                  <a:srgbClr val="8A2F8C"/>
                </a:solidFill>
                <a:latin typeface="微软雅黑" panose="020B0503020204020204" pitchFamily="34" charset="-122"/>
                <a:ea typeface="微软雅黑" panose="020B0503020204020204" pitchFamily="34" charset="-122"/>
              </a:rPr>
              <a:t>Anthony Williams. </a:t>
            </a:r>
            <a:r>
              <a:rPr lang="en-US" altLang="zh-CN" sz="2400" b="1" i="1" dirty="0">
                <a:solidFill>
                  <a:srgbClr val="8A2F8C"/>
                </a:solidFill>
                <a:latin typeface="微软雅黑" panose="020B0503020204020204" pitchFamily="34" charset="-122"/>
                <a:ea typeface="微软雅黑" panose="020B0503020204020204" pitchFamily="34" charset="-122"/>
              </a:rPr>
              <a:t>C++ Concurrency in Action, Practical Multithreading.</a:t>
            </a:r>
            <a:r>
              <a:rPr lang="en-US" altLang="zh-CN" sz="2400" b="1" dirty="0">
                <a:solidFill>
                  <a:srgbClr val="8A2F8C"/>
                </a:solidFill>
                <a:latin typeface="微软雅黑" panose="020B0503020204020204" pitchFamily="34" charset="-122"/>
                <a:ea typeface="微软雅黑" panose="020B0503020204020204" pitchFamily="34" charset="-122"/>
              </a:rPr>
              <a:t> Manning Publications, 2012.  See Also: </a:t>
            </a:r>
            <a:r>
              <a:rPr lang="en-US" altLang="zh-CN" sz="2400" b="1" dirty="0">
                <a:solidFill>
                  <a:srgbClr val="8A2F8C"/>
                </a:solidFill>
                <a:latin typeface="微软雅黑" panose="020B0503020204020204" pitchFamily="34" charset="-122"/>
                <a:ea typeface="微软雅黑" panose="020B0503020204020204" pitchFamily="34" charset="-122"/>
                <a:hlinkClick r:id="rId4"/>
              </a:rPr>
              <a:t>https://www.gitbook.com/book/chenxiaowei/cpp_concurrency_in_action/details</a:t>
            </a:r>
            <a:r>
              <a:rPr lang="en-US" altLang="zh-CN" sz="2400" b="1" dirty="0" smtClean="0">
                <a:solidFill>
                  <a:srgbClr val="8A2F8C"/>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7734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395904"/>
            <a:ext cx="8529183" cy="4065728"/>
          </a:xfrm>
          <a:prstGeom prst="rect">
            <a:avLst/>
          </a:prstGeom>
        </p:spPr>
        <p:txBody>
          <a:bodyPr wrap="square">
            <a:spAutoFit/>
          </a:bodyPr>
          <a:lstStyle/>
          <a:p>
            <a:pPr>
              <a:lnSpc>
                <a:spcPct val="110000"/>
              </a:lnSpc>
              <a:spcBef>
                <a:spcPts val="600"/>
              </a:spcBef>
            </a:pPr>
            <a:r>
              <a:rPr lang="zh-CN" altLang="en-US" sz="3200" b="1" dirty="0">
                <a:solidFill>
                  <a:srgbClr val="8A2F8C"/>
                </a:solidFill>
                <a:latin typeface="微软雅黑" panose="020B0503020204020204" pitchFamily="34" charset="-122"/>
                <a:ea typeface="微软雅黑" panose="020B0503020204020204" pitchFamily="34" charset="-122"/>
              </a:rPr>
              <a:t>线程类：</a:t>
            </a:r>
            <a:r>
              <a:rPr lang="en-US" altLang="zh-CN" sz="3200" b="1" dirty="0">
                <a:solidFill>
                  <a:srgbClr val="006600"/>
                </a:solidFill>
                <a:latin typeface="微软雅黑" panose="020B0503020204020204" pitchFamily="34" charset="-122"/>
                <a:ea typeface="微软雅黑" panose="020B0503020204020204" pitchFamily="34" charset="-122"/>
              </a:rPr>
              <a:t>thread</a:t>
            </a:r>
          </a:p>
          <a:p>
            <a:pPr marL="342900" indent="-342900">
              <a:lnSpc>
                <a:spcPct val="110000"/>
              </a:lnSpc>
              <a:spcBef>
                <a:spcPts val="600"/>
              </a:spcBef>
              <a:buFontTx/>
              <a:buChar char="-"/>
            </a:pPr>
            <a:r>
              <a:rPr lang="zh-CN" altLang="en-US" sz="2800" b="1" dirty="0" smtClean="0">
                <a:solidFill>
                  <a:srgbClr val="8A2F8C"/>
                </a:solidFill>
                <a:latin typeface="微软雅黑" panose="020B0503020204020204" pitchFamily="34" charset="-122"/>
                <a:ea typeface="微软雅黑" panose="020B0503020204020204" pitchFamily="34" charset="-122"/>
              </a:rPr>
              <a:t>支持</a:t>
            </a:r>
            <a:r>
              <a:rPr lang="zh-CN" altLang="en-US" sz="2800" b="1" dirty="0">
                <a:solidFill>
                  <a:srgbClr val="8A2F8C"/>
                </a:solidFill>
                <a:latin typeface="微软雅黑" panose="020B0503020204020204" pitchFamily="34" charset="-122"/>
                <a:ea typeface="微软雅黑" panose="020B0503020204020204" pitchFamily="34" charset="-122"/>
              </a:rPr>
              <a:t>的线程函数无参数和返回值型式的特别要求，有无参数均可，返回值有无</a:t>
            </a:r>
            <a:r>
              <a:rPr lang="zh-CN" altLang="en-US" sz="2800" b="1" dirty="0" smtClean="0">
                <a:solidFill>
                  <a:srgbClr val="8A2F8C"/>
                </a:solidFill>
                <a:latin typeface="微软雅黑" panose="020B0503020204020204" pitchFamily="34" charset="-122"/>
                <a:ea typeface="微软雅黑" panose="020B0503020204020204" pitchFamily="34" charset="-122"/>
              </a:rPr>
              <a:t>亦可</a:t>
            </a:r>
            <a:endParaRPr lang="zh-CN" altLang="en-US" sz="28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3200" b="1" dirty="0">
                <a:solidFill>
                  <a:srgbClr val="8A2F8C"/>
                </a:solidFill>
                <a:latin typeface="微软雅黑" panose="020B0503020204020204" pitchFamily="34" charset="-122"/>
                <a:ea typeface="微软雅黑" panose="020B0503020204020204" pitchFamily="34" charset="-122"/>
              </a:rPr>
              <a:t>与</a:t>
            </a:r>
            <a:r>
              <a:rPr lang="en-US" altLang="zh-CN" sz="3200" b="1" dirty="0">
                <a:solidFill>
                  <a:srgbClr val="8A2F8C"/>
                </a:solidFill>
                <a:latin typeface="微软雅黑" panose="020B0503020204020204" pitchFamily="34" charset="-122"/>
                <a:ea typeface="微软雅黑" panose="020B0503020204020204" pitchFamily="34" charset="-122"/>
              </a:rPr>
              <a:t>Linux</a:t>
            </a:r>
            <a:r>
              <a:rPr lang="zh-CN" altLang="en-US" sz="3200" b="1" dirty="0">
                <a:solidFill>
                  <a:srgbClr val="8A2F8C"/>
                </a:solidFill>
                <a:latin typeface="微软雅黑" panose="020B0503020204020204" pitchFamily="34" charset="-122"/>
                <a:ea typeface="微软雅黑" panose="020B0503020204020204" pitchFamily="34" charset="-122"/>
              </a:rPr>
              <a:t>线程机制相比，</a:t>
            </a:r>
            <a:r>
              <a:rPr lang="en-US" altLang="zh-CN" sz="3200" b="1" dirty="0">
                <a:solidFill>
                  <a:srgbClr val="8A2F8C"/>
                </a:solidFill>
                <a:latin typeface="微软雅黑" panose="020B0503020204020204" pitchFamily="34" charset="-122"/>
                <a:ea typeface="微软雅黑" panose="020B0503020204020204" pitchFamily="34" charset="-122"/>
              </a:rPr>
              <a:t>C++11</a:t>
            </a:r>
            <a:r>
              <a:rPr lang="zh-CN" altLang="en-US" sz="3200" b="1" dirty="0">
                <a:solidFill>
                  <a:srgbClr val="8A2F8C"/>
                </a:solidFill>
                <a:latin typeface="微软雅黑" panose="020B0503020204020204" pitchFamily="34" charset="-122"/>
                <a:ea typeface="微软雅黑" panose="020B0503020204020204" pitchFamily="34" charset="-122"/>
              </a:rPr>
              <a:t>线程类更易用</a:t>
            </a:r>
          </a:p>
          <a:p>
            <a:pPr>
              <a:lnSpc>
                <a:spcPct val="110000"/>
              </a:lnSpc>
              <a:spcBef>
                <a:spcPts val="600"/>
              </a:spcBef>
            </a:pPr>
            <a:r>
              <a:rPr lang="zh-CN" altLang="en-US" sz="3200" b="1" dirty="0">
                <a:solidFill>
                  <a:srgbClr val="8A2F8C"/>
                </a:solidFill>
                <a:latin typeface="微软雅黑" panose="020B0503020204020204" pitchFamily="34" charset="-122"/>
                <a:ea typeface="微软雅黑" panose="020B0503020204020204" pitchFamily="34" charset="-122"/>
              </a:rPr>
              <a:t>线程局部存储使用</a:t>
            </a:r>
            <a:r>
              <a:rPr lang="en-US" altLang="zh-CN" sz="3200" b="1" dirty="0" err="1">
                <a:solidFill>
                  <a:srgbClr val="006600"/>
                </a:solidFill>
                <a:latin typeface="微软雅黑" panose="020B0503020204020204" pitchFamily="34" charset="-122"/>
                <a:ea typeface="微软雅黑" panose="020B0503020204020204" pitchFamily="34" charset="-122"/>
              </a:rPr>
              <a:t>thread_local</a:t>
            </a:r>
            <a:r>
              <a:rPr lang="zh-CN" altLang="en-US" sz="3200" b="1" dirty="0" smtClean="0">
                <a:solidFill>
                  <a:srgbClr val="8A2F8C"/>
                </a:solidFill>
                <a:latin typeface="微软雅黑" panose="020B0503020204020204" pitchFamily="34" charset="-122"/>
                <a:ea typeface="微软雅黑" panose="020B0503020204020204" pitchFamily="34" charset="-122"/>
              </a:rPr>
              <a:t>关键字</a:t>
            </a:r>
            <a:endParaRPr lang="zh-CN" altLang="en-US" sz="32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3200" b="1" dirty="0">
                <a:solidFill>
                  <a:srgbClr val="8A2F8C"/>
                </a:solidFill>
                <a:latin typeface="微软雅黑" panose="020B0503020204020204" pitchFamily="34" charset="-122"/>
                <a:ea typeface="微软雅黑" panose="020B0503020204020204" pitchFamily="34" charset="-122"/>
              </a:rPr>
              <a:t>可</a:t>
            </a:r>
            <a:r>
              <a:rPr lang="zh-CN" altLang="en-US" sz="3200" b="1" dirty="0" smtClean="0">
                <a:solidFill>
                  <a:srgbClr val="8A2F8C"/>
                </a:solidFill>
                <a:latin typeface="微软雅黑" panose="020B0503020204020204" pitchFamily="34" charset="-122"/>
                <a:ea typeface="微软雅黑" panose="020B0503020204020204" pitchFamily="34" charset="-122"/>
              </a:rPr>
              <a:t>派生自己的</a:t>
            </a:r>
            <a:r>
              <a:rPr lang="en-US" altLang="zh-CN" sz="3200" b="1" dirty="0" smtClean="0">
                <a:solidFill>
                  <a:srgbClr val="006600"/>
                </a:solidFill>
                <a:latin typeface="微软雅黑" panose="020B0503020204020204" pitchFamily="34" charset="-122"/>
                <a:ea typeface="微软雅黑" panose="020B0503020204020204" pitchFamily="34" charset="-122"/>
              </a:rPr>
              <a:t>thread</a:t>
            </a:r>
            <a:r>
              <a:rPr lang="zh-CN" altLang="en-US" sz="3200" b="1" dirty="0">
                <a:solidFill>
                  <a:srgbClr val="8A2F8C"/>
                </a:solidFill>
                <a:latin typeface="微软雅黑" panose="020B0503020204020204" pitchFamily="34" charset="-122"/>
                <a:ea typeface="微软雅黑" panose="020B0503020204020204" pitchFamily="34" charset="-122"/>
              </a:rPr>
              <a:t>类，但实现上</a:t>
            </a:r>
            <a:r>
              <a:rPr lang="zh-CN" altLang="en-US" sz="3200" b="1" dirty="0" smtClean="0">
                <a:solidFill>
                  <a:srgbClr val="8A2F8C"/>
                </a:solidFill>
                <a:latin typeface="微软雅黑" panose="020B0503020204020204" pitchFamily="34" charset="-122"/>
                <a:ea typeface="微软雅黑" panose="020B0503020204020204" pitchFamily="34" charset="-122"/>
              </a:rPr>
              <a:t>需特别</a:t>
            </a:r>
            <a:r>
              <a:rPr lang="zh-CN" altLang="en-US" sz="3200" b="1" dirty="0">
                <a:solidFill>
                  <a:srgbClr val="8A2F8C"/>
                </a:solidFill>
                <a:latin typeface="微软雅黑" panose="020B0503020204020204" pitchFamily="34" charset="-122"/>
                <a:ea typeface="微软雅黑" panose="020B0503020204020204" pitchFamily="34" charset="-122"/>
              </a:rPr>
              <a:t>注意</a:t>
            </a:r>
          </a:p>
          <a:p>
            <a:pPr marL="342900" indent="-342900">
              <a:lnSpc>
                <a:spcPct val="110000"/>
              </a:lnSpc>
              <a:spcBef>
                <a:spcPts val="600"/>
              </a:spcBef>
              <a:buFontTx/>
              <a:buChar char="-"/>
            </a:pPr>
            <a:r>
              <a:rPr lang="zh-CN" altLang="en-US" sz="2800" b="1" dirty="0" smtClean="0">
                <a:solidFill>
                  <a:srgbClr val="8A2F8C"/>
                </a:solidFill>
                <a:latin typeface="微软雅黑" panose="020B0503020204020204" pitchFamily="34" charset="-122"/>
                <a:ea typeface="微软雅黑" panose="020B0503020204020204" pitchFamily="34" charset="-122"/>
              </a:rPr>
              <a:t>线程</a:t>
            </a:r>
            <a:r>
              <a:rPr lang="zh-CN" altLang="en-US" sz="2800" b="1" dirty="0">
                <a:solidFill>
                  <a:srgbClr val="8A2F8C"/>
                </a:solidFill>
                <a:latin typeface="微软雅黑" panose="020B0503020204020204" pitchFamily="34" charset="-122"/>
                <a:ea typeface="微软雅黑" panose="020B0503020204020204" pitchFamily="34" charset="-122"/>
              </a:rPr>
              <a:t>类应支持移动语义，但不应支持拷贝</a:t>
            </a:r>
            <a:r>
              <a:rPr lang="zh-CN" altLang="en-US" sz="2800" b="1" dirty="0" smtClean="0">
                <a:solidFill>
                  <a:srgbClr val="8A2F8C"/>
                </a:solidFill>
                <a:latin typeface="微软雅黑" panose="020B0503020204020204" pitchFamily="34" charset="-122"/>
                <a:ea typeface="微软雅黑" panose="020B0503020204020204" pitchFamily="34" charset="-122"/>
              </a:rPr>
              <a:t>语义</a:t>
            </a:r>
            <a:endParaRPr lang="en-US" altLang="zh-CN" sz="2800" b="1" dirty="0" smtClean="0">
              <a:solidFill>
                <a:srgbClr val="8A2F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659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线程基本概念</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729127" y="1572367"/>
            <a:ext cx="7687589" cy="3717941"/>
          </a:xfrm>
          <a:prstGeom prst="rect">
            <a:avLst/>
          </a:prstGeom>
        </p:spPr>
        <p:txBody>
          <a:bodyPr wrap="square">
            <a:spAutoFit/>
          </a:bodyPr>
          <a:lstStyle/>
          <a:p>
            <a:pPr>
              <a:lnSpc>
                <a:spcPct val="110000"/>
              </a:lnSpc>
              <a:spcBef>
                <a:spcPts val="600"/>
              </a:spcBef>
            </a:pPr>
            <a:r>
              <a:rPr lang="zh-CN" altLang="en-US" sz="2800" b="1" dirty="0" smtClean="0">
                <a:solidFill>
                  <a:srgbClr val="8A2F8C"/>
                </a:solidFill>
                <a:latin typeface="微软雅黑" panose="020B0503020204020204" pitchFamily="34" charset="-122"/>
                <a:ea typeface="微软雅黑" panose="020B0503020204020204" pitchFamily="34" charset="-122"/>
              </a:rPr>
              <a:t>进程与线程的比较</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空间不独立，有问题的线程会影响其他线程；进程空间独立，有问题的</a:t>
            </a:r>
            <a:r>
              <a:rPr lang="zh-CN" altLang="en-US" sz="2400" b="1" dirty="0" smtClean="0">
                <a:solidFill>
                  <a:srgbClr val="8A2F8C"/>
                </a:solidFill>
                <a:latin typeface="微软雅黑" panose="020B0503020204020204" pitchFamily="34" charset="-122"/>
                <a:ea typeface="微软雅黑" panose="020B0503020204020204" pitchFamily="34" charset="-122"/>
              </a:rPr>
              <a:t>进程</a:t>
            </a:r>
            <a:r>
              <a:rPr lang="zh-CN" altLang="en-US" sz="2400" b="1" dirty="0">
                <a:solidFill>
                  <a:srgbClr val="8A2F8C"/>
                </a:solidFill>
                <a:latin typeface="微软雅黑" panose="020B0503020204020204" pitchFamily="34" charset="-122"/>
                <a:ea typeface="微软雅黑" panose="020B0503020204020204" pitchFamily="34" charset="-122"/>
              </a:rPr>
              <a:t>一般</a:t>
            </a:r>
            <a:r>
              <a:rPr lang="zh-CN" altLang="en-US" sz="2400" b="1" dirty="0" smtClean="0">
                <a:solidFill>
                  <a:srgbClr val="8A2F8C"/>
                </a:solidFill>
                <a:latin typeface="微软雅黑" panose="020B0503020204020204" pitchFamily="34" charset="-122"/>
                <a:ea typeface="微软雅黑" panose="020B0503020204020204" pitchFamily="34" charset="-122"/>
              </a:rPr>
              <a:t>不会</a:t>
            </a:r>
            <a:r>
              <a:rPr lang="zh-CN" altLang="en-US" sz="2400" b="1" dirty="0">
                <a:solidFill>
                  <a:srgbClr val="8A2F8C"/>
                </a:solidFill>
                <a:latin typeface="微软雅黑" panose="020B0503020204020204" pitchFamily="34" charset="-122"/>
                <a:ea typeface="微软雅黑" panose="020B0503020204020204" pitchFamily="34" charset="-122"/>
              </a:rPr>
              <a:t>影响其他</a:t>
            </a:r>
            <a:r>
              <a:rPr lang="zh-CN" altLang="en-US" sz="2400" b="1" dirty="0" smtClean="0">
                <a:solidFill>
                  <a:srgbClr val="8A2F8C"/>
                </a:solidFill>
                <a:latin typeface="微软雅黑" panose="020B0503020204020204" pitchFamily="34" charset="-122"/>
                <a:ea typeface="微软雅黑" panose="020B0503020204020204" pitchFamily="34" charset="-122"/>
              </a:rPr>
              <a:t>进程</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创建</a:t>
            </a:r>
            <a:r>
              <a:rPr lang="zh-CN" altLang="en-US" sz="2400" b="1" dirty="0">
                <a:solidFill>
                  <a:srgbClr val="8A2F8C"/>
                </a:solidFill>
                <a:latin typeface="微软雅黑" panose="020B0503020204020204" pitchFamily="34" charset="-122"/>
                <a:ea typeface="微软雅黑" panose="020B0503020204020204" pitchFamily="34" charset="-122"/>
              </a:rPr>
              <a:t>进程需要额外的性能</a:t>
            </a:r>
            <a:r>
              <a:rPr lang="zh-CN" altLang="en-US" sz="2400" b="1" dirty="0" smtClean="0">
                <a:solidFill>
                  <a:srgbClr val="8A2F8C"/>
                </a:solidFill>
                <a:latin typeface="微软雅黑" panose="020B0503020204020204" pitchFamily="34" charset="-122"/>
                <a:ea typeface="微软雅黑" panose="020B0503020204020204" pitchFamily="34" charset="-122"/>
              </a:rPr>
              <a:t>开销</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用于开发细颗粒度并行性，进程用于开发粗颗粒度</a:t>
            </a:r>
            <a:r>
              <a:rPr lang="zh-CN" altLang="en-US" sz="2400" b="1" dirty="0" smtClean="0">
                <a:solidFill>
                  <a:srgbClr val="8A2F8C"/>
                </a:solidFill>
                <a:latin typeface="微软雅黑" panose="020B0503020204020204" pitchFamily="34" charset="-122"/>
                <a:ea typeface="微软雅黑" panose="020B0503020204020204" pitchFamily="34" charset="-122"/>
              </a:rPr>
              <a:t>并行性</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容易共享数据，进程共享数据必须使用进程间通讯机制</a:t>
            </a:r>
          </a:p>
        </p:txBody>
      </p:sp>
    </p:spTree>
    <p:extLst>
      <p:ext uri="{BB962C8B-B14F-4D97-AF65-F5344CB8AC3E}">
        <p14:creationId xmlns:p14="http://schemas.microsoft.com/office/powerpoint/2010/main" val="371770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395904"/>
            <a:ext cx="8762411" cy="4647426"/>
          </a:xfrm>
          <a:prstGeom prst="rect">
            <a:avLst/>
          </a:prstGeom>
        </p:spPr>
        <p:txBody>
          <a:bodyPr wrap="square">
            <a:spAutoFit/>
          </a:bodyPr>
          <a:lstStyle/>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常用线程类成员函数</a:t>
            </a:r>
          </a:p>
          <a:p>
            <a:pPr marL="342900" indent="-342900">
              <a:spcBef>
                <a:spcPts val="3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判断</a:t>
            </a:r>
            <a:r>
              <a:rPr lang="zh-CN" altLang="en-US" sz="2000" b="1" dirty="0">
                <a:solidFill>
                  <a:srgbClr val="8A2F8C"/>
                </a:solidFill>
                <a:latin typeface="微软雅黑" panose="020B0503020204020204" pitchFamily="34" charset="-122"/>
                <a:ea typeface="微软雅黑" panose="020B0503020204020204" pitchFamily="34" charset="-122"/>
              </a:rPr>
              <a:t>线程是否可联：</a:t>
            </a:r>
            <a:r>
              <a:rPr lang="en-US" altLang="zh-CN" sz="2000" b="1" dirty="0" err="1">
                <a:solidFill>
                  <a:srgbClr val="006600"/>
                </a:solidFill>
                <a:latin typeface="微软雅黑" panose="020B0503020204020204" pitchFamily="34" charset="-122"/>
                <a:ea typeface="微软雅黑" panose="020B0503020204020204" pitchFamily="34" charset="-122"/>
              </a:rPr>
              <a:t>bool</a:t>
            </a:r>
            <a:r>
              <a:rPr lang="en-US" altLang="zh-CN" sz="2000" b="1" dirty="0">
                <a:solidFill>
                  <a:srgbClr val="006600"/>
                </a:solidFill>
                <a:latin typeface="微软雅黑" panose="020B0503020204020204" pitchFamily="34" charset="-122"/>
                <a:ea typeface="微软雅黑" panose="020B0503020204020204" pitchFamily="34" charset="-122"/>
              </a:rPr>
              <a:t> thread::joinable</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等待</a:t>
            </a:r>
            <a:r>
              <a:rPr lang="zh-CN" altLang="en-US" sz="2000" b="1" dirty="0">
                <a:solidFill>
                  <a:srgbClr val="8A2F8C"/>
                </a:solidFill>
                <a:latin typeface="微软雅黑" panose="020B0503020204020204" pitchFamily="34" charset="-122"/>
                <a:ea typeface="微软雅黑" panose="020B0503020204020204" pitchFamily="34" charset="-122"/>
              </a:rPr>
              <a:t>线程结束：</a:t>
            </a:r>
            <a:r>
              <a:rPr lang="en-US" altLang="zh-CN" sz="2000" b="1" dirty="0">
                <a:solidFill>
                  <a:srgbClr val="006600"/>
                </a:solidFill>
                <a:latin typeface="微软雅黑" panose="020B0503020204020204" pitchFamily="34" charset="-122"/>
                <a:ea typeface="微软雅黑" panose="020B0503020204020204" pitchFamily="34" charset="-122"/>
              </a:rPr>
              <a:t>void thread::join</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分离</a:t>
            </a:r>
            <a:r>
              <a:rPr lang="zh-CN" altLang="en-US" sz="2000" b="1" dirty="0">
                <a:solidFill>
                  <a:srgbClr val="8A2F8C"/>
                </a:solidFill>
                <a:latin typeface="微软雅黑" panose="020B0503020204020204" pitchFamily="34" charset="-122"/>
                <a:ea typeface="微软雅黑" panose="020B0503020204020204" pitchFamily="34" charset="-122"/>
              </a:rPr>
              <a:t>线程：</a:t>
            </a:r>
            <a:r>
              <a:rPr lang="en-US" altLang="zh-CN" sz="2000" b="1" dirty="0">
                <a:solidFill>
                  <a:srgbClr val="006600"/>
                </a:solidFill>
                <a:latin typeface="微软雅黑" panose="020B0503020204020204" pitchFamily="34" charset="-122"/>
                <a:ea typeface="微软雅黑" panose="020B0503020204020204" pitchFamily="34" charset="-122"/>
              </a:rPr>
              <a:t>void thread::detach</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a:spcBef>
                <a:spcPts val="300"/>
              </a:spcBef>
            </a:pPr>
            <a:r>
              <a:rPr lang="zh-CN" altLang="en-US" sz="2800" b="1" dirty="0" smtClean="0">
                <a:solidFill>
                  <a:srgbClr val="8A2F8C"/>
                </a:solidFill>
                <a:latin typeface="微软雅黑" panose="020B0503020204020204" pitchFamily="34" charset="-122"/>
                <a:ea typeface="微软雅黑" panose="020B0503020204020204" pitchFamily="34" charset="-122"/>
              </a:rPr>
              <a:t>定义</a:t>
            </a:r>
            <a:r>
              <a:rPr lang="zh-CN" altLang="en-US" sz="2800" b="1" dirty="0">
                <a:solidFill>
                  <a:srgbClr val="8A2F8C"/>
                </a:solidFill>
                <a:latin typeface="微软雅黑" panose="020B0503020204020204" pitchFamily="34" charset="-122"/>
                <a:ea typeface="微软雅黑" panose="020B0503020204020204" pitchFamily="34" charset="-122"/>
              </a:rPr>
              <a:t>于名空间</a:t>
            </a:r>
            <a:r>
              <a:rPr lang="en-US" altLang="zh-CN" sz="2800" b="1" dirty="0" err="1">
                <a:solidFill>
                  <a:srgbClr val="006600"/>
                </a:solidFill>
                <a:latin typeface="微软雅黑" panose="020B0503020204020204" pitchFamily="34" charset="-122"/>
                <a:ea typeface="微软雅黑" panose="020B0503020204020204" pitchFamily="34" charset="-122"/>
              </a:rPr>
              <a:t>this_thread</a:t>
            </a:r>
            <a:r>
              <a:rPr lang="zh-CN" altLang="en-US" sz="2800" b="1" dirty="0">
                <a:solidFill>
                  <a:srgbClr val="8A2F8C"/>
                </a:solidFill>
                <a:latin typeface="微软雅黑" panose="020B0503020204020204" pitchFamily="34" charset="-122"/>
                <a:ea typeface="微软雅黑" panose="020B0503020204020204" pitchFamily="34" charset="-122"/>
              </a:rPr>
              <a:t>的线程管理函数</a:t>
            </a:r>
          </a:p>
          <a:p>
            <a:pPr marL="342900" indent="-342900">
              <a:spcBef>
                <a:spcPts val="300"/>
              </a:spcBef>
              <a:buFontTx/>
              <a:buChar char="-"/>
            </a:pPr>
            <a:r>
              <a:rPr lang="zh-CN" altLang="en-US" sz="2000" b="1" dirty="0">
                <a:solidFill>
                  <a:srgbClr val="8A2F8C"/>
                </a:solidFill>
                <a:latin typeface="微软雅黑" panose="020B0503020204020204" pitchFamily="34" charset="-122"/>
                <a:ea typeface="微软雅黑" panose="020B0503020204020204" pitchFamily="34" charset="-122"/>
              </a:rPr>
              <a:t>获取线程</a:t>
            </a:r>
            <a:r>
              <a:rPr lang="en-US" altLang="zh-CN" sz="2000" b="1" dirty="0">
                <a:solidFill>
                  <a:srgbClr val="8A2F8C"/>
                </a:solidFill>
                <a:latin typeface="微软雅黑" panose="020B0503020204020204" pitchFamily="34" charset="-122"/>
                <a:ea typeface="微软雅黑" panose="020B0503020204020204" pitchFamily="34" charset="-122"/>
              </a:rPr>
              <a:t>ID</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a:solidFill>
                  <a:srgbClr val="006600"/>
                </a:solidFill>
                <a:latin typeface="微软雅黑" panose="020B0503020204020204" pitchFamily="34" charset="-122"/>
                <a:ea typeface="微软雅黑" panose="020B0503020204020204" pitchFamily="34" charset="-122"/>
              </a:rPr>
              <a:t>thread::id </a:t>
            </a:r>
            <a:r>
              <a:rPr lang="en-US" altLang="zh-CN" sz="2000" b="1" dirty="0" err="1">
                <a:solidFill>
                  <a:srgbClr val="006600"/>
                </a:solidFill>
                <a:latin typeface="微软雅黑" panose="020B0503020204020204" pitchFamily="34" charset="-122"/>
                <a:ea typeface="微软雅黑" panose="020B0503020204020204" pitchFamily="34" charset="-122"/>
              </a:rPr>
              <a:t>get_id</a:t>
            </a:r>
            <a:r>
              <a:rPr lang="en-US" altLang="zh-CN" sz="2000" b="1" dirty="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在</a:t>
            </a:r>
            <a:r>
              <a:rPr lang="zh-CN" altLang="en-US" sz="2000" b="1" dirty="0">
                <a:solidFill>
                  <a:srgbClr val="8A2F8C"/>
                </a:solidFill>
                <a:latin typeface="微软雅黑" panose="020B0503020204020204" pitchFamily="34" charset="-122"/>
                <a:ea typeface="微软雅黑" panose="020B0503020204020204" pitchFamily="34" charset="-122"/>
              </a:rPr>
              <a:t>处于等待状态时，让调度器选择其他线程执行：</a:t>
            </a:r>
            <a:r>
              <a:rPr lang="en-US" altLang="zh-CN" sz="2000" b="1" dirty="0">
                <a:solidFill>
                  <a:srgbClr val="006600"/>
                </a:solidFill>
                <a:latin typeface="微软雅黑" panose="020B0503020204020204" pitchFamily="34" charset="-122"/>
                <a:ea typeface="微软雅黑" panose="020B0503020204020204" pitchFamily="34" charset="-122"/>
              </a:rPr>
              <a:t>void yield</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阻塞</a:t>
            </a:r>
            <a:r>
              <a:rPr lang="zh-CN" altLang="en-US" sz="2000" b="1" dirty="0">
                <a:solidFill>
                  <a:srgbClr val="8A2F8C"/>
                </a:solidFill>
                <a:latin typeface="微软雅黑" panose="020B0503020204020204" pitchFamily="34" charset="-122"/>
                <a:ea typeface="微软雅黑" panose="020B0503020204020204" pitchFamily="34" charset="-122"/>
              </a:rPr>
              <a:t>当前线程指定时长：</a:t>
            </a:r>
            <a:r>
              <a:rPr lang="en-US" altLang="zh-CN" sz="2000" b="1" dirty="0">
                <a:solidFill>
                  <a:srgbClr val="006600"/>
                </a:solidFill>
                <a:latin typeface="微软雅黑" panose="020B0503020204020204" pitchFamily="34" charset="-122"/>
                <a:ea typeface="微软雅黑" panose="020B0503020204020204" pitchFamily="34" charset="-122"/>
              </a:rPr>
              <a:t>template&lt;</a:t>
            </a:r>
            <a:r>
              <a:rPr lang="en-US" altLang="zh-CN" sz="2000" b="1" dirty="0" err="1">
                <a:solidFill>
                  <a:srgbClr val="006600"/>
                </a:solidFill>
                <a:latin typeface="微软雅黑" panose="020B0503020204020204" pitchFamily="34" charset="-122"/>
                <a:ea typeface="微软雅黑" panose="020B0503020204020204" pitchFamily="34" charset="-122"/>
              </a:rPr>
              <a:t>typename</a:t>
            </a:r>
            <a:r>
              <a:rPr lang="en-US" altLang="zh-CN" sz="2000" b="1" dirty="0">
                <a:solidFill>
                  <a:srgbClr val="006600"/>
                </a:solidFill>
                <a:latin typeface="微软雅黑" panose="020B0503020204020204" pitchFamily="34" charset="-122"/>
                <a:ea typeface="微软雅黑" panose="020B0503020204020204" pitchFamily="34" charset="-122"/>
              </a:rPr>
              <a:t> _Rep, </a:t>
            </a:r>
            <a:r>
              <a:rPr lang="en-US" altLang="zh-CN" sz="2000" b="1" dirty="0" err="1">
                <a:solidFill>
                  <a:srgbClr val="006600"/>
                </a:solidFill>
                <a:latin typeface="微软雅黑" panose="020B0503020204020204" pitchFamily="34" charset="-122"/>
                <a:ea typeface="微软雅黑" panose="020B0503020204020204" pitchFamily="34" charset="-122"/>
              </a:rPr>
              <a:t>typename</a:t>
            </a:r>
            <a:r>
              <a:rPr lang="en-US" altLang="zh-CN" sz="2000" b="1" dirty="0">
                <a:solidFill>
                  <a:srgbClr val="006600"/>
                </a:solidFill>
                <a:latin typeface="微软雅黑" panose="020B0503020204020204" pitchFamily="34" charset="-122"/>
                <a:ea typeface="微软雅黑" panose="020B0503020204020204" pitchFamily="34" charset="-122"/>
              </a:rPr>
              <a:t> _Period&gt; void </a:t>
            </a:r>
            <a:r>
              <a:rPr lang="en-US" altLang="zh-CN" sz="2000" b="1" dirty="0" err="1">
                <a:solidFill>
                  <a:srgbClr val="006600"/>
                </a:solidFill>
                <a:latin typeface="微软雅黑" panose="020B0503020204020204" pitchFamily="34" charset="-122"/>
                <a:ea typeface="微软雅黑" panose="020B0503020204020204" pitchFamily="34" charset="-122"/>
              </a:rPr>
              <a:t>sleep_for</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chrono</a:t>
            </a:r>
            <a:r>
              <a:rPr lang="en-US" altLang="zh-CN" sz="2000" b="1" dirty="0">
                <a:solidFill>
                  <a:srgbClr val="006600"/>
                </a:solidFill>
                <a:latin typeface="微软雅黑" panose="020B0503020204020204" pitchFamily="34" charset="-122"/>
                <a:ea typeface="微软雅黑" panose="020B0503020204020204" pitchFamily="34" charset="-122"/>
              </a:rPr>
              <a:t>::duration&lt;_Rep, _Period&gt;&amp; __</a:t>
            </a:r>
            <a:r>
              <a:rPr lang="en-US" altLang="zh-CN" sz="2000" b="1" dirty="0" err="1">
                <a:solidFill>
                  <a:srgbClr val="006600"/>
                </a:solidFill>
                <a:latin typeface="微软雅黑" panose="020B0503020204020204" pitchFamily="34" charset="-122"/>
                <a:ea typeface="微软雅黑" panose="020B0503020204020204" pitchFamily="34" charset="-122"/>
              </a:rPr>
              <a:t>rtime</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阻塞</a:t>
            </a:r>
            <a:r>
              <a:rPr lang="zh-CN" altLang="en-US" sz="2000" b="1" dirty="0">
                <a:solidFill>
                  <a:srgbClr val="8A2F8C"/>
                </a:solidFill>
                <a:latin typeface="微软雅黑" panose="020B0503020204020204" pitchFamily="34" charset="-122"/>
                <a:ea typeface="微软雅黑" panose="020B0503020204020204" pitchFamily="34" charset="-122"/>
              </a:rPr>
              <a:t>当前</a:t>
            </a:r>
            <a:r>
              <a:rPr lang="zh-CN" altLang="en-US" sz="2000" b="1" dirty="0" smtClean="0">
                <a:solidFill>
                  <a:srgbClr val="8A2F8C"/>
                </a:solidFill>
                <a:latin typeface="微软雅黑" panose="020B0503020204020204" pitchFamily="34" charset="-122"/>
                <a:ea typeface="微软雅黑" panose="020B0503020204020204" pitchFamily="34" charset="-122"/>
              </a:rPr>
              <a:t>线程至指定</a:t>
            </a:r>
            <a:r>
              <a:rPr lang="zh-CN" altLang="en-US" sz="2000" b="1" dirty="0">
                <a:solidFill>
                  <a:srgbClr val="8A2F8C"/>
                </a:solidFill>
                <a:latin typeface="微软雅黑" panose="020B0503020204020204" pitchFamily="34" charset="-122"/>
                <a:ea typeface="微软雅黑" panose="020B0503020204020204" pitchFamily="34" charset="-122"/>
              </a:rPr>
              <a:t>时点：</a:t>
            </a:r>
            <a:r>
              <a:rPr lang="en-US" altLang="zh-CN" sz="2000" b="1" dirty="0">
                <a:solidFill>
                  <a:srgbClr val="006600"/>
                </a:solidFill>
                <a:latin typeface="微软雅黑" panose="020B0503020204020204" pitchFamily="34" charset="-122"/>
                <a:ea typeface="微软雅黑" panose="020B0503020204020204" pitchFamily="34" charset="-122"/>
              </a:rPr>
              <a:t>template&lt;</a:t>
            </a:r>
            <a:r>
              <a:rPr lang="en-US" altLang="zh-CN" sz="2000" b="1" dirty="0" err="1">
                <a:solidFill>
                  <a:srgbClr val="006600"/>
                </a:solidFill>
                <a:latin typeface="微软雅黑" panose="020B0503020204020204" pitchFamily="34" charset="-122"/>
                <a:ea typeface="微软雅黑" panose="020B0503020204020204" pitchFamily="34" charset="-122"/>
              </a:rPr>
              <a:t>typename</a:t>
            </a:r>
            <a:r>
              <a:rPr lang="en-US" altLang="zh-CN" sz="2000" b="1" dirty="0">
                <a:solidFill>
                  <a:srgbClr val="006600"/>
                </a:solidFill>
                <a:latin typeface="微软雅黑" panose="020B0503020204020204" pitchFamily="34" charset="-122"/>
                <a:ea typeface="微软雅黑" panose="020B0503020204020204" pitchFamily="34" charset="-122"/>
              </a:rPr>
              <a:t> _Clock, </a:t>
            </a:r>
            <a:r>
              <a:rPr lang="en-US" altLang="zh-CN" sz="2000" b="1" dirty="0" err="1">
                <a:solidFill>
                  <a:srgbClr val="006600"/>
                </a:solidFill>
                <a:latin typeface="微软雅黑" panose="020B0503020204020204" pitchFamily="34" charset="-122"/>
                <a:ea typeface="微软雅黑" panose="020B0503020204020204" pitchFamily="34" charset="-122"/>
              </a:rPr>
              <a:t>typename</a:t>
            </a:r>
            <a:r>
              <a:rPr lang="en-US" altLang="zh-CN" sz="2000" b="1" dirty="0">
                <a:solidFill>
                  <a:srgbClr val="006600"/>
                </a:solidFill>
                <a:latin typeface="微软雅黑" panose="020B0503020204020204" pitchFamily="34" charset="-122"/>
                <a:ea typeface="微软雅黑" panose="020B0503020204020204" pitchFamily="34" charset="-122"/>
              </a:rPr>
              <a:t> _Duration&gt; void </a:t>
            </a:r>
            <a:r>
              <a:rPr lang="en-US" altLang="zh-CN" sz="2000" b="1" dirty="0" err="1">
                <a:solidFill>
                  <a:srgbClr val="006600"/>
                </a:solidFill>
                <a:latin typeface="微软雅黑" panose="020B0503020204020204" pitchFamily="34" charset="-122"/>
                <a:ea typeface="微软雅黑" panose="020B0503020204020204" pitchFamily="34" charset="-122"/>
              </a:rPr>
              <a:t>sleep_until</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chrono</a:t>
            </a:r>
            <a:r>
              <a:rPr lang="en-US" altLang="zh-CN" sz="2000" b="1" dirty="0">
                <a:solidFill>
                  <a:srgbClr val="006600"/>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time_point</a:t>
            </a:r>
            <a:r>
              <a:rPr lang="en-US" altLang="zh-CN" sz="2000" b="1" dirty="0">
                <a:solidFill>
                  <a:srgbClr val="006600"/>
                </a:solidFill>
                <a:latin typeface="微软雅黑" panose="020B0503020204020204" pitchFamily="34" charset="-122"/>
                <a:ea typeface="微软雅黑" panose="020B0503020204020204" pitchFamily="34" charset="-122"/>
              </a:rPr>
              <a:t>&lt;_Clock, _Duration&gt;&amp; __</a:t>
            </a:r>
            <a:r>
              <a:rPr lang="en-US" altLang="zh-CN" sz="2000" b="1" dirty="0" err="1">
                <a:solidFill>
                  <a:srgbClr val="006600"/>
                </a:solidFill>
                <a:latin typeface="微软雅黑" panose="020B0503020204020204" pitchFamily="34" charset="-122"/>
                <a:ea typeface="微软雅黑" panose="020B0503020204020204" pitchFamily="34" charset="-122"/>
              </a:rPr>
              <a:t>atime</a:t>
            </a:r>
            <a:r>
              <a:rPr lang="en-US" altLang="zh-CN" sz="2000" b="1" dirty="0">
                <a:solidFill>
                  <a:srgbClr val="0066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326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80113" y="1492820"/>
            <a:ext cx="8679340" cy="4490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C00000"/>
                </a:solidFill>
              </a:rPr>
              <a:t>//  </a:t>
            </a:r>
            <a:r>
              <a:rPr lang="zh-CN" altLang="en-US" sz="1800" dirty="0">
                <a:solidFill>
                  <a:srgbClr val="C00000"/>
                </a:solidFill>
              </a:rPr>
              <a:t>无参数线程函数</a:t>
            </a: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iostream</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#include &lt;thread&gt;</a:t>
            </a: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void  </a:t>
            </a:r>
            <a:r>
              <a:rPr lang="en-US" altLang="zh-CN" sz="1800" dirty="0" err="1">
                <a:solidFill>
                  <a:srgbClr val="006600"/>
                </a:solidFill>
              </a:rPr>
              <a:t>ThreadFunc</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"Thread ID: " &lt;&lt; std::</a:t>
            </a:r>
            <a:r>
              <a:rPr lang="en-US" altLang="zh-CN" sz="1800" dirty="0" err="1">
                <a:solidFill>
                  <a:srgbClr val="006600"/>
                </a:solidFill>
              </a:rPr>
              <a:t>this_thread</a:t>
            </a:r>
            <a:r>
              <a:rPr lang="en-US" altLang="zh-CN" sz="1800" dirty="0">
                <a:solidFill>
                  <a:srgbClr val="006600"/>
                </a:solidFill>
              </a:rPr>
              <a:t>::</a:t>
            </a:r>
            <a:r>
              <a:rPr lang="en-US" altLang="zh-CN" sz="1800" dirty="0" err="1">
                <a:solidFill>
                  <a:srgbClr val="006600"/>
                </a:solidFill>
              </a:rPr>
              <a:t>get_id</a:t>
            </a:r>
            <a:r>
              <a:rPr lang="en-US" altLang="zh-CN" sz="1800" dirty="0">
                <a:solidFill>
                  <a:srgbClr val="006600"/>
                </a:solidFill>
              </a:rPr>
              <a:t>()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err="1">
                <a:solidFill>
                  <a:srgbClr val="006600"/>
                </a:solidFill>
              </a:rPr>
              <a:t>int</a:t>
            </a:r>
            <a:r>
              <a:rPr lang="en-US" altLang="zh-CN" sz="1800" dirty="0">
                <a:solidFill>
                  <a:srgbClr val="006600"/>
                </a:solidFill>
              </a:rPr>
              <a:t>  main()</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std::thread  t( &amp;</a:t>
            </a:r>
            <a:r>
              <a:rPr lang="en-US" altLang="zh-CN" sz="1800" dirty="0" err="1">
                <a:solidFill>
                  <a:srgbClr val="C00000"/>
                </a:solidFill>
              </a:rPr>
              <a:t>ThreadFunc</a:t>
            </a:r>
            <a:r>
              <a:rPr lang="en-US" altLang="zh-CN" sz="1800" dirty="0">
                <a:solidFill>
                  <a:srgbClr val="C00000"/>
                </a:solidFill>
              </a:rPr>
              <a:t> </a:t>
            </a:r>
            <a:r>
              <a:rPr lang="en-US" altLang="zh-CN" sz="1800" dirty="0" smtClean="0">
                <a:solidFill>
                  <a:srgbClr val="C00000"/>
                </a:solidFill>
              </a:rPr>
              <a:t>);</a:t>
            </a:r>
            <a:r>
              <a:rPr lang="en-US" altLang="zh-CN" sz="1800" dirty="0" smtClean="0">
                <a:solidFill>
                  <a:srgbClr val="006600"/>
                </a:solidFill>
              </a:rPr>
              <a:t>		//  </a:t>
            </a:r>
            <a:r>
              <a:rPr lang="zh-CN" altLang="en-US" sz="1800" dirty="0">
                <a:solidFill>
                  <a:srgbClr val="006600"/>
                </a:solidFill>
              </a:rPr>
              <a:t>创建线程对象并运行</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C00000"/>
                </a:solidFill>
              </a:rPr>
              <a:t>t.join</a:t>
            </a:r>
            <a:r>
              <a:rPr lang="en-US" altLang="zh-CN" sz="1800" dirty="0">
                <a:solidFill>
                  <a:srgbClr val="C00000"/>
                </a:solidFill>
              </a:rPr>
              <a:t>();	</a:t>
            </a:r>
            <a:r>
              <a:rPr lang="en-US" altLang="zh-CN" sz="1800" dirty="0">
                <a:solidFill>
                  <a:srgbClr val="006600"/>
                </a:solidFill>
              </a:rPr>
              <a:t>			//  </a:t>
            </a:r>
            <a:r>
              <a:rPr lang="zh-CN" altLang="en-US" sz="1800" dirty="0">
                <a:solidFill>
                  <a:srgbClr val="006600"/>
                </a:solidFill>
              </a:rPr>
              <a:t>等待线程结束</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return 0;</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316621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798471" y="1395457"/>
            <a:ext cx="8135937"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C00000"/>
                </a:solidFill>
              </a:rPr>
              <a:t>//  </a:t>
            </a:r>
            <a:r>
              <a:rPr lang="zh-CN" altLang="en-US" sz="1800" dirty="0">
                <a:solidFill>
                  <a:srgbClr val="C00000"/>
                </a:solidFill>
              </a:rPr>
              <a:t>带双参数的线程函数</a:t>
            </a: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iostream</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#include &lt;thread&gt;</a:t>
            </a:r>
          </a:p>
          <a:p>
            <a:pPr eaLnBrk="1" hangingPunct="1">
              <a:lnSpc>
                <a:spcPct val="100000"/>
              </a:lnSpc>
              <a:spcBef>
                <a:spcPct val="0"/>
              </a:spcBef>
              <a:buClr>
                <a:srgbClr val="FFF59B"/>
              </a:buClr>
              <a:buSzTx/>
              <a:buFontTx/>
              <a:buNone/>
            </a:pPr>
            <a:r>
              <a:rPr lang="en-US" altLang="zh-CN" sz="1800" dirty="0" smtClean="0">
                <a:solidFill>
                  <a:srgbClr val="C00000"/>
                </a:solidFill>
              </a:rPr>
              <a:t>void  </a:t>
            </a:r>
            <a:r>
              <a:rPr lang="en-US" altLang="zh-CN" sz="1800" dirty="0" err="1">
                <a:solidFill>
                  <a:srgbClr val="C00000"/>
                </a:solidFill>
              </a:rPr>
              <a:t>ThreadFunc</a:t>
            </a:r>
            <a:r>
              <a:rPr lang="en-US" altLang="zh-CN" sz="1800" dirty="0">
                <a:solidFill>
                  <a:srgbClr val="C00000"/>
                </a:solidFill>
              </a:rPr>
              <a:t>( </a:t>
            </a:r>
            <a:r>
              <a:rPr lang="en-US" altLang="zh-CN" sz="1800" dirty="0" err="1">
                <a:solidFill>
                  <a:srgbClr val="C00000"/>
                </a:solidFill>
              </a:rPr>
              <a:t>int</a:t>
            </a:r>
            <a:r>
              <a:rPr lang="en-US" altLang="zh-CN" sz="1800" dirty="0">
                <a:solidFill>
                  <a:srgbClr val="C00000"/>
                </a:solidFill>
              </a:rPr>
              <a:t> a, </a:t>
            </a:r>
            <a:r>
              <a:rPr lang="en-US" altLang="zh-CN" sz="1800" dirty="0" err="1">
                <a:solidFill>
                  <a:srgbClr val="C00000"/>
                </a:solidFill>
              </a:rPr>
              <a:t>int</a:t>
            </a:r>
            <a:r>
              <a:rPr lang="en-US" altLang="zh-CN" sz="1800" dirty="0">
                <a:solidFill>
                  <a:srgbClr val="C00000"/>
                </a:solidFill>
              </a:rPr>
              <a:t> b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"Thread ID: " &lt;&lt; std::</a:t>
            </a:r>
            <a:r>
              <a:rPr lang="en-US" altLang="zh-CN" sz="1800" dirty="0" err="1">
                <a:solidFill>
                  <a:srgbClr val="006600"/>
                </a:solidFill>
              </a:rPr>
              <a:t>this_thread</a:t>
            </a:r>
            <a:r>
              <a:rPr lang="en-US" altLang="zh-CN" sz="1800" dirty="0">
                <a:solidFill>
                  <a:srgbClr val="006600"/>
                </a:solidFill>
              </a:rPr>
              <a:t>::</a:t>
            </a:r>
            <a:r>
              <a:rPr lang="en-US" altLang="zh-CN" sz="1800" dirty="0" err="1">
                <a:solidFill>
                  <a:srgbClr val="006600"/>
                </a:solidFill>
              </a:rPr>
              <a:t>get_id</a:t>
            </a:r>
            <a:r>
              <a:rPr lang="en-US" altLang="zh-CN" sz="1800" dirty="0">
                <a:solidFill>
                  <a:srgbClr val="006600"/>
                </a:solidFill>
              </a:rPr>
              <a:t>()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a &lt;&lt; " + " &lt;&lt; b &lt;&lt; " = " &lt;&lt; a + b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err="1" smtClean="0">
                <a:solidFill>
                  <a:srgbClr val="006600"/>
                </a:solidFill>
              </a:rPr>
              <a:t>int</a:t>
            </a:r>
            <a:r>
              <a:rPr lang="en-US" altLang="zh-CN" sz="1800" dirty="0" smtClean="0">
                <a:solidFill>
                  <a:srgbClr val="006600"/>
                </a:solidFill>
              </a:rPr>
              <a:t> </a:t>
            </a:r>
            <a:r>
              <a:rPr lang="en-US" altLang="zh-CN" sz="1800" dirty="0">
                <a:solidFill>
                  <a:srgbClr val="006600"/>
                </a:solidFill>
              </a:rPr>
              <a:t>main()</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int</a:t>
            </a:r>
            <a:r>
              <a:rPr lang="en-US" altLang="zh-CN" sz="1800" dirty="0">
                <a:solidFill>
                  <a:srgbClr val="006600"/>
                </a:solidFill>
              </a:rPr>
              <a:t>  m = 10, n = 20;</a:t>
            </a:r>
          </a:p>
          <a:p>
            <a:pPr eaLnBrk="1" hangingPunct="1">
              <a:lnSpc>
                <a:spcPct val="100000"/>
              </a:lnSpc>
              <a:spcBef>
                <a:spcPct val="0"/>
              </a:spcBef>
              <a:buClr>
                <a:srgbClr val="FFF59B"/>
              </a:buClr>
              <a:buSzTx/>
              <a:buFontTx/>
              <a:buNone/>
            </a:pPr>
            <a:r>
              <a:rPr lang="en-US" altLang="zh-CN" sz="1800" dirty="0">
                <a:solidFill>
                  <a:srgbClr val="006600"/>
                </a:solidFill>
              </a:rPr>
              <a:t>  //  C++11</a:t>
            </a:r>
            <a:r>
              <a:rPr lang="zh-CN" altLang="en-US" sz="1800" dirty="0">
                <a:solidFill>
                  <a:srgbClr val="006600"/>
                </a:solidFill>
              </a:rPr>
              <a:t>标准库使用可变参数的模板形式参数列表，线程函数参数个数任意</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std::thread  t( &amp;</a:t>
            </a:r>
            <a:r>
              <a:rPr lang="en-US" altLang="zh-CN" sz="1800" dirty="0" err="1">
                <a:solidFill>
                  <a:srgbClr val="C00000"/>
                </a:solidFill>
              </a:rPr>
              <a:t>ThreadFunc</a:t>
            </a:r>
            <a:r>
              <a:rPr lang="en-US" altLang="zh-CN" sz="1800" dirty="0">
                <a:solidFill>
                  <a:srgbClr val="C00000"/>
                </a:solidFill>
              </a:rPr>
              <a:t>, m, n );</a:t>
            </a:r>
          </a:p>
          <a:p>
            <a:pPr eaLnBrk="1" hangingPunct="1">
              <a:lnSpc>
                <a:spcPct val="100000"/>
              </a:lnSpc>
              <a:spcBef>
                <a:spcPct val="0"/>
              </a:spcBef>
              <a:buClr>
                <a:srgbClr val="FFF59B"/>
              </a:buClr>
              <a:buSzTx/>
              <a:buFontTx/>
              <a:buNone/>
            </a:pPr>
            <a:r>
              <a:rPr lang="en-US" altLang="zh-CN" sz="1800" dirty="0">
                <a:solidFill>
                  <a:srgbClr val="C00000"/>
                </a:solidFill>
              </a:rPr>
              <a:t>  </a:t>
            </a:r>
            <a:r>
              <a:rPr lang="en-US" altLang="zh-CN" sz="1800" dirty="0" err="1">
                <a:solidFill>
                  <a:srgbClr val="006600"/>
                </a:solidFill>
              </a:rPr>
              <a:t>t.join</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return 0;</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178944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34302" y="1293342"/>
            <a:ext cx="8904390" cy="480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C00000"/>
                </a:solidFill>
              </a:rPr>
              <a:t>//  </a:t>
            </a:r>
            <a:r>
              <a:rPr lang="zh-CN" altLang="en-US" sz="1800" dirty="0">
                <a:solidFill>
                  <a:srgbClr val="C00000"/>
                </a:solidFill>
              </a:rPr>
              <a:t>带双参数的函子对象</a:t>
            </a: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iostream</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#include &lt;thread&gt;</a:t>
            </a:r>
          </a:p>
          <a:p>
            <a:pPr eaLnBrk="1" hangingPunct="1">
              <a:lnSpc>
                <a:spcPct val="100000"/>
              </a:lnSpc>
              <a:spcBef>
                <a:spcPct val="0"/>
              </a:spcBef>
              <a:buClr>
                <a:srgbClr val="FFF59B"/>
              </a:buClr>
              <a:buSzTx/>
              <a:buFontTx/>
              <a:buNone/>
            </a:pPr>
            <a:r>
              <a:rPr lang="en-US" altLang="zh-CN" sz="1800" dirty="0">
                <a:solidFill>
                  <a:srgbClr val="C00000"/>
                </a:solidFill>
              </a:rPr>
              <a:t>class </a:t>
            </a:r>
            <a:r>
              <a:rPr lang="en-US" altLang="zh-CN" sz="1800" dirty="0" err="1" smtClean="0">
                <a:solidFill>
                  <a:srgbClr val="C00000"/>
                </a:solidFill>
              </a:rPr>
              <a:t>Functor</a:t>
            </a:r>
            <a:r>
              <a:rPr lang="en-US" altLang="zh-CN" sz="1800" dirty="0" smtClean="0">
                <a:solidFill>
                  <a:srgbClr val="C00000"/>
                </a:solidFill>
              </a:rPr>
              <a:t>  </a:t>
            </a:r>
            <a:r>
              <a:rPr lang="en-US" altLang="zh-CN" sz="1800" dirty="0" smtClean="0">
                <a:solidFill>
                  <a:srgbClr val="006600"/>
                </a:solidFill>
              </a:rPr>
              <a:t>{</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public:</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void  operator()( </a:t>
            </a:r>
            <a:r>
              <a:rPr lang="en-US" altLang="zh-CN" sz="1800" dirty="0" err="1">
                <a:solidFill>
                  <a:srgbClr val="C00000"/>
                </a:solidFill>
              </a:rPr>
              <a:t>int</a:t>
            </a:r>
            <a:r>
              <a:rPr lang="en-US" altLang="zh-CN" sz="1800" dirty="0">
                <a:solidFill>
                  <a:srgbClr val="C00000"/>
                </a:solidFill>
              </a:rPr>
              <a:t> a, </a:t>
            </a:r>
            <a:r>
              <a:rPr lang="en-US" altLang="zh-CN" sz="1800" dirty="0" err="1">
                <a:solidFill>
                  <a:srgbClr val="C00000"/>
                </a:solidFill>
              </a:rPr>
              <a:t>int</a:t>
            </a:r>
            <a:r>
              <a:rPr lang="en-US" altLang="zh-CN" sz="1800" dirty="0">
                <a:solidFill>
                  <a:srgbClr val="C00000"/>
                </a:solidFill>
              </a:rPr>
              <a:t> b </a:t>
            </a:r>
            <a:r>
              <a:rPr lang="en-US" altLang="zh-CN" sz="1800" dirty="0" smtClean="0">
                <a:solidFill>
                  <a:srgbClr val="C00000"/>
                </a:solidFill>
              </a:rPr>
              <a:t>)</a:t>
            </a:r>
            <a:r>
              <a:rPr lang="en-US" altLang="zh-CN" sz="1800" dirty="0" smtClean="0">
                <a:solidFill>
                  <a:srgbClr val="006600"/>
                </a:solidFill>
              </a:rPr>
              <a:t>  </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"Thread ID: " &lt;&lt; std::</a:t>
            </a:r>
            <a:r>
              <a:rPr lang="en-US" altLang="zh-CN" sz="1800" dirty="0" err="1">
                <a:solidFill>
                  <a:srgbClr val="006600"/>
                </a:solidFill>
              </a:rPr>
              <a:t>this_thread</a:t>
            </a:r>
            <a:r>
              <a:rPr lang="en-US" altLang="zh-CN" sz="1800" dirty="0">
                <a:solidFill>
                  <a:srgbClr val="006600"/>
                </a:solidFill>
              </a:rPr>
              <a:t>::</a:t>
            </a:r>
            <a:r>
              <a:rPr lang="en-US" altLang="zh-CN" sz="1800" dirty="0" err="1">
                <a:solidFill>
                  <a:srgbClr val="006600"/>
                </a:solidFill>
              </a:rPr>
              <a:t>get_id</a:t>
            </a:r>
            <a:r>
              <a:rPr lang="en-US" altLang="zh-CN" sz="1800" dirty="0">
                <a:solidFill>
                  <a:srgbClr val="006600"/>
                </a:solidFill>
              </a:rPr>
              <a:t>()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a &lt;&lt; " + " &lt;&lt; b &lt;&lt; " = " &lt;&lt; a + b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err="1">
                <a:solidFill>
                  <a:srgbClr val="006600"/>
                </a:solidFill>
              </a:rPr>
              <a:t>int</a:t>
            </a:r>
            <a:r>
              <a:rPr lang="en-US" altLang="zh-CN" sz="1800" dirty="0">
                <a:solidFill>
                  <a:srgbClr val="006600"/>
                </a:solidFill>
              </a:rPr>
              <a:t> main</a:t>
            </a:r>
            <a:r>
              <a:rPr lang="en-US" altLang="zh-CN" sz="1800" dirty="0" smtClean="0">
                <a:solidFill>
                  <a:srgbClr val="006600"/>
                </a:solidFill>
              </a:rPr>
              <a:t>()</a:t>
            </a:r>
          </a:p>
          <a:p>
            <a:pPr eaLnBrk="1" hangingPunct="1">
              <a:lnSpc>
                <a:spcPct val="100000"/>
              </a:lnSpc>
              <a:spcBef>
                <a:spcPct val="0"/>
              </a:spcBef>
              <a:buClr>
                <a:srgbClr val="FFF59B"/>
              </a:buClr>
              <a:buSzTx/>
              <a:buFontTx/>
              <a:buNone/>
            </a:pPr>
            <a:r>
              <a:rPr lang="en-US" altLang="zh-CN" sz="1800" dirty="0" smtClean="0">
                <a:solidFill>
                  <a:srgbClr val="006600"/>
                </a:solidFill>
              </a:rPr>
              <a:t>{</a:t>
            </a: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en-US" altLang="zh-CN" sz="1800" dirty="0" err="1">
                <a:solidFill>
                  <a:srgbClr val="006600"/>
                </a:solidFill>
              </a:rPr>
              <a:t>int</a:t>
            </a:r>
            <a:r>
              <a:rPr lang="en-US" altLang="zh-CN" sz="1800" dirty="0">
                <a:solidFill>
                  <a:srgbClr val="006600"/>
                </a:solidFill>
              </a:rPr>
              <a:t>  m = 10, n = 20;</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std::thread  t( </a:t>
            </a:r>
            <a:r>
              <a:rPr lang="en-US" altLang="zh-CN" sz="1800" dirty="0" err="1">
                <a:solidFill>
                  <a:srgbClr val="C00000"/>
                </a:solidFill>
              </a:rPr>
              <a:t>Functor</a:t>
            </a:r>
            <a:r>
              <a:rPr lang="en-US" altLang="zh-CN" sz="1800" dirty="0">
                <a:solidFill>
                  <a:srgbClr val="C00000"/>
                </a:solidFill>
              </a:rPr>
              <a:t>(), m, n );</a:t>
            </a:r>
          </a:p>
          <a:p>
            <a:pPr eaLnBrk="1" hangingPunct="1">
              <a:lnSpc>
                <a:spcPct val="100000"/>
              </a:lnSpc>
              <a:spcBef>
                <a:spcPct val="0"/>
              </a:spcBef>
              <a:buClr>
                <a:srgbClr val="FFF59B"/>
              </a:buClr>
              <a:buSzTx/>
              <a:buFontTx/>
              <a:buNone/>
            </a:pPr>
            <a:r>
              <a:rPr lang="en-US" altLang="zh-CN" sz="1800" dirty="0">
                <a:solidFill>
                  <a:srgbClr val="C00000"/>
                </a:solidFill>
              </a:rPr>
              <a:t>  </a:t>
            </a:r>
            <a:r>
              <a:rPr lang="en-US" altLang="zh-CN" sz="1800" dirty="0" err="1">
                <a:solidFill>
                  <a:srgbClr val="006600"/>
                </a:solidFill>
              </a:rPr>
              <a:t>t.join</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return 0;</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297324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638050" y="1318329"/>
            <a:ext cx="8135937" cy="477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C00000"/>
                </a:solidFill>
              </a:rPr>
              <a:t>//  </a:t>
            </a:r>
            <a:r>
              <a:rPr lang="zh-CN" altLang="en-US" sz="1800" dirty="0">
                <a:solidFill>
                  <a:srgbClr val="C00000"/>
                </a:solidFill>
              </a:rPr>
              <a:t>使用</a:t>
            </a:r>
            <a:r>
              <a:rPr lang="en-US" altLang="zh-CN" sz="1800" dirty="0">
                <a:solidFill>
                  <a:srgbClr val="C00000"/>
                </a:solidFill>
              </a:rPr>
              <a:t>std::bind()</a:t>
            </a:r>
            <a:r>
              <a:rPr lang="zh-CN" altLang="en-US" sz="1800" dirty="0">
                <a:solidFill>
                  <a:srgbClr val="C00000"/>
                </a:solidFill>
              </a:rPr>
              <a:t>函数绑定对象及其普通成员函数</a:t>
            </a: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iostream</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#include &lt;thread&gt;</a:t>
            </a:r>
          </a:p>
          <a:p>
            <a:pPr eaLnBrk="1" hangingPunct="1">
              <a:lnSpc>
                <a:spcPct val="100000"/>
              </a:lnSpc>
              <a:spcBef>
                <a:spcPct val="0"/>
              </a:spcBef>
              <a:buClr>
                <a:srgbClr val="FFF59B"/>
              </a:buClr>
              <a:buSzTx/>
              <a:buFontTx/>
              <a:buNone/>
            </a:pPr>
            <a:r>
              <a:rPr lang="en-US" altLang="zh-CN" sz="1800" dirty="0">
                <a:solidFill>
                  <a:srgbClr val="006600"/>
                </a:solidFill>
              </a:rPr>
              <a:t>class Worker  {</a:t>
            </a:r>
          </a:p>
          <a:p>
            <a:pPr eaLnBrk="1" hangingPunct="1">
              <a:lnSpc>
                <a:spcPct val="100000"/>
              </a:lnSpc>
              <a:spcBef>
                <a:spcPct val="0"/>
              </a:spcBef>
              <a:buClr>
                <a:srgbClr val="FFF59B"/>
              </a:buClr>
              <a:buSzTx/>
              <a:buFontTx/>
              <a:buNone/>
            </a:pPr>
            <a:r>
              <a:rPr lang="en-US" altLang="zh-CN" sz="1800" dirty="0">
                <a:solidFill>
                  <a:srgbClr val="006600"/>
                </a:solidFill>
              </a:rPr>
              <a:t>public:</a:t>
            </a:r>
          </a:p>
          <a:p>
            <a:pPr eaLnBrk="1" hangingPunct="1">
              <a:lnSpc>
                <a:spcPct val="100000"/>
              </a:lnSpc>
              <a:spcBef>
                <a:spcPct val="0"/>
              </a:spcBef>
              <a:buClr>
                <a:srgbClr val="FFF59B"/>
              </a:buClr>
              <a:buSzTx/>
              <a:buFontTx/>
              <a:buNone/>
            </a:pPr>
            <a:r>
              <a:rPr lang="en-US" altLang="zh-CN" sz="1800" dirty="0">
                <a:solidFill>
                  <a:srgbClr val="006600"/>
                </a:solidFill>
              </a:rPr>
              <a:t>  Worker( </a:t>
            </a:r>
            <a:r>
              <a:rPr lang="en-US" altLang="zh-CN" sz="1800" dirty="0" err="1">
                <a:solidFill>
                  <a:srgbClr val="006600"/>
                </a:solidFill>
              </a:rPr>
              <a:t>int</a:t>
            </a:r>
            <a:r>
              <a:rPr lang="en-US" altLang="zh-CN" sz="1800" dirty="0">
                <a:solidFill>
                  <a:srgbClr val="006600"/>
                </a:solidFill>
              </a:rPr>
              <a:t> a = 0, </a:t>
            </a:r>
            <a:r>
              <a:rPr lang="en-US" altLang="zh-CN" sz="1800" dirty="0" err="1">
                <a:solidFill>
                  <a:srgbClr val="006600"/>
                </a:solidFill>
              </a:rPr>
              <a:t>int</a:t>
            </a:r>
            <a:r>
              <a:rPr lang="en-US" altLang="zh-CN" sz="1800" dirty="0">
                <a:solidFill>
                  <a:srgbClr val="006600"/>
                </a:solidFill>
              </a:rPr>
              <a:t> b = 0 ) : _a(a), _b(b)  {  }</a:t>
            </a:r>
          </a:p>
          <a:p>
            <a:pPr eaLnBrk="1" hangingPunct="1">
              <a:lnSpc>
                <a:spcPct val="100000"/>
              </a:lnSpc>
              <a:spcBef>
                <a:spcPct val="0"/>
              </a:spcBef>
              <a:buClr>
                <a:srgbClr val="FFF59B"/>
              </a:buClr>
              <a:buSzTx/>
              <a:buFontTx/>
              <a:buNone/>
            </a:pPr>
            <a:r>
              <a:rPr lang="en-US" altLang="zh-CN" sz="1800" dirty="0">
                <a:solidFill>
                  <a:srgbClr val="006600"/>
                </a:solidFill>
              </a:rPr>
              <a:t>  void  </a:t>
            </a:r>
            <a:r>
              <a:rPr lang="en-US" altLang="zh-CN" sz="1800" dirty="0" err="1">
                <a:solidFill>
                  <a:srgbClr val="006600"/>
                </a:solidFill>
              </a:rPr>
              <a:t>ThreadFunc</a:t>
            </a:r>
            <a:r>
              <a:rPr lang="en-US" altLang="zh-CN" sz="1800" dirty="0">
                <a:solidFill>
                  <a:srgbClr val="006600"/>
                </a:solidFill>
              </a:rPr>
              <a:t>()  </a:t>
            </a:r>
            <a:r>
              <a:rPr lang="en-US" altLang="zh-CN" sz="1800" dirty="0" smtClean="0">
                <a:solidFill>
                  <a:srgbClr val="006600"/>
                </a:solidFill>
              </a:rPr>
              <a:t>{  ……  }</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smtClean="0">
                <a:solidFill>
                  <a:srgbClr val="006600"/>
                </a:solidFill>
              </a:rPr>
              <a:t>private</a:t>
            </a:r>
            <a:r>
              <a:rPr lang="en-US" altLang="zh-CN" sz="1800" dirty="0">
                <a:solidFill>
                  <a:srgbClr val="006600"/>
                </a:solidFill>
              </a:rPr>
              <a:t>:  </a:t>
            </a:r>
            <a:r>
              <a:rPr lang="en-US" altLang="zh-CN" sz="1800" dirty="0" err="1">
                <a:solidFill>
                  <a:srgbClr val="006600"/>
                </a:solidFill>
              </a:rPr>
              <a:t>int</a:t>
            </a:r>
            <a:r>
              <a:rPr lang="en-US" altLang="zh-CN" sz="1800" dirty="0">
                <a:solidFill>
                  <a:srgbClr val="006600"/>
                </a:solidFill>
              </a:rPr>
              <a:t>  _a, _b;</a:t>
            </a:r>
          </a:p>
          <a:p>
            <a:pPr eaLnBrk="1" hangingPunct="1">
              <a:lnSpc>
                <a:spcPct val="100000"/>
              </a:lnSpc>
              <a:spcBef>
                <a:spcPct val="0"/>
              </a:spcBef>
              <a:buClr>
                <a:srgbClr val="FFF59B"/>
              </a:buClr>
              <a:buSzTx/>
              <a:buFontTx/>
              <a:buNone/>
            </a:pPr>
            <a:r>
              <a:rPr lang="en-US" altLang="zh-CN" sz="1800" dirty="0" smtClean="0">
                <a:solidFill>
                  <a:srgbClr val="006600"/>
                </a:solidFill>
              </a:rPr>
              <a:t>};</a:t>
            </a: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err="1">
                <a:solidFill>
                  <a:srgbClr val="006600"/>
                </a:solidFill>
              </a:rPr>
              <a:t>int</a:t>
            </a:r>
            <a:r>
              <a:rPr lang="en-US" altLang="zh-CN" sz="1800" dirty="0">
                <a:solidFill>
                  <a:srgbClr val="006600"/>
                </a:solidFill>
              </a:rPr>
              <a:t>  main()</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Worker  worker( 10, 20 );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std::thread  t( std::bind( &amp;Worker::</a:t>
            </a:r>
            <a:r>
              <a:rPr lang="en-US" altLang="zh-CN" sz="1800" dirty="0" err="1">
                <a:solidFill>
                  <a:srgbClr val="C00000"/>
                </a:solidFill>
              </a:rPr>
              <a:t>ThreadFunc</a:t>
            </a:r>
            <a:r>
              <a:rPr lang="en-US" altLang="zh-CN" sz="1800" dirty="0">
                <a:solidFill>
                  <a:srgbClr val="C00000"/>
                </a:solidFill>
              </a:rPr>
              <a:t>, &amp;worker )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t.join</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return 0;</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endParaRPr lang="en-US" altLang="zh-CN" sz="1800" dirty="0">
              <a:solidFill>
                <a:srgbClr val="006600"/>
              </a:solidFill>
            </a:endParaRPr>
          </a:p>
        </p:txBody>
      </p:sp>
    </p:spTree>
    <p:extLst>
      <p:ext uri="{BB962C8B-B14F-4D97-AF65-F5344CB8AC3E}">
        <p14:creationId xmlns:p14="http://schemas.microsoft.com/office/powerpoint/2010/main" val="78172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互斥类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363820"/>
            <a:ext cx="8762411" cy="4555093"/>
          </a:xfrm>
          <a:prstGeom prst="rect">
            <a:avLst/>
          </a:prstGeom>
        </p:spPr>
        <p:txBody>
          <a:bodyPr wrap="square">
            <a:spAutoFit/>
          </a:bodyPr>
          <a:lstStyle/>
          <a:p>
            <a:pPr>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基本互斥：</a:t>
            </a:r>
            <a:r>
              <a:rPr lang="en-US" altLang="zh-CN" sz="2400" b="1" dirty="0" err="1">
                <a:solidFill>
                  <a:srgbClr val="006600"/>
                </a:solidFill>
                <a:latin typeface="微软雅黑" panose="020B0503020204020204" pitchFamily="34" charset="-122"/>
                <a:ea typeface="微软雅黑" panose="020B0503020204020204" pitchFamily="34" charset="-122"/>
              </a:rPr>
              <a:t>mutex</a:t>
            </a:r>
            <a:r>
              <a:rPr lang="zh-CN" altLang="en-US" sz="2400" b="1" dirty="0">
                <a:solidFill>
                  <a:srgbClr val="8A2F8C"/>
                </a:solidFill>
                <a:latin typeface="微软雅黑" panose="020B0503020204020204" pitchFamily="34" charset="-122"/>
                <a:ea typeface="微软雅黑" panose="020B0503020204020204" pitchFamily="34" charset="-122"/>
              </a:rPr>
              <a:t>类</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核心</a:t>
            </a:r>
            <a:r>
              <a:rPr lang="zh-CN" altLang="en-US" sz="2000" b="1" dirty="0">
                <a:solidFill>
                  <a:srgbClr val="8A2F8C"/>
                </a:solidFill>
                <a:latin typeface="微软雅黑" panose="020B0503020204020204" pitchFamily="34" charset="-122"/>
                <a:ea typeface="微软雅黑" panose="020B0503020204020204" pitchFamily="34" charset="-122"/>
              </a:rPr>
              <a:t>成员函数</a:t>
            </a:r>
            <a:r>
              <a:rPr lang="en-US" altLang="zh-CN" sz="2000" b="1" dirty="0">
                <a:solidFill>
                  <a:srgbClr val="006600"/>
                </a:solidFill>
                <a:latin typeface="微软雅黑" panose="020B0503020204020204" pitchFamily="34" charset="-122"/>
                <a:ea typeface="微软雅黑" panose="020B0503020204020204" pitchFamily="34" charset="-122"/>
              </a:rPr>
              <a:t>lock()</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try_lock</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8A2F8C"/>
                </a:solidFill>
                <a:latin typeface="微软雅黑" panose="020B0503020204020204" pitchFamily="34" charset="-122"/>
                <a:ea typeface="微软雅黑" panose="020B0503020204020204" pitchFamily="34" charset="-122"/>
              </a:rPr>
              <a:t>和</a:t>
            </a:r>
            <a:r>
              <a:rPr lang="en-US" altLang="zh-CN" sz="2000" b="1" dirty="0">
                <a:solidFill>
                  <a:srgbClr val="006600"/>
                </a:solidFill>
                <a:latin typeface="微软雅黑" panose="020B0503020204020204" pitchFamily="34" charset="-122"/>
                <a:ea typeface="微软雅黑" panose="020B0503020204020204" pitchFamily="34" charset="-122"/>
              </a:rPr>
              <a:t>unlock</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上述</a:t>
            </a:r>
            <a:r>
              <a:rPr lang="zh-CN" altLang="en-US" sz="2000" b="1" dirty="0">
                <a:solidFill>
                  <a:srgbClr val="8A2F8C"/>
                </a:solidFill>
                <a:latin typeface="微软雅黑" panose="020B0503020204020204" pitchFamily="34" charset="-122"/>
                <a:ea typeface="微软雅黑" panose="020B0503020204020204" pitchFamily="34" charset="-122"/>
              </a:rPr>
              <a:t>成员函数无参数，无返回值</a:t>
            </a:r>
          </a:p>
          <a:p>
            <a:pPr>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递归互斥：</a:t>
            </a:r>
            <a:r>
              <a:rPr lang="en-US" altLang="zh-CN" sz="2400" b="1" dirty="0" err="1">
                <a:solidFill>
                  <a:srgbClr val="006600"/>
                </a:solidFill>
                <a:latin typeface="微软雅黑" panose="020B0503020204020204" pitchFamily="34" charset="-122"/>
                <a:ea typeface="微软雅黑" panose="020B0503020204020204" pitchFamily="34" charset="-122"/>
              </a:rPr>
              <a:t>recursive_mutex</a:t>
            </a:r>
            <a:r>
              <a:rPr lang="zh-CN" altLang="en-US" sz="2400" b="1" dirty="0">
                <a:solidFill>
                  <a:srgbClr val="8A2F8C"/>
                </a:solidFill>
                <a:latin typeface="微软雅黑" panose="020B0503020204020204" pitchFamily="34" charset="-122"/>
                <a:ea typeface="微软雅黑" panose="020B0503020204020204" pitchFamily="34" charset="-122"/>
              </a:rPr>
              <a:t>类</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允许</a:t>
            </a:r>
            <a:r>
              <a:rPr lang="zh-CN" altLang="en-US" sz="2000" b="1" dirty="0">
                <a:solidFill>
                  <a:srgbClr val="8A2F8C"/>
                </a:solidFill>
                <a:latin typeface="微软雅黑" panose="020B0503020204020204" pitchFamily="34" charset="-122"/>
                <a:ea typeface="微软雅黑" panose="020B0503020204020204" pitchFamily="34" charset="-122"/>
              </a:rPr>
              <a:t>单个线程对互斥进行多次加锁与解锁</a:t>
            </a:r>
            <a:r>
              <a:rPr lang="zh-CN" altLang="en-US" sz="2000" b="1" dirty="0" smtClean="0">
                <a:solidFill>
                  <a:srgbClr val="8A2F8C"/>
                </a:solidFill>
                <a:latin typeface="微软雅黑" panose="020B0503020204020204" pitchFamily="34" charset="-122"/>
                <a:ea typeface="微软雅黑" panose="020B0503020204020204" pitchFamily="34" charset="-122"/>
              </a:rPr>
              <a:t>处理</a:t>
            </a:r>
            <a:endParaRPr lang="zh-CN" altLang="en-US" sz="2000" b="1" dirty="0">
              <a:solidFill>
                <a:srgbClr val="8A2F8C"/>
              </a:solidFill>
              <a:latin typeface="微软雅黑" panose="020B0503020204020204" pitchFamily="34" charset="-122"/>
              <a:ea typeface="微软雅黑" panose="020B0503020204020204" pitchFamily="34" charset="-122"/>
            </a:endParaRPr>
          </a:p>
          <a:p>
            <a:pPr>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定时互斥：</a:t>
            </a:r>
            <a:r>
              <a:rPr lang="en-US" altLang="zh-CN" sz="2400" b="1" dirty="0" err="1">
                <a:solidFill>
                  <a:srgbClr val="006600"/>
                </a:solidFill>
                <a:latin typeface="微软雅黑" panose="020B0503020204020204" pitchFamily="34" charset="-122"/>
                <a:ea typeface="微软雅黑" panose="020B0503020204020204" pitchFamily="34" charset="-122"/>
              </a:rPr>
              <a:t>timed_mutex</a:t>
            </a:r>
            <a:r>
              <a:rPr lang="zh-CN" altLang="en-US" sz="2400" b="1" dirty="0">
                <a:solidFill>
                  <a:srgbClr val="8A2F8C"/>
                </a:solidFill>
                <a:latin typeface="微软雅黑" panose="020B0503020204020204" pitchFamily="34" charset="-122"/>
                <a:ea typeface="微软雅黑" panose="020B0503020204020204" pitchFamily="34" charset="-122"/>
              </a:rPr>
              <a:t>类</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在</a:t>
            </a:r>
            <a:r>
              <a:rPr lang="zh-CN" altLang="en-US" sz="2000" b="1" dirty="0">
                <a:solidFill>
                  <a:srgbClr val="8A2F8C"/>
                </a:solidFill>
                <a:latin typeface="微软雅黑" panose="020B0503020204020204" pitchFamily="34" charset="-122"/>
                <a:ea typeface="微软雅黑" panose="020B0503020204020204" pitchFamily="34" charset="-122"/>
              </a:rPr>
              <a:t>某个时段里或者某个时刻前获取</a:t>
            </a:r>
            <a:r>
              <a:rPr lang="zh-CN" altLang="en-US" sz="2000" b="1" dirty="0" smtClean="0">
                <a:solidFill>
                  <a:srgbClr val="8A2F8C"/>
                </a:solidFill>
                <a:latin typeface="微软雅黑" panose="020B0503020204020204" pitchFamily="34" charset="-122"/>
                <a:ea typeface="微软雅黑" panose="020B0503020204020204" pitchFamily="34" charset="-122"/>
              </a:rPr>
              <a:t>互斥</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当</a:t>
            </a:r>
            <a:r>
              <a:rPr lang="zh-CN" altLang="en-US" sz="2000" b="1" dirty="0">
                <a:solidFill>
                  <a:srgbClr val="8A2F8C"/>
                </a:solidFill>
                <a:latin typeface="微软雅黑" panose="020B0503020204020204" pitchFamily="34" charset="-122"/>
                <a:ea typeface="微软雅黑" panose="020B0503020204020204" pitchFamily="34" charset="-122"/>
              </a:rPr>
              <a:t>线程在临界区操作的时间非常长，可以用定时锁指定时间</a:t>
            </a:r>
          </a:p>
          <a:p>
            <a:pPr>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定时递归互斥：</a:t>
            </a:r>
            <a:r>
              <a:rPr lang="en-US" altLang="zh-CN" sz="2400" b="1" dirty="0" err="1">
                <a:solidFill>
                  <a:srgbClr val="006600"/>
                </a:solidFill>
                <a:latin typeface="微软雅黑" panose="020B0503020204020204" pitchFamily="34" charset="-122"/>
                <a:ea typeface="微软雅黑" panose="020B0503020204020204" pitchFamily="34" charset="-122"/>
              </a:rPr>
              <a:t>recursive_timed_mutex</a:t>
            </a:r>
            <a:r>
              <a:rPr lang="zh-CN" altLang="en-US" sz="2400" b="1" dirty="0">
                <a:solidFill>
                  <a:srgbClr val="8A2F8C"/>
                </a:solidFill>
                <a:latin typeface="微软雅黑" panose="020B0503020204020204" pitchFamily="34" charset="-122"/>
                <a:ea typeface="微软雅黑" panose="020B0503020204020204" pitchFamily="34" charset="-122"/>
              </a:rPr>
              <a:t>类</a:t>
            </a:r>
          </a:p>
          <a:p>
            <a:pPr marL="342900" indent="-342900">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综合</a:t>
            </a:r>
            <a:r>
              <a:rPr lang="en-US" altLang="zh-CN" sz="2000" b="1" dirty="0" err="1">
                <a:solidFill>
                  <a:srgbClr val="006600"/>
                </a:solidFill>
                <a:latin typeface="微软雅黑" panose="020B0503020204020204" pitchFamily="34" charset="-122"/>
                <a:ea typeface="微软雅黑" panose="020B0503020204020204" pitchFamily="34" charset="-122"/>
              </a:rPr>
              <a:t>timed_mutex</a:t>
            </a:r>
            <a:r>
              <a:rPr lang="zh-CN" altLang="en-US" sz="2000" b="1" dirty="0">
                <a:solidFill>
                  <a:srgbClr val="8A2F8C"/>
                </a:solidFill>
                <a:latin typeface="微软雅黑" panose="020B0503020204020204" pitchFamily="34" charset="-122"/>
                <a:ea typeface="微软雅黑" panose="020B0503020204020204" pitchFamily="34" charset="-122"/>
              </a:rPr>
              <a:t>和</a:t>
            </a:r>
            <a:r>
              <a:rPr lang="en-US" altLang="zh-CN" sz="2000" b="1" dirty="0" err="1" smtClean="0">
                <a:solidFill>
                  <a:srgbClr val="006600"/>
                </a:solidFill>
                <a:latin typeface="微软雅黑" panose="020B0503020204020204" pitchFamily="34" charset="-122"/>
                <a:ea typeface="微软雅黑" panose="020B0503020204020204" pitchFamily="34" charset="-122"/>
              </a:rPr>
              <a:t>recursive_mutex</a:t>
            </a: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共享定时互斥：</a:t>
            </a:r>
            <a:r>
              <a:rPr lang="en-US" altLang="zh-CN" sz="2400" b="1" dirty="0" err="1">
                <a:solidFill>
                  <a:srgbClr val="006600"/>
                </a:solidFill>
                <a:latin typeface="微软雅黑" panose="020B0503020204020204" pitchFamily="34" charset="-122"/>
                <a:ea typeface="微软雅黑" panose="020B0503020204020204" pitchFamily="34" charset="-122"/>
              </a:rPr>
              <a:t>shared_timed_mutex</a:t>
            </a:r>
            <a:r>
              <a:rPr lang="zh-CN" altLang="en-US" sz="2400" b="1" dirty="0">
                <a:solidFill>
                  <a:srgbClr val="8A2F8C"/>
                </a:solidFill>
                <a:latin typeface="微软雅黑" panose="020B0503020204020204" pitchFamily="34" charset="-122"/>
                <a:ea typeface="微软雅黑" panose="020B0503020204020204" pitchFamily="34" charset="-122"/>
              </a:rPr>
              <a:t>类（</a:t>
            </a:r>
            <a:r>
              <a:rPr lang="en-US" altLang="zh-CN" sz="2400" b="1" dirty="0">
                <a:solidFill>
                  <a:srgbClr val="8A2F8C"/>
                </a:solidFill>
                <a:latin typeface="微软雅黑" panose="020B0503020204020204" pitchFamily="34" charset="-122"/>
                <a:ea typeface="微软雅黑" panose="020B0503020204020204" pitchFamily="34" charset="-122"/>
              </a:rPr>
              <a:t>C++14</a:t>
            </a:r>
            <a:r>
              <a:rPr lang="zh-CN" altLang="en-US" sz="2400" b="1" dirty="0">
                <a:solidFill>
                  <a:srgbClr val="8A2F8C"/>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69117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互斥类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05965" y="1293342"/>
            <a:ext cx="8147635" cy="4846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iostream</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&lt;thread&gt;</a:t>
            </a: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mutex</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&lt;vector&gt;</a:t>
            </a:r>
          </a:p>
          <a:p>
            <a:pPr eaLnBrk="1" hangingPunct="1">
              <a:lnSpc>
                <a:spcPct val="100000"/>
              </a:lnSpc>
              <a:spcBef>
                <a:spcPct val="0"/>
              </a:spcBef>
              <a:buClr>
                <a:srgbClr val="FFF59B"/>
              </a:buClr>
              <a:buSzTx/>
              <a:buFontTx/>
              <a:buNone/>
            </a:pPr>
            <a:r>
              <a:rPr lang="en-US" altLang="zh-CN" sz="1600" dirty="0">
                <a:solidFill>
                  <a:srgbClr val="C00000"/>
                </a:solidFill>
              </a:rPr>
              <a:t>std::</a:t>
            </a:r>
            <a:r>
              <a:rPr lang="en-US" altLang="zh-CN" sz="1600" dirty="0" err="1">
                <a:solidFill>
                  <a:srgbClr val="C00000"/>
                </a:solidFill>
              </a:rPr>
              <a:t>mutex</a:t>
            </a:r>
            <a:r>
              <a:rPr lang="en-US" altLang="zh-CN" sz="1600" dirty="0">
                <a:solidFill>
                  <a:srgbClr val="C00000"/>
                </a:solidFill>
              </a:rPr>
              <a:t>  x;</a:t>
            </a:r>
          </a:p>
          <a:p>
            <a:pPr eaLnBrk="1" hangingPunct="1">
              <a:lnSpc>
                <a:spcPct val="100000"/>
              </a:lnSpc>
              <a:spcBef>
                <a:spcPct val="0"/>
              </a:spcBef>
              <a:buClr>
                <a:srgbClr val="FFF59B"/>
              </a:buClr>
              <a:buSzTx/>
              <a:buFontTx/>
              <a:buNone/>
            </a:pPr>
            <a:r>
              <a:rPr lang="en-US" altLang="zh-CN" sz="1600" dirty="0">
                <a:solidFill>
                  <a:srgbClr val="006600"/>
                </a:solidFill>
              </a:rPr>
              <a:t>void  </a:t>
            </a:r>
            <a:r>
              <a:rPr lang="en-US" altLang="zh-CN" sz="1600" dirty="0" err="1">
                <a:solidFill>
                  <a:srgbClr val="006600"/>
                </a:solidFill>
              </a:rPr>
              <a:t>ThreadFunc</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x.lock</a:t>
            </a:r>
            <a:r>
              <a:rPr lang="en-US" altLang="zh-CN" sz="1600" dirty="0">
                <a:solidFill>
                  <a:srgbClr val="C00000"/>
                </a:solidFill>
              </a:rPr>
              <a:t>();</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std::</a:t>
            </a:r>
            <a:r>
              <a:rPr lang="en-US" altLang="zh-CN" sz="1600" dirty="0" err="1">
                <a:solidFill>
                  <a:srgbClr val="006600"/>
                </a:solidFill>
              </a:rPr>
              <a:t>this_thread</a:t>
            </a:r>
            <a:r>
              <a:rPr lang="en-US" altLang="zh-CN" sz="1600" dirty="0">
                <a:solidFill>
                  <a:srgbClr val="006600"/>
                </a:solidFill>
              </a:rPr>
              <a:t>::</a:t>
            </a:r>
            <a:r>
              <a:rPr lang="en-US" altLang="zh-CN" sz="1600" dirty="0" err="1">
                <a:solidFill>
                  <a:srgbClr val="006600"/>
                </a:solidFill>
              </a:rPr>
              <a:t>get_id</a:t>
            </a:r>
            <a:r>
              <a:rPr lang="en-US" altLang="zh-CN" sz="1600" dirty="0">
                <a:solidFill>
                  <a:srgbClr val="006600"/>
                </a:solidFill>
              </a:rPr>
              <a:t>() &lt;&lt; " is entering..." &lt;&lt; std::</a:t>
            </a:r>
            <a:r>
              <a:rPr lang="en-US" altLang="zh-CN" sz="1600" dirty="0" err="1">
                <a:solidFill>
                  <a:srgbClr val="006600"/>
                </a:solidFill>
              </a:rPr>
              <a:t>endl</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this_thread</a:t>
            </a:r>
            <a:r>
              <a:rPr lang="en-US" altLang="zh-CN" sz="1600" dirty="0">
                <a:solidFill>
                  <a:srgbClr val="006600"/>
                </a:solidFill>
              </a:rPr>
              <a:t>::</a:t>
            </a:r>
            <a:r>
              <a:rPr lang="en-US" altLang="zh-CN" sz="1600" dirty="0" err="1">
                <a:solidFill>
                  <a:srgbClr val="006600"/>
                </a:solidFill>
              </a:rPr>
              <a:t>sleep_for</a:t>
            </a:r>
            <a:r>
              <a:rPr lang="en-US" altLang="zh-CN" sz="1600" dirty="0">
                <a:solidFill>
                  <a:srgbClr val="006600"/>
                </a:solidFill>
              </a:rPr>
              <a:t>( std::</a:t>
            </a:r>
            <a:r>
              <a:rPr lang="en-US" altLang="zh-CN" sz="1600" dirty="0" err="1">
                <a:solidFill>
                  <a:srgbClr val="006600"/>
                </a:solidFill>
              </a:rPr>
              <a:t>chrono</a:t>
            </a:r>
            <a:r>
              <a:rPr lang="en-US" altLang="zh-CN" sz="1600" dirty="0">
                <a:solidFill>
                  <a:srgbClr val="006600"/>
                </a:solidFill>
              </a:rPr>
              <a:t>::seconds( 3 ) );</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std::</a:t>
            </a:r>
            <a:r>
              <a:rPr lang="en-US" altLang="zh-CN" sz="1600" dirty="0" err="1">
                <a:solidFill>
                  <a:srgbClr val="006600"/>
                </a:solidFill>
              </a:rPr>
              <a:t>this_thread</a:t>
            </a:r>
            <a:r>
              <a:rPr lang="en-US" altLang="zh-CN" sz="1600" dirty="0">
                <a:solidFill>
                  <a:srgbClr val="006600"/>
                </a:solidFill>
              </a:rPr>
              <a:t>::</a:t>
            </a:r>
            <a:r>
              <a:rPr lang="en-US" altLang="zh-CN" sz="1600" dirty="0" err="1">
                <a:solidFill>
                  <a:srgbClr val="006600"/>
                </a:solidFill>
              </a:rPr>
              <a:t>get_id</a:t>
            </a:r>
            <a:r>
              <a:rPr lang="en-US" altLang="zh-CN" sz="1600" dirty="0">
                <a:solidFill>
                  <a:srgbClr val="006600"/>
                </a:solidFill>
              </a:rPr>
              <a:t>() &lt;&lt; " is leaving..." &lt;&lt; std::</a:t>
            </a:r>
            <a:r>
              <a:rPr lang="en-US" altLang="zh-CN" sz="1600" dirty="0" err="1">
                <a:solidFill>
                  <a:srgbClr val="006600"/>
                </a:solidFill>
              </a:rPr>
              <a:t>endl</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C00000"/>
                </a:solidFill>
              </a:rPr>
              <a:t>x.unlock</a:t>
            </a:r>
            <a:r>
              <a:rPr lang="en-US" altLang="zh-CN" sz="1600" dirty="0">
                <a:solidFill>
                  <a:srgbClr val="C00000"/>
                </a:solidFill>
              </a:rPr>
              <a:t>();</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err="1">
                <a:solidFill>
                  <a:srgbClr val="006600"/>
                </a:solidFill>
              </a:rPr>
              <a:t>int</a:t>
            </a:r>
            <a:r>
              <a:rPr lang="en-US" altLang="zh-CN" sz="1600" dirty="0">
                <a:solidFill>
                  <a:srgbClr val="006600"/>
                </a:solidFill>
              </a:rPr>
              <a:t>  main()</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smtClean="0">
                <a:solidFill>
                  <a:srgbClr val="006600"/>
                </a:solidFill>
              </a:rPr>
              <a:t>vector&lt;</a:t>
            </a:r>
            <a:r>
              <a:rPr lang="en-US" altLang="zh-CN" sz="1600" dirty="0" err="1" smtClean="0">
                <a:solidFill>
                  <a:srgbClr val="006600"/>
                </a:solidFill>
              </a:rPr>
              <a:t>std</a:t>
            </a:r>
            <a:r>
              <a:rPr lang="en-US" altLang="zh-CN" sz="1600" dirty="0">
                <a:solidFill>
                  <a:srgbClr val="006600"/>
                </a:solidFill>
              </a:rPr>
              <a:t>::thread </a:t>
            </a:r>
            <a:r>
              <a:rPr lang="en-US" altLang="zh-CN" sz="1600" dirty="0" smtClean="0">
                <a:solidFill>
                  <a:srgbClr val="006600"/>
                </a:solidFill>
              </a:rPr>
              <a:t>*&gt;  </a:t>
            </a:r>
            <a:r>
              <a:rPr lang="en-US" altLang="zh-CN" sz="1600" dirty="0">
                <a:solidFill>
                  <a:srgbClr val="006600"/>
                </a:solidFill>
              </a:rPr>
              <a:t>v( </a:t>
            </a:r>
            <a:r>
              <a:rPr lang="en-US" altLang="zh-CN" sz="1600" dirty="0" smtClean="0">
                <a:solidFill>
                  <a:srgbClr val="006600"/>
                </a:solidFill>
              </a:rPr>
              <a:t>8 </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int</a:t>
            </a:r>
            <a:r>
              <a:rPr lang="en-US" altLang="zh-CN" sz="1600" dirty="0">
                <a:solidFill>
                  <a:srgbClr val="006600"/>
                </a:solidFill>
              </a:rPr>
              <a:t>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8; </a:t>
            </a:r>
            <a:r>
              <a:rPr lang="en-US" altLang="zh-CN" sz="1600" dirty="0" err="1">
                <a:solidFill>
                  <a:srgbClr val="006600"/>
                </a:solidFill>
              </a:rPr>
              <a:t>i</a:t>
            </a:r>
            <a:r>
              <a:rPr lang="en-US" altLang="zh-CN" sz="1600" dirty="0">
                <a:solidFill>
                  <a:srgbClr val="006600"/>
                </a:solidFill>
              </a:rPr>
              <a:t>++ )    v[</a:t>
            </a:r>
            <a:r>
              <a:rPr lang="en-US" altLang="zh-CN" sz="1600" dirty="0" err="1">
                <a:solidFill>
                  <a:srgbClr val="006600"/>
                </a:solidFill>
              </a:rPr>
              <a:t>i</a:t>
            </a:r>
            <a:r>
              <a:rPr lang="en-US" altLang="zh-CN" sz="1600" dirty="0">
                <a:solidFill>
                  <a:srgbClr val="006600"/>
                </a:solidFill>
              </a:rPr>
              <a:t>] = new std::thread( </a:t>
            </a:r>
            <a:r>
              <a:rPr lang="en-US" altLang="zh-CN" sz="1600" dirty="0" err="1">
                <a:solidFill>
                  <a:srgbClr val="006600"/>
                </a:solidFill>
              </a:rPr>
              <a:t>ThreadFunc</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for( </a:t>
            </a:r>
            <a:r>
              <a:rPr lang="en-US" altLang="zh-CN" sz="1600" dirty="0" err="1">
                <a:solidFill>
                  <a:srgbClr val="006600"/>
                </a:solidFill>
              </a:rPr>
              <a:t>int</a:t>
            </a:r>
            <a:r>
              <a:rPr lang="en-US" altLang="zh-CN" sz="1600" dirty="0">
                <a:solidFill>
                  <a:srgbClr val="006600"/>
                </a:solidFill>
              </a:rPr>
              <a:t> </a:t>
            </a:r>
            <a:r>
              <a:rPr lang="en-US" altLang="zh-CN" sz="1600" dirty="0" err="1">
                <a:solidFill>
                  <a:srgbClr val="006600"/>
                </a:solidFill>
              </a:rPr>
              <a:t>i</a:t>
            </a:r>
            <a:r>
              <a:rPr lang="en-US" altLang="zh-CN" sz="1600" dirty="0">
                <a:solidFill>
                  <a:srgbClr val="006600"/>
                </a:solidFill>
              </a:rPr>
              <a:t> = 0; </a:t>
            </a:r>
            <a:r>
              <a:rPr lang="en-US" altLang="zh-CN" sz="1600" dirty="0" err="1">
                <a:solidFill>
                  <a:srgbClr val="006600"/>
                </a:solidFill>
              </a:rPr>
              <a:t>i</a:t>
            </a:r>
            <a:r>
              <a:rPr lang="en-US" altLang="zh-CN" sz="1600" dirty="0">
                <a:solidFill>
                  <a:srgbClr val="006600"/>
                </a:solidFill>
              </a:rPr>
              <a:t> &lt; </a:t>
            </a:r>
            <a:r>
              <a:rPr lang="en-US" altLang="zh-CN" sz="1600" dirty="0" smtClean="0">
                <a:solidFill>
                  <a:srgbClr val="006600"/>
                </a:solidFill>
              </a:rPr>
              <a:t>8; </a:t>
            </a:r>
            <a:r>
              <a:rPr lang="en-US" altLang="zh-CN" sz="1600" dirty="0" err="1">
                <a:solidFill>
                  <a:srgbClr val="006600"/>
                </a:solidFill>
              </a:rPr>
              <a:t>i</a:t>
            </a:r>
            <a:r>
              <a:rPr lang="en-US" altLang="zh-CN" sz="1600" dirty="0">
                <a:solidFill>
                  <a:srgbClr val="006600"/>
                </a:solidFill>
              </a:rPr>
              <a:t>++ )    v[</a:t>
            </a:r>
            <a:r>
              <a:rPr lang="en-US" altLang="zh-CN" sz="1600" dirty="0" err="1">
                <a:solidFill>
                  <a:srgbClr val="006600"/>
                </a:solidFill>
              </a:rPr>
              <a:t>i</a:t>
            </a:r>
            <a:r>
              <a:rPr lang="en-US" altLang="zh-CN" sz="1600" dirty="0">
                <a:solidFill>
                  <a:srgbClr val="006600"/>
                </a:solidFill>
              </a:rPr>
              <a:t>]-&gt;join();</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15374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互斥类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395904"/>
            <a:ext cx="9115337" cy="4336572"/>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互斥的问题：容易导致死锁</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若</a:t>
            </a:r>
            <a:r>
              <a:rPr lang="zh-CN" altLang="en-US" sz="2400" b="1" dirty="0">
                <a:solidFill>
                  <a:srgbClr val="8A2F8C"/>
                </a:solidFill>
                <a:latin typeface="微软雅黑" panose="020B0503020204020204" pitchFamily="34" charset="-122"/>
                <a:ea typeface="微软雅黑" panose="020B0503020204020204" pitchFamily="34" charset="-122"/>
              </a:rPr>
              <a:t>某个线程在临界区内的操作导致异常，有可能无法解锁，从而导致其他线程被永久</a:t>
            </a:r>
            <a:r>
              <a:rPr lang="zh-CN" altLang="en-US" sz="2400" b="1" dirty="0" smtClean="0">
                <a:solidFill>
                  <a:srgbClr val="8A2F8C"/>
                </a:solidFill>
                <a:latin typeface="微软雅黑" panose="020B0503020204020204" pitchFamily="34" charset="-122"/>
                <a:ea typeface="微软雅黑" panose="020B0503020204020204" pitchFamily="34" charset="-122"/>
              </a:rPr>
              <a:t>阻塞</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若</a:t>
            </a:r>
            <a:r>
              <a:rPr lang="zh-CN" altLang="en-US" sz="2400" b="1" dirty="0">
                <a:solidFill>
                  <a:srgbClr val="8A2F8C"/>
                </a:solidFill>
                <a:latin typeface="微软雅黑" panose="020B0503020204020204" pitchFamily="34" charset="-122"/>
                <a:ea typeface="微软雅黑" panose="020B0503020204020204" pitchFamily="34" charset="-122"/>
              </a:rPr>
              <a:t>临界区代码有多路分支，其中部分分支提前结束，但没有执行解锁操作，其他线程依然被永久</a:t>
            </a:r>
            <a:r>
              <a:rPr lang="zh-CN" altLang="en-US" sz="2400" b="1" dirty="0" smtClean="0">
                <a:solidFill>
                  <a:srgbClr val="8A2F8C"/>
                </a:solidFill>
                <a:latin typeface="微软雅黑" panose="020B0503020204020204" pitchFamily="34" charset="-122"/>
                <a:ea typeface="微软雅黑" panose="020B0503020204020204" pitchFamily="34" charset="-122"/>
              </a:rPr>
              <a:t>阻塞</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当</a:t>
            </a:r>
            <a:r>
              <a:rPr lang="zh-CN" altLang="en-US" sz="2400" b="1" dirty="0">
                <a:solidFill>
                  <a:srgbClr val="8A2F8C"/>
                </a:solidFill>
                <a:latin typeface="微软雅黑" panose="020B0503020204020204" pitchFamily="34" charset="-122"/>
                <a:ea typeface="微软雅黑" panose="020B0503020204020204" pitchFamily="34" charset="-122"/>
              </a:rPr>
              <a:t>多个线程同时申请多个资源时，加锁次序不同也可能导致死锁</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资源获取即初始化（</a:t>
            </a:r>
            <a:r>
              <a:rPr lang="en-US" altLang="zh-CN" sz="2800" b="1" dirty="0">
                <a:solidFill>
                  <a:srgbClr val="8A2F8C"/>
                </a:solidFill>
                <a:latin typeface="微软雅黑" panose="020B0503020204020204" pitchFamily="34" charset="-122"/>
                <a:ea typeface="微软雅黑" panose="020B0503020204020204" pitchFamily="34" charset="-122"/>
              </a:rPr>
              <a:t>resource acquisition is initialization, RAII</a:t>
            </a:r>
            <a:r>
              <a:rPr lang="zh-CN" altLang="en-US" sz="2800" b="1" dirty="0">
                <a:solidFill>
                  <a:srgbClr val="8A2F8C"/>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使用</a:t>
            </a:r>
            <a:r>
              <a:rPr lang="zh-CN" altLang="en-US" sz="2400" b="1" dirty="0">
                <a:solidFill>
                  <a:srgbClr val="8A2F8C"/>
                </a:solidFill>
                <a:latin typeface="微软雅黑" panose="020B0503020204020204" pitchFamily="34" charset="-122"/>
                <a:ea typeface="微软雅黑" panose="020B0503020204020204" pitchFamily="34" charset="-122"/>
              </a:rPr>
              <a:t>互斥对象管理类模板自动管理</a:t>
            </a:r>
            <a:r>
              <a:rPr lang="zh-CN" altLang="en-US" sz="2400" b="1" dirty="0" smtClean="0">
                <a:solidFill>
                  <a:srgbClr val="8A2F8C"/>
                </a:solidFill>
                <a:latin typeface="微软雅黑" panose="020B0503020204020204" pitchFamily="34" charset="-122"/>
                <a:ea typeface="微软雅黑" panose="020B0503020204020204" pitchFamily="34" charset="-122"/>
              </a:rPr>
              <a:t>资源</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073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互斥类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411946"/>
            <a:ext cx="9115337" cy="4336572"/>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基于作用域的锁管理类模板：</a:t>
            </a:r>
            <a:r>
              <a:rPr lang="en-US" altLang="zh-CN" sz="2800" b="1" dirty="0">
                <a:solidFill>
                  <a:srgbClr val="006600"/>
                </a:solidFill>
                <a:latin typeface="微软雅黑" panose="020B0503020204020204" pitchFamily="34" charset="-122"/>
                <a:ea typeface="微软雅黑" panose="020B0503020204020204" pitchFamily="34" charset="-122"/>
              </a:rPr>
              <a:t>std::</a:t>
            </a:r>
            <a:r>
              <a:rPr lang="en-US" altLang="zh-CN" sz="2800" b="1" dirty="0" err="1">
                <a:solidFill>
                  <a:srgbClr val="006600"/>
                </a:solidFill>
                <a:latin typeface="微软雅黑" panose="020B0503020204020204" pitchFamily="34" charset="-122"/>
                <a:ea typeface="微软雅黑" panose="020B0503020204020204" pitchFamily="34" charset="-122"/>
              </a:rPr>
              <a:t>lock_guard</a:t>
            </a:r>
            <a:endParaRPr lang="en-US" altLang="zh-CN" sz="2800" b="1" dirty="0">
              <a:solidFill>
                <a:srgbClr val="006600"/>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构造</a:t>
            </a:r>
            <a:r>
              <a:rPr lang="zh-CN" altLang="en-US" sz="2400" b="1" dirty="0">
                <a:solidFill>
                  <a:srgbClr val="8A2F8C"/>
                </a:solidFill>
                <a:latin typeface="微软雅黑" panose="020B0503020204020204" pitchFamily="34" charset="-122"/>
                <a:ea typeface="微软雅黑" panose="020B0503020204020204" pitchFamily="34" charset="-122"/>
              </a:rPr>
              <a:t>时是否加锁可选，不加锁时假定当前线程已获得锁的所有权，析构时自动解锁，所有权不可转移，对象生存期内不允许手动加锁和</a:t>
            </a:r>
            <a:r>
              <a:rPr lang="zh-CN" altLang="en-US" sz="2400" b="1" dirty="0" smtClean="0">
                <a:solidFill>
                  <a:srgbClr val="8A2F8C"/>
                </a:solidFill>
                <a:latin typeface="微软雅黑" panose="020B0503020204020204" pitchFamily="34" charset="-122"/>
                <a:ea typeface="微软雅黑" panose="020B0503020204020204" pitchFamily="34" charset="-122"/>
              </a:rPr>
              <a:t>解锁</a:t>
            </a:r>
            <a:endParaRPr lang="zh-CN" altLang="en-US"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独一锁管理类模板：</a:t>
            </a:r>
            <a:r>
              <a:rPr lang="en-US" altLang="zh-CN" sz="2800" b="1" dirty="0">
                <a:solidFill>
                  <a:srgbClr val="006600"/>
                </a:solidFill>
                <a:latin typeface="微软雅黑" panose="020B0503020204020204" pitchFamily="34" charset="-122"/>
                <a:ea typeface="微软雅黑" panose="020B0503020204020204" pitchFamily="34" charset="-122"/>
              </a:rPr>
              <a:t>std::</a:t>
            </a:r>
            <a:r>
              <a:rPr lang="en-US" altLang="zh-CN" sz="2800" b="1" dirty="0" err="1">
                <a:solidFill>
                  <a:srgbClr val="006600"/>
                </a:solidFill>
                <a:latin typeface="微软雅黑" panose="020B0503020204020204" pitchFamily="34" charset="-122"/>
                <a:ea typeface="微软雅黑" panose="020B0503020204020204" pitchFamily="34" charset="-122"/>
              </a:rPr>
              <a:t>unique_lock</a:t>
            </a:r>
            <a:endParaRPr lang="en-US" altLang="zh-CN" sz="2800" b="1" dirty="0">
              <a:solidFill>
                <a:srgbClr val="006600"/>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构造</a:t>
            </a:r>
            <a:r>
              <a:rPr lang="zh-CN" altLang="en-US" sz="2400" b="1" dirty="0">
                <a:solidFill>
                  <a:srgbClr val="8A2F8C"/>
                </a:solidFill>
                <a:latin typeface="微软雅黑" panose="020B0503020204020204" pitchFamily="34" charset="-122"/>
                <a:ea typeface="微软雅黑" panose="020B0503020204020204" pitchFamily="34" charset="-122"/>
              </a:rPr>
              <a:t>时是否加锁可选，对象析构时如果持有锁会自动解锁，所有权可转移，对象生存期内允许手动加锁和</a:t>
            </a:r>
            <a:r>
              <a:rPr lang="zh-CN" altLang="en-US" sz="2400" b="1" dirty="0" smtClean="0">
                <a:solidFill>
                  <a:srgbClr val="8A2F8C"/>
                </a:solidFill>
                <a:latin typeface="微软雅黑" panose="020B0503020204020204" pitchFamily="34" charset="-122"/>
                <a:ea typeface="微软雅黑" panose="020B0503020204020204" pitchFamily="34" charset="-122"/>
              </a:rPr>
              <a:t>解锁</a:t>
            </a:r>
            <a:endParaRPr lang="zh-CN" altLang="en-US"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共享锁管理类模板：</a:t>
            </a:r>
            <a:r>
              <a:rPr lang="en-US" altLang="zh-CN" sz="2800" b="1" dirty="0">
                <a:solidFill>
                  <a:srgbClr val="006600"/>
                </a:solidFill>
                <a:latin typeface="微软雅黑" panose="020B0503020204020204" pitchFamily="34" charset="-122"/>
                <a:ea typeface="微软雅黑" panose="020B0503020204020204" pitchFamily="34" charset="-122"/>
              </a:rPr>
              <a:t>std::</a:t>
            </a:r>
            <a:r>
              <a:rPr lang="en-US" altLang="zh-CN" sz="2800" b="1" dirty="0" err="1">
                <a:solidFill>
                  <a:srgbClr val="006600"/>
                </a:solidFill>
                <a:latin typeface="微软雅黑" panose="020B0503020204020204" pitchFamily="34" charset="-122"/>
                <a:ea typeface="微软雅黑" panose="020B0503020204020204" pitchFamily="34" charset="-122"/>
              </a:rPr>
              <a:t>shared_lock</a:t>
            </a:r>
            <a:r>
              <a:rPr lang="zh-CN" altLang="en-US" sz="2800" b="1" dirty="0">
                <a:solidFill>
                  <a:srgbClr val="006600"/>
                </a:solidFill>
                <a:latin typeface="微软雅黑" panose="020B0503020204020204" pitchFamily="34" charset="-122"/>
                <a:ea typeface="微软雅黑" panose="020B0503020204020204" pitchFamily="34" charset="-122"/>
              </a:rPr>
              <a:t>（</a:t>
            </a:r>
            <a:r>
              <a:rPr lang="en-US" altLang="zh-CN" sz="2800" b="1" dirty="0">
                <a:solidFill>
                  <a:srgbClr val="006600"/>
                </a:solidFill>
                <a:latin typeface="微软雅黑" panose="020B0503020204020204" pitchFamily="34" charset="-122"/>
                <a:ea typeface="微软雅黑" panose="020B0503020204020204" pitchFamily="34" charset="-122"/>
              </a:rPr>
              <a:t>C++14</a:t>
            </a:r>
            <a:r>
              <a:rPr lang="zh-CN" altLang="en-US" sz="2800" b="1" dirty="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用于</a:t>
            </a:r>
            <a:r>
              <a:rPr lang="zh-CN" altLang="en-US" sz="2400" b="1" dirty="0">
                <a:solidFill>
                  <a:srgbClr val="8A2F8C"/>
                </a:solidFill>
                <a:latin typeface="微软雅黑" panose="020B0503020204020204" pitchFamily="34" charset="-122"/>
                <a:ea typeface="微软雅黑" panose="020B0503020204020204" pitchFamily="34" charset="-122"/>
              </a:rPr>
              <a:t>管理可转移和共享所有权的互斥</a:t>
            </a:r>
            <a:r>
              <a:rPr lang="zh-CN" altLang="en-US" sz="2400" b="1" dirty="0" smtClean="0">
                <a:solidFill>
                  <a:srgbClr val="8A2F8C"/>
                </a:solidFill>
                <a:latin typeface="微软雅黑" panose="020B0503020204020204" pitchFamily="34" charset="-122"/>
                <a:ea typeface="微软雅黑" panose="020B0503020204020204" pitchFamily="34" charset="-122"/>
              </a:rPr>
              <a:t>对象</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9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互斥类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4" y="1476114"/>
            <a:ext cx="7594267" cy="4124206"/>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互斥管理策略</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延迟</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defer_lock</a:t>
            </a:r>
            <a:r>
              <a:rPr lang="zh-CN" altLang="en-US" sz="2400" b="1" dirty="0">
                <a:solidFill>
                  <a:srgbClr val="8A2F8C"/>
                </a:solidFill>
                <a:latin typeface="微软雅黑" panose="020B0503020204020204" pitchFamily="34" charset="-122"/>
                <a:ea typeface="微软雅黑" panose="020B0503020204020204" pitchFamily="34" charset="-122"/>
              </a:rPr>
              <a:t>，构造互斥管理对象时延迟加锁</a:t>
            </a:r>
            <a:r>
              <a:rPr lang="zh-CN" altLang="en-US" sz="2400" b="1" dirty="0" smtClean="0">
                <a:solidFill>
                  <a:srgbClr val="8A2F8C"/>
                </a:solidFill>
                <a:latin typeface="微软雅黑" panose="020B0503020204020204" pitchFamily="34" charset="-122"/>
                <a:ea typeface="微软雅黑" panose="020B0503020204020204" pitchFamily="34" charset="-122"/>
              </a:rPr>
              <a:t>操作</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尝试</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try_to_lock</a:t>
            </a:r>
            <a:r>
              <a:rPr lang="zh-CN" altLang="en-US" sz="2400" b="1" dirty="0">
                <a:solidFill>
                  <a:srgbClr val="8A2F8C"/>
                </a:solidFill>
                <a:latin typeface="微软雅黑" panose="020B0503020204020204" pitchFamily="34" charset="-122"/>
                <a:ea typeface="微软雅黑" panose="020B0503020204020204" pitchFamily="34" charset="-122"/>
              </a:rPr>
              <a:t>，构造互斥管理对象时尝试加锁操作，但不阻塞线程，互斥不可用时立即</a:t>
            </a:r>
            <a:r>
              <a:rPr lang="zh-CN" altLang="en-US" sz="2400" b="1" dirty="0" smtClean="0">
                <a:solidFill>
                  <a:srgbClr val="8A2F8C"/>
                </a:solidFill>
                <a:latin typeface="微软雅黑" panose="020B0503020204020204" pitchFamily="34" charset="-122"/>
                <a:ea typeface="微软雅黑" panose="020B0503020204020204" pitchFamily="34" charset="-122"/>
              </a:rPr>
              <a:t>返回</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接收</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adopt_lock</a:t>
            </a:r>
            <a:r>
              <a:rPr lang="zh-CN" altLang="en-US" sz="2400" b="1" dirty="0">
                <a:solidFill>
                  <a:srgbClr val="8A2F8C"/>
                </a:solidFill>
                <a:latin typeface="微软雅黑" panose="020B0503020204020204" pitchFamily="34" charset="-122"/>
                <a:ea typeface="微软雅黑" panose="020B0503020204020204" pitchFamily="34" charset="-122"/>
              </a:rPr>
              <a:t>，假定当前线程已获得互斥所有权，不再</a:t>
            </a:r>
            <a:r>
              <a:rPr lang="zh-CN" altLang="en-US" sz="2400" b="1" dirty="0" smtClean="0">
                <a:solidFill>
                  <a:srgbClr val="8A2F8C"/>
                </a:solidFill>
                <a:latin typeface="微软雅黑" panose="020B0503020204020204" pitchFamily="34" charset="-122"/>
                <a:ea typeface="微软雅黑" panose="020B0503020204020204" pitchFamily="34" charset="-122"/>
              </a:rPr>
              <a:t>加锁</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缺省</a:t>
            </a:r>
            <a:r>
              <a:rPr lang="zh-CN" altLang="en-US" sz="2400" b="1" dirty="0">
                <a:solidFill>
                  <a:srgbClr val="8A2F8C"/>
                </a:solidFill>
                <a:latin typeface="微软雅黑" panose="020B0503020204020204" pitchFamily="34" charset="-122"/>
                <a:ea typeface="微软雅黑" panose="020B0503020204020204" pitchFamily="34" charset="-122"/>
              </a:rPr>
              <a:t>行为：构造互斥管理对象时没有传递管理策略标签参数，阻塞当前</a:t>
            </a:r>
            <a:r>
              <a:rPr lang="zh-CN" altLang="en-US" sz="2400" b="1" dirty="0" smtClean="0">
                <a:solidFill>
                  <a:srgbClr val="8A2F8C"/>
                </a:solidFill>
                <a:latin typeface="微软雅黑" panose="020B0503020204020204" pitchFamily="34" charset="-122"/>
                <a:ea typeface="微软雅黑" panose="020B0503020204020204" pitchFamily="34" charset="-122"/>
              </a:rPr>
              <a:t>线程至成功</a:t>
            </a:r>
            <a:r>
              <a:rPr lang="zh-CN" altLang="en-US" sz="2400" b="1" dirty="0">
                <a:solidFill>
                  <a:srgbClr val="8A2F8C"/>
                </a:solidFill>
                <a:latin typeface="微软雅黑" panose="020B0503020204020204" pitchFamily="34" charset="-122"/>
                <a:ea typeface="微软雅黑" panose="020B0503020204020204" pitchFamily="34" charset="-122"/>
              </a:rPr>
              <a:t>获得互斥</a:t>
            </a:r>
          </a:p>
        </p:txBody>
      </p:sp>
    </p:spTree>
    <p:extLst>
      <p:ext uri="{BB962C8B-B14F-4D97-AF65-F5344CB8AC3E}">
        <p14:creationId xmlns:p14="http://schemas.microsoft.com/office/powerpoint/2010/main" val="57130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线程管理</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68707" y="1307326"/>
            <a:ext cx="7679466" cy="4511171"/>
          </a:xfrm>
          <a:prstGeom prst="rect">
            <a:avLst/>
          </a:prstGeom>
        </p:spPr>
        <p:txBody>
          <a:bodyPr wrap="square">
            <a:spAutoFit/>
          </a:bodyPr>
          <a:lstStyle/>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线程创建</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线程函数参数与返回值</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a:t>
            </a:r>
            <a:r>
              <a:rPr lang="en-US" altLang="zh-CN" sz="3200" b="1" dirty="0">
                <a:solidFill>
                  <a:srgbClr val="8A2F8C"/>
                </a:solidFill>
                <a:latin typeface="微软雅黑" panose="020B0503020204020204" pitchFamily="34" charset="-122"/>
                <a:ea typeface="微软雅黑" panose="020B0503020204020204" pitchFamily="34" charset="-122"/>
              </a:rPr>
              <a:t>ID</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线程属性</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线程撤销</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线程局部存储</a:t>
            </a:r>
          </a:p>
          <a:p>
            <a:pPr>
              <a:lnSpc>
                <a:spcPct val="130000"/>
              </a:lnSpc>
            </a:pPr>
            <a:r>
              <a:rPr lang="zh-CN" altLang="en-US" sz="3200" b="1" dirty="0">
                <a:solidFill>
                  <a:srgbClr val="8A2F8C"/>
                </a:solidFill>
                <a:latin typeface="微软雅黑" panose="020B0503020204020204" pitchFamily="34" charset="-122"/>
                <a:ea typeface="微软雅黑" panose="020B0503020204020204" pitchFamily="34" charset="-122"/>
              </a:rPr>
              <a:t>线程清除</a:t>
            </a:r>
          </a:p>
        </p:txBody>
      </p:sp>
    </p:spTree>
    <p:extLst>
      <p:ext uri="{BB962C8B-B14F-4D97-AF65-F5344CB8AC3E}">
        <p14:creationId xmlns:p14="http://schemas.microsoft.com/office/powerpoint/2010/main" val="8591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互斥类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411946"/>
            <a:ext cx="9115337" cy="4268861"/>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互斥的解锁时机</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当</a:t>
            </a:r>
            <a:r>
              <a:rPr lang="zh-CN" altLang="en-US" sz="2400" b="1" dirty="0">
                <a:solidFill>
                  <a:srgbClr val="8A2F8C"/>
                </a:solidFill>
                <a:latin typeface="微软雅黑" panose="020B0503020204020204" pitchFamily="34" charset="-122"/>
                <a:ea typeface="微软雅黑" panose="020B0503020204020204" pitchFamily="34" charset="-122"/>
              </a:rPr>
              <a:t>使用</a:t>
            </a:r>
            <a:r>
              <a:rPr lang="en-US" altLang="zh-CN" sz="2400" b="1" dirty="0">
                <a:solidFill>
                  <a:srgbClr val="8A2F8C"/>
                </a:solidFill>
                <a:latin typeface="微软雅黑" panose="020B0503020204020204" pitchFamily="34" charset="-122"/>
                <a:ea typeface="微软雅黑" panose="020B0503020204020204" pitchFamily="34" charset="-122"/>
              </a:rPr>
              <a:t>C++11</a:t>
            </a:r>
            <a:r>
              <a:rPr lang="zh-CN" altLang="en-US" sz="2400" b="1" dirty="0">
                <a:solidFill>
                  <a:srgbClr val="8A2F8C"/>
                </a:solidFill>
                <a:latin typeface="微软雅黑" panose="020B0503020204020204" pitchFamily="34" charset="-122"/>
                <a:ea typeface="微软雅黑" panose="020B0503020204020204" pitchFamily="34" charset="-122"/>
              </a:rPr>
              <a:t>的互斥自动管理策略时，只有析构互斥管理对象时才自动释放互斥，因此要特别注意互斥的持有时间；若线程持有互斥的时间过长，有可能极大降低程序</a:t>
            </a:r>
            <a:r>
              <a:rPr lang="zh-CN" altLang="en-US" sz="2400" b="1" dirty="0" smtClean="0">
                <a:solidFill>
                  <a:srgbClr val="8A2F8C"/>
                </a:solidFill>
                <a:latin typeface="微软雅黑" panose="020B0503020204020204" pitchFamily="34" charset="-122"/>
                <a:ea typeface="微软雅黑" panose="020B0503020204020204" pitchFamily="34" charset="-122"/>
              </a:rPr>
              <a:t>效率</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解决</a:t>
            </a:r>
            <a:r>
              <a:rPr lang="zh-CN" altLang="en-US" sz="2400" b="1" dirty="0">
                <a:solidFill>
                  <a:srgbClr val="8A2F8C"/>
                </a:solidFill>
                <a:latin typeface="微软雅黑" panose="020B0503020204020204" pitchFamily="34" charset="-122"/>
                <a:ea typeface="微软雅黑" panose="020B0503020204020204" pitchFamily="34" charset="-122"/>
              </a:rPr>
              <a:t>方案：使用复合语句块或专用辅助函数封装临界区操作；动态创建互斥管理对象，并尽早动态释放</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多个互斥的竞争访问</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多</a:t>
            </a:r>
            <a:r>
              <a:rPr lang="zh-CN" altLang="en-US" sz="2400" b="1" dirty="0">
                <a:solidFill>
                  <a:srgbClr val="8A2F8C"/>
                </a:solidFill>
                <a:latin typeface="微软雅黑" panose="020B0503020204020204" pitchFamily="34" charset="-122"/>
                <a:ea typeface="微软雅黑" panose="020B0503020204020204" pitchFamily="34" charset="-122"/>
              </a:rPr>
              <a:t>个线程对多个互斥加锁时保持顺序一致性，以避免可能的</a:t>
            </a:r>
            <a:r>
              <a:rPr lang="zh-CN" altLang="en-US" sz="2400" b="1" dirty="0" smtClean="0">
                <a:solidFill>
                  <a:srgbClr val="8A2F8C"/>
                </a:solidFill>
                <a:latin typeface="微软雅黑" panose="020B0503020204020204" pitchFamily="34" charset="-122"/>
                <a:ea typeface="微软雅黑" panose="020B0503020204020204" pitchFamily="34" charset="-122"/>
              </a:rPr>
              <a:t>死锁</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使用</a:t>
            </a:r>
            <a:r>
              <a:rPr lang="en-US" altLang="zh-CN" sz="2400" b="1" dirty="0">
                <a:solidFill>
                  <a:srgbClr val="006600"/>
                </a:solidFill>
                <a:latin typeface="微软雅黑" panose="020B0503020204020204" pitchFamily="34" charset="-122"/>
                <a:ea typeface="微软雅黑" panose="020B0503020204020204" pitchFamily="34" charset="-122"/>
              </a:rPr>
              <a:t>std::lock()</a:t>
            </a:r>
            <a:r>
              <a:rPr lang="zh-CN" altLang="en-US" sz="2400" b="1" dirty="0">
                <a:solidFill>
                  <a:srgbClr val="8A2F8C"/>
                </a:solidFill>
                <a:latin typeface="微软雅黑" panose="020B0503020204020204" pitchFamily="34" charset="-122"/>
                <a:ea typeface="微软雅黑" panose="020B0503020204020204" pitchFamily="34" charset="-122"/>
              </a:rPr>
              <a:t>或</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try_lock</a:t>
            </a:r>
            <a:r>
              <a:rPr lang="en-US" altLang="zh-CN" sz="24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4244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互斥类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38051" y="1420444"/>
            <a:ext cx="8099508" cy="467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C00000"/>
                </a:solidFill>
              </a:rPr>
              <a:t>//  </a:t>
            </a:r>
            <a:r>
              <a:rPr lang="zh-CN" altLang="en-US" sz="1600" dirty="0">
                <a:solidFill>
                  <a:srgbClr val="C00000"/>
                </a:solidFill>
              </a:rPr>
              <a:t>使用互斥管理策略类重新实现线程函数</a:t>
            </a:r>
            <a:endParaRPr lang="en-US" altLang="zh-CN" sz="1600" dirty="0">
              <a:solidFill>
                <a:srgbClr val="C00000"/>
              </a:solidFill>
            </a:endParaRPr>
          </a:p>
          <a:p>
            <a:pPr eaLnBrk="1" hangingPunct="1">
              <a:lnSpc>
                <a:spcPct val="100000"/>
              </a:lnSpc>
              <a:spcBef>
                <a:spcPct val="0"/>
              </a:spcBef>
              <a:buClr>
                <a:srgbClr val="FFF59B"/>
              </a:buClr>
              <a:buSzTx/>
              <a:buFontTx/>
              <a:buNone/>
            </a:pPr>
            <a:r>
              <a:rPr lang="en-US" altLang="zh-CN" sz="1600" dirty="0">
                <a:solidFill>
                  <a:srgbClr val="006600"/>
                </a:solidFill>
              </a:rPr>
              <a:t>template&lt; </a:t>
            </a:r>
            <a:r>
              <a:rPr lang="en-US" altLang="zh-CN" sz="1600" dirty="0" err="1">
                <a:solidFill>
                  <a:srgbClr val="006600"/>
                </a:solidFill>
              </a:rPr>
              <a:t>typename</a:t>
            </a:r>
            <a:r>
              <a:rPr lang="en-US" altLang="zh-CN" sz="1600" dirty="0">
                <a:solidFill>
                  <a:srgbClr val="006600"/>
                </a:solidFill>
              </a:rPr>
              <a:t> T &gt; class Worker</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public:</a:t>
            </a:r>
          </a:p>
          <a:p>
            <a:pPr eaLnBrk="1" hangingPunct="1">
              <a:lnSpc>
                <a:spcPct val="100000"/>
              </a:lnSpc>
              <a:spcBef>
                <a:spcPct val="0"/>
              </a:spcBef>
              <a:buClr>
                <a:srgbClr val="FFF59B"/>
              </a:buClr>
              <a:buSzTx/>
              <a:buFontTx/>
              <a:buNone/>
            </a:pPr>
            <a:r>
              <a:rPr lang="en-US" altLang="zh-CN" sz="1600" dirty="0">
                <a:solidFill>
                  <a:srgbClr val="006600"/>
                </a:solidFill>
              </a:rPr>
              <a:t>  explicit Worker( </a:t>
            </a:r>
            <a:r>
              <a:rPr lang="en-US" altLang="zh-CN" sz="1600" dirty="0" err="1">
                <a:solidFill>
                  <a:srgbClr val="006600"/>
                </a:solidFill>
              </a:rPr>
              <a:t>int</a:t>
            </a:r>
            <a:r>
              <a:rPr lang="en-US" altLang="zh-CN" sz="1600" dirty="0">
                <a:solidFill>
                  <a:srgbClr val="006600"/>
                </a:solidFill>
              </a:rPr>
              <a:t> no, T a = 0, T b = 0 ) : _no(no), _a(a), _b(b)  {  }</a:t>
            </a:r>
          </a:p>
          <a:p>
            <a:pPr eaLnBrk="1" hangingPunct="1">
              <a:lnSpc>
                <a:spcPct val="100000"/>
              </a:lnSpc>
              <a:spcBef>
                <a:spcPct val="0"/>
              </a:spcBef>
              <a:buClr>
                <a:srgbClr val="FFF59B"/>
              </a:buClr>
              <a:buSzTx/>
              <a:buFontTx/>
              <a:buNone/>
            </a:pPr>
            <a:r>
              <a:rPr lang="en-US" altLang="zh-CN" sz="1600" dirty="0">
                <a:solidFill>
                  <a:srgbClr val="006600"/>
                </a:solidFill>
              </a:rPr>
              <a:t>  void  </a:t>
            </a:r>
            <a:r>
              <a:rPr lang="en-US" altLang="zh-CN" sz="1600" dirty="0" err="1">
                <a:solidFill>
                  <a:srgbClr val="006600"/>
                </a:solidFill>
              </a:rPr>
              <a:t>ThreadFunc</a:t>
            </a:r>
            <a:r>
              <a:rPr lang="en-US" altLang="zh-CN" sz="1600" dirty="0">
                <a:solidFill>
                  <a:srgbClr val="006600"/>
                </a:solidFill>
              </a:rPr>
              <a:t>( T * r )</a:t>
            </a:r>
          </a:p>
          <a:p>
            <a:pPr eaLnBrk="1" hangingPunct="1">
              <a:lnSpc>
                <a:spcPct val="100000"/>
              </a:lnSpc>
              <a:spcBef>
                <a:spcPct val="0"/>
              </a:spcBef>
              <a:buClr>
                <a:srgbClr val="FFF59B"/>
              </a:buClr>
              <a:buSzTx/>
              <a:buFontTx/>
              <a:buNone/>
            </a:pP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    {    // </a:t>
            </a:r>
            <a:r>
              <a:rPr lang="zh-CN" altLang="en-US" sz="1600" dirty="0">
                <a:solidFill>
                  <a:srgbClr val="006600"/>
                </a:solidFill>
              </a:rPr>
              <a:t>使用复合语句块封装临界区操作，块结束时即释放局部对象</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a:solidFill>
                  <a:srgbClr val="C00000"/>
                </a:solidFill>
              </a:rPr>
              <a:t>std::</a:t>
            </a:r>
            <a:r>
              <a:rPr lang="en-US" altLang="zh-CN" sz="1600" dirty="0" err="1">
                <a:solidFill>
                  <a:srgbClr val="C00000"/>
                </a:solidFill>
              </a:rPr>
              <a:t>lock_guard</a:t>
            </a:r>
            <a:r>
              <a:rPr lang="en-US" altLang="zh-CN" sz="1600" dirty="0">
                <a:solidFill>
                  <a:srgbClr val="C00000"/>
                </a:solidFill>
              </a:rPr>
              <a:t>&lt;std::</a:t>
            </a:r>
            <a:r>
              <a:rPr lang="en-US" altLang="zh-CN" sz="1600" dirty="0" err="1">
                <a:solidFill>
                  <a:srgbClr val="C00000"/>
                </a:solidFill>
              </a:rPr>
              <a:t>mutex</a:t>
            </a:r>
            <a:r>
              <a:rPr lang="en-US" altLang="zh-CN" sz="1600" dirty="0">
                <a:solidFill>
                  <a:srgbClr val="C00000"/>
                </a:solidFill>
              </a:rPr>
              <a:t>&gt;  locker( x ); </a:t>
            </a:r>
            <a:r>
              <a:rPr lang="en-US" altLang="zh-CN" sz="1600" dirty="0">
                <a:solidFill>
                  <a:srgbClr val="006600"/>
                </a:solidFill>
              </a:rPr>
              <a:t>   //  </a:t>
            </a:r>
            <a:r>
              <a:rPr lang="zh-CN" altLang="en-US" sz="1600" dirty="0">
                <a:solidFill>
                  <a:srgbClr val="006600"/>
                </a:solidFill>
              </a:rPr>
              <a:t>构造对象的同时加锁</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*r = </a:t>
            </a:r>
            <a:r>
              <a:rPr lang="en-US" altLang="zh-CN" sz="1600" dirty="0" smtClean="0">
                <a:solidFill>
                  <a:srgbClr val="006600"/>
                </a:solidFill>
              </a:rPr>
              <a:t>_a </a:t>
            </a:r>
            <a:r>
              <a:rPr lang="en-US" altLang="zh-CN" sz="1600" dirty="0">
                <a:solidFill>
                  <a:srgbClr val="006600"/>
                </a:solidFill>
              </a:rPr>
              <a:t>+ </a:t>
            </a:r>
            <a:r>
              <a:rPr lang="en-US" altLang="zh-CN" sz="1600" dirty="0" smtClean="0">
                <a:solidFill>
                  <a:srgbClr val="006600"/>
                </a:solidFill>
              </a:rPr>
              <a:t>_b;</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    //  </a:t>
            </a:r>
            <a:r>
              <a:rPr lang="zh-CN" altLang="en-US" sz="1600" dirty="0">
                <a:solidFill>
                  <a:srgbClr val="006600"/>
                </a:solidFill>
              </a:rPr>
              <a:t>无需手工解锁，</a:t>
            </a:r>
            <a:r>
              <a:rPr lang="en-US" altLang="zh-CN" sz="1600" dirty="0">
                <a:solidFill>
                  <a:srgbClr val="006600"/>
                </a:solidFill>
              </a:rPr>
              <a:t>locker</a:t>
            </a:r>
            <a:r>
              <a:rPr lang="zh-CN" altLang="en-US" sz="1600" dirty="0">
                <a:solidFill>
                  <a:srgbClr val="006600"/>
                </a:solidFill>
              </a:rPr>
              <a:t>对象在析构时自动解锁</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"Thread No: " &lt;&lt; _no &lt;&lt; std::</a:t>
            </a:r>
            <a:r>
              <a:rPr lang="en-US" altLang="zh-CN" sz="1600" dirty="0" err="1">
                <a:solidFill>
                  <a:srgbClr val="006600"/>
                </a:solidFill>
              </a:rPr>
              <a:t>endl</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_a &lt;&lt; " + " &lt;&lt; _b &lt;&lt; " = " &lt;&lt; _a + _b &lt;&lt; std::</a:t>
            </a:r>
            <a:r>
              <a:rPr lang="en-US" altLang="zh-CN" sz="1600" dirty="0" err="1">
                <a:solidFill>
                  <a:srgbClr val="006600"/>
                </a:solidFill>
              </a:rPr>
              <a:t>endl</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private:</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int</a:t>
            </a:r>
            <a:r>
              <a:rPr lang="en-US" altLang="zh-CN" sz="1600" dirty="0">
                <a:solidFill>
                  <a:srgbClr val="006600"/>
                </a:solidFill>
              </a:rPr>
              <a:t>  _no;</a:t>
            </a:r>
          </a:p>
          <a:p>
            <a:pPr eaLnBrk="1" hangingPunct="1">
              <a:lnSpc>
                <a:spcPct val="100000"/>
              </a:lnSpc>
              <a:spcBef>
                <a:spcPct val="0"/>
              </a:spcBef>
              <a:buClr>
                <a:srgbClr val="FFF59B"/>
              </a:buClr>
              <a:buSzTx/>
              <a:buFontTx/>
              <a:buNone/>
            </a:pPr>
            <a:r>
              <a:rPr lang="en-US" altLang="zh-CN" sz="1600" dirty="0">
                <a:solidFill>
                  <a:srgbClr val="006600"/>
                </a:solidFill>
              </a:rPr>
              <a:t>  T  _a, _b;</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396872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互斥类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734303" y="1382497"/>
            <a:ext cx="7987213" cy="4585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C00000"/>
                </a:solidFill>
              </a:rPr>
              <a:t>//  </a:t>
            </a:r>
            <a:r>
              <a:rPr lang="zh-CN" altLang="en-US" sz="1600" dirty="0">
                <a:solidFill>
                  <a:srgbClr val="C00000"/>
                </a:solidFill>
              </a:rPr>
              <a:t>转账处理示例</a:t>
            </a:r>
            <a:endParaRPr lang="en-US" altLang="zh-CN" sz="1600" dirty="0">
              <a:solidFill>
                <a:srgbClr val="C00000"/>
              </a:solidFill>
            </a:endParaRP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iostream</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mutex</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&lt;thread&gt;</a:t>
            </a:r>
          </a:p>
          <a:p>
            <a:pPr eaLnBrk="1" hangingPunct="1">
              <a:lnSpc>
                <a:spcPct val="100000"/>
              </a:lnSpc>
              <a:spcBef>
                <a:spcPct val="0"/>
              </a:spcBef>
              <a:buClr>
                <a:srgbClr val="FFF59B"/>
              </a:buClr>
              <a:buSzTx/>
              <a:buFontTx/>
              <a:buNone/>
            </a:pP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class Account</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public:</a:t>
            </a:r>
          </a:p>
          <a:p>
            <a:pPr eaLnBrk="1" hangingPunct="1">
              <a:lnSpc>
                <a:spcPct val="100000"/>
              </a:lnSpc>
              <a:spcBef>
                <a:spcPct val="0"/>
              </a:spcBef>
              <a:buClr>
                <a:srgbClr val="FFF59B"/>
              </a:buClr>
              <a:buSzTx/>
              <a:buFontTx/>
              <a:buNone/>
            </a:pPr>
            <a:r>
              <a:rPr lang="en-US" altLang="zh-CN" sz="1600" dirty="0">
                <a:solidFill>
                  <a:srgbClr val="006600"/>
                </a:solidFill>
              </a:rPr>
              <a:t>  explicit Account( double balance ) : _balance(balance)  {  }</a:t>
            </a:r>
          </a:p>
          <a:p>
            <a:pPr eaLnBrk="1" hangingPunct="1">
              <a:lnSpc>
                <a:spcPct val="100000"/>
              </a:lnSpc>
              <a:spcBef>
                <a:spcPct val="0"/>
              </a:spcBef>
              <a:buClr>
                <a:srgbClr val="FFF59B"/>
              </a:buClr>
              <a:buSzTx/>
              <a:buFontTx/>
              <a:buNone/>
            </a:pPr>
            <a:r>
              <a:rPr lang="en-US" altLang="zh-CN" sz="1600" dirty="0">
                <a:solidFill>
                  <a:srgbClr val="006600"/>
                </a:solidFill>
              </a:rPr>
              <a:t>  double  </a:t>
            </a:r>
            <a:r>
              <a:rPr lang="en-US" altLang="zh-CN" sz="1600" dirty="0" err="1">
                <a:solidFill>
                  <a:srgbClr val="006600"/>
                </a:solidFill>
              </a:rPr>
              <a:t>GetBalance</a:t>
            </a:r>
            <a:r>
              <a:rPr lang="en-US" altLang="zh-CN" sz="1600" dirty="0">
                <a:solidFill>
                  <a:srgbClr val="006600"/>
                </a:solidFill>
              </a:rPr>
              <a:t>() </a:t>
            </a:r>
            <a:r>
              <a:rPr lang="en-US" altLang="zh-CN" sz="1600" dirty="0" err="1" smtClean="0">
                <a:solidFill>
                  <a:srgbClr val="006600"/>
                </a:solidFill>
              </a:rPr>
              <a:t>const</a:t>
            </a:r>
            <a:r>
              <a:rPr lang="en-US" altLang="zh-CN" sz="1600" dirty="0" smtClean="0">
                <a:solidFill>
                  <a:srgbClr val="006600"/>
                </a:solidFill>
              </a:rPr>
              <a:t>  </a:t>
            </a:r>
            <a:r>
              <a:rPr lang="en-US" altLang="zh-CN" sz="1600" dirty="0">
                <a:solidFill>
                  <a:srgbClr val="006600"/>
                </a:solidFill>
              </a:rPr>
              <a:t>{  return _balance; }</a:t>
            </a:r>
          </a:p>
          <a:p>
            <a:pPr eaLnBrk="1" hangingPunct="1">
              <a:lnSpc>
                <a:spcPct val="100000"/>
              </a:lnSpc>
              <a:spcBef>
                <a:spcPct val="0"/>
              </a:spcBef>
              <a:buClr>
                <a:srgbClr val="FFF59B"/>
              </a:buClr>
              <a:buSzTx/>
              <a:buFontTx/>
              <a:buNone/>
            </a:pPr>
            <a:r>
              <a:rPr lang="en-US" altLang="zh-CN" sz="1600" dirty="0">
                <a:solidFill>
                  <a:srgbClr val="006600"/>
                </a:solidFill>
              </a:rPr>
              <a:t>  void  Increase( double amount )  {  _balance += amount;  }</a:t>
            </a:r>
          </a:p>
          <a:p>
            <a:pPr eaLnBrk="1" hangingPunct="1">
              <a:lnSpc>
                <a:spcPct val="100000"/>
              </a:lnSpc>
              <a:spcBef>
                <a:spcPct val="0"/>
              </a:spcBef>
              <a:buClr>
                <a:srgbClr val="FFF59B"/>
              </a:buClr>
              <a:buSzTx/>
              <a:buFontTx/>
              <a:buNone/>
            </a:pPr>
            <a:r>
              <a:rPr lang="en-US" altLang="zh-CN" sz="1600" dirty="0">
                <a:solidFill>
                  <a:srgbClr val="006600"/>
                </a:solidFill>
              </a:rPr>
              <a:t>  void  Decrease( double amount )  {  _balance -= amount;  }</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mutex</a:t>
            </a:r>
            <a:r>
              <a:rPr lang="en-US" altLang="zh-CN" sz="1600" dirty="0">
                <a:solidFill>
                  <a:srgbClr val="006600"/>
                </a:solidFill>
              </a:rPr>
              <a:t> &amp;  </a:t>
            </a:r>
            <a:r>
              <a:rPr lang="en-US" altLang="zh-CN" sz="1600" dirty="0" err="1">
                <a:solidFill>
                  <a:srgbClr val="006600"/>
                </a:solidFill>
              </a:rPr>
              <a:t>GetMutex</a:t>
            </a:r>
            <a:r>
              <a:rPr lang="en-US" altLang="zh-CN" sz="1600" dirty="0">
                <a:solidFill>
                  <a:srgbClr val="006600"/>
                </a:solidFill>
              </a:rPr>
              <a:t>()  {  return _x; }</a:t>
            </a:r>
          </a:p>
          <a:p>
            <a:pPr eaLnBrk="1" hangingPunct="1">
              <a:lnSpc>
                <a:spcPct val="100000"/>
              </a:lnSpc>
              <a:spcBef>
                <a:spcPct val="0"/>
              </a:spcBef>
              <a:buClr>
                <a:srgbClr val="FFF59B"/>
              </a:buClr>
              <a:buSzTx/>
              <a:buFontTx/>
              <a:buNone/>
            </a:pPr>
            <a:r>
              <a:rPr lang="en-US" altLang="zh-CN" sz="1600" dirty="0">
                <a:solidFill>
                  <a:srgbClr val="006600"/>
                </a:solidFill>
              </a:rPr>
              <a:t>private:</a:t>
            </a:r>
          </a:p>
          <a:p>
            <a:pPr eaLnBrk="1" hangingPunct="1">
              <a:lnSpc>
                <a:spcPct val="100000"/>
              </a:lnSpc>
              <a:spcBef>
                <a:spcPct val="0"/>
              </a:spcBef>
              <a:buClr>
                <a:srgbClr val="FFF59B"/>
              </a:buClr>
              <a:buSzTx/>
              <a:buFontTx/>
              <a:buNone/>
            </a:pPr>
            <a:r>
              <a:rPr lang="en-US" altLang="zh-CN" sz="1600" dirty="0">
                <a:solidFill>
                  <a:srgbClr val="006600"/>
                </a:solidFill>
              </a:rPr>
              <a:t>  double  _balance;</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std</a:t>
            </a:r>
            <a:r>
              <a:rPr lang="en-US" altLang="zh-CN" sz="1600" dirty="0">
                <a:solidFill>
                  <a:srgbClr val="006600"/>
                </a:solidFill>
              </a:rPr>
              <a:t>::</a:t>
            </a:r>
            <a:r>
              <a:rPr lang="en-US" altLang="zh-CN" sz="1600" dirty="0" err="1">
                <a:solidFill>
                  <a:srgbClr val="006600"/>
                </a:solidFill>
              </a:rPr>
              <a:t>mutex</a:t>
            </a:r>
            <a:r>
              <a:rPr lang="en-US" altLang="zh-CN" sz="1600" dirty="0">
                <a:solidFill>
                  <a:srgbClr val="006600"/>
                </a:solidFill>
              </a:rPr>
              <a:t>  _x;</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293560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互斥类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70135" y="1417464"/>
            <a:ext cx="8099508" cy="4534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500" dirty="0">
                <a:solidFill>
                  <a:srgbClr val="006600"/>
                </a:solidFill>
              </a:rPr>
              <a:t>//  </a:t>
            </a:r>
            <a:r>
              <a:rPr lang="zh-CN" altLang="en-US" sz="1500" dirty="0">
                <a:solidFill>
                  <a:srgbClr val="006600"/>
                </a:solidFill>
              </a:rPr>
              <a:t>避免死锁，使用</a:t>
            </a:r>
            <a:r>
              <a:rPr lang="en-US" altLang="zh-CN" sz="1500" dirty="0">
                <a:solidFill>
                  <a:srgbClr val="006600"/>
                </a:solidFill>
              </a:rPr>
              <a:t>std::lock()</a:t>
            </a:r>
            <a:r>
              <a:rPr lang="zh-CN" altLang="en-US" sz="1500" dirty="0">
                <a:solidFill>
                  <a:srgbClr val="006600"/>
                </a:solidFill>
              </a:rPr>
              <a:t>函数锁定多个互斥，不同的锁定顺序不会导致死锁</a:t>
            </a:r>
            <a:endParaRPr lang="en-US" altLang="zh-CN" sz="1500" dirty="0">
              <a:solidFill>
                <a:srgbClr val="006600"/>
              </a:solidFill>
            </a:endParaRPr>
          </a:p>
          <a:p>
            <a:pPr eaLnBrk="1" hangingPunct="1">
              <a:lnSpc>
                <a:spcPct val="100000"/>
              </a:lnSpc>
              <a:spcBef>
                <a:spcPct val="0"/>
              </a:spcBef>
              <a:buClr>
                <a:srgbClr val="FFF59B"/>
              </a:buClr>
              <a:buSzTx/>
              <a:buFontTx/>
              <a:buNone/>
            </a:pPr>
            <a:r>
              <a:rPr lang="en-US" altLang="zh-CN" sz="1500" dirty="0">
                <a:solidFill>
                  <a:srgbClr val="006600"/>
                </a:solidFill>
              </a:rPr>
              <a:t>//  </a:t>
            </a:r>
            <a:r>
              <a:rPr lang="zh-CN" altLang="en-US" sz="1500" dirty="0">
                <a:solidFill>
                  <a:srgbClr val="006600"/>
                </a:solidFill>
              </a:rPr>
              <a:t>加锁时有可能引发异常，</a:t>
            </a:r>
            <a:r>
              <a:rPr lang="en-US" altLang="zh-CN" sz="1500" dirty="0">
                <a:solidFill>
                  <a:srgbClr val="006600"/>
                </a:solidFill>
              </a:rPr>
              <a:t>std::lock()</a:t>
            </a:r>
            <a:r>
              <a:rPr lang="zh-CN" altLang="en-US" sz="1500" dirty="0">
                <a:solidFill>
                  <a:srgbClr val="006600"/>
                </a:solidFill>
              </a:rPr>
              <a:t>函数会处理该异常</a:t>
            </a:r>
            <a:endParaRPr lang="en-US" altLang="zh-CN" sz="1500" dirty="0">
              <a:solidFill>
                <a:srgbClr val="006600"/>
              </a:solidFill>
            </a:endParaRPr>
          </a:p>
          <a:p>
            <a:pPr eaLnBrk="1" hangingPunct="1">
              <a:lnSpc>
                <a:spcPct val="100000"/>
              </a:lnSpc>
              <a:spcBef>
                <a:spcPct val="0"/>
              </a:spcBef>
              <a:buClr>
                <a:srgbClr val="FFF59B"/>
              </a:buClr>
              <a:buSzTx/>
              <a:buFontTx/>
              <a:buNone/>
            </a:pPr>
            <a:r>
              <a:rPr lang="en-US" altLang="zh-CN" sz="1500" dirty="0">
                <a:solidFill>
                  <a:srgbClr val="006600"/>
                </a:solidFill>
              </a:rPr>
              <a:t>//  </a:t>
            </a:r>
            <a:r>
              <a:rPr lang="zh-CN" altLang="en-US" sz="1500" dirty="0">
                <a:solidFill>
                  <a:srgbClr val="006600"/>
                </a:solidFill>
              </a:rPr>
              <a:t>将解锁此前已加锁的部分互斥，然后重新引发该异常</a:t>
            </a:r>
            <a:endParaRPr lang="en-US" altLang="zh-CN" sz="1500" dirty="0">
              <a:solidFill>
                <a:srgbClr val="006600"/>
              </a:solidFill>
            </a:endParaRPr>
          </a:p>
          <a:p>
            <a:pPr eaLnBrk="1" hangingPunct="1">
              <a:lnSpc>
                <a:spcPct val="100000"/>
              </a:lnSpc>
              <a:spcBef>
                <a:spcPct val="0"/>
              </a:spcBef>
              <a:buClr>
                <a:srgbClr val="FFF59B"/>
              </a:buClr>
              <a:buSzTx/>
              <a:buFontTx/>
              <a:buNone/>
            </a:pPr>
            <a:r>
              <a:rPr lang="en-US" altLang="zh-CN" sz="1500" dirty="0">
                <a:solidFill>
                  <a:srgbClr val="006600"/>
                </a:solidFill>
              </a:rPr>
              <a:t>void Transfer( Account &amp; from, Account &amp; to, double amount )</a:t>
            </a:r>
          </a:p>
          <a:p>
            <a:pPr eaLnBrk="1" hangingPunct="1">
              <a:lnSpc>
                <a:spcPct val="100000"/>
              </a:lnSpc>
              <a:spcBef>
                <a:spcPct val="0"/>
              </a:spcBef>
              <a:buClr>
                <a:srgbClr val="FFF59B"/>
              </a:buClr>
              <a:buSzTx/>
              <a:buFontTx/>
              <a:buNone/>
            </a:pPr>
            <a:r>
              <a:rPr lang="en-US" altLang="zh-CN" sz="1500" dirty="0">
                <a:solidFill>
                  <a:srgbClr val="006600"/>
                </a:solidFill>
              </a:rPr>
              <a:t>{</a:t>
            </a:r>
          </a:p>
          <a:p>
            <a:pPr eaLnBrk="1" hangingPunct="1">
              <a:lnSpc>
                <a:spcPct val="100000"/>
              </a:lnSpc>
              <a:spcBef>
                <a:spcPct val="0"/>
              </a:spcBef>
              <a:buClr>
                <a:srgbClr val="FFF59B"/>
              </a:buClr>
              <a:buSzTx/>
              <a:buFontTx/>
              <a:buNone/>
            </a:pPr>
            <a:r>
              <a:rPr lang="en-US" altLang="zh-CN" sz="1500" dirty="0">
                <a:solidFill>
                  <a:srgbClr val="C00000"/>
                </a:solidFill>
              </a:rPr>
              <a:t>  std::</a:t>
            </a:r>
            <a:r>
              <a:rPr lang="en-US" altLang="zh-CN" sz="1500" dirty="0" err="1">
                <a:solidFill>
                  <a:srgbClr val="C00000"/>
                </a:solidFill>
              </a:rPr>
              <a:t>unique_lock</a:t>
            </a:r>
            <a:r>
              <a:rPr lang="en-US" altLang="zh-CN" sz="1500" dirty="0">
                <a:solidFill>
                  <a:srgbClr val="C00000"/>
                </a:solidFill>
              </a:rPr>
              <a:t>&lt;std::</a:t>
            </a:r>
            <a:r>
              <a:rPr lang="en-US" altLang="zh-CN" sz="1500" dirty="0" err="1">
                <a:solidFill>
                  <a:srgbClr val="C00000"/>
                </a:solidFill>
              </a:rPr>
              <a:t>mutex</a:t>
            </a:r>
            <a:r>
              <a:rPr lang="en-US" altLang="zh-CN" sz="1500" dirty="0">
                <a:solidFill>
                  <a:srgbClr val="C00000"/>
                </a:solidFill>
              </a:rPr>
              <a:t>&gt;  locker1( </a:t>
            </a:r>
            <a:r>
              <a:rPr lang="en-US" altLang="zh-CN" sz="1500" dirty="0" err="1">
                <a:solidFill>
                  <a:srgbClr val="C00000"/>
                </a:solidFill>
              </a:rPr>
              <a:t>from.GetMutex</a:t>
            </a:r>
            <a:r>
              <a:rPr lang="en-US" altLang="zh-CN" sz="1500" dirty="0">
                <a:solidFill>
                  <a:srgbClr val="C00000"/>
                </a:solidFill>
              </a:rPr>
              <a:t>(), std::</a:t>
            </a:r>
            <a:r>
              <a:rPr lang="en-US" altLang="zh-CN" sz="1500" dirty="0" err="1">
                <a:solidFill>
                  <a:srgbClr val="C00000"/>
                </a:solidFill>
              </a:rPr>
              <a:t>adopt_lock</a:t>
            </a:r>
            <a:r>
              <a:rPr lang="en-US" altLang="zh-CN" sz="1500" dirty="0">
                <a:solidFill>
                  <a:srgbClr val="C00000"/>
                </a:solidFill>
              </a:rPr>
              <a:t> );</a:t>
            </a:r>
          </a:p>
          <a:p>
            <a:pPr eaLnBrk="1" hangingPunct="1">
              <a:lnSpc>
                <a:spcPct val="100000"/>
              </a:lnSpc>
              <a:spcBef>
                <a:spcPct val="0"/>
              </a:spcBef>
              <a:buClr>
                <a:srgbClr val="FFF59B"/>
              </a:buClr>
              <a:buSzTx/>
              <a:buFontTx/>
              <a:buNone/>
            </a:pPr>
            <a:r>
              <a:rPr lang="en-US" altLang="zh-CN" sz="1500" dirty="0">
                <a:solidFill>
                  <a:srgbClr val="C00000"/>
                </a:solidFill>
              </a:rPr>
              <a:t>  std::</a:t>
            </a:r>
            <a:r>
              <a:rPr lang="en-US" altLang="zh-CN" sz="1500" dirty="0" err="1">
                <a:solidFill>
                  <a:srgbClr val="C00000"/>
                </a:solidFill>
              </a:rPr>
              <a:t>unique_lock</a:t>
            </a:r>
            <a:r>
              <a:rPr lang="en-US" altLang="zh-CN" sz="1500" dirty="0">
                <a:solidFill>
                  <a:srgbClr val="C00000"/>
                </a:solidFill>
              </a:rPr>
              <a:t>&lt;std::</a:t>
            </a:r>
            <a:r>
              <a:rPr lang="en-US" altLang="zh-CN" sz="1500" dirty="0" err="1">
                <a:solidFill>
                  <a:srgbClr val="C00000"/>
                </a:solidFill>
              </a:rPr>
              <a:t>mutex</a:t>
            </a:r>
            <a:r>
              <a:rPr lang="en-US" altLang="zh-CN" sz="1500" dirty="0">
                <a:solidFill>
                  <a:srgbClr val="C00000"/>
                </a:solidFill>
              </a:rPr>
              <a:t>&gt;  locker2( </a:t>
            </a:r>
            <a:r>
              <a:rPr lang="en-US" altLang="zh-CN" sz="1500" dirty="0" err="1">
                <a:solidFill>
                  <a:srgbClr val="C00000"/>
                </a:solidFill>
              </a:rPr>
              <a:t>to.GetMutex</a:t>
            </a:r>
            <a:r>
              <a:rPr lang="en-US" altLang="zh-CN" sz="1500" dirty="0">
                <a:solidFill>
                  <a:srgbClr val="C00000"/>
                </a:solidFill>
              </a:rPr>
              <a:t>(), std::</a:t>
            </a:r>
            <a:r>
              <a:rPr lang="en-US" altLang="zh-CN" sz="1500" dirty="0" err="1">
                <a:solidFill>
                  <a:srgbClr val="C00000"/>
                </a:solidFill>
              </a:rPr>
              <a:t>adopt_lock</a:t>
            </a:r>
            <a:r>
              <a:rPr lang="en-US" altLang="zh-CN" sz="1500" dirty="0">
                <a:solidFill>
                  <a:srgbClr val="C00000"/>
                </a:solidFill>
              </a:rPr>
              <a:t> );</a:t>
            </a:r>
          </a:p>
          <a:p>
            <a:pPr eaLnBrk="1" hangingPunct="1">
              <a:lnSpc>
                <a:spcPct val="100000"/>
              </a:lnSpc>
              <a:spcBef>
                <a:spcPct val="0"/>
              </a:spcBef>
              <a:buClr>
                <a:srgbClr val="FFF59B"/>
              </a:buClr>
              <a:buSzTx/>
              <a:buFontTx/>
              <a:buNone/>
            </a:pPr>
            <a:r>
              <a:rPr lang="en-US" altLang="zh-CN" sz="1500" dirty="0">
                <a:solidFill>
                  <a:srgbClr val="C00000"/>
                </a:solidFill>
              </a:rPr>
              <a:t>  std::lock( </a:t>
            </a:r>
            <a:r>
              <a:rPr lang="en-US" altLang="zh-CN" sz="1500" dirty="0" err="1">
                <a:solidFill>
                  <a:srgbClr val="C00000"/>
                </a:solidFill>
              </a:rPr>
              <a:t>from.GetMutex</a:t>
            </a:r>
            <a:r>
              <a:rPr lang="en-US" altLang="zh-CN" sz="1500" dirty="0">
                <a:solidFill>
                  <a:srgbClr val="C00000"/>
                </a:solidFill>
              </a:rPr>
              <a:t>(), </a:t>
            </a:r>
            <a:r>
              <a:rPr lang="en-US" altLang="zh-CN" sz="1500" dirty="0" err="1">
                <a:solidFill>
                  <a:srgbClr val="C00000"/>
                </a:solidFill>
              </a:rPr>
              <a:t>to.GetMutex</a:t>
            </a:r>
            <a:r>
              <a:rPr lang="en-US" altLang="zh-CN" sz="1500" dirty="0">
                <a:solidFill>
                  <a:srgbClr val="C00000"/>
                </a:solidFill>
              </a:rPr>
              <a:t>() );</a:t>
            </a:r>
          </a:p>
          <a:p>
            <a:pPr eaLnBrk="1" hangingPunct="1">
              <a:lnSpc>
                <a:spcPct val="100000"/>
              </a:lnSpc>
              <a:spcBef>
                <a:spcPct val="0"/>
              </a:spcBef>
              <a:buClr>
                <a:srgbClr val="FFF59B"/>
              </a:buClr>
              <a:buSzTx/>
              <a:buFontTx/>
              <a:buNone/>
            </a:pPr>
            <a:r>
              <a:rPr lang="en-US" altLang="zh-CN" sz="1500" dirty="0">
                <a:solidFill>
                  <a:srgbClr val="006600"/>
                </a:solidFill>
              </a:rPr>
              <a:t>  </a:t>
            </a:r>
            <a:r>
              <a:rPr lang="en-US" altLang="zh-CN" sz="1500" dirty="0" err="1">
                <a:solidFill>
                  <a:srgbClr val="006600"/>
                </a:solidFill>
              </a:rPr>
              <a:t>from.Decrease</a:t>
            </a:r>
            <a:r>
              <a:rPr lang="en-US" altLang="zh-CN" sz="1500" dirty="0">
                <a:solidFill>
                  <a:srgbClr val="006600"/>
                </a:solidFill>
              </a:rPr>
              <a:t>( amount );    </a:t>
            </a:r>
            <a:r>
              <a:rPr lang="en-US" altLang="zh-CN" sz="1500" dirty="0" err="1">
                <a:solidFill>
                  <a:srgbClr val="006600"/>
                </a:solidFill>
              </a:rPr>
              <a:t>to.Increase</a:t>
            </a:r>
            <a:r>
              <a:rPr lang="en-US" altLang="zh-CN" sz="1500" dirty="0">
                <a:solidFill>
                  <a:srgbClr val="006600"/>
                </a:solidFill>
              </a:rPr>
              <a:t>( amount );</a:t>
            </a:r>
          </a:p>
          <a:p>
            <a:pPr eaLnBrk="1" hangingPunct="1">
              <a:lnSpc>
                <a:spcPct val="100000"/>
              </a:lnSpc>
              <a:spcBef>
                <a:spcPct val="0"/>
              </a:spcBef>
              <a:buClr>
                <a:srgbClr val="FFF59B"/>
              </a:buClr>
              <a:buSzTx/>
              <a:buFontTx/>
              <a:buNone/>
            </a:pPr>
            <a:r>
              <a:rPr lang="en-US" altLang="zh-CN" sz="1500" dirty="0">
                <a:solidFill>
                  <a:srgbClr val="006600"/>
                </a:solidFill>
              </a:rPr>
              <a:t>}</a:t>
            </a:r>
          </a:p>
          <a:p>
            <a:pPr eaLnBrk="1" hangingPunct="1">
              <a:lnSpc>
                <a:spcPct val="100000"/>
              </a:lnSpc>
              <a:spcBef>
                <a:spcPct val="0"/>
              </a:spcBef>
              <a:buClr>
                <a:srgbClr val="FFF59B"/>
              </a:buClr>
              <a:buSzTx/>
              <a:buFontTx/>
              <a:buNone/>
            </a:pPr>
            <a:r>
              <a:rPr lang="en-US" altLang="zh-CN" sz="1500" dirty="0" err="1">
                <a:solidFill>
                  <a:srgbClr val="006600"/>
                </a:solidFill>
              </a:rPr>
              <a:t>int</a:t>
            </a:r>
            <a:r>
              <a:rPr lang="en-US" altLang="zh-CN" sz="1500" dirty="0">
                <a:solidFill>
                  <a:srgbClr val="006600"/>
                </a:solidFill>
              </a:rPr>
              <a:t> main()</a:t>
            </a:r>
          </a:p>
          <a:p>
            <a:pPr eaLnBrk="1" hangingPunct="1">
              <a:lnSpc>
                <a:spcPct val="100000"/>
              </a:lnSpc>
              <a:spcBef>
                <a:spcPct val="0"/>
              </a:spcBef>
              <a:buClr>
                <a:srgbClr val="FFF59B"/>
              </a:buClr>
              <a:buSzTx/>
              <a:buFontTx/>
              <a:buNone/>
            </a:pPr>
            <a:r>
              <a:rPr lang="en-US" altLang="zh-CN" sz="1500" dirty="0">
                <a:solidFill>
                  <a:srgbClr val="006600"/>
                </a:solidFill>
              </a:rPr>
              <a:t>{</a:t>
            </a:r>
          </a:p>
          <a:p>
            <a:pPr eaLnBrk="1" hangingPunct="1">
              <a:lnSpc>
                <a:spcPct val="100000"/>
              </a:lnSpc>
              <a:spcBef>
                <a:spcPct val="0"/>
              </a:spcBef>
              <a:buClr>
                <a:srgbClr val="FFF59B"/>
              </a:buClr>
              <a:buSzTx/>
              <a:buFontTx/>
              <a:buNone/>
            </a:pPr>
            <a:r>
              <a:rPr lang="en-US" altLang="zh-CN" sz="1500" dirty="0">
                <a:solidFill>
                  <a:srgbClr val="006600"/>
                </a:solidFill>
              </a:rPr>
              <a:t>  Account  a1( 100.0 ), a2( 200.0 );</a:t>
            </a:r>
          </a:p>
          <a:p>
            <a:pPr eaLnBrk="1" hangingPunct="1">
              <a:lnSpc>
                <a:spcPct val="100000"/>
              </a:lnSpc>
              <a:spcBef>
                <a:spcPct val="0"/>
              </a:spcBef>
              <a:buClr>
                <a:srgbClr val="FFF59B"/>
              </a:buClr>
              <a:buSzTx/>
              <a:buFontTx/>
              <a:buNone/>
            </a:pPr>
            <a:r>
              <a:rPr lang="en-US" altLang="zh-CN" sz="1500" dirty="0">
                <a:solidFill>
                  <a:srgbClr val="006600"/>
                </a:solidFill>
              </a:rPr>
              <a:t>  //  </a:t>
            </a:r>
            <a:r>
              <a:rPr lang="zh-CN" altLang="en-US" sz="1500" dirty="0">
                <a:solidFill>
                  <a:srgbClr val="006600"/>
                </a:solidFill>
              </a:rPr>
              <a:t>线程参数采用值传递机制，如果要传递引用，调用</a:t>
            </a:r>
            <a:r>
              <a:rPr lang="en-US" altLang="zh-CN" sz="1500" dirty="0">
                <a:solidFill>
                  <a:srgbClr val="006600"/>
                </a:solidFill>
              </a:rPr>
              <a:t>std::ref()</a:t>
            </a:r>
            <a:r>
              <a:rPr lang="zh-CN" altLang="en-US" sz="1500" dirty="0">
                <a:solidFill>
                  <a:srgbClr val="006600"/>
                </a:solidFill>
              </a:rPr>
              <a:t>函数</a:t>
            </a:r>
            <a:endParaRPr lang="en-US" altLang="zh-CN" sz="1500" dirty="0">
              <a:solidFill>
                <a:srgbClr val="006600"/>
              </a:solidFill>
            </a:endParaRPr>
          </a:p>
          <a:p>
            <a:pPr eaLnBrk="1" hangingPunct="1">
              <a:lnSpc>
                <a:spcPct val="100000"/>
              </a:lnSpc>
              <a:spcBef>
                <a:spcPct val="0"/>
              </a:spcBef>
              <a:buClr>
                <a:srgbClr val="FFF59B"/>
              </a:buClr>
              <a:buSzTx/>
              <a:buFontTx/>
              <a:buNone/>
            </a:pPr>
            <a:r>
              <a:rPr lang="en-US" altLang="zh-CN" sz="1500" dirty="0">
                <a:solidFill>
                  <a:srgbClr val="006600"/>
                </a:solidFill>
              </a:rPr>
              <a:t>  std::thread  t1( Transfer, std::ref</a:t>
            </a:r>
            <a:r>
              <a:rPr lang="en-US" altLang="zh-CN" sz="1500" dirty="0" smtClean="0">
                <a:solidFill>
                  <a:srgbClr val="006600"/>
                </a:solidFill>
              </a:rPr>
              <a:t>( a1 ), </a:t>
            </a:r>
            <a:r>
              <a:rPr lang="en-US" altLang="zh-CN" sz="1500" dirty="0">
                <a:solidFill>
                  <a:srgbClr val="006600"/>
                </a:solidFill>
              </a:rPr>
              <a:t>std::ref</a:t>
            </a:r>
            <a:r>
              <a:rPr lang="en-US" altLang="zh-CN" sz="1500" dirty="0" smtClean="0">
                <a:solidFill>
                  <a:srgbClr val="006600"/>
                </a:solidFill>
              </a:rPr>
              <a:t>( a2 ), </a:t>
            </a:r>
            <a:r>
              <a:rPr lang="en-US" altLang="zh-CN" sz="1500" dirty="0">
                <a:solidFill>
                  <a:srgbClr val="006600"/>
                </a:solidFill>
              </a:rPr>
              <a:t>10.0 );</a:t>
            </a:r>
          </a:p>
          <a:p>
            <a:pPr eaLnBrk="1" hangingPunct="1">
              <a:lnSpc>
                <a:spcPct val="100000"/>
              </a:lnSpc>
              <a:spcBef>
                <a:spcPct val="0"/>
              </a:spcBef>
              <a:buClr>
                <a:srgbClr val="FFF59B"/>
              </a:buClr>
              <a:buSzTx/>
              <a:buFontTx/>
              <a:buNone/>
            </a:pPr>
            <a:r>
              <a:rPr lang="en-US" altLang="zh-CN" sz="1500" dirty="0">
                <a:solidFill>
                  <a:srgbClr val="006600"/>
                </a:solidFill>
              </a:rPr>
              <a:t>  std::thread  t2( Transfer, std::ref</a:t>
            </a:r>
            <a:r>
              <a:rPr lang="en-US" altLang="zh-CN" sz="1500" dirty="0" smtClean="0">
                <a:solidFill>
                  <a:srgbClr val="006600"/>
                </a:solidFill>
              </a:rPr>
              <a:t>( a2 ), </a:t>
            </a:r>
            <a:r>
              <a:rPr lang="en-US" altLang="zh-CN" sz="1500" dirty="0">
                <a:solidFill>
                  <a:srgbClr val="006600"/>
                </a:solidFill>
              </a:rPr>
              <a:t>std::ref</a:t>
            </a:r>
            <a:r>
              <a:rPr lang="en-US" altLang="zh-CN" sz="1500" dirty="0" smtClean="0">
                <a:solidFill>
                  <a:srgbClr val="006600"/>
                </a:solidFill>
              </a:rPr>
              <a:t>( a1 ), </a:t>
            </a:r>
            <a:r>
              <a:rPr lang="en-US" altLang="zh-CN" sz="1500" dirty="0">
                <a:solidFill>
                  <a:srgbClr val="006600"/>
                </a:solidFill>
              </a:rPr>
              <a:t>20.0 );</a:t>
            </a:r>
          </a:p>
          <a:p>
            <a:pPr eaLnBrk="1" hangingPunct="1">
              <a:lnSpc>
                <a:spcPct val="100000"/>
              </a:lnSpc>
              <a:spcBef>
                <a:spcPct val="0"/>
              </a:spcBef>
              <a:buClr>
                <a:srgbClr val="FFF59B"/>
              </a:buClr>
              <a:buSzTx/>
              <a:buFontTx/>
              <a:buNone/>
            </a:pPr>
            <a:r>
              <a:rPr lang="en-US" altLang="zh-CN" sz="1500" dirty="0">
                <a:solidFill>
                  <a:srgbClr val="006600"/>
                </a:solidFill>
              </a:rPr>
              <a:t>  t1.join();    t2.join();</a:t>
            </a:r>
          </a:p>
          <a:p>
            <a:pPr eaLnBrk="1" hangingPunct="1">
              <a:lnSpc>
                <a:spcPct val="100000"/>
              </a:lnSpc>
              <a:spcBef>
                <a:spcPct val="0"/>
              </a:spcBef>
              <a:buClr>
                <a:srgbClr val="FFF59B"/>
              </a:buClr>
              <a:buSzTx/>
              <a:buFontTx/>
              <a:buNone/>
            </a:pPr>
            <a:r>
              <a:rPr lang="en-US" altLang="zh-CN" sz="1500" dirty="0">
                <a:solidFill>
                  <a:srgbClr val="006600"/>
                </a:solidFill>
              </a:rPr>
              <a:t>  return 0;</a:t>
            </a:r>
          </a:p>
          <a:p>
            <a:pPr eaLnBrk="1" hangingPunct="1">
              <a:lnSpc>
                <a:spcPct val="100000"/>
              </a:lnSpc>
              <a:spcBef>
                <a:spcPct val="0"/>
              </a:spcBef>
              <a:buClr>
                <a:srgbClr val="FFF59B"/>
              </a:buClr>
              <a:buSzTx/>
              <a:buFontTx/>
              <a:buNone/>
            </a:pPr>
            <a:r>
              <a:rPr lang="en-US" altLang="zh-CN" sz="1500" dirty="0">
                <a:solidFill>
                  <a:srgbClr val="006600"/>
                </a:solidFill>
              </a:rPr>
              <a:t>}</a:t>
            </a:r>
          </a:p>
          <a:p>
            <a:pPr eaLnBrk="1" hangingPunct="1">
              <a:lnSpc>
                <a:spcPct val="100000"/>
              </a:lnSpc>
              <a:spcBef>
                <a:spcPct val="0"/>
              </a:spcBef>
              <a:buClr>
                <a:srgbClr val="FFF59B"/>
              </a:buClr>
              <a:buSzTx/>
              <a:buFontTx/>
              <a:buNone/>
            </a:pPr>
            <a:endParaRPr lang="en-US" altLang="zh-CN" sz="1500" dirty="0">
              <a:solidFill>
                <a:srgbClr val="006600"/>
              </a:solidFill>
            </a:endParaRPr>
          </a:p>
        </p:txBody>
      </p:sp>
    </p:spTree>
    <p:extLst>
      <p:ext uri="{BB962C8B-B14F-4D97-AF65-F5344CB8AC3E}">
        <p14:creationId xmlns:p14="http://schemas.microsoft.com/office/powerpoint/2010/main" val="213742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条件变量类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4" y="1444030"/>
            <a:ext cx="7638228" cy="4431983"/>
          </a:xfrm>
          <a:prstGeom prst="rect">
            <a:avLst/>
          </a:prstGeom>
        </p:spPr>
        <p:txBody>
          <a:bodyPr wrap="square">
            <a:spAutoFit/>
          </a:bodyPr>
          <a:lstStyle/>
          <a:p>
            <a:pPr>
              <a:spcBef>
                <a:spcPts val="600"/>
              </a:spcBef>
            </a:pPr>
            <a:r>
              <a:rPr lang="en-US" altLang="zh-CN" sz="2800" b="1" dirty="0">
                <a:solidFill>
                  <a:srgbClr val="006600"/>
                </a:solidFill>
                <a:latin typeface="微软雅黑" panose="020B0503020204020204" pitchFamily="34" charset="-122"/>
                <a:ea typeface="微软雅黑" panose="020B0503020204020204" pitchFamily="34" charset="-122"/>
              </a:rPr>
              <a:t>std::</a:t>
            </a:r>
            <a:r>
              <a:rPr lang="en-US" altLang="zh-CN" sz="2800" b="1" dirty="0" err="1">
                <a:solidFill>
                  <a:srgbClr val="006600"/>
                </a:solidFill>
                <a:latin typeface="微软雅黑" panose="020B0503020204020204" pitchFamily="34" charset="-122"/>
                <a:ea typeface="微软雅黑" panose="020B0503020204020204" pitchFamily="34" charset="-122"/>
              </a:rPr>
              <a:t>condition_variable</a:t>
            </a:r>
            <a:r>
              <a:rPr lang="zh-CN" altLang="en-US" sz="2800" b="1" dirty="0">
                <a:solidFill>
                  <a:srgbClr val="8A2F8C"/>
                </a:solidFill>
                <a:latin typeface="微软雅黑" panose="020B0503020204020204" pitchFamily="34" charset="-122"/>
                <a:ea typeface="微软雅黑" panose="020B0503020204020204" pitchFamily="34" charset="-122"/>
              </a:rPr>
              <a:t>类</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必须</a:t>
            </a:r>
            <a:r>
              <a:rPr lang="zh-CN" altLang="en-US" sz="2400" b="1" dirty="0">
                <a:solidFill>
                  <a:srgbClr val="8A2F8C"/>
                </a:solidFill>
                <a:latin typeface="微软雅黑" panose="020B0503020204020204" pitchFamily="34" charset="-122"/>
                <a:ea typeface="微软雅黑" panose="020B0503020204020204" pitchFamily="34" charset="-122"/>
              </a:rPr>
              <a:t>与</a:t>
            </a:r>
            <a:r>
              <a:rPr lang="en-US" altLang="zh-CN" sz="2400" b="1" dirty="0">
                <a:solidFill>
                  <a:srgbClr val="006600"/>
                </a:solidFill>
                <a:latin typeface="微软雅黑" panose="020B0503020204020204" pitchFamily="34" charset="-122"/>
                <a:ea typeface="微软雅黑" panose="020B0503020204020204" pitchFamily="34" charset="-122"/>
              </a:rPr>
              <a:t>std::</a:t>
            </a:r>
            <a:r>
              <a:rPr lang="en-US" altLang="zh-CN" sz="2400" b="1" dirty="0" err="1">
                <a:solidFill>
                  <a:srgbClr val="006600"/>
                </a:solidFill>
                <a:latin typeface="微软雅黑" panose="020B0503020204020204" pitchFamily="34" charset="-122"/>
                <a:ea typeface="微软雅黑" panose="020B0503020204020204" pitchFamily="34" charset="-122"/>
              </a:rPr>
              <a:t>unique_lock</a:t>
            </a:r>
            <a:r>
              <a:rPr lang="zh-CN" altLang="en-US" sz="2400" b="1" dirty="0">
                <a:solidFill>
                  <a:srgbClr val="8A2F8C"/>
                </a:solidFill>
                <a:latin typeface="微软雅黑" panose="020B0503020204020204" pitchFamily="34" charset="-122"/>
                <a:ea typeface="微软雅黑" panose="020B0503020204020204" pitchFamily="34" charset="-122"/>
              </a:rPr>
              <a:t>配合</a:t>
            </a:r>
            <a:r>
              <a:rPr lang="zh-CN" altLang="en-US" sz="2400" b="1" dirty="0" smtClean="0">
                <a:solidFill>
                  <a:srgbClr val="8A2F8C"/>
                </a:solidFill>
                <a:latin typeface="微软雅黑" panose="020B0503020204020204" pitchFamily="34" charset="-122"/>
                <a:ea typeface="微软雅黑" panose="020B0503020204020204" pitchFamily="34" charset="-122"/>
              </a:rPr>
              <a:t>使用</a:t>
            </a:r>
            <a:endParaRPr lang="zh-CN" altLang="en-US" sz="2400" b="1" dirty="0">
              <a:solidFill>
                <a:srgbClr val="8A2F8C"/>
              </a:solidFill>
              <a:latin typeface="微软雅黑" panose="020B0503020204020204" pitchFamily="34" charset="-122"/>
              <a:ea typeface="微软雅黑" panose="020B0503020204020204" pitchFamily="34" charset="-122"/>
            </a:endParaRPr>
          </a:p>
          <a:p>
            <a:pPr>
              <a:spcBef>
                <a:spcPts val="600"/>
              </a:spcBef>
            </a:pPr>
            <a:r>
              <a:rPr lang="en-US" altLang="zh-CN" sz="2800" b="1" dirty="0">
                <a:solidFill>
                  <a:srgbClr val="006600"/>
                </a:solidFill>
                <a:latin typeface="微软雅黑" panose="020B0503020204020204" pitchFamily="34" charset="-122"/>
                <a:ea typeface="微软雅黑" panose="020B0503020204020204" pitchFamily="34" charset="-122"/>
              </a:rPr>
              <a:t>std::</a:t>
            </a:r>
            <a:r>
              <a:rPr lang="en-US" altLang="zh-CN" sz="2800" b="1" dirty="0" err="1">
                <a:solidFill>
                  <a:srgbClr val="006600"/>
                </a:solidFill>
                <a:latin typeface="微软雅黑" panose="020B0503020204020204" pitchFamily="34" charset="-122"/>
                <a:ea typeface="微软雅黑" panose="020B0503020204020204" pitchFamily="34" charset="-122"/>
              </a:rPr>
              <a:t>condition_variable_any</a:t>
            </a:r>
            <a:r>
              <a:rPr lang="zh-CN" altLang="en-US" sz="2800" b="1" dirty="0">
                <a:solidFill>
                  <a:srgbClr val="8A2F8C"/>
                </a:solidFill>
                <a:latin typeface="微软雅黑" panose="020B0503020204020204" pitchFamily="34" charset="-122"/>
                <a:ea typeface="微软雅黑" panose="020B0503020204020204" pitchFamily="34" charset="-122"/>
              </a:rPr>
              <a:t>类</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更加</a:t>
            </a:r>
            <a:r>
              <a:rPr lang="zh-CN" altLang="en-US" sz="2400" b="1" dirty="0">
                <a:solidFill>
                  <a:srgbClr val="8A2F8C"/>
                </a:solidFill>
                <a:latin typeface="微软雅黑" panose="020B0503020204020204" pitchFamily="34" charset="-122"/>
                <a:ea typeface="微软雅黑" panose="020B0503020204020204" pitchFamily="34" charset="-122"/>
              </a:rPr>
              <a:t>通用的条件变量，可以与任意型式的互斥锁配合使用，相比前者使用时会有额外的</a:t>
            </a:r>
            <a:r>
              <a:rPr lang="zh-CN" altLang="en-US" sz="2400" b="1" dirty="0" smtClean="0">
                <a:solidFill>
                  <a:srgbClr val="8A2F8C"/>
                </a:solidFill>
                <a:latin typeface="微软雅黑" panose="020B0503020204020204" pitchFamily="34" charset="-122"/>
                <a:ea typeface="微软雅黑" panose="020B0503020204020204" pitchFamily="34" charset="-122"/>
              </a:rPr>
              <a:t>开销</a:t>
            </a:r>
            <a:endParaRPr lang="zh-CN" altLang="en-US" sz="2400" b="1" dirty="0">
              <a:solidFill>
                <a:srgbClr val="8A2F8C"/>
              </a:solidFill>
              <a:latin typeface="微软雅黑" panose="020B0503020204020204" pitchFamily="34" charset="-122"/>
              <a:ea typeface="微软雅黑" panose="020B0503020204020204" pitchFamily="34" charset="-122"/>
            </a:endParaRPr>
          </a:p>
          <a:p>
            <a:pPr>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多线程通信同步原语</a:t>
            </a: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阻塞</a:t>
            </a:r>
            <a:r>
              <a:rPr lang="zh-CN" altLang="en-US" sz="2400" b="1" dirty="0">
                <a:solidFill>
                  <a:srgbClr val="8A2F8C"/>
                </a:solidFill>
                <a:latin typeface="微软雅黑" panose="020B0503020204020204" pitchFamily="34" charset="-122"/>
                <a:ea typeface="微软雅黑" panose="020B0503020204020204" pitchFamily="34" charset="-122"/>
              </a:rPr>
              <a:t>一个或多个</a:t>
            </a:r>
            <a:r>
              <a:rPr lang="zh-CN" altLang="en-US" sz="2400" b="1" dirty="0" smtClean="0">
                <a:solidFill>
                  <a:srgbClr val="8A2F8C"/>
                </a:solidFill>
                <a:latin typeface="微软雅黑" panose="020B0503020204020204" pitchFamily="34" charset="-122"/>
                <a:ea typeface="微软雅黑" panose="020B0503020204020204" pitchFamily="34" charset="-122"/>
              </a:rPr>
              <a:t>线程至收到</a:t>
            </a:r>
            <a:r>
              <a:rPr lang="zh-CN" altLang="en-US" sz="2400" b="1" dirty="0">
                <a:solidFill>
                  <a:srgbClr val="8A2F8C"/>
                </a:solidFill>
                <a:latin typeface="微软雅黑" panose="020B0503020204020204" pitchFamily="34" charset="-122"/>
                <a:ea typeface="微软雅黑" panose="020B0503020204020204" pitchFamily="34" charset="-122"/>
              </a:rPr>
              <a:t>来自其他线程的通知，超时或发生虚假</a:t>
            </a:r>
            <a:r>
              <a:rPr lang="zh-CN" altLang="en-US" sz="2400" b="1" dirty="0" smtClean="0">
                <a:solidFill>
                  <a:srgbClr val="8A2F8C"/>
                </a:solidFill>
                <a:latin typeface="微软雅黑" panose="020B0503020204020204" pitchFamily="34" charset="-122"/>
                <a:ea typeface="微软雅黑" panose="020B0503020204020204" pitchFamily="34" charset="-122"/>
              </a:rPr>
              <a:t>唤醒</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两者</a:t>
            </a:r>
            <a:r>
              <a:rPr lang="zh-CN" altLang="en-US" sz="2400" b="1" dirty="0">
                <a:solidFill>
                  <a:srgbClr val="8A2F8C"/>
                </a:solidFill>
                <a:latin typeface="微软雅黑" panose="020B0503020204020204" pitchFamily="34" charset="-122"/>
                <a:ea typeface="微软雅黑" panose="020B0503020204020204" pitchFamily="34" charset="-122"/>
              </a:rPr>
              <a:t>具有同样的成员函数，且在等待条件变量前都必须要获得相应的锁</a:t>
            </a:r>
          </a:p>
        </p:txBody>
      </p:sp>
    </p:spTree>
    <p:extLst>
      <p:ext uri="{BB962C8B-B14F-4D97-AF65-F5344CB8AC3E}">
        <p14:creationId xmlns:p14="http://schemas.microsoft.com/office/powerpoint/2010/main" val="155875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条件变量类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444030"/>
            <a:ext cx="9115337" cy="4413516"/>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成员函数</a:t>
            </a:r>
            <a:r>
              <a:rPr lang="en-US" altLang="zh-CN" sz="2800" b="1" dirty="0" err="1">
                <a:solidFill>
                  <a:srgbClr val="006600"/>
                </a:solidFill>
                <a:latin typeface="微软雅黑" panose="020B0503020204020204" pitchFamily="34" charset="-122"/>
                <a:ea typeface="微软雅黑" panose="020B0503020204020204" pitchFamily="34" charset="-122"/>
              </a:rPr>
              <a:t>notify_one</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：通知一个等待线程</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void </a:t>
            </a:r>
            <a:r>
              <a:rPr lang="en-US" altLang="zh-CN" sz="2400" b="1" dirty="0" err="1">
                <a:solidFill>
                  <a:srgbClr val="006600"/>
                </a:solidFill>
                <a:latin typeface="微软雅黑" panose="020B0503020204020204" pitchFamily="34" charset="-122"/>
                <a:ea typeface="微软雅黑" panose="020B0503020204020204" pitchFamily="34" charset="-122"/>
              </a:rPr>
              <a:t>motify_one</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noexcept</a:t>
            </a:r>
            <a:r>
              <a:rPr lang="en-US" altLang="zh-CN" sz="2400" b="1" dirty="0" smtClean="0">
                <a:solidFill>
                  <a:srgbClr val="006600"/>
                </a:solidFill>
                <a:latin typeface="微软雅黑" panose="020B0503020204020204" pitchFamily="34" charset="-122"/>
                <a:ea typeface="微软雅黑" panose="020B0503020204020204" pitchFamily="34" charset="-122"/>
              </a:rPr>
              <a:t>;</a:t>
            </a:r>
            <a:endParaRPr lang="en-US" altLang="zh-CN" sz="2400" b="1" dirty="0">
              <a:solidFill>
                <a:srgbClr val="006600"/>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成员函数</a:t>
            </a:r>
            <a:r>
              <a:rPr lang="en-US" altLang="zh-CN" sz="2800" b="1" dirty="0" err="1">
                <a:solidFill>
                  <a:srgbClr val="006600"/>
                </a:solidFill>
                <a:latin typeface="微软雅黑" panose="020B0503020204020204" pitchFamily="34" charset="-122"/>
                <a:ea typeface="微软雅黑" panose="020B0503020204020204" pitchFamily="34" charset="-122"/>
              </a:rPr>
              <a:t>notify_all</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：通知全部等待线程</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void </a:t>
            </a:r>
            <a:r>
              <a:rPr lang="en-US" altLang="zh-CN" sz="2400" b="1" dirty="0" err="1">
                <a:solidFill>
                  <a:srgbClr val="006600"/>
                </a:solidFill>
                <a:latin typeface="微软雅黑" panose="020B0503020204020204" pitchFamily="34" charset="-122"/>
                <a:ea typeface="微软雅黑" panose="020B0503020204020204" pitchFamily="34" charset="-122"/>
              </a:rPr>
              <a:t>motify_one</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noexcept</a:t>
            </a:r>
            <a:r>
              <a:rPr lang="en-US" altLang="zh-CN" sz="2400" b="1" dirty="0" smtClean="0">
                <a:solidFill>
                  <a:srgbClr val="006600"/>
                </a:solidFill>
                <a:latin typeface="微软雅黑" panose="020B0503020204020204" pitchFamily="34" charset="-122"/>
                <a:ea typeface="微软雅黑" panose="020B0503020204020204" pitchFamily="34" charset="-122"/>
              </a:rPr>
              <a:t>;</a:t>
            </a:r>
            <a:endParaRPr lang="en-US" altLang="zh-CN" sz="2400" b="1" dirty="0">
              <a:solidFill>
                <a:srgbClr val="006600"/>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成员函数</a:t>
            </a:r>
            <a:r>
              <a:rPr lang="en-US" altLang="zh-CN" sz="2800" b="1" dirty="0">
                <a:solidFill>
                  <a:srgbClr val="006600"/>
                </a:solidFill>
                <a:latin typeface="微软雅黑" panose="020B0503020204020204" pitchFamily="34" charset="-122"/>
                <a:ea typeface="微软雅黑" panose="020B0503020204020204" pitchFamily="34" charset="-122"/>
              </a:rPr>
              <a:t>wait()</a:t>
            </a:r>
            <a:r>
              <a:rPr lang="zh-CN" altLang="en-US" sz="2800" b="1" dirty="0">
                <a:solidFill>
                  <a:srgbClr val="8A2F8C"/>
                </a:solidFill>
                <a:latin typeface="微软雅黑" panose="020B0503020204020204" pitchFamily="34" charset="-122"/>
                <a:ea typeface="微软雅黑" panose="020B0503020204020204" pitchFamily="34" charset="-122"/>
              </a:rPr>
              <a:t>：阻塞当前</a:t>
            </a:r>
            <a:r>
              <a:rPr lang="zh-CN" altLang="en-US" sz="2800" b="1" dirty="0" smtClean="0">
                <a:solidFill>
                  <a:srgbClr val="8A2F8C"/>
                </a:solidFill>
                <a:latin typeface="微软雅黑" panose="020B0503020204020204" pitchFamily="34" charset="-122"/>
                <a:ea typeface="微软雅黑" panose="020B0503020204020204" pitchFamily="34" charset="-122"/>
              </a:rPr>
              <a:t>线程至被</a:t>
            </a:r>
            <a:r>
              <a:rPr lang="zh-CN" altLang="en-US" sz="2800" b="1" dirty="0">
                <a:solidFill>
                  <a:srgbClr val="8A2F8C"/>
                </a:solidFill>
                <a:latin typeface="微软雅黑" panose="020B0503020204020204" pitchFamily="34" charset="-122"/>
                <a:ea typeface="微软雅黑" panose="020B0503020204020204" pitchFamily="34" charset="-122"/>
              </a:rPr>
              <a:t>唤醒</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template&lt;</a:t>
            </a:r>
            <a:r>
              <a:rPr lang="en-US" altLang="zh-CN" sz="2400" b="1" dirty="0" err="1">
                <a:solidFill>
                  <a:srgbClr val="006600"/>
                </a:solidFill>
                <a:latin typeface="微软雅黑" panose="020B0503020204020204" pitchFamily="34" charset="-122"/>
                <a:ea typeface="微软雅黑" panose="020B0503020204020204" pitchFamily="34" charset="-122"/>
              </a:rPr>
              <a:t>typename</a:t>
            </a:r>
            <a:r>
              <a:rPr lang="en-US" altLang="zh-CN" sz="2400" b="1" dirty="0">
                <a:solidFill>
                  <a:srgbClr val="006600"/>
                </a:solidFill>
                <a:latin typeface="微软雅黑" panose="020B0503020204020204" pitchFamily="34" charset="-122"/>
                <a:ea typeface="微软雅黑" panose="020B0503020204020204" pitchFamily="34" charset="-122"/>
              </a:rPr>
              <a:t> Lock&gt; void wait( Lock &amp; lock </a:t>
            </a:r>
            <a:r>
              <a:rPr lang="en-US" altLang="zh-CN" sz="2400" b="1" dirty="0" smtClean="0">
                <a:solidFill>
                  <a:srgbClr val="006600"/>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原型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template&lt;</a:t>
            </a:r>
            <a:r>
              <a:rPr lang="en-US" altLang="zh-CN" sz="2400" b="1" dirty="0" err="1">
                <a:solidFill>
                  <a:srgbClr val="006600"/>
                </a:solidFill>
                <a:latin typeface="微软雅黑" panose="020B0503020204020204" pitchFamily="34" charset="-122"/>
                <a:ea typeface="微软雅黑" panose="020B0503020204020204" pitchFamily="34" charset="-122"/>
              </a:rPr>
              <a:t>typename</a:t>
            </a:r>
            <a:r>
              <a:rPr lang="en-US" altLang="zh-CN" sz="2400" b="1" dirty="0">
                <a:solidFill>
                  <a:srgbClr val="006600"/>
                </a:solidFill>
                <a:latin typeface="微软雅黑" panose="020B0503020204020204" pitchFamily="34" charset="-122"/>
                <a:ea typeface="微软雅黑" panose="020B0503020204020204" pitchFamily="34" charset="-122"/>
              </a:rPr>
              <a:t> Lock, </a:t>
            </a:r>
            <a:r>
              <a:rPr lang="en-US" altLang="zh-CN" sz="2400" b="1" dirty="0" err="1">
                <a:solidFill>
                  <a:srgbClr val="006600"/>
                </a:solidFill>
                <a:latin typeface="微软雅黑" panose="020B0503020204020204" pitchFamily="34" charset="-122"/>
                <a:ea typeface="微软雅黑" panose="020B0503020204020204" pitchFamily="34" charset="-122"/>
              </a:rPr>
              <a:t>typename</a:t>
            </a:r>
            <a:r>
              <a:rPr lang="en-US" altLang="zh-CN" sz="2400" b="1" dirty="0">
                <a:solidFill>
                  <a:srgbClr val="006600"/>
                </a:solidFill>
                <a:latin typeface="微软雅黑" panose="020B0503020204020204" pitchFamily="34" charset="-122"/>
                <a:ea typeface="微软雅黑" panose="020B0503020204020204" pitchFamily="34" charset="-122"/>
              </a:rPr>
              <a:t> Predicate&gt; void wait( Lock &amp; lock, Predicate p );</a:t>
            </a:r>
          </a:p>
        </p:txBody>
      </p:sp>
    </p:spTree>
    <p:extLst>
      <p:ext uri="{BB962C8B-B14F-4D97-AF65-F5344CB8AC3E}">
        <p14:creationId xmlns:p14="http://schemas.microsoft.com/office/powerpoint/2010/main" val="314832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条件变量类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52663" y="1379862"/>
            <a:ext cx="9115337" cy="4532010"/>
          </a:xfrm>
          <a:prstGeom prst="rect">
            <a:avLst/>
          </a:prstGeom>
        </p:spPr>
        <p:txBody>
          <a:bodyPr wrap="square">
            <a:spAutoFit/>
          </a:bodyPr>
          <a:lstStyle/>
          <a:p>
            <a:pPr>
              <a:spcBef>
                <a:spcPts val="300"/>
              </a:spcBef>
            </a:pPr>
            <a:r>
              <a:rPr lang="zh-CN" altLang="en-US" sz="2400" b="1" dirty="0">
                <a:solidFill>
                  <a:srgbClr val="8A2F8C"/>
                </a:solidFill>
                <a:latin typeface="微软雅黑" panose="020B0503020204020204" pitchFamily="34" charset="-122"/>
                <a:ea typeface="微软雅黑" panose="020B0503020204020204" pitchFamily="34" charset="-122"/>
              </a:rPr>
              <a:t>成员函数</a:t>
            </a:r>
            <a:r>
              <a:rPr lang="en-US" altLang="zh-CN" sz="2400" b="1" dirty="0" err="1">
                <a:solidFill>
                  <a:srgbClr val="006600"/>
                </a:solidFill>
                <a:latin typeface="微软雅黑" panose="020B0503020204020204" pitchFamily="34" charset="-122"/>
                <a:ea typeface="微软雅黑" panose="020B0503020204020204" pitchFamily="34" charset="-122"/>
              </a:rPr>
              <a:t>wait_for</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a:t>
            </a:r>
            <a:r>
              <a:rPr lang="zh-CN" altLang="en-US" sz="2400" b="1" dirty="0" smtClean="0">
                <a:solidFill>
                  <a:srgbClr val="8A2F8C"/>
                </a:solidFill>
                <a:latin typeface="微软雅黑" panose="020B0503020204020204" pitchFamily="34" charset="-122"/>
                <a:ea typeface="微软雅黑" panose="020B0503020204020204" pitchFamily="34" charset="-122"/>
              </a:rPr>
              <a:t>阻塞至被</a:t>
            </a:r>
            <a:r>
              <a:rPr lang="zh-CN" altLang="en-US" sz="2400" b="1" dirty="0">
                <a:solidFill>
                  <a:srgbClr val="8A2F8C"/>
                </a:solidFill>
                <a:latin typeface="微软雅黑" panose="020B0503020204020204" pitchFamily="34" charset="-122"/>
                <a:ea typeface="微软雅黑" panose="020B0503020204020204" pitchFamily="34" charset="-122"/>
              </a:rPr>
              <a:t>唤醒或超过指定时长</a:t>
            </a:r>
          </a:p>
          <a:p>
            <a:pPr marL="342900" indent="-342900">
              <a:spcBef>
                <a:spcPts val="300"/>
              </a:spcBef>
              <a:buFontTx/>
              <a:buChar char="-"/>
            </a:pPr>
            <a:r>
              <a:rPr lang="zh-CN" altLang="en-US" sz="1900" b="1" dirty="0" smtClean="0">
                <a:solidFill>
                  <a:srgbClr val="8A2F8C"/>
                </a:solidFill>
                <a:latin typeface="微软雅黑" panose="020B0503020204020204" pitchFamily="34" charset="-122"/>
                <a:ea typeface="微软雅黑" panose="020B0503020204020204" pitchFamily="34" charset="-122"/>
              </a:rPr>
              <a:t>原型</a:t>
            </a:r>
            <a:r>
              <a:rPr lang="zh-CN" altLang="en-US" sz="1900" b="1" dirty="0">
                <a:solidFill>
                  <a:srgbClr val="8A2F8C"/>
                </a:solidFill>
                <a:latin typeface="微软雅黑" panose="020B0503020204020204" pitchFamily="34" charset="-122"/>
                <a:ea typeface="微软雅黑" panose="020B0503020204020204" pitchFamily="34" charset="-122"/>
              </a:rPr>
              <a:t>： </a:t>
            </a:r>
            <a:r>
              <a:rPr lang="en-US" altLang="zh-CN" sz="1900" b="1" dirty="0">
                <a:solidFill>
                  <a:srgbClr val="006600"/>
                </a:solidFill>
                <a:latin typeface="微软雅黑" panose="020B0503020204020204" pitchFamily="34" charset="-122"/>
                <a:ea typeface="微软雅黑" panose="020B0503020204020204" pitchFamily="34" charset="-122"/>
              </a:rPr>
              <a:t>template&lt;</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Lock,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Rep,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_Period&gt; </a:t>
            </a:r>
            <a:r>
              <a:rPr lang="en-US" altLang="zh-CN" sz="1900" b="1" dirty="0" err="1">
                <a:solidFill>
                  <a:srgbClr val="006600"/>
                </a:solidFill>
                <a:latin typeface="微软雅黑" panose="020B0503020204020204" pitchFamily="34" charset="-122"/>
                <a:ea typeface="微软雅黑" panose="020B0503020204020204" pitchFamily="34" charset="-122"/>
              </a:rPr>
              <a:t>cv_status</a:t>
            </a:r>
            <a:r>
              <a:rPr lang="en-US" altLang="zh-CN" sz="1900" b="1" dirty="0">
                <a:solidFill>
                  <a:srgbClr val="006600"/>
                </a:solidFill>
                <a:latin typeface="微软雅黑" panose="020B0503020204020204" pitchFamily="34" charset="-122"/>
                <a:ea typeface="微软雅黑" panose="020B0503020204020204" pitchFamily="34" charset="-122"/>
              </a:rPr>
              <a:t> </a:t>
            </a:r>
            <a:r>
              <a:rPr lang="en-US" altLang="zh-CN" sz="1900" b="1" dirty="0" err="1">
                <a:solidFill>
                  <a:srgbClr val="006600"/>
                </a:solidFill>
                <a:latin typeface="微软雅黑" panose="020B0503020204020204" pitchFamily="34" charset="-122"/>
                <a:ea typeface="微软雅黑" panose="020B0503020204020204" pitchFamily="34" charset="-122"/>
              </a:rPr>
              <a:t>wait_for</a:t>
            </a:r>
            <a:r>
              <a:rPr lang="en-US" altLang="zh-CN" sz="1900" b="1" dirty="0">
                <a:solidFill>
                  <a:srgbClr val="006600"/>
                </a:solidFill>
                <a:latin typeface="微软雅黑" panose="020B0503020204020204" pitchFamily="34" charset="-122"/>
                <a:ea typeface="微软雅黑" panose="020B0503020204020204" pitchFamily="34" charset="-122"/>
              </a:rPr>
              <a:t>( Lock&amp; lock, </a:t>
            </a:r>
            <a:r>
              <a:rPr lang="en-US" altLang="zh-CN" sz="1900" b="1" dirty="0" err="1">
                <a:solidFill>
                  <a:srgbClr val="006600"/>
                </a:solidFill>
                <a:latin typeface="微软雅黑" panose="020B0503020204020204" pitchFamily="34" charset="-122"/>
                <a:ea typeface="微软雅黑" panose="020B0503020204020204" pitchFamily="34" charset="-122"/>
              </a:rPr>
              <a:t>const</a:t>
            </a:r>
            <a:r>
              <a:rPr lang="en-US" altLang="zh-CN" sz="1900" b="1" dirty="0">
                <a:solidFill>
                  <a:srgbClr val="006600"/>
                </a:solidFill>
                <a:latin typeface="微软雅黑" panose="020B0503020204020204" pitchFamily="34" charset="-122"/>
                <a:ea typeface="微软雅黑" panose="020B0503020204020204" pitchFamily="34" charset="-122"/>
              </a:rPr>
              <a:t> </a:t>
            </a:r>
            <a:r>
              <a:rPr lang="en-US" altLang="zh-CN" sz="1900" b="1" dirty="0" err="1">
                <a:solidFill>
                  <a:srgbClr val="006600"/>
                </a:solidFill>
                <a:latin typeface="微软雅黑" panose="020B0503020204020204" pitchFamily="34" charset="-122"/>
                <a:ea typeface="微软雅黑" panose="020B0503020204020204" pitchFamily="34" charset="-122"/>
              </a:rPr>
              <a:t>chrono</a:t>
            </a:r>
            <a:r>
              <a:rPr lang="en-US" altLang="zh-CN" sz="1900" b="1" dirty="0">
                <a:solidFill>
                  <a:srgbClr val="006600"/>
                </a:solidFill>
                <a:latin typeface="微软雅黑" panose="020B0503020204020204" pitchFamily="34" charset="-122"/>
                <a:ea typeface="微软雅黑" panose="020B0503020204020204" pitchFamily="34" charset="-122"/>
              </a:rPr>
              <a:t>::duration&lt;Rep, Period&gt;&amp; </a:t>
            </a:r>
            <a:r>
              <a:rPr lang="en-US" altLang="zh-CN" sz="1900" b="1" dirty="0" err="1">
                <a:solidFill>
                  <a:srgbClr val="006600"/>
                </a:solidFill>
                <a:latin typeface="微软雅黑" panose="020B0503020204020204" pitchFamily="34" charset="-122"/>
                <a:ea typeface="微软雅黑" panose="020B0503020204020204" pitchFamily="34" charset="-122"/>
              </a:rPr>
              <a:t>rtime</a:t>
            </a:r>
            <a:r>
              <a:rPr lang="en-US" altLang="zh-CN" sz="1900" b="1" dirty="0">
                <a:solidFill>
                  <a:srgbClr val="006600"/>
                </a:solidFill>
                <a:latin typeface="微软雅黑" panose="020B0503020204020204" pitchFamily="34" charset="-122"/>
                <a:ea typeface="微软雅黑" panose="020B0503020204020204" pitchFamily="34" charset="-122"/>
              </a:rPr>
              <a:t> </a:t>
            </a:r>
            <a:r>
              <a:rPr lang="en-US" altLang="zh-CN" sz="19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1900" b="1" dirty="0" smtClean="0">
                <a:solidFill>
                  <a:srgbClr val="8A2F8C"/>
                </a:solidFill>
                <a:latin typeface="微软雅黑" panose="020B0503020204020204" pitchFamily="34" charset="-122"/>
                <a:ea typeface="微软雅黑" panose="020B0503020204020204" pitchFamily="34" charset="-122"/>
              </a:rPr>
              <a:t>原型</a:t>
            </a:r>
            <a:r>
              <a:rPr lang="zh-CN" altLang="en-US" sz="1900" b="1" dirty="0">
                <a:solidFill>
                  <a:srgbClr val="8A2F8C"/>
                </a:solidFill>
                <a:latin typeface="微软雅黑" panose="020B0503020204020204" pitchFamily="34" charset="-122"/>
                <a:ea typeface="微软雅黑" panose="020B0503020204020204" pitchFamily="34" charset="-122"/>
              </a:rPr>
              <a:t>：</a:t>
            </a:r>
            <a:r>
              <a:rPr lang="en-US" altLang="zh-CN" sz="1900" b="1" dirty="0">
                <a:solidFill>
                  <a:srgbClr val="006600"/>
                </a:solidFill>
                <a:latin typeface="微软雅黑" panose="020B0503020204020204" pitchFamily="34" charset="-122"/>
                <a:ea typeface="微软雅黑" panose="020B0503020204020204" pitchFamily="34" charset="-122"/>
              </a:rPr>
              <a:t>template&lt;</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Lock,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Rep,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Period,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Predicate&gt; </a:t>
            </a:r>
            <a:r>
              <a:rPr lang="en-US" altLang="zh-CN" sz="1900" b="1" dirty="0" err="1">
                <a:solidFill>
                  <a:srgbClr val="006600"/>
                </a:solidFill>
                <a:latin typeface="微软雅黑" panose="020B0503020204020204" pitchFamily="34" charset="-122"/>
                <a:ea typeface="微软雅黑" panose="020B0503020204020204" pitchFamily="34" charset="-122"/>
              </a:rPr>
              <a:t>bool</a:t>
            </a:r>
            <a:r>
              <a:rPr lang="en-US" altLang="zh-CN" sz="1900" b="1" dirty="0">
                <a:solidFill>
                  <a:srgbClr val="006600"/>
                </a:solidFill>
                <a:latin typeface="微软雅黑" panose="020B0503020204020204" pitchFamily="34" charset="-122"/>
                <a:ea typeface="微软雅黑" panose="020B0503020204020204" pitchFamily="34" charset="-122"/>
              </a:rPr>
              <a:t> </a:t>
            </a:r>
            <a:r>
              <a:rPr lang="en-US" altLang="zh-CN" sz="1900" b="1" dirty="0" err="1">
                <a:solidFill>
                  <a:srgbClr val="006600"/>
                </a:solidFill>
                <a:latin typeface="微软雅黑" panose="020B0503020204020204" pitchFamily="34" charset="-122"/>
                <a:ea typeface="微软雅黑" panose="020B0503020204020204" pitchFamily="34" charset="-122"/>
              </a:rPr>
              <a:t>wait_for</a:t>
            </a:r>
            <a:r>
              <a:rPr lang="en-US" altLang="zh-CN" sz="1900" b="1" dirty="0">
                <a:solidFill>
                  <a:srgbClr val="006600"/>
                </a:solidFill>
                <a:latin typeface="微软雅黑" panose="020B0503020204020204" pitchFamily="34" charset="-122"/>
                <a:ea typeface="微软雅黑" panose="020B0503020204020204" pitchFamily="34" charset="-122"/>
              </a:rPr>
              <a:t>( Lock&amp; lock, </a:t>
            </a:r>
            <a:r>
              <a:rPr lang="en-US" altLang="zh-CN" sz="1900" b="1" dirty="0" err="1">
                <a:solidFill>
                  <a:srgbClr val="006600"/>
                </a:solidFill>
                <a:latin typeface="微软雅黑" panose="020B0503020204020204" pitchFamily="34" charset="-122"/>
                <a:ea typeface="微软雅黑" panose="020B0503020204020204" pitchFamily="34" charset="-122"/>
              </a:rPr>
              <a:t>const</a:t>
            </a:r>
            <a:r>
              <a:rPr lang="en-US" altLang="zh-CN" sz="1900" b="1" dirty="0">
                <a:solidFill>
                  <a:srgbClr val="006600"/>
                </a:solidFill>
                <a:latin typeface="微软雅黑" panose="020B0503020204020204" pitchFamily="34" charset="-122"/>
                <a:ea typeface="微软雅黑" panose="020B0503020204020204" pitchFamily="34" charset="-122"/>
              </a:rPr>
              <a:t> </a:t>
            </a:r>
            <a:r>
              <a:rPr lang="en-US" altLang="zh-CN" sz="1900" b="1" dirty="0" err="1">
                <a:solidFill>
                  <a:srgbClr val="006600"/>
                </a:solidFill>
                <a:latin typeface="微软雅黑" panose="020B0503020204020204" pitchFamily="34" charset="-122"/>
                <a:ea typeface="微软雅黑" panose="020B0503020204020204" pitchFamily="34" charset="-122"/>
              </a:rPr>
              <a:t>chrono</a:t>
            </a:r>
            <a:r>
              <a:rPr lang="en-US" altLang="zh-CN" sz="1900" b="1" dirty="0">
                <a:solidFill>
                  <a:srgbClr val="006600"/>
                </a:solidFill>
                <a:latin typeface="微软雅黑" panose="020B0503020204020204" pitchFamily="34" charset="-122"/>
                <a:ea typeface="微软雅黑" panose="020B0503020204020204" pitchFamily="34" charset="-122"/>
              </a:rPr>
              <a:t>::duration&lt;Rep, Period&gt;&amp; </a:t>
            </a:r>
            <a:r>
              <a:rPr lang="en-US" altLang="zh-CN" sz="1900" b="1" dirty="0" err="1">
                <a:solidFill>
                  <a:srgbClr val="006600"/>
                </a:solidFill>
                <a:latin typeface="微软雅黑" panose="020B0503020204020204" pitchFamily="34" charset="-122"/>
                <a:ea typeface="微软雅黑" panose="020B0503020204020204" pitchFamily="34" charset="-122"/>
              </a:rPr>
              <a:t>rtime</a:t>
            </a:r>
            <a:r>
              <a:rPr lang="en-US" altLang="zh-CN" sz="1900" b="1" dirty="0">
                <a:solidFill>
                  <a:srgbClr val="006600"/>
                </a:solidFill>
                <a:latin typeface="微软雅黑" panose="020B0503020204020204" pitchFamily="34" charset="-122"/>
                <a:ea typeface="微软雅黑" panose="020B0503020204020204" pitchFamily="34" charset="-122"/>
              </a:rPr>
              <a:t>, Predicate p );</a:t>
            </a:r>
          </a:p>
          <a:p>
            <a:pPr>
              <a:spcBef>
                <a:spcPts val="300"/>
              </a:spcBef>
            </a:pPr>
            <a:r>
              <a:rPr lang="zh-CN" altLang="en-US" sz="2400" b="1" dirty="0">
                <a:solidFill>
                  <a:srgbClr val="8A2F8C"/>
                </a:solidFill>
                <a:latin typeface="微软雅黑" panose="020B0503020204020204" pitchFamily="34" charset="-122"/>
                <a:ea typeface="微软雅黑" panose="020B0503020204020204" pitchFamily="34" charset="-122"/>
              </a:rPr>
              <a:t>成员函数</a:t>
            </a:r>
            <a:r>
              <a:rPr lang="en-US" altLang="zh-CN" sz="2400" b="1" dirty="0" err="1">
                <a:solidFill>
                  <a:srgbClr val="006600"/>
                </a:solidFill>
                <a:latin typeface="微软雅黑" panose="020B0503020204020204" pitchFamily="34" charset="-122"/>
                <a:ea typeface="微软雅黑" panose="020B0503020204020204" pitchFamily="34" charset="-122"/>
              </a:rPr>
              <a:t>wait_until</a:t>
            </a:r>
            <a:r>
              <a:rPr lang="en-US" altLang="zh-CN" sz="2400" b="1" dirty="0">
                <a:solidFill>
                  <a:srgbClr val="006600"/>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a:t>
            </a:r>
            <a:r>
              <a:rPr lang="zh-CN" altLang="en-US" sz="2400" b="1" dirty="0" smtClean="0">
                <a:solidFill>
                  <a:srgbClr val="8A2F8C"/>
                </a:solidFill>
                <a:latin typeface="微软雅黑" panose="020B0503020204020204" pitchFamily="34" charset="-122"/>
                <a:ea typeface="微软雅黑" panose="020B0503020204020204" pitchFamily="34" charset="-122"/>
              </a:rPr>
              <a:t>阻塞至被</a:t>
            </a:r>
            <a:r>
              <a:rPr lang="zh-CN" altLang="en-US" sz="2400" b="1" dirty="0">
                <a:solidFill>
                  <a:srgbClr val="8A2F8C"/>
                </a:solidFill>
                <a:latin typeface="微软雅黑" panose="020B0503020204020204" pitchFamily="34" charset="-122"/>
                <a:ea typeface="微软雅黑" panose="020B0503020204020204" pitchFamily="34" charset="-122"/>
              </a:rPr>
              <a:t>唤醒或到达指定时点</a:t>
            </a:r>
          </a:p>
          <a:p>
            <a:pPr marL="342900" indent="-342900">
              <a:spcBef>
                <a:spcPts val="300"/>
              </a:spcBef>
              <a:buFontTx/>
              <a:buChar char="-"/>
            </a:pPr>
            <a:r>
              <a:rPr lang="zh-CN" altLang="en-US" sz="1900" b="1" dirty="0" smtClean="0">
                <a:solidFill>
                  <a:srgbClr val="8A2F8C"/>
                </a:solidFill>
                <a:latin typeface="微软雅黑" panose="020B0503020204020204" pitchFamily="34" charset="-122"/>
                <a:ea typeface="微软雅黑" panose="020B0503020204020204" pitchFamily="34" charset="-122"/>
              </a:rPr>
              <a:t>原型</a:t>
            </a:r>
            <a:r>
              <a:rPr lang="zh-CN" altLang="en-US" sz="1900" b="1" dirty="0">
                <a:solidFill>
                  <a:srgbClr val="8A2F8C"/>
                </a:solidFill>
                <a:latin typeface="微软雅黑" panose="020B0503020204020204" pitchFamily="34" charset="-122"/>
                <a:ea typeface="微软雅黑" panose="020B0503020204020204" pitchFamily="34" charset="-122"/>
              </a:rPr>
              <a:t>：</a:t>
            </a:r>
            <a:r>
              <a:rPr lang="en-US" altLang="zh-CN" sz="1900" b="1" dirty="0">
                <a:solidFill>
                  <a:srgbClr val="006600"/>
                </a:solidFill>
                <a:latin typeface="微软雅黑" panose="020B0503020204020204" pitchFamily="34" charset="-122"/>
                <a:ea typeface="微软雅黑" panose="020B0503020204020204" pitchFamily="34" charset="-122"/>
              </a:rPr>
              <a:t>template&lt;</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Lock,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Clock,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Duration&gt; </a:t>
            </a:r>
            <a:r>
              <a:rPr lang="en-US" altLang="zh-CN" sz="1900" b="1" dirty="0" err="1">
                <a:solidFill>
                  <a:srgbClr val="006600"/>
                </a:solidFill>
                <a:latin typeface="微软雅黑" panose="020B0503020204020204" pitchFamily="34" charset="-122"/>
                <a:ea typeface="微软雅黑" panose="020B0503020204020204" pitchFamily="34" charset="-122"/>
              </a:rPr>
              <a:t>cv_status</a:t>
            </a:r>
            <a:r>
              <a:rPr lang="en-US" altLang="zh-CN" sz="1900" b="1" dirty="0">
                <a:solidFill>
                  <a:srgbClr val="006600"/>
                </a:solidFill>
                <a:latin typeface="微软雅黑" panose="020B0503020204020204" pitchFamily="34" charset="-122"/>
                <a:ea typeface="微软雅黑" panose="020B0503020204020204" pitchFamily="34" charset="-122"/>
              </a:rPr>
              <a:t> </a:t>
            </a:r>
            <a:r>
              <a:rPr lang="en-US" altLang="zh-CN" sz="1900" b="1" dirty="0" err="1">
                <a:solidFill>
                  <a:srgbClr val="006600"/>
                </a:solidFill>
                <a:latin typeface="微软雅黑" panose="020B0503020204020204" pitchFamily="34" charset="-122"/>
                <a:ea typeface="微软雅黑" panose="020B0503020204020204" pitchFamily="34" charset="-122"/>
              </a:rPr>
              <a:t>wait_until</a:t>
            </a:r>
            <a:r>
              <a:rPr lang="en-US" altLang="zh-CN" sz="1900" b="1" dirty="0">
                <a:solidFill>
                  <a:srgbClr val="006600"/>
                </a:solidFill>
                <a:latin typeface="微软雅黑" panose="020B0503020204020204" pitchFamily="34" charset="-122"/>
                <a:ea typeface="微软雅黑" panose="020B0503020204020204" pitchFamily="34" charset="-122"/>
              </a:rPr>
              <a:t>( Lock &amp; lock,  </a:t>
            </a:r>
            <a:r>
              <a:rPr lang="en-US" altLang="zh-CN" sz="1900" b="1" dirty="0" err="1">
                <a:solidFill>
                  <a:srgbClr val="006600"/>
                </a:solidFill>
                <a:latin typeface="微软雅黑" panose="020B0503020204020204" pitchFamily="34" charset="-122"/>
                <a:ea typeface="微软雅黑" panose="020B0503020204020204" pitchFamily="34" charset="-122"/>
              </a:rPr>
              <a:t>const</a:t>
            </a:r>
            <a:r>
              <a:rPr lang="en-US" altLang="zh-CN" sz="1900" b="1" dirty="0">
                <a:solidFill>
                  <a:srgbClr val="006600"/>
                </a:solidFill>
                <a:latin typeface="微软雅黑" panose="020B0503020204020204" pitchFamily="34" charset="-122"/>
                <a:ea typeface="微软雅黑" panose="020B0503020204020204" pitchFamily="34" charset="-122"/>
              </a:rPr>
              <a:t> </a:t>
            </a:r>
            <a:r>
              <a:rPr lang="en-US" altLang="zh-CN" sz="1900" b="1" dirty="0" err="1">
                <a:solidFill>
                  <a:srgbClr val="006600"/>
                </a:solidFill>
                <a:latin typeface="微软雅黑" panose="020B0503020204020204" pitchFamily="34" charset="-122"/>
                <a:ea typeface="微软雅黑" panose="020B0503020204020204" pitchFamily="34" charset="-122"/>
              </a:rPr>
              <a:t>chrono</a:t>
            </a:r>
            <a:r>
              <a:rPr lang="en-US" altLang="zh-CN" sz="1900" b="1" dirty="0">
                <a:solidFill>
                  <a:srgbClr val="006600"/>
                </a:solidFill>
                <a:latin typeface="微软雅黑" panose="020B0503020204020204" pitchFamily="34" charset="-122"/>
                <a:ea typeface="微软雅黑" panose="020B0503020204020204" pitchFamily="34" charset="-122"/>
              </a:rPr>
              <a:t>::</a:t>
            </a:r>
            <a:r>
              <a:rPr lang="en-US" altLang="zh-CN" sz="1900" b="1" dirty="0" err="1">
                <a:solidFill>
                  <a:srgbClr val="006600"/>
                </a:solidFill>
                <a:latin typeface="微软雅黑" panose="020B0503020204020204" pitchFamily="34" charset="-122"/>
                <a:ea typeface="微软雅黑" panose="020B0503020204020204" pitchFamily="34" charset="-122"/>
              </a:rPr>
              <a:t>time_point</a:t>
            </a:r>
            <a:r>
              <a:rPr lang="en-US" altLang="zh-CN" sz="1900" b="1" dirty="0">
                <a:solidFill>
                  <a:srgbClr val="006600"/>
                </a:solidFill>
                <a:latin typeface="微软雅黑" panose="020B0503020204020204" pitchFamily="34" charset="-122"/>
                <a:ea typeface="微软雅黑" panose="020B0503020204020204" pitchFamily="34" charset="-122"/>
              </a:rPr>
              <a:t>&lt;Clock, Duration&gt;&amp; </a:t>
            </a:r>
            <a:r>
              <a:rPr lang="en-US" altLang="zh-CN" sz="1900" b="1" dirty="0" err="1">
                <a:solidFill>
                  <a:srgbClr val="006600"/>
                </a:solidFill>
                <a:latin typeface="微软雅黑" panose="020B0503020204020204" pitchFamily="34" charset="-122"/>
                <a:ea typeface="微软雅黑" panose="020B0503020204020204" pitchFamily="34" charset="-122"/>
              </a:rPr>
              <a:t>atime</a:t>
            </a:r>
            <a:r>
              <a:rPr lang="en-US" altLang="zh-CN" sz="1900" b="1" dirty="0" smtClean="0">
                <a:solidFill>
                  <a:srgbClr val="006600"/>
                </a:solidFill>
                <a:latin typeface="微软雅黑" panose="020B0503020204020204" pitchFamily="34" charset="-122"/>
                <a:ea typeface="微软雅黑" panose="020B0503020204020204" pitchFamily="34" charset="-122"/>
              </a:rPr>
              <a:t>);</a:t>
            </a:r>
          </a:p>
          <a:p>
            <a:pPr marL="342900" indent="-342900">
              <a:spcBef>
                <a:spcPts val="300"/>
              </a:spcBef>
              <a:buFontTx/>
              <a:buChar char="-"/>
            </a:pPr>
            <a:r>
              <a:rPr lang="zh-CN" altLang="en-US" sz="1900" b="1" dirty="0" smtClean="0">
                <a:solidFill>
                  <a:srgbClr val="8A2F8C"/>
                </a:solidFill>
                <a:latin typeface="微软雅黑" panose="020B0503020204020204" pitchFamily="34" charset="-122"/>
                <a:ea typeface="微软雅黑" panose="020B0503020204020204" pitchFamily="34" charset="-122"/>
              </a:rPr>
              <a:t>原型</a:t>
            </a:r>
            <a:r>
              <a:rPr lang="zh-CN" altLang="en-US" sz="1900" b="1" dirty="0">
                <a:solidFill>
                  <a:srgbClr val="8A2F8C"/>
                </a:solidFill>
                <a:latin typeface="微软雅黑" panose="020B0503020204020204" pitchFamily="34" charset="-122"/>
                <a:ea typeface="微软雅黑" panose="020B0503020204020204" pitchFamily="34" charset="-122"/>
              </a:rPr>
              <a:t>：</a:t>
            </a:r>
            <a:r>
              <a:rPr lang="en-US" altLang="zh-CN" sz="1900" b="1" dirty="0">
                <a:solidFill>
                  <a:srgbClr val="006600"/>
                </a:solidFill>
                <a:latin typeface="微软雅黑" panose="020B0503020204020204" pitchFamily="34" charset="-122"/>
                <a:ea typeface="微软雅黑" panose="020B0503020204020204" pitchFamily="34" charset="-122"/>
              </a:rPr>
              <a:t>template&lt;</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Lock,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Clock,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Duration, </a:t>
            </a:r>
            <a:r>
              <a:rPr lang="en-US" altLang="zh-CN" sz="1900" b="1" dirty="0" err="1">
                <a:solidFill>
                  <a:srgbClr val="006600"/>
                </a:solidFill>
                <a:latin typeface="微软雅黑" panose="020B0503020204020204" pitchFamily="34" charset="-122"/>
                <a:ea typeface="微软雅黑" panose="020B0503020204020204" pitchFamily="34" charset="-122"/>
              </a:rPr>
              <a:t>typename</a:t>
            </a:r>
            <a:r>
              <a:rPr lang="en-US" altLang="zh-CN" sz="1900" b="1" dirty="0">
                <a:solidFill>
                  <a:srgbClr val="006600"/>
                </a:solidFill>
                <a:latin typeface="微软雅黑" panose="020B0503020204020204" pitchFamily="34" charset="-122"/>
                <a:ea typeface="微软雅黑" panose="020B0503020204020204" pitchFamily="34" charset="-122"/>
              </a:rPr>
              <a:t> Predicate&gt; </a:t>
            </a:r>
            <a:r>
              <a:rPr lang="en-US" altLang="zh-CN" sz="1900" b="1" dirty="0" err="1">
                <a:solidFill>
                  <a:srgbClr val="006600"/>
                </a:solidFill>
                <a:latin typeface="微软雅黑" panose="020B0503020204020204" pitchFamily="34" charset="-122"/>
                <a:ea typeface="微软雅黑" panose="020B0503020204020204" pitchFamily="34" charset="-122"/>
              </a:rPr>
              <a:t>bool</a:t>
            </a:r>
            <a:r>
              <a:rPr lang="en-US" altLang="zh-CN" sz="1900" b="1" dirty="0">
                <a:solidFill>
                  <a:srgbClr val="006600"/>
                </a:solidFill>
                <a:latin typeface="微软雅黑" panose="020B0503020204020204" pitchFamily="34" charset="-122"/>
                <a:ea typeface="微软雅黑" panose="020B0503020204020204" pitchFamily="34" charset="-122"/>
              </a:rPr>
              <a:t> </a:t>
            </a:r>
            <a:r>
              <a:rPr lang="en-US" altLang="zh-CN" sz="1900" b="1" dirty="0" err="1">
                <a:solidFill>
                  <a:srgbClr val="006600"/>
                </a:solidFill>
                <a:latin typeface="微软雅黑" panose="020B0503020204020204" pitchFamily="34" charset="-122"/>
                <a:ea typeface="微软雅黑" panose="020B0503020204020204" pitchFamily="34" charset="-122"/>
              </a:rPr>
              <a:t>wait_until</a:t>
            </a:r>
            <a:r>
              <a:rPr lang="en-US" altLang="zh-CN" sz="1900" b="1" dirty="0">
                <a:solidFill>
                  <a:srgbClr val="006600"/>
                </a:solidFill>
                <a:latin typeface="微软雅黑" panose="020B0503020204020204" pitchFamily="34" charset="-122"/>
                <a:ea typeface="微软雅黑" panose="020B0503020204020204" pitchFamily="34" charset="-122"/>
              </a:rPr>
              <a:t>( Lock&amp; lock, </a:t>
            </a:r>
            <a:r>
              <a:rPr lang="en-US" altLang="zh-CN" sz="1900" b="1" dirty="0" err="1">
                <a:solidFill>
                  <a:srgbClr val="006600"/>
                </a:solidFill>
                <a:latin typeface="微软雅黑" panose="020B0503020204020204" pitchFamily="34" charset="-122"/>
                <a:ea typeface="微软雅黑" panose="020B0503020204020204" pitchFamily="34" charset="-122"/>
              </a:rPr>
              <a:t>const</a:t>
            </a:r>
            <a:r>
              <a:rPr lang="en-US" altLang="zh-CN" sz="1900" b="1" dirty="0">
                <a:solidFill>
                  <a:srgbClr val="006600"/>
                </a:solidFill>
                <a:latin typeface="微软雅黑" panose="020B0503020204020204" pitchFamily="34" charset="-122"/>
                <a:ea typeface="微软雅黑" panose="020B0503020204020204" pitchFamily="34" charset="-122"/>
              </a:rPr>
              <a:t> </a:t>
            </a:r>
            <a:r>
              <a:rPr lang="en-US" altLang="zh-CN" sz="1900" b="1" dirty="0" err="1">
                <a:solidFill>
                  <a:srgbClr val="006600"/>
                </a:solidFill>
                <a:latin typeface="微软雅黑" panose="020B0503020204020204" pitchFamily="34" charset="-122"/>
                <a:ea typeface="微软雅黑" panose="020B0503020204020204" pitchFamily="34" charset="-122"/>
              </a:rPr>
              <a:t>chrono</a:t>
            </a:r>
            <a:r>
              <a:rPr lang="en-US" altLang="zh-CN" sz="1900" b="1" dirty="0">
                <a:solidFill>
                  <a:srgbClr val="006600"/>
                </a:solidFill>
                <a:latin typeface="微软雅黑" panose="020B0503020204020204" pitchFamily="34" charset="-122"/>
                <a:ea typeface="微软雅黑" panose="020B0503020204020204" pitchFamily="34" charset="-122"/>
              </a:rPr>
              <a:t>::</a:t>
            </a:r>
            <a:r>
              <a:rPr lang="en-US" altLang="zh-CN" sz="1900" b="1" dirty="0" err="1">
                <a:solidFill>
                  <a:srgbClr val="006600"/>
                </a:solidFill>
                <a:latin typeface="微软雅黑" panose="020B0503020204020204" pitchFamily="34" charset="-122"/>
                <a:ea typeface="微软雅黑" panose="020B0503020204020204" pitchFamily="34" charset="-122"/>
              </a:rPr>
              <a:t>time_point</a:t>
            </a:r>
            <a:r>
              <a:rPr lang="en-US" altLang="zh-CN" sz="1900" b="1" dirty="0">
                <a:solidFill>
                  <a:srgbClr val="006600"/>
                </a:solidFill>
                <a:latin typeface="微软雅黑" panose="020B0503020204020204" pitchFamily="34" charset="-122"/>
                <a:ea typeface="微软雅黑" panose="020B0503020204020204" pitchFamily="34" charset="-122"/>
              </a:rPr>
              <a:t>&lt;Clock, Duration&gt;&amp; </a:t>
            </a:r>
            <a:r>
              <a:rPr lang="en-US" altLang="zh-CN" sz="1900" b="1" dirty="0" err="1">
                <a:solidFill>
                  <a:srgbClr val="006600"/>
                </a:solidFill>
                <a:latin typeface="微软雅黑" panose="020B0503020204020204" pitchFamily="34" charset="-122"/>
                <a:ea typeface="微软雅黑" panose="020B0503020204020204" pitchFamily="34" charset="-122"/>
              </a:rPr>
              <a:t>atime</a:t>
            </a:r>
            <a:r>
              <a:rPr lang="en-US" altLang="zh-CN" sz="1900" b="1" dirty="0">
                <a:solidFill>
                  <a:srgbClr val="006600"/>
                </a:solidFill>
                <a:latin typeface="微软雅黑" panose="020B0503020204020204" pitchFamily="34" charset="-122"/>
                <a:ea typeface="微软雅黑" panose="020B0503020204020204" pitchFamily="34" charset="-122"/>
              </a:rPr>
              <a:t>, Predicate p );</a:t>
            </a:r>
          </a:p>
        </p:txBody>
      </p:sp>
    </p:spTree>
    <p:extLst>
      <p:ext uri="{BB962C8B-B14F-4D97-AF65-F5344CB8AC3E}">
        <p14:creationId xmlns:p14="http://schemas.microsoft.com/office/powerpoint/2010/main" val="221115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条件变量类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18261" y="1324192"/>
            <a:ext cx="8259929" cy="467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iostream</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#include &lt;thread&gt;</a:t>
            </a:r>
          </a:p>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mutex</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condition_variable</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std::</a:t>
            </a:r>
            <a:r>
              <a:rPr lang="en-US" altLang="zh-CN" sz="1800" dirty="0" err="1">
                <a:solidFill>
                  <a:srgbClr val="006600"/>
                </a:solidFill>
              </a:rPr>
              <a:t>mutex</a:t>
            </a:r>
            <a:r>
              <a:rPr lang="en-US" altLang="zh-CN" sz="1800" dirty="0">
                <a:solidFill>
                  <a:srgbClr val="006600"/>
                </a:solidFill>
              </a:rPr>
              <a:t> </a:t>
            </a:r>
            <a:r>
              <a:rPr lang="zh-CN" altLang="en-US" sz="1800" dirty="0">
                <a:solidFill>
                  <a:srgbClr val="006600"/>
                </a:solidFill>
              </a:rPr>
              <a:t> </a:t>
            </a:r>
            <a:r>
              <a:rPr lang="en-US" altLang="zh-CN" sz="1800" dirty="0">
                <a:solidFill>
                  <a:srgbClr val="006600"/>
                </a:solidFill>
              </a:rPr>
              <a:t>x;</a:t>
            </a:r>
            <a:endParaRPr lang="zh-CN" altLang="en-US"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C00000"/>
                </a:solidFill>
              </a:rPr>
              <a:t>std::</a:t>
            </a:r>
            <a:r>
              <a:rPr lang="en-US" altLang="zh-CN" sz="1800" dirty="0" err="1">
                <a:solidFill>
                  <a:srgbClr val="C00000"/>
                </a:solidFill>
              </a:rPr>
              <a:t>condition_variable</a:t>
            </a:r>
            <a:r>
              <a:rPr lang="en-US" altLang="zh-CN" sz="1800" dirty="0">
                <a:solidFill>
                  <a:srgbClr val="C00000"/>
                </a:solidFill>
              </a:rPr>
              <a:t>  </a:t>
            </a:r>
            <a:r>
              <a:rPr lang="en-US" altLang="zh-CN" sz="1800" dirty="0" err="1">
                <a:solidFill>
                  <a:srgbClr val="C00000"/>
                </a:solidFill>
              </a:rPr>
              <a:t>cond</a:t>
            </a:r>
            <a:r>
              <a:rPr lang="en-US" altLang="zh-CN" sz="1800" dirty="0">
                <a:solidFill>
                  <a:srgbClr val="C00000"/>
                </a:solidFill>
              </a:rPr>
              <a:t>;</a:t>
            </a:r>
            <a:endParaRPr lang="zh-CN" altLang="en-US" sz="1800" dirty="0">
              <a:solidFill>
                <a:srgbClr val="C00000"/>
              </a:solidFill>
            </a:endParaRPr>
          </a:p>
          <a:p>
            <a:pPr eaLnBrk="1" hangingPunct="1">
              <a:lnSpc>
                <a:spcPct val="100000"/>
              </a:lnSpc>
              <a:spcBef>
                <a:spcPct val="0"/>
              </a:spcBef>
              <a:buClr>
                <a:srgbClr val="FFF59B"/>
              </a:buClr>
              <a:buSzTx/>
              <a:buFontTx/>
              <a:buNone/>
            </a:pPr>
            <a:r>
              <a:rPr lang="en-US" altLang="zh-CN" sz="1800" dirty="0" err="1">
                <a:solidFill>
                  <a:srgbClr val="006600"/>
                </a:solidFill>
              </a:rPr>
              <a:t>bool</a:t>
            </a:r>
            <a:r>
              <a:rPr lang="en-US" altLang="zh-CN" sz="1800" dirty="0">
                <a:solidFill>
                  <a:srgbClr val="006600"/>
                </a:solidFill>
              </a:rPr>
              <a:t>  ready = false;</a:t>
            </a:r>
            <a:endParaRPr lang="zh-CN" altLang="en-US" sz="1800" dirty="0">
              <a:solidFill>
                <a:srgbClr val="006600"/>
              </a:solidFill>
            </a:endParaRPr>
          </a:p>
          <a:p>
            <a:pPr eaLnBrk="1" hangingPunct="1">
              <a:lnSpc>
                <a:spcPct val="100000"/>
              </a:lnSpc>
              <a:spcBef>
                <a:spcPct val="0"/>
              </a:spcBef>
              <a:buClr>
                <a:srgbClr val="FFF59B"/>
              </a:buClr>
              <a:buSzTx/>
              <a:buFontTx/>
              <a:buNone/>
            </a:pPr>
            <a:r>
              <a:rPr lang="en-US" altLang="zh-CN" sz="1800" dirty="0" err="1">
                <a:solidFill>
                  <a:srgbClr val="006600"/>
                </a:solidFill>
              </a:rPr>
              <a:t>bool</a:t>
            </a:r>
            <a:r>
              <a:rPr lang="en-US" altLang="zh-CN" sz="1800" dirty="0">
                <a:solidFill>
                  <a:srgbClr val="006600"/>
                </a:solidFill>
              </a:rPr>
              <a:t>  </a:t>
            </a:r>
            <a:r>
              <a:rPr lang="en-US" altLang="zh-CN" sz="1800" dirty="0" err="1">
                <a:solidFill>
                  <a:srgbClr val="006600"/>
                </a:solidFill>
              </a:rPr>
              <a:t>IsReady</a:t>
            </a:r>
            <a:r>
              <a:rPr lang="en-US" altLang="zh-CN" sz="1800" dirty="0">
                <a:solidFill>
                  <a:srgbClr val="006600"/>
                </a:solidFill>
              </a:rPr>
              <a:t>()  {  return ready;  }</a:t>
            </a:r>
          </a:p>
          <a:p>
            <a:pPr eaLnBrk="1" hangingPunct="1">
              <a:lnSpc>
                <a:spcPct val="100000"/>
              </a:lnSpc>
              <a:spcBef>
                <a:spcPct val="0"/>
              </a:spcBef>
              <a:buClr>
                <a:srgbClr val="FFF59B"/>
              </a:buClr>
              <a:buSzTx/>
              <a:buFontTx/>
              <a:buNone/>
            </a:pPr>
            <a:r>
              <a:rPr lang="en-US" altLang="zh-CN" sz="1800" dirty="0">
                <a:solidFill>
                  <a:srgbClr val="006600"/>
                </a:solidFill>
              </a:rPr>
              <a:t>void  Run( </a:t>
            </a:r>
            <a:r>
              <a:rPr lang="en-US" altLang="zh-CN" sz="1800" dirty="0" err="1">
                <a:solidFill>
                  <a:srgbClr val="006600"/>
                </a:solidFill>
              </a:rPr>
              <a:t>int</a:t>
            </a:r>
            <a:r>
              <a:rPr lang="en-US" altLang="zh-CN" sz="1800" dirty="0">
                <a:solidFill>
                  <a:srgbClr val="006600"/>
                </a:solidFill>
              </a:rPr>
              <a:t> no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std::</a:t>
            </a:r>
            <a:r>
              <a:rPr lang="en-US" altLang="zh-CN" sz="1800" dirty="0" err="1" smtClean="0">
                <a:solidFill>
                  <a:srgbClr val="C00000"/>
                </a:solidFill>
              </a:rPr>
              <a:t>unique_lock</a:t>
            </a:r>
            <a:r>
              <a:rPr lang="en-US" altLang="zh-CN" sz="1800" dirty="0" smtClean="0">
                <a:solidFill>
                  <a:srgbClr val="C00000"/>
                </a:solidFill>
              </a:rPr>
              <a:t>&lt;</a:t>
            </a:r>
            <a:r>
              <a:rPr lang="en-US" altLang="zh-CN" sz="1800" dirty="0" err="1" smtClean="0">
                <a:solidFill>
                  <a:srgbClr val="C00000"/>
                </a:solidFill>
              </a:rPr>
              <a:t>std</a:t>
            </a:r>
            <a:r>
              <a:rPr lang="en-US" altLang="zh-CN" sz="1800" dirty="0">
                <a:solidFill>
                  <a:srgbClr val="C00000"/>
                </a:solidFill>
              </a:rPr>
              <a:t>::</a:t>
            </a:r>
            <a:r>
              <a:rPr lang="en-US" altLang="zh-CN" sz="1800" dirty="0" err="1" smtClean="0">
                <a:solidFill>
                  <a:srgbClr val="C00000"/>
                </a:solidFill>
              </a:rPr>
              <a:t>mutex</a:t>
            </a:r>
            <a:r>
              <a:rPr lang="en-US" altLang="zh-CN" sz="1800" dirty="0" smtClean="0">
                <a:solidFill>
                  <a:srgbClr val="C00000"/>
                </a:solidFill>
              </a:rPr>
              <a:t>&gt;</a:t>
            </a:r>
            <a:r>
              <a:rPr lang="zh-CN" altLang="en-US" sz="1800" dirty="0" smtClean="0">
                <a:solidFill>
                  <a:srgbClr val="C00000"/>
                </a:solidFill>
              </a:rPr>
              <a:t> </a:t>
            </a:r>
            <a:r>
              <a:rPr lang="en-US" altLang="zh-CN" sz="1800" dirty="0" smtClean="0">
                <a:solidFill>
                  <a:srgbClr val="C00000"/>
                </a:solidFill>
              </a:rPr>
              <a:t> </a:t>
            </a:r>
            <a:r>
              <a:rPr lang="en-US" altLang="zh-CN" sz="1800" dirty="0">
                <a:solidFill>
                  <a:srgbClr val="C00000"/>
                </a:solidFill>
              </a:rPr>
              <a:t>locker( x );</a:t>
            </a:r>
          </a:p>
          <a:p>
            <a:pPr eaLnBrk="1" hangingPunct="1">
              <a:lnSpc>
                <a:spcPct val="100000"/>
              </a:lnSpc>
              <a:spcBef>
                <a:spcPct val="0"/>
              </a:spcBef>
              <a:buClr>
                <a:srgbClr val="FFF59B"/>
              </a:buClr>
              <a:buSzTx/>
              <a:buFontTx/>
              <a:buNone/>
            </a:pPr>
            <a:r>
              <a:rPr lang="en-US" altLang="zh-CN" sz="1800" dirty="0">
                <a:solidFill>
                  <a:srgbClr val="006600"/>
                </a:solidFill>
              </a:rPr>
              <a:t>  while( !ready )		//  </a:t>
            </a:r>
            <a:r>
              <a:rPr lang="zh-CN" altLang="en-US" sz="1800" dirty="0">
                <a:solidFill>
                  <a:srgbClr val="006600"/>
                </a:solidFill>
              </a:rPr>
              <a:t>若标志位非</a:t>
            </a:r>
            <a:r>
              <a:rPr lang="en-US" altLang="zh-CN" sz="1800" dirty="0">
                <a:solidFill>
                  <a:srgbClr val="006600"/>
                </a:solidFill>
              </a:rPr>
              <a:t>true</a:t>
            </a:r>
            <a:r>
              <a:rPr lang="zh-CN" altLang="en-US" sz="1800" dirty="0">
                <a:solidFill>
                  <a:srgbClr val="006600"/>
                </a:solidFill>
              </a:rPr>
              <a:t>，阻塞当前线程</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C00000"/>
                </a:solidFill>
              </a:rPr>
              <a:t>cond.wait</a:t>
            </a:r>
            <a:r>
              <a:rPr lang="en-US" altLang="zh-CN" sz="1800" dirty="0">
                <a:solidFill>
                  <a:srgbClr val="C00000"/>
                </a:solidFill>
              </a:rPr>
              <a:t>( locker );</a:t>
            </a:r>
            <a:r>
              <a:rPr lang="en-US" altLang="zh-CN" sz="1800" dirty="0">
                <a:solidFill>
                  <a:srgbClr val="006600"/>
                </a:solidFill>
              </a:rPr>
              <a:t>	//  </a:t>
            </a:r>
            <a:r>
              <a:rPr lang="zh-CN" altLang="en-US" sz="1800" dirty="0">
                <a:solidFill>
                  <a:srgbClr val="006600"/>
                </a:solidFill>
              </a:rPr>
              <a:t>解锁并睡眠，被唤醒后重新加锁</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以上两行代码等价于</a:t>
            </a:r>
            <a:r>
              <a:rPr lang="en-US" altLang="zh-CN" sz="1800" dirty="0" err="1">
                <a:solidFill>
                  <a:srgbClr val="006600"/>
                </a:solidFill>
              </a:rPr>
              <a:t>cond.wait</a:t>
            </a:r>
            <a:r>
              <a:rPr lang="en-US" altLang="zh-CN" sz="1800" dirty="0">
                <a:solidFill>
                  <a:srgbClr val="006600"/>
                </a:solidFill>
              </a:rPr>
              <a:t>( locker, &amp;</a:t>
            </a:r>
            <a:r>
              <a:rPr lang="en-US" altLang="zh-CN" sz="1800" dirty="0" err="1">
                <a:solidFill>
                  <a:srgbClr val="006600"/>
                </a:solidFill>
              </a:rPr>
              <a:t>IsReady</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第二个参数为谓词，亦可使用函子实现</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"thread " &lt;&lt; no &lt;&lt; '\n';</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36675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条件变量类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924492" y="1334371"/>
            <a:ext cx="8135937"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err="1">
                <a:solidFill>
                  <a:srgbClr val="006600"/>
                </a:solidFill>
              </a:rPr>
              <a:t>int</a:t>
            </a:r>
            <a:r>
              <a:rPr lang="en-US" altLang="zh-CN" sz="1800" dirty="0">
                <a:solidFill>
                  <a:srgbClr val="006600"/>
                </a:solidFill>
              </a:rPr>
              <a:t>  main()</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std::thread  </a:t>
            </a:r>
            <a:r>
              <a:rPr lang="en-US" altLang="zh-CN" sz="1800" dirty="0" smtClean="0">
                <a:solidFill>
                  <a:srgbClr val="006600"/>
                </a:solidFill>
              </a:rPr>
              <a:t>threads[8];</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for(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0; </a:t>
            </a:r>
            <a:r>
              <a:rPr lang="en-US" altLang="zh-CN" sz="1800" dirty="0" err="1">
                <a:solidFill>
                  <a:srgbClr val="006600"/>
                </a:solidFill>
              </a:rPr>
              <a:t>i</a:t>
            </a:r>
            <a:r>
              <a:rPr lang="en-US" altLang="zh-CN" sz="1800" dirty="0">
                <a:solidFill>
                  <a:srgbClr val="006600"/>
                </a:solidFill>
              </a:rPr>
              <a:t> &lt; </a:t>
            </a:r>
            <a:r>
              <a:rPr lang="en-US" altLang="zh-CN" sz="1800" dirty="0" smtClean="0">
                <a:solidFill>
                  <a:srgbClr val="006600"/>
                </a:solidFill>
              </a:rPr>
              <a:t>8; </a:t>
            </a:r>
            <a:r>
              <a:rPr lang="en-US" altLang="zh-CN" sz="1800" dirty="0">
                <a:solidFill>
                  <a:srgbClr val="006600"/>
                </a:solidFill>
              </a:rPr>
              <a:t>++</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threads[</a:t>
            </a:r>
            <a:r>
              <a:rPr lang="en-US" altLang="zh-CN" sz="1800" dirty="0" err="1">
                <a:solidFill>
                  <a:srgbClr val="006600"/>
                </a:solidFill>
              </a:rPr>
              <a:t>i</a:t>
            </a:r>
            <a:r>
              <a:rPr lang="en-US" altLang="zh-CN" sz="1800" dirty="0">
                <a:solidFill>
                  <a:srgbClr val="006600"/>
                </a:solidFill>
              </a:rPr>
              <a:t>] = std::thread( Run, </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a:t>
            </a:r>
            <a:r>
              <a:rPr lang="en-US" altLang="zh-CN" sz="1800" dirty="0" smtClean="0">
                <a:solidFill>
                  <a:srgbClr val="006600"/>
                </a:solidFill>
              </a:rPr>
              <a:t>"8 </a:t>
            </a:r>
            <a:r>
              <a:rPr lang="en-US" altLang="zh-CN" sz="1800" dirty="0">
                <a:solidFill>
                  <a:srgbClr val="006600"/>
                </a:solidFill>
              </a:rPr>
              <a:t>threads ready...\n";</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smtClean="0">
                <a:solidFill>
                  <a:srgbClr val="006600"/>
                </a:solidFill>
              </a:rPr>
              <a:t>unique_lock</a:t>
            </a:r>
            <a:r>
              <a:rPr lang="en-US" altLang="zh-CN" sz="1800" dirty="0" smtClean="0">
                <a:solidFill>
                  <a:srgbClr val="006600"/>
                </a:solidFill>
              </a:rPr>
              <a:t>&lt;</a:t>
            </a:r>
            <a:r>
              <a:rPr lang="en-US" altLang="zh-CN" sz="1800" dirty="0" err="1" smtClean="0">
                <a:solidFill>
                  <a:srgbClr val="006600"/>
                </a:solidFill>
              </a:rPr>
              <a:t>std</a:t>
            </a:r>
            <a:r>
              <a:rPr lang="en-US" altLang="zh-CN" sz="1800" dirty="0">
                <a:solidFill>
                  <a:srgbClr val="006600"/>
                </a:solidFill>
              </a:rPr>
              <a:t>::</a:t>
            </a:r>
            <a:r>
              <a:rPr lang="en-US" altLang="zh-CN" sz="1800" dirty="0" err="1" smtClean="0">
                <a:solidFill>
                  <a:srgbClr val="006600"/>
                </a:solidFill>
              </a:rPr>
              <a:t>mutex</a:t>
            </a:r>
            <a:r>
              <a:rPr lang="en-US" altLang="zh-CN" sz="1800" dirty="0" smtClean="0">
                <a:solidFill>
                  <a:srgbClr val="006600"/>
                </a:solidFill>
              </a:rPr>
              <a:t>&gt;  </a:t>
            </a:r>
            <a:r>
              <a:rPr lang="en-US" altLang="zh-CN" sz="1800" dirty="0">
                <a:solidFill>
                  <a:srgbClr val="006600"/>
                </a:solidFill>
              </a:rPr>
              <a:t>locker( x );    //  </a:t>
            </a:r>
            <a:r>
              <a:rPr lang="zh-CN" altLang="en-US" sz="1800" dirty="0">
                <a:solidFill>
                  <a:srgbClr val="006600"/>
                </a:solidFill>
              </a:rPr>
              <a:t>互斥加锁</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ready = true;		//  </a:t>
            </a:r>
            <a:r>
              <a:rPr lang="zh-CN" altLang="en-US" sz="1800" dirty="0">
                <a:solidFill>
                  <a:srgbClr val="006600"/>
                </a:solidFill>
              </a:rPr>
              <a:t>设置全局标志位为</a:t>
            </a:r>
            <a:r>
              <a:rPr lang="en-US" altLang="zh-CN" sz="1800" dirty="0">
                <a:solidFill>
                  <a:srgbClr val="006600"/>
                </a:solidFill>
              </a:rPr>
              <a:t>true</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C00000"/>
                </a:solidFill>
              </a:rPr>
              <a:t>cond.notify_all</a:t>
            </a:r>
            <a:r>
              <a:rPr lang="en-US" altLang="zh-CN" sz="1800" dirty="0">
                <a:solidFill>
                  <a:srgbClr val="C00000"/>
                </a:solidFill>
              </a:rPr>
              <a:t>();</a:t>
            </a:r>
            <a:r>
              <a:rPr lang="en-US" altLang="zh-CN" sz="1800" dirty="0">
                <a:solidFill>
                  <a:srgbClr val="006600"/>
                </a:solidFill>
              </a:rPr>
              <a:t>	//  </a:t>
            </a:r>
            <a:r>
              <a:rPr lang="zh-CN" altLang="en-US" sz="1800" dirty="0">
                <a:solidFill>
                  <a:srgbClr val="006600"/>
                </a:solidFill>
              </a:rPr>
              <a:t>唤醒所有线程</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  </a:t>
            </a:r>
            <a:r>
              <a:rPr lang="zh-CN" altLang="en-US" sz="1800" dirty="0">
                <a:solidFill>
                  <a:srgbClr val="006600"/>
                </a:solidFill>
              </a:rPr>
              <a:t>离开作用域，自动解锁；可将此复合语句块实现为函数</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基于区间的循环结构，对属于</a:t>
            </a:r>
            <a:r>
              <a:rPr lang="en-US" altLang="zh-CN" sz="1800" dirty="0">
                <a:solidFill>
                  <a:srgbClr val="006600"/>
                </a:solidFill>
              </a:rPr>
              <a:t>threads</a:t>
            </a:r>
            <a:r>
              <a:rPr lang="zh-CN" altLang="en-US" sz="1800" dirty="0">
                <a:solidFill>
                  <a:srgbClr val="006600"/>
                </a:solidFill>
              </a:rPr>
              <a:t>数组的所有元素</a:t>
            </a:r>
            <a:r>
              <a:rPr lang="en-US" altLang="zh-CN" sz="1800" dirty="0">
                <a:solidFill>
                  <a:srgbClr val="006600"/>
                </a:solidFill>
              </a:rPr>
              <a:t>t</a:t>
            </a:r>
            <a:r>
              <a:rPr lang="zh-CN" altLang="en-US" sz="1800" dirty="0">
                <a:solidFill>
                  <a:srgbClr val="006600"/>
                </a:solidFill>
              </a:rPr>
              <a:t>，执行循环体</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for( auto &amp; t: threads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t.join</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return 0;</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355375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原子型式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00789" y="1556324"/>
            <a:ext cx="7286537" cy="2896177"/>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使用方法</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使用</a:t>
            </a:r>
            <a:r>
              <a:rPr lang="en-US" altLang="zh-CN" sz="2400" b="1" dirty="0">
                <a:solidFill>
                  <a:srgbClr val="006600"/>
                </a:solidFill>
                <a:latin typeface="微软雅黑" panose="020B0503020204020204" pitchFamily="34" charset="-122"/>
                <a:ea typeface="微软雅黑" panose="020B0503020204020204" pitchFamily="34" charset="-122"/>
              </a:rPr>
              <a:t>atomic</a:t>
            </a:r>
            <a:r>
              <a:rPr lang="zh-CN" altLang="en-US" sz="2400" b="1" dirty="0">
                <a:solidFill>
                  <a:srgbClr val="8A2F8C"/>
                </a:solidFill>
                <a:latin typeface="微软雅黑" panose="020B0503020204020204" pitchFamily="34" charset="-122"/>
                <a:ea typeface="微软雅黑" panose="020B0503020204020204" pitchFamily="34" charset="-122"/>
              </a:rPr>
              <a:t>模板定义原子</a:t>
            </a:r>
            <a:r>
              <a:rPr lang="zh-CN" altLang="en-US" sz="2400" b="1" dirty="0" smtClean="0">
                <a:solidFill>
                  <a:srgbClr val="8A2F8C"/>
                </a:solidFill>
                <a:latin typeface="微软雅黑" panose="020B0503020204020204" pitchFamily="34" charset="-122"/>
                <a:ea typeface="微软雅黑" panose="020B0503020204020204" pitchFamily="34" charset="-122"/>
              </a:rPr>
              <a:t>对象</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使用</a:t>
            </a:r>
            <a:r>
              <a:rPr lang="zh-CN" altLang="en-US" sz="2400" b="1" dirty="0">
                <a:solidFill>
                  <a:srgbClr val="8A2F8C"/>
                </a:solidFill>
                <a:latin typeface="微软雅黑" panose="020B0503020204020204" pitchFamily="34" charset="-122"/>
                <a:ea typeface="微软雅黑" panose="020B0503020204020204" pitchFamily="34" charset="-122"/>
              </a:rPr>
              <a:t>预定义标准原子型式：</a:t>
            </a:r>
            <a:r>
              <a:rPr lang="en-US" altLang="zh-CN" sz="2400" b="1" dirty="0" err="1">
                <a:solidFill>
                  <a:srgbClr val="006600"/>
                </a:solidFill>
                <a:latin typeface="微软雅黑" panose="020B0503020204020204" pitchFamily="34" charset="-122"/>
                <a:ea typeface="微软雅黑" panose="020B0503020204020204" pitchFamily="34" charset="-122"/>
              </a:rPr>
              <a:t>atomic_bool</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atomic_char</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atomic_int</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atomic_uint</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atomic_long</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atomic_wchar_t</a:t>
            </a:r>
            <a:r>
              <a:rPr lang="zh-CN" altLang="en-US" sz="2400" b="1" dirty="0">
                <a:solidFill>
                  <a:srgbClr val="8A2F8C"/>
                </a:solidFill>
                <a:latin typeface="微软雅黑" panose="020B0503020204020204" pitchFamily="34" charset="-122"/>
                <a:ea typeface="微软雅黑" panose="020B0503020204020204" pitchFamily="34" charset="-122"/>
              </a:rPr>
              <a:t>等等</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意义：轻量级，支持单变量上的原子操作</a:t>
            </a:r>
          </a:p>
        </p:txBody>
      </p:sp>
    </p:spTree>
    <p:extLst>
      <p:ext uri="{BB962C8B-B14F-4D97-AF65-F5344CB8AC3E}">
        <p14:creationId xmlns:p14="http://schemas.microsoft.com/office/powerpoint/2010/main" val="16256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线程创建</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568705" y="1363821"/>
            <a:ext cx="8281147" cy="4448397"/>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线程创建函数</a:t>
            </a: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头文件</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pthread.h</a:t>
            </a:r>
            <a:r>
              <a:rPr lang="en-US" altLang="zh-CN" sz="2000" b="1" dirty="0" smtClean="0">
                <a:solidFill>
                  <a:srgbClr val="8A2F8C"/>
                </a:solidFill>
                <a:latin typeface="微软雅黑" panose="020B0503020204020204" pitchFamily="34" charset="-122"/>
                <a:ea typeface="微软雅黑" panose="020B0503020204020204" pitchFamily="34" charset="-122"/>
              </a:rPr>
              <a:t>”</a:t>
            </a: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原型</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pthread_create</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pthread_t</a:t>
            </a:r>
            <a:r>
              <a:rPr lang="en-US" altLang="zh-CN" sz="2000" b="1" dirty="0">
                <a:solidFill>
                  <a:srgbClr val="006600"/>
                </a:solidFill>
                <a:latin typeface="微软雅黑" panose="020B0503020204020204" pitchFamily="34" charset="-122"/>
                <a:ea typeface="微软雅黑" panose="020B0503020204020204" pitchFamily="34" charset="-122"/>
              </a:rPr>
              <a:t> * thread,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pthread_attr_t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attr</a:t>
            </a:r>
            <a:r>
              <a:rPr lang="en-US" altLang="zh-CN" sz="2000" b="1" dirty="0">
                <a:solidFill>
                  <a:srgbClr val="006600"/>
                </a:solidFill>
                <a:latin typeface="微软雅黑" panose="020B0503020204020204" pitchFamily="34" charset="-122"/>
                <a:ea typeface="微软雅黑" panose="020B0503020204020204" pitchFamily="34" charset="-122"/>
              </a:rPr>
              <a:t>, void * ( *</a:t>
            </a:r>
            <a:r>
              <a:rPr lang="en-US" altLang="zh-CN" sz="2000" b="1" dirty="0" err="1">
                <a:solidFill>
                  <a:srgbClr val="006600"/>
                </a:solidFill>
                <a:latin typeface="微软雅黑" panose="020B0503020204020204" pitchFamily="34" charset="-122"/>
                <a:ea typeface="微软雅黑" panose="020B0503020204020204" pitchFamily="34" charset="-122"/>
              </a:rPr>
              <a:t>start_routine</a:t>
            </a:r>
            <a:r>
              <a:rPr lang="en-US" altLang="zh-CN" sz="2000" b="1" dirty="0">
                <a:solidFill>
                  <a:srgbClr val="006600"/>
                </a:solidFill>
                <a:latin typeface="微软雅黑" panose="020B0503020204020204" pitchFamily="34" charset="-122"/>
                <a:ea typeface="微软雅黑" panose="020B0503020204020204" pitchFamily="34" charset="-122"/>
              </a:rPr>
              <a:t> )( void * ), void * </a:t>
            </a:r>
            <a:r>
              <a:rPr lang="en-US" altLang="zh-CN" sz="2000" b="1" dirty="0" err="1">
                <a:solidFill>
                  <a:srgbClr val="006600"/>
                </a:solidFill>
                <a:latin typeface="微软雅黑" panose="020B0503020204020204" pitchFamily="34" charset="-122"/>
                <a:ea typeface="微软雅黑" panose="020B0503020204020204" pitchFamily="34" charset="-122"/>
              </a:rPr>
              <a:t>arg</a:t>
            </a:r>
            <a:r>
              <a:rPr lang="en-US" altLang="zh-CN" sz="20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线程创建流程</a:t>
            </a: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定义</a:t>
            </a:r>
            <a:r>
              <a:rPr lang="zh-CN" altLang="en-US" sz="2000" b="1" dirty="0">
                <a:solidFill>
                  <a:srgbClr val="8A2F8C"/>
                </a:solidFill>
                <a:latin typeface="微软雅黑" panose="020B0503020204020204" pitchFamily="34" charset="-122"/>
                <a:ea typeface="微软雅黑" panose="020B0503020204020204" pitchFamily="34" charset="-122"/>
              </a:rPr>
              <a:t>指向</a:t>
            </a:r>
            <a:r>
              <a:rPr lang="en-US" altLang="zh-CN" sz="2000" b="1" dirty="0" err="1">
                <a:solidFill>
                  <a:srgbClr val="006600"/>
                </a:solidFill>
                <a:latin typeface="微软雅黑" panose="020B0503020204020204" pitchFamily="34" charset="-122"/>
                <a:ea typeface="微软雅黑" panose="020B0503020204020204" pitchFamily="34" charset="-122"/>
              </a:rPr>
              <a:t>pthread_t</a:t>
            </a:r>
            <a:r>
              <a:rPr lang="zh-CN" altLang="en-US" sz="2000" b="1" dirty="0">
                <a:solidFill>
                  <a:srgbClr val="8A2F8C"/>
                </a:solidFill>
                <a:latin typeface="微软雅黑" panose="020B0503020204020204" pitchFamily="34" charset="-122"/>
                <a:ea typeface="微软雅黑" panose="020B0503020204020204" pitchFamily="34" charset="-122"/>
              </a:rPr>
              <a:t>对象的指针对象</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err="1" smtClean="0">
                <a:solidFill>
                  <a:srgbClr val="006600"/>
                </a:solidFill>
                <a:latin typeface="微软雅黑" panose="020B0503020204020204" pitchFamily="34" charset="-122"/>
                <a:ea typeface="微软雅黑" panose="020B0503020204020204" pitchFamily="34" charset="-122"/>
              </a:rPr>
              <a:t>pthread_t</a:t>
            </a:r>
            <a:r>
              <a:rPr lang="zh-CN" altLang="en-US" sz="2000" b="1" dirty="0">
                <a:solidFill>
                  <a:srgbClr val="8A2F8C"/>
                </a:solidFill>
                <a:latin typeface="微软雅黑" panose="020B0503020204020204" pitchFamily="34" charset="-122"/>
                <a:ea typeface="微软雅黑" panose="020B0503020204020204" pitchFamily="34" charset="-122"/>
              </a:rPr>
              <a:t>对象用于存储新线程的</a:t>
            </a:r>
            <a:r>
              <a:rPr lang="en-US" altLang="zh-CN" sz="2000" b="1" dirty="0" smtClean="0">
                <a:solidFill>
                  <a:srgbClr val="8A2F8C"/>
                </a:solidFill>
                <a:latin typeface="微软雅黑" panose="020B0503020204020204" pitchFamily="34" charset="-122"/>
                <a:ea typeface="微软雅黑" panose="020B0503020204020204" pitchFamily="34" charset="-122"/>
              </a:rPr>
              <a:t>ID</a:t>
            </a: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定义</a:t>
            </a:r>
            <a:r>
              <a:rPr lang="zh-CN" altLang="en-US" sz="2000" b="1" dirty="0">
                <a:solidFill>
                  <a:srgbClr val="8A2F8C"/>
                </a:solidFill>
                <a:latin typeface="微软雅黑" panose="020B0503020204020204" pitchFamily="34" charset="-122"/>
                <a:ea typeface="微软雅黑" panose="020B0503020204020204" pitchFamily="34" charset="-122"/>
              </a:rPr>
              <a:t>指向线程属性</a:t>
            </a:r>
            <a:r>
              <a:rPr lang="en-US" altLang="zh-CN" sz="2000" b="1" dirty="0" err="1">
                <a:solidFill>
                  <a:srgbClr val="006600"/>
                </a:solidFill>
                <a:latin typeface="微软雅黑" panose="020B0503020204020204" pitchFamily="34" charset="-122"/>
                <a:ea typeface="微软雅黑" panose="020B0503020204020204" pitchFamily="34" charset="-122"/>
              </a:rPr>
              <a:t>pthread_attr_t</a:t>
            </a:r>
            <a:r>
              <a:rPr lang="zh-CN" altLang="en-US" sz="2000" b="1" dirty="0">
                <a:solidFill>
                  <a:srgbClr val="8A2F8C"/>
                </a:solidFill>
                <a:latin typeface="微软雅黑" panose="020B0503020204020204" pitchFamily="34" charset="-122"/>
                <a:ea typeface="微软雅黑" panose="020B0503020204020204" pitchFamily="34" charset="-122"/>
              </a:rPr>
              <a:t>对象的指针对象；线程属性对象控制线程与程序其他部分（可能是其他线程）的交互；如果传递</a:t>
            </a:r>
            <a:r>
              <a:rPr lang="en-US" altLang="zh-CN" sz="2000" b="1" dirty="0">
                <a:solidFill>
                  <a:srgbClr val="006600"/>
                </a:solidFill>
                <a:latin typeface="微软雅黑" panose="020B0503020204020204" pitchFamily="34" charset="-122"/>
                <a:ea typeface="微软雅黑" panose="020B0503020204020204" pitchFamily="34" charset="-122"/>
              </a:rPr>
              <a:t>NULL</a:t>
            </a:r>
            <a:r>
              <a:rPr lang="zh-CN" altLang="en-US" sz="2000" b="1" dirty="0">
                <a:solidFill>
                  <a:srgbClr val="8A2F8C"/>
                </a:solidFill>
                <a:latin typeface="微软雅黑" panose="020B0503020204020204" pitchFamily="34" charset="-122"/>
                <a:ea typeface="微软雅黑" panose="020B0503020204020204" pitchFamily="34" charset="-122"/>
              </a:rPr>
              <a:t>，则使用缺省属性构造新线程</a:t>
            </a:r>
          </a:p>
        </p:txBody>
      </p:sp>
    </p:spTree>
    <p:extLst>
      <p:ext uri="{BB962C8B-B14F-4D97-AF65-F5344CB8AC3E}">
        <p14:creationId xmlns:p14="http://schemas.microsoft.com/office/powerpoint/2010/main" val="381143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原子型式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graphicFrame>
        <p:nvGraphicFramePr>
          <p:cNvPr id="10" name="表格 9"/>
          <p:cNvGraphicFramePr>
            <a:graphicFrameLocks noGrp="1"/>
          </p:cNvGraphicFramePr>
          <p:nvPr>
            <p:extLst>
              <p:ext uri="{D42A27DB-BD31-4B8C-83A1-F6EECF244321}">
                <p14:modId xmlns:p14="http://schemas.microsoft.com/office/powerpoint/2010/main" val="1694795380"/>
              </p:ext>
            </p:extLst>
          </p:nvPr>
        </p:nvGraphicFramePr>
        <p:xfrm>
          <a:off x="1707798" y="1356275"/>
          <a:ext cx="8569326" cy="4642373"/>
        </p:xfrm>
        <a:graphic>
          <a:graphicData uri="http://schemas.openxmlformats.org/drawingml/2006/table">
            <a:tbl>
              <a:tblPr/>
              <a:tblGrid>
                <a:gridCol w="2952456"/>
                <a:gridCol w="1123374"/>
                <a:gridCol w="1123374"/>
                <a:gridCol w="1123374"/>
                <a:gridCol w="1123374"/>
                <a:gridCol w="1123374"/>
              </a:tblGrid>
              <a:tr h="506564">
                <a:tc>
                  <a:txBody>
                    <a:bodyPr/>
                    <a:lstStyle/>
                    <a:p>
                      <a:pPr algn="l"/>
                      <a:r>
                        <a:rPr lang="zh-CN" altLang="en-US" sz="1400" b="1" dirty="0" smtClean="0">
                          <a:solidFill>
                            <a:schemeClr val="bg1"/>
                          </a:solidFill>
                          <a:latin typeface="微软雅黑" panose="020B0503020204020204" pitchFamily="34" charset="-122"/>
                          <a:ea typeface="微软雅黑" panose="020B0503020204020204" pitchFamily="34" charset="-122"/>
                        </a:rPr>
                        <a:t>操　作</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A2F8C"/>
                    </a:solidFill>
                  </a:tcPr>
                </a:tc>
                <a:tc>
                  <a:txBody>
                    <a:bodyPr/>
                    <a:lstStyle/>
                    <a:p>
                      <a:pPr marL="0" algn="ctr"/>
                      <a:r>
                        <a:rPr lang="en-US" altLang="zh-CN" sz="1400" b="1" dirty="0" smtClean="0">
                          <a:solidFill>
                            <a:schemeClr val="bg1"/>
                          </a:solidFill>
                          <a:latin typeface="微软雅黑" panose="020B0503020204020204" pitchFamily="34" charset="-122"/>
                          <a:ea typeface="微软雅黑" panose="020B0503020204020204" pitchFamily="34" charset="-122"/>
                        </a:rPr>
                        <a:t>atomic_</a:t>
                      </a:r>
                      <a:br>
                        <a:rPr lang="en-US" altLang="zh-CN" sz="1400" b="1" dirty="0" smtClean="0">
                          <a:solidFill>
                            <a:schemeClr val="bg1"/>
                          </a:solidFill>
                          <a:latin typeface="微软雅黑" panose="020B0503020204020204" pitchFamily="34" charset="-122"/>
                          <a:ea typeface="微软雅黑" panose="020B0503020204020204" pitchFamily="34" charset="-122"/>
                        </a:rPr>
                      </a:br>
                      <a:r>
                        <a:rPr lang="en-US" altLang="zh-CN" sz="1400" b="1" dirty="0" smtClean="0">
                          <a:solidFill>
                            <a:schemeClr val="bg1"/>
                          </a:solidFill>
                          <a:latin typeface="微软雅黑" panose="020B0503020204020204" pitchFamily="34" charset="-122"/>
                          <a:ea typeface="微软雅黑" panose="020B0503020204020204" pitchFamily="34" charset="-122"/>
                        </a:rPr>
                        <a:t>flag</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A2F8C"/>
                    </a:solidFill>
                  </a:tcPr>
                </a:tc>
                <a:tc>
                  <a:txBody>
                    <a:bodyPr/>
                    <a:lstStyle/>
                    <a:p>
                      <a:pPr marL="0" algn="ctr"/>
                      <a:r>
                        <a:rPr lang="en-US" altLang="zh-CN" sz="1400" b="1" dirty="0" smtClean="0">
                          <a:solidFill>
                            <a:schemeClr val="bg1"/>
                          </a:solidFill>
                          <a:latin typeface="微软雅黑" panose="020B0503020204020204" pitchFamily="34" charset="-122"/>
                          <a:ea typeface="微软雅黑" panose="020B0503020204020204" pitchFamily="34" charset="-122"/>
                        </a:rPr>
                        <a:t>atomic</a:t>
                      </a:r>
                      <a:br>
                        <a:rPr lang="en-US" altLang="zh-CN" sz="1400" b="1" dirty="0" smtClean="0">
                          <a:solidFill>
                            <a:schemeClr val="bg1"/>
                          </a:solidFill>
                          <a:latin typeface="微软雅黑" panose="020B0503020204020204" pitchFamily="34" charset="-122"/>
                          <a:ea typeface="微软雅黑" panose="020B0503020204020204" pitchFamily="34" charset="-122"/>
                        </a:rPr>
                      </a:br>
                      <a:r>
                        <a:rPr lang="en-US" altLang="zh-CN" sz="1400" b="1" dirty="0" smtClean="0">
                          <a:solidFill>
                            <a:schemeClr val="bg1"/>
                          </a:solidFill>
                          <a:latin typeface="微软雅黑" panose="020B0503020204020204" pitchFamily="34" charset="-122"/>
                          <a:ea typeface="微软雅黑" panose="020B0503020204020204" pitchFamily="34" charset="-122"/>
                        </a:rPr>
                        <a:t>&lt;</a:t>
                      </a:r>
                      <a:r>
                        <a:rPr lang="en-US" altLang="zh-CN" sz="1400" b="1" dirty="0" err="1" smtClean="0">
                          <a:solidFill>
                            <a:schemeClr val="bg1"/>
                          </a:solidFill>
                          <a:latin typeface="微软雅黑" panose="020B0503020204020204" pitchFamily="34" charset="-122"/>
                          <a:ea typeface="微软雅黑" panose="020B0503020204020204" pitchFamily="34" charset="-122"/>
                        </a:rPr>
                        <a:t>bool</a:t>
                      </a:r>
                      <a:r>
                        <a:rPr lang="en-US" altLang="zh-CN" sz="1400" b="1" dirty="0" smtClean="0">
                          <a:solidFill>
                            <a:schemeClr val="bg1"/>
                          </a:solidFill>
                          <a:latin typeface="微软雅黑" panose="020B0503020204020204" pitchFamily="34" charset="-122"/>
                          <a:ea typeface="微软雅黑" panose="020B0503020204020204" pitchFamily="34" charset="-122"/>
                        </a:rPr>
                        <a:t>&gt;</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A2F8C"/>
                    </a:solidFill>
                  </a:tcPr>
                </a:tc>
                <a:tc>
                  <a:txBody>
                    <a:bodyPr/>
                    <a:lstStyle/>
                    <a:p>
                      <a:pPr marL="0" algn="ctr"/>
                      <a:r>
                        <a:rPr lang="en-US" altLang="zh-CN" sz="1400" b="1" dirty="0" smtClean="0">
                          <a:solidFill>
                            <a:schemeClr val="bg1"/>
                          </a:solidFill>
                          <a:latin typeface="微软雅黑" panose="020B0503020204020204" pitchFamily="34" charset="-122"/>
                          <a:ea typeface="微软雅黑" panose="020B0503020204020204" pitchFamily="34" charset="-122"/>
                        </a:rPr>
                        <a:t>atomic</a:t>
                      </a:r>
                      <a:br>
                        <a:rPr lang="en-US" altLang="zh-CN" sz="1400" b="1" dirty="0" smtClean="0">
                          <a:solidFill>
                            <a:schemeClr val="bg1"/>
                          </a:solidFill>
                          <a:latin typeface="微软雅黑" panose="020B0503020204020204" pitchFamily="34" charset="-122"/>
                          <a:ea typeface="微软雅黑" panose="020B0503020204020204" pitchFamily="34" charset="-122"/>
                        </a:rPr>
                      </a:br>
                      <a:r>
                        <a:rPr lang="en-US" altLang="zh-CN" sz="1400" b="1" dirty="0" smtClean="0">
                          <a:solidFill>
                            <a:schemeClr val="bg1"/>
                          </a:solidFill>
                          <a:latin typeface="微软雅黑" panose="020B0503020204020204" pitchFamily="34" charset="-122"/>
                          <a:ea typeface="微软雅黑" panose="020B0503020204020204" pitchFamily="34" charset="-122"/>
                        </a:rPr>
                        <a:t>&lt;</a:t>
                      </a:r>
                      <a:r>
                        <a:rPr lang="en-US" altLang="zh-CN" sz="1400" b="1" dirty="0" err="1" smtClean="0">
                          <a:solidFill>
                            <a:schemeClr val="bg1"/>
                          </a:solidFill>
                          <a:latin typeface="微软雅黑" panose="020B0503020204020204" pitchFamily="34" charset="-122"/>
                          <a:ea typeface="微软雅黑" panose="020B0503020204020204" pitchFamily="34" charset="-122"/>
                        </a:rPr>
                        <a:t>int_t</a:t>
                      </a:r>
                      <a:r>
                        <a:rPr lang="en-US" altLang="zh-CN" sz="1400" b="1" dirty="0" smtClean="0">
                          <a:solidFill>
                            <a:schemeClr val="bg1"/>
                          </a:solidFill>
                          <a:latin typeface="微软雅黑" panose="020B0503020204020204" pitchFamily="34" charset="-122"/>
                          <a:ea typeface="微软雅黑" panose="020B0503020204020204" pitchFamily="34" charset="-122"/>
                        </a:rPr>
                        <a:t>&gt;</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A2F8C"/>
                    </a:solidFill>
                  </a:tcPr>
                </a:tc>
                <a:tc>
                  <a:txBody>
                    <a:bodyPr/>
                    <a:lstStyle/>
                    <a:p>
                      <a:pPr marL="0" algn="ctr"/>
                      <a:r>
                        <a:rPr lang="en-US" altLang="zh-CN" sz="1400" b="1" dirty="0" smtClean="0">
                          <a:solidFill>
                            <a:schemeClr val="bg1"/>
                          </a:solidFill>
                          <a:latin typeface="微软雅黑" panose="020B0503020204020204" pitchFamily="34" charset="-122"/>
                          <a:ea typeface="微软雅黑" panose="020B0503020204020204" pitchFamily="34" charset="-122"/>
                        </a:rPr>
                        <a:t>atomic</a:t>
                      </a:r>
                      <a:br>
                        <a:rPr lang="en-US" altLang="zh-CN" sz="1400" b="1" dirty="0" smtClean="0">
                          <a:solidFill>
                            <a:schemeClr val="bg1"/>
                          </a:solidFill>
                          <a:latin typeface="微软雅黑" panose="020B0503020204020204" pitchFamily="34" charset="-122"/>
                          <a:ea typeface="微软雅黑" panose="020B0503020204020204" pitchFamily="34" charset="-122"/>
                        </a:rPr>
                      </a:br>
                      <a:r>
                        <a:rPr lang="en-US" altLang="zh-CN" sz="1400" b="1" dirty="0" smtClean="0">
                          <a:solidFill>
                            <a:schemeClr val="bg1"/>
                          </a:solidFill>
                          <a:latin typeface="微软雅黑" panose="020B0503020204020204" pitchFamily="34" charset="-122"/>
                          <a:ea typeface="微软雅黑" panose="020B0503020204020204" pitchFamily="34" charset="-122"/>
                        </a:rPr>
                        <a:t>&lt;T*&gt;</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A2F8C"/>
                    </a:solidFill>
                  </a:tcPr>
                </a:tc>
                <a:tc>
                  <a:txBody>
                    <a:bodyPr/>
                    <a:lstStyle/>
                    <a:p>
                      <a:pPr marL="0" algn="ctr"/>
                      <a:r>
                        <a:rPr lang="en-US" altLang="zh-CN" sz="1400" b="1" dirty="0" smtClean="0">
                          <a:solidFill>
                            <a:schemeClr val="bg1"/>
                          </a:solidFill>
                          <a:latin typeface="微软雅黑" panose="020B0503020204020204" pitchFamily="34" charset="-122"/>
                          <a:ea typeface="微软雅黑" panose="020B0503020204020204" pitchFamily="34" charset="-122"/>
                        </a:rPr>
                        <a:t>atomic</a:t>
                      </a:r>
                      <a:br>
                        <a:rPr lang="en-US" altLang="zh-CN" sz="1400" b="1" dirty="0" smtClean="0">
                          <a:solidFill>
                            <a:schemeClr val="bg1"/>
                          </a:solidFill>
                          <a:latin typeface="微软雅黑" panose="020B0503020204020204" pitchFamily="34" charset="-122"/>
                          <a:ea typeface="微软雅黑" panose="020B0503020204020204" pitchFamily="34" charset="-122"/>
                        </a:rPr>
                      </a:br>
                      <a:r>
                        <a:rPr lang="en-US" altLang="zh-CN" sz="1400" b="1" dirty="0" smtClean="0">
                          <a:solidFill>
                            <a:schemeClr val="bg1"/>
                          </a:solidFill>
                          <a:latin typeface="微软雅黑" panose="020B0503020204020204" pitchFamily="34" charset="-122"/>
                          <a:ea typeface="微软雅黑" panose="020B0503020204020204" pitchFamily="34" charset="-122"/>
                        </a:rPr>
                        <a:t>&lt;</a:t>
                      </a:r>
                      <a:r>
                        <a:rPr lang="en-US" altLang="zh-CN" sz="1400" b="1" dirty="0" err="1" smtClean="0">
                          <a:solidFill>
                            <a:schemeClr val="bg1"/>
                          </a:solidFill>
                          <a:latin typeface="微软雅黑" panose="020B0503020204020204" pitchFamily="34" charset="-122"/>
                          <a:ea typeface="微软雅黑" panose="020B0503020204020204" pitchFamily="34" charset="-122"/>
                        </a:rPr>
                        <a:t>other_t</a:t>
                      </a:r>
                      <a:r>
                        <a:rPr lang="en-US" altLang="zh-CN" sz="1400" b="1" dirty="0" smtClean="0">
                          <a:solidFill>
                            <a:schemeClr val="bg1"/>
                          </a:solidFill>
                          <a:latin typeface="微软雅黑" panose="020B0503020204020204" pitchFamily="34" charset="-122"/>
                          <a:ea typeface="微软雅黑" panose="020B0503020204020204" pitchFamily="34" charset="-122"/>
                        </a:rPr>
                        <a:t>&gt;</a:t>
                      </a:r>
                      <a:endParaRPr lang="zh-CN" altLang="en-US" sz="1400" b="1" dirty="0">
                        <a:solidFill>
                          <a:schemeClr val="bg1"/>
                        </a:solidFill>
                        <a:latin typeface="微软雅黑" panose="020B0503020204020204" pitchFamily="34" charset="-122"/>
                        <a:ea typeface="微软雅黑" panose="020B0503020204020204" pitchFamily="34" charset="-122"/>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A2F8C"/>
                    </a:solidFill>
                  </a:tcPr>
                </a:tc>
              </a:tr>
              <a:tr h="303939">
                <a:tc>
                  <a:txBody>
                    <a:bodyPr/>
                    <a:lstStyle/>
                    <a:p>
                      <a:pPr algn="l">
                        <a:spcAft>
                          <a:spcPts val="0"/>
                        </a:spcAft>
                      </a:pPr>
                      <a:r>
                        <a:rPr lang="en-US" altLang="zh-CN" sz="1600" b="1" kern="100" dirty="0" err="1" smtClean="0">
                          <a:solidFill>
                            <a:srgbClr val="8A2F8C"/>
                          </a:solidFill>
                          <a:effectLst/>
                          <a:latin typeface="微软雅黑" panose="020B0503020204020204" pitchFamily="34" charset="-122"/>
                          <a:ea typeface="微软雅黑" panose="020B0503020204020204" pitchFamily="34" charset="-122"/>
                          <a:cs typeface="Times New Roman"/>
                        </a:rPr>
                        <a:t>test_and_set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r h="303939">
                <a:tc>
                  <a:txBody>
                    <a:bodyPr/>
                    <a:lstStyle/>
                    <a:p>
                      <a:pPr algn="l">
                        <a:spcAft>
                          <a:spcPts val="0"/>
                        </a:spcAft>
                      </a:pP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clear</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algn="ctr"/>
                      <a:endParaRPr lang="zh-CN" altLang="en-US" sz="2000" dirty="0"/>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algn="ctr"/>
                      <a:endParaRPr lang="zh-CN" altLang="en-US" sz="2000" dirty="0"/>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algn="ctr"/>
                      <a:endParaRPr lang="zh-CN" altLang="en-US" sz="2000" dirty="0"/>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algn="ctr"/>
                      <a:endParaRPr lang="zh-CN" altLang="en-US" sz="2000" dirty="0"/>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303939">
                <a:tc>
                  <a:txBody>
                    <a:bodyPr/>
                    <a:lstStyle/>
                    <a:p>
                      <a:pPr algn="l">
                        <a:spcAft>
                          <a:spcPts val="0"/>
                        </a:spcAft>
                      </a:pPr>
                      <a:r>
                        <a:rPr lang="en-US" altLang="zh-CN" sz="1600" b="1" kern="100" dirty="0" err="1" smtClean="0">
                          <a:solidFill>
                            <a:srgbClr val="8A2F8C"/>
                          </a:solidFill>
                          <a:effectLst/>
                          <a:latin typeface="微软雅黑" panose="020B0503020204020204" pitchFamily="34" charset="-122"/>
                          <a:ea typeface="微软雅黑" panose="020B0503020204020204" pitchFamily="34" charset="-122"/>
                          <a:cs typeface="Times New Roman"/>
                        </a:rPr>
                        <a:t>is_lock_free</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r h="303939">
                <a:tc>
                  <a:txBody>
                    <a:bodyPr/>
                    <a:lstStyle/>
                    <a:p>
                      <a:pPr algn="l">
                        <a:spcAft>
                          <a:spcPts val="0"/>
                        </a:spcAft>
                      </a:pP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load</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303939">
                <a:tc>
                  <a:txBody>
                    <a:bodyPr/>
                    <a:lstStyle/>
                    <a:p>
                      <a:pPr marL="0" algn="just" defTabSz="914400" rtl="0" eaLnBrk="1" latinLnBrk="0" hangingPunct="1">
                        <a:spcAft>
                          <a:spcPts val="0"/>
                        </a:spcAft>
                      </a:pP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store</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defTabSz="914400" rtl="0" eaLnBrk="1" latinLnBrk="0" hangingPunct="1">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alt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r h="303939">
                <a:tc>
                  <a:txBody>
                    <a:bodyPr/>
                    <a:lstStyle/>
                    <a:p>
                      <a:pPr algn="l">
                        <a:spcAft>
                          <a:spcPts val="0"/>
                        </a:spcAft>
                      </a:pP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exchange</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defTabSz="914400" rtl="0" eaLnBrk="1" latinLnBrk="0" hangingPunct="1">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alt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defTabSz="914400" rtl="0" eaLnBrk="1" latinLnBrk="0" hangingPunct="1">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defTabSz="914400" rtl="0" eaLnBrk="1" latinLnBrk="0" hangingPunct="1">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defTabSz="914400" rtl="0" eaLnBrk="1" latinLnBrk="0" hangingPunct="1">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457556">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b="1" kern="100" dirty="0" err="1" smtClean="0">
                          <a:solidFill>
                            <a:srgbClr val="8A2F8C"/>
                          </a:solidFill>
                          <a:effectLst/>
                          <a:latin typeface="微软雅黑" panose="020B0503020204020204" pitchFamily="34" charset="-122"/>
                          <a:ea typeface="微软雅黑" panose="020B0503020204020204" pitchFamily="34" charset="-122"/>
                          <a:cs typeface="Times New Roman"/>
                        </a:rPr>
                        <a:t>compare_exchange_weak</a:t>
                      </a: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 </a:t>
                      </a:r>
                      <a:r>
                        <a:rPr lang="en-US" altLang="zh-CN" sz="1600" b="1" kern="100" dirty="0" err="1" smtClean="0">
                          <a:solidFill>
                            <a:srgbClr val="8A2F8C"/>
                          </a:solidFill>
                          <a:effectLst/>
                          <a:latin typeface="微软雅黑" panose="020B0503020204020204" pitchFamily="34" charset="-122"/>
                          <a:ea typeface="微软雅黑" panose="020B0503020204020204" pitchFamily="34" charset="-122"/>
                          <a:cs typeface="Times New Roman"/>
                        </a:rPr>
                        <a:t>compare_exchange_strong</a:t>
                      </a:r>
                      <a:endParaRPr lang="zh-CN"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alt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r h="303939">
                <a:tc>
                  <a:txBody>
                    <a:bodyPr/>
                    <a:lstStyle/>
                    <a:p>
                      <a:pPr algn="l">
                        <a:spcAft>
                          <a:spcPts val="0"/>
                        </a:spcAft>
                      </a:pPr>
                      <a:r>
                        <a:rPr lang="en-US" altLang="zh-CN" sz="1600" b="1" kern="100" dirty="0" err="1" smtClean="0">
                          <a:solidFill>
                            <a:srgbClr val="8A2F8C"/>
                          </a:solidFill>
                          <a:effectLst/>
                          <a:latin typeface="微软雅黑" panose="020B0503020204020204" pitchFamily="34" charset="-122"/>
                          <a:ea typeface="微软雅黑" panose="020B0503020204020204" pitchFamily="34" charset="-122"/>
                          <a:cs typeface="Times New Roman"/>
                        </a:rPr>
                        <a:t>fetch_add</a:t>
                      </a: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r>
                        <a:rPr lang="en-US" altLang="zh-CN" sz="1600" b="1" kern="100" baseline="0" dirty="0" smtClean="0">
                          <a:solidFill>
                            <a:srgbClr val="8A2F8C"/>
                          </a:solidFill>
                          <a:effectLst/>
                          <a:latin typeface="微软雅黑" panose="020B0503020204020204" pitchFamily="34" charset="-122"/>
                          <a:ea typeface="微软雅黑" panose="020B0503020204020204" pitchFamily="34" charset="-122"/>
                          <a:cs typeface="Times New Roman"/>
                        </a:rPr>
                        <a:t> +=</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alt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defTabSz="914400" rtl="0" eaLnBrk="1" latinLnBrk="0" hangingPunct="1">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303939">
                <a:tc>
                  <a:txBody>
                    <a:bodyPr/>
                    <a:lstStyle/>
                    <a:p>
                      <a:pPr algn="just">
                        <a:spcAft>
                          <a:spcPts val="0"/>
                        </a:spcAft>
                      </a:pPr>
                      <a:r>
                        <a:rPr lang="en-US" altLang="zh-CN" sz="1600" b="1" kern="100" dirty="0" err="1" smtClean="0">
                          <a:solidFill>
                            <a:srgbClr val="8A2F8C"/>
                          </a:solidFill>
                          <a:effectLst/>
                          <a:latin typeface="微软雅黑" panose="020B0503020204020204" pitchFamily="34" charset="-122"/>
                          <a:ea typeface="微软雅黑" panose="020B0503020204020204" pitchFamily="34" charset="-122"/>
                          <a:cs typeface="Times New Roman"/>
                        </a:rPr>
                        <a:t>fetch_sub</a:t>
                      </a: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 -=</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40000"/>
                        <a:lumOff val="60000"/>
                      </a:schemeClr>
                    </a:solidFill>
                  </a:tcPr>
                </a:tc>
              </a:tr>
              <a:tr h="303939">
                <a:tc>
                  <a:txBody>
                    <a:bodyPr/>
                    <a:lstStyle/>
                    <a:p>
                      <a:pPr marL="0" algn="l" defTabSz="914400" rtl="0" eaLnBrk="1" latinLnBrk="0" hangingPunct="1">
                        <a:spcAft>
                          <a:spcPts val="0"/>
                        </a:spcAft>
                      </a:pPr>
                      <a:r>
                        <a:rPr lang="en-US" altLang="zh-CN" sz="1600" b="1" kern="100" dirty="0" err="1" smtClean="0">
                          <a:solidFill>
                            <a:srgbClr val="8A2F8C"/>
                          </a:solidFill>
                          <a:effectLst/>
                          <a:latin typeface="微软雅黑" panose="020B0503020204020204" pitchFamily="34" charset="-122"/>
                          <a:ea typeface="微软雅黑" panose="020B0503020204020204" pitchFamily="34" charset="-122"/>
                          <a:cs typeface="Times New Roman"/>
                        </a:rPr>
                        <a:t>fetch_or</a:t>
                      </a: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 |=</a:t>
                      </a:r>
                      <a:endParaRPr lang="zh-CN" altLang="en-US"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303939">
                <a:tc>
                  <a:txBody>
                    <a:bodyPr/>
                    <a:lstStyle/>
                    <a:p>
                      <a:pPr algn="just">
                        <a:spcAft>
                          <a:spcPts val="0"/>
                        </a:spcAft>
                      </a:pPr>
                      <a:r>
                        <a:rPr lang="en-US" altLang="zh-CN" sz="1600" b="1" kern="100" dirty="0" err="1" smtClean="0">
                          <a:solidFill>
                            <a:srgbClr val="8A2F8C"/>
                          </a:solidFill>
                          <a:effectLst/>
                          <a:latin typeface="微软雅黑" panose="020B0503020204020204" pitchFamily="34" charset="-122"/>
                          <a:ea typeface="微软雅黑" panose="020B0503020204020204" pitchFamily="34" charset="-122"/>
                          <a:cs typeface="Times New Roman"/>
                        </a:rPr>
                        <a:t>fetch_and</a:t>
                      </a: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 &amp;=</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303939">
                <a:tc>
                  <a:txBody>
                    <a:bodyPr/>
                    <a:lstStyle/>
                    <a:p>
                      <a:pPr algn="just">
                        <a:spcAft>
                          <a:spcPts val="0"/>
                        </a:spcAft>
                      </a:pPr>
                      <a:r>
                        <a:rPr lang="en-US" altLang="zh-CN" sz="1600" b="1" kern="100" dirty="0" err="1" smtClean="0">
                          <a:solidFill>
                            <a:srgbClr val="8A2F8C"/>
                          </a:solidFill>
                          <a:effectLst/>
                          <a:latin typeface="微软雅黑" panose="020B0503020204020204" pitchFamily="34" charset="-122"/>
                          <a:ea typeface="微软雅黑" panose="020B0503020204020204" pitchFamily="34" charset="-122"/>
                          <a:cs typeface="Times New Roman"/>
                        </a:rPr>
                        <a:t>fetch_xor</a:t>
                      </a: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 ^=</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r h="303939">
                <a:tc>
                  <a:txBody>
                    <a:bodyPr/>
                    <a:lstStyle/>
                    <a:p>
                      <a:pPr algn="just">
                        <a:spcAft>
                          <a:spcPts val="0"/>
                        </a:spcAft>
                      </a:pPr>
                      <a:r>
                        <a:rPr lang="en-US"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 --</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00" dirty="0" smtClean="0">
                          <a:solidFill>
                            <a:srgbClr val="8A2F8C"/>
                          </a:solidFill>
                          <a:effectLst/>
                          <a:latin typeface="微软雅黑" panose="020B0503020204020204" pitchFamily="34" charset="-122"/>
                          <a:ea typeface="微软雅黑" panose="020B0503020204020204" pitchFamily="34" charset="-122"/>
                          <a:cs typeface="Times New Roman"/>
                        </a:rPr>
                        <a:t>√</a:t>
                      </a:r>
                      <a:endParaRPr lang="zh-CN" altLang="zh-CN" sz="1600" b="1" kern="100" dirty="0" smtClean="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algn="ctr">
                        <a:spcAft>
                          <a:spcPts val="0"/>
                        </a:spcAft>
                      </a:pPr>
                      <a:endParaRPr lang="zh-CN" sz="1600" b="1" kern="100" dirty="0">
                        <a:solidFill>
                          <a:srgbClr val="8A2F8C"/>
                        </a:solidFill>
                        <a:effectLst/>
                        <a:latin typeface="微软雅黑" panose="020B0503020204020204" pitchFamily="34" charset="-122"/>
                        <a:ea typeface="微软雅黑" panose="020B0503020204020204" pitchFamily="34" charset="-122"/>
                        <a:cs typeface="Times New Roman"/>
                      </a:endParaRPr>
                    </a:p>
                  </a:txBody>
                  <a:tcPr marL="107995" marR="107995"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410782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原子型式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622008" y="1306045"/>
            <a:ext cx="8135937"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006600"/>
                </a:solidFill>
              </a:rPr>
              <a:t>#include &lt;atomic&gt;</a:t>
            </a: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iostream</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&lt;thread&gt;</a:t>
            </a:r>
          </a:p>
          <a:p>
            <a:pPr eaLnBrk="1" hangingPunct="1">
              <a:lnSpc>
                <a:spcPct val="100000"/>
              </a:lnSpc>
              <a:spcBef>
                <a:spcPct val="0"/>
              </a:spcBef>
              <a:buClr>
                <a:srgbClr val="FFF59B"/>
              </a:buClr>
              <a:buSzTx/>
              <a:buFontTx/>
              <a:buNone/>
            </a:pPr>
            <a:r>
              <a:rPr lang="en-US" altLang="zh-CN" sz="1600" dirty="0" err="1">
                <a:solidFill>
                  <a:srgbClr val="006600"/>
                </a:solidFill>
              </a:rPr>
              <a:t>int</a:t>
            </a:r>
            <a:r>
              <a:rPr lang="en-US" altLang="zh-CN" sz="1600" dirty="0">
                <a:solidFill>
                  <a:srgbClr val="006600"/>
                </a:solidFill>
              </a:rPr>
              <a:t> </a:t>
            </a:r>
            <a:r>
              <a:rPr lang="en-US" altLang="zh-CN" sz="1600" dirty="0" smtClean="0">
                <a:solidFill>
                  <a:srgbClr val="006600"/>
                </a:solidFill>
              </a:rPr>
              <a:t> n </a:t>
            </a:r>
            <a:r>
              <a:rPr lang="en-US" altLang="zh-CN" sz="1600" dirty="0">
                <a:solidFill>
                  <a:srgbClr val="006600"/>
                </a:solidFill>
              </a:rPr>
              <a:t>= 0;</a:t>
            </a:r>
          </a:p>
          <a:p>
            <a:pPr eaLnBrk="1" hangingPunct="1">
              <a:lnSpc>
                <a:spcPct val="100000"/>
              </a:lnSpc>
              <a:spcBef>
                <a:spcPct val="0"/>
              </a:spcBef>
              <a:buClr>
                <a:srgbClr val="FFF59B"/>
              </a:buClr>
              <a:buSzTx/>
              <a:buFontTx/>
              <a:buNone/>
            </a:pPr>
            <a:r>
              <a:rPr lang="en-US" altLang="zh-CN" sz="1600" dirty="0">
                <a:solidFill>
                  <a:srgbClr val="006600"/>
                </a:solidFill>
              </a:rPr>
              <a:t>std::atomic&lt;</a:t>
            </a:r>
            <a:r>
              <a:rPr lang="en-US" altLang="zh-CN" sz="1600" dirty="0" err="1">
                <a:solidFill>
                  <a:srgbClr val="006600"/>
                </a:solidFill>
              </a:rPr>
              <a:t>int</a:t>
            </a:r>
            <a:r>
              <a:rPr lang="en-US" altLang="zh-CN" sz="1600" dirty="0" smtClean="0">
                <a:solidFill>
                  <a:srgbClr val="006600"/>
                </a:solidFill>
              </a:rPr>
              <a:t>&gt;  </a:t>
            </a:r>
            <a:r>
              <a:rPr lang="en-US" altLang="zh-CN" sz="1600" dirty="0">
                <a:solidFill>
                  <a:srgbClr val="006600"/>
                </a:solidFill>
              </a:rPr>
              <a:t>a( 0 );</a:t>
            </a:r>
          </a:p>
          <a:p>
            <a:pPr eaLnBrk="1" hangingPunct="1">
              <a:lnSpc>
                <a:spcPct val="100000"/>
              </a:lnSpc>
              <a:spcBef>
                <a:spcPct val="0"/>
              </a:spcBef>
              <a:buClr>
                <a:srgbClr val="FFF59B"/>
              </a:buClr>
              <a:buSzTx/>
              <a:buFontTx/>
              <a:buNone/>
            </a:pPr>
            <a:r>
              <a:rPr lang="en-US" altLang="zh-CN" sz="1600" dirty="0">
                <a:solidFill>
                  <a:srgbClr val="006600"/>
                </a:solidFill>
              </a:rPr>
              <a:t>void  </a:t>
            </a:r>
            <a:r>
              <a:rPr lang="en-US" altLang="zh-CN" sz="1600" dirty="0" err="1" smtClean="0">
                <a:solidFill>
                  <a:srgbClr val="006600"/>
                </a:solidFill>
              </a:rPr>
              <a:t>AddAtomically</a:t>
            </a:r>
            <a:r>
              <a:rPr lang="en-US" altLang="zh-CN" sz="1600" dirty="0" smtClean="0">
                <a:solidFill>
                  <a:srgbClr val="006600"/>
                </a:solidFill>
              </a:rPr>
              <a:t>( </a:t>
            </a:r>
            <a:r>
              <a:rPr lang="en-US" altLang="zh-CN" sz="1600" dirty="0" err="1">
                <a:solidFill>
                  <a:srgbClr val="006600"/>
                </a:solidFill>
              </a:rPr>
              <a:t>int</a:t>
            </a:r>
            <a:r>
              <a:rPr lang="en-US" altLang="zh-CN" sz="1600" dirty="0">
                <a:solidFill>
                  <a:srgbClr val="006600"/>
                </a:solidFill>
              </a:rPr>
              <a:t> m )  {  while( m-- )  </a:t>
            </a:r>
            <a:r>
              <a:rPr lang="en-US" altLang="zh-CN" sz="1600" dirty="0" err="1">
                <a:solidFill>
                  <a:srgbClr val="006600"/>
                </a:solidFill>
              </a:rPr>
              <a:t>a.fetch_add</a:t>
            </a:r>
            <a:r>
              <a:rPr lang="en-US" altLang="zh-CN" sz="1600" dirty="0">
                <a:solidFill>
                  <a:srgbClr val="006600"/>
                </a:solidFill>
              </a:rPr>
              <a:t>( 1 );  }</a:t>
            </a:r>
          </a:p>
          <a:p>
            <a:pPr eaLnBrk="1" hangingPunct="1">
              <a:lnSpc>
                <a:spcPct val="100000"/>
              </a:lnSpc>
              <a:spcBef>
                <a:spcPct val="0"/>
              </a:spcBef>
              <a:buClr>
                <a:srgbClr val="FFF59B"/>
              </a:buClr>
              <a:buSzTx/>
              <a:buFontTx/>
              <a:buNone/>
            </a:pPr>
            <a:r>
              <a:rPr lang="en-US" altLang="zh-CN" sz="1600" dirty="0">
                <a:solidFill>
                  <a:srgbClr val="006600"/>
                </a:solidFill>
              </a:rPr>
              <a:t>void  Add( </a:t>
            </a:r>
            <a:r>
              <a:rPr lang="en-US" altLang="zh-CN" sz="1600" dirty="0" err="1">
                <a:solidFill>
                  <a:srgbClr val="006600"/>
                </a:solidFill>
              </a:rPr>
              <a:t>int</a:t>
            </a:r>
            <a:r>
              <a:rPr lang="en-US" altLang="zh-CN" sz="1600" dirty="0">
                <a:solidFill>
                  <a:srgbClr val="006600"/>
                </a:solidFill>
              </a:rPr>
              <a:t> m )  {  while( m-- )  ++n;  }</a:t>
            </a:r>
          </a:p>
          <a:p>
            <a:pPr eaLnBrk="1" hangingPunct="1">
              <a:lnSpc>
                <a:spcPct val="100000"/>
              </a:lnSpc>
              <a:spcBef>
                <a:spcPct val="0"/>
              </a:spcBef>
              <a:buClr>
                <a:srgbClr val="FFF59B"/>
              </a:buClr>
              <a:buSzTx/>
              <a:buFontTx/>
              <a:buNone/>
            </a:pPr>
            <a:r>
              <a:rPr lang="en-US" altLang="zh-CN" sz="1600" dirty="0" err="1">
                <a:solidFill>
                  <a:srgbClr val="006600"/>
                </a:solidFill>
              </a:rPr>
              <a:t>int</a:t>
            </a:r>
            <a:r>
              <a:rPr lang="en-US" altLang="zh-CN" sz="1600" dirty="0">
                <a:solidFill>
                  <a:srgbClr val="006600"/>
                </a:solidFill>
              </a:rPr>
              <a:t>  main()</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std::thread  </a:t>
            </a:r>
            <a:r>
              <a:rPr lang="en-US" altLang="zh-CN" sz="1600" dirty="0" smtClean="0">
                <a:solidFill>
                  <a:srgbClr val="006600"/>
                </a:solidFill>
              </a:rPr>
              <a:t>ts1[8], ts2[8];</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for( auto &amp; t: ts1 )  t = std::move( std::thread( </a:t>
            </a:r>
            <a:r>
              <a:rPr lang="en-US" altLang="zh-CN" sz="1600" dirty="0" err="1" smtClean="0">
                <a:solidFill>
                  <a:srgbClr val="006600"/>
                </a:solidFill>
              </a:rPr>
              <a:t>AddAtomically</a:t>
            </a:r>
            <a:r>
              <a:rPr lang="en-US" altLang="zh-CN" sz="1600" dirty="0" smtClean="0">
                <a:solidFill>
                  <a:srgbClr val="006600"/>
                </a:solidFill>
              </a:rPr>
              <a:t>, </a:t>
            </a:r>
            <a:r>
              <a:rPr lang="en-US" altLang="zh-CN" sz="1600" dirty="0">
                <a:solidFill>
                  <a:srgbClr val="006600"/>
                </a:solidFill>
              </a:rPr>
              <a:t>1000000 ) );</a:t>
            </a:r>
          </a:p>
          <a:p>
            <a:pPr eaLnBrk="1" hangingPunct="1">
              <a:lnSpc>
                <a:spcPct val="100000"/>
              </a:lnSpc>
              <a:spcBef>
                <a:spcPct val="0"/>
              </a:spcBef>
              <a:buClr>
                <a:srgbClr val="FFF59B"/>
              </a:buClr>
              <a:buSzTx/>
              <a:buFontTx/>
              <a:buNone/>
            </a:pPr>
            <a:r>
              <a:rPr lang="en-US" altLang="zh-CN" sz="1600" dirty="0">
                <a:solidFill>
                  <a:srgbClr val="006600"/>
                </a:solidFill>
              </a:rPr>
              <a:t>  for( auto &amp; t: ts2 )  t = std::move( std::thread( Add, 1000000 ) );</a:t>
            </a:r>
          </a:p>
          <a:p>
            <a:pPr eaLnBrk="1" hangingPunct="1">
              <a:lnSpc>
                <a:spcPct val="100000"/>
              </a:lnSpc>
              <a:spcBef>
                <a:spcPct val="0"/>
              </a:spcBef>
              <a:buClr>
                <a:srgbClr val="FFF59B"/>
              </a:buClr>
              <a:buSzTx/>
              <a:buFontTx/>
              <a:buNone/>
            </a:pPr>
            <a:r>
              <a:rPr lang="en-US" altLang="zh-CN" sz="1600" dirty="0">
                <a:solidFill>
                  <a:srgbClr val="006600"/>
                </a:solidFill>
              </a:rPr>
              <a:t>  for( auto &amp; t: ts1 )  </a:t>
            </a:r>
            <a:r>
              <a:rPr lang="en-US" altLang="zh-CN" sz="1600" dirty="0" err="1">
                <a:solidFill>
                  <a:srgbClr val="006600"/>
                </a:solidFill>
              </a:rPr>
              <a:t>t.join</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for( auto &amp; t: ts2 )  </a:t>
            </a:r>
            <a:r>
              <a:rPr lang="en-US" altLang="zh-CN" sz="1600" dirty="0" err="1">
                <a:solidFill>
                  <a:srgbClr val="006600"/>
                </a:solidFill>
              </a:rPr>
              <a:t>t.join</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  </a:t>
            </a:r>
            <a:r>
              <a:rPr lang="zh-CN" altLang="en-US" sz="1600" dirty="0">
                <a:solidFill>
                  <a:srgbClr val="006600"/>
                </a:solidFill>
              </a:rPr>
              <a:t>输出结果：</a:t>
            </a:r>
            <a:r>
              <a:rPr lang="en-US" altLang="zh-CN" sz="1600" dirty="0">
                <a:solidFill>
                  <a:srgbClr val="006600"/>
                </a:solidFill>
              </a:rPr>
              <a:t>a</a:t>
            </a:r>
            <a:r>
              <a:rPr lang="zh-CN" altLang="en-US" sz="1600" dirty="0">
                <a:solidFill>
                  <a:srgbClr val="006600"/>
                </a:solidFill>
              </a:rPr>
              <a:t>值固定，而</a:t>
            </a:r>
            <a:r>
              <a:rPr lang="en-US" altLang="zh-CN" sz="1600" dirty="0">
                <a:solidFill>
                  <a:srgbClr val="006600"/>
                </a:solidFill>
              </a:rPr>
              <a:t>n</a:t>
            </a:r>
            <a:r>
              <a:rPr lang="zh-CN" altLang="en-US" sz="1600" dirty="0">
                <a:solidFill>
                  <a:srgbClr val="006600"/>
                </a:solidFill>
              </a:rPr>
              <a:t>值多次运行结果可能不同</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"a = " &lt;&lt; a &lt;&lt; std::</a:t>
            </a:r>
            <a:r>
              <a:rPr lang="en-US" altLang="zh-CN" sz="1600" dirty="0" err="1">
                <a:solidFill>
                  <a:srgbClr val="006600"/>
                </a:solidFill>
              </a:rPr>
              <a:t>endl</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std::</a:t>
            </a:r>
            <a:r>
              <a:rPr lang="en-US" altLang="zh-CN" sz="1600" dirty="0" err="1">
                <a:solidFill>
                  <a:srgbClr val="006600"/>
                </a:solidFill>
              </a:rPr>
              <a:t>cout</a:t>
            </a:r>
            <a:r>
              <a:rPr lang="en-US" altLang="zh-CN" sz="1600" dirty="0">
                <a:solidFill>
                  <a:srgbClr val="006600"/>
                </a:solidFill>
              </a:rPr>
              <a:t> &lt;&lt; "n = " &lt;&lt; n &lt;&lt; std::</a:t>
            </a:r>
            <a:r>
              <a:rPr lang="en-US" altLang="zh-CN" sz="1600" dirty="0" err="1">
                <a:solidFill>
                  <a:srgbClr val="006600"/>
                </a:solidFill>
              </a:rPr>
              <a:t>endl</a:t>
            </a: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  return 0;</a:t>
            </a: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188721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期许与承诺</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00789" y="1556324"/>
            <a:ext cx="7286537" cy="3456331"/>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线程返回值</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为</a:t>
            </a:r>
            <a:r>
              <a:rPr lang="zh-CN" altLang="en-US" sz="2400" b="1" dirty="0">
                <a:solidFill>
                  <a:srgbClr val="8A2F8C"/>
                </a:solidFill>
                <a:latin typeface="微软雅黑" panose="020B0503020204020204" pitchFamily="34" charset="-122"/>
                <a:ea typeface="微软雅黑" panose="020B0503020204020204" pitchFamily="34" charset="-122"/>
              </a:rPr>
              <a:t>支持跨平台，</a:t>
            </a:r>
            <a:r>
              <a:rPr lang="en-US" altLang="zh-CN" sz="2400" b="1" dirty="0">
                <a:solidFill>
                  <a:srgbClr val="006600"/>
                </a:solidFill>
                <a:latin typeface="微软雅黑" panose="020B0503020204020204" pitchFamily="34" charset="-122"/>
                <a:ea typeface="微软雅黑" panose="020B0503020204020204" pitchFamily="34" charset="-122"/>
              </a:rPr>
              <a:t>thread</a:t>
            </a:r>
            <a:r>
              <a:rPr lang="zh-CN" altLang="en-US" sz="2400" b="1" dirty="0">
                <a:solidFill>
                  <a:srgbClr val="8A2F8C"/>
                </a:solidFill>
                <a:latin typeface="微软雅黑" panose="020B0503020204020204" pitchFamily="34" charset="-122"/>
                <a:ea typeface="微软雅黑" panose="020B0503020204020204" pitchFamily="34" charset="-122"/>
              </a:rPr>
              <a:t>类无属性字段保存线程函数的返回</a:t>
            </a:r>
            <a:r>
              <a:rPr lang="zh-CN" altLang="en-US" sz="2400" b="1" dirty="0" smtClean="0">
                <a:solidFill>
                  <a:srgbClr val="8A2F8C"/>
                </a:solidFill>
                <a:latin typeface="微软雅黑" panose="020B0503020204020204" pitchFamily="34" charset="-122"/>
                <a:ea typeface="微软雅黑" panose="020B0503020204020204" pitchFamily="34" charset="-122"/>
              </a:rPr>
              <a:t>值</a:t>
            </a:r>
            <a:endParaRPr lang="zh-CN" altLang="en-US"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解决方案</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使用</a:t>
            </a:r>
            <a:r>
              <a:rPr lang="zh-CN" altLang="en-US" sz="2400" b="1" dirty="0">
                <a:solidFill>
                  <a:srgbClr val="8A2F8C"/>
                </a:solidFill>
                <a:latin typeface="微软雅黑" panose="020B0503020204020204" pitchFamily="34" charset="-122"/>
                <a:ea typeface="微软雅黑" panose="020B0503020204020204" pitchFamily="34" charset="-122"/>
              </a:rPr>
              <a:t>指针型式的函数</a:t>
            </a:r>
            <a:r>
              <a:rPr lang="zh-CN" altLang="en-US" sz="2400" b="1" dirty="0" smtClean="0">
                <a:solidFill>
                  <a:srgbClr val="8A2F8C"/>
                </a:solidFill>
                <a:latin typeface="微软雅黑" panose="020B0503020204020204" pitchFamily="34" charset="-122"/>
                <a:ea typeface="微软雅黑" panose="020B0503020204020204" pitchFamily="34" charset="-122"/>
              </a:rPr>
              <a:t>参数</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使用</a:t>
            </a:r>
            <a:r>
              <a:rPr lang="zh-CN" altLang="en-US" sz="2400" b="1" dirty="0">
                <a:solidFill>
                  <a:srgbClr val="8A2F8C"/>
                </a:solidFill>
                <a:latin typeface="微软雅黑" panose="020B0503020204020204" pitchFamily="34" charset="-122"/>
                <a:ea typeface="微软雅黑" panose="020B0503020204020204" pitchFamily="34" charset="-122"/>
              </a:rPr>
              <a:t>期许：</a:t>
            </a:r>
            <a:r>
              <a:rPr lang="en-US" altLang="zh-CN" sz="2400" b="1" dirty="0">
                <a:solidFill>
                  <a:srgbClr val="006600"/>
                </a:solidFill>
                <a:latin typeface="微软雅黑" panose="020B0503020204020204" pitchFamily="34" charset="-122"/>
                <a:ea typeface="微软雅黑" panose="020B0503020204020204" pitchFamily="34" charset="-122"/>
              </a:rPr>
              <a:t>std::future</a:t>
            </a:r>
            <a:r>
              <a:rPr lang="zh-CN" altLang="en-US" sz="2400" b="1" dirty="0">
                <a:solidFill>
                  <a:srgbClr val="8A2F8C"/>
                </a:solidFill>
                <a:latin typeface="微软雅黑" panose="020B0503020204020204" pitchFamily="34" charset="-122"/>
                <a:ea typeface="微软雅黑" panose="020B0503020204020204" pitchFamily="34" charset="-122"/>
              </a:rPr>
              <a:t>类</a:t>
            </a:r>
            <a:r>
              <a:rPr lang="zh-CN" altLang="en-US" sz="2400" b="1" dirty="0" smtClean="0">
                <a:solidFill>
                  <a:srgbClr val="8A2F8C"/>
                </a:solidFill>
                <a:latin typeface="微软雅黑" panose="020B0503020204020204" pitchFamily="34" charset="-122"/>
                <a:ea typeface="微软雅黑" panose="020B0503020204020204" pitchFamily="34" charset="-122"/>
              </a:rPr>
              <a:t>模板</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使用</a:t>
            </a:r>
            <a:r>
              <a:rPr lang="zh-CN" altLang="en-US" sz="2400" b="1" dirty="0">
                <a:solidFill>
                  <a:srgbClr val="8A2F8C"/>
                </a:solidFill>
                <a:latin typeface="微软雅黑" panose="020B0503020204020204" pitchFamily="34" charset="-122"/>
                <a:ea typeface="微软雅黑" panose="020B0503020204020204" pitchFamily="34" charset="-122"/>
              </a:rPr>
              <a:t>承诺：</a:t>
            </a:r>
            <a:r>
              <a:rPr lang="en-US" altLang="zh-CN" sz="2400" b="1" dirty="0">
                <a:solidFill>
                  <a:srgbClr val="006600"/>
                </a:solidFill>
                <a:latin typeface="微软雅黑" panose="020B0503020204020204" pitchFamily="34" charset="-122"/>
                <a:ea typeface="微软雅黑" panose="020B0503020204020204" pitchFamily="34" charset="-122"/>
              </a:rPr>
              <a:t>std::promise</a:t>
            </a:r>
            <a:r>
              <a:rPr lang="zh-CN" altLang="en-US" sz="2400" b="1" dirty="0">
                <a:solidFill>
                  <a:srgbClr val="8A2F8C"/>
                </a:solidFill>
                <a:latin typeface="微软雅黑" panose="020B0503020204020204" pitchFamily="34" charset="-122"/>
                <a:ea typeface="微软雅黑" panose="020B0503020204020204" pitchFamily="34" charset="-122"/>
              </a:rPr>
              <a:t>类模板</a:t>
            </a:r>
          </a:p>
        </p:txBody>
      </p:sp>
    </p:spTree>
    <p:extLst>
      <p:ext uri="{BB962C8B-B14F-4D97-AF65-F5344CB8AC3E}">
        <p14:creationId xmlns:p14="http://schemas.microsoft.com/office/powerpoint/2010/main" val="362364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指针型式参数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70134" y="1398539"/>
            <a:ext cx="8195761" cy="442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600" dirty="0">
                <a:solidFill>
                  <a:srgbClr val="C00000"/>
                </a:solidFill>
              </a:rPr>
              <a:t>//  </a:t>
            </a:r>
            <a:r>
              <a:rPr lang="zh-CN" altLang="en-US" sz="1600" dirty="0">
                <a:solidFill>
                  <a:srgbClr val="C00000"/>
                </a:solidFill>
              </a:rPr>
              <a:t>使用指针作为函数参数，获取线程计算结果</a:t>
            </a:r>
            <a:endParaRPr lang="en-US" altLang="zh-CN" sz="1600" dirty="0">
              <a:solidFill>
                <a:srgbClr val="C00000"/>
              </a:solidFill>
            </a:endParaRP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iostream</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#include &lt;vector&gt;</a:t>
            </a:r>
          </a:p>
          <a:p>
            <a:pPr eaLnBrk="1" hangingPunct="1">
              <a:lnSpc>
                <a:spcPct val="100000"/>
              </a:lnSpc>
              <a:spcBef>
                <a:spcPct val="0"/>
              </a:spcBef>
              <a:buClr>
                <a:srgbClr val="FFF59B"/>
              </a:buClr>
              <a:buSzTx/>
              <a:buFontTx/>
              <a:buNone/>
            </a:pPr>
            <a:r>
              <a:rPr lang="en-US" altLang="zh-CN" sz="1600" dirty="0">
                <a:solidFill>
                  <a:srgbClr val="006600"/>
                </a:solidFill>
              </a:rPr>
              <a:t>#include &lt;tuple&gt;</a:t>
            </a:r>
          </a:p>
          <a:p>
            <a:pPr eaLnBrk="1" hangingPunct="1">
              <a:lnSpc>
                <a:spcPct val="100000"/>
              </a:lnSpc>
              <a:spcBef>
                <a:spcPct val="0"/>
              </a:spcBef>
              <a:buClr>
                <a:srgbClr val="FFF59B"/>
              </a:buClr>
              <a:buSzTx/>
              <a:buFontTx/>
              <a:buNone/>
            </a:pPr>
            <a:r>
              <a:rPr lang="en-US" altLang="zh-CN" sz="1600" dirty="0">
                <a:solidFill>
                  <a:srgbClr val="006600"/>
                </a:solidFill>
              </a:rPr>
              <a:t>#include &lt;thread&gt;</a:t>
            </a:r>
          </a:p>
          <a:p>
            <a:pPr eaLnBrk="1" hangingPunct="1">
              <a:lnSpc>
                <a:spcPct val="100000"/>
              </a:lnSpc>
              <a:spcBef>
                <a:spcPct val="0"/>
              </a:spcBef>
              <a:buClr>
                <a:srgbClr val="FFF59B"/>
              </a:buClr>
              <a:buSzTx/>
              <a:buFontTx/>
              <a:buNone/>
            </a:pPr>
            <a:r>
              <a:rPr lang="en-US" altLang="zh-CN" sz="1600" dirty="0">
                <a:solidFill>
                  <a:srgbClr val="006600"/>
                </a:solidFill>
              </a:rPr>
              <a:t>#include &lt;</a:t>
            </a:r>
            <a:r>
              <a:rPr lang="en-US" altLang="zh-CN" sz="1600" dirty="0" err="1">
                <a:solidFill>
                  <a:srgbClr val="006600"/>
                </a:solidFill>
              </a:rPr>
              <a:t>mutex</a:t>
            </a:r>
            <a:r>
              <a:rPr lang="en-US" altLang="zh-CN" sz="1600" dirty="0">
                <a:solidFill>
                  <a:srgbClr val="006600"/>
                </a:solidFill>
              </a:rPr>
              <a:t>&gt;</a:t>
            </a:r>
          </a:p>
          <a:p>
            <a:pPr eaLnBrk="1" hangingPunct="1">
              <a:lnSpc>
                <a:spcPct val="100000"/>
              </a:lnSpc>
              <a:spcBef>
                <a:spcPct val="0"/>
              </a:spcBef>
              <a:buClr>
                <a:srgbClr val="FFF59B"/>
              </a:buClr>
              <a:buSzTx/>
              <a:buFontTx/>
              <a:buNone/>
            </a:pPr>
            <a:r>
              <a:rPr lang="en-US" altLang="zh-CN" sz="1600" dirty="0">
                <a:solidFill>
                  <a:srgbClr val="006600"/>
                </a:solidFill>
              </a:rPr>
              <a:t>std::</a:t>
            </a:r>
            <a:r>
              <a:rPr lang="en-US" altLang="zh-CN" sz="1600" dirty="0" err="1">
                <a:solidFill>
                  <a:srgbClr val="006600"/>
                </a:solidFill>
              </a:rPr>
              <a:t>mutex</a:t>
            </a:r>
            <a:r>
              <a:rPr lang="en-US" altLang="zh-CN" sz="1600" dirty="0">
                <a:solidFill>
                  <a:srgbClr val="006600"/>
                </a:solidFill>
              </a:rPr>
              <a:t> x;</a:t>
            </a:r>
          </a:p>
          <a:p>
            <a:pPr eaLnBrk="1" hangingPunct="1">
              <a:lnSpc>
                <a:spcPct val="100000"/>
              </a:lnSpc>
              <a:spcBef>
                <a:spcPct val="0"/>
              </a:spcBef>
              <a:buClr>
                <a:srgbClr val="FFF59B"/>
              </a:buClr>
              <a:buSzTx/>
              <a:buFontTx/>
              <a:buNone/>
            </a:pPr>
            <a:r>
              <a:rPr lang="en-US" altLang="zh-CN" sz="1600" dirty="0">
                <a:solidFill>
                  <a:srgbClr val="006600"/>
                </a:solidFill>
              </a:rPr>
              <a:t>//  </a:t>
            </a:r>
            <a:r>
              <a:rPr lang="zh-CN" altLang="en-US" sz="1600" dirty="0">
                <a:solidFill>
                  <a:srgbClr val="006600"/>
                </a:solidFill>
              </a:rPr>
              <a:t>劳工线程类模板，处理</a:t>
            </a:r>
            <a:r>
              <a:rPr lang="en-US" altLang="zh-CN" sz="1600" dirty="0">
                <a:solidFill>
                  <a:srgbClr val="006600"/>
                </a:solidFill>
              </a:rPr>
              <a:t>T</a:t>
            </a:r>
            <a:r>
              <a:rPr lang="zh-CN" altLang="en-US" sz="1600" dirty="0">
                <a:solidFill>
                  <a:srgbClr val="006600"/>
                </a:solidFill>
              </a:rPr>
              <a:t>型数据对象</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smtClean="0">
                <a:solidFill>
                  <a:srgbClr val="006600"/>
                </a:solidFill>
              </a:rPr>
              <a:t>template&lt; </a:t>
            </a:r>
            <a:r>
              <a:rPr lang="en-US" altLang="zh-CN" sz="1600" dirty="0" err="1" smtClean="0">
                <a:solidFill>
                  <a:srgbClr val="006600"/>
                </a:solidFill>
              </a:rPr>
              <a:t>typename</a:t>
            </a:r>
            <a:r>
              <a:rPr lang="en-US" altLang="zh-CN" sz="1600" dirty="0" smtClean="0">
                <a:solidFill>
                  <a:srgbClr val="006600"/>
                </a:solidFill>
              </a:rPr>
              <a:t> T &gt;  </a:t>
            </a:r>
            <a:r>
              <a:rPr lang="en-US" altLang="zh-CN" sz="1600" dirty="0">
                <a:solidFill>
                  <a:srgbClr val="006600"/>
                </a:solidFill>
              </a:rPr>
              <a:t>class Worker</a:t>
            </a:r>
          </a:p>
          <a:p>
            <a:pPr eaLnBrk="1" hangingPunct="1">
              <a:lnSpc>
                <a:spcPct val="100000"/>
              </a:lnSpc>
              <a:spcBef>
                <a:spcPct val="0"/>
              </a:spcBef>
              <a:buClr>
                <a:srgbClr val="FFF59B"/>
              </a:buClr>
              <a:buSzTx/>
              <a:buFontTx/>
              <a:buNone/>
            </a:pPr>
            <a:r>
              <a:rPr lang="en-US" altLang="zh-CN" sz="1600" dirty="0">
                <a:solidFill>
                  <a:srgbClr val="006600"/>
                </a:solidFill>
              </a:rPr>
              <a:t>{</a:t>
            </a:r>
          </a:p>
          <a:p>
            <a:pPr eaLnBrk="1" hangingPunct="1">
              <a:lnSpc>
                <a:spcPct val="100000"/>
              </a:lnSpc>
              <a:spcBef>
                <a:spcPct val="0"/>
              </a:spcBef>
              <a:buClr>
                <a:srgbClr val="FFF59B"/>
              </a:buClr>
              <a:buSzTx/>
              <a:buFontTx/>
              <a:buNone/>
            </a:pPr>
            <a:r>
              <a:rPr lang="en-US" altLang="zh-CN" sz="1600" dirty="0">
                <a:solidFill>
                  <a:srgbClr val="006600"/>
                </a:solidFill>
              </a:rPr>
              <a:t>public:</a:t>
            </a:r>
          </a:p>
          <a:p>
            <a:pPr eaLnBrk="1" hangingPunct="1">
              <a:lnSpc>
                <a:spcPct val="100000"/>
              </a:lnSpc>
              <a:spcBef>
                <a:spcPct val="0"/>
              </a:spcBef>
              <a:buClr>
                <a:srgbClr val="FFF59B"/>
              </a:buClr>
              <a:buSzTx/>
              <a:buFontTx/>
              <a:buNone/>
            </a:pPr>
            <a:r>
              <a:rPr lang="en-US" altLang="zh-CN" sz="1600" dirty="0">
                <a:solidFill>
                  <a:srgbClr val="006600"/>
                </a:solidFill>
              </a:rPr>
              <a:t>  explicit Worker( </a:t>
            </a:r>
            <a:r>
              <a:rPr lang="en-US" altLang="zh-CN" sz="1600" dirty="0" err="1">
                <a:solidFill>
                  <a:srgbClr val="006600"/>
                </a:solidFill>
              </a:rPr>
              <a:t>int</a:t>
            </a:r>
            <a:r>
              <a:rPr lang="en-US" altLang="zh-CN" sz="1600" dirty="0">
                <a:solidFill>
                  <a:srgbClr val="006600"/>
                </a:solidFill>
              </a:rPr>
              <a:t> no, T a = 0, T b = 0 ) : _no(no), _a(a), _b(b)  {  }</a:t>
            </a:r>
          </a:p>
          <a:p>
            <a:pPr eaLnBrk="1" hangingPunct="1">
              <a:lnSpc>
                <a:spcPct val="100000"/>
              </a:lnSpc>
              <a:spcBef>
                <a:spcPct val="0"/>
              </a:spcBef>
              <a:buClr>
                <a:srgbClr val="FFF59B"/>
              </a:buClr>
              <a:buSzTx/>
              <a:buFontTx/>
              <a:buNone/>
            </a:pPr>
            <a:r>
              <a:rPr lang="en-US" altLang="zh-CN" sz="1600" dirty="0">
                <a:solidFill>
                  <a:srgbClr val="006600"/>
                </a:solidFill>
              </a:rPr>
              <a:t>  void  </a:t>
            </a:r>
            <a:r>
              <a:rPr lang="en-US" altLang="zh-CN" sz="1600" dirty="0" err="1">
                <a:solidFill>
                  <a:srgbClr val="006600"/>
                </a:solidFill>
              </a:rPr>
              <a:t>ThreadFunc</a:t>
            </a:r>
            <a:r>
              <a:rPr lang="en-US" altLang="zh-CN" sz="1600" dirty="0">
                <a:solidFill>
                  <a:srgbClr val="006600"/>
                </a:solidFill>
              </a:rPr>
              <a:t>( T * r )  {  </a:t>
            </a:r>
            <a:r>
              <a:rPr lang="en-US" altLang="zh-CN" sz="1600" dirty="0" err="1">
                <a:solidFill>
                  <a:srgbClr val="006600"/>
                </a:solidFill>
              </a:rPr>
              <a:t>x.lock</a:t>
            </a:r>
            <a:r>
              <a:rPr lang="en-US" altLang="zh-CN" sz="1600" dirty="0">
                <a:solidFill>
                  <a:srgbClr val="006600"/>
                </a:solidFill>
              </a:rPr>
              <a:t>();    *r = _a + _b;    </a:t>
            </a:r>
            <a:r>
              <a:rPr lang="en-US" altLang="zh-CN" sz="1600" dirty="0" err="1">
                <a:solidFill>
                  <a:srgbClr val="006600"/>
                </a:solidFill>
              </a:rPr>
              <a:t>x.unlock</a:t>
            </a:r>
            <a:r>
              <a:rPr lang="en-US" altLang="zh-CN" sz="1600" dirty="0">
                <a:solidFill>
                  <a:srgbClr val="006600"/>
                </a:solidFill>
              </a:rPr>
              <a:t>();  }</a:t>
            </a:r>
          </a:p>
          <a:p>
            <a:pPr eaLnBrk="1" hangingPunct="1">
              <a:lnSpc>
                <a:spcPct val="100000"/>
              </a:lnSpc>
              <a:spcBef>
                <a:spcPct val="0"/>
              </a:spcBef>
              <a:buClr>
                <a:srgbClr val="FFF59B"/>
              </a:buClr>
              <a:buSzTx/>
              <a:buFontTx/>
              <a:buNone/>
            </a:pPr>
            <a:r>
              <a:rPr lang="en-US" altLang="zh-CN" sz="1600" dirty="0">
                <a:solidFill>
                  <a:srgbClr val="006600"/>
                </a:solidFill>
              </a:rPr>
              <a:t>private:</a:t>
            </a:r>
          </a:p>
          <a:p>
            <a:pPr eaLnBrk="1" hangingPunct="1">
              <a:lnSpc>
                <a:spcPct val="100000"/>
              </a:lnSpc>
              <a:spcBef>
                <a:spcPct val="0"/>
              </a:spcBef>
              <a:buClr>
                <a:srgbClr val="FFF59B"/>
              </a:buClr>
              <a:buSzTx/>
              <a:buFontTx/>
              <a:buNone/>
            </a:pPr>
            <a:r>
              <a:rPr lang="en-US" altLang="zh-CN" sz="1600" dirty="0">
                <a:solidFill>
                  <a:srgbClr val="006600"/>
                </a:solidFill>
              </a:rPr>
              <a:t>  </a:t>
            </a:r>
            <a:r>
              <a:rPr lang="en-US" altLang="zh-CN" sz="1600" dirty="0" err="1">
                <a:solidFill>
                  <a:srgbClr val="006600"/>
                </a:solidFill>
              </a:rPr>
              <a:t>int</a:t>
            </a:r>
            <a:r>
              <a:rPr lang="en-US" altLang="zh-CN" sz="1600" dirty="0">
                <a:solidFill>
                  <a:srgbClr val="006600"/>
                </a:solidFill>
              </a:rPr>
              <a:t>  _no;	//  </a:t>
            </a:r>
            <a:r>
              <a:rPr lang="zh-CN" altLang="en-US" sz="1600" dirty="0">
                <a:solidFill>
                  <a:srgbClr val="006600"/>
                </a:solidFill>
              </a:rPr>
              <a:t>线程编号，非线程</a:t>
            </a:r>
            <a:r>
              <a:rPr lang="en-US" altLang="zh-CN" sz="1600" dirty="0">
                <a:solidFill>
                  <a:srgbClr val="006600"/>
                </a:solidFill>
              </a:rPr>
              <a:t>ID</a:t>
            </a:r>
          </a:p>
          <a:p>
            <a:pPr eaLnBrk="1" hangingPunct="1">
              <a:lnSpc>
                <a:spcPct val="100000"/>
              </a:lnSpc>
              <a:spcBef>
                <a:spcPct val="0"/>
              </a:spcBef>
              <a:buClr>
                <a:srgbClr val="FFF59B"/>
              </a:buClr>
              <a:buSzTx/>
              <a:buFontTx/>
              <a:buNone/>
            </a:pPr>
            <a:r>
              <a:rPr lang="en-US" altLang="zh-CN" sz="1600" dirty="0">
                <a:solidFill>
                  <a:srgbClr val="006600"/>
                </a:solidFill>
              </a:rPr>
              <a:t>  T  _a, _b;	//  </a:t>
            </a:r>
            <a:r>
              <a:rPr lang="zh-CN" altLang="en-US" sz="1600" dirty="0">
                <a:solidFill>
                  <a:srgbClr val="006600"/>
                </a:solidFill>
              </a:rPr>
              <a:t>保存在线程中的待处理数据</a:t>
            </a:r>
            <a:endParaRPr lang="en-US" altLang="zh-CN" sz="1600" dirty="0">
              <a:solidFill>
                <a:srgbClr val="006600"/>
              </a:solidFill>
            </a:endParaRPr>
          </a:p>
          <a:p>
            <a:pPr eaLnBrk="1" hangingPunct="1">
              <a:lnSpc>
                <a:spcPct val="100000"/>
              </a:lnSpc>
              <a:spcBef>
                <a:spcPct val="0"/>
              </a:spcBef>
              <a:buClr>
                <a:srgbClr val="FFF59B"/>
              </a:buClr>
              <a:buSzTx/>
              <a:buFontTx/>
              <a:buNone/>
            </a:pPr>
            <a:r>
              <a:rPr lang="en-US" altLang="zh-CN" sz="1600" dirty="0">
                <a:solidFill>
                  <a:srgbClr val="006600"/>
                </a:solidFill>
              </a:rPr>
              <a:t>};</a:t>
            </a:r>
          </a:p>
        </p:txBody>
      </p:sp>
    </p:spTree>
    <p:extLst>
      <p:ext uri="{BB962C8B-B14F-4D97-AF65-F5344CB8AC3E}">
        <p14:creationId xmlns:p14="http://schemas.microsoft.com/office/powerpoint/2010/main" val="379976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指针型式参数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589924" y="1357298"/>
            <a:ext cx="9409987" cy="474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err="1">
                <a:solidFill>
                  <a:srgbClr val="006600"/>
                </a:solidFill>
              </a:rPr>
              <a:t>int</a:t>
            </a:r>
            <a:r>
              <a:rPr lang="en-US" altLang="zh-CN" sz="1800" dirty="0">
                <a:solidFill>
                  <a:srgbClr val="006600"/>
                </a:solidFill>
              </a:rPr>
              <a:t> main()</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定义能够</a:t>
            </a:r>
            <a:r>
              <a:rPr lang="zh-CN" altLang="en-US" sz="1800" dirty="0" smtClean="0">
                <a:solidFill>
                  <a:srgbClr val="006600"/>
                </a:solidFill>
              </a:rPr>
              <a:t>存储</a:t>
            </a:r>
            <a:r>
              <a:rPr lang="en-US" altLang="zh-CN" sz="1800" dirty="0" smtClean="0">
                <a:solidFill>
                  <a:srgbClr val="006600"/>
                </a:solidFill>
              </a:rPr>
              <a:t>8</a:t>
            </a:r>
            <a:r>
              <a:rPr lang="zh-CN" altLang="en-US" sz="1800" dirty="0" smtClean="0">
                <a:solidFill>
                  <a:srgbClr val="006600"/>
                </a:solidFill>
              </a:rPr>
              <a:t>个</a:t>
            </a:r>
            <a:r>
              <a:rPr lang="zh-CN" altLang="en-US" sz="1800" dirty="0">
                <a:solidFill>
                  <a:srgbClr val="006600"/>
                </a:solidFill>
              </a:rPr>
              <a:t>三元组的向量</a:t>
            </a:r>
            <a:r>
              <a:rPr lang="en-US" altLang="zh-CN" sz="1800" dirty="0">
                <a:solidFill>
                  <a:srgbClr val="006600"/>
                </a:solidFill>
              </a:rPr>
              <a:t>v</a:t>
            </a:r>
            <a:r>
              <a:rPr lang="zh-CN" altLang="en-US" sz="1800" dirty="0">
                <a:solidFill>
                  <a:srgbClr val="006600"/>
                </a:solidFill>
              </a:rPr>
              <a:t>，元组首元素为指向劳工对象的指针</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次元素保存该劳工对象计算后的结果数据，尾元素为指向劳工线程对象的指针</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向量中的每个元素都表示一个描述线程运行的线程对象，</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该线程对象对应的执行具体任务的劳工对象，及该劳工对象运算后的返回值</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std::vector&lt; std::</a:t>
            </a:r>
            <a:r>
              <a:rPr lang="en-US" altLang="zh-CN" sz="1800" dirty="0" smtClean="0">
                <a:solidFill>
                  <a:srgbClr val="C00000"/>
                </a:solidFill>
              </a:rPr>
              <a:t>tuple&lt;Worker&lt;</a:t>
            </a:r>
            <a:r>
              <a:rPr lang="en-US" altLang="zh-CN" sz="1800" dirty="0" err="1" smtClean="0">
                <a:solidFill>
                  <a:srgbClr val="C00000"/>
                </a:solidFill>
              </a:rPr>
              <a:t>int</a:t>
            </a:r>
            <a:r>
              <a:rPr lang="en-US" altLang="zh-CN" sz="1800" dirty="0" smtClean="0">
                <a:solidFill>
                  <a:srgbClr val="C00000"/>
                </a:solidFill>
              </a:rPr>
              <a:t>&gt;*, </a:t>
            </a:r>
            <a:r>
              <a:rPr lang="en-US" altLang="zh-CN" sz="1800" dirty="0" err="1">
                <a:solidFill>
                  <a:srgbClr val="C00000"/>
                </a:solidFill>
              </a:rPr>
              <a:t>int</a:t>
            </a:r>
            <a:r>
              <a:rPr lang="en-US" altLang="zh-CN" sz="1800" dirty="0">
                <a:solidFill>
                  <a:srgbClr val="C00000"/>
                </a:solidFill>
              </a:rPr>
              <a:t>, std::</a:t>
            </a:r>
            <a:r>
              <a:rPr lang="en-US" altLang="zh-CN" sz="1800" dirty="0" smtClean="0">
                <a:solidFill>
                  <a:srgbClr val="C00000"/>
                </a:solidFill>
              </a:rPr>
              <a:t>thread*&gt; </a:t>
            </a:r>
            <a:r>
              <a:rPr lang="en-US" altLang="zh-CN" sz="1800" dirty="0">
                <a:solidFill>
                  <a:srgbClr val="C00000"/>
                </a:solidFill>
              </a:rPr>
              <a:t>&gt;  v( </a:t>
            </a:r>
            <a:r>
              <a:rPr lang="en-US" altLang="zh-CN" sz="1800" dirty="0" smtClean="0">
                <a:solidFill>
                  <a:srgbClr val="C00000"/>
                </a:solidFill>
              </a:rPr>
              <a:t>8 </a:t>
            </a:r>
            <a:r>
              <a:rPr lang="en-US" altLang="zh-CN" sz="1800" dirty="0">
                <a:solidFill>
                  <a:srgbClr val="C00000"/>
                </a:solidFill>
              </a:rPr>
              <a:t>);</a:t>
            </a: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构造三元组向量，三元编号顺次为</a:t>
            </a:r>
            <a:r>
              <a:rPr lang="en-US" altLang="zh-CN" sz="1800" dirty="0">
                <a:solidFill>
                  <a:srgbClr val="006600"/>
                </a:solidFill>
              </a:rPr>
              <a:t>0</a:t>
            </a:r>
            <a:r>
              <a:rPr lang="zh-CN" altLang="en-US" sz="1800" dirty="0">
                <a:solidFill>
                  <a:srgbClr val="006600"/>
                </a:solidFill>
              </a:rPr>
              <a:t>、</a:t>
            </a:r>
            <a:r>
              <a:rPr lang="en-US" altLang="zh-CN" sz="1800" dirty="0">
                <a:solidFill>
                  <a:srgbClr val="006600"/>
                </a:solidFill>
              </a:rPr>
              <a:t>1</a:t>
            </a:r>
            <a:r>
              <a:rPr lang="zh-CN" altLang="en-US" sz="1800" dirty="0">
                <a:solidFill>
                  <a:srgbClr val="006600"/>
                </a:solidFill>
              </a:rPr>
              <a:t>、</a:t>
            </a:r>
            <a:r>
              <a:rPr lang="en-US" altLang="zh-CN" sz="1800" dirty="0">
                <a:solidFill>
                  <a:srgbClr val="006600"/>
                </a:solidFill>
              </a:rPr>
              <a:t>2</a:t>
            </a:r>
          </a:p>
          <a:p>
            <a:pPr eaLnBrk="1" hangingPunct="1">
              <a:lnSpc>
                <a:spcPct val="100000"/>
              </a:lnSpc>
              <a:spcBef>
                <a:spcPct val="0"/>
              </a:spcBef>
              <a:buClr>
                <a:srgbClr val="FFF59B"/>
              </a:buClr>
              <a:buSzTx/>
              <a:buFontTx/>
              <a:buNone/>
            </a:pPr>
            <a:r>
              <a:rPr lang="en-US" altLang="zh-CN" sz="1800" dirty="0">
                <a:solidFill>
                  <a:srgbClr val="006600"/>
                </a:solidFill>
              </a:rPr>
              <a:t>  for(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0; </a:t>
            </a:r>
            <a:r>
              <a:rPr lang="en-US" altLang="zh-CN" sz="1800" dirty="0" err="1">
                <a:solidFill>
                  <a:srgbClr val="006600"/>
                </a:solidFill>
              </a:rPr>
              <a:t>i</a:t>
            </a:r>
            <a:r>
              <a:rPr lang="en-US" altLang="zh-CN" sz="1800" dirty="0">
                <a:solidFill>
                  <a:srgbClr val="006600"/>
                </a:solidFill>
              </a:rPr>
              <a:t> &lt; </a:t>
            </a:r>
            <a:r>
              <a:rPr lang="en-US" altLang="zh-CN" sz="1800" dirty="0" smtClean="0">
                <a:solidFill>
                  <a:srgbClr val="006600"/>
                </a:solidFill>
              </a:rPr>
              <a:t>8; </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v[</a:t>
            </a:r>
            <a:r>
              <a:rPr lang="en-US" altLang="zh-CN" sz="1800" dirty="0" err="1">
                <a:solidFill>
                  <a:srgbClr val="C00000"/>
                </a:solidFill>
              </a:rPr>
              <a:t>i</a:t>
            </a:r>
            <a:r>
              <a:rPr lang="en-US" altLang="zh-CN" sz="1800" dirty="0">
                <a:solidFill>
                  <a:srgbClr val="C00000"/>
                </a:solidFill>
              </a:rPr>
              <a:t>] = std::</a:t>
            </a:r>
            <a:r>
              <a:rPr lang="en-US" altLang="zh-CN" sz="1800" dirty="0" err="1">
                <a:solidFill>
                  <a:srgbClr val="C00000"/>
                </a:solidFill>
              </a:rPr>
              <a:t>make_tuple</a:t>
            </a:r>
            <a:r>
              <a:rPr lang="en-US" altLang="zh-CN" sz="1800" dirty="0">
                <a:solidFill>
                  <a:srgbClr val="C00000"/>
                </a:solidFill>
              </a:rPr>
              <a:t>( new Worker&lt;</a:t>
            </a:r>
            <a:r>
              <a:rPr lang="en-US" altLang="zh-CN" sz="1800" dirty="0" err="1">
                <a:solidFill>
                  <a:srgbClr val="C00000"/>
                </a:solidFill>
              </a:rPr>
              <a:t>int</a:t>
            </a:r>
            <a:r>
              <a:rPr lang="en-US" altLang="zh-CN" sz="1800" dirty="0">
                <a:solidFill>
                  <a:srgbClr val="C00000"/>
                </a:solidFill>
              </a:rPr>
              <a:t>&gt;( </a:t>
            </a:r>
            <a:r>
              <a:rPr lang="en-US" altLang="zh-CN" sz="1800" dirty="0" err="1">
                <a:solidFill>
                  <a:srgbClr val="C00000"/>
                </a:solidFill>
              </a:rPr>
              <a:t>i</a:t>
            </a:r>
            <a:r>
              <a:rPr lang="en-US" altLang="zh-CN" sz="1800" dirty="0">
                <a:solidFill>
                  <a:srgbClr val="C00000"/>
                </a:solidFill>
              </a:rPr>
              <a:t>, i+1, i+2 ), 0, </a:t>
            </a:r>
            <a:r>
              <a:rPr lang="en-US" altLang="zh-CN" sz="1800" dirty="0" err="1">
                <a:solidFill>
                  <a:srgbClr val="C00000"/>
                </a:solidFill>
              </a:rPr>
              <a:t>nullptr</a:t>
            </a:r>
            <a:r>
              <a:rPr lang="en-US" altLang="zh-CN" sz="1800" dirty="0">
                <a:solidFill>
                  <a:srgbClr val="C00000"/>
                </a:solidFill>
              </a:rPr>
              <a:t> );</a:t>
            </a: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输出处理前结果；使用</a:t>
            </a:r>
            <a:r>
              <a:rPr lang="en-US" altLang="zh-CN" sz="1800" dirty="0">
                <a:solidFill>
                  <a:srgbClr val="006600"/>
                </a:solidFill>
              </a:rPr>
              <a:t>std::get&lt;n&gt;(v[</a:t>
            </a:r>
            <a:r>
              <a:rPr lang="en-US" altLang="zh-CN" sz="1800" dirty="0" err="1">
                <a:solidFill>
                  <a:srgbClr val="006600"/>
                </a:solidFill>
              </a:rPr>
              <a:t>i</a:t>
            </a:r>
            <a:r>
              <a:rPr lang="en-US" altLang="zh-CN" sz="1800" dirty="0">
                <a:solidFill>
                  <a:srgbClr val="006600"/>
                </a:solidFill>
              </a:rPr>
              <a:t>])</a:t>
            </a:r>
            <a:r>
              <a:rPr lang="zh-CN" altLang="en-US" sz="1800" dirty="0">
                <a:solidFill>
                  <a:srgbClr val="006600"/>
                </a:solidFill>
              </a:rPr>
              <a:t>获取向量的第</a:t>
            </a:r>
            <a:r>
              <a:rPr lang="en-US" altLang="zh-CN" sz="1800" dirty="0" err="1">
                <a:solidFill>
                  <a:srgbClr val="006600"/>
                </a:solidFill>
              </a:rPr>
              <a:t>i</a:t>
            </a:r>
            <a:r>
              <a:rPr lang="zh-CN" altLang="en-US" sz="1800" dirty="0">
                <a:solidFill>
                  <a:srgbClr val="006600"/>
                </a:solidFill>
              </a:rPr>
              <a:t>个元组的第</a:t>
            </a:r>
            <a:r>
              <a:rPr lang="en-US" altLang="zh-CN" sz="1800" dirty="0">
                <a:solidFill>
                  <a:srgbClr val="006600"/>
                </a:solidFill>
              </a:rPr>
              <a:t>n</a:t>
            </a:r>
            <a:r>
              <a:rPr lang="zh-CN" altLang="en-US" sz="1800" dirty="0">
                <a:solidFill>
                  <a:srgbClr val="006600"/>
                </a:solidFill>
              </a:rPr>
              <a:t>个元素</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三元编号顺次为</a:t>
            </a:r>
            <a:r>
              <a:rPr lang="en-US" altLang="zh-CN" sz="1800" dirty="0">
                <a:solidFill>
                  <a:srgbClr val="006600"/>
                </a:solidFill>
              </a:rPr>
              <a:t>0</a:t>
            </a:r>
            <a:r>
              <a:rPr lang="zh-CN" altLang="en-US" sz="1800" dirty="0">
                <a:solidFill>
                  <a:srgbClr val="006600"/>
                </a:solidFill>
              </a:rPr>
              <a:t>、</a:t>
            </a:r>
            <a:r>
              <a:rPr lang="en-US" altLang="zh-CN" sz="1800" dirty="0">
                <a:solidFill>
                  <a:srgbClr val="006600"/>
                </a:solidFill>
              </a:rPr>
              <a:t>1</a:t>
            </a:r>
            <a:r>
              <a:rPr lang="zh-CN" altLang="en-US" sz="1800" dirty="0">
                <a:solidFill>
                  <a:srgbClr val="006600"/>
                </a:solidFill>
              </a:rPr>
              <a:t>、</a:t>
            </a:r>
            <a:r>
              <a:rPr lang="en-US" altLang="zh-CN" sz="1800" dirty="0">
                <a:solidFill>
                  <a:srgbClr val="006600"/>
                </a:solidFill>
              </a:rPr>
              <a:t>2</a:t>
            </a:r>
            <a:r>
              <a:rPr lang="zh-CN" altLang="en-US" sz="1800" dirty="0">
                <a:solidFill>
                  <a:srgbClr val="006600"/>
                </a:solidFill>
              </a:rPr>
              <a:t>，因而</a:t>
            </a:r>
            <a:r>
              <a:rPr lang="en-US" altLang="zh-CN" sz="1800" dirty="0">
                <a:solidFill>
                  <a:srgbClr val="006600"/>
                </a:solidFill>
              </a:rPr>
              <a:t>1</a:t>
            </a:r>
            <a:r>
              <a:rPr lang="zh-CN" altLang="en-US" sz="1800" dirty="0">
                <a:solidFill>
                  <a:srgbClr val="006600"/>
                </a:solidFill>
              </a:rPr>
              <a:t>号元保存的将是劳工对象运算后的结果</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for(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0; </a:t>
            </a:r>
            <a:r>
              <a:rPr lang="en-US" altLang="zh-CN" sz="1800" dirty="0" err="1">
                <a:solidFill>
                  <a:srgbClr val="006600"/>
                </a:solidFill>
              </a:rPr>
              <a:t>i</a:t>
            </a:r>
            <a:r>
              <a:rPr lang="en-US" altLang="zh-CN" sz="1800" dirty="0">
                <a:solidFill>
                  <a:srgbClr val="006600"/>
                </a:solidFill>
              </a:rPr>
              <a:t> &lt; </a:t>
            </a:r>
            <a:r>
              <a:rPr lang="en-US" altLang="zh-CN" sz="1800" dirty="0" smtClean="0">
                <a:solidFill>
                  <a:srgbClr val="006600"/>
                </a:solidFill>
              </a:rPr>
              <a:t>8; </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"No. " &lt;&lt; </a:t>
            </a:r>
            <a:r>
              <a:rPr lang="en-US" altLang="zh-CN" sz="1800" dirty="0" err="1">
                <a:solidFill>
                  <a:srgbClr val="006600"/>
                </a:solidFill>
              </a:rPr>
              <a:t>i</a:t>
            </a:r>
            <a:r>
              <a:rPr lang="en-US" altLang="zh-CN" sz="1800" dirty="0">
                <a:solidFill>
                  <a:srgbClr val="006600"/>
                </a:solidFill>
              </a:rPr>
              <a:t> &lt;&lt; ": result = " &lt;&lt; std::get&lt;1&gt;(v[</a:t>
            </a:r>
            <a:r>
              <a:rPr lang="en-US" altLang="zh-CN" sz="1800" dirty="0" err="1">
                <a:solidFill>
                  <a:srgbClr val="006600"/>
                </a:solidFill>
              </a:rPr>
              <a:t>i</a:t>
            </a:r>
            <a:r>
              <a:rPr lang="en-US" altLang="zh-CN" sz="1800" dirty="0">
                <a:solidFill>
                  <a:srgbClr val="006600"/>
                </a:solidFill>
              </a:rPr>
              <a:t>]) &lt;&lt; std::</a:t>
            </a:r>
            <a:r>
              <a:rPr lang="en-US" altLang="zh-CN" sz="1800" dirty="0" err="1">
                <a:solidFill>
                  <a:srgbClr val="006600"/>
                </a:solidFill>
              </a:rPr>
              <a:t>endl</a:t>
            </a:r>
            <a:r>
              <a:rPr lang="en-US" altLang="zh-CN" sz="1800" dirty="0">
                <a:solidFill>
                  <a:srgbClr val="006600"/>
                </a:solidFill>
              </a:rPr>
              <a:t>;</a:t>
            </a:r>
          </a:p>
        </p:txBody>
      </p:sp>
    </p:spTree>
    <p:extLst>
      <p:ext uri="{BB962C8B-B14F-4D97-AF65-F5344CB8AC3E}">
        <p14:creationId xmlns:p14="http://schemas.microsoft.com/office/powerpoint/2010/main" val="267606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指针型式参数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38051" y="1453549"/>
            <a:ext cx="8997866" cy="464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smtClean="0">
                <a:solidFill>
                  <a:srgbClr val="006600"/>
                </a:solidFill>
              </a:rPr>
              <a:t>创建</a:t>
            </a:r>
            <a:r>
              <a:rPr lang="en-US" altLang="zh-CN" sz="1800" dirty="0" smtClean="0">
                <a:solidFill>
                  <a:srgbClr val="006600"/>
                </a:solidFill>
              </a:rPr>
              <a:t>8</a:t>
            </a:r>
            <a:r>
              <a:rPr lang="zh-CN" altLang="en-US" sz="1800" dirty="0" smtClean="0">
                <a:solidFill>
                  <a:srgbClr val="006600"/>
                </a:solidFill>
              </a:rPr>
              <a:t>个</a:t>
            </a:r>
            <a:r>
              <a:rPr lang="zh-CN" altLang="en-US" sz="1800" dirty="0">
                <a:solidFill>
                  <a:srgbClr val="006600"/>
                </a:solidFill>
              </a:rPr>
              <a:t>线程分别计算</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for(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0; </a:t>
            </a:r>
            <a:r>
              <a:rPr lang="en-US" altLang="zh-CN" sz="1800" dirty="0" err="1">
                <a:solidFill>
                  <a:srgbClr val="006600"/>
                </a:solidFill>
              </a:rPr>
              <a:t>i</a:t>
            </a:r>
            <a:r>
              <a:rPr lang="en-US" altLang="zh-CN" sz="1800" dirty="0">
                <a:solidFill>
                  <a:srgbClr val="006600"/>
                </a:solidFill>
              </a:rPr>
              <a:t> &lt; </a:t>
            </a:r>
            <a:r>
              <a:rPr lang="en-US" altLang="zh-CN" sz="1800" dirty="0" smtClean="0">
                <a:solidFill>
                  <a:srgbClr val="006600"/>
                </a:solidFill>
              </a:rPr>
              <a:t>8; </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将劳工类成员函数绑定为线程函数，对应劳工对象绑定为执行对象</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将构造线程对象时传递的附加参数作为被绑定的线程函数的第一个参数</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auto</a:t>
            </a:r>
            <a:r>
              <a:rPr lang="zh-CN" altLang="en-US" sz="1800" dirty="0">
                <a:solidFill>
                  <a:srgbClr val="006600"/>
                </a:solidFill>
              </a:rPr>
              <a:t>表示由编译器自动推断</a:t>
            </a:r>
            <a:r>
              <a:rPr lang="en-US" altLang="zh-CN" sz="1800" dirty="0">
                <a:solidFill>
                  <a:srgbClr val="006600"/>
                </a:solidFill>
              </a:rPr>
              <a:t>f</a:t>
            </a:r>
            <a:r>
              <a:rPr lang="zh-CN" altLang="en-US" sz="1800" dirty="0">
                <a:solidFill>
                  <a:srgbClr val="006600"/>
                </a:solidFill>
              </a:rPr>
              <a:t>的型式</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auto  f = std::bind( &amp;Worker&lt;</a:t>
            </a:r>
            <a:r>
              <a:rPr lang="en-US" altLang="zh-CN" sz="1800" dirty="0" err="1">
                <a:solidFill>
                  <a:srgbClr val="C00000"/>
                </a:solidFill>
              </a:rPr>
              <a:t>int</a:t>
            </a:r>
            <a:r>
              <a:rPr lang="en-US" altLang="zh-CN" sz="1800" dirty="0">
                <a:solidFill>
                  <a:srgbClr val="C00000"/>
                </a:solidFill>
              </a:rPr>
              <a:t>&gt;::</a:t>
            </a:r>
            <a:r>
              <a:rPr lang="en-US" altLang="zh-CN" sz="1800" dirty="0" err="1">
                <a:solidFill>
                  <a:srgbClr val="C00000"/>
                </a:solidFill>
              </a:rPr>
              <a:t>ThreadFunc</a:t>
            </a:r>
            <a:r>
              <a:rPr lang="en-US" altLang="zh-CN" sz="1800" dirty="0" smtClean="0">
                <a:solidFill>
                  <a:srgbClr val="C00000"/>
                </a:solidFill>
              </a:rPr>
              <a:t>,</a:t>
            </a:r>
          </a:p>
          <a:p>
            <a:pPr eaLnBrk="1" hangingPunct="1">
              <a:lnSpc>
                <a:spcPct val="100000"/>
              </a:lnSpc>
              <a:spcBef>
                <a:spcPct val="0"/>
              </a:spcBef>
              <a:buClr>
                <a:srgbClr val="FFF59B"/>
              </a:buClr>
              <a:buSzTx/>
              <a:buFontTx/>
              <a:buNone/>
            </a:pPr>
            <a:r>
              <a:rPr lang="en-US" altLang="zh-CN" sz="1800" dirty="0" smtClean="0">
                <a:solidFill>
                  <a:srgbClr val="C00000"/>
                </a:solidFill>
              </a:rPr>
              <a:t>      </a:t>
            </a:r>
            <a:r>
              <a:rPr lang="en-US" altLang="zh-CN" sz="1800" dirty="0" err="1" smtClean="0">
                <a:solidFill>
                  <a:srgbClr val="C00000"/>
                </a:solidFill>
              </a:rPr>
              <a:t>std</a:t>
            </a:r>
            <a:r>
              <a:rPr lang="en-US" altLang="zh-CN" sz="1800" dirty="0">
                <a:solidFill>
                  <a:srgbClr val="C00000"/>
                </a:solidFill>
              </a:rPr>
              <a:t>::get&lt;0</a:t>
            </a:r>
            <a:r>
              <a:rPr lang="en-US" altLang="zh-CN" sz="1800" dirty="0" smtClean="0">
                <a:solidFill>
                  <a:srgbClr val="C00000"/>
                </a:solidFill>
              </a:rPr>
              <a:t>&gt;( v[</a:t>
            </a:r>
            <a:r>
              <a:rPr lang="en-US" altLang="zh-CN" sz="1800" dirty="0" err="1" smtClean="0">
                <a:solidFill>
                  <a:srgbClr val="C00000"/>
                </a:solidFill>
              </a:rPr>
              <a:t>i</a:t>
            </a:r>
            <a:r>
              <a:rPr lang="en-US" altLang="zh-CN" sz="1800" dirty="0" smtClean="0">
                <a:solidFill>
                  <a:srgbClr val="C00000"/>
                </a:solidFill>
              </a:rPr>
              <a:t>] ), </a:t>
            </a:r>
            <a:r>
              <a:rPr lang="en-US" altLang="zh-CN" sz="1800" dirty="0">
                <a:solidFill>
                  <a:srgbClr val="C00000"/>
                </a:solidFill>
              </a:rPr>
              <a:t>std::placeholders::_1 );</a:t>
            </a:r>
          </a:p>
          <a:p>
            <a:pPr eaLnBrk="1" hangingPunct="1">
              <a:lnSpc>
                <a:spcPct val="100000"/>
              </a:lnSpc>
              <a:spcBef>
                <a:spcPct val="0"/>
              </a:spcBef>
              <a:buClr>
                <a:srgbClr val="FFF59B"/>
              </a:buClr>
              <a:buSzTx/>
              <a:buFontTx/>
              <a:buNone/>
            </a:pP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动态构造线程对象，并保存到向量的第</a:t>
            </a:r>
            <a:r>
              <a:rPr lang="en-US" altLang="zh-CN" sz="1800" dirty="0" err="1">
                <a:solidFill>
                  <a:srgbClr val="006600"/>
                </a:solidFill>
              </a:rPr>
              <a:t>i</a:t>
            </a:r>
            <a:r>
              <a:rPr lang="zh-CN" altLang="en-US" sz="1800" dirty="0">
                <a:solidFill>
                  <a:srgbClr val="006600"/>
                </a:solidFill>
              </a:rPr>
              <a:t>个三元组中</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传递三元组的</a:t>
            </a:r>
            <a:r>
              <a:rPr lang="en-US" altLang="zh-CN" sz="1800" dirty="0">
                <a:solidFill>
                  <a:srgbClr val="006600"/>
                </a:solidFill>
              </a:rPr>
              <a:t>1</a:t>
            </a:r>
            <a:r>
              <a:rPr lang="zh-CN" altLang="en-US" sz="1800" dirty="0">
                <a:solidFill>
                  <a:srgbClr val="006600"/>
                </a:solidFill>
              </a:rPr>
              <a:t>号元地址，即将该地址作为线程函数的参数</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线程将在执行时将结果写入该地址</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此性质由绑定函数</a:t>
            </a:r>
            <a:r>
              <a:rPr lang="en-US" altLang="zh-CN" sz="1800" dirty="0">
                <a:solidFill>
                  <a:srgbClr val="006600"/>
                </a:solidFill>
              </a:rPr>
              <a:t>std::bind()</a:t>
            </a:r>
            <a:r>
              <a:rPr lang="zh-CN" altLang="en-US" sz="1800" dirty="0">
                <a:solidFill>
                  <a:srgbClr val="006600"/>
                </a:solidFill>
              </a:rPr>
              <a:t>使用占位符</a:t>
            </a:r>
            <a:r>
              <a:rPr lang="en-US" altLang="zh-CN" sz="1800" dirty="0">
                <a:solidFill>
                  <a:srgbClr val="006600"/>
                </a:solidFill>
              </a:rPr>
              <a:t>std::placeholders::_1</a:t>
            </a:r>
            <a:r>
              <a:rPr lang="zh-CN" altLang="en-US" sz="1800" dirty="0">
                <a:solidFill>
                  <a:srgbClr val="006600"/>
                </a:solidFill>
              </a:rPr>
              <a:t>指定</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线程对象为</a:t>
            </a:r>
            <a:r>
              <a:rPr lang="en-US" altLang="zh-CN" sz="1800" dirty="0">
                <a:solidFill>
                  <a:srgbClr val="006600"/>
                </a:solidFill>
              </a:rPr>
              <a:t>2</a:t>
            </a:r>
            <a:r>
              <a:rPr lang="zh-CN" altLang="en-US" sz="1800" dirty="0">
                <a:solidFill>
                  <a:srgbClr val="006600"/>
                </a:solidFill>
              </a:rPr>
              <a:t>号元，即三元组的最后一个元素</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std::get&lt;2&gt;( v[</a:t>
            </a:r>
            <a:r>
              <a:rPr lang="en-US" altLang="zh-CN" sz="1800" dirty="0" err="1">
                <a:solidFill>
                  <a:srgbClr val="C00000"/>
                </a:solidFill>
              </a:rPr>
              <a:t>i</a:t>
            </a:r>
            <a:r>
              <a:rPr lang="en-US" altLang="zh-CN" sz="1800" dirty="0">
                <a:solidFill>
                  <a:srgbClr val="C00000"/>
                </a:solidFill>
              </a:rPr>
              <a:t>] ) = new std::thread( f, &amp;std::get&lt;1&gt;( v[</a:t>
            </a:r>
            <a:r>
              <a:rPr lang="en-US" altLang="zh-CN" sz="1800" dirty="0" err="1">
                <a:solidFill>
                  <a:srgbClr val="C00000"/>
                </a:solidFill>
              </a:rPr>
              <a:t>i</a:t>
            </a:r>
            <a:r>
              <a:rPr lang="en-US" altLang="zh-CN" sz="1800" dirty="0">
                <a:solidFill>
                  <a:srgbClr val="C00000"/>
                </a:solidFill>
              </a:rPr>
              <a:t>] ) );</a:t>
            </a:r>
          </a:p>
          <a:p>
            <a:pPr eaLnBrk="1" hangingPunct="1">
              <a:lnSpc>
                <a:spcPct val="100000"/>
              </a:lnSpc>
              <a:spcBef>
                <a:spcPct val="0"/>
              </a:spcBef>
              <a:buClr>
                <a:srgbClr val="FFF59B"/>
              </a:buClr>
              <a:buSzTx/>
              <a:buFontTx/>
              <a:buNone/>
            </a:pPr>
            <a:r>
              <a:rPr lang="en-US" altLang="zh-CN" sz="1800" dirty="0">
                <a:solidFill>
                  <a:srgbClr val="006600"/>
                </a:solidFill>
              </a:rPr>
              <a:t>  }</a:t>
            </a:r>
          </a:p>
        </p:txBody>
      </p:sp>
    </p:spTree>
    <p:extLst>
      <p:ext uri="{BB962C8B-B14F-4D97-AF65-F5344CB8AC3E}">
        <p14:creationId xmlns:p14="http://schemas.microsoft.com/office/powerpoint/2010/main" val="297951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指针型式参数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766386" y="1533760"/>
            <a:ext cx="9100906" cy="440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006600"/>
                </a:solidFill>
              </a:rPr>
              <a:t>  for(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0; </a:t>
            </a:r>
            <a:r>
              <a:rPr lang="en-US" altLang="zh-CN" sz="1800" dirty="0" err="1">
                <a:solidFill>
                  <a:srgbClr val="006600"/>
                </a:solidFill>
              </a:rPr>
              <a:t>i</a:t>
            </a:r>
            <a:r>
              <a:rPr lang="en-US" altLang="zh-CN" sz="1800" dirty="0">
                <a:solidFill>
                  <a:srgbClr val="006600"/>
                </a:solidFill>
              </a:rPr>
              <a:t> &lt; </a:t>
            </a:r>
            <a:r>
              <a:rPr lang="en-US" altLang="zh-CN" sz="1800" dirty="0" smtClean="0">
                <a:solidFill>
                  <a:srgbClr val="006600"/>
                </a:solidFill>
              </a:rPr>
              <a:t>8; </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等待线程结束</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std::get&lt;2&gt;( v[</a:t>
            </a:r>
            <a:r>
              <a:rPr lang="en-US" altLang="zh-CN" sz="1800" dirty="0" err="1">
                <a:solidFill>
                  <a:srgbClr val="006600"/>
                </a:solidFill>
              </a:rPr>
              <a:t>i</a:t>
            </a:r>
            <a:r>
              <a:rPr lang="en-US" altLang="zh-CN" sz="1800" dirty="0">
                <a:solidFill>
                  <a:srgbClr val="006600"/>
                </a:solidFill>
              </a:rPr>
              <a:t>] )-&gt;join(); </a:t>
            </a: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en-US" altLang="zh-CN" sz="1800" dirty="0">
                <a:solidFill>
                  <a:srgbClr val="006600"/>
                </a:solidFill>
              </a:rPr>
              <a:t>//  </a:t>
            </a:r>
            <a:r>
              <a:rPr lang="zh-CN" altLang="en-US" sz="1800" dirty="0">
                <a:solidFill>
                  <a:srgbClr val="006600"/>
                </a:solidFill>
              </a:rPr>
              <a:t>销毁劳工对象</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delete std::get&lt;0&gt;( v[</a:t>
            </a:r>
            <a:r>
              <a:rPr lang="en-US" altLang="zh-CN" sz="1800" dirty="0" err="1">
                <a:solidFill>
                  <a:srgbClr val="006600"/>
                </a:solidFill>
              </a:rPr>
              <a:t>i</a:t>
            </a:r>
            <a:r>
              <a:rPr lang="en-US" altLang="zh-CN" sz="1800" dirty="0">
                <a:solidFill>
                  <a:srgbClr val="006600"/>
                </a:solidFill>
              </a:rPr>
              <a:t>] ),    std::get&lt;0&gt;( v[</a:t>
            </a:r>
            <a:r>
              <a:rPr lang="en-US" altLang="zh-CN" sz="1800" dirty="0" err="1">
                <a:solidFill>
                  <a:srgbClr val="006600"/>
                </a:solidFill>
              </a:rPr>
              <a:t>i</a:t>
            </a:r>
            <a:r>
              <a:rPr lang="en-US" altLang="zh-CN" sz="1800" dirty="0">
                <a:solidFill>
                  <a:srgbClr val="006600"/>
                </a:solidFill>
              </a:rPr>
              <a:t>] ) = </a:t>
            </a:r>
            <a:r>
              <a:rPr lang="en-US" altLang="zh-CN" sz="1800" dirty="0" err="1">
                <a:solidFill>
                  <a:srgbClr val="006600"/>
                </a:solidFill>
              </a:rPr>
              <a:t>nullptr</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en-US" altLang="zh-CN" sz="1800" dirty="0">
                <a:solidFill>
                  <a:srgbClr val="006600"/>
                </a:solidFill>
              </a:rPr>
              <a:t>//  </a:t>
            </a:r>
            <a:r>
              <a:rPr lang="zh-CN" altLang="en-US" sz="1800" dirty="0">
                <a:solidFill>
                  <a:srgbClr val="006600"/>
                </a:solidFill>
              </a:rPr>
              <a:t>销毁线程对象</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delete std::get&lt;2&gt;( v[</a:t>
            </a:r>
            <a:r>
              <a:rPr lang="en-US" altLang="zh-CN" sz="1800" dirty="0" err="1">
                <a:solidFill>
                  <a:srgbClr val="006600"/>
                </a:solidFill>
              </a:rPr>
              <a:t>i</a:t>
            </a:r>
            <a:r>
              <a:rPr lang="en-US" altLang="zh-CN" sz="1800" dirty="0">
                <a:solidFill>
                  <a:srgbClr val="006600"/>
                </a:solidFill>
              </a:rPr>
              <a:t>] ),    std::get&lt;2&gt;( v[</a:t>
            </a:r>
            <a:r>
              <a:rPr lang="en-US" altLang="zh-CN" sz="1800" dirty="0" err="1">
                <a:solidFill>
                  <a:srgbClr val="006600"/>
                </a:solidFill>
              </a:rPr>
              <a:t>i</a:t>
            </a:r>
            <a:r>
              <a:rPr lang="en-US" altLang="zh-CN" sz="1800" dirty="0">
                <a:solidFill>
                  <a:srgbClr val="006600"/>
                </a:solidFill>
              </a:rPr>
              <a:t>] ) = </a:t>
            </a:r>
            <a:r>
              <a:rPr lang="en-US" altLang="zh-CN" sz="1800" dirty="0" err="1">
                <a:solidFill>
                  <a:srgbClr val="006600"/>
                </a:solidFill>
              </a:rPr>
              <a:t>nullptr</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smtClean="0">
                <a:solidFill>
                  <a:srgbClr val="006600"/>
                </a:solidFill>
              </a:rPr>
              <a:t>}</a:t>
            </a: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en-US" altLang="zh-CN" sz="1800" dirty="0">
                <a:solidFill>
                  <a:srgbClr val="006600"/>
                </a:solidFill>
              </a:rPr>
              <a:t>//  </a:t>
            </a:r>
            <a:r>
              <a:rPr lang="zh-CN" altLang="en-US" sz="1800" dirty="0">
                <a:solidFill>
                  <a:srgbClr val="006600"/>
                </a:solidFill>
              </a:rPr>
              <a:t>输出线程计算后的结果</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for(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0; </a:t>
            </a:r>
            <a:r>
              <a:rPr lang="en-US" altLang="zh-CN" sz="1800" dirty="0" err="1">
                <a:solidFill>
                  <a:srgbClr val="006600"/>
                </a:solidFill>
              </a:rPr>
              <a:t>i</a:t>
            </a:r>
            <a:r>
              <a:rPr lang="en-US" altLang="zh-CN" sz="1800" dirty="0">
                <a:solidFill>
                  <a:srgbClr val="006600"/>
                </a:solidFill>
              </a:rPr>
              <a:t> &lt; </a:t>
            </a:r>
            <a:r>
              <a:rPr lang="en-US" altLang="zh-CN" sz="1800" dirty="0" smtClean="0">
                <a:solidFill>
                  <a:srgbClr val="006600"/>
                </a:solidFill>
              </a:rPr>
              <a:t>8; </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"No. " &lt;&lt; </a:t>
            </a:r>
            <a:r>
              <a:rPr lang="en-US" altLang="zh-CN" sz="1800" dirty="0" err="1">
                <a:solidFill>
                  <a:srgbClr val="006600"/>
                </a:solidFill>
              </a:rPr>
              <a:t>i</a:t>
            </a:r>
            <a:r>
              <a:rPr lang="en-US" altLang="zh-CN" sz="1800" dirty="0">
                <a:solidFill>
                  <a:srgbClr val="006600"/>
                </a:solidFill>
              </a:rPr>
              <a:t> &lt;&lt; ": result = " &lt;&lt; std::get&lt;1&gt;(v[</a:t>
            </a:r>
            <a:r>
              <a:rPr lang="en-US" altLang="zh-CN" sz="1800" dirty="0" err="1">
                <a:solidFill>
                  <a:srgbClr val="006600"/>
                </a:solidFill>
              </a:rPr>
              <a:t>i</a:t>
            </a:r>
            <a:r>
              <a:rPr lang="en-US" altLang="zh-CN" sz="1800" dirty="0">
                <a:solidFill>
                  <a:srgbClr val="006600"/>
                </a:solidFill>
              </a:rPr>
              <a:t>])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return 0;</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57681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期　许</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00789" y="1556324"/>
            <a:ext cx="8061957" cy="3930307"/>
          </a:xfrm>
          <a:prstGeom prst="rect">
            <a:avLst/>
          </a:prstGeom>
        </p:spPr>
        <p:txBody>
          <a:bodyPr wrap="square">
            <a:spAutoFit/>
          </a:bodyPr>
          <a:lstStyle/>
          <a:p>
            <a:pPr>
              <a:lnSpc>
                <a:spcPct val="110000"/>
              </a:lnSpc>
              <a:spcBef>
                <a:spcPts val="600"/>
              </a:spcBef>
            </a:pPr>
            <a:r>
              <a:rPr lang="en-US" altLang="zh-CN" sz="3200" b="1" dirty="0">
                <a:solidFill>
                  <a:srgbClr val="006600"/>
                </a:solidFill>
                <a:latin typeface="微软雅黑" panose="020B0503020204020204" pitchFamily="34" charset="-122"/>
                <a:ea typeface="微软雅黑" panose="020B0503020204020204" pitchFamily="34" charset="-122"/>
              </a:rPr>
              <a:t>std::future</a:t>
            </a:r>
            <a:r>
              <a:rPr lang="zh-CN" altLang="en-US" sz="3200" b="1" dirty="0">
                <a:solidFill>
                  <a:srgbClr val="8A2F8C"/>
                </a:solidFill>
                <a:latin typeface="微软雅黑" panose="020B0503020204020204" pitchFamily="34" charset="-122"/>
                <a:ea typeface="微软雅黑" panose="020B0503020204020204" pitchFamily="34" charset="-122"/>
              </a:rPr>
              <a:t>类模板</a:t>
            </a:r>
          </a:p>
          <a:p>
            <a:pPr marL="342900" indent="-342900">
              <a:lnSpc>
                <a:spcPct val="110000"/>
              </a:lnSpc>
              <a:spcBef>
                <a:spcPts val="600"/>
              </a:spcBef>
              <a:buFontTx/>
              <a:buChar char="-"/>
            </a:pPr>
            <a:r>
              <a:rPr lang="zh-CN" altLang="en-US" sz="2800" b="1" dirty="0" smtClean="0">
                <a:solidFill>
                  <a:srgbClr val="8A2F8C"/>
                </a:solidFill>
                <a:latin typeface="微软雅黑" panose="020B0503020204020204" pitchFamily="34" charset="-122"/>
                <a:ea typeface="微软雅黑" panose="020B0503020204020204" pitchFamily="34" charset="-122"/>
              </a:rPr>
              <a:t>目的</a:t>
            </a:r>
            <a:r>
              <a:rPr lang="zh-CN" altLang="en-US" sz="2800" b="1" dirty="0">
                <a:solidFill>
                  <a:srgbClr val="8A2F8C"/>
                </a:solidFill>
                <a:latin typeface="微软雅黑" panose="020B0503020204020204" pitchFamily="34" charset="-122"/>
                <a:ea typeface="微软雅黑" panose="020B0503020204020204" pitchFamily="34" charset="-122"/>
              </a:rPr>
              <a:t>：获取异步操作结果，延迟引发线程的异步操作</a:t>
            </a:r>
            <a:r>
              <a:rPr lang="zh-CN" altLang="en-US" sz="2800" b="1" dirty="0" smtClean="0">
                <a:solidFill>
                  <a:srgbClr val="8A2F8C"/>
                </a:solidFill>
                <a:latin typeface="微软雅黑" panose="020B0503020204020204" pitchFamily="34" charset="-122"/>
                <a:ea typeface="微软雅黑" panose="020B0503020204020204" pitchFamily="34" charset="-122"/>
              </a:rPr>
              <a:t>异常</a:t>
            </a:r>
            <a:endParaRPr lang="zh-CN" altLang="en-US" sz="28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3200" b="1" dirty="0">
                <a:solidFill>
                  <a:srgbClr val="8A2F8C"/>
                </a:solidFill>
                <a:latin typeface="微软雅黑" panose="020B0503020204020204" pitchFamily="34" charset="-122"/>
                <a:ea typeface="微软雅黑" panose="020B0503020204020204" pitchFamily="34" charset="-122"/>
              </a:rPr>
              <a:t>使用方法</a:t>
            </a:r>
          </a:p>
          <a:p>
            <a:pPr marL="342900" indent="-342900">
              <a:lnSpc>
                <a:spcPct val="110000"/>
              </a:lnSpc>
              <a:spcBef>
                <a:spcPts val="600"/>
              </a:spcBef>
              <a:buFontTx/>
              <a:buChar char="-"/>
            </a:pPr>
            <a:r>
              <a:rPr lang="zh-CN" altLang="en-US" sz="2800" b="1" dirty="0" smtClean="0">
                <a:solidFill>
                  <a:srgbClr val="8A2F8C"/>
                </a:solidFill>
                <a:latin typeface="微软雅黑" panose="020B0503020204020204" pitchFamily="34" charset="-122"/>
                <a:ea typeface="微软雅黑" panose="020B0503020204020204" pitchFamily="34" charset="-122"/>
              </a:rPr>
              <a:t>定义期许模板</a:t>
            </a:r>
            <a:r>
              <a:rPr lang="zh-CN" altLang="en-US" sz="2800" b="1" dirty="0">
                <a:solidFill>
                  <a:srgbClr val="8A2F8C"/>
                </a:solidFill>
                <a:latin typeface="微软雅黑" panose="020B0503020204020204" pitchFamily="34" charset="-122"/>
                <a:ea typeface="微软雅黑" panose="020B0503020204020204" pitchFamily="34" charset="-122"/>
              </a:rPr>
              <a:t>类的期许</a:t>
            </a:r>
            <a:r>
              <a:rPr lang="zh-CN" altLang="en-US" sz="2800" b="1" dirty="0" smtClean="0">
                <a:solidFill>
                  <a:srgbClr val="8A2F8C"/>
                </a:solidFill>
                <a:latin typeface="微软雅黑" panose="020B0503020204020204" pitchFamily="34" charset="-122"/>
                <a:ea typeface="微软雅黑" panose="020B0503020204020204" pitchFamily="34" charset="-122"/>
              </a:rPr>
              <a:t>对象</a:t>
            </a:r>
            <a:endParaRPr lang="en-US" altLang="zh-CN" sz="28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800" b="1" dirty="0" smtClean="0">
                <a:solidFill>
                  <a:srgbClr val="8A2F8C"/>
                </a:solidFill>
                <a:latin typeface="微软雅黑" panose="020B0503020204020204" pitchFamily="34" charset="-122"/>
                <a:ea typeface="微软雅黑" panose="020B0503020204020204" pitchFamily="34" charset="-122"/>
              </a:rPr>
              <a:t>使用</a:t>
            </a:r>
            <a:r>
              <a:rPr lang="en-US" altLang="zh-CN" sz="2800" b="1" dirty="0">
                <a:solidFill>
                  <a:srgbClr val="006600"/>
                </a:solidFill>
                <a:latin typeface="微软雅黑" panose="020B0503020204020204" pitchFamily="34" charset="-122"/>
                <a:ea typeface="微软雅黑" panose="020B0503020204020204" pitchFamily="34" charset="-122"/>
              </a:rPr>
              <a:t>std::</a:t>
            </a:r>
            <a:r>
              <a:rPr lang="en-US" altLang="zh-CN" sz="2800" b="1" dirty="0" err="1">
                <a:solidFill>
                  <a:srgbClr val="006600"/>
                </a:solidFill>
                <a:latin typeface="微软雅黑" panose="020B0503020204020204" pitchFamily="34" charset="-122"/>
                <a:ea typeface="微软雅黑" panose="020B0503020204020204" pitchFamily="34" charset="-122"/>
              </a:rPr>
              <a:t>async</a:t>
            </a:r>
            <a:r>
              <a:rPr lang="en-US" altLang="zh-CN" sz="2800" b="1" dirty="0">
                <a:solidFill>
                  <a:srgbClr val="006600"/>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函数的返回值</a:t>
            </a:r>
            <a:r>
              <a:rPr lang="zh-CN" altLang="en-US" sz="2800" b="1" dirty="0" smtClean="0">
                <a:solidFill>
                  <a:srgbClr val="8A2F8C"/>
                </a:solidFill>
                <a:latin typeface="微软雅黑" panose="020B0503020204020204" pitchFamily="34" charset="-122"/>
                <a:ea typeface="微软雅黑" panose="020B0503020204020204" pitchFamily="34" charset="-122"/>
              </a:rPr>
              <a:t>初始化</a:t>
            </a:r>
            <a:endParaRPr lang="en-US" altLang="zh-CN" sz="28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800" b="1" dirty="0" smtClean="0">
                <a:solidFill>
                  <a:srgbClr val="8A2F8C"/>
                </a:solidFill>
                <a:latin typeface="微软雅黑" panose="020B0503020204020204" pitchFamily="34" charset="-122"/>
                <a:ea typeface="微软雅黑" panose="020B0503020204020204" pitchFamily="34" charset="-122"/>
              </a:rPr>
              <a:t>调用</a:t>
            </a:r>
            <a:r>
              <a:rPr lang="zh-CN" altLang="en-US" sz="2800" b="1" dirty="0">
                <a:solidFill>
                  <a:srgbClr val="8A2F8C"/>
                </a:solidFill>
                <a:latin typeface="微软雅黑" panose="020B0503020204020204" pitchFamily="34" charset="-122"/>
                <a:ea typeface="微软雅黑" panose="020B0503020204020204" pitchFamily="34" charset="-122"/>
              </a:rPr>
              <a:t>期许对象的成员函数</a:t>
            </a:r>
            <a:r>
              <a:rPr lang="en-US" altLang="zh-CN" sz="2800" b="1" dirty="0">
                <a:solidFill>
                  <a:srgbClr val="006600"/>
                </a:solidFill>
                <a:latin typeface="微软雅黑" panose="020B0503020204020204" pitchFamily="34" charset="-122"/>
                <a:ea typeface="微软雅黑" panose="020B0503020204020204" pitchFamily="34" charset="-122"/>
              </a:rPr>
              <a:t>get()</a:t>
            </a:r>
            <a:r>
              <a:rPr lang="zh-CN" altLang="en-US" sz="2800" b="1" dirty="0">
                <a:solidFill>
                  <a:srgbClr val="8A2F8C"/>
                </a:solidFill>
                <a:latin typeface="微软雅黑" panose="020B0503020204020204" pitchFamily="34" charset="-122"/>
                <a:ea typeface="微软雅黑" panose="020B0503020204020204" pitchFamily="34" charset="-122"/>
              </a:rPr>
              <a:t>获取线程返回值</a:t>
            </a:r>
          </a:p>
        </p:txBody>
      </p:sp>
    </p:spTree>
    <p:extLst>
      <p:ext uri="{BB962C8B-B14F-4D97-AF65-F5344CB8AC3E}">
        <p14:creationId xmlns:p14="http://schemas.microsoft.com/office/powerpoint/2010/main" val="218489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期　许</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99904" y="1414581"/>
            <a:ext cx="8117866" cy="447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C00000"/>
                </a:solidFill>
              </a:rPr>
              <a:t>//  </a:t>
            </a:r>
            <a:r>
              <a:rPr lang="zh-CN" altLang="en-US" sz="1800" dirty="0">
                <a:solidFill>
                  <a:srgbClr val="C00000"/>
                </a:solidFill>
              </a:rPr>
              <a:t>使用期许对象获取线程返回值</a:t>
            </a: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iostream</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#include &lt;exception&gt;</a:t>
            </a:r>
          </a:p>
          <a:p>
            <a:pPr eaLnBrk="1" hangingPunct="1">
              <a:lnSpc>
                <a:spcPct val="100000"/>
              </a:lnSpc>
              <a:spcBef>
                <a:spcPct val="0"/>
              </a:spcBef>
              <a:buClr>
                <a:srgbClr val="FFF59B"/>
              </a:buClr>
              <a:buSzTx/>
              <a:buFontTx/>
              <a:buNone/>
            </a:pPr>
            <a:r>
              <a:rPr lang="en-US" altLang="zh-CN" sz="1800" dirty="0">
                <a:solidFill>
                  <a:srgbClr val="006600"/>
                </a:solidFill>
              </a:rPr>
              <a:t>#include &lt;thread&gt;</a:t>
            </a:r>
          </a:p>
          <a:p>
            <a:pPr eaLnBrk="1" hangingPunct="1">
              <a:lnSpc>
                <a:spcPct val="100000"/>
              </a:lnSpc>
              <a:spcBef>
                <a:spcPct val="0"/>
              </a:spcBef>
              <a:buClr>
                <a:srgbClr val="FFF59B"/>
              </a:buClr>
              <a:buSzTx/>
              <a:buFontTx/>
              <a:buNone/>
            </a:pPr>
            <a:r>
              <a:rPr lang="en-US" altLang="zh-CN" sz="1800" dirty="0">
                <a:solidFill>
                  <a:srgbClr val="006600"/>
                </a:solidFill>
              </a:rPr>
              <a:t>#include &lt;future&gt;</a:t>
            </a: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unsigned long </a:t>
            </a:r>
            <a:r>
              <a:rPr lang="en-US" altLang="zh-CN" sz="1800" dirty="0" err="1">
                <a:solidFill>
                  <a:srgbClr val="006600"/>
                </a:solidFill>
              </a:rPr>
              <a:t>int</a:t>
            </a:r>
            <a:r>
              <a:rPr lang="en-US" altLang="zh-CN" sz="1800" dirty="0">
                <a:solidFill>
                  <a:srgbClr val="006600"/>
                </a:solidFill>
              </a:rPr>
              <a:t> </a:t>
            </a:r>
            <a:r>
              <a:rPr lang="en-US" altLang="zh-CN" sz="1800" dirty="0" smtClean="0">
                <a:solidFill>
                  <a:srgbClr val="006600"/>
                </a:solidFill>
              </a:rPr>
              <a:t> </a:t>
            </a:r>
            <a:r>
              <a:rPr lang="en-US" altLang="zh-CN" sz="1800" dirty="0" err="1" smtClean="0">
                <a:solidFill>
                  <a:srgbClr val="006600"/>
                </a:solidFill>
              </a:rPr>
              <a:t>CalculateFactorial</a:t>
            </a:r>
            <a:r>
              <a:rPr lang="en-US" altLang="zh-CN" sz="1800" dirty="0">
                <a:solidFill>
                  <a:srgbClr val="006600"/>
                </a:solidFill>
              </a:rPr>
              <a:t>( short </a:t>
            </a:r>
            <a:r>
              <a:rPr lang="en-US" altLang="zh-CN" sz="1800" dirty="0" err="1">
                <a:solidFill>
                  <a:srgbClr val="006600"/>
                </a:solidFill>
              </a:rPr>
              <a:t>int</a:t>
            </a:r>
            <a:r>
              <a:rPr lang="en-US" altLang="zh-CN" sz="1800" dirty="0">
                <a:solidFill>
                  <a:srgbClr val="006600"/>
                </a:solidFill>
              </a:rPr>
              <a:t> n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unsigned long </a:t>
            </a:r>
            <a:r>
              <a:rPr lang="en-US" altLang="zh-CN" sz="1800" dirty="0" err="1">
                <a:solidFill>
                  <a:srgbClr val="006600"/>
                </a:solidFill>
              </a:rPr>
              <a:t>int</a:t>
            </a:r>
            <a:r>
              <a:rPr lang="en-US" altLang="zh-CN" sz="1800" dirty="0">
                <a:solidFill>
                  <a:srgbClr val="006600"/>
                </a:solidFill>
              </a:rPr>
              <a:t> </a:t>
            </a:r>
            <a:r>
              <a:rPr lang="en-US" altLang="zh-CN" sz="1800" dirty="0" smtClean="0">
                <a:solidFill>
                  <a:srgbClr val="006600"/>
                </a:solidFill>
              </a:rPr>
              <a:t> r </a:t>
            </a:r>
            <a:r>
              <a:rPr lang="en-US" altLang="zh-CN" sz="1800" dirty="0">
                <a:solidFill>
                  <a:srgbClr val="006600"/>
                </a:solidFill>
              </a:rPr>
              <a:t>= 1;</a:t>
            </a:r>
          </a:p>
          <a:p>
            <a:pPr eaLnBrk="1" hangingPunct="1">
              <a:lnSpc>
                <a:spcPct val="100000"/>
              </a:lnSpc>
              <a:spcBef>
                <a:spcPct val="0"/>
              </a:spcBef>
              <a:buClr>
                <a:srgbClr val="FFF59B"/>
              </a:buClr>
              <a:buSzTx/>
              <a:buFontTx/>
              <a:buNone/>
            </a:pPr>
            <a:r>
              <a:rPr lang="en-US" altLang="zh-CN" sz="1800" dirty="0">
                <a:solidFill>
                  <a:srgbClr val="006600"/>
                </a:solidFill>
              </a:rPr>
              <a:t>  if( n &gt; 20 )</a:t>
            </a:r>
          </a:p>
          <a:p>
            <a:pPr eaLnBrk="1" hangingPunct="1">
              <a:lnSpc>
                <a:spcPct val="100000"/>
              </a:lnSpc>
              <a:spcBef>
                <a:spcPct val="0"/>
              </a:spcBef>
              <a:buClr>
                <a:srgbClr val="FFF59B"/>
              </a:buClr>
              <a:buSzTx/>
              <a:buFontTx/>
              <a:buNone/>
            </a:pPr>
            <a:r>
              <a:rPr lang="en-US" altLang="zh-CN" sz="1800" dirty="0">
                <a:solidFill>
                  <a:srgbClr val="006600"/>
                </a:solidFill>
              </a:rPr>
              <a:t>    throw std::</a:t>
            </a:r>
            <a:r>
              <a:rPr lang="en-US" altLang="zh-CN" sz="1800" dirty="0" err="1">
                <a:solidFill>
                  <a:srgbClr val="006600"/>
                </a:solidFill>
              </a:rPr>
              <a:t>range_error</a:t>
            </a:r>
            <a:r>
              <a:rPr lang="en-US" altLang="zh-CN" sz="1800" dirty="0">
                <a:solidFill>
                  <a:srgbClr val="006600"/>
                </a:solidFill>
              </a:rPr>
              <a:t>( "The number is too big." );</a:t>
            </a:r>
          </a:p>
          <a:p>
            <a:pPr eaLnBrk="1" hangingPunct="1">
              <a:lnSpc>
                <a:spcPct val="100000"/>
              </a:lnSpc>
              <a:spcBef>
                <a:spcPct val="0"/>
              </a:spcBef>
              <a:buClr>
                <a:srgbClr val="FFF59B"/>
              </a:buClr>
              <a:buSzTx/>
              <a:buFontTx/>
              <a:buNone/>
            </a:pPr>
            <a:r>
              <a:rPr lang="en-US" altLang="zh-CN" sz="1800" dirty="0">
                <a:solidFill>
                  <a:srgbClr val="006600"/>
                </a:solidFill>
              </a:rPr>
              <a:t>  for( short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2; </a:t>
            </a:r>
            <a:r>
              <a:rPr lang="en-US" altLang="zh-CN" sz="1800" dirty="0" err="1">
                <a:solidFill>
                  <a:srgbClr val="006600"/>
                </a:solidFill>
              </a:rPr>
              <a:t>i</a:t>
            </a:r>
            <a:r>
              <a:rPr lang="en-US" altLang="zh-CN" sz="1800" dirty="0">
                <a:solidFill>
                  <a:srgbClr val="006600"/>
                </a:solidFill>
              </a:rPr>
              <a:t> &lt;= n; </a:t>
            </a:r>
            <a:r>
              <a:rPr lang="en-US" altLang="zh-CN" sz="1800" dirty="0" err="1">
                <a:solidFill>
                  <a:srgbClr val="006600"/>
                </a:solidFill>
              </a:rPr>
              <a:t>i</a:t>
            </a: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r *= </a:t>
            </a:r>
            <a:r>
              <a:rPr lang="en-US" altLang="zh-CN" sz="1800" dirty="0" err="1">
                <a:solidFill>
                  <a:srgbClr val="006600"/>
                </a:solidFill>
              </a:rPr>
              <a:t>i</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return r;</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335024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期　许</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734303" y="1366455"/>
            <a:ext cx="8936628" cy="461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err="1">
                <a:solidFill>
                  <a:srgbClr val="006600"/>
                </a:solidFill>
              </a:rPr>
              <a:t>int</a:t>
            </a:r>
            <a:r>
              <a:rPr lang="en-US" altLang="zh-CN" sz="1800" dirty="0">
                <a:solidFill>
                  <a:srgbClr val="006600"/>
                </a:solidFill>
              </a:rPr>
              <a:t> main()</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short </a:t>
            </a:r>
            <a:r>
              <a:rPr lang="en-US" altLang="zh-CN" sz="1800" dirty="0" err="1">
                <a:solidFill>
                  <a:srgbClr val="006600"/>
                </a:solidFill>
              </a:rPr>
              <a:t>int</a:t>
            </a:r>
            <a:r>
              <a:rPr lang="en-US" altLang="zh-CN" sz="1800" dirty="0">
                <a:solidFill>
                  <a:srgbClr val="006600"/>
                </a:solidFill>
              </a:rPr>
              <a:t> </a:t>
            </a:r>
            <a:r>
              <a:rPr lang="en-US" altLang="zh-CN" sz="1800" dirty="0" smtClean="0">
                <a:solidFill>
                  <a:srgbClr val="006600"/>
                </a:solidFill>
              </a:rPr>
              <a:t> n </a:t>
            </a:r>
            <a:r>
              <a:rPr lang="en-US" altLang="zh-CN" sz="1800" dirty="0">
                <a:solidFill>
                  <a:srgbClr val="006600"/>
                </a:solidFill>
              </a:rPr>
              <a:t>= 20;</a:t>
            </a: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启动异步线程，执行后台计算任务，并返回</a:t>
            </a:r>
            <a:r>
              <a:rPr lang="en-US" altLang="zh-CN" sz="1800" dirty="0">
                <a:solidFill>
                  <a:srgbClr val="006600"/>
                </a:solidFill>
              </a:rPr>
              <a:t>std::future</a:t>
            </a:r>
            <a:r>
              <a:rPr lang="zh-CN" altLang="en-US" sz="1800" dirty="0">
                <a:solidFill>
                  <a:srgbClr val="006600"/>
                </a:solidFill>
              </a:rPr>
              <a:t>对象</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std::future&lt;unsigned long </a:t>
            </a:r>
            <a:r>
              <a:rPr lang="en-US" altLang="zh-CN" sz="1800" dirty="0" err="1">
                <a:solidFill>
                  <a:srgbClr val="C00000"/>
                </a:solidFill>
              </a:rPr>
              <a:t>int</a:t>
            </a:r>
            <a:r>
              <a:rPr lang="en-US" altLang="zh-CN" sz="1800" dirty="0">
                <a:solidFill>
                  <a:srgbClr val="C00000"/>
                </a:solidFill>
              </a:rPr>
              <a:t>&gt;  f = std::</a:t>
            </a:r>
            <a:r>
              <a:rPr lang="en-US" altLang="zh-CN" sz="1800" dirty="0" err="1">
                <a:solidFill>
                  <a:srgbClr val="C00000"/>
                </a:solidFill>
              </a:rPr>
              <a:t>async</a:t>
            </a:r>
            <a:r>
              <a:rPr lang="en-US" altLang="zh-CN" sz="1800" dirty="0">
                <a:solidFill>
                  <a:srgbClr val="C00000"/>
                </a:solidFill>
              </a:rPr>
              <a:t>( </a:t>
            </a:r>
            <a:r>
              <a:rPr lang="en-US" altLang="zh-CN" sz="1800" dirty="0" err="1">
                <a:solidFill>
                  <a:srgbClr val="C00000"/>
                </a:solidFill>
              </a:rPr>
              <a:t>CalculateFactorial</a:t>
            </a:r>
            <a:r>
              <a:rPr lang="en-US" altLang="zh-CN" sz="1800" dirty="0">
                <a:solidFill>
                  <a:srgbClr val="C00000"/>
                </a:solidFill>
              </a:rPr>
              <a:t>, n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smtClean="0">
                <a:solidFill>
                  <a:srgbClr val="006600"/>
                </a:solidFill>
              </a:rPr>
              <a:t>try  </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获取线程返回值，若线程已结束，立即返回，否则等待该线程计算完毕</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若线程引发异常，则延迟到</a:t>
            </a:r>
            <a:r>
              <a:rPr lang="en-US" altLang="zh-CN" sz="1800" dirty="0">
                <a:solidFill>
                  <a:srgbClr val="006600"/>
                </a:solidFill>
              </a:rPr>
              <a:t>std::future::get()</a:t>
            </a:r>
            <a:r>
              <a:rPr lang="zh-CN" altLang="en-US" sz="1800" dirty="0">
                <a:solidFill>
                  <a:srgbClr val="006600"/>
                </a:solidFill>
              </a:rPr>
              <a:t>或</a:t>
            </a:r>
            <a:r>
              <a:rPr lang="en-US" altLang="zh-CN" sz="1800" dirty="0">
                <a:solidFill>
                  <a:srgbClr val="006600"/>
                </a:solidFill>
              </a:rPr>
              <a:t>std::future::wait()</a:t>
            </a:r>
            <a:r>
              <a:rPr lang="zh-CN" altLang="en-US" sz="1800" dirty="0">
                <a:solidFill>
                  <a:srgbClr val="006600"/>
                </a:solidFill>
              </a:rPr>
              <a:t>调用时引发</a:t>
            </a: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a:solidFill>
                  <a:srgbClr val="C00000"/>
                </a:solidFill>
              </a:rPr>
              <a:t>unsigned long </a:t>
            </a:r>
            <a:r>
              <a:rPr lang="en-US" altLang="zh-CN" sz="1800" dirty="0" err="1">
                <a:solidFill>
                  <a:srgbClr val="C00000"/>
                </a:solidFill>
              </a:rPr>
              <a:t>int</a:t>
            </a:r>
            <a:r>
              <a:rPr lang="en-US" altLang="zh-CN" sz="1800" dirty="0">
                <a:solidFill>
                  <a:srgbClr val="C00000"/>
                </a:solidFill>
              </a:rPr>
              <a:t>  r = </a:t>
            </a:r>
            <a:r>
              <a:rPr lang="en-US" altLang="zh-CN" sz="1800" dirty="0" err="1">
                <a:solidFill>
                  <a:srgbClr val="C00000"/>
                </a:solidFill>
              </a:rPr>
              <a:t>f.get</a:t>
            </a:r>
            <a:r>
              <a:rPr lang="en-US" altLang="zh-CN" sz="1800" dirty="0">
                <a:solidFill>
                  <a:srgbClr val="C000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n &lt;&lt; "! = " &lt;&lt; r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catch( </a:t>
            </a:r>
            <a:r>
              <a:rPr lang="en-US" altLang="zh-CN" sz="1800" dirty="0" err="1" smtClean="0">
                <a:solidFill>
                  <a:srgbClr val="006600"/>
                </a:solidFill>
              </a:rPr>
              <a:t>const</a:t>
            </a:r>
            <a:r>
              <a:rPr lang="en-US" altLang="zh-CN" sz="1800" dirty="0" smtClean="0">
                <a:solidFill>
                  <a:srgbClr val="006600"/>
                </a:solidFill>
              </a:rPr>
              <a:t> </a:t>
            </a:r>
            <a:r>
              <a:rPr lang="en-US" altLang="zh-CN" sz="1800" dirty="0" err="1" smtClean="0">
                <a:solidFill>
                  <a:srgbClr val="006600"/>
                </a:solidFill>
              </a:rPr>
              <a:t>std</a:t>
            </a:r>
            <a:r>
              <a:rPr lang="en-US" altLang="zh-CN" sz="1800" dirty="0">
                <a:solidFill>
                  <a:srgbClr val="006600"/>
                </a:solidFill>
              </a:rPr>
              <a:t>::</a:t>
            </a:r>
            <a:r>
              <a:rPr lang="en-US" altLang="zh-CN" sz="1800" dirty="0" err="1">
                <a:solidFill>
                  <a:srgbClr val="006600"/>
                </a:solidFill>
              </a:rPr>
              <a:t>range_error</a:t>
            </a:r>
            <a:r>
              <a:rPr lang="en-US" altLang="zh-CN" sz="1800" dirty="0">
                <a:solidFill>
                  <a:srgbClr val="006600"/>
                </a:solidFill>
              </a:rPr>
              <a:t> &amp; e </a:t>
            </a:r>
            <a:r>
              <a:rPr lang="en-US" altLang="zh-CN" sz="1800" dirty="0" smtClean="0">
                <a:solidFill>
                  <a:srgbClr val="006600"/>
                </a:solidFill>
              </a:rPr>
              <a:t>)  </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cerr</a:t>
            </a:r>
            <a:r>
              <a:rPr lang="en-US" altLang="zh-CN" sz="1800" dirty="0">
                <a:solidFill>
                  <a:srgbClr val="006600"/>
                </a:solidFill>
              </a:rPr>
              <a:t> &lt;&lt; </a:t>
            </a:r>
            <a:r>
              <a:rPr lang="en-US" altLang="zh-CN" sz="1800" dirty="0" err="1">
                <a:solidFill>
                  <a:srgbClr val="006600"/>
                </a:solidFill>
              </a:rPr>
              <a:t>e.what</a:t>
            </a:r>
            <a:r>
              <a:rPr lang="en-US" altLang="zh-CN" sz="1800" dirty="0">
                <a:solidFill>
                  <a:srgbClr val="006600"/>
                </a:solidFill>
              </a:rPr>
              <a:t>()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return 0;</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246279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线程创建</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729127" y="1572367"/>
            <a:ext cx="7687589" cy="3640997"/>
          </a:xfrm>
          <a:prstGeom prst="rect">
            <a:avLst/>
          </a:prstGeom>
        </p:spPr>
        <p:txBody>
          <a:bodyPr wrap="square">
            <a:spAutoFit/>
          </a:bodyPr>
          <a:lstStyle/>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线程创建流程</a:t>
            </a: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定义</a:t>
            </a:r>
            <a:r>
              <a:rPr lang="zh-CN" altLang="en-US" sz="2400" b="1" dirty="0">
                <a:solidFill>
                  <a:srgbClr val="8A2F8C"/>
                </a:solidFill>
                <a:latin typeface="微软雅黑" panose="020B0503020204020204" pitchFamily="34" charset="-122"/>
                <a:ea typeface="微软雅黑" panose="020B0503020204020204" pitchFamily="34" charset="-122"/>
              </a:rPr>
              <a:t>指向线程函数的指针对象，使其指向固定格式的线程</a:t>
            </a:r>
            <a:r>
              <a:rPr lang="zh-CN" altLang="en-US" sz="2400" b="1" dirty="0" smtClean="0">
                <a:solidFill>
                  <a:srgbClr val="8A2F8C"/>
                </a:solidFill>
                <a:latin typeface="微软雅黑" panose="020B0503020204020204" pitchFamily="34" charset="-122"/>
                <a:ea typeface="微软雅黑" panose="020B0503020204020204" pitchFamily="34" charset="-122"/>
              </a:rPr>
              <a:t>函数</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实现</a:t>
            </a:r>
            <a:r>
              <a:rPr lang="zh-CN" altLang="en-US" sz="2400" b="1" dirty="0">
                <a:solidFill>
                  <a:srgbClr val="8A2F8C"/>
                </a:solidFill>
                <a:latin typeface="微软雅黑" panose="020B0503020204020204" pitchFamily="34" charset="-122"/>
                <a:ea typeface="微软雅黑" panose="020B0503020204020204" pitchFamily="34" charset="-122"/>
              </a:rPr>
              <a:t>线程函数；线程函数的参数和返回值均为哑型</a:t>
            </a:r>
            <a:r>
              <a:rPr lang="zh-CN" altLang="en-US" sz="2400" b="1" dirty="0" smtClean="0">
                <a:solidFill>
                  <a:srgbClr val="8A2F8C"/>
                </a:solidFill>
                <a:latin typeface="微软雅黑" panose="020B0503020204020204" pitchFamily="34" charset="-122"/>
                <a:ea typeface="微软雅黑" panose="020B0503020204020204" pitchFamily="34" charset="-122"/>
              </a:rPr>
              <a:t>指针；</a:t>
            </a:r>
            <a:r>
              <a:rPr lang="zh-CN" altLang="en-US" sz="2400" b="1" dirty="0">
                <a:solidFill>
                  <a:srgbClr val="8A2F8C"/>
                </a:solidFill>
                <a:latin typeface="微软雅黑" panose="020B0503020204020204" pitchFamily="34" charset="-122"/>
                <a:ea typeface="微软雅黑" panose="020B0503020204020204" pitchFamily="34" charset="-122"/>
              </a:rPr>
              <a:t>需要传递多个参数时，打包成单个</a:t>
            </a:r>
            <a:r>
              <a:rPr lang="en-US" altLang="zh-CN" sz="2400" b="1" dirty="0">
                <a:solidFill>
                  <a:srgbClr val="006600"/>
                </a:solidFill>
                <a:latin typeface="微软雅黑" panose="020B0503020204020204" pitchFamily="34" charset="-122"/>
                <a:ea typeface="微软雅黑" panose="020B0503020204020204" pitchFamily="34" charset="-122"/>
              </a:rPr>
              <a:t>void*</a:t>
            </a:r>
            <a:r>
              <a:rPr lang="zh-CN" altLang="en-US" sz="2400" b="1" dirty="0">
                <a:solidFill>
                  <a:srgbClr val="8A2F8C"/>
                </a:solidFill>
                <a:latin typeface="微软雅黑" panose="020B0503020204020204" pitchFamily="34" charset="-122"/>
                <a:ea typeface="微软雅黑" panose="020B0503020204020204" pitchFamily="34" charset="-122"/>
              </a:rPr>
              <a:t>型的指针</a:t>
            </a:r>
            <a:r>
              <a:rPr lang="zh-CN" altLang="en-US" sz="2400" b="1" dirty="0" smtClean="0">
                <a:solidFill>
                  <a:srgbClr val="8A2F8C"/>
                </a:solidFill>
                <a:latin typeface="微软雅黑" panose="020B0503020204020204" pitchFamily="34" charset="-122"/>
                <a:ea typeface="微软雅黑" panose="020B0503020204020204" pitchFamily="34" charset="-122"/>
              </a:rPr>
              <a:t>对象</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400" b="1" dirty="0" smtClean="0">
                <a:solidFill>
                  <a:srgbClr val="8A2F8C"/>
                </a:solidFill>
                <a:latin typeface="微软雅黑" panose="020B0503020204020204" pitchFamily="34" charset="-122"/>
                <a:ea typeface="微软雅黑" panose="020B0503020204020204" pitchFamily="34" charset="-122"/>
              </a:rPr>
              <a:t>线程</a:t>
            </a:r>
            <a:r>
              <a:rPr lang="zh-CN" altLang="en-US" sz="2400" b="1" dirty="0">
                <a:solidFill>
                  <a:srgbClr val="8A2F8C"/>
                </a:solidFill>
                <a:latin typeface="微软雅黑" panose="020B0503020204020204" pitchFamily="34" charset="-122"/>
                <a:ea typeface="微软雅黑" panose="020B0503020204020204" pitchFamily="34" charset="-122"/>
              </a:rPr>
              <a:t>退出时使用返回值将数据传递给主调线程；多个结果同样可以打包传递</a:t>
            </a:r>
          </a:p>
        </p:txBody>
      </p:sp>
    </p:spTree>
    <p:extLst>
      <p:ext uri="{BB962C8B-B14F-4D97-AF65-F5344CB8AC3E}">
        <p14:creationId xmlns:p14="http://schemas.microsoft.com/office/powerpoint/2010/main" val="219032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承　诺</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00789" y="1363820"/>
            <a:ext cx="7896137" cy="4287328"/>
          </a:xfrm>
          <a:prstGeom prst="rect">
            <a:avLst/>
          </a:prstGeom>
        </p:spPr>
        <p:txBody>
          <a:bodyPr wrap="square">
            <a:spAutoFit/>
          </a:bodyPr>
          <a:lstStyle/>
          <a:p>
            <a:pPr>
              <a:lnSpc>
                <a:spcPct val="110000"/>
              </a:lnSpc>
              <a:spcBef>
                <a:spcPts val="600"/>
              </a:spcBef>
            </a:pPr>
            <a:r>
              <a:rPr lang="en-US" altLang="zh-CN" sz="2800" b="1" dirty="0">
                <a:solidFill>
                  <a:srgbClr val="006600"/>
                </a:solidFill>
                <a:latin typeface="微软雅黑" panose="020B0503020204020204" pitchFamily="34" charset="-122"/>
                <a:ea typeface="微软雅黑" panose="020B0503020204020204" pitchFamily="34" charset="-122"/>
              </a:rPr>
              <a:t>std::promise</a:t>
            </a:r>
            <a:r>
              <a:rPr lang="zh-CN" altLang="en-US" sz="2800" b="1" dirty="0">
                <a:solidFill>
                  <a:srgbClr val="8A2F8C"/>
                </a:solidFill>
                <a:latin typeface="微软雅黑" panose="020B0503020204020204" pitchFamily="34" charset="-122"/>
                <a:ea typeface="微软雅黑" panose="020B0503020204020204" pitchFamily="34" charset="-122"/>
              </a:rPr>
              <a:t>类模板</a:t>
            </a: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目的</a:t>
            </a:r>
            <a:r>
              <a:rPr lang="zh-CN" altLang="en-US" sz="2000" b="1" dirty="0">
                <a:solidFill>
                  <a:srgbClr val="8A2F8C"/>
                </a:solidFill>
                <a:latin typeface="微软雅黑" panose="020B0503020204020204" pitchFamily="34" charset="-122"/>
                <a:ea typeface="微软雅黑" panose="020B0503020204020204" pitchFamily="34" charset="-122"/>
              </a:rPr>
              <a:t>： </a:t>
            </a:r>
            <a:r>
              <a:rPr lang="zh-CN" altLang="en-US" sz="2000" b="1" dirty="0" smtClean="0">
                <a:solidFill>
                  <a:srgbClr val="8A2F8C"/>
                </a:solidFill>
                <a:latin typeface="微软雅黑" panose="020B0503020204020204" pitchFamily="34" charset="-122"/>
                <a:ea typeface="微软雅黑" panose="020B0503020204020204" pitchFamily="34" charset="-122"/>
              </a:rPr>
              <a:t>承诺对象允许期许对象获取线程对象</a:t>
            </a:r>
            <a:r>
              <a:rPr lang="zh-CN" altLang="en-US" sz="2000" b="1" dirty="0">
                <a:solidFill>
                  <a:srgbClr val="8A2F8C"/>
                </a:solidFill>
                <a:latin typeface="微软雅黑" panose="020B0503020204020204" pitchFamily="34" charset="-122"/>
                <a:ea typeface="微软雅黑" panose="020B0503020204020204" pitchFamily="34" charset="-122"/>
              </a:rPr>
              <a:t>创建的线程返回</a:t>
            </a:r>
            <a:r>
              <a:rPr lang="zh-CN" altLang="en-US" sz="2000" b="1" dirty="0" smtClean="0">
                <a:solidFill>
                  <a:srgbClr val="8A2F8C"/>
                </a:solidFill>
                <a:latin typeface="微软雅黑" panose="020B0503020204020204" pitchFamily="34" charset="-122"/>
                <a:ea typeface="微软雅黑" panose="020B0503020204020204" pitchFamily="34" charset="-122"/>
              </a:rPr>
              <a:t>值</a:t>
            </a:r>
            <a:endParaRPr lang="zh-CN" altLang="en-US" sz="20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pPr>
            <a:r>
              <a:rPr lang="zh-CN" altLang="en-US" sz="2800" b="1" dirty="0">
                <a:solidFill>
                  <a:srgbClr val="8A2F8C"/>
                </a:solidFill>
                <a:latin typeface="微软雅黑" panose="020B0503020204020204" pitchFamily="34" charset="-122"/>
                <a:ea typeface="微软雅黑" panose="020B0503020204020204" pitchFamily="34" charset="-122"/>
              </a:rPr>
              <a:t>使用方法</a:t>
            </a: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创建承诺</a:t>
            </a:r>
            <a:r>
              <a:rPr lang="en-US" altLang="zh-CN" sz="2000" b="1" dirty="0" err="1" smtClean="0">
                <a:solidFill>
                  <a:srgbClr val="006600"/>
                </a:solidFill>
                <a:latin typeface="微软雅黑" panose="020B0503020204020204" pitchFamily="34" charset="-122"/>
                <a:ea typeface="微软雅黑" panose="020B0503020204020204" pitchFamily="34" charset="-122"/>
              </a:rPr>
              <a:t>std</a:t>
            </a:r>
            <a:r>
              <a:rPr lang="en-US" altLang="zh-CN" sz="2000" b="1" dirty="0">
                <a:solidFill>
                  <a:srgbClr val="006600"/>
                </a:solidFill>
                <a:latin typeface="微软雅黑" panose="020B0503020204020204" pitchFamily="34" charset="-122"/>
                <a:ea typeface="微软雅黑" panose="020B0503020204020204" pitchFamily="34" charset="-122"/>
              </a:rPr>
              <a:t>::</a:t>
            </a:r>
            <a:r>
              <a:rPr lang="en-US" altLang="zh-CN" sz="2000" b="1" dirty="0" smtClean="0">
                <a:solidFill>
                  <a:srgbClr val="006600"/>
                </a:solidFill>
                <a:latin typeface="微软雅黑" panose="020B0503020204020204" pitchFamily="34" charset="-122"/>
                <a:ea typeface="微软雅黑" panose="020B0503020204020204" pitchFamily="34" charset="-122"/>
              </a:rPr>
              <a:t>promise&lt;T&gt;</a:t>
            </a:r>
            <a:r>
              <a:rPr lang="zh-CN" altLang="en-US" sz="2000" b="1" dirty="0" smtClean="0">
                <a:solidFill>
                  <a:srgbClr val="8A2F8C"/>
                </a:solidFill>
                <a:latin typeface="微软雅黑" panose="020B0503020204020204" pitchFamily="34" charset="-122"/>
                <a:ea typeface="微软雅黑" panose="020B0503020204020204" pitchFamily="34" charset="-122"/>
              </a:rPr>
              <a:t>对象</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获取该承诺对象</a:t>
            </a:r>
            <a:r>
              <a:rPr lang="zh-CN" altLang="en-US" sz="2000" b="1" dirty="0">
                <a:solidFill>
                  <a:srgbClr val="8A2F8C"/>
                </a:solidFill>
                <a:latin typeface="微软雅黑" panose="020B0503020204020204" pitchFamily="34" charset="-122"/>
                <a:ea typeface="微软雅黑" panose="020B0503020204020204" pitchFamily="34" charset="-122"/>
              </a:rPr>
              <a:t>的</a:t>
            </a:r>
            <a:r>
              <a:rPr lang="zh-CN" altLang="en-US" sz="2000" b="1" dirty="0" smtClean="0">
                <a:solidFill>
                  <a:srgbClr val="8A2F8C"/>
                </a:solidFill>
                <a:latin typeface="微软雅黑" panose="020B0503020204020204" pitchFamily="34" charset="-122"/>
                <a:ea typeface="微软雅黑" panose="020B0503020204020204" pitchFamily="34" charset="-122"/>
              </a:rPr>
              <a:t>相关期许</a:t>
            </a:r>
            <a:r>
              <a:rPr lang="en-US" altLang="zh-CN" sz="2000" b="1" dirty="0" err="1" smtClean="0">
                <a:solidFill>
                  <a:srgbClr val="006600"/>
                </a:solidFill>
                <a:latin typeface="微软雅黑" panose="020B0503020204020204" pitchFamily="34" charset="-122"/>
                <a:ea typeface="微软雅黑" panose="020B0503020204020204" pitchFamily="34" charset="-122"/>
              </a:rPr>
              <a:t>std</a:t>
            </a:r>
            <a:r>
              <a:rPr lang="en-US" altLang="zh-CN" sz="2000" b="1" dirty="0">
                <a:solidFill>
                  <a:srgbClr val="006600"/>
                </a:solidFill>
                <a:latin typeface="微软雅黑" panose="020B0503020204020204" pitchFamily="34" charset="-122"/>
                <a:ea typeface="微软雅黑" panose="020B0503020204020204" pitchFamily="34" charset="-122"/>
              </a:rPr>
              <a:t>::</a:t>
            </a:r>
            <a:r>
              <a:rPr lang="en-US" altLang="zh-CN" sz="2000" b="1" dirty="0" smtClean="0">
                <a:solidFill>
                  <a:srgbClr val="006600"/>
                </a:solidFill>
                <a:latin typeface="微软雅黑" panose="020B0503020204020204" pitchFamily="34" charset="-122"/>
                <a:ea typeface="微软雅黑" panose="020B0503020204020204" pitchFamily="34" charset="-122"/>
              </a:rPr>
              <a:t>future&lt;T&gt;</a:t>
            </a:r>
            <a:r>
              <a:rPr lang="zh-CN" altLang="en-US" sz="2000" b="1" dirty="0" smtClean="0">
                <a:solidFill>
                  <a:srgbClr val="8A2F8C"/>
                </a:solidFill>
                <a:latin typeface="微软雅黑" panose="020B0503020204020204" pitchFamily="34" charset="-122"/>
                <a:ea typeface="微软雅黑" panose="020B0503020204020204" pitchFamily="34" charset="-122"/>
              </a:rPr>
              <a:t>对象</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创建线程对象，</a:t>
            </a:r>
            <a:r>
              <a:rPr lang="zh-CN" altLang="en-US" sz="2000" b="1" dirty="0">
                <a:solidFill>
                  <a:srgbClr val="8A2F8C"/>
                </a:solidFill>
                <a:latin typeface="微软雅黑" panose="020B0503020204020204" pitchFamily="34" charset="-122"/>
                <a:ea typeface="微软雅黑" panose="020B0503020204020204" pitchFamily="34" charset="-122"/>
              </a:rPr>
              <a:t>并</a:t>
            </a:r>
            <a:r>
              <a:rPr lang="zh-CN" altLang="en-US" sz="2000" b="1" dirty="0" smtClean="0">
                <a:solidFill>
                  <a:srgbClr val="8A2F8C"/>
                </a:solidFill>
                <a:latin typeface="微软雅黑" panose="020B0503020204020204" pitchFamily="34" charset="-122"/>
                <a:ea typeface="微软雅黑" panose="020B0503020204020204" pitchFamily="34" charset="-122"/>
              </a:rPr>
              <a:t>传递承诺对象</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000" b="1" dirty="0" smtClean="0">
                <a:solidFill>
                  <a:srgbClr val="8A2F8C"/>
                </a:solidFill>
                <a:latin typeface="微软雅黑" panose="020B0503020204020204" pitchFamily="34" charset="-122"/>
                <a:ea typeface="微软雅黑" panose="020B0503020204020204" pitchFamily="34" charset="-122"/>
              </a:rPr>
              <a:t>线程</a:t>
            </a:r>
            <a:r>
              <a:rPr lang="zh-CN" altLang="en-US" sz="2000" b="1" dirty="0">
                <a:solidFill>
                  <a:srgbClr val="8A2F8C"/>
                </a:solidFill>
                <a:latin typeface="微软雅黑" panose="020B0503020204020204" pitchFamily="34" charset="-122"/>
                <a:ea typeface="微软雅黑" panose="020B0503020204020204" pitchFamily="34" charset="-122"/>
              </a:rPr>
              <a:t>函数内部通过</a:t>
            </a:r>
            <a:r>
              <a:rPr lang="zh-CN" altLang="en-US" sz="2000" b="1" dirty="0" smtClean="0">
                <a:solidFill>
                  <a:srgbClr val="8A2F8C"/>
                </a:solidFill>
                <a:latin typeface="微软雅黑" panose="020B0503020204020204" pitchFamily="34" charset="-122"/>
                <a:ea typeface="微软雅黑" panose="020B0503020204020204" pitchFamily="34" charset="-122"/>
              </a:rPr>
              <a:t>承诺模板类的成员函数</a:t>
            </a:r>
            <a:r>
              <a:rPr lang="en-US" altLang="zh-CN" sz="2000" b="1" dirty="0" err="1" smtClean="0">
                <a:solidFill>
                  <a:srgbClr val="006600"/>
                </a:solidFill>
                <a:latin typeface="微软雅黑" panose="020B0503020204020204" pitchFamily="34" charset="-122"/>
                <a:ea typeface="微软雅黑" panose="020B0503020204020204" pitchFamily="34" charset="-122"/>
              </a:rPr>
              <a:t>set_value</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set_value_at_thread_exit</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8A2F8C"/>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set_exception</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8A2F8C"/>
                </a:solidFill>
                <a:latin typeface="微软雅黑" panose="020B0503020204020204" pitchFamily="34" charset="-122"/>
                <a:ea typeface="微软雅黑" panose="020B0503020204020204" pitchFamily="34" charset="-122"/>
              </a:rPr>
              <a:t>或</a:t>
            </a:r>
            <a:r>
              <a:rPr lang="en-US" altLang="zh-CN" sz="2000" b="1" dirty="0" err="1">
                <a:solidFill>
                  <a:srgbClr val="006600"/>
                </a:solidFill>
                <a:latin typeface="微软雅黑" panose="020B0503020204020204" pitchFamily="34" charset="-122"/>
                <a:ea typeface="微软雅黑" panose="020B0503020204020204" pitchFamily="34" charset="-122"/>
              </a:rPr>
              <a:t>set_exception_at_thread_exit</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8A2F8C"/>
                </a:solidFill>
                <a:latin typeface="微软雅黑" panose="020B0503020204020204" pitchFamily="34" charset="-122"/>
                <a:ea typeface="微软雅黑" panose="020B0503020204020204" pitchFamily="34" charset="-122"/>
              </a:rPr>
              <a:t>设置值或</a:t>
            </a:r>
            <a:r>
              <a:rPr lang="zh-CN" altLang="en-US" sz="2000" b="1" dirty="0" smtClean="0">
                <a:solidFill>
                  <a:srgbClr val="8A2F8C"/>
                </a:solidFill>
                <a:latin typeface="微软雅黑" panose="020B0503020204020204" pitchFamily="34" charset="-122"/>
                <a:ea typeface="微软雅黑" panose="020B0503020204020204" pitchFamily="34" charset="-122"/>
              </a:rPr>
              <a:t>异常</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342900" indent="-342900">
              <a:lnSpc>
                <a:spcPct val="110000"/>
              </a:lnSpc>
              <a:spcBef>
                <a:spcPts val="600"/>
              </a:spcBef>
              <a:buFontTx/>
              <a:buChar char="-"/>
            </a:pPr>
            <a:r>
              <a:rPr lang="zh-CN" altLang="en-US" sz="2000" b="1" dirty="0">
                <a:solidFill>
                  <a:srgbClr val="8A2F8C"/>
                </a:solidFill>
                <a:latin typeface="微软雅黑" panose="020B0503020204020204" pitchFamily="34" charset="-122"/>
                <a:ea typeface="微软雅黑" panose="020B0503020204020204" pitchFamily="34" charset="-122"/>
              </a:rPr>
              <a:t>通过</a:t>
            </a:r>
            <a:r>
              <a:rPr lang="zh-CN" altLang="en-US" sz="2000" b="1" dirty="0" smtClean="0">
                <a:solidFill>
                  <a:srgbClr val="8A2F8C"/>
                </a:solidFill>
                <a:latin typeface="微软雅黑" panose="020B0503020204020204" pitchFamily="34" charset="-122"/>
                <a:ea typeface="微软雅黑" panose="020B0503020204020204" pitchFamily="34" charset="-122"/>
              </a:rPr>
              <a:t>期许对象</a:t>
            </a:r>
            <a:r>
              <a:rPr lang="zh-CN" altLang="en-US" sz="2000" b="1" dirty="0">
                <a:solidFill>
                  <a:srgbClr val="8A2F8C"/>
                </a:solidFill>
                <a:latin typeface="微软雅黑" panose="020B0503020204020204" pitchFamily="34" charset="-122"/>
                <a:ea typeface="微软雅黑" panose="020B0503020204020204" pitchFamily="34" charset="-122"/>
              </a:rPr>
              <a:t>等待并获取异步操作结果</a:t>
            </a:r>
          </a:p>
        </p:txBody>
      </p:sp>
    </p:spTree>
    <p:extLst>
      <p:ext uri="{BB962C8B-B14F-4D97-AF65-F5344CB8AC3E}">
        <p14:creationId xmlns:p14="http://schemas.microsoft.com/office/powerpoint/2010/main" val="26423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承　诺</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622008" y="1334371"/>
            <a:ext cx="9084092"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C00000"/>
                </a:solidFill>
              </a:rPr>
              <a:t>//  </a:t>
            </a:r>
            <a:r>
              <a:rPr lang="zh-CN" altLang="en-US" sz="1800" dirty="0">
                <a:solidFill>
                  <a:srgbClr val="C00000"/>
                </a:solidFill>
              </a:rPr>
              <a:t>使用承诺对象设置线程返回值</a:t>
            </a: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006600"/>
                </a:solidFill>
              </a:rPr>
              <a:t>#include &lt;</a:t>
            </a:r>
            <a:r>
              <a:rPr lang="en-US" altLang="zh-CN" sz="1800" dirty="0" err="1">
                <a:solidFill>
                  <a:srgbClr val="006600"/>
                </a:solidFill>
              </a:rPr>
              <a:t>iostream</a:t>
            </a:r>
            <a:r>
              <a:rPr lang="en-US" altLang="zh-CN" sz="1800" dirty="0">
                <a:solidFill>
                  <a:srgbClr val="006600"/>
                </a:solidFill>
              </a:rPr>
              <a:t>&gt;</a:t>
            </a:r>
          </a:p>
          <a:p>
            <a:pPr eaLnBrk="1" hangingPunct="1">
              <a:lnSpc>
                <a:spcPct val="100000"/>
              </a:lnSpc>
              <a:spcBef>
                <a:spcPct val="0"/>
              </a:spcBef>
              <a:buClr>
                <a:srgbClr val="FFF59B"/>
              </a:buClr>
              <a:buSzTx/>
              <a:buFontTx/>
              <a:buNone/>
            </a:pPr>
            <a:r>
              <a:rPr lang="en-US" altLang="zh-CN" sz="1800" dirty="0">
                <a:solidFill>
                  <a:srgbClr val="006600"/>
                </a:solidFill>
              </a:rPr>
              <a:t>#include &lt;exception&gt;</a:t>
            </a:r>
          </a:p>
          <a:p>
            <a:pPr eaLnBrk="1" hangingPunct="1">
              <a:lnSpc>
                <a:spcPct val="100000"/>
              </a:lnSpc>
              <a:spcBef>
                <a:spcPct val="0"/>
              </a:spcBef>
              <a:buClr>
                <a:srgbClr val="FFF59B"/>
              </a:buClr>
              <a:buSzTx/>
              <a:buFontTx/>
              <a:buNone/>
            </a:pPr>
            <a:r>
              <a:rPr lang="en-US" altLang="zh-CN" sz="1800" dirty="0">
                <a:solidFill>
                  <a:srgbClr val="006600"/>
                </a:solidFill>
              </a:rPr>
              <a:t>#include &lt;thread&gt;</a:t>
            </a:r>
          </a:p>
          <a:p>
            <a:pPr eaLnBrk="1" hangingPunct="1">
              <a:lnSpc>
                <a:spcPct val="100000"/>
              </a:lnSpc>
              <a:spcBef>
                <a:spcPct val="0"/>
              </a:spcBef>
              <a:buClr>
                <a:srgbClr val="FFF59B"/>
              </a:buClr>
              <a:buSzTx/>
              <a:buFontTx/>
              <a:buNone/>
            </a:pPr>
            <a:r>
              <a:rPr lang="en-US" altLang="zh-CN" sz="1800" dirty="0">
                <a:solidFill>
                  <a:srgbClr val="006600"/>
                </a:solidFill>
              </a:rPr>
              <a:t>#include &lt;future&gt;</a:t>
            </a:r>
          </a:p>
          <a:p>
            <a:pPr eaLnBrk="1" hangingPunct="1">
              <a:lnSpc>
                <a:spcPct val="100000"/>
              </a:lnSpc>
              <a:spcBef>
                <a:spcPct val="0"/>
              </a:spcBef>
              <a:buClr>
                <a:srgbClr val="FFF59B"/>
              </a:buClr>
              <a:buSzTx/>
              <a:buFontTx/>
              <a:buNone/>
            </a:pPr>
            <a:endParaRPr lang="en-US" altLang="zh-CN" sz="1800" dirty="0" smtClean="0">
              <a:solidFill>
                <a:srgbClr val="006600"/>
              </a:solidFill>
            </a:endParaRPr>
          </a:p>
          <a:p>
            <a:pPr eaLnBrk="1" hangingPunct="1">
              <a:lnSpc>
                <a:spcPct val="100000"/>
              </a:lnSpc>
              <a:spcBef>
                <a:spcPct val="0"/>
              </a:spcBef>
              <a:buClr>
                <a:srgbClr val="FFF59B"/>
              </a:buClr>
              <a:buSzTx/>
              <a:buFontTx/>
              <a:buNone/>
            </a:pPr>
            <a:r>
              <a:rPr lang="en-US" altLang="zh-CN" sz="1800" dirty="0" smtClean="0">
                <a:solidFill>
                  <a:srgbClr val="006600"/>
                </a:solidFill>
              </a:rPr>
              <a:t>unsigned </a:t>
            </a:r>
            <a:r>
              <a:rPr lang="en-US" altLang="zh-CN" sz="1800" dirty="0">
                <a:solidFill>
                  <a:srgbClr val="006600"/>
                </a:solidFill>
              </a:rPr>
              <a:t>long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CalculateFactorial</a:t>
            </a:r>
            <a:r>
              <a:rPr lang="en-US" altLang="zh-CN" sz="1800" dirty="0">
                <a:solidFill>
                  <a:srgbClr val="006600"/>
                </a:solidFill>
              </a:rPr>
              <a:t>( short </a:t>
            </a:r>
            <a:r>
              <a:rPr lang="en-US" altLang="zh-CN" sz="1800" dirty="0" err="1">
                <a:solidFill>
                  <a:srgbClr val="006600"/>
                </a:solidFill>
              </a:rPr>
              <a:t>int</a:t>
            </a:r>
            <a:r>
              <a:rPr lang="en-US" altLang="zh-CN" sz="1800" dirty="0">
                <a:solidFill>
                  <a:srgbClr val="006600"/>
                </a:solidFill>
              </a:rPr>
              <a:t> n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unsigned long </a:t>
            </a:r>
            <a:r>
              <a:rPr lang="en-US" altLang="zh-CN" sz="1800" dirty="0" err="1">
                <a:solidFill>
                  <a:srgbClr val="006600"/>
                </a:solidFill>
              </a:rPr>
              <a:t>int</a:t>
            </a:r>
            <a:r>
              <a:rPr lang="en-US" altLang="zh-CN" sz="1800" dirty="0">
                <a:solidFill>
                  <a:srgbClr val="006600"/>
                </a:solidFill>
              </a:rPr>
              <a:t> r = 1;</a:t>
            </a:r>
          </a:p>
          <a:p>
            <a:pPr eaLnBrk="1" hangingPunct="1">
              <a:lnSpc>
                <a:spcPct val="100000"/>
              </a:lnSpc>
              <a:spcBef>
                <a:spcPct val="0"/>
              </a:spcBef>
              <a:buClr>
                <a:srgbClr val="FFF59B"/>
              </a:buClr>
              <a:buSzTx/>
              <a:buFontTx/>
              <a:buNone/>
            </a:pPr>
            <a:r>
              <a:rPr lang="en-US" altLang="zh-CN" sz="1800" dirty="0">
                <a:solidFill>
                  <a:srgbClr val="006600"/>
                </a:solidFill>
              </a:rPr>
              <a:t>  if( n &gt; 20 </a:t>
            </a:r>
            <a:r>
              <a:rPr lang="en-US" altLang="zh-CN" sz="1800" dirty="0" smtClean="0">
                <a:solidFill>
                  <a:srgbClr val="006600"/>
                </a:solidFill>
              </a:rPr>
              <a:t>)    </a:t>
            </a:r>
            <a:r>
              <a:rPr lang="en-US" altLang="zh-CN" sz="1800" dirty="0">
                <a:solidFill>
                  <a:srgbClr val="006600"/>
                </a:solidFill>
              </a:rPr>
              <a:t>throw </a:t>
            </a:r>
            <a:r>
              <a:rPr lang="en-US" altLang="zh-CN" sz="1800" dirty="0" err="1">
                <a:solidFill>
                  <a:srgbClr val="006600"/>
                </a:solidFill>
              </a:rPr>
              <a:t>std</a:t>
            </a:r>
            <a:r>
              <a:rPr lang="en-US" altLang="zh-CN" sz="1800" dirty="0">
                <a:solidFill>
                  <a:srgbClr val="006600"/>
                </a:solidFill>
              </a:rPr>
              <a:t>::</a:t>
            </a:r>
            <a:r>
              <a:rPr lang="en-US" altLang="zh-CN" sz="1800" dirty="0" err="1">
                <a:solidFill>
                  <a:srgbClr val="006600"/>
                </a:solidFill>
              </a:rPr>
              <a:t>range_error</a:t>
            </a:r>
            <a:r>
              <a:rPr lang="en-US" altLang="zh-CN" sz="1800" dirty="0">
                <a:solidFill>
                  <a:srgbClr val="006600"/>
                </a:solidFill>
              </a:rPr>
              <a:t>( "The number is too big." );</a:t>
            </a:r>
          </a:p>
          <a:p>
            <a:pPr eaLnBrk="1" hangingPunct="1">
              <a:lnSpc>
                <a:spcPct val="100000"/>
              </a:lnSpc>
              <a:spcBef>
                <a:spcPct val="0"/>
              </a:spcBef>
              <a:buClr>
                <a:srgbClr val="FFF59B"/>
              </a:buClr>
              <a:buSzTx/>
              <a:buFontTx/>
              <a:buNone/>
            </a:pPr>
            <a:r>
              <a:rPr lang="en-US" altLang="zh-CN" sz="1800" dirty="0">
                <a:solidFill>
                  <a:srgbClr val="006600"/>
                </a:solidFill>
              </a:rPr>
              <a:t>  for( short </a:t>
            </a:r>
            <a:r>
              <a:rPr lang="en-US" altLang="zh-CN" sz="1800" dirty="0" err="1">
                <a:solidFill>
                  <a:srgbClr val="006600"/>
                </a:solidFill>
              </a:rPr>
              <a:t>int</a:t>
            </a:r>
            <a:r>
              <a:rPr lang="en-US" altLang="zh-CN" sz="1800" dirty="0">
                <a:solidFill>
                  <a:srgbClr val="006600"/>
                </a:solidFill>
              </a:rPr>
              <a:t> </a:t>
            </a:r>
            <a:r>
              <a:rPr lang="en-US" altLang="zh-CN" sz="1800" dirty="0" err="1">
                <a:solidFill>
                  <a:srgbClr val="006600"/>
                </a:solidFill>
              </a:rPr>
              <a:t>i</a:t>
            </a:r>
            <a:r>
              <a:rPr lang="en-US" altLang="zh-CN" sz="1800" dirty="0">
                <a:solidFill>
                  <a:srgbClr val="006600"/>
                </a:solidFill>
              </a:rPr>
              <a:t> = 2; </a:t>
            </a:r>
            <a:r>
              <a:rPr lang="en-US" altLang="zh-CN" sz="1800" dirty="0" err="1">
                <a:solidFill>
                  <a:srgbClr val="006600"/>
                </a:solidFill>
              </a:rPr>
              <a:t>i</a:t>
            </a:r>
            <a:r>
              <a:rPr lang="en-US" altLang="zh-CN" sz="1800" dirty="0">
                <a:solidFill>
                  <a:srgbClr val="006600"/>
                </a:solidFill>
              </a:rPr>
              <a:t> &lt;= n; </a:t>
            </a:r>
            <a:r>
              <a:rPr lang="en-US" altLang="zh-CN" sz="1800" dirty="0" err="1">
                <a:solidFill>
                  <a:srgbClr val="006600"/>
                </a:solidFill>
              </a:rPr>
              <a:t>i</a:t>
            </a:r>
            <a:r>
              <a:rPr lang="en-US" altLang="zh-CN" sz="1800" dirty="0">
                <a:solidFill>
                  <a:srgbClr val="006600"/>
                </a:solidFill>
              </a:rPr>
              <a:t>++ </a:t>
            </a:r>
            <a:r>
              <a:rPr lang="en-US" altLang="zh-CN" sz="1800" dirty="0" smtClean="0">
                <a:solidFill>
                  <a:srgbClr val="006600"/>
                </a:solidFill>
              </a:rPr>
              <a:t>)    </a:t>
            </a:r>
            <a:r>
              <a:rPr lang="en-US" altLang="zh-CN" sz="1800" dirty="0">
                <a:solidFill>
                  <a:srgbClr val="006600"/>
                </a:solidFill>
              </a:rPr>
              <a:t>r *= </a:t>
            </a:r>
            <a:r>
              <a:rPr lang="en-US" altLang="zh-CN" sz="1800" dirty="0" err="1">
                <a:solidFill>
                  <a:srgbClr val="006600"/>
                </a:solidFill>
              </a:rPr>
              <a:t>i</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return r;</a:t>
            </a:r>
          </a:p>
          <a:p>
            <a:pPr eaLnBrk="1" hangingPunct="1">
              <a:lnSpc>
                <a:spcPct val="100000"/>
              </a:lnSpc>
              <a:spcBef>
                <a:spcPct val="0"/>
              </a:spcBef>
              <a:buClr>
                <a:srgbClr val="FFF59B"/>
              </a:buClr>
              <a:buSzTx/>
              <a:buFontTx/>
              <a:buNone/>
            </a:pPr>
            <a:r>
              <a:rPr lang="en-US" altLang="zh-CN" sz="1800" dirty="0" smtClean="0">
                <a:solidFill>
                  <a:srgbClr val="006600"/>
                </a:solidFill>
              </a:rPr>
              <a:t>}</a:t>
            </a:r>
          </a:p>
          <a:p>
            <a:pPr eaLnBrk="1" hangingPunct="1">
              <a:lnSpc>
                <a:spcPct val="100000"/>
              </a:lnSpc>
              <a:spcBef>
                <a:spcPct val="0"/>
              </a:spcBef>
              <a:buClr>
                <a:srgbClr val="FFF59B"/>
              </a:buClr>
              <a:buSzTx/>
              <a:buFontTx/>
              <a:buNone/>
            </a:pPr>
            <a:endParaRPr lang="en-US" altLang="zh-CN" sz="1800" dirty="0">
              <a:solidFill>
                <a:srgbClr val="006600"/>
              </a:solidFill>
            </a:endParaRP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en-US" altLang="zh-CN" sz="1800" dirty="0" err="1">
                <a:solidFill>
                  <a:srgbClr val="006600"/>
                </a:solidFill>
              </a:rPr>
              <a:t>CalculateFactorial</a:t>
            </a:r>
            <a:r>
              <a:rPr lang="en-US" altLang="zh-CN" sz="1800" dirty="0">
                <a:solidFill>
                  <a:srgbClr val="006600"/>
                </a:solidFill>
              </a:rPr>
              <a:t>()</a:t>
            </a:r>
            <a:r>
              <a:rPr lang="zh-CN" altLang="en-US" sz="1800" dirty="0">
                <a:solidFill>
                  <a:srgbClr val="006600"/>
                </a:solidFill>
              </a:rPr>
              <a:t>函数的包装函数原型</a:t>
            </a:r>
          </a:p>
          <a:p>
            <a:pPr eaLnBrk="1" hangingPunct="1">
              <a:lnSpc>
                <a:spcPct val="100000"/>
              </a:lnSpc>
              <a:spcBef>
                <a:spcPct val="0"/>
              </a:spcBef>
              <a:buClr>
                <a:srgbClr val="FFF59B"/>
              </a:buClr>
              <a:buSzTx/>
              <a:buFontTx/>
              <a:buNone/>
            </a:pPr>
            <a:r>
              <a:rPr lang="en-US" altLang="zh-CN" sz="1800" dirty="0">
                <a:solidFill>
                  <a:srgbClr val="006600"/>
                </a:solidFill>
              </a:rPr>
              <a:t>void </a:t>
            </a:r>
            <a:r>
              <a:rPr lang="en-US" altLang="zh-CN" sz="1800" dirty="0" err="1">
                <a:solidFill>
                  <a:srgbClr val="006600"/>
                </a:solidFill>
              </a:rPr>
              <a:t>DoCalculateFactorial</a:t>
            </a:r>
            <a:r>
              <a:rPr lang="en-US" altLang="zh-CN" sz="1800" dirty="0" smtClean="0">
                <a:solidFill>
                  <a:srgbClr val="006600"/>
                </a:solidFill>
              </a:rPr>
              <a:t>(</a:t>
            </a: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en-US" altLang="zh-CN" sz="1800" dirty="0" err="1" smtClean="0">
                <a:solidFill>
                  <a:srgbClr val="006600"/>
                </a:solidFill>
              </a:rPr>
              <a:t>std</a:t>
            </a:r>
            <a:r>
              <a:rPr lang="en-US" altLang="zh-CN" sz="1800" dirty="0">
                <a:solidFill>
                  <a:srgbClr val="006600"/>
                </a:solidFill>
              </a:rPr>
              <a:t>::promise&lt;unsigned long </a:t>
            </a:r>
            <a:r>
              <a:rPr lang="en-US" altLang="zh-CN" sz="1800" dirty="0" err="1">
                <a:solidFill>
                  <a:srgbClr val="006600"/>
                </a:solidFill>
              </a:rPr>
              <a:t>int</a:t>
            </a:r>
            <a:r>
              <a:rPr lang="en-US" altLang="zh-CN" sz="1800" dirty="0">
                <a:solidFill>
                  <a:srgbClr val="006600"/>
                </a:solidFill>
              </a:rPr>
              <a:t>&gt; &amp;&amp; promise, short </a:t>
            </a:r>
            <a:r>
              <a:rPr lang="en-US" altLang="zh-CN" sz="1800" dirty="0" err="1">
                <a:solidFill>
                  <a:srgbClr val="006600"/>
                </a:solidFill>
              </a:rPr>
              <a:t>int</a:t>
            </a:r>
            <a:r>
              <a:rPr lang="en-US" altLang="zh-CN" sz="1800" dirty="0">
                <a:solidFill>
                  <a:srgbClr val="006600"/>
                </a:solidFill>
              </a:rPr>
              <a:t> n );</a:t>
            </a:r>
          </a:p>
        </p:txBody>
      </p:sp>
    </p:spTree>
    <p:extLst>
      <p:ext uri="{BB962C8B-B14F-4D97-AF65-F5344CB8AC3E}">
        <p14:creationId xmlns:p14="http://schemas.microsoft.com/office/powerpoint/2010/main" val="85092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承　诺</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Rectangle 4"/>
          <p:cNvSpPr>
            <a:spLocks noChangeArrowheads="1"/>
          </p:cNvSpPr>
          <p:nvPr/>
        </p:nvSpPr>
        <p:spPr bwMode="auto">
          <a:xfrm>
            <a:off x="1686176" y="1263884"/>
            <a:ext cx="9304209"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err="1">
                <a:solidFill>
                  <a:srgbClr val="006600"/>
                </a:solidFill>
              </a:rPr>
              <a:t>int</a:t>
            </a:r>
            <a:r>
              <a:rPr lang="en-US" altLang="zh-CN" sz="1800" dirty="0">
                <a:solidFill>
                  <a:srgbClr val="006600"/>
                </a:solidFill>
              </a:rPr>
              <a:t> main()</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short </a:t>
            </a:r>
            <a:r>
              <a:rPr lang="en-US" altLang="zh-CN" sz="1800" dirty="0" err="1">
                <a:solidFill>
                  <a:srgbClr val="006600"/>
                </a:solidFill>
              </a:rPr>
              <a:t>int</a:t>
            </a:r>
            <a:r>
              <a:rPr lang="en-US" altLang="zh-CN" sz="1800" dirty="0">
                <a:solidFill>
                  <a:srgbClr val="006600"/>
                </a:solidFill>
              </a:rPr>
              <a:t>  n = 6;</a:t>
            </a:r>
          </a:p>
          <a:p>
            <a:pPr eaLnBrk="1" hangingPunct="1">
              <a:lnSpc>
                <a:spcPct val="100000"/>
              </a:lnSpc>
              <a:spcBef>
                <a:spcPct val="0"/>
              </a:spcBef>
              <a:buClr>
                <a:srgbClr val="FFF59B"/>
              </a:buClr>
              <a:buSzTx/>
              <a:buFontTx/>
              <a:buNone/>
            </a:pPr>
            <a:r>
              <a:rPr lang="zh-CN" altLang="en-US" sz="1800" dirty="0" smtClean="0">
                <a:solidFill>
                  <a:srgbClr val="006600"/>
                </a:solidFill>
              </a:rPr>
              <a:t>  </a:t>
            </a:r>
            <a:r>
              <a:rPr lang="en-US" altLang="zh-CN" sz="1800" dirty="0">
                <a:solidFill>
                  <a:srgbClr val="C00000"/>
                </a:solidFill>
              </a:rPr>
              <a:t>std::promise&lt;unsigned long </a:t>
            </a:r>
            <a:r>
              <a:rPr lang="en-US" altLang="zh-CN" sz="1800" dirty="0" err="1">
                <a:solidFill>
                  <a:srgbClr val="C00000"/>
                </a:solidFill>
              </a:rPr>
              <a:t>int</a:t>
            </a:r>
            <a:r>
              <a:rPr lang="en-US" altLang="zh-CN" sz="1800" dirty="0">
                <a:solidFill>
                  <a:srgbClr val="C00000"/>
                </a:solidFill>
              </a:rPr>
              <a:t>&gt;  p</a:t>
            </a:r>
            <a:r>
              <a:rPr lang="en-US" altLang="zh-CN" sz="1800" dirty="0" smtClean="0">
                <a:solidFill>
                  <a:srgbClr val="C00000"/>
                </a:solidFill>
              </a:rPr>
              <a:t>;</a:t>
            </a:r>
            <a:r>
              <a:rPr lang="en-US" altLang="zh-CN" sz="1800" dirty="0">
                <a:solidFill>
                  <a:srgbClr val="006600"/>
                </a:solidFill>
              </a:rPr>
              <a:t> </a:t>
            </a:r>
            <a:r>
              <a:rPr lang="en-US" altLang="zh-CN" sz="1800" dirty="0" smtClean="0">
                <a:solidFill>
                  <a:srgbClr val="006600"/>
                </a:solidFill>
              </a:rPr>
              <a:t>   //  </a:t>
            </a:r>
            <a:r>
              <a:rPr lang="zh-CN" altLang="en-US" sz="1800" dirty="0" smtClean="0">
                <a:solidFill>
                  <a:srgbClr val="006600"/>
                </a:solidFill>
              </a:rPr>
              <a:t>创建承诺对象</a:t>
            </a:r>
            <a:endParaRPr lang="en-US" altLang="zh-CN" sz="1800" dirty="0">
              <a:solidFill>
                <a:srgbClr val="C00000"/>
              </a:solidFill>
            </a:endParaRPr>
          </a:p>
          <a:p>
            <a:pPr eaLnBrk="1" hangingPunct="1">
              <a:lnSpc>
                <a:spcPct val="100000"/>
              </a:lnSpc>
              <a:spcBef>
                <a:spcPct val="0"/>
              </a:spcBef>
              <a:buClr>
                <a:srgbClr val="FFF59B"/>
              </a:buClr>
              <a:buSzTx/>
              <a:buFontTx/>
              <a:buNone/>
            </a:pPr>
            <a:r>
              <a:rPr lang="zh-CN" altLang="en-US" sz="1800" dirty="0" smtClean="0">
                <a:solidFill>
                  <a:srgbClr val="006600"/>
                </a:solidFill>
              </a:rPr>
              <a:t>  </a:t>
            </a:r>
            <a:r>
              <a:rPr lang="en-US" altLang="zh-CN" sz="1800" dirty="0">
                <a:solidFill>
                  <a:srgbClr val="C00000"/>
                </a:solidFill>
              </a:rPr>
              <a:t>std::future&lt;unsigned long </a:t>
            </a:r>
            <a:r>
              <a:rPr lang="en-US" altLang="zh-CN" sz="1800" dirty="0" err="1">
                <a:solidFill>
                  <a:srgbClr val="C00000"/>
                </a:solidFill>
              </a:rPr>
              <a:t>int</a:t>
            </a:r>
            <a:r>
              <a:rPr lang="en-US" altLang="zh-CN" sz="1800" dirty="0">
                <a:solidFill>
                  <a:srgbClr val="C00000"/>
                </a:solidFill>
              </a:rPr>
              <a:t>&gt;  f = </a:t>
            </a:r>
            <a:r>
              <a:rPr lang="en-US" altLang="zh-CN" sz="1800" dirty="0" err="1">
                <a:solidFill>
                  <a:srgbClr val="C00000"/>
                </a:solidFill>
              </a:rPr>
              <a:t>p.get_future</a:t>
            </a:r>
            <a:r>
              <a:rPr lang="en-US" altLang="zh-CN" sz="1800" dirty="0" smtClean="0">
                <a:solidFill>
                  <a:srgbClr val="C00000"/>
                </a:solidFill>
              </a:rPr>
              <a:t>();</a:t>
            </a:r>
            <a:r>
              <a:rPr lang="en-US" altLang="zh-CN" sz="1800" dirty="0">
                <a:solidFill>
                  <a:srgbClr val="006600"/>
                </a:solidFill>
              </a:rPr>
              <a:t> </a:t>
            </a:r>
            <a:r>
              <a:rPr lang="en-US" altLang="zh-CN" sz="1800" dirty="0" smtClean="0">
                <a:solidFill>
                  <a:srgbClr val="006600"/>
                </a:solidFill>
              </a:rPr>
              <a:t>   //  </a:t>
            </a:r>
            <a:r>
              <a:rPr lang="zh-CN" altLang="en-US" sz="1800" dirty="0">
                <a:solidFill>
                  <a:srgbClr val="006600"/>
                </a:solidFill>
              </a:rPr>
              <a:t>获取</a:t>
            </a:r>
            <a:r>
              <a:rPr lang="zh-CN" altLang="en-US" sz="1800" dirty="0" smtClean="0">
                <a:solidFill>
                  <a:srgbClr val="006600"/>
                </a:solidFill>
              </a:rPr>
              <a:t>相关期许对象</a:t>
            </a:r>
            <a:endParaRPr lang="en-US" altLang="zh-CN" sz="1800" dirty="0">
              <a:solidFill>
                <a:srgbClr val="C00000"/>
              </a:solidFill>
            </a:endParaRPr>
          </a:p>
          <a:p>
            <a:pPr eaLnBrk="1" hangingPunct="1">
              <a:lnSpc>
                <a:spcPct val="100000"/>
              </a:lnSpc>
              <a:spcBef>
                <a:spcPct val="0"/>
              </a:spcBef>
              <a:buClr>
                <a:srgbClr val="FFF59B"/>
              </a:buClr>
              <a:buSzTx/>
              <a:buFontTx/>
              <a:buNone/>
            </a:pPr>
            <a:r>
              <a:rPr lang="en-US" altLang="zh-CN" sz="1800" dirty="0">
                <a:solidFill>
                  <a:srgbClr val="006600"/>
                </a:solidFill>
              </a:rPr>
              <a:t>  //  </a:t>
            </a:r>
            <a:r>
              <a:rPr lang="zh-CN" altLang="en-US" sz="1800" dirty="0">
                <a:solidFill>
                  <a:srgbClr val="006600"/>
                </a:solidFill>
              </a:rPr>
              <a:t>启动线程，执行</a:t>
            </a:r>
            <a:r>
              <a:rPr lang="en-US" altLang="zh-CN" sz="1800" dirty="0" err="1">
                <a:solidFill>
                  <a:srgbClr val="006600"/>
                </a:solidFill>
              </a:rPr>
              <a:t>CalculateFactorial</a:t>
            </a:r>
            <a:r>
              <a:rPr lang="en-US" altLang="zh-CN" sz="1800" dirty="0">
                <a:solidFill>
                  <a:srgbClr val="006600"/>
                </a:solidFill>
              </a:rPr>
              <a:t>()</a:t>
            </a:r>
            <a:r>
              <a:rPr lang="zh-CN" altLang="en-US" sz="1800" dirty="0">
                <a:solidFill>
                  <a:srgbClr val="006600"/>
                </a:solidFill>
              </a:rPr>
              <a:t>函数的包装函数</a:t>
            </a:r>
          </a:p>
          <a:p>
            <a:pPr eaLnBrk="1" hangingPunct="1">
              <a:lnSpc>
                <a:spcPct val="100000"/>
              </a:lnSpc>
              <a:spcBef>
                <a:spcPct val="0"/>
              </a:spcBef>
              <a:buClr>
                <a:srgbClr val="FFF59B"/>
              </a:buClr>
              <a:buSzTx/>
              <a:buFontTx/>
              <a:buNone/>
            </a:pPr>
            <a:r>
              <a:rPr lang="zh-CN" altLang="en-US" sz="1800" dirty="0">
                <a:solidFill>
                  <a:srgbClr val="006600"/>
                </a:solidFill>
              </a:rPr>
              <a:t>  </a:t>
            </a:r>
            <a:r>
              <a:rPr lang="en-US" altLang="zh-CN" sz="1800" dirty="0">
                <a:solidFill>
                  <a:srgbClr val="C00000"/>
                </a:solidFill>
              </a:rPr>
              <a:t>std::thread  t( </a:t>
            </a:r>
            <a:r>
              <a:rPr lang="en-US" altLang="zh-CN" sz="1800" dirty="0" err="1">
                <a:solidFill>
                  <a:srgbClr val="C00000"/>
                </a:solidFill>
              </a:rPr>
              <a:t>DoCalculateFactorial</a:t>
            </a:r>
            <a:r>
              <a:rPr lang="en-US" altLang="zh-CN" sz="1800" dirty="0">
                <a:solidFill>
                  <a:srgbClr val="C00000"/>
                </a:solidFill>
              </a:rPr>
              <a:t>, std::move( p ), n );</a:t>
            </a:r>
          </a:p>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t.detach</a:t>
            </a:r>
            <a:r>
              <a:rPr lang="en-US" altLang="zh-CN" sz="1800" dirty="0">
                <a:solidFill>
                  <a:srgbClr val="006600"/>
                </a:solidFill>
              </a:rPr>
              <a:t>();</a:t>
            </a:r>
          </a:p>
          <a:p>
            <a:pPr eaLnBrk="1" hangingPunct="1">
              <a:lnSpc>
                <a:spcPct val="100000"/>
              </a:lnSpc>
              <a:spcBef>
                <a:spcPct val="0"/>
              </a:spcBef>
              <a:buClr>
                <a:srgbClr val="FFF59B"/>
              </a:buClr>
              <a:buSzTx/>
              <a:buFontTx/>
              <a:buNone/>
            </a:pPr>
            <a:r>
              <a:rPr lang="zh-CN" altLang="en-US" sz="1800" dirty="0">
                <a:solidFill>
                  <a:srgbClr val="006600"/>
                </a:solidFill>
              </a:rPr>
              <a:t>  </a:t>
            </a:r>
            <a:r>
              <a:rPr lang="en-US" altLang="zh-CN" sz="1800" dirty="0" smtClean="0">
                <a:solidFill>
                  <a:srgbClr val="006600"/>
                </a:solidFill>
              </a:rPr>
              <a:t>try</a:t>
            </a:r>
          </a:p>
          <a:p>
            <a:pPr eaLnBrk="1" hangingPunct="1">
              <a:lnSpc>
                <a:spcPct val="100000"/>
              </a:lnSpc>
              <a:spcBef>
                <a:spcPct val="0"/>
              </a:spcBef>
              <a:buClr>
                <a:srgbClr val="FFF59B"/>
              </a:buClr>
              <a:buSzTx/>
              <a:buFontTx/>
              <a:buNone/>
            </a:pPr>
            <a:r>
              <a:rPr lang="en-US" altLang="zh-CN" sz="1800" dirty="0" smtClean="0">
                <a:solidFill>
                  <a:srgbClr val="006600"/>
                </a:solidFill>
              </a:rPr>
              <a:t>  </a:t>
            </a:r>
            <a:r>
              <a:rPr lang="en-US" altLang="zh-CN" sz="1800" dirty="0">
                <a:solidFill>
                  <a:srgbClr val="006600"/>
                </a:solidFill>
              </a:rPr>
              <a:t>{</a:t>
            </a:r>
          </a:p>
          <a:p>
            <a:pPr eaLnBrk="1" hangingPunct="1">
              <a:lnSpc>
                <a:spcPct val="100000"/>
              </a:lnSpc>
              <a:spcBef>
                <a:spcPct val="0"/>
              </a:spcBef>
              <a:buClr>
                <a:srgbClr val="FFF59B"/>
              </a:buClr>
              <a:buSzTx/>
              <a:buFontTx/>
              <a:buNone/>
            </a:pPr>
            <a:r>
              <a:rPr lang="zh-CN" altLang="en-US" sz="1800" dirty="0">
                <a:solidFill>
                  <a:srgbClr val="006600"/>
                </a:solidFill>
              </a:rPr>
              <a:t>    </a:t>
            </a:r>
            <a:r>
              <a:rPr lang="en-US" altLang="zh-CN" sz="1800" dirty="0">
                <a:solidFill>
                  <a:srgbClr val="006600"/>
                </a:solidFill>
              </a:rPr>
              <a:t>unsigned long </a:t>
            </a:r>
            <a:r>
              <a:rPr lang="en-US" altLang="zh-CN" sz="1800" dirty="0" err="1">
                <a:solidFill>
                  <a:srgbClr val="006600"/>
                </a:solidFill>
              </a:rPr>
              <a:t>int</a:t>
            </a:r>
            <a:r>
              <a:rPr lang="en-US" altLang="zh-CN" sz="1800" dirty="0">
                <a:solidFill>
                  <a:srgbClr val="006600"/>
                </a:solidFill>
              </a:rPr>
              <a:t>  r = </a:t>
            </a:r>
            <a:r>
              <a:rPr lang="en-US" altLang="zh-CN" sz="1800" dirty="0" err="1">
                <a:solidFill>
                  <a:srgbClr val="006600"/>
                </a:solidFill>
              </a:rPr>
              <a:t>f.get</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cout</a:t>
            </a:r>
            <a:r>
              <a:rPr lang="en-US" altLang="zh-CN" sz="1800" dirty="0">
                <a:solidFill>
                  <a:srgbClr val="006600"/>
                </a:solidFill>
              </a:rPr>
              <a:t> &lt;&lt; n &lt;&lt; "! = " &lt;&lt; r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catch( std::</a:t>
            </a:r>
            <a:r>
              <a:rPr lang="en-US" altLang="zh-CN" sz="1800" dirty="0" err="1">
                <a:solidFill>
                  <a:srgbClr val="006600"/>
                </a:solidFill>
              </a:rPr>
              <a:t>range_error</a:t>
            </a:r>
            <a:r>
              <a:rPr lang="en-US" altLang="zh-CN" sz="1800" dirty="0">
                <a:solidFill>
                  <a:srgbClr val="006600"/>
                </a:solidFill>
              </a:rPr>
              <a:t> &amp; e )</a:t>
            </a:r>
          </a:p>
          <a:p>
            <a:pPr eaLnBrk="1" hangingPunct="1">
              <a:lnSpc>
                <a:spcPct val="100000"/>
              </a:lnSpc>
              <a:spcBef>
                <a:spcPct val="0"/>
              </a:spcBef>
              <a:buClr>
                <a:srgbClr val="FFF59B"/>
              </a:buClr>
              <a:buSzTx/>
              <a:buFontTx/>
              <a:buNone/>
            </a:pPr>
            <a:r>
              <a:rPr lang="en-US" altLang="zh-CN" sz="1800" dirty="0">
                <a:solidFill>
                  <a:srgbClr val="006600"/>
                </a:solidFill>
              </a:rPr>
              <a:t>    std::</a:t>
            </a:r>
            <a:r>
              <a:rPr lang="en-US" altLang="zh-CN" sz="1800" dirty="0" err="1">
                <a:solidFill>
                  <a:srgbClr val="006600"/>
                </a:solidFill>
              </a:rPr>
              <a:t>cerr</a:t>
            </a:r>
            <a:r>
              <a:rPr lang="en-US" altLang="zh-CN" sz="1800" dirty="0">
                <a:solidFill>
                  <a:srgbClr val="006600"/>
                </a:solidFill>
              </a:rPr>
              <a:t> &lt;&lt; </a:t>
            </a:r>
            <a:r>
              <a:rPr lang="en-US" altLang="zh-CN" sz="1800" dirty="0" err="1">
                <a:solidFill>
                  <a:srgbClr val="006600"/>
                </a:solidFill>
              </a:rPr>
              <a:t>e.what</a:t>
            </a:r>
            <a:r>
              <a:rPr lang="en-US" altLang="zh-CN" sz="1800" dirty="0">
                <a:solidFill>
                  <a:srgbClr val="006600"/>
                </a:solidFill>
              </a:rPr>
              <a:t>() &lt;&lt; std::</a:t>
            </a:r>
            <a:r>
              <a:rPr lang="en-US" altLang="zh-CN" sz="1800" dirty="0" err="1">
                <a:solidFill>
                  <a:srgbClr val="006600"/>
                </a:solidFill>
              </a:rPr>
              <a:t>endl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return 0;</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347078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312358" cy="830997"/>
            <a:chOff x="734568" y="424635"/>
            <a:chExt cx="231235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承　诺</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Rectangle 4"/>
          <p:cNvSpPr>
            <a:spLocks noChangeArrowheads="1"/>
          </p:cNvSpPr>
          <p:nvPr/>
        </p:nvSpPr>
        <p:spPr bwMode="auto">
          <a:xfrm>
            <a:off x="1764071" y="1565844"/>
            <a:ext cx="8135937" cy="527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chemeClr val="tx1"/>
              </a:buClr>
              <a:buSzPct val="75000"/>
              <a:buFont typeface="Wingdings" panose="05000000000000000000" pitchFamily="2" charset="2"/>
              <a:buChar char="l"/>
              <a:defRPr kumimoji="1" sz="3200" b="1">
                <a:solidFill>
                  <a:srgbClr val="8A2F8C"/>
                </a:solidFill>
                <a:latin typeface="微软雅黑" panose="020B0503020204020204" pitchFamily="34" charset="-122"/>
                <a:ea typeface="微软雅黑" panose="020B0503020204020204" pitchFamily="34" charset="-122"/>
              </a:defRPr>
            </a:lvl1pPr>
            <a:lvl2pPr marL="742950" indent="-285750" eaLnBrk="0" hangingPunct="0">
              <a:lnSpc>
                <a:spcPct val="110000"/>
              </a:lnSpc>
              <a:spcBef>
                <a:spcPct val="20000"/>
              </a:spcBef>
              <a:buClr>
                <a:schemeClr val="tx1"/>
              </a:buClr>
              <a:buSzPct val="75000"/>
              <a:buChar char="–"/>
              <a:defRPr kumimoji="1" sz="2800" b="1">
                <a:solidFill>
                  <a:srgbClr val="8A2F8C"/>
                </a:solidFill>
                <a:latin typeface="微软雅黑" panose="020B0503020204020204" pitchFamily="34" charset="-122"/>
                <a:ea typeface="微软雅黑" panose="020B0503020204020204" pitchFamily="34" charset="-122"/>
              </a:defRPr>
            </a:lvl2pPr>
            <a:lvl3pPr marL="1143000" indent="-228600" eaLnBrk="0" hangingPunct="0">
              <a:spcBef>
                <a:spcPct val="20000"/>
              </a:spcBef>
              <a:buClr>
                <a:schemeClr val="tx1"/>
              </a:buClr>
              <a:buSzPct val="75000"/>
              <a:buFont typeface="Wingdings" panose="05000000000000000000" pitchFamily="2" charset="2"/>
              <a:buChar char="l"/>
              <a:defRPr kumimoji="1" sz="2400" b="1">
                <a:solidFill>
                  <a:srgbClr val="8A2F8C"/>
                </a:solidFill>
                <a:latin typeface="微软雅黑" panose="020B0503020204020204" pitchFamily="34" charset="-122"/>
                <a:ea typeface="微软雅黑" panose="020B0503020204020204" pitchFamily="34" charset="-122"/>
              </a:defRPr>
            </a:lvl3pPr>
            <a:lvl4pPr marL="1600200" indent="-228600" eaLnBrk="0" hangingPunct="0">
              <a:spcBef>
                <a:spcPct val="20000"/>
              </a:spcBef>
              <a:buClr>
                <a:schemeClr val="tx1"/>
              </a:buClr>
              <a:buSzPct val="80000"/>
              <a:buChar char="–"/>
              <a:defRPr kumimoji="1" sz="2000" b="1">
                <a:solidFill>
                  <a:srgbClr val="8A2F8C"/>
                </a:solidFill>
                <a:latin typeface="微软雅黑" panose="020B0503020204020204" pitchFamily="34" charset="-122"/>
                <a:ea typeface="微软雅黑" panose="020B0503020204020204" pitchFamily="34" charset="-122"/>
              </a:defRPr>
            </a:lvl4pPr>
            <a:lvl5pPr marL="2057400" indent="-228600" eaLnBrk="0" hangingPunct="0">
              <a:spcBef>
                <a:spcPct val="20000"/>
              </a:spcBef>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kumimoji="1" sz="2000" b="1">
                <a:solidFill>
                  <a:schemeClr val="tx1"/>
                </a:solidFill>
                <a:latin typeface="Arial" panose="020B0604020202020204" pitchFamily="34" charset="0"/>
                <a:ea typeface="黑体" panose="02010609060101010101" pitchFamily="49" charset="-122"/>
              </a:defRPr>
            </a:lvl9pPr>
          </a:lstStyle>
          <a:p>
            <a:pPr eaLnBrk="1" hangingPunct="1">
              <a:lnSpc>
                <a:spcPct val="100000"/>
              </a:lnSpc>
              <a:spcBef>
                <a:spcPct val="0"/>
              </a:spcBef>
              <a:buClr>
                <a:srgbClr val="FFF59B"/>
              </a:buClr>
              <a:buSzTx/>
              <a:buFontTx/>
              <a:buNone/>
            </a:pPr>
            <a:r>
              <a:rPr lang="en-US" altLang="zh-CN" sz="1800" dirty="0">
                <a:solidFill>
                  <a:srgbClr val="006600"/>
                </a:solidFill>
              </a:rPr>
              <a:t>//  </a:t>
            </a:r>
            <a:r>
              <a:rPr lang="en-US" altLang="zh-CN" sz="1800" dirty="0" err="1">
                <a:solidFill>
                  <a:srgbClr val="006600"/>
                </a:solidFill>
              </a:rPr>
              <a:t>CalculateFactorial</a:t>
            </a:r>
            <a:r>
              <a:rPr lang="en-US" altLang="zh-CN" sz="1800" dirty="0">
                <a:solidFill>
                  <a:srgbClr val="006600"/>
                </a:solidFill>
              </a:rPr>
              <a:t>()</a:t>
            </a:r>
            <a:r>
              <a:rPr lang="zh-CN" altLang="en-US" sz="1800" dirty="0">
                <a:solidFill>
                  <a:srgbClr val="006600"/>
                </a:solidFill>
              </a:rPr>
              <a:t>函数的包装函数实现</a:t>
            </a:r>
          </a:p>
          <a:p>
            <a:pPr eaLnBrk="1" hangingPunct="1">
              <a:lnSpc>
                <a:spcPct val="100000"/>
              </a:lnSpc>
              <a:spcBef>
                <a:spcPct val="0"/>
              </a:spcBef>
              <a:buClr>
                <a:srgbClr val="FFF59B"/>
              </a:buClr>
              <a:buSzTx/>
              <a:buFontTx/>
              <a:buNone/>
            </a:pPr>
            <a:r>
              <a:rPr lang="en-US" altLang="zh-CN" sz="1800" dirty="0">
                <a:solidFill>
                  <a:srgbClr val="006600"/>
                </a:solidFill>
              </a:rPr>
              <a:t>void </a:t>
            </a:r>
            <a:r>
              <a:rPr lang="en-US" altLang="zh-CN" sz="1800" dirty="0" err="1">
                <a:solidFill>
                  <a:srgbClr val="006600"/>
                </a:solidFill>
              </a:rPr>
              <a:t>DoCalculateFactorial</a:t>
            </a: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std::promise&lt;unsigned long </a:t>
            </a:r>
            <a:r>
              <a:rPr lang="en-US" altLang="zh-CN" sz="1800" dirty="0" err="1">
                <a:solidFill>
                  <a:srgbClr val="006600"/>
                </a:solidFill>
              </a:rPr>
              <a:t>int</a:t>
            </a:r>
            <a:r>
              <a:rPr lang="en-US" altLang="zh-CN" sz="1800" dirty="0">
                <a:solidFill>
                  <a:srgbClr val="006600"/>
                </a:solidFill>
              </a:rPr>
              <a:t>&gt; &amp;&amp; promise, short </a:t>
            </a:r>
            <a:r>
              <a:rPr lang="en-US" altLang="zh-CN" sz="1800" dirty="0" err="1">
                <a:solidFill>
                  <a:srgbClr val="006600"/>
                </a:solidFill>
              </a:rPr>
              <a:t>int</a:t>
            </a:r>
            <a:r>
              <a:rPr lang="en-US" altLang="zh-CN" sz="1800" dirty="0">
                <a:solidFill>
                  <a:srgbClr val="006600"/>
                </a:solidFill>
              </a:rPr>
              <a:t> n )</a:t>
            </a:r>
          </a:p>
          <a:p>
            <a:pPr eaLnBrk="1" hangingPunct="1">
              <a:lnSpc>
                <a:spcPct val="100000"/>
              </a:lnSpc>
              <a:spcBef>
                <a:spcPct val="0"/>
              </a:spcBef>
              <a:buClr>
                <a:srgbClr val="FFF59B"/>
              </a:buClr>
              <a:buSzTx/>
              <a:buFontTx/>
              <a:buNone/>
            </a:pPr>
            <a:r>
              <a:rPr lang="en-US" altLang="zh-CN" sz="1800" dirty="0">
                <a:solidFill>
                  <a:srgbClr val="006600"/>
                </a:solidFill>
              </a:rPr>
              <a:t>{</a:t>
            </a:r>
          </a:p>
          <a:p>
            <a:pPr eaLnBrk="1" hangingPunct="1">
              <a:lnSpc>
                <a:spcPct val="100000"/>
              </a:lnSpc>
              <a:spcBef>
                <a:spcPct val="0"/>
              </a:spcBef>
              <a:buClr>
                <a:srgbClr val="FFF59B"/>
              </a:buClr>
              <a:buSzTx/>
              <a:buFontTx/>
              <a:buNone/>
            </a:pPr>
            <a:r>
              <a:rPr lang="en-US" altLang="zh-CN" sz="1800" dirty="0">
                <a:solidFill>
                  <a:srgbClr val="006600"/>
                </a:solidFill>
              </a:rPr>
              <a:t>  try</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 </a:t>
            </a:r>
            <a:r>
              <a:rPr lang="en-US" altLang="zh-CN" sz="1800" dirty="0" smtClean="0">
                <a:solidFill>
                  <a:srgbClr val="006600"/>
                </a:solidFill>
              </a:rPr>
              <a:t> </a:t>
            </a:r>
            <a:r>
              <a:rPr lang="zh-CN" altLang="en-US" sz="1800" dirty="0" smtClean="0">
                <a:solidFill>
                  <a:srgbClr val="006600"/>
                </a:solidFill>
              </a:rPr>
              <a:t>设置</a:t>
            </a:r>
            <a:r>
              <a:rPr lang="zh-CN" altLang="en-US" sz="1800" dirty="0">
                <a:solidFill>
                  <a:srgbClr val="006600"/>
                </a:solidFill>
              </a:rPr>
              <a:t>线程返回值，</a:t>
            </a:r>
            <a:r>
              <a:rPr lang="zh-CN" altLang="en-US" sz="1800" dirty="0" smtClean="0">
                <a:solidFill>
                  <a:srgbClr val="006600"/>
                </a:solidFill>
              </a:rPr>
              <a:t>供期许对象</a:t>
            </a:r>
            <a:r>
              <a:rPr lang="zh-CN" altLang="en-US" sz="1800" dirty="0">
                <a:solidFill>
                  <a:srgbClr val="006600"/>
                </a:solidFill>
              </a:rPr>
              <a:t>获取</a:t>
            </a:r>
          </a:p>
          <a:p>
            <a:pPr eaLnBrk="1" hangingPunct="1">
              <a:lnSpc>
                <a:spcPct val="100000"/>
              </a:lnSpc>
              <a:spcBef>
                <a:spcPct val="0"/>
              </a:spcBef>
              <a:buClr>
                <a:srgbClr val="FFF59B"/>
              </a:buClr>
              <a:buSzTx/>
              <a:buFontTx/>
              <a:buNone/>
            </a:pPr>
            <a:r>
              <a:rPr lang="zh-CN" altLang="en-US" sz="1800" dirty="0">
                <a:solidFill>
                  <a:srgbClr val="006600"/>
                </a:solidFill>
              </a:rPr>
              <a:t>    </a:t>
            </a:r>
            <a:r>
              <a:rPr lang="en-US" altLang="zh-CN" sz="1800" dirty="0" err="1">
                <a:solidFill>
                  <a:srgbClr val="C00000"/>
                </a:solidFill>
              </a:rPr>
              <a:t>promise.set_value</a:t>
            </a:r>
            <a:r>
              <a:rPr lang="en-US" altLang="zh-CN" sz="1800" dirty="0">
                <a:solidFill>
                  <a:srgbClr val="C00000"/>
                </a:solidFill>
              </a:rPr>
              <a:t>( </a:t>
            </a:r>
            <a:r>
              <a:rPr lang="en-US" altLang="zh-CN" sz="1800" dirty="0" err="1">
                <a:solidFill>
                  <a:srgbClr val="C00000"/>
                </a:solidFill>
              </a:rPr>
              <a:t>CalculateFactorial</a:t>
            </a:r>
            <a:r>
              <a:rPr lang="en-US" altLang="zh-CN" sz="1800" dirty="0">
                <a:solidFill>
                  <a:srgbClr val="C00000"/>
                </a:solidFill>
              </a:rPr>
              <a:t>( n ) );</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catch( ... )</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    // </a:t>
            </a:r>
            <a:r>
              <a:rPr lang="en-US" altLang="zh-CN" sz="1800" dirty="0" smtClean="0">
                <a:solidFill>
                  <a:srgbClr val="006600"/>
                </a:solidFill>
              </a:rPr>
              <a:t> </a:t>
            </a:r>
            <a:r>
              <a:rPr lang="zh-CN" altLang="en-US" sz="1800" dirty="0" smtClean="0">
                <a:solidFill>
                  <a:srgbClr val="006600"/>
                </a:solidFill>
              </a:rPr>
              <a:t>捕获全部异常，并在期许获取</a:t>
            </a:r>
            <a:r>
              <a:rPr lang="zh-CN" altLang="en-US" sz="1800" dirty="0">
                <a:solidFill>
                  <a:srgbClr val="006600"/>
                </a:solidFill>
              </a:rPr>
              <a:t>线程返回值</a:t>
            </a:r>
            <a:r>
              <a:rPr lang="zh-CN" altLang="en-US" sz="1800" dirty="0" smtClean="0">
                <a:solidFill>
                  <a:srgbClr val="006600"/>
                </a:solidFill>
              </a:rPr>
              <a:t>时重新引发</a:t>
            </a:r>
            <a:endParaRPr lang="zh-CN" altLang="en-US" sz="1800" dirty="0">
              <a:solidFill>
                <a:srgbClr val="006600"/>
              </a:solidFill>
            </a:endParaRPr>
          </a:p>
          <a:p>
            <a:pPr eaLnBrk="1" hangingPunct="1">
              <a:lnSpc>
                <a:spcPct val="100000"/>
              </a:lnSpc>
              <a:spcBef>
                <a:spcPct val="0"/>
              </a:spcBef>
              <a:buClr>
                <a:srgbClr val="FFF59B"/>
              </a:buClr>
              <a:buSzTx/>
              <a:buFontTx/>
              <a:buNone/>
            </a:pPr>
            <a:r>
              <a:rPr lang="zh-CN" altLang="en-US" sz="1800" dirty="0">
                <a:solidFill>
                  <a:srgbClr val="006600"/>
                </a:solidFill>
              </a:rPr>
              <a:t>    </a:t>
            </a:r>
            <a:r>
              <a:rPr lang="en-US" altLang="zh-CN" sz="1800" dirty="0" err="1">
                <a:solidFill>
                  <a:srgbClr val="C00000"/>
                </a:solidFill>
              </a:rPr>
              <a:t>promise.set_exception</a:t>
            </a:r>
            <a:r>
              <a:rPr lang="en-US" altLang="zh-CN" sz="1800" dirty="0">
                <a:solidFill>
                  <a:srgbClr val="C00000"/>
                </a:solidFill>
              </a:rPr>
              <a:t>( std::</a:t>
            </a:r>
            <a:r>
              <a:rPr lang="en-US" altLang="zh-CN" sz="1800" dirty="0" err="1">
                <a:solidFill>
                  <a:srgbClr val="C00000"/>
                </a:solidFill>
              </a:rPr>
              <a:t>current_exception</a:t>
            </a:r>
            <a:r>
              <a:rPr lang="en-US" altLang="zh-CN" sz="1800" dirty="0">
                <a:solidFill>
                  <a:srgbClr val="C00000"/>
                </a:solidFill>
              </a:rPr>
              <a:t>() );</a:t>
            </a:r>
          </a:p>
          <a:p>
            <a:pPr eaLnBrk="1" hangingPunct="1">
              <a:lnSpc>
                <a:spcPct val="100000"/>
              </a:lnSpc>
              <a:spcBef>
                <a:spcPct val="0"/>
              </a:spcBef>
              <a:buClr>
                <a:srgbClr val="FFF59B"/>
              </a:buClr>
              <a:buSzTx/>
              <a:buFontTx/>
              <a:buNone/>
            </a:pPr>
            <a:r>
              <a:rPr lang="en-US" altLang="zh-CN" sz="1800" dirty="0">
                <a:solidFill>
                  <a:srgbClr val="006600"/>
                </a:solidFill>
              </a:rPr>
              <a:t>  }</a:t>
            </a:r>
          </a:p>
          <a:p>
            <a:pPr eaLnBrk="1" hangingPunct="1">
              <a:lnSpc>
                <a:spcPct val="100000"/>
              </a:lnSpc>
              <a:spcBef>
                <a:spcPct val="0"/>
              </a:spcBef>
              <a:buClr>
                <a:srgbClr val="FFF59B"/>
              </a:buClr>
              <a:buSzTx/>
              <a:buFontTx/>
              <a:buNone/>
            </a:pPr>
            <a:r>
              <a:rPr lang="en-US" altLang="zh-CN" sz="1800" dirty="0">
                <a:solidFill>
                  <a:srgbClr val="006600"/>
                </a:solidFill>
              </a:rPr>
              <a:t>}</a:t>
            </a:r>
          </a:p>
        </p:txBody>
      </p:sp>
    </p:spTree>
    <p:extLst>
      <p:ext uri="{BB962C8B-B14F-4D97-AF65-F5344CB8AC3E}">
        <p14:creationId xmlns:p14="http://schemas.microsoft.com/office/powerpoint/2010/main" val="11157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1181"/>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编程实践</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1600789" y="1556324"/>
            <a:ext cx="8375549" cy="4231928"/>
          </a:xfrm>
          <a:prstGeom prst="rect">
            <a:avLst/>
          </a:prstGeom>
        </p:spPr>
        <p:txBody>
          <a:bodyPr wrap="square">
            <a:spAutoFit/>
          </a:bodyPr>
          <a:lstStyle/>
          <a:p>
            <a:pPr>
              <a:lnSpc>
                <a:spcPct val="110000"/>
              </a:lnSpc>
              <a:spcBef>
                <a:spcPts val="600"/>
              </a:spcBef>
            </a:pPr>
            <a:r>
              <a:rPr lang="en-US" altLang="zh-CN" sz="2400" b="1" dirty="0">
                <a:solidFill>
                  <a:srgbClr val="8A2F8C"/>
                </a:solidFill>
                <a:latin typeface="微软雅黑" panose="020B0503020204020204" pitchFamily="34" charset="-122"/>
                <a:ea typeface="微软雅黑" panose="020B0503020204020204" pitchFamily="34" charset="-122"/>
              </a:rPr>
              <a:t>14.1  </a:t>
            </a:r>
            <a:r>
              <a:rPr lang="zh-CN" altLang="en-US" sz="2400" b="1" dirty="0">
                <a:solidFill>
                  <a:srgbClr val="8A2F8C"/>
                </a:solidFill>
                <a:latin typeface="微软雅黑" panose="020B0503020204020204" pitchFamily="34" charset="-122"/>
                <a:ea typeface="微软雅黑" panose="020B0503020204020204" pitchFamily="34" charset="-122"/>
              </a:rPr>
              <a:t>考虑作业队列的容量限制，修改代码，实现标准的生产者</a:t>
            </a:r>
            <a:r>
              <a:rPr lang="en-US" altLang="zh-CN" sz="2400" b="1" dirty="0">
                <a:solidFill>
                  <a:srgbClr val="8A2F8C"/>
                </a:solidFill>
                <a:latin typeface="微软雅黑" panose="020B0503020204020204" pitchFamily="34" charset="-122"/>
                <a:ea typeface="微软雅黑" panose="020B0503020204020204" pitchFamily="34" charset="-122"/>
              </a:rPr>
              <a:t>—</a:t>
            </a:r>
            <a:r>
              <a:rPr lang="zh-CN" altLang="en-US" sz="2400" b="1" dirty="0">
                <a:solidFill>
                  <a:srgbClr val="8A2F8C"/>
                </a:solidFill>
                <a:latin typeface="微软雅黑" panose="020B0503020204020204" pitchFamily="34" charset="-122"/>
                <a:ea typeface="微软雅黑" panose="020B0503020204020204" pitchFamily="34" charset="-122"/>
              </a:rPr>
              <a:t>消费者模型。设作业队列最多容量</a:t>
            </a:r>
            <a:r>
              <a:rPr lang="en-US" altLang="zh-CN" sz="2400" b="1" dirty="0">
                <a:solidFill>
                  <a:srgbClr val="8A2F8C"/>
                </a:solidFill>
                <a:latin typeface="微软雅黑" panose="020B0503020204020204" pitchFamily="34" charset="-122"/>
                <a:ea typeface="微软雅黑" panose="020B0503020204020204" pitchFamily="34" charset="-122"/>
              </a:rPr>
              <a:t>amount</a:t>
            </a:r>
            <a:r>
              <a:rPr lang="zh-CN" altLang="en-US" sz="2400" b="1" dirty="0">
                <a:solidFill>
                  <a:srgbClr val="8A2F8C"/>
                </a:solidFill>
                <a:latin typeface="微软雅黑" panose="020B0503020204020204" pitchFamily="34" charset="-122"/>
                <a:ea typeface="微软雅黑" panose="020B0503020204020204" pitchFamily="34" charset="-122"/>
              </a:rPr>
              <a:t>个作业，有</a:t>
            </a:r>
            <a:r>
              <a:rPr lang="en-US" altLang="zh-CN" sz="2400" b="1" dirty="0">
                <a:solidFill>
                  <a:srgbClr val="8A2F8C"/>
                </a:solidFill>
                <a:latin typeface="微软雅黑" panose="020B0503020204020204" pitchFamily="34" charset="-122"/>
                <a:ea typeface="微软雅黑" panose="020B0503020204020204" pitchFamily="34" charset="-122"/>
              </a:rPr>
              <a:t>m</a:t>
            </a:r>
            <a:r>
              <a:rPr lang="zh-CN" altLang="en-US" sz="2400" b="1" dirty="0">
                <a:solidFill>
                  <a:srgbClr val="8A2F8C"/>
                </a:solidFill>
                <a:latin typeface="微软雅黑" panose="020B0503020204020204" pitchFamily="34" charset="-122"/>
                <a:ea typeface="微软雅黑" panose="020B0503020204020204" pitchFamily="34" charset="-122"/>
              </a:rPr>
              <a:t>个接收作业的线程，有</a:t>
            </a:r>
            <a:r>
              <a:rPr lang="en-US" altLang="zh-CN" sz="2400" b="1" dirty="0">
                <a:solidFill>
                  <a:srgbClr val="8A2F8C"/>
                </a:solidFill>
                <a:latin typeface="微软雅黑" panose="020B0503020204020204" pitchFamily="34" charset="-122"/>
                <a:ea typeface="微软雅黑" panose="020B0503020204020204" pitchFamily="34" charset="-122"/>
              </a:rPr>
              <a:t>n</a:t>
            </a:r>
            <a:r>
              <a:rPr lang="zh-CN" altLang="en-US" sz="2400" b="1" dirty="0">
                <a:solidFill>
                  <a:srgbClr val="8A2F8C"/>
                </a:solidFill>
                <a:latin typeface="微软雅黑" panose="020B0503020204020204" pitchFamily="34" charset="-122"/>
                <a:ea typeface="微软雅黑" panose="020B0503020204020204" pitchFamily="34" charset="-122"/>
              </a:rPr>
              <a:t>个处理作业的线程。</a:t>
            </a:r>
          </a:p>
          <a:p>
            <a:pPr>
              <a:lnSpc>
                <a:spcPct val="110000"/>
              </a:lnSpc>
              <a:spcBef>
                <a:spcPts val="600"/>
              </a:spcBef>
            </a:pPr>
            <a:r>
              <a:rPr lang="en-US" altLang="zh-CN" sz="2400" b="1" dirty="0">
                <a:solidFill>
                  <a:srgbClr val="8A2F8C"/>
                </a:solidFill>
                <a:latin typeface="微软雅黑" panose="020B0503020204020204" pitchFamily="34" charset="-122"/>
                <a:ea typeface="微软雅黑" panose="020B0503020204020204" pitchFamily="34" charset="-122"/>
              </a:rPr>
              <a:t>14.2  </a:t>
            </a:r>
            <a:r>
              <a:rPr lang="zh-CN" altLang="en-US" sz="2400" b="1" dirty="0">
                <a:solidFill>
                  <a:srgbClr val="8A2F8C"/>
                </a:solidFill>
                <a:latin typeface="微软雅黑" panose="020B0503020204020204" pitchFamily="34" charset="-122"/>
                <a:ea typeface="微软雅黑" panose="020B0503020204020204" pitchFamily="34" charset="-122"/>
              </a:rPr>
              <a:t>实现</a:t>
            </a:r>
            <a:r>
              <a:rPr lang="en-US" altLang="zh-CN" sz="2400" b="1" dirty="0">
                <a:solidFill>
                  <a:srgbClr val="8A2F8C"/>
                </a:solidFill>
                <a:latin typeface="微软雅黑" panose="020B0503020204020204" pitchFamily="34" charset="-122"/>
                <a:ea typeface="微软雅黑" panose="020B0503020204020204" pitchFamily="34" charset="-122"/>
              </a:rPr>
              <a:t>Linux</a:t>
            </a:r>
            <a:r>
              <a:rPr lang="zh-CN" altLang="en-US" sz="2400" b="1" dirty="0">
                <a:solidFill>
                  <a:srgbClr val="8A2F8C"/>
                </a:solidFill>
                <a:latin typeface="微软雅黑" panose="020B0503020204020204" pitchFamily="34" charset="-122"/>
                <a:ea typeface="微软雅黑" panose="020B0503020204020204" pitchFamily="34" charset="-122"/>
              </a:rPr>
              <a:t>互斥、信号量和条件变量的封装类，并使用上述同步机制实现线程池类。提示：（</a:t>
            </a:r>
            <a:r>
              <a:rPr lang="en-US" altLang="zh-CN" sz="2400" b="1" dirty="0">
                <a:solidFill>
                  <a:srgbClr val="8A2F8C"/>
                </a:solidFill>
                <a:latin typeface="微软雅黑" panose="020B0503020204020204" pitchFamily="34" charset="-122"/>
                <a:ea typeface="微软雅黑" panose="020B0503020204020204" pitchFamily="34" charset="-122"/>
              </a:rPr>
              <a:t>1</a:t>
            </a:r>
            <a:r>
              <a:rPr lang="zh-CN" altLang="en-US" sz="2400" b="1" dirty="0">
                <a:solidFill>
                  <a:srgbClr val="8A2F8C"/>
                </a:solidFill>
                <a:latin typeface="微软雅黑" panose="020B0503020204020204" pitchFamily="34" charset="-122"/>
                <a:ea typeface="微软雅黑" panose="020B0503020204020204" pitchFamily="34" charset="-122"/>
              </a:rPr>
              <a:t>）线程池功能与实现类似于进程池。（</a:t>
            </a:r>
            <a:r>
              <a:rPr lang="en-US" altLang="zh-CN" sz="2400" b="1" dirty="0">
                <a:solidFill>
                  <a:srgbClr val="8A2F8C"/>
                </a:solidFill>
                <a:latin typeface="微软雅黑" panose="020B0503020204020204" pitchFamily="34" charset="-122"/>
                <a:ea typeface="微软雅黑" panose="020B0503020204020204" pitchFamily="34" charset="-122"/>
              </a:rPr>
              <a:t>2</a:t>
            </a:r>
            <a:r>
              <a:rPr lang="zh-CN" altLang="en-US" sz="2400" b="1" dirty="0">
                <a:solidFill>
                  <a:srgbClr val="8A2F8C"/>
                </a:solidFill>
                <a:latin typeface="微软雅黑" panose="020B0503020204020204" pitchFamily="34" charset="-122"/>
                <a:ea typeface="微软雅黑" panose="020B0503020204020204" pitchFamily="34" charset="-122"/>
              </a:rPr>
              <a:t>）以作业型作为模板形式参数实现作业处理线程池类和作业处理类。（</a:t>
            </a:r>
            <a:r>
              <a:rPr lang="en-US" altLang="zh-CN" sz="2400" b="1" dirty="0">
                <a:solidFill>
                  <a:srgbClr val="8A2F8C"/>
                </a:solidFill>
                <a:latin typeface="微软雅黑" panose="020B0503020204020204" pitchFamily="34" charset="-122"/>
                <a:ea typeface="微软雅黑" panose="020B0503020204020204" pitchFamily="34" charset="-122"/>
              </a:rPr>
              <a:t>3</a:t>
            </a:r>
            <a:r>
              <a:rPr lang="zh-CN" altLang="en-US" sz="2400" b="1" dirty="0">
                <a:solidFill>
                  <a:srgbClr val="8A2F8C"/>
                </a:solidFill>
                <a:latin typeface="微软雅黑" panose="020B0503020204020204" pitchFamily="34" charset="-122"/>
                <a:ea typeface="微软雅黑" panose="020B0503020204020204" pitchFamily="34" charset="-122"/>
              </a:rPr>
              <a:t>）线程函数为静态函数，要访问类的非静态成员，可以定义类的静态对象或者传递对象指针，在线程函数中通过该对象指针访问其成员。（</a:t>
            </a:r>
            <a:r>
              <a:rPr lang="en-US" altLang="zh-CN" sz="2400" b="1" dirty="0">
                <a:solidFill>
                  <a:srgbClr val="8A2F8C"/>
                </a:solidFill>
                <a:latin typeface="微软雅黑" panose="020B0503020204020204" pitchFamily="34" charset="-122"/>
                <a:ea typeface="微软雅黑" panose="020B0503020204020204" pitchFamily="34" charset="-122"/>
              </a:rPr>
              <a:t>4</a:t>
            </a:r>
            <a:r>
              <a:rPr lang="zh-CN" altLang="en-US" sz="2400" b="1" dirty="0">
                <a:solidFill>
                  <a:srgbClr val="8A2F8C"/>
                </a:solidFill>
                <a:latin typeface="微软雅黑" panose="020B0503020204020204" pitchFamily="34" charset="-122"/>
                <a:ea typeface="微软雅黑" panose="020B0503020204020204" pitchFamily="34" charset="-122"/>
              </a:rPr>
              <a:t>）可以参考</a:t>
            </a:r>
            <a:r>
              <a:rPr lang="en-US" altLang="zh-CN" sz="2400" b="1" dirty="0">
                <a:solidFill>
                  <a:srgbClr val="8A2F8C"/>
                </a:solidFill>
                <a:latin typeface="微软雅黑" panose="020B0503020204020204" pitchFamily="34" charset="-122"/>
                <a:ea typeface="微软雅黑" panose="020B0503020204020204" pitchFamily="34" charset="-122"/>
              </a:rPr>
              <a:t>C++11</a:t>
            </a:r>
            <a:r>
              <a:rPr lang="zh-CN" altLang="en-US" sz="2400" b="1" dirty="0">
                <a:solidFill>
                  <a:srgbClr val="8A2F8C"/>
                </a:solidFill>
                <a:latin typeface="微软雅黑" panose="020B0503020204020204" pitchFamily="34" charset="-122"/>
                <a:ea typeface="微软雅黑" panose="020B0503020204020204" pitchFamily="34" charset="-122"/>
              </a:rPr>
              <a:t>架构。</a:t>
            </a:r>
          </a:p>
        </p:txBody>
      </p:sp>
    </p:spTree>
    <p:extLst>
      <p:ext uri="{BB962C8B-B14F-4D97-AF65-F5344CB8AC3E}">
        <p14:creationId xmlns:p14="http://schemas.microsoft.com/office/powerpoint/2010/main" val="101837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4190</TotalTime>
  <Words>9298</Words>
  <Application>Microsoft Office PowerPoint</Application>
  <PresentationFormat>自定义</PresentationFormat>
  <Paragraphs>1272</Paragraphs>
  <Slides>94</Slides>
  <Notes>0</Notes>
  <HiddenSlides>0</HiddenSlides>
  <MMClips>0</MMClips>
  <ScaleCrop>false</ScaleCrop>
  <HeadingPairs>
    <vt:vector size="4" baseType="variant">
      <vt:variant>
        <vt:lpstr>主题</vt:lpstr>
      </vt:variant>
      <vt:variant>
        <vt:i4>1</vt:i4>
      </vt:variant>
      <vt:variant>
        <vt:lpstr>幻灯片标题</vt:lpstr>
      </vt:variant>
      <vt:variant>
        <vt:i4>94</vt:i4>
      </vt:variant>
    </vt:vector>
  </HeadingPairs>
  <TitlesOfParts>
    <vt:vector size="9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SSL</dc:creator>
  <cp:lastModifiedBy>q</cp:lastModifiedBy>
  <cp:revision>303</cp:revision>
  <dcterms:created xsi:type="dcterms:W3CDTF">2015-06-24T00:43:17Z</dcterms:created>
  <dcterms:modified xsi:type="dcterms:W3CDTF">2018-07-27T04:07:51Z</dcterms:modified>
</cp:coreProperties>
</file>