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6" r:id="rId4"/>
    <p:sldId id="265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8A2F8C"/>
    <a:srgbClr val="CC99FF"/>
    <a:srgbClr val="FFFFFF"/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9" d="100"/>
          <a:sy n="119" d="100"/>
        </p:scale>
        <p:origin x="-96" y="-8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5196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4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896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57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96835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8949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295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267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07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71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9E88F9-2DAB-4F57-95F8-C7478FC4C871}" type="datetimeFigureOut">
              <a:rPr lang="zh-CN" altLang="en-US" smtClean="0"/>
              <a:pPr/>
              <a:t>2018-07-27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E4B1B30-7325-422E-8BD9-3314EAD957B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475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8281371" y="6225702"/>
            <a:ext cx="299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8A2F8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TSINGHUA  UNIVERSITY</a:t>
            </a:r>
            <a:endParaRPr lang="zh-CN" altLang="en-US" b="1" dirty="0">
              <a:solidFill>
                <a:srgbClr val="8A2F8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" y="476"/>
            <a:ext cx="12190831" cy="685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7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41"/>
            <a:ext cx="12192000" cy="6853516"/>
          </a:xfrm>
          <a:prstGeom prst="rect">
            <a:avLst/>
          </a:prstGeom>
        </p:spPr>
      </p:pic>
      <p:sp>
        <p:nvSpPr>
          <p:cNvPr id="7" name="文本框 4"/>
          <p:cNvSpPr txBox="1"/>
          <p:nvPr/>
        </p:nvSpPr>
        <p:spPr>
          <a:xfrm>
            <a:off x="-202819" y="4983483"/>
            <a:ext cx="5464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第十五讲　网络编程</a:t>
            </a:r>
          </a:p>
        </p:txBody>
      </p:sp>
    </p:spTree>
    <p:extLst>
      <p:ext uri="{BB962C8B-B14F-4D97-AF65-F5344CB8AC3E}">
        <p14:creationId xmlns:p14="http://schemas.microsoft.com/office/powerpoint/2010/main" val="167480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28773" cy="830997"/>
            <a:chOff x="734568" y="424635"/>
            <a:chExt cx="30287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86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2577"/>
            <a:ext cx="8409483" cy="3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三部分组成：状态行、消息报头、响应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HTTP-Version Status-Code Reason-Phrase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HTTP-Version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Status-Code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：服务器返回的响应状态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Reason-Phrase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：状态码的文本描述</a:t>
            </a:r>
          </a:p>
        </p:txBody>
      </p:sp>
    </p:spTree>
    <p:extLst>
      <p:ext uri="{BB962C8B-B14F-4D97-AF65-F5344CB8AC3E}">
        <p14:creationId xmlns:p14="http://schemas.microsoft.com/office/powerpoint/2010/main" val="63351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28773" cy="830997"/>
            <a:chOff x="734568" y="424635"/>
            <a:chExt cx="30287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86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0" y="1315695"/>
            <a:ext cx="9035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状态码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代码有三位数字组成，首数字定义响应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类别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1xx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：指示信息，表示请求已接收，继续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处理；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2xx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成功；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3xx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：重定向，要完成请求必须进行更进一步的操作；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4xx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：客户端错误，请求有语法错误或请求无法实现；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5xx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：服务器端错误，服务器未能实现合法的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OK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，请求成功；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Bad Request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，请求有语法错误，不能被服务器所理解；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401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Unauthorized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，请求未经授权；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Forbidden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，服务器收到请求，但是拒绝提供服务；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404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Found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，请求资源不存在；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Internal Server Error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，服务器发生不可预期的错误；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503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Unavailable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，服务器不能处理客户请求</a:t>
            </a:r>
          </a:p>
        </p:txBody>
      </p:sp>
    </p:spTree>
    <p:extLst>
      <p:ext uri="{BB962C8B-B14F-4D97-AF65-F5344CB8AC3E}">
        <p14:creationId xmlns:p14="http://schemas.microsoft.com/office/powerpoint/2010/main" val="155857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16833" y="1676292"/>
            <a:ext cx="7679466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套接字的基本概念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套接字函数：“</a:t>
            </a:r>
            <a:r>
              <a:rPr lang="en-US" altLang="zh-CN" sz="32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sys/</a:t>
            </a:r>
            <a:r>
              <a:rPr lang="en-US" altLang="zh-CN" sz="32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socket.h</a:t>
            </a: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本地套接字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网络套接字</a:t>
            </a:r>
          </a:p>
        </p:txBody>
      </p:sp>
    </p:spTree>
    <p:extLst>
      <p:ext uri="{BB962C8B-B14F-4D97-AF65-F5344CB8AC3E}">
        <p14:creationId xmlns:p14="http://schemas.microsoft.com/office/powerpoint/2010/main" val="13807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620683" cy="830997"/>
            <a:chOff x="734568" y="424635"/>
            <a:chExt cx="462068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套接字的基本概念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88409"/>
            <a:ext cx="8906789" cy="41426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通信类型：控制套接字如何传输和处理数据，数据以包的形式传输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connection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）类型：确保所有包依序传输，如果丢包，则请求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重传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数据报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datagram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）类型：不保证包的到达顺序，包可能丢失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名空间：指定套接字地址格式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地名空间：套接字地址为普通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名空间：套接字地址由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地址和端口号（用于区分一台主机上的多个套接字）确定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协议：确定数据如何传输</a:t>
            </a:r>
          </a:p>
        </p:txBody>
      </p:sp>
    </p:spTree>
    <p:extLst>
      <p:ext uri="{BB962C8B-B14F-4D97-AF65-F5344CB8AC3E}">
        <p14:creationId xmlns:p14="http://schemas.microsoft.com/office/powerpoint/2010/main" val="266630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88409"/>
            <a:ext cx="8906789" cy="38434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socket()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函数：创建套接字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socket(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domain,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type,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protocol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：名空间、通信类型和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PF_LOCAL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（本地）或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PF_INET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SOCK_STREAM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（连接类型）或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SOCK_DGRAM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（数据报类型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：传递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，让系统自动选择协议（通常为最佳协议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值：套接字描述符</a:t>
            </a:r>
          </a:p>
        </p:txBody>
      </p:sp>
    </p:spTree>
    <p:extLst>
      <p:ext uri="{BB962C8B-B14F-4D97-AF65-F5344CB8AC3E}">
        <p14:creationId xmlns:p14="http://schemas.microsoft.com/office/powerpoint/2010/main" val="70170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73518" y="1323673"/>
            <a:ext cx="8741555" cy="475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close()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函数：释放套接字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close(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connect()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函数：创建两个套接字之间的连接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发起此系统调用，试图与服务器建立套接字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connect(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为套接字文件描述符；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为指向套接字地址结构体的指针（服务器地址）；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addrlen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为服务器地址字符串的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表示连接成功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表示连接失败</a:t>
            </a:r>
          </a:p>
        </p:txBody>
      </p:sp>
    </p:spTree>
    <p:extLst>
      <p:ext uri="{BB962C8B-B14F-4D97-AF65-F5344CB8AC3E}">
        <p14:creationId xmlns:p14="http://schemas.microsoft.com/office/powerpoint/2010/main" val="4274533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540283"/>
            <a:ext cx="8906789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函数：发送数据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send(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sendto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void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buf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dest_addr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ssize_t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sendmsg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msghdr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msg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flags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只有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在套接字处于连接状态时才可调用</a:t>
            </a:r>
          </a:p>
        </p:txBody>
      </p:sp>
    </p:spTree>
    <p:extLst>
      <p:ext uri="{BB962C8B-B14F-4D97-AF65-F5344CB8AC3E}">
        <p14:creationId xmlns:p14="http://schemas.microsoft.com/office/powerpoint/2010/main" val="419159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20493"/>
            <a:ext cx="8906789" cy="337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bind()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函数：绑定服务器套接字与其地址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bind(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4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listen()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函数：侦听客户连接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listen(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backlog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backlog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指定有多少个挂起连接可以进入队列，超出该值的连接将被抛弃</a:t>
            </a:r>
          </a:p>
        </p:txBody>
      </p:sp>
    </p:spTree>
    <p:extLst>
      <p:ext uri="{BB962C8B-B14F-4D97-AF65-F5344CB8AC3E}">
        <p14:creationId xmlns:p14="http://schemas.microsoft.com/office/powerpoint/2010/main" val="38954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35688" cy="830997"/>
            <a:chOff x="734568" y="424635"/>
            <a:chExt cx="32356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4929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套接字函数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20493"/>
            <a:ext cx="8666157" cy="3757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accept()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函数：接受连接，为该连接创建一个新的套接字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accept(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sockfd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24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socklen_t</a:t>
            </a:r>
            <a:r>
              <a:rPr lang="en-US" altLang="zh-CN" sz="2400" b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 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addrlen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为指向套接字地址结构体（客户地址）的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值：创建一个新的套接字，以接受客户连接，返回值为新的套接字文件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原先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套接字文件描述符可以继续接受新连接</a:t>
            </a:r>
          </a:p>
        </p:txBody>
      </p:sp>
    </p:spTree>
    <p:extLst>
      <p:ext uri="{BB962C8B-B14F-4D97-AF65-F5344CB8AC3E}">
        <p14:creationId xmlns:p14="http://schemas.microsoft.com/office/powerpoint/2010/main" val="1143514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0" cy="830997"/>
            <a:chOff x="734568" y="424635"/>
            <a:chExt cx="528734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本地套接字示例：服务器端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70134" y="1267803"/>
            <a:ext cx="8135937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iostream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cstdio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cstdlib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cstring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socket.h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un.h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持续读取消息，直到套接字关闭或接收到客户发送的“</a:t>
            </a:r>
            <a:r>
              <a:rPr lang="en-US" altLang="zh-CN" sz="1600" dirty="0">
                <a:solidFill>
                  <a:srgbClr val="006600"/>
                </a:solidFill>
              </a:rPr>
              <a:t>quit</a:t>
            </a:r>
            <a:r>
              <a:rPr lang="zh-CN" altLang="en-US" sz="1600" dirty="0">
                <a:solidFill>
                  <a:srgbClr val="006600"/>
                </a:solidFill>
              </a:rPr>
              <a:t>”消息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前者返回</a:t>
            </a:r>
            <a:r>
              <a:rPr lang="en-US" altLang="zh-CN" sz="1600" dirty="0">
                <a:solidFill>
                  <a:srgbClr val="006600"/>
                </a:solidFill>
              </a:rPr>
              <a:t>true</a:t>
            </a:r>
            <a:r>
              <a:rPr lang="zh-CN" altLang="en-US" sz="1600" dirty="0">
                <a:solidFill>
                  <a:srgbClr val="006600"/>
                </a:solidFill>
              </a:rPr>
              <a:t>，后者返回</a:t>
            </a:r>
            <a:r>
              <a:rPr lang="en-US" altLang="zh-CN" sz="1600" dirty="0">
                <a:solidFill>
                  <a:srgbClr val="006600"/>
                </a:solidFill>
              </a:rPr>
              <a:t>false</a:t>
            </a:r>
            <a:r>
              <a:rPr lang="zh-CN" altLang="en-US" sz="1600" dirty="0">
                <a:solidFill>
                  <a:srgbClr val="006600"/>
                </a:solidFill>
              </a:rPr>
              <a:t>，服务器随后将停止服务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Serve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true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length;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char *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//  </a:t>
            </a:r>
            <a:r>
              <a:rPr lang="zh-CN" altLang="en-US" sz="1600" dirty="0">
                <a:solidFill>
                  <a:srgbClr val="006600"/>
                </a:solidFill>
              </a:rPr>
              <a:t>从套接字中读取文本消息的长度，返回值为</a:t>
            </a:r>
            <a:r>
              <a:rPr lang="en-US" altLang="zh-CN" sz="1600" dirty="0">
                <a:solidFill>
                  <a:srgbClr val="006600"/>
                </a:solidFill>
              </a:rPr>
              <a:t>0</a:t>
            </a:r>
            <a:r>
              <a:rPr lang="zh-CN" altLang="en-US" sz="1600" dirty="0">
                <a:solidFill>
                  <a:srgbClr val="006600"/>
                </a:solidFill>
              </a:rPr>
              <a:t>表示客户连接已关闭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read(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</a:t>
            </a:r>
            <a:r>
              <a:rPr lang="en-US" altLang="zh-CN" sz="1600" dirty="0">
                <a:solidFill>
                  <a:srgbClr val="006600"/>
                </a:solidFill>
              </a:rPr>
              <a:t>, &amp;length,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(length) ) == 0 )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return true;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= new char[length];</a:t>
            </a:r>
          </a:p>
        </p:txBody>
      </p:sp>
    </p:spTree>
    <p:extLst>
      <p:ext uri="{BB962C8B-B14F-4D97-AF65-F5344CB8AC3E}">
        <p14:creationId xmlns:p14="http://schemas.microsoft.com/office/powerpoint/2010/main" val="180691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312358" cy="830997"/>
            <a:chOff x="734568" y="424635"/>
            <a:chExt cx="231235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156966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　纲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616833" y="1676292"/>
            <a:ext cx="7679466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网络协议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>
              <a:lnSpc>
                <a:spcPct val="130000"/>
              </a:lnSpc>
            </a:pP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套接字</a:t>
            </a:r>
          </a:p>
          <a:p>
            <a:pPr>
              <a:lnSpc>
                <a:spcPct val="130000"/>
              </a:lnSpc>
            </a:pPr>
            <a:r>
              <a:rPr lang="zh-CN" altLang="en-US" sz="32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编程实践：</a:t>
            </a:r>
            <a:r>
              <a:rPr lang="en-US" altLang="zh-CN" sz="3200" b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服务器开发</a:t>
            </a:r>
          </a:p>
        </p:txBody>
      </p:sp>
    </p:spTree>
    <p:extLst>
      <p:ext uri="{BB962C8B-B14F-4D97-AF65-F5344CB8AC3E}">
        <p14:creationId xmlns:p14="http://schemas.microsoft.com/office/powerpoint/2010/main" val="254122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0" cy="830997"/>
            <a:chOff x="734568" y="424635"/>
            <a:chExt cx="528734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本地套接字示例：服务器端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57840" y="1267223"/>
            <a:ext cx="8135937" cy="4916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read(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cout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&lt;&lt; </a:t>
            </a:r>
            <a:r>
              <a:rPr lang="en-US" altLang="zh-CN" sz="1600" dirty="0" err="1">
                <a:solidFill>
                  <a:srgbClr val="006600"/>
                </a:solidFill>
              </a:rPr>
              <a:t>std</a:t>
            </a:r>
            <a:r>
              <a:rPr lang="en-US" altLang="zh-CN" sz="1600" dirty="0">
                <a:solidFill>
                  <a:srgbClr val="006600"/>
                </a:solidFill>
              </a:rPr>
              <a:t>::</a:t>
            </a:r>
            <a:r>
              <a:rPr lang="en-US" altLang="zh-CN" sz="1600" dirty="0" err="1">
                <a:solidFill>
                  <a:srgbClr val="006600"/>
                </a:solidFill>
              </a:rPr>
              <a:t>endl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!</a:t>
            </a:r>
            <a:r>
              <a:rPr lang="en-US" altLang="zh-CN" sz="1600" dirty="0" err="1">
                <a:solidFill>
                  <a:srgbClr val="006600"/>
                </a:solidFill>
              </a:rPr>
              <a:t>strcmp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, "quit" ) )  {  delete[]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= NULL;  return false;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else  delete[]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, 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= NULL;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main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const</a:t>
            </a:r>
            <a:r>
              <a:rPr lang="en-US" altLang="zh-CN" sz="1600" dirty="0" smtClean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sockaddr_un</a:t>
            </a:r>
            <a:r>
              <a:rPr lang="en-US" altLang="zh-CN" sz="1600" dirty="0">
                <a:solidFill>
                  <a:srgbClr val="006600"/>
                </a:solidFill>
              </a:rPr>
              <a:t> 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bool</a:t>
            </a:r>
            <a:r>
              <a:rPr lang="en-US" altLang="zh-CN" sz="1600" dirty="0">
                <a:solidFill>
                  <a:srgbClr val="006600"/>
                </a:solidFill>
              </a:rPr>
              <a:t>  serving = true;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创建套接字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= socket( PF_LOCAL, SOCK_STREAM,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设定服务器性质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name.sun_family</a:t>
            </a:r>
            <a:r>
              <a:rPr lang="en-US" altLang="zh-CN" sz="1600" dirty="0">
                <a:solidFill>
                  <a:srgbClr val="006600"/>
                </a:solidFill>
              </a:rPr>
              <a:t> = AF_LOCAL;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strcpy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name.sun_path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socket_name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绑定套接字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bind(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</a:t>
            </a:r>
            <a:r>
              <a:rPr lang="en-US" altLang="zh-CN" sz="1600" dirty="0">
                <a:solidFill>
                  <a:srgbClr val="006600"/>
                </a:solidFill>
              </a:rPr>
              <a:t> *)&amp;name, SUN_LEN( &amp;name ) );</a:t>
            </a:r>
          </a:p>
        </p:txBody>
      </p:sp>
    </p:spTree>
    <p:extLst>
      <p:ext uri="{BB962C8B-B14F-4D97-AF65-F5344CB8AC3E}">
        <p14:creationId xmlns:p14="http://schemas.microsoft.com/office/powerpoint/2010/main" val="131531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87340" cy="830997"/>
            <a:chOff x="734568" y="424635"/>
            <a:chExt cx="528734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80131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本地套接字示例：服务器端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638050" y="1354172"/>
            <a:ext cx="8135937" cy="4613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侦听客户连接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listen(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5 );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重复接受连接，直到某个客户发出“</a:t>
            </a:r>
            <a:r>
              <a:rPr lang="en-US" altLang="zh-CN" sz="1600" dirty="0">
                <a:solidFill>
                  <a:srgbClr val="006600"/>
                </a:solidFill>
              </a:rPr>
              <a:t>quit</a:t>
            </a:r>
            <a:r>
              <a:rPr lang="zh-CN" altLang="en-US" sz="1600" dirty="0">
                <a:solidFill>
                  <a:srgbClr val="006600"/>
                </a:solidFill>
              </a:rPr>
              <a:t>”消息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serving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sockaddr_un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client_name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socklen_t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client_name_len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client_socket_fd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//  </a:t>
            </a:r>
            <a:r>
              <a:rPr lang="zh-CN" altLang="en-US" sz="1600" dirty="0">
                <a:solidFill>
                  <a:srgbClr val="006600"/>
                </a:solidFill>
              </a:rPr>
              <a:t>接受客户连接请求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client_socket_fd</a:t>
            </a:r>
            <a:r>
              <a:rPr lang="en-US" altLang="zh-CN" sz="1600" dirty="0">
                <a:solidFill>
                  <a:srgbClr val="006600"/>
                </a:solidFill>
              </a:rPr>
              <a:t> = accept(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 smtClean="0">
                <a:solidFill>
                  <a:srgbClr val="006600"/>
                </a:solidFill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    (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struct</a:t>
            </a:r>
            <a:r>
              <a:rPr lang="en-US" altLang="zh-CN" sz="1600" dirty="0" smtClean="0">
                <a:solidFill>
                  <a:srgbClr val="006600"/>
                </a:solidFill>
              </a:rPr>
              <a:t> 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sockaddr</a:t>
            </a:r>
            <a:r>
              <a:rPr lang="en-US" altLang="zh-CN" sz="1600" dirty="0" smtClean="0">
                <a:solidFill>
                  <a:srgbClr val="006600"/>
                </a:solidFill>
              </a:rPr>
              <a:t> *)&amp;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client_name</a:t>
            </a:r>
            <a:r>
              <a:rPr lang="en-US" altLang="zh-CN" sz="1600" dirty="0" smtClean="0">
                <a:solidFill>
                  <a:srgbClr val="006600"/>
                </a:solidFill>
              </a:rPr>
              <a:t>, &amp;</a:t>
            </a:r>
            <a:r>
              <a:rPr lang="en-US" altLang="zh-CN" sz="1600" dirty="0" err="1" smtClean="0">
                <a:solidFill>
                  <a:srgbClr val="006600"/>
                </a:solidFill>
              </a:rPr>
              <a:t>client_name_len</a:t>
            </a:r>
            <a:r>
              <a:rPr lang="en-US" altLang="zh-CN" sz="1600" dirty="0" smtClean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smtClean="0">
                <a:solidFill>
                  <a:srgbClr val="006600"/>
                </a:solidFill>
              </a:rPr>
              <a:t>    </a:t>
            </a:r>
            <a:r>
              <a:rPr lang="en-US" altLang="zh-CN" sz="1600" dirty="0">
                <a:solidFill>
                  <a:srgbClr val="006600"/>
                </a:solidFill>
              </a:rPr>
              <a:t>serving = Serve(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client_socket_fd</a:t>
            </a:r>
            <a:r>
              <a:rPr lang="en-US" altLang="zh-CN" sz="1600" dirty="0">
                <a:solidFill>
                  <a:srgbClr val="006600"/>
                </a:solidFill>
              </a:rPr>
              <a:t> );    //  </a:t>
            </a:r>
            <a:r>
              <a:rPr lang="zh-CN" altLang="en-US" sz="1600" dirty="0">
                <a:solidFill>
                  <a:srgbClr val="006600"/>
                </a:solidFill>
              </a:rPr>
              <a:t>服务连接请求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close( </a:t>
            </a:r>
            <a:r>
              <a:rPr lang="en-US" altLang="zh-CN" sz="1600" dirty="0" err="1">
                <a:solidFill>
                  <a:srgbClr val="006600"/>
                </a:solidFill>
              </a:rPr>
              <a:t>client_socket_fd</a:t>
            </a:r>
            <a:r>
              <a:rPr lang="en-US" altLang="zh-CN" sz="1600" dirty="0">
                <a:solidFill>
                  <a:srgbClr val="006600"/>
                </a:solidFill>
              </a:rPr>
              <a:t> );    //  </a:t>
            </a:r>
            <a:r>
              <a:rPr lang="zh-CN" altLang="en-US" sz="1600" dirty="0">
                <a:solidFill>
                  <a:srgbClr val="006600"/>
                </a:solidFill>
              </a:rPr>
              <a:t>关闭客户连接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unlink( </a:t>
            </a:r>
            <a:r>
              <a:rPr lang="en-US" altLang="zh-CN" sz="1600" dirty="0" err="1">
                <a:solidFill>
                  <a:srgbClr val="006600"/>
                </a:solidFill>
              </a:rPr>
              <a:t>socket_name</a:t>
            </a:r>
            <a:r>
              <a:rPr lang="en-US" altLang="zh-CN" sz="1600" dirty="0">
                <a:solidFill>
                  <a:srgbClr val="006600"/>
                </a:solidFill>
              </a:rPr>
              <a:t> );    //  </a:t>
            </a:r>
            <a:r>
              <a:rPr lang="zh-CN" altLang="en-US" sz="1600" dirty="0">
                <a:solidFill>
                  <a:srgbClr val="006600"/>
                </a:solidFill>
              </a:rPr>
              <a:t>删除套接字文件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727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02620" cy="830997"/>
            <a:chOff x="734568" y="424635"/>
            <a:chExt cx="490262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4165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本地套接字示例：客户端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782429" y="1497233"/>
            <a:ext cx="8135937" cy="434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&lt;iostream&gt;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&lt;cstdio&gt;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&lt;cstdlib&gt;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&lt;cstring&gt;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&lt;sys/socket.h&gt;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&lt;sys/un.h&gt;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#include &lt;unistd.h&gt;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endParaRPr lang="en-US" altLang="zh-CN" sz="180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void SendMsg( int socket_fd, const char * msg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  int length = strlen( msg ) + 1;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  write( socket_fd, &amp;length, sizeof( length 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  write( socket_fd, msg, length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80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410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02620" cy="830997"/>
            <a:chOff x="734568" y="424635"/>
            <a:chExt cx="490262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4165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本地套接字示例：客户端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766387" y="1386255"/>
            <a:ext cx="8135937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smtClean="0">
                <a:solidFill>
                  <a:srgbClr val="006600"/>
                </a:solidFill>
              </a:rPr>
              <a:t> main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socket_name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sockaddr_un</a:t>
            </a:r>
            <a:r>
              <a:rPr lang="en-US" altLang="zh-CN" sz="1600" dirty="0">
                <a:solidFill>
                  <a:srgbClr val="006600"/>
                </a:solidFill>
              </a:rPr>
              <a:t> 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创建套接字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= socket( PF_LOCAL, SOCK_STREAM,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在套接字地址中存储服务器名称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name.sun_family</a:t>
            </a:r>
            <a:r>
              <a:rPr lang="en-US" altLang="zh-CN" sz="1600" dirty="0">
                <a:solidFill>
                  <a:srgbClr val="006600"/>
                </a:solidFill>
              </a:rPr>
              <a:t> = AF_LOCAL;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strcpy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name.sun_path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socket_name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连接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connect(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</a:t>
            </a:r>
            <a:r>
              <a:rPr lang="en-US" altLang="zh-CN" sz="1600" dirty="0">
                <a:solidFill>
                  <a:srgbClr val="006600"/>
                </a:solidFill>
              </a:rPr>
              <a:t> *)&amp;name, SUN_LEN( &amp;name 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//  </a:t>
            </a:r>
            <a:r>
              <a:rPr lang="zh-CN" altLang="en-US" sz="1600" dirty="0">
                <a:solidFill>
                  <a:srgbClr val="006600"/>
                </a:solidFill>
              </a:rPr>
              <a:t>发送消息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SendMsg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</a:t>
            </a:r>
            <a:r>
              <a:rPr lang="en-US" altLang="zh-CN" sz="1600" dirty="0" err="1">
                <a:solidFill>
                  <a:srgbClr val="006600"/>
                </a:solidFill>
              </a:rPr>
              <a:t>msg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close(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053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17899" cy="830997"/>
            <a:chOff x="734568" y="424635"/>
            <a:chExt cx="451789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031873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本地套接字示例：运行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68706" y="1572367"/>
            <a:ext cx="8666157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程序测试运行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链接服务器端程序和客户端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服务器端程序目录，在终端中输入：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./server 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/socket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./server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为服务器端程序名，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/socket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为本服务器启动后的套接字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客户端程序目录，在新终端中输入：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./client 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/socket "Hello World!"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./client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为客户端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程序名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停止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服务器，在客户端输入命令：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./client /</a:t>
            </a:r>
            <a:r>
              <a:rPr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/socket "quit"</a:t>
            </a:r>
          </a:p>
        </p:txBody>
      </p:sp>
    </p:spTree>
    <p:extLst>
      <p:ext uri="{BB962C8B-B14F-4D97-AF65-F5344CB8AC3E}">
        <p14:creationId xmlns:p14="http://schemas.microsoft.com/office/powerpoint/2010/main" val="159415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02620" cy="830997"/>
            <a:chOff x="734568" y="424635"/>
            <a:chExt cx="490262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4165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网络套接字示例：客户端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69219" y="1334371"/>
            <a:ext cx="8200423" cy="4763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stdlib.h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stdio.h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netinet</a:t>
            </a:r>
            <a:r>
              <a:rPr lang="en-US" altLang="zh-CN" sz="1600" dirty="0">
                <a:solidFill>
                  <a:srgbClr val="006600"/>
                </a:solidFill>
              </a:rPr>
              <a:t>/</a:t>
            </a:r>
            <a:r>
              <a:rPr lang="en-US" altLang="zh-CN" sz="1600" dirty="0" err="1">
                <a:solidFill>
                  <a:srgbClr val="006600"/>
                </a:solidFill>
              </a:rPr>
              <a:t>in.h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netdb.h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&lt;sys/</a:t>
            </a:r>
            <a:r>
              <a:rPr lang="en-US" altLang="zh-CN" sz="1600" dirty="0" err="1">
                <a:solidFill>
                  <a:srgbClr val="006600"/>
                </a:solidFill>
              </a:rPr>
              <a:t>socket.h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unistd.h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#include &lt;</a:t>
            </a:r>
            <a:r>
              <a:rPr lang="en-US" altLang="zh-CN" sz="1600" dirty="0" err="1">
                <a:solidFill>
                  <a:srgbClr val="006600"/>
                </a:solidFill>
              </a:rPr>
              <a:t>string.h</a:t>
            </a:r>
            <a:r>
              <a:rPr lang="en-US" altLang="zh-CN" sz="1600" dirty="0">
                <a:solidFill>
                  <a:srgbClr val="006600"/>
                </a:solidFill>
              </a:rPr>
              <a:t>&gt;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//  </a:t>
            </a:r>
            <a:r>
              <a:rPr lang="zh-CN" altLang="en-US" sz="1600" dirty="0">
                <a:solidFill>
                  <a:srgbClr val="006600"/>
                </a:solidFill>
              </a:rPr>
              <a:t>请求</a:t>
            </a:r>
            <a:r>
              <a:rPr lang="en-US" altLang="zh-CN" sz="1600" dirty="0">
                <a:solidFill>
                  <a:srgbClr val="006600"/>
                </a:solidFill>
              </a:rPr>
              <a:t>Web</a:t>
            </a:r>
            <a:r>
              <a:rPr lang="zh-CN" altLang="en-US" sz="1600" dirty="0">
                <a:solidFill>
                  <a:srgbClr val="006600"/>
                </a:solidFill>
              </a:rPr>
              <a:t>服务器的主页</a:t>
            </a:r>
            <a:endParaRPr lang="en-US" altLang="zh-CN" sz="1600" dirty="0">
              <a:solidFill>
                <a:srgbClr val="006600"/>
              </a:solidFill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void </a:t>
            </a:r>
            <a:r>
              <a:rPr lang="en-US" altLang="zh-CN" sz="1600" dirty="0" err="1">
                <a:solidFill>
                  <a:srgbClr val="006600"/>
                </a:solidFill>
              </a:rPr>
              <a:t>GetHomepage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char  buffer[8192];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sprintf</a:t>
            </a:r>
            <a:r>
              <a:rPr lang="en-US" altLang="zh-CN" sz="1600" dirty="0">
                <a:solidFill>
                  <a:srgbClr val="006600"/>
                </a:solidFill>
              </a:rPr>
              <a:t>( buffer, "GET /\n"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write(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buffer, </a:t>
            </a:r>
            <a:r>
              <a:rPr lang="en-US" altLang="zh-CN" sz="1600" dirty="0" err="1">
                <a:solidFill>
                  <a:srgbClr val="006600"/>
                </a:solidFill>
              </a:rPr>
              <a:t>strlen</a:t>
            </a:r>
            <a:r>
              <a:rPr lang="en-US" altLang="zh-CN" sz="1600" dirty="0">
                <a:solidFill>
                  <a:srgbClr val="006600"/>
                </a:solidFill>
              </a:rPr>
              <a:t>( buffer )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while( true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ssize_t</a:t>
            </a:r>
            <a:r>
              <a:rPr lang="en-US" altLang="zh-CN" sz="1600" dirty="0">
                <a:solidFill>
                  <a:srgbClr val="006600"/>
                </a:solidFill>
              </a:rPr>
              <a:t>  count = read(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buffer, 8192 );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if( count == 0 )    return;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fwrite</a:t>
            </a:r>
            <a:r>
              <a:rPr lang="en-US" altLang="zh-CN" sz="1600" dirty="0">
                <a:solidFill>
                  <a:srgbClr val="006600"/>
                </a:solidFill>
              </a:rPr>
              <a:t>( buffer,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 char ), count, </a:t>
            </a:r>
            <a:r>
              <a:rPr lang="en-US" altLang="zh-CN" sz="1600" dirty="0" err="1">
                <a:solidFill>
                  <a:srgbClr val="006600"/>
                </a:solidFill>
              </a:rPr>
              <a:t>stdout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592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02620" cy="830997"/>
            <a:chOff x="734568" y="424635"/>
            <a:chExt cx="490262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4165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网络套接字示例：客户端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569219" y="1322087"/>
            <a:ext cx="8135937" cy="477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32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8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4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 sz="2000" b="1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main(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argc</a:t>
            </a:r>
            <a:r>
              <a:rPr lang="en-US" altLang="zh-CN" sz="1600" dirty="0">
                <a:solidFill>
                  <a:srgbClr val="006600"/>
                </a:solidFill>
              </a:rPr>
              <a:t>, char * </a:t>
            </a:r>
            <a:r>
              <a:rPr lang="en-US" altLang="zh-CN" sz="1600" dirty="0" err="1">
                <a:solidFill>
                  <a:srgbClr val="006600"/>
                </a:solidFill>
              </a:rPr>
              <a:t>const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[] 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int</a:t>
            </a: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sockaddr_in</a:t>
            </a:r>
            <a:r>
              <a:rPr lang="en-US" altLang="zh-CN" sz="1600" dirty="0">
                <a:solidFill>
                  <a:srgbClr val="006600"/>
                </a:solidFill>
              </a:rPr>
              <a:t>  name;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hostent</a:t>
            </a:r>
            <a:r>
              <a:rPr lang="en-US" altLang="zh-CN" sz="1600" dirty="0">
                <a:solidFill>
                  <a:srgbClr val="006600"/>
                </a:solidFill>
              </a:rPr>
              <a:t> *  </a:t>
            </a:r>
            <a:r>
              <a:rPr lang="en-US" altLang="zh-CN" sz="1600" dirty="0" err="1">
                <a:solidFill>
                  <a:srgbClr val="006600"/>
                </a:solidFill>
              </a:rPr>
              <a:t>hostinfo</a:t>
            </a:r>
            <a:r>
              <a:rPr lang="en-US" altLang="zh-CN" sz="1600" dirty="0">
                <a:solidFill>
                  <a:srgbClr val="006600"/>
                </a:solidFill>
              </a:rPr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= socket( PF_INET, SOCK_STREAM, 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name.sin_family</a:t>
            </a:r>
            <a:r>
              <a:rPr lang="en-US" altLang="zh-CN" sz="1600" dirty="0">
                <a:solidFill>
                  <a:srgbClr val="006600"/>
                </a:solidFill>
              </a:rPr>
              <a:t> = AF_INET;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hostinfo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gethostbyname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argv</a:t>
            </a:r>
            <a:r>
              <a:rPr lang="en-US" altLang="zh-CN" sz="1600" dirty="0">
                <a:solidFill>
                  <a:srgbClr val="006600"/>
                </a:solidFill>
              </a:rPr>
              <a:t>[1]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</a:t>
            </a:r>
            <a:r>
              <a:rPr lang="en-US" altLang="zh-CN" sz="1600" dirty="0" err="1">
                <a:solidFill>
                  <a:srgbClr val="006600"/>
                </a:solidFill>
              </a:rPr>
              <a:t>hostinfo</a:t>
            </a:r>
            <a:r>
              <a:rPr lang="en-US" altLang="zh-CN" sz="1600" dirty="0">
                <a:solidFill>
                  <a:srgbClr val="006600"/>
                </a:solidFill>
              </a:rPr>
              <a:t> == NULL )    return 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else    </a:t>
            </a:r>
            <a:r>
              <a:rPr lang="en-US" altLang="zh-CN" sz="1600" dirty="0" err="1">
                <a:solidFill>
                  <a:srgbClr val="006600"/>
                </a:solidFill>
              </a:rPr>
              <a:t>name.sin_addr</a:t>
            </a:r>
            <a:r>
              <a:rPr lang="en-US" altLang="zh-CN" sz="1600" dirty="0">
                <a:solidFill>
                  <a:srgbClr val="006600"/>
                </a:solidFill>
              </a:rPr>
              <a:t> = *( 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in_addr</a:t>
            </a:r>
            <a:r>
              <a:rPr lang="en-US" altLang="zh-CN" sz="1600" dirty="0">
                <a:solidFill>
                  <a:srgbClr val="006600"/>
                </a:solidFill>
              </a:rPr>
              <a:t> *)</a:t>
            </a:r>
            <a:r>
              <a:rPr lang="en-US" altLang="zh-CN" sz="1600" dirty="0" err="1">
                <a:solidFill>
                  <a:srgbClr val="006600"/>
                </a:solidFill>
              </a:rPr>
              <a:t>hostinfo</a:t>
            </a:r>
            <a:r>
              <a:rPr lang="en-US" altLang="zh-CN" sz="1600" dirty="0">
                <a:solidFill>
                  <a:srgbClr val="006600"/>
                </a:solidFill>
              </a:rPr>
              <a:t>-&gt;</a:t>
            </a:r>
            <a:r>
              <a:rPr lang="en-US" altLang="zh-CN" sz="1600" dirty="0" err="1">
                <a:solidFill>
                  <a:srgbClr val="006600"/>
                </a:solidFill>
              </a:rPr>
              <a:t>h_addr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name.sin_port</a:t>
            </a:r>
            <a:r>
              <a:rPr lang="en-US" altLang="zh-CN" sz="1600" dirty="0">
                <a:solidFill>
                  <a:srgbClr val="006600"/>
                </a:solidFill>
              </a:rPr>
              <a:t> = </a:t>
            </a:r>
            <a:r>
              <a:rPr lang="en-US" altLang="zh-CN" sz="1600" dirty="0" err="1">
                <a:solidFill>
                  <a:srgbClr val="006600"/>
                </a:solidFill>
              </a:rPr>
              <a:t>htons</a:t>
            </a:r>
            <a:r>
              <a:rPr lang="en-US" altLang="zh-CN" sz="1600" dirty="0">
                <a:solidFill>
                  <a:srgbClr val="006600"/>
                </a:solidFill>
              </a:rPr>
              <a:t>( 80 );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if( connect(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, 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</a:t>
            </a:r>
            <a:r>
              <a:rPr lang="en-US" altLang="zh-CN" sz="1600" dirty="0">
                <a:solidFill>
                  <a:srgbClr val="006600"/>
                </a:solidFill>
              </a:rPr>
              <a:t> *)&amp;name,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  </a:t>
            </a:r>
            <a:r>
              <a:rPr lang="en-US" altLang="zh-CN" sz="1600" dirty="0" err="1">
                <a:solidFill>
                  <a:srgbClr val="006600"/>
                </a:solidFill>
              </a:rPr>
              <a:t>sizeof</a:t>
            </a:r>
            <a:r>
              <a:rPr lang="en-US" altLang="zh-CN" sz="1600" dirty="0">
                <a:solidFill>
                  <a:srgbClr val="006600"/>
                </a:solidFill>
              </a:rPr>
              <a:t>(</a:t>
            </a:r>
            <a:r>
              <a:rPr lang="en-US" altLang="zh-CN" sz="1600" dirty="0" err="1">
                <a:solidFill>
                  <a:srgbClr val="006600"/>
                </a:solidFill>
              </a:rPr>
              <a:t>struct</a:t>
            </a:r>
            <a:r>
              <a:rPr lang="en-US" altLang="zh-CN" sz="1600" dirty="0">
                <a:solidFill>
                  <a:srgbClr val="006600"/>
                </a:solidFill>
              </a:rPr>
              <a:t> </a:t>
            </a:r>
            <a:r>
              <a:rPr lang="en-US" altLang="zh-CN" sz="1600" dirty="0" err="1">
                <a:solidFill>
                  <a:srgbClr val="006600"/>
                </a:solidFill>
              </a:rPr>
              <a:t>sockaddr_in</a:t>
            </a:r>
            <a:r>
              <a:rPr lang="en-US" altLang="zh-CN" sz="1600" dirty="0">
                <a:solidFill>
                  <a:srgbClr val="006600"/>
                </a:solidFill>
              </a:rPr>
              <a:t>) ) == -1 )  {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</a:t>
            </a:r>
            <a:r>
              <a:rPr lang="en-US" altLang="zh-CN" sz="1600" dirty="0" err="1">
                <a:solidFill>
                  <a:srgbClr val="006600"/>
                </a:solidFill>
              </a:rPr>
              <a:t>perror</a:t>
            </a:r>
            <a:r>
              <a:rPr lang="en-US" altLang="zh-CN" sz="1600" dirty="0">
                <a:solidFill>
                  <a:srgbClr val="006600"/>
                </a:solidFill>
              </a:rPr>
              <a:t>( "Failure to connect the server."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  return 2;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}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</a:t>
            </a:r>
            <a:r>
              <a:rPr lang="en-US" altLang="zh-CN" sz="1600" dirty="0" err="1">
                <a:solidFill>
                  <a:srgbClr val="006600"/>
                </a:solidFill>
              </a:rPr>
              <a:t>GetHomepage</a:t>
            </a:r>
            <a:r>
              <a:rPr lang="en-US" altLang="zh-CN" sz="1600" dirty="0">
                <a:solidFill>
                  <a:srgbClr val="006600"/>
                </a:solidFill>
              </a:rPr>
              <a:t>( </a:t>
            </a:r>
            <a:r>
              <a:rPr lang="en-US" altLang="zh-CN" sz="1600" dirty="0" err="1">
                <a:solidFill>
                  <a:srgbClr val="006600"/>
                </a:solidFill>
              </a:rPr>
              <a:t>socket_fd</a:t>
            </a:r>
            <a:r>
              <a:rPr lang="en-US" altLang="zh-CN" sz="1600" dirty="0">
                <a:solidFill>
                  <a:srgbClr val="006600"/>
                </a:solidFill>
              </a:rPr>
              <a:t> );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  return 0;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Clr>
                <a:srgbClr val="FFF59B"/>
              </a:buClr>
              <a:buSzTx/>
              <a:buFontTx/>
              <a:buNone/>
            </a:pPr>
            <a:r>
              <a:rPr lang="en-US" altLang="zh-CN" sz="1600" dirty="0">
                <a:solidFill>
                  <a:srgbClr val="0066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287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02620" cy="830997"/>
            <a:chOff x="734568" y="424635"/>
            <a:chExt cx="490262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220594" y="610815"/>
              <a:ext cx="4416594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网络套接字示例：客户端</a:t>
              </a:r>
              <a:endPara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1" name="Picture 2" descr="D:\__Qiaolin\教学实践\课程教学\本科课程\基于Linux的C++\MOOC\PPT\网络套接字客户端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1990" y="1354171"/>
            <a:ext cx="7364304" cy="465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98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2774023" cy="830997"/>
            <a:chOff x="734568" y="424635"/>
            <a:chExt cx="277402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编程实践</a:t>
              </a: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0" y="1315695"/>
            <a:ext cx="8762409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远程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系统管理</a:t>
            </a: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本地或远程客户通过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协议访问系统信息，例如显示时间、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发布版本、空闲磁盘空间、当前运行的进程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模块架构针对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请求生成动态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网页；各模块实现为共享目标库，允许动态装载模块，且可在服务器运行期间添加、删除和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替换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子进程或线程中服务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请求，并设计进程池或线程池管理这些进程或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不要求超级用户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权限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要求实现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面向对象架构</a:t>
            </a:r>
          </a:p>
        </p:txBody>
      </p:sp>
    </p:spTree>
    <p:extLst>
      <p:ext uri="{BB962C8B-B14F-4D97-AF65-F5344CB8AC3E}">
        <p14:creationId xmlns:p14="http://schemas.microsoft.com/office/powerpoint/2010/main" val="1946363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159018" cy="830997"/>
            <a:chOff x="734568" y="424635"/>
            <a:chExt cx="415901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41632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提示：程序框架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0" y="1315695"/>
            <a:ext cx="8762409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架构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：可导出的全局变量、全局类型和函数的声明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common.cpp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：通用函数的定义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：服务模块的装载与卸载功能的实现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：服务器功能的实现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：显示系统时间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：显示系统发布信息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diskfree.cpp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：显示空闲磁盘空间信息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kumimoji="1"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process.cpp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：显示服务器中当前运行的进程列表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354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14949" cy="830997"/>
            <a:chOff x="734568" y="424635"/>
            <a:chExt cx="451494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77225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Internet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网络协议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616833" y="1676292"/>
            <a:ext cx="7679466" cy="313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TCP/IP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en-US" altLang="zh-CN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主流协议</a:t>
            </a: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族</a:t>
            </a:r>
            <a:endParaRPr lang="en-US" altLang="zh-CN" sz="28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30000"/>
              </a:lnSpc>
              <a:buFontTx/>
              <a:buChar char="-"/>
            </a:pPr>
            <a:r>
              <a:rPr lang="zh-CN" altLang="en-US" sz="28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分层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、多协议的通信体系</a:t>
            </a: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32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</a:p>
          <a:p>
            <a:pPr>
              <a:lnSpc>
                <a:spcPct val="130000"/>
              </a:lnSpc>
            </a:pPr>
            <a:endParaRPr lang="zh-CN" altLang="en-US" sz="32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9522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012824" cy="830997"/>
            <a:chOff x="734568" y="424635"/>
            <a:chExt cx="401282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27012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err="1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server.h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79" y="1315695"/>
            <a:ext cx="9478957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全局变量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、全局数据类型和函数的声明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模块的数据类型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模块句柄、模块名称和指向模块生成函数的函数</a:t>
            </a:r>
            <a:r>
              <a:rPr lang="zh-CN" altLang="en-US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</a:t>
            </a:r>
            <a:endParaRPr lang="en-US" altLang="zh-CN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server_module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{ void* handle;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name; void (*</a:t>
            </a:r>
            <a:r>
              <a:rPr lang="en-US" altLang="zh-CN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generate_function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 };</a:t>
            </a: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模块的装载与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server_module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module_open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module_name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module_close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server_module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 module);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服务器运行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extern void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server_run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in_addr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local_address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uint16_t port);</a:t>
            </a:r>
          </a:p>
        </p:txBody>
      </p:sp>
    </p:spTree>
    <p:extLst>
      <p:ext uri="{BB962C8B-B14F-4D97-AF65-F5344CB8AC3E}">
        <p14:creationId xmlns:p14="http://schemas.microsoft.com/office/powerpoint/2010/main" val="108634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210588" cy="830997"/>
            <a:chOff x="734568" y="424635"/>
            <a:chExt cx="5210588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467890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common.cpp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79" y="1315695"/>
            <a:ext cx="947895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通用函数的实现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有就统一实现在此文件中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1689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933269" cy="830997"/>
            <a:chOff x="734568" y="424635"/>
            <a:chExt cx="4933269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19057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module.cpp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869289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实现服务模块的装载与卸载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关键任务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服务模块（动态库）的完整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路径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装载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解析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动态库中的模块生成函数，执行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服务模块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卸载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释放所有不再需要的动态分配内存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7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549830" cy="830997"/>
            <a:chOff x="734568" y="424635"/>
            <a:chExt cx="4549830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807132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server.cpp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8692894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服务器的基本功能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关键任务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服务器运行函数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使用套接字创建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处理客户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请求，在子进程中创建单独连接，并响应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连接请求响应：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请求响应（必须实现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请求响应（非必需实现内容）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32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8672" cy="830997"/>
            <a:chOff x="734568" y="424635"/>
            <a:chExt cx="546867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725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8692894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/* HTTP response and header for a successful request. */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ok_response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=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"HTTP/1.0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200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OK\n"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"Content-type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: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text/html\n"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"\n";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/* HTTP response, header, and body, indicating that we didn’t understand the request. */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bad_request_response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=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"HTTP/1.0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400 Bad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Request\n"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"Content-type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: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text/html\n"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h1&gt;Bad Request&lt;/h1&gt;\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p&gt;This server did not understand your request.&lt;/p&gt;\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6937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8672" cy="830997"/>
            <a:chOff x="734568" y="424635"/>
            <a:chExt cx="546867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725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0" y="1315695"/>
            <a:ext cx="95110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/* HTTP response, header, and body template, indicating that the requested document was not found. */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not_found_response_template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=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"HTTP/1.0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404 Not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Found\n"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"Content-type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: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text/html\n"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h1&gt;Not Found&lt;/h1&gt;\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p&gt;The requested URL %s was not found on this server.&lt;/p&gt;\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7164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5468672" cy="830997"/>
            <a:chOff x="734568" y="424635"/>
            <a:chExt cx="5468672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472597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HTML</a:t>
              </a:r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网页模板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0" y="1315695"/>
            <a:ext cx="951104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/* HTTP response, header, and body template, indicating that the method was not understood. */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bad_method_response_template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=</a:t>
            </a: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"HTTP/1.0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501 Method Not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Implemented\n"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"Content-type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: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text/html\n"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"\n"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&lt;body&gt;\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&lt;h1&gt;Method Not Implemented&lt;/h1&gt;\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&lt;p&gt;The method %s is not implemented by this server.&lt;/p&gt;\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 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&lt;/body&gt;\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  <a:p>
            <a:pPr>
              <a:buClr>
                <a:srgbClr val="FFF59B"/>
              </a:buClr>
            </a:pP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  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Arial Narrow" pitchFamily="34" charset="0"/>
                <a:ea typeface="黑体" pitchFamily="49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Arial Narrow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382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4338554" cy="830997"/>
            <a:chOff x="734568" y="424635"/>
            <a:chExt cx="4338554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359585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</a:t>
              </a:r>
              <a:r>
                <a:rPr lang="en-US" altLang="zh-CN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main.cpp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869289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</a:t>
            </a:r>
            <a:endParaRPr lang="zh-CN" altLang="en-US" sz="28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主程序，解析用户输入的命令行参数，启动服务器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关键任务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服务器启动与响应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服务器启动命令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server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--address 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localhost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--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port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8008</a:t>
            </a: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请求：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http://localhost:8008/diskfree</a:t>
            </a:r>
            <a:endParaRPr lang="en-US" altLang="zh-CN" sz="20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服务器启动选项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-a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--address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（服务器地址）、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--help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（帮助）、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-m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modir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（服务模块目录）、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-p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--port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（服务器端口）、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-v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--verbose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（冗长运行状态，在此状态下输出详细运行信息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短选项格式：“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a:hm:p:v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（凡是选项后带附加参数的需要添加一个冒号）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2783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提示：动态库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9291798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动态库：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time.cpp</a:t>
            </a:r>
            <a:endParaRPr lang="zh-CN" altLang="en-US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设计目标：生成一个简单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网页，显示系统当前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module_generate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（参数：客户套接字的文件描述符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），将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系统时间转换为字符串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网页模板</a:t>
            </a:r>
            <a:endParaRPr lang="en-US" altLang="zh-CN" sz="20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page_template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meta http-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equiv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=\"refresh\"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=\"5\"&gt;\n"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p&gt;The current time is %s.&lt;/p&gt;\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064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提示：动态库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92917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动态库：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issue.cpp</a:t>
            </a:r>
            <a:endParaRPr lang="zh-CN" altLang="en-US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设计目标：生成一个简单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网页，显示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系统发布信息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module_generate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（参数：客户套接字的文件描述符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），读取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文件中的信息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page_start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error_page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p&gt;Error: Could not open 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/issue.&lt;/p&gt;\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766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99937" cy="830997"/>
            <a:chOff x="734568" y="424635"/>
            <a:chExt cx="329993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572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TCP/IP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63821"/>
            <a:ext cx="8409483" cy="467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网卡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接口的网络驱动程序，处理数据在物理媒介上的传输；不同的物理网络具有不同的电气特性，网络驱动程序隐藏实现细节，为上层协议提供一致的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数据链路层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常用协议：地址解析协议（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）和反向地址解析协议（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RARP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），实现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地址与机器物理地址（通常为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MAC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地址）之间的相互转换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数据包的路由和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767984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提示：动态库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9291798" cy="30623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动态库：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diskfree.cpp</a:t>
            </a:r>
            <a:endParaRPr lang="zh-CN" altLang="en-US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设计目标：生成一个简单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显示磁盘空闲信息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module_generate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（参数：客户套接字的文件描述符），启动新进程，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000" b="1" dirty="0" err="1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df</a:t>
            </a:r>
            <a:r>
              <a:rPr lang="en-US" altLang="zh-CN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获取磁盘空闲信息，将其输出流挂接到套接字的输入流上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page_start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 "&lt;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 "&lt;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 "&lt;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page_end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 "&lt;/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 "&lt;/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body&gt;\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 "&lt;/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49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697353" cy="830997"/>
            <a:chOff x="734568" y="424635"/>
            <a:chExt cx="369735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95465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提示：动态库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20581" y="1315695"/>
            <a:ext cx="9291798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动态库：</a:t>
            </a:r>
            <a:r>
              <a:rPr lang="en-US" altLang="zh-CN" sz="24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process.cpp</a:t>
            </a:r>
            <a:endParaRPr lang="zh-CN" altLang="en-US" sz="2400" b="1" dirty="0" smtClean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设计目标：生成一个简单</a:t>
            </a:r>
            <a:r>
              <a:rPr lang="en-US" altLang="zh-CN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网页，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显示运行进程信息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Bef>
                <a:spcPts val="600"/>
              </a:spcBef>
              <a:buFontTx/>
              <a:buChar char="-"/>
            </a:pP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任务：实现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2000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module_generate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（参数：客户套接字的文件描述符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），读取并解析 </a:t>
            </a:r>
            <a:r>
              <a:rPr lang="en-US" altLang="zh-CN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 err="1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proc</a:t>
            </a:r>
            <a:r>
              <a:rPr lang="en-US" altLang="zh-CN" sz="2000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endParaRPr lang="en-US" altLang="zh-CN" sz="20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page_start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&lt;table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cellpadding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=\"4\"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cellspacing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=\"0\"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border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=\"1\"&gt;\n"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&gt;PID&lt;/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&gt;Program&lt;/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&gt;User&lt;/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 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&gt;Group&lt;/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RSS&amp;nbsp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;(KB)&lt;/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thead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600"/>
              </a:spcBef>
            </a:pP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char* 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page_end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b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"&lt;/</a:t>
            </a:r>
            <a:r>
              <a:rPr lang="en-US" altLang="zh-CN" b="1" dirty="0" err="1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tbody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&lt;/table&gt;\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 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&lt;/body&gt;\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 "&lt;/</a:t>
            </a:r>
            <a:r>
              <a:rPr lang="en-US" altLang="zh-CN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html&gt;\</a:t>
            </a:r>
            <a:r>
              <a:rPr lang="en-US" altLang="zh-CN" b="1" dirty="0" smtClean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n";</a:t>
            </a:r>
            <a:endParaRPr lang="en-US" altLang="zh-CN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1106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99937" cy="830997"/>
            <a:chOff x="734568" y="424635"/>
            <a:chExt cx="329993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572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TCP/IP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63821"/>
            <a:ext cx="8409483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协议：逐跳发送模式；根据数据包的目的地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地址决定数据如何发送；如果数据包不能直接发送至目的地，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协议负责寻找一个合适的下一跳路由器，并将数据包交付给该路由器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ICMP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协议：因特网控制报文协议，用于检测网络连接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两台主机的应用程序提供端到端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通信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层使用的主要协议：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293384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299937" cy="830997"/>
            <a:chOff x="734568" y="424635"/>
            <a:chExt cx="3299937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55723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TCP/IP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63821"/>
            <a:ext cx="8557102" cy="42688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TCP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：传输控制协议，为应用层提供可靠的、面向连接的、基于流的可靠服务；使用超时重发、数据确认等方式确保数据被正确发送至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UDP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：用户数据报协议，为应用层提供不可靠的、无连接的、基于数据报的服务；不保证数据能正确发送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ping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telnet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DNS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DHCP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48283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28773" cy="830997"/>
            <a:chOff x="734568" y="424635"/>
            <a:chExt cx="30287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86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95905"/>
            <a:ext cx="8409483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超文本传输协议：应用层协议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支持客户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模式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快速：客户向服务器请求服务时，只需传送请求方法和路径；请求方法常用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每种方法规定了客户与服务器联系的不同类型；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协议简单，服务器程序规模小，通信速度较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灵活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允许传输任意类型的数据对象；正在传输的类型由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Content-Type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加以标记</a:t>
            </a:r>
          </a:p>
        </p:txBody>
      </p:sp>
    </p:spTree>
    <p:extLst>
      <p:ext uri="{BB962C8B-B14F-4D97-AF65-F5344CB8AC3E}">
        <p14:creationId xmlns:p14="http://schemas.microsoft.com/office/powerpoint/2010/main" val="12107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28773" cy="830997"/>
            <a:chOff x="734568" y="424635"/>
            <a:chExt cx="30287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86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395905"/>
            <a:ext cx="774820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主要特点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连接：无连接是指每次连接只处理一个请求；服务器处理完客户请求，并收到客户应答后，即断开连接，节省传输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状态：无状态是指协议对于事务处理没有记忆能力；应答较快，但传输数据量较大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URL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：定位网络资源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http://host[:port][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abs_path]</a:t>
            </a:r>
            <a:endParaRPr lang="en-US" altLang="zh-CN" sz="2400" b="1" dirty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850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75" y="1251181"/>
            <a:ext cx="10271573" cy="48465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71" y="507825"/>
            <a:ext cx="6352257" cy="743356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734568" y="424635"/>
            <a:ext cx="3028773" cy="830997"/>
            <a:chOff x="734568" y="424635"/>
            <a:chExt cx="3028773" cy="830997"/>
          </a:xfrm>
        </p:grpSpPr>
        <p:sp>
          <p:nvSpPr>
            <p:cNvPr id="4" name="文本框 3"/>
            <p:cNvSpPr txBox="1"/>
            <p:nvPr/>
          </p:nvSpPr>
          <p:spPr>
            <a:xfrm>
              <a:off x="734568" y="424635"/>
              <a:ext cx="417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■</a:t>
              </a:r>
            </a:p>
          </p:txBody>
        </p:sp>
        <p:sp>
          <p:nvSpPr>
            <p:cNvPr id="5" name="矩形 4"/>
            <p:cNvSpPr/>
            <p:nvPr/>
          </p:nvSpPr>
          <p:spPr>
            <a:xfrm>
              <a:off x="1477266" y="562689"/>
              <a:ext cx="228607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HTTP</a:t>
              </a:r>
              <a:r>
                <a:rPr lang="zh-CN" altLang="en-US" sz="36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" name="矩形 6"/>
          <p:cNvSpPr/>
          <p:nvPr/>
        </p:nvSpPr>
        <p:spPr>
          <a:xfrm>
            <a:off x="1568706" y="1652577"/>
            <a:ext cx="8409483" cy="34655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altLang="zh-CN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8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三部分组成：请求行、消息报头、请求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正文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 Request-URI HTTP-Version </a:t>
            </a: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：请求方法，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GET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POST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Request-URI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：统一资源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HTTP-Version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：请求的</a:t>
            </a:r>
            <a:r>
              <a:rPr lang="en-US" altLang="zh-CN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</a:t>
            </a:r>
            <a:r>
              <a:rPr lang="zh-CN" altLang="en-US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altLang="zh-CN" sz="2400" b="1" dirty="0" smtClean="0">
              <a:solidFill>
                <a:srgbClr val="8A2F8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spcBef>
                <a:spcPts val="600"/>
              </a:spcBef>
              <a:buFontTx/>
              <a:buChar char="-"/>
            </a:pPr>
            <a:r>
              <a:rPr lang="en-US" altLang="zh-CN" sz="2400" b="1" dirty="0" smtClean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CRLF</a:t>
            </a:r>
            <a:r>
              <a:rPr lang="zh-CN" altLang="en-US" sz="2400" b="1" dirty="0">
                <a:solidFill>
                  <a:srgbClr val="8A2F8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：回车换行</a:t>
            </a:r>
          </a:p>
        </p:txBody>
      </p:sp>
    </p:spTree>
    <p:extLst>
      <p:ext uri="{BB962C8B-B14F-4D97-AF65-F5344CB8AC3E}">
        <p14:creationId xmlns:p14="http://schemas.microsoft.com/office/powerpoint/2010/main" val="260766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3459</Words>
  <Application>Microsoft Office PowerPoint</Application>
  <PresentationFormat>自定义</PresentationFormat>
  <Paragraphs>428</Paragraphs>
  <Slides>41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2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SSL</dc:creator>
  <cp:lastModifiedBy>q</cp:lastModifiedBy>
  <cp:revision>285</cp:revision>
  <dcterms:created xsi:type="dcterms:W3CDTF">2015-06-24T00:43:17Z</dcterms:created>
  <dcterms:modified xsi:type="dcterms:W3CDTF">2018-07-27T10:02:37Z</dcterms:modified>
</cp:coreProperties>
</file>