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presProps" Target="presProps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1.jpeg"/>
</Relationships>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/>
            <a:r>
              <a:rPr lang="en-US" b="true" sz="1200">
                <a:solidFill>
                  <a:srgbClr val="1C1C1C"/>
                </a:solidFill>
              </a:rPr>
              <a:t>Figure 6</a:t>
            </a:r>
            <a:r>
              <a:rPr lang="en-US" sz="1200">
                <a:solidFill>
                  <a:srgbClr val="1C1C1C"/>
                </a:solidFill>
              </a:rPr>
              <a:t>. </a:t>
            </a:r>
            <a:r>
              <a:rPr lang="en-US" sz="1200">
                <a:solidFill>
                  <a:srgbClr val="1C1C1C"/>
                </a:solidFill>
              </a:rPr>
              <a:t>Contrast between the numerical simulations of POHs by (</a:t>
            </a:r>
            <a:r>
              <a:rPr lang="en-US" b="true" sz="1200">
                <a:solidFill>
                  <a:srgbClr val="1C1C1C"/>
                </a:solidFill>
              </a:rPr>
              <a:t>a</a:t>
            </a:r>
            <a:r>
              <a:rPr lang="en-US" sz="1200">
                <a:solidFill>
                  <a:srgbClr val="1C1C1C"/>
                </a:solidFill>
              </a:rPr>
              <a:t>) the GS algorithm, (</a:t>
            </a:r>
            <a:r>
              <a:rPr lang="en-US" b="true" sz="1200">
                <a:solidFill>
                  <a:srgbClr val="1C1C1C"/>
                </a:solidFill>
              </a:rPr>
              <a:t>b</a:t>
            </a:r>
            <a:r>
              <a:rPr lang="en-US" sz="1200">
                <a:solidFill>
                  <a:srgbClr val="1C1C1C"/>
                </a:solidFill>
              </a:rPr>
              <a:t>) Holo-Encoder, and (</a:t>
            </a:r>
            <a:r>
              <a:rPr lang="en-US" b="true" sz="1200">
                <a:solidFill>
                  <a:srgbClr val="1C1C1C"/>
                </a:solidFill>
              </a:rPr>
              <a:t>c</a:t>
            </a:r>
            <a:r>
              <a:rPr lang="en-US" sz="1200">
                <a:solidFill>
                  <a:srgbClr val="1C1C1C"/>
                </a:solidFill>
              </a:rPr>
              <a:t>) 4K-DMDNet. (</a:t>
            </a:r>
            <a:r>
              <a:rPr lang="en-US" b="true" sz="1200">
                <a:solidFill>
                  <a:srgbClr val="1C1C1C"/>
                </a:solidFill>
              </a:rPr>
              <a:t>d</a:t>
            </a:r>
            <a:r>
              <a:rPr lang="en-US" sz="1200">
                <a:solidFill>
                  <a:srgbClr val="1C1C1C"/>
                </a:solidFill>
              </a:rPr>
              <a:t>) Evaluation of algorithm runtime and image quality. The length of the bar represents the standard deviation of 100 samples (DIV2K_valid_HR).</a:t>
            </a:r>
          </a:p>
          <a:p>
            <a:pPr algn="l"/>
            <a:r>
              <a:rPr lang="en-US" sz="1200">
                <a:solidFill>
                  <a:srgbClr val="1C1C1C"/>
                </a:solidFill>
              </a:rPr>
              <a:t>
Kexuan Liu,Jiachen Wu,Zehao He,Liangcai Cao
</a:t>
            </a:r>
          </a:p>
          <a:p>
            <a:pPr algn="l"/>
            <a:r>
              <a:rPr lang="en-US" sz="1200">
                <a:solidFill>
                  <a:srgbClr val="1C1C1C"/>
                </a:solidFill>
              </a:rPr>
              <a:t>4K-DMDNet: diffraction model-driven network for 4K computer-generated holography</a:t>
            </a:r>
          </a:p>
          <a:p>
            <a:pPr algn="l"/>
            <a:r>
              <a:rPr lang="en-US" sz="1200">
                <a:solidFill>
                  <a:srgbClr val="1C1C1C"/>
                </a:solidFill>
              </a:rPr>
              <a:t>
https://doi.org/10.29026/oea.2023.220135
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813" y="635000"/>
            <a:ext cx="2568773" cy="27400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