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7" r:id="rId2"/>
    <p:sldId id="259" r:id="rId3"/>
    <p:sldId id="260" r:id="rId4"/>
    <p:sldId id="261" r:id="rId5"/>
    <p:sldId id="262"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0"/>
    <p:restoredTop sz="94631"/>
  </p:normalViewPr>
  <p:slideViewPr>
    <p:cSldViewPr snapToGrid="0" snapToObjects="1">
      <p:cViewPr varScale="1">
        <p:scale>
          <a:sx n="102" d="100"/>
          <a:sy n="102" d="100"/>
        </p:scale>
        <p:origin x="7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4149EDC-CC23-6646-AE0E-FF9E5E049317}" type="datetimeFigureOut">
              <a:rPr kumimoji="1" lang="zh-CN" altLang="en-US" smtClean="0"/>
              <a:t>2018/12/7</a:t>
            </a:fld>
            <a:endParaRPr kumimoji="1"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kumimoji="1"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4149EDC-CC23-6646-AE0E-FF9E5E049317}" type="datetimeFigureOut">
              <a:rPr kumimoji="1" lang="zh-CN" altLang="en-US" smtClean="0"/>
              <a:t>2018/12/7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题注">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4149EDC-CC23-6646-AE0E-FF9E5E049317}" type="datetimeFigureOut">
              <a:rPr kumimoji="1" lang="zh-CN" altLang="en-US" smtClean="0"/>
              <a:t>2018/12/7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标题的引述">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4149EDC-CC23-6646-AE0E-FF9E5E049317}" type="datetimeFigureOut">
              <a:rPr kumimoji="1" lang="zh-CN" altLang="en-US" smtClean="0"/>
              <a:t>2018/12/7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4149EDC-CC23-6646-AE0E-FF9E5E049317}" type="datetimeFigureOut">
              <a:rPr kumimoji="1" lang="zh-CN" altLang="en-US" smtClean="0"/>
              <a:t>2018/12/7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149EDC-CC23-6646-AE0E-FF9E5E049317}" type="datetimeFigureOut">
              <a:rPr kumimoji="1" lang="zh-CN" altLang="en-US" smtClean="0"/>
              <a:t>2018/12/7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149EDC-CC23-6646-AE0E-FF9E5E049317}" type="datetimeFigureOut">
              <a:rPr kumimoji="1" lang="zh-CN" altLang="en-US" smtClean="0"/>
              <a:t>2018/12/7</a:t>
            </a:fld>
            <a:endParaRPr kumimoji="1" lang="zh-CN" altLang="en-US"/>
          </a:p>
        </p:txBody>
      </p:sp>
      <p:sp>
        <p:nvSpPr>
          <p:cNvPr id="8" name="Footer Placeholder 7"/>
          <p:cNvSpPr>
            <a:spLocks noGrp="1"/>
          </p:cNvSpPr>
          <p:nvPr>
            <p:ph type="ftr" sz="quarter" idx="11"/>
          </p:nvPr>
        </p:nvSpPr>
        <p:spPr>
          <a:xfrm>
            <a:off x="561111" y="6391838"/>
            <a:ext cx="3644282" cy="304801"/>
          </a:xfrm>
        </p:spPr>
        <p:txBody>
          <a:bodyPr/>
          <a:lstStyle/>
          <a:p>
            <a:endParaRPr kumimoji="1" lang="zh-CN" altLang="en-US"/>
          </a:p>
        </p:txBody>
      </p:sp>
      <p:sp>
        <p:nvSpPr>
          <p:cNvPr id="9" name="Slide Number Placeholder 8"/>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4149EDC-CC23-6646-AE0E-FF9E5E049317}" type="datetimeFigureOut">
              <a:rPr kumimoji="1" lang="zh-CN" altLang="en-US" smtClean="0"/>
              <a:t>2018/12/7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4149EDC-CC23-6646-AE0E-FF9E5E049317}" type="datetimeFigureOut">
              <a:rPr kumimoji="1" lang="zh-CN" altLang="en-US" smtClean="0"/>
              <a:t>2018/12/7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4149EDC-CC23-6646-AE0E-FF9E5E049317}" type="datetimeFigureOut">
              <a:rPr kumimoji="1" lang="zh-CN" altLang="en-US" smtClean="0"/>
              <a:t>2018/12/7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4149EDC-CC23-6646-AE0E-FF9E5E049317}" type="datetimeFigureOut">
              <a:rPr kumimoji="1" lang="zh-CN" altLang="en-US" smtClean="0"/>
              <a:t>2018/12/7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94149EDC-CC23-6646-AE0E-FF9E5E049317}" type="datetimeFigureOut">
              <a:rPr kumimoji="1" lang="zh-CN" altLang="en-US" smtClean="0"/>
              <a:t>2018/12/7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94149EDC-CC23-6646-AE0E-FF9E5E049317}" type="datetimeFigureOut">
              <a:rPr kumimoji="1" lang="zh-CN" altLang="en-US" smtClean="0"/>
              <a:t>2018/12/7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4149EDC-CC23-6646-AE0E-FF9E5E049317}" type="datetimeFigureOut">
              <a:rPr kumimoji="1" lang="zh-CN" altLang="en-US" smtClean="0"/>
              <a:t>2018/12/7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49EDC-CC23-6646-AE0E-FF9E5E049317}" type="datetimeFigureOut">
              <a:rPr kumimoji="1" lang="zh-CN" altLang="en-US" smtClean="0"/>
              <a:t>2018/12/7</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4149EDC-CC23-6646-AE0E-FF9E5E049317}" type="datetimeFigureOut">
              <a:rPr kumimoji="1" lang="zh-CN" altLang="en-US" smtClean="0"/>
              <a:t>2018/12/7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smtClean="0"/>
              <a:t>将图片拖动到占位符，或单击添加图标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4149EDC-CC23-6646-AE0E-FF9E5E049317}" type="datetimeFigureOut">
              <a:rPr kumimoji="1" lang="zh-CN" altLang="en-US" smtClean="0"/>
              <a:t>2018/12/7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21579E-82C3-F645-AD21-940111BEEF8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4149EDC-CC23-6646-AE0E-FF9E5E049317}" type="datetimeFigureOut">
              <a:rPr kumimoji="1" lang="zh-CN" altLang="en-US" smtClean="0"/>
              <a:t>2018/12/7</a:t>
            </a:fld>
            <a:endParaRPr kumimoji="1"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kumimoji="1"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021579E-82C3-F645-AD21-940111BEEF89}" type="slidenum">
              <a:rPr kumimoji="1" lang="zh-CN" altLang="en-US" smtClean="0"/>
              <a:t>‹#›</a:t>
            </a:fld>
            <a:endParaRPr kumimoji="1" lang="zh-CN" altLang="en-US"/>
          </a:p>
        </p:txBody>
      </p:sp>
    </p:spTree>
    <p:extLst>
      <p:ext uri="{BB962C8B-B14F-4D97-AF65-F5344CB8AC3E}">
        <p14:creationId xmlns:p14="http://schemas.microsoft.com/office/powerpoint/2010/main" val="51884953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Resume</a:t>
            </a:r>
            <a:endParaRPr lang="zh-CN" altLang="en-US"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r>
              <a:rPr lang="en-US" altLang="zh-CN" smtClean="0"/>
              <a:t>Page </a:t>
            </a:r>
            <a:fld id="{43078041-8F05-40D5-BC6C-6219E40D5EF2}" type="slidenum">
              <a:rPr lang="en-US" altLang="zh-CN" smtClean="0"/>
              <a:pPr>
                <a:defRPr/>
              </a:pPr>
              <a:t>1</a:t>
            </a:fld>
            <a:endParaRPr lang="en-US" altLang="zh-CN"/>
          </a:p>
        </p:txBody>
      </p:sp>
      <p:graphicFrame>
        <p:nvGraphicFramePr>
          <p:cNvPr id="5" name="表格 5"/>
          <p:cNvGraphicFramePr>
            <a:graphicFrameLocks noGrp="1"/>
          </p:cNvGraphicFramePr>
          <p:nvPr>
            <p:extLst>
              <p:ext uri="{D42A27DB-BD31-4B8C-83A1-F6EECF244321}">
                <p14:modId xmlns:p14="http://schemas.microsoft.com/office/powerpoint/2010/main" val="1794904252"/>
              </p:ext>
            </p:extLst>
          </p:nvPr>
        </p:nvGraphicFramePr>
        <p:xfrm>
          <a:off x="2069357" y="2339579"/>
          <a:ext cx="7847010" cy="3878175"/>
        </p:xfrm>
        <a:graphic>
          <a:graphicData uri="http://schemas.openxmlformats.org/drawingml/2006/table">
            <a:tbl>
              <a:tblPr firstRow="1" bandRow="1">
                <a:tableStyleId>{5C22544A-7EE6-4342-B048-85BDC9FD1C3A}</a:tableStyleId>
              </a:tblPr>
              <a:tblGrid>
                <a:gridCol w="792458"/>
                <a:gridCol w="1512168"/>
                <a:gridCol w="1872208"/>
                <a:gridCol w="3670176"/>
              </a:tblGrid>
              <a:tr h="0">
                <a:tc>
                  <a:txBody>
                    <a:bodyPr/>
                    <a:lstStyle/>
                    <a:p>
                      <a:pPr marL="0" marR="0" lvl="0" indent="0" algn="ctr" defTabSz="914400" rtl="0" eaLnBrk="1" fontAlgn="base" latinLnBrk="0" hangingPunct="1">
                        <a:lnSpc>
                          <a:spcPct val="140000"/>
                        </a:lnSpc>
                        <a:spcBef>
                          <a:spcPct val="0"/>
                        </a:spcBef>
                        <a:spcAft>
                          <a:spcPct val="0"/>
                        </a:spcAft>
                        <a:buClr>
                          <a:schemeClr val="bg1"/>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时   间</a:t>
                      </a:r>
                    </a:p>
                  </a:txBody>
                  <a:tcPr marL="68561" marR="68561" marT="34284" marB="34284" horzOverflow="overflow">
                    <a:solidFill>
                      <a:srgbClr val="990000"/>
                    </a:solidFill>
                  </a:tcPr>
                </a:tc>
                <a:tc>
                  <a:txBody>
                    <a:bodyPr/>
                    <a:lstStyle/>
                    <a:p>
                      <a:pPr marL="0" marR="0" lvl="0" indent="0" algn="ctr" defTabSz="914400" rtl="0" eaLnBrk="1" fontAlgn="base" latinLnBrk="0" hangingPunct="1">
                        <a:lnSpc>
                          <a:spcPct val="140000"/>
                        </a:lnSpc>
                        <a:spcBef>
                          <a:spcPct val="0"/>
                        </a:spcBef>
                        <a:spcAft>
                          <a:spcPct val="0"/>
                        </a:spcAft>
                        <a:buClr>
                          <a:schemeClr val="bg1"/>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院校 </a:t>
                      </a:r>
                      <a:r>
                        <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a:t>
                      </a: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学历</a:t>
                      </a:r>
                    </a:p>
                  </a:txBody>
                  <a:tcPr marL="68561" marR="68561" marT="34284" marB="34284" horzOverflow="overflow">
                    <a:solidFill>
                      <a:srgbClr val="990000"/>
                    </a:solidFill>
                  </a:tcPr>
                </a:tc>
                <a:tc>
                  <a:txBody>
                    <a:bodyPr/>
                    <a:lstStyle/>
                    <a:p>
                      <a:pPr marL="0" marR="0" lvl="0" indent="0" algn="ctr" defTabSz="914400" rtl="0" eaLnBrk="1" fontAlgn="base" latinLnBrk="0" hangingPunct="1">
                        <a:lnSpc>
                          <a:spcPct val="140000"/>
                        </a:lnSpc>
                        <a:spcBef>
                          <a:spcPct val="0"/>
                        </a:spcBef>
                        <a:spcAft>
                          <a:spcPct val="0"/>
                        </a:spcAft>
                        <a:buClr>
                          <a:schemeClr val="bg1"/>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学习专业 </a:t>
                      </a:r>
                      <a:r>
                        <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a:t>
                      </a: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研究方向</a:t>
                      </a:r>
                    </a:p>
                  </a:txBody>
                  <a:tcPr marL="68561" marR="68561" marT="34284" marB="34284" horzOverflow="overflow">
                    <a:solidFill>
                      <a:srgbClr val="990000"/>
                    </a:solidFill>
                  </a:tcPr>
                </a:tc>
                <a:tc>
                  <a:txBody>
                    <a:bodyPr/>
                    <a:lstStyle/>
                    <a:p>
                      <a:pPr marL="0" marR="0" lvl="0" indent="0" algn="ctr" defTabSz="914400" rtl="0" eaLnBrk="1" fontAlgn="base" latinLnBrk="0" hangingPunct="1">
                        <a:lnSpc>
                          <a:spcPct val="140000"/>
                        </a:lnSpc>
                        <a:spcBef>
                          <a:spcPct val="0"/>
                        </a:spcBef>
                        <a:spcAft>
                          <a:spcPct val="0"/>
                        </a:spcAft>
                        <a:buClr>
                          <a:schemeClr val="bg1"/>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项目经历</a:t>
                      </a:r>
                    </a:p>
                  </a:txBody>
                  <a:tcPr marL="68561" marR="68561" marT="34284" marB="34284" horzOverflow="overflow">
                    <a:solidFill>
                      <a:srgbClr val="990000"/>
                    </a:solidFill>
                  </a:tcPr>
                </a:tc>
              </a:tr>
              <a:tr h="2791985">
                <a:tc>
                  <a:txBody>
                    <a:bodyPr/>
                    <a:lstStyle/>
                    <a:p>
                      <a:pPr marL="0" marR="0" lvl="0" indent="0" algn="l" defTabSz="914400" rtl="0" eaLnBrk="1" fontAlgn="base" latinLnBrk="0" hangingPunct="1">
                        <a:lnSpc>
                          <a:spcPct val="140000"/>
                        </a:lnSpc>
                        <a:spcBef>
                          <a:spcPct val="0"/>
                        </a:spcBef>
                        <a:spcAft>
                          <a:spcPct val="0"/>
                        </a:spcAft>
                        <a:buClr>
                          <a:schemeClr val="bg1"/>
                        </a:buClr>
                        <a:buSzPct val="60000"/>
                        <a:buFont typeface="Wingdings" pitchFamily="2" charset="2"/>
                        <a:buNone/>
                        <a:tabLst/>
                      </a:pP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40000"/>
                        </a:lnSpc>
                        <a:spcBef>
                          <a:spcPct val="0"/>
                        </a:spcBef>
                        <a:spcAft>
                          <a:spcPct val="0"/>
                        </a:spcAft>
                        <a:buClr>
                          <a:schemeClr val="bg1"/>
                        </a:buClr>
                        <a:buSzPct val="60000"/>
                        <a:buFont typeface="Wingdings" pitchFamily="2" charset="2"/>
                        <a:buNone/>
                        <a:tabLst/>
                      </a:pP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40000"/>
                        </a:lnSpc>
                        <a:spcBef>
                          <a:spcPct val="0"/>
                        </a:spcBef>
                        <a:spcAft>
                          <a:spcPct val="0"/>
                        </a:spcAft>
                        <a:buClr>
                          <a:schemeClr val="bg1"/>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2013/9-2019/6</a:t>
                      </a:r>
                    </a:p>
                  </a:txBody>
                  <a:tcPr marL="68561" marR="68561" marT="34284" marB="34284" horzOverflow="overflow">
                    <a:solidFill>
                      <a:schemeClr val="bg1">
                        <a:lumMod val="95000"/>
                      </a:schemeClr>
                    </a:solidFill>
                  </a:tcPr>
                </a:tc>
                <a:tc>
                  <a:txBody>
                    <a:bodyPr/>
                    <a:lstStyle/>
                    <a:p>
                      <a:pPr marL="0" marR="0" lvl="0" indent="0" algn="ctr" defTabSz="914400" rtl="0" eaLnBrk="1" fontAlgn="base" latinLnBrk="0" hangingPunct="1">
                        <a:lnSpc>
                          <a:spcPct val="140000"/>
                        </a:lnSpc>
                        <a:spcBef>
                          <a:spcPct val="0"/>
                        </a:spcBef>
                        <a:spcAft>
                          <a:spcPct val="0"/>
                        </a:spcAft>
                        <a:buClr>
                          <a:schemeClr val="bg1"/>
                        </a:buClr>
                        <a:buSzPct val="60000"/>
                        <a:buFont typeface="Wingdings" pitchFamily="2" charset="2"/>
                        <a:buNone/>
                        <a:tabLst/>
                      </a:pP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40000"/>
                        </a:lnSpc>
                        <a:spcBef>
                          <a:spcPct val="0"/>
                        </a:spcBef>
                        <a:spcAft>
                          <a:spcPct val="0"/>
                        </a:spcAft>
                        <a:buClr>
                          <a:schemeClr val="bg1"/>
                        </a:buClr>
                        <a:buSzPct val="60000"/>
                        <a:buFont typeface="Wingdings" pitchFamily="2" charset="2"/>
                        <a:buNone/>
                        <a:tabLst/>
                      </a:pP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40000"/>
                        </a:lnSpc>
                        <a:spcBef>
                          <a:spcPct val="0"/>
                        </a:spcBef>
                        <a:spcAft>
                          <a:spcPct val="0"/>
                        </a:spcAft>
                        <a:buClr>
                          <a:schemeClr val="bg1"/>
                        </a:buClr>
                        <a:buSzPct val="60000"/>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保送华中科技大学 </a:t>
                      </a: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研究生</a:t>
                      </a:r>
                    </a:p>
                  </a:txBody>
                  <a:tcPr marL="68561" marR="68561" marT="34284" marB="34284" horzOverflow="overflow">
                    <a:solidFill>
                      <a:schemeClr val="bg1">
                        <a:lumMod val="95000"/>
                      </a:schemeClr>
                    </a:solidFill>
                  </a:tcPr>
                </a:tc>
                <a:tc>
                  <a:txBody>
                    <a:bodyPr/>
                    <a:lstStyle/>
                    <a:p>
                      <a:pPr marL="0" marR="0" lvl="0" indent="0" algn="ctr" defTabSz="914400" rtl="0" eaLnBrk="1" fontAlgn="base" latinLnBrk="0" hangingPunct="1">
                        <a:lnSpc>
                          <a:spcPct val="140000"/>
                        </a:lnSpc>
                        <a:spcBef>
                          <a:spcPct val="0"/>
                        </a:spcBef>
                        <a:spcAft>
                          <a:spcPct val="0"/>
                        </a:spcAft>
                        <a:buClr>
                          <a:schemeClr val="bg1"/>
                        </a:buClr>
                        <a:buSzPct val="60000"/>
                        <a:buFont typeface="Wingdings" pitchFamily="2" charset="2"/>
                        <a:buNone/>
                        <a:tabLst/>
                      </a:pP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40000"/>
                        </a:lnSpc>
                        <a:spcBef>
                          <a:spcPct val="0"/>
                        </a:spcBef>
                        <a:spcAft>
                          <a:spcPct val="0"/>
                        </a:spcAft>
                        <a:buClr>
                          <a:schemeClr val="bg1"/>
                        </a:buClr>
                        <a:buSzPct val="60000"/>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计算机科学与技术学院</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40000"/>
                        </a:lnSpc>
                        <a:spcBef>
                          <a:spcPct val="0"/>
                        </a:spcBef>
                        <a:spcAft>
                          <a:spcPct val="0"/>
                        </a:spcAft>
                        <a:buClr>
                          <a:schemeClr val="bg1"/>
                        </a:buClr>
                        <a:buSzPct val="60000"/>
                        <a:buFont typeface="Wingdings" pitchFamily="2" charset="2"/>
                        <a:buNone/>
                        <a:tabLst/>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信息安全实验室 </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40000"/>
                        </a:lnSpc>
                        <a:spcBef>
                          <a:spcPct val="0"/>
                        </a:spcBef>
                        <a:spcAft>
                          <a:spcPct val="0"/>
                        </a:spcAft>
                        <a:buClr>
                          <a:schemeClr val="bg1"/>
                        </a:buClr>
                        <a:buSzPct val="60000"/>
                        <a:buFont typeface="Wingdings" pitchFamily="2" charset="2"/>
                        <a:buNone/>
                        <a:tabLst/>
                      </a:pP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40000"/>
                        </a:lnSpc>
                        <a:spcBef>
                          <a:spcPct val="0"/>
                        </a:spcBef>
                        <a:spcAft>
                          <a:spcPct val="0"/>
                        </a:spcAft>
                        <a:buClr>
                          <a:schemeClr val="bg1"/>
                        </a:buClr>
                        <a:buSzPct val="60000"/>
                        <a:buFont typeface="Wingdings" pitchFamily="2" charset="2"/>
                        <a:buNone/>
                        <a:tabLst/>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研究方向</a:t>
                      </a:r>
                      <a:r>
                        <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利用深度学习做图像处理及分类、图像生成、目标检测；利用传统机器学习及深度学习做异常行为检测及分类；全同态加密下的统一密文</a:t>
                      </a: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tensor</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运算；算法迁移至移动端（</a:t>
                      </a: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android</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开发）</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61" marR="68561" marT="34284" marB="34284" horzOverflow="overflow">
                    <a:solidFill>
                      <a:schemeClr val="bg1">
                        <a:lumMod val="95000"/>
                      </a:schemeClr>
                    </a:solidFill>
                  </a:tcPr>
                </a:tc>
                <a:tc>
                  <a:txBody>
                    <a:bodyPr/>
                    <a:lstStyle/>
                    <a:p>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lang="en-US" altLang="zh-CN" sz="1200" b="1" i="1" u="none" strike="noStrike" kern="1200" baseline="0" dirty="0" smtClean="0">
                          <a:solidFill>
                            <a:schemeClr val="dk1"/>
                          </a:solidFill>
                          <a:latin typeface="微软雅黑" panose="020B0503020204020204" pitchFamily="34" charset="-122"/>
                          <a:ea typeface="微软雅黑" panose="020B0503020204020204" pitchFamily="34" charset="-122"/>
                          <a:cs typeface="+mn-cs"/>
                        </a:rPr>
                        <a:t>2017.09~2018.04 </a:t>
                      </a:r>
                      <a:r>
                        <a:rPr lang="en-US" altLang="zh-CN"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a:t>
                      </a:r>
                      <a:r>
                        <a:rPr lang="en-US" altLang="zh-CN" sz="1200" b="1" i="1" u="none" strike="noStrike" kern="1200" baseline="0" dirty="0" smtClean="0">
                          <a:solidFill>
                            <a:schemeClr val="dk1"/>
                          </a:solidFill>
                          <a:latin typeface="微软雅黑" panose="020B0503020204020204" pitchFamily="34" charset="-122"/>
                          <a:ea typeface="微软雅黑" panose="020B0503020204020204" pitchFamily="34" charset="-122"/>
                          <a:cs typeface="+mn-cs"/>
                        </a:rPr>
                        <a:t>A New Secure Tensor Decomposition for Multimedia Heterogeneous Data</a:t>
                      </a:r>
                    </a:p>
                    <a:p>
                      <a:r>
                        <a:rPr lang="en-US" altLang="zh-CN" sz="1200" b="1" i="1" u="none" strike="noStrike" kern="1200" baseline="0" dirty="0" smtClean="0">
                          <a:solidFill>
                            <a:schemeClr val="dk1"/>
                          </a:solidFill>
                          <a:latin typeface="微软雅黑" panose="020B0503020204020204" pitchFamily="34" charset="-122"/>
                          <a:ea typeface="微软雅黑" panose="020B0503020204020204" pitchFamily="34" charset="-122"/>
                          <a:cs typeface="+mn-cs"/>
                        </a:rPr>
                        <a:t>in cloud Computing</a:t>
                      </a:r>
                      <a:r>
                        <a:rPr lang="en-US" altLang="zh-CN"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 </a:t>
                      </a:r>
                      <a:r>
                        <a:rPr lang="zh-CN" altLang="en-US"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专属科研贡献，第二作者（第一作者是导师）</a:t>
                      </a:r>
                      <a:endParaRPr lang="en-US" altLang="zh-CN"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endParaRPr>
                    </a:p>
                    <a:p>
                      <a:r>
                        <a:rPr kumimoji="0" lang="zh-CN" altLang="en-US" sz="1200" b="1" i="0"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mn-cs"/>
                        </a:rPr>
                        <a:t>（</a:t>
                      </a:r>
                      <a:r>
                        <a:rPr kumimoji="0" lang="en-US" altLang="zh-CN" sz="1200" b="1" i="0"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mn-cs"/>
                        </a:rPr>
                        <a:t>2</a:t>
                      </a:r>
                      <a:r>
                        <a:rPr kumimoji="0" lang="zh-CN" altLang="en-US" sz="1200" b="1" i="0"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mn-cs"/>
                        </a:rPr>
                        <a:t>）</a:t>
                      </a:r>
                      <a:r>
                        <a:rPr lang="en-US" altLang="zh-CN" sz="1200" b="1" i="1" u="none" strike="noStrike" kern="1200" baseline="0" dirty="0" smtClean="0">
                          <a:solidFill>
                            <a:schemeClr val="dk1"/>
                          </a:solidFill>
                          <a:latin typeface="微软雅黑" panose="020B0503020204020204" pitchFamily="34" charset="-122"/>
                          <a:ea typeface="微软雅黑" panose="020B0503020204020204" pitchFamily="34" charset="-122"/>
                          <a:cs typeface="+mn-cs"/>
                        </a:rPr>
                        <a:t>2017.10~2018.07  </a:t>
                      </a:r>
                      <a:r>
                        <a:rPr lang="zh-CN" altLang="en-US" sz="1200" b="1"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异常行为检测与分类  </a:t>
                      </a:r>
                      <a:r>
                        <a:rPr lang="zh-CN" altLang="en-US"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合作单位：南京八四一研究所及国防科大自科基金项目；负责整个项目算法的提出、实现及改进。</a:t>
                      </a:r>
                      <a:endParaRPr lang="en-US" altLang="zh-CN"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endParaRPr>
                    </a:p>
                    <a:p>
                      <a:r>
                        <a:rPr kumimoji="0" lang="zh-CN" altLang="en-US" sz="1200" b="1" i="0"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mn-cs"/>
                        </a:rPr>
                        <a:t>（</a:t>
                      </a:r>
                      <a:r>
                        <a:rPr kumimoji="0" lang="en-US" altLang="zh-CN" sz="1200" b="1" i="0"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mn-cs"/>
                        </a:rPr>
                        <a:t>3</a:t>
                      </a:r>
                      <a:r>
                        <a:rPr kumimoji="0" lang="zh-CN" altLang="en-US" sz="1200" b="1" i="0" u="none" strike="noStrike" kern="1200" cap="none" normalizeH="0" baseline="0" dirty="0" smtClean="0">
                          <a:ln>
                            <a:noFill/>
                          </a:ln>
                          <a:solidFill>
                            <a:schemeClr val="dk1"/>
                          </a:solidFill>
                          <a:effectLst/>
                          <a:latin typeface="微软雅黑" panose="020B0503020204020204" pitchFamily="34" charset="-122"/>
                          <a:ea typeface="微软雅黑" panose="020B0503020204020204" pitchFamily="34" charset="-122"/>
                          <a:cs typeface="+mn-cs"/>
                        </a:rPr>
                        <a:t>）</a:t>
                      </a:r>
                      <a:r>
                        <a:rPr lang="en-US" altLang="zh-CN" sz="1200" b="1" i="1" u="none" strike="noStrike" kern="1200" baseline="0" dirty="0" smtClean="0">
                          <a:solidFill>
                            <a:schemeClr val="dk1"/>
                          </a:solidFill>
                          <a:latin typeface="微软雅黑" panose="020B0503020204020204" pitchFamily="34" charset="-122"/>
                          <a:ea typeface="微软雅黑" panose="020B0503020204020204" pitchFamily="34" charset="-122"/>
                          <a:cs typeface="+mn-cs"/>
                        </a:rPr>
                        <a:t>2018.05~2018.07 </a:t>
                      </a:r>
                      <a:r>
                        <a:rPr lang="zh-CN" altLang="en-US"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参加线上比赛，图像识别分类及目标检测，针对不同大小规格样式角度的图片进行处理，使用边缘扩充统一维度和压缩的思想，对原始图像进行灰度、黑白、二值化处理，对于二值图像偏移角度进行一个旋转矫正操作</a:t>
                      </a:r>
                      <a:endParaRPr lang="en-US" altLang="zh-CN"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endParaRPr>
                    </a:p>
                    <a:p>
                      <a:r>
                        <a:rPr lang="zh-CN" altLang="en-US" sz="1200" b="1"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a:t>
                      </a:r>
                      <a:r>
                        <a:rPr lang="en-US" altLang="zh-CN" sz="1200" b="1"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4</a:t>
                      </a:r>
                      <a:r>
                        <a:rPr lang="zh-CN" altLang="en-US" sz="1200" b="1"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a:t>
                      </a:r>
                      <a:r>
                        <a:rPr lang="en-US" altLang="zh-CN" sz="1200" b="1" i="1" u="none" strike="noStrike" kern="1200" baseline="0" dirty="0" smtClean="0">
                          <a:solidFill>
                            <a:schemeClr val="dk1"/>
                          </a:solidFill>
                          <a:latin typeface="微软雅黑" panose="020B0503020204020204" pitchFamily="34" charset="-122"/>
                          <a:ea typeface="微软雅黑" panose="020B0503020204020204" pitchFamily="34" charset="-122"/>
                          <a:cs typeface="+mn-cs"/>
                        </a:rPr>
                        <a:t>2018.07~2019.06 </a:t>
                      </a:r>
                      <a:r>
                        <a:rPr lang="zh-CN" altLang="en-US"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基于对抗式生成网络</a:t>
                      </a:r>
                      <a:r>
                        <a:rPr lang="en-US" altLang="zh-CN" sz="1200" b="1"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GAN </a:t>
                      </a:r>
                      <a:r>
                        <a:rPr lang="zh-CN" altLang="en-US"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的恶意代码生成（拟定为毕业课题）</a:t>
                      </a:r>
                      <a:endParaRPr lang="en-US" altLang="zh-CN"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endParaRPr>
                    </a:p>
                    <a:p>
                      <a:r>
                        <a:rPr lang="zh-CN" altLang="en-US" sz="1200" b="1"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a:t>
                      </a:r>
                      <a:r>
                        <a:rPr lang="en-US" altLang="zh-CN" sz="1200" b="1"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5</a:t>
                      </a:r>
                      <a:r>
                        <a:rPr lang="zh-CN" altLang="en-US" sz="1200" b="1"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a:t>
                      </a:r>
                      <a:r>
                        <a:rPr lang="en-US" altLang="zh-CN" sz="1200" b="1" i="1" u="none" strike="noStrike" kern="1200" baseline="0" dirty="0" smtClean="0">
                          <a:solidFill>
                            <a:schemeClr val="dk1"/>
                          </a:solidFill>
                          <a:latin typeface="微软雅黑" panose="020B0503020204020204" pitchFamily="34" charset="-122"/>
                          <a:ea typeface="微软雅黑" panose="020B0503020204020204" pitchFamily="34" charset="-122"/>
                          <a:cs typeface="+mn-cs"/>
                        </a:rPr>
                        <a:t>2017.12-2018.05 </a:t>
                      </a:r>
                      <a:r>
                        <a:rPr lang="zh-CN" altLang="en-US"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视频推流和转播的</a:t>
                      </a:r>
                      <a:r>
                        <a:rPr lang="en-US" altLang="zh-CN" sz="1200" b="1"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Android </a:t>
                      </a:r>
                      <a:r>
                        <a:rPr lang="zh-CN" altLang="en-US"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客户端，把握</a:t>
                      </a:r>
                      <a:r>
                        <a:rPr lang="en-US" altLang="zh-CN"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MVP </a:t>
                      </a:r>
                      <a:r>
                        <a:rPr lang="zh-CN" altLang="en-US"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rPr>
                        <a:t>交互模式，熟悉面向对象的思想，掌握整体开发流程</a:t>
                      </a:r>
                      <a:endParaRPr lang="en-US" altLang="zh-CN" sz="1200" b="0" i="0" u="none" strike="noStrike" kern="1200" baseline="0" dirty="0" smtClean="0">
                        <a:solidFill>
                          <a:schemeClr val="dk1"/>
                        </a:solidFill>
                        <a:latin typeface="微软雅黑" panose="020B0503020204020204" pitchFamily="34" charset="-122"/>
                        <a:ea typeface="微软雅黑" panose="020B0503020204020204" pitchFamily="34" charset="-122"/>
                        <a:cs typeface="+mn-cs"/>
                      </a:endParaRPr>
                    </a:p>
                    <a:p>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68561" marR="68561" marT="34284" marB="34284" horzOverflow="overflow">
                    <a:solidFill>
                      <a:schemeClr val="bg1">
                        <a:lumMod val="95000"/>
                      </a:schemeClr>
                    </a:solidFill>
                  </a:tcPr>
                </a:tc>
              </a:tr>
            </a:tbl>
          </a:graphicData>
        </a:graphic>
      </p:graphicFrame>
    </p:spTree>
    <p:extLst>
      <p:ext uri="{BB962C8B-B14F-4D97-AF65-F5344CB8AC3E}">
        <p14:creationId xmlns:p14="http://schemas.microsoft.com/office/powerpoint/2010/main" val="417295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5989" y="2392471"/>
            <a:ext cx="11160691" cy="4662815"/>
          </a:xfrm>
          <a:prstGeom prst="rect">
            <a:avLst/>
          </a:prstGeom>
          <a:noFill/>
        </p:spPr>
        <p:txBody>
          <a:bodyPr wrap="square" rtlCol="0">
            <a:spAutoFit/>
          </a:bodyPr>
          <a:lstStyle/>
          <a:p>
            <a:r>
              <a:rPr lang="en-US" altLang="zh-CN" b="1" dirty="0">
                <a:latin typeface="Times New Roman" charset="0"/>
                <a:ea typeface="Times New Roman" charset="0"/>
                <a:cs typeface="Times New Roman" charset="0"/>
              </a:rPr>
              <a:t>Background </a:t>
            </a:r>
            <a:r>
              <a:rPr lang="en-US" altLang="zh-CN" b="1" dirty="0" smtClean="0">
                <a:latin typeface="Times New Roman" charset="0"/>
                <a:ea typeface="Times New Roman" charset="0"/>
                <a:cs typeface="Times New Roman" charset="0"/>
              </a:rPr>
              <a:t>:</a:t>
            </a:r>
            <a:r>
              <a:rPr lang="zh-CN" altLang="en-US" b="1" dirty="0" smtClean="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Based </a:t>
            </a:r>
            <a:r>
              <a:rPr lang="en-US" altLang="zh-CN" sz="1600" dirty="0">
                <a:latin typeface="Times New Roman" charset="0"/>
                <a:ea typeface="Times New Roman" charset="0"/>
                <a:cs typeface="Times New Roman" charset="0"/>
              </a:rPr>
              <a:t>on requirements posed by the rapid development of multimedia economics, secure transmission, distribution and storage of multimedia date are of great </a:t>
            </a:r>
            <a:r>
              <a:rPr lang="en-US" altLang="zh-CN" sz="1600" dirty="0" smtClean="0">
                <a:latin typeface="Times New Roman" charset="0"/>
                <a:ea typeface="Times New Roman" charset="0"/>
                <a:cs typeface="Times New Roman" charset="0"/>
              </a:rPr>
              <a:t>necessity.</a:t>
            </a:r>
          </a:p>
          <a:p>
            <a:endParaRPr lang="en-US" altLang="zh-CN" sz="1600" dirty="0" smtClean="0">
              <a:latin typeface="Times New Roman" charset="0"/>
              <a:ea typeface="Times New Roman" charset="0"/>
              <a:cs typeface="Times New Roman" charset="0"/>
            </a:endParaRPr>
          </a:p>
          <a:p>
            <a:r>
              <a:rPr lang="en-US" altLang="zh-CN" b="1" dirty="0" smtClean="0">
                <a:latin typeface="Times New Roman" charset="0"/>
                <a:ea typeface="Times New Roman" charset="0"/>
                <a:cs typeface="Times New Roman" charset="0"/>
              </a:rPr>
              <a:t>Challenges</a:t>
            </a:r>
            <a:r>
              <a:rPr lang="zh-CN" altLang="en-US" b="1" dirty="0" smtClean="0">
                <a:latin typeface="Times New Roman" charset="0"/>
                <a:ea typeface="Times New Roman" charset="0"/>
                <a:cs typeface="Times New Roman" charset="0"/>
              </a:rPr>
              <a:t> </a:t>
            </a:r>
            <a:r>
              <a:rPr lang="en-US" altLang="zh-CN" b="1" dirty="0" smtClean="0">
                <a:latin typeface="Times New Roman" charset="0"/>
                <a:ea typeface="Times New Roman" charset="0"/>
                <a:cs typeface="Times New Roman" charset="0"/>
              </a:rPr>
              <a:t>:</a:t>
            </a:r>
            <a:r>
              <a:rPr lang="zh-CN" altLang="en-US" b="1" dirty="0" smtClean="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As the rapidly growing volume of multimedia economics, to securely process them on cloud has become a preferred solution which can both utilize the powerful capabilities provided by cloud and protect data </a:t>
            </a:r>
            <a:r>
              <a:rPr lang="en-US" altLang="zh-CN" sz="1600" dirty="0" smtClean="0">
                <a:latin typeface="Times New Roman" charset="0"/>
                <a:ea typeface="Times New Roman" charset="0"/>
                <a:cs typeface="Times New Roman" charset="0"/>
              </a:rPr>
              <a:t>privacy.</a:t>
            </a:r>
            <a:r>
              <a:rPr lang="zh-CN" altLang="en-US" sz="1600" dirty="0" smtClean="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However, the traditional encryption system lacks the ability to derive true results after operating on the </a:t>
            </a:r>
            <a:r>
              <a:rPr lang="en-US" altLang="zh-CN" sz="1600" dirty="0" err="1">
                <a:latin typeface="Times New Roman" charset="0"/>
                <a:ea typeface="Times New Roman" charset="0"/>
                <a:cs typeface="Times New Roman" charset="0"/>
              </a:rPr>
              <a:t>ciphertext</a:t>
            </a:r>
            <a:r>
              <a:rPr lang="en-US" altLang="zh-CN" sz="1600" dirty="0">
                <a:latin typeface="Times New Roman" charset="0"/>
                <a:ea typeface="Times New Roman" charset="0"/>
                <a:cs typeface="Times New Roman" charset="0"/>
              </a:rPr>
              <a:t>. </a:t>
            </a:r>
            <a:endParaRPr lang="en-US" altLang="zh-CN" sz="1600" dirty="0" smtClean="0">
              <a:latin typeface="Times New Roman" charset="0"/>
              <a:ea typeface="Times New Roman" charset="0"/>
              <a:cs typeface="Times New Roman" charset="0"/>
            </a:endParaRPr>
          </a:p>
          <a:p>
            <a:endParaRPr lang="en-US" altLang="zh-CN" sz="1600" dirty="0" smtClean="0">
              <a:latin typeface="Times New Roman" charset="0"/>
              <a:ea typeface="Times New Roman" charset="0"/>
              <a:cs typeface="Times New Roman" charset="0"/>
            </a:endParaRPr>
          </a:p>
          <a:p>
            <a:r>
              <a:rPr lang="en-US" altLang="zh-CN" b="1" dirty="0">
                <a:latin typeface="Times New Roman" charset="0"/>
                <a:ea typeface="Times New Roman" charset="0"/>
                <a:cs typeface="Times New Roman" charset="0"/>
              </a:rPr>
              <a:t>Basic </a:t>
            </a:r>
            <a:r>
              <a:rPr lang="en-US" altLang="zh-CN" b="1" dirty="0" smtClean="0">
                <a:latin typeface="Times New Roman" charset="0"/>
                <a:ea typeface="Times New Roman" charset="0"/>
                <a:cs typeface="Times New Roman" charset="0"/>
              </a:rPr>
              <a:t>idea</a:t>
            </a:r>
            <a:r>
              <a:rPr lang="zh-CN" altLang="en-US" b="1" dirty="0" smtClean="0">
                <a:latin typeface="Times New Roman" charset="0"/>
                <a:ea typeface="Times New Roman" charset="0"/>
                <a:cs typeface="Times New Roman" charset="0"/>
              </a:rPr>
              <a:t> </a:t>
            </a:r>
            <a:r>
              <a:rPr lang="en-US" altLang="zh-CN" b="1" dirty="0" smtClean="0">
                <a:latin typeface="Times New Roman" charset="0"/>
                <a:ea typeface="Times New Roman" charset="0"/>
                <a:cs typeface="Times New Roman" charset="0"/>
              </a:rPr>
              <a:t>:</a:t>
            </a:r>
            <a:r>
              <a:rPr lang="zh-CN" altLang="en-US" b="1" dirty="0" smtClean="0">
                <a:latin typeface="Times New Roman" charset="0"/>
                <a:ea typeface="Times New Roman" charset="0"/>
                <a:cs typeface="Times New Roman" charset="0"/>
              </a:rPr>
              <a:t> </a:t>
            </a:r>
            <a:r>
              <a:rPr lang="en-US" altLang="zh-CN" sz="1600" dirty="0">
                <a:latin typeface="Times New Roman" charset="0"/>
                <a:ea typeface="Times New Roman" charset="0"/>
                <a:cs typeface="Times New Roman" charset="0"/>
              </a:rPr>
              <a:t>In this paper, we propose a secure tensor singular value decomposition </a:t>
            </a:r>
            <a:r>
              <a:rPr lang="en-US" altLang="zh-CN" sz="1600" dirty="0" smtClean="0">
                <a:latin typeface="Times New Roman" charset="0"/>
                <a:ea typeface="Times New Roman" charset="0"/>
                <a:cs typeface="Times New Roman" charset="0"/>
              </a:rPr>
              <a:t>(S-</a:t>
            </a:r>
            <a:r>
              <a:rPr lang="en-US" altLang="zh-CN" sz="1600" dirty="0" err="1" smtClean="0">
                <a:latin typeface="Times New Roman" charset="0"/>
                <a:ea typeface="Times New Roman" charset="0"/>
                <a:cs typeface="Times New Roman" charset="0"/>
              </a:rPr>
              <a:t>tSVD</a:t>
            </a:r>
            <a:r>
              <a:rPr lang="en-US" altLang="zh-CN" sz="1600" dirty="0">
                <a:latin typeface="Times New Roman" charset="0"/>
                <a:ea typeface="Times New Roman" charset="0"/>
                <a:cs typeface="Times New Roman" charset="0"/>
              </a:rPr>
              <a:t>), in which the time domain operation is converted into frequency domain multilinear circular unfolding-folding operation.</a:t>
            </a:r>
          </a:p>
          <a:p>
            <a:endParaRPr lang="en-US" altLang="zh-CN" sz="1600" dirty="0" smtClean="0">
              <a:latin typeface="Times New Roman" charset="0"/>
              <a:ea typeface="Times New Roman" charset="0"/>
              <a:cs typeface="Times New Roman" charset="0"/>
            </a:endParaRPr>
          </a:p>
          <a:p>
            <a:r>
              <a:rPr lang="en-US" altLang="zh-CN" b="1" dirty="0">
                <a:latin typeface="Times New Roman" charset="0"/>
                <a:ea typeface="Times New Roman" charset="0"/>
                <a:cs typeface="Times New Roman" charset="0"/>
              </a:rPr>
              <a:t>Our </a:t>
            </a:r>
            <a:r>
              <a:rPr lang="en-US" altLang="zh-CN" b="1" dirty="0" smtClean="0">
                <a:latin typeface="Times New Roman" charset="0"/>
                <a:ea typeface="Times New Roman" charset="0"/>
                <a:cs typeface="Times New Roman" charset="0"/>
              </a:rPr>
              <a:t>works:</a:t>
            </a:r>
            <a:r>
              <a:rPr lang="zh-CN" altLang="en-US" b="1" dirty="0" smtClean="0">
                <a:latin typeface="Times New Roman" charset="0"/>
                <a:ea typeface="Times New Roman" charset="0"/>
                <a:cs typeface="Times New Roman" charset="0"/>
              </a:rPr>
              <a:t> </a:t>
            </a:r>
            <a:endParaRPr lang="en-US" altLang="zh-CN" sz="1600" dirty="0">
              <a:latin typeface="Times New Roman" charset="0"/>
              <a:ea typeface="Times New Roman" charset="0"/>
              <a:cs typeface="Times New Roman" charset="0"/>
            </a:endParaRPr>
          </a:p>
          <a:p>
            <a:pPr marL="342900" indent="-342900">
              <a:buAutoNum type="arabicParenR"/>
            </a:pPr>
            <a:r>
              <a:rPr lang="en-US" altLang="zh-CN" sz="1600" dirty="0" smtClean="0">
                <a:latin typeface="Times New Roman" charset="0"/>
                <a:ea typeface="Times New Roman" charset="0"/>
                <a:cs typeface="Times New Roman" charset="0"/>
              </a:rPr>
              <a:t>We </a:t>
            </a:r>
            <a:r>
              <a:rPr lang="en-US" altLang="zh-CN" sz="1600" dirty="0">
                <a:latin typeface="Times New Roman" charset="0"/>
                <a:ea typeface="Times New Roman" charset="0"/>
                <a:cs typeface="Times New Roman" charset="0"/>
              </a:rPr>
              <a:t>represent various heterogeneous data as cipher low-order sub-tensors using fully homomorphic encryption and take the fast Fourier transform (FFT) approach to launch a new multiplication operation along the tubal fibers of each third-order tensor. </a:t>
            </a:r>
            <a:endParaRPr lang="en-US" altLang="zh-CN" sz="1600" dirty="0" smtClean="0">
              <a:latin typeface="Times New Roman" charset="0"/>
              <a:ea typeface="Times New Roman" charset="0"/>
              <a:cs typeface="Times New Roman" charset="0"/>
            </a:endParaRPr>
          </a:p>
          <a:p>
            <a:pPr marL="342900" indent="-342900">
              <a:buAutoNum type="arabicParenR"/>
            </a:pPr>
            <a:r>
              <a:rPr lang="en-US" altLang="zh-CN" sz="1600" dirty="0">
                <a:latin typeface="Times New Roman" charset="0"/>
                <a:ea typeface="Times New Roman" charset="0"/>
                <a:cs typeface="Times New Roman" charset="0"/>
              </a:rPr>
              <a:t>R</a:t>
            </a:r>
            <a:r>
              <a:rPr lang="en-US" altLang="zh-CN" sz="1600" dirty="0" smtClean="0">
                <a:latin typeface="Times New Roman" charset="0"/>
                <a:ea typeface="Times New Roman" charset="0"/>
                <a:cs typeface="Times New Roman" charset="0"/>
              </a:rPr>
              <a:t>elying </a:t>
            </a:r>
            <a:r>
              <a:rPr lang="en-US" altLang="zh-CN" sz="1600" dirty="0">
                <a:latin typeface="Times New Roman" charset="0"/>
                <a:ea typeface="Times New Roman" charset="0"/>
                <a:cs typeface="Times New Roman" charset="0"/>
              </a:rPr>
              <a:t>on the homomorphism of addition and multiplication theory, we prove the fully homomorphism consistency of S-</a:t>
            </a:r>
            <a:r>
              <a:rPr lang="en-US" altLang="zh-CN" sz="1600" dirty="0" err="1">
                <a:latin typeface="Times New Roman" charset="0"/>
                <a:ea typeface="Times New Roman" charset="0"/>
                <a:cs typeface="Times New Roman" charset="0"/>
              </a:rPr>
              <a:t>tSVD</a:t>
            </a:r>
            <a:r>
              <a:rPr lang="en-US" altLang="zh-CN" sz="1600" dirty="0">
                <a:latin typeface="Times New Roman" charset="0"/>
                <a:ea typeface="Times New Roman" charset="0"/>
                <a:cs typeface="Times New Roman" charset="0"/>
              </a:rPr>
              <a:t> </a:t>
            </a:r>
            <a:r>
              <a:rPr lang="en-US" altLang="zh-CN" sz="1600" dirty="0" smtClean="0">
                <a:latin typeface="Times New Roman" charset="0"/>
                <a:ea typeface="Times New Roman" charset="0"/>
                <a:cs typeface="Times New Roman" charset="0"/>
              </a:rPr>
              <a:t>algorithm</a:t>
            </a:r>
            <a:r>
              <a:rPr lang="en-US" altLang="zh-CN" sz="1600" dirty="0">
                <a:latin typeface="Times New Roman" charset="0"/>
                <a:ea typeface="Times New Roman" charset="0"/>
                <a:cs typeface="Times New Roman" charset="0"/>
              </a:rPr>
              <a:t>. Thirdly, we solve the dimensionality inconsistency problem through adding zero operation before unified tensor decomposition. </a:t>
            </a:r>
          </a:p>
          <a:p>
            <a:pPr marL="342900" indent="-342900">
              <a:buAutoNum type="arabicParenR"/>
            </a:pPr>
            <a:r>
              <a:rPr lang="en-US" altLang="zh-CN" sz="1600" dirty="0">
                <a:latin typeface="Times New Roman" charset="0"/>
                <a:ea typeface="Times New Roman" charset="0"/>
                <a:cs typeface="Times New Roman" charset="0"/>
              </a:rPr>
              <a:t>W</a:t>
            </a:r>
            <a:r>
              <a:rPr lang="en-US" altLang="zh-CN" sz="1600" dirty="0" smtClean="0">
                <a:latin typeface="Times New Roman" charset="0"/>
                <a:ea typeface="Times New Roman" charset="0"/>
                <a:cs typeface="Times New Roman" charset="0"/>
              </a:rPr>
              <a:t>e </a:t>
            </a:r>
            <a:r>
              <a:rPr lang="en-US" altLang="zh-CN" sz="1600" dirty="0">
                <a:latin typeface="Times New Roman" charset="0"/>
                <a:ea typeface="Times New Roman" charset="0"/>
                <a:cs typeface="Times New Roman" charset="0"/>
              </a:rPr>
              <a:t>carry out theoretical analyses in terms of dimensionality compression, reconstruction error, running time and data security.</a:t>
            </a:r>
            <a:endParaRPr lang="en-US" altLang="zh-CN" sz="1600" dirty="0" smtClean="0">
              <a:latin typeface="Times New Roman" charset="0"/>
              <a:ea typeface="Times New Roman" charset="0"/>
              <a:cs typeface="Times New Roman" charset="0"/>
            </a:endParaRPr>
          </a:p>
          <a:p>
            <a:endParaRPr lang="en-US" altLang="zh-CN" sz="1700" dirty="0" smtClean="0">
              <a:latin typeface="Times New Roman" charset="0"/>
              <a:ea typeface="Times New Roman" charset="0"/>
              <a:cs typeface="Times New Roman" charset="0"/>
            </a:endParaRPr>
          </a:p>
        </p:txBody>
      </p:sp>
      <p:sp>
        <p:nvSpPr>
          <p:cNvPr id="6" name="标题 1"/>
          <p:cNvSpPr>
            <a:spLocks noGrp="1"/>
          </p:cNvSpPr>
          <p:nvPr>
            <p:ph type="title"/>
          </p:nvPr>
        </p:nvSpPr>
        <p:spPr>
          <a:xfrm>
            <a:off x="1505681" y="730380"/>
            <a:ext cx="9517222" cy="1167065"/>
          </a:xfrm>
        </p:spPr>
        <p:txBody>
          <a:bodyPr>
            <a:normAutofit/>
          </a:bodyPr>
          <a:lstStyle/>
          <a:p>
            <a:r>
              <a:rPr lang="en-US" altLang="zh-CN" sz="2800" dirty="0" smtClean="0"/>
              <a:t>Secure Tensor Decomposition for Heterogeneous Multimedia Data in Cloud Computing </a:t>
            </a:r>
            <a:endParaRPr kumimoji="1" lang="zh-CN" altLang="en-US" sz="4000" dirty="0"/>
          </a:p>
        </p:txBody>
      </p:sp>
    </p:spTree>
    <p:extLst>
      <p:ext uri="{BB962C8B-B14F-4D97-AF65-F5344CB8AC3E}">
        <p14:creationId xmlns:p14="http://schemas.microsoft.com/office/powerpoint/2010/main" val="12567778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0735" y="885986"/>
            <a:ext cx="9354383" cy="706964"/>
          </a:xfrm>
        </p:spPr>
        <p:txBody>
          <a:bodyPr/>
          <a:lstStyle/>
          <a:p>
            <a:r>
              <a:rPr kumimoji="1" lang="en-US" altLang="zh-CN" sz="3200" dirty="0"/>
              <a:t>Analysis and Detection of Traffic Behavior Based on Neural Network</a:t>
            </a:r>
            <a:endParaRPr kumimoji="1" lang="zh-CN" altLang="en-US" sz="3200" dirty="0"/>
          </a:p>
        </p:txBody>
      </p:sp>
      <p:sp>
        <p:nvSpPr>
          <p:cNvPr id="3" name="内容占位符 2"/>
          <p:cNvSpPr>
            <a:spLocks noGrp="1"/>
          </p:cNvSpPr>
          <p:nvPr>
            <p:ph idx="1"/>
          </p:nvPr>
        </p:nvSpPr>
        <p:spPr/>
        <p:txBody>
          <a:bodyPr>
            <a:normAutofit/>
          </a:bodyPr>
          <a:lstStyle/>
          <a:p>
            <a:r>
              <a:rPr kumimoji="1" lang="en-US" altLang="zh-CN" b="1" dirty="0" smtClean="0">
                <a:latin typeface="Times New Roman" charset="0"/>
                <a:ea typeface="Times New Roman" charset="0"/>
                <a:cs typeface="Times New Roman" charset="0"/>
              </a:rPr>
              <a:t>1</a:t>
            </a:r>
            <a:r>
              <a:rPr kumimoji="1" lang="zh-CN" altLang="en-US" b="1" dirty="0">
                <a:latin typeface="Times New Roman" charset="0"/>
                <a:ea typeface="Times New Roman" charset="0"/>
                <a:cs typeface="Times New Roman" charset="0"/>
              </a:rPr>
              <a:t>、</a:t>
            </a:r>
            <a:r>
              <a:rPr kumimoji="1" lang="en-US" altLang="zh-CN" dirty="0" smtClean="0">
                <a:latin typeface="Times New Roman" charset="0"/>
                <a:ea typeface="Times New Roman" charset="0"/>
                <a:cs typeface="Times New Roman" charset="0"/>
              </a:rPr>
              <a:t>For </a:t>
            </a:r>
            <a:r>
              <a:rPr kumimoji="1" lang="en-US" altLang="zh-CN" dirty="0">
                <a:latin typeface="Times New Roman" charset="0"/>
                <a:ea typeface="Times New Roman" charset="0"/>
                <a:cs typeface="Times New Roman" charset="0"/>
              </a:rPr>
              <a:t>the detection of normal data and abnormal behavior data, the industry-used Isolation Forest unsupervised algorithm is used, and the accuracy of the experimental measurement is over 90%; </a:t>
            </a:r>
            <a:endParaRPr kumimoji="1" lang="en-US" altLang="zh-CN" dirty="0" smtClean="0">
              <a:latin typeface="Times New Roman" charset="0"/>
              <a:ea typeface="Times New Roman" charset="0"/>
              <a:cs typeface="Times New Roman" charset="0"/>
            </a:endParaRPr>
          </a:p>
          <a:p>
            <a:r>
              <a:rPr kumimoji="1" lang="en-US" altLang="zh-CN" b="1" dirty="0" smtClean="0">
                <a:latin typeface="Times New Roman" charset="0"/>
                <a:ea typeface="Times New Roman" charset="0"/>
                <a:cs typeface="Times New Roman" charset="0"/>
              </a:rPr>
              <a:t>2</a:t>
            </a:r>
            <a:r>
              <a:rPr kumimoji="1" lang="zh-CN" altLang="en-US" b="1" dirty="0">
                <a:latin typeface="Times New Roman" charset="0"/>
                <a:ea typeface="Times New Roman" charset="0"/>
                <a:cs typeface="Times New Roman" charset="0"/>
              </a:rPr>
              <a:t>、</a:t>
            </a:r>
            <a:r>
              <a:rPr kumimoji="1" lang="en-US" altLang="zh-CN" dirty="0" smtClean="0">
                <a:latin typeface="Times New Roman" charset="0"/>
                <a:ea typeface="Times New Roman" charset="0"/>
                <a:cs typeface="Times New Roman" charset="0"/>
              </a:rPr>
              <a:t>The </a:t>
            </a:r>
            <a:r>
              <a:rPr kumimoji="1" lang="en-US" altLang="zh-CN" dirty="0">
                <a:latin typeface="Times New Roman" charset="0"/>
                <a:ea typeface="Times New Roman" charset="0"/>
                <a:cs typeface="Times New Roman" charset="0"/>
              </a:rPr>
              <a:t>user behavior data is classified, the supervised algorithm is used in the neural network, and the convolutional neural network (CNN) used at the beginning is compared. Finally, considering the timing of the user's operation of the APP behavior, we use the long-term and short-term memory neural network (LSTM). The accuracy of classification is over 96%, and the total amount of data reaches above GB level;</a:t>
            </a:r>
            <a:endParaRPr kumimoji="1" lang="en-US" altLang="zh-CN" dirty="0" smtClean="0">
              <a:latin typeface="Times New Roman" charset="0"/>
              <a:ea typeface="Times New Roman" charset="0"/>
              <a:cs typeface="Times New Roman" charset="0"/>
            </a:endParaRPr>
          </a:p>
          <a:p>
            <a:r>
              <a:rPr kumimoji="1" lang="en-US" altLang="zh-CN" b="1" dirty="0" smtClean="0">
                <a:latin typeface="Times New Roman" charset="0"/>
                <a:ea typeface="Times New Roman" charset="0"/>
                <a:cs typeface="Times New Roman" charset="0"/>
              </a:rPr>
              <a:t>3</a:t>
            </a:r>
            <a:r>
              <a:rPr kumimoji="1" lang="zh-CN" altLang="en-US" b="1" dirty="0" smtClean="0">
                <a:latin typeface="Times New Roman" charset="0"/>
                <a:ea typeface="Times New Roman" charset="0"/>
                <a:cs typeface="Times New Roman" charset="0"/>
              </a:rPr>
              <a:t>、</a:t>
            </a:r>
            <a:r>
              <a:rPr kumimoji="1" lang="en-US" altLang="zh-CN" b="1"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For the abnormal behavior identified, the idea of mathematical analysis of principal component analysis (PCA) and Kurtosis is used to select and reduce the dimension of valuable feature attributes.</a:t>
            </a:r>
            <a:endParaRPr kumimoji="1"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81187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sz="2800" dirty="0"/>
              <a:t>Text </a:t>
            </a:r>
            <a:r>
              <a:rPr kumimoji="1" lang="en-US" altLang="zh-CN" sz="2800" dirty="0" smtClean="0"/>
              <a:t>recognition-OCR</a:t>
            </a:r>
            <a:endParaRPr kumimoji="1" lang="zh-CN" altLang="en-US" sz="2800" dirty="0"/>
          </a:p>
        </p:txBody>
      </p:sp>
      <p:sp>
        <p:nvSpPr>
          <p:cNvPr id="3" name="内容占位符 2"/>
          <p:cNvSpPr>
            <a:spLocks noGrp="1"/>
          </p:cNvSpPr>
          <p:nvPr>
            <p:ph idx="1"/>
          </p:nvPr>
        </p:nvSpPr>
        <p:spPr/>
        <p:txBody>
          <a:bodyPr/>
          <a:lstStyle/>
          <a:p>
            <a:r>
              <a:rPr kumimoji="1" lang="en-US" altLang="zh-CN" b="1" dirty="0" smtClean="0">
                <a:latin typeface="Times New Roman" charset="0"/>
                <a:ea typeface="Times New Roman" charset="0"/>
                <a:cs typeface="Times New Roman" charset="0"/>
              </a:rPr>
              <a:t>1</a:t>
            </a:r>
            <a:r>
              <a:rPr kumimoji="1" lang="zh-CN" altLang="en-US" b="1" dirty="0">
                <a:latin typeface="Times New Roman" charset="0"/>
                <a:ea typeface="Times New Roman" charset="0"/>
                <a:cs typeface="Times New Roman" charset="0"/>
              </a:rPr>
              <a:t>、</a:t>
            </a:r>
            <a:r>
              <a:rPr kumimoji="1" lang="en-US" altLang="zh-CN" b="1" dirty="0" smtClean="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OCR text recognition, using the latest target detection algorithm </a:t>
            </a:r>
            <a:r>
              <a:rPr kumimoji="1" lang="en-US" altLang="zh-CN" dirty="0" err="1">
                <a:latin typeface="Times New Roman" charset="0"/>
                <a:ea typeface="Times New Roman" charset="0"/>
                <a:cs typeface="Times New Roman" charset="0"/>
              </a:rPr>
              <a:t>Retinanet</a:t>
            </a:r>
            <a:r>
              <a:rPr kumimoji="1" lang="en-US" altLang="zh-CN" dirty="0">
                <a:latin typeface="Times New Roman" charset="0"/>
                <a:ea typeface="Times New Roman" charset="0"/>
                <a:cs typeface="Times New Roman" charset="0"/>
              </a:rPr>
              <a:t> one-stage algorithm, modify the backbone </a:t>
            </a:r>
            <a:r>
              <a:rPr kumimoji="1" lang="en-US" altLang="zh-CN" dirty="0" smtClean="0">
                <a:latin typeface="Times New Roman" charset="0"/>
                <a:ea typeface="Times New Roman" charset="0"/>
                <a:cs typeface="Times New Roman" charset="0"/>
              </a:rPr>
              <a:t>backbone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Network</a:t>
            </a:r>
            <a:r>
              <a:rPr kumimoji="1" lang="en-US" altLang="zh-CN" dirty="0">
                <a:latin typeface="Times New Roman" charset="0"/>
                <a:ea typeface="Times New Roman" charset="0"/>
                <a:cs typeface="Times New Roman" charset="0"/>
              </a:rPr>
              <a:t>, adapted to the Android side </a:t>
            </a:r>
            <a:r>
              <a:rPr kumimoji="1" lang="en-US" altLang="zh-CN" dirty="0" smtClean="0">
                <a:latin typeface="Times New Roman" charset="0"/>
                <a:ea typeface="Times New Roman" charset="0"/>
                <a:cs typeface="Times New Roman" charset="0"/>
              </a:rPr>
              <a:t>deployment</a:t>
            </a:r>
          </a:p>
          <a:p>
            <a:r>
              <a:rPr kumimoji="1" lang="en-US" altLang="zh-CN" b="1" dirty="0" smtClean="0">
                <a:latin typeface="Times New Roman" charset="0"/>
                <a:ea typeface="Times New Roman" charset="0"/>
                <a:cs typeface="Times New Roman" charset="0"/>
              </a:rPr>
              <a:t>2</a:t>
            </a:r>
            <a:r>
              <a:rPr kumimoji="1" lang="zh-CN" altLang="en-US" b="1" dirty="0" smtClean="0">
                <a:latin typeface="Times New Roman" charset="0"/>
                <a:ea typeface="Times New Roman" charset="0"/>
                <a:cs typeface="Times New Roman" charset="0"/>
              </a:rPr>
              <a:t>、</a:t>
            </a:r>
            <a:r>
              <a:rPr kumimoji="1" lang="en-US" altLang="zh-CN" dirty="0" smtClean="0">
                <a:latin typeface="Times New Roman" charset="0"/>
                <a:ea typeface="Times New Roman" charset="0"/>
                <a:cs typeface="Times New Roman" charset="0"/>
              </a:rPr>
              <a:t>Use </a:t>
            </a:r>
            <a:r>
              <a:rPr kumimoji="1" lang="en-US" altLang="zh-CN" dirty="0">
                <a:latin typeface="Times New Roman" charset="0"/>
                <a:ea typeface="Times New Roman" charset="0"/>
                <a:cs typeface="Times New Roman" charset="0"/>
              </a:rPr>
              <a:t>the GAN to generate a network, generate a training picture to achieve false, and increase the number of training sample pictures</a:t>
            </a:r>
            <a:r>
              <a:rPr kumimoji="1" lang="en-US" altLang="zh-CN" dirty="0" smtClean="0">
                <a:latin typeface="Times New Roman" charset="0"/>
                <a:ea typeface="Times New Roman" charset="0"/>
                <a:cs typeface="Times New Roman" charset="0"/>
              </a:rPr>
              <a:t>.</a:t>
            </a:r>
          </a:p>
        </p:txBody>
      </p:sp>
    </p:spTree>
    <p:extLst>
      <p:ext uri="{BB962C8B-B14F-4D97-AF65-F5344CB8AC3E}">
        <p14:creationId xmlns:p14="http://schemas.microsoft.com/office/powerpoint/2010/main" val="1903919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3052" y="848408"/>
            <a:ext cx="8761413" cy="706964"/>
          </a:xfrm>
        </p:spPr>
        <p:txBody>
          <a:bodyPr/>
          <a:lstStyle/>
          <a:p>
            <a:r>
              <a:rPr kumimoji="1" lang="en-US" altLang="zh-CN" sz="2800" dirty="0"/>
              <a:t>Generation of malicious code based on </a:t>
            </a:r>
            <a:r>
              <a:rPr kumimoji="1" lang="en-US" altLang="zh-CN" sz="2800" dirty="0" smtClean="0"/>
              <a:t>Generative</a:t>
            </a:r>
            <a:r>
              <a:rPr kumimoji="1" lang="zh-CN" altLang="en-US" sz="2800" dirty="0" smtClean="0"/>
              <a:t> </a:t>
            </a:r>
            <a:r>
              <a:rPr kumimoji="1" lang="en-US" altLang="zh-CN" sz="2800" dirty="0" smtClean="0"/>
              <a:t>Adversarial</a:t>
            </a:r>
            <a:r>
              <a:rPr kumimoji="1" lang="zh-CN" altLang="en-US" sz="2800" dirty="0" smtClean="0"/>
              <a:t> </a:t>
            </a:r>
            <a:r>
              <a:rPr kumimoji="1" lang="en-US" altLang="zh-CN" sz="2800" dirty="0" smtClean="0"/>
              <a:t>Network-GAN</a:t>
            </a:r>
            <a:endParaRPr kumimoji="1" lang="zh-CN" altLang="en-US" sz="2800" dirty="0"/>
          </a:p>
        </p:txBody>
      </p:sp>
      <p:sp>
        <p:nvSpPr>
          <p:cNvPr id="3" name="内容占位符 2"/>
          <p:cNvSpPr>
            <a:spLocks noGrp="1"/>
          </p:cNvSpPr>
          <p:nvPr>
            <p:ph idx="1"/>
          </p:nvPr>
        </p:nvSpPr>
        <p:spPr>
          <a:xfrm>
            <a:off x="1154954" y="2603500"/>
            <a:ext cx="10331413" cy="3416300"/>
          </a:xfrm>
        </p:spPr>
        <p:txBody>
          <a:bodyPr>
            <a:noAutofit/>
          </a:bodyPr>
          <a:lstStyle/>
          <a:p>
            <a:r>
              <a:rPr kumimoji="1" lang="en-US" altLang="zh-CN" b="1" dirty="0" smtClean="0">
                <a:latin typeface="Times New Roman" charset="0"/>
                <a:ea typeface="Times New Roman" charset="0"/>
                <a:cs typeface="Times New Roman" charset="0"/>
              </a:rPr>
              <a:t>1</a:t>
            </a:r>
            <a:r>
              <a:rPr kumimoji="1" lang="zh-CN" altLang="en-US" b="1" dirty="0" smtClean="0">
                <a:latin typeface="Times New Roman" charset="0"/>
                <a:ea typeface="Times New Roman" charset="0"/>
                <a:cs typeface="Times New Roman" charset="0"/>
              </a:rPr>
              <a:t>、</a:t>
            </a:r>
            <a:r>
              <a:rPr kumimoji="1" lang="en-US" altLang="zh-CN" dirty="0">
                <a:latin typeface="Times New Roman" charset="0"/>
                <a:ea typeface="Times New Roman" charset="0"/>
                <a:cs typeface="Times New Roman" charset="0"/>
              </a:rPr>
              <a:t>The malicious code extracts the corresponding API and performs the M-dimensional feature vectorization representation, generates the malicious code based on the confrontation generation, inputs it into the neural network, and outputs D(x) to represent the probability that x is malware. If 1, It means that 100% is malware, and the output is 0, which means that it is impossible to be malware</a:t>
            </a:r>
            <a:r>
              <a:rPr kumimoji="1" lang="en-US" altLang="zh-CN" dirty="0" smtClean="0">
                <a:latin typeface="Times New Roman" charset="0"/>
                <a:ea typeface="Times New Roman" charset="0"/>
                <a:cs typeface="Times New Roman" charset="0"/>
              </a:rPr>
              <a:t>.</a:t>
            </a:r>
          </a:p>
          <a:p>
            <a:r>
              <a:rPr kumimoji="1" lang="en-US" altLang="zh-CN" b="1" dirty="0" smtClean="0">
                <a:latin typeface="Times New Roman" charset="0"/>
                <a:ea typeface="Times New Roman" charset="0"/>
                <a:cs typeface="Times New Roman" charset="0"/>
              </a:rPr>
              <a:t>2</a:t>
            </a:r>
            <a:r>
              <a:rPr kumimoji="1" lang="zh-CN" altLang="en-US" b="1" dirty="0" smtClean="0">
                <a:latin typeface="Times New Roman" charset="0"/>
                <a:ea typeface="Times New Roman" charset="0"/>
                <a:cs typeface="Times New Roman" charset="0"/>
              </a:rPr>
              <a:t>、</a:t>
            </a:r>
            <a:r>
              <a:rPr kumimoji="1" lang="en-US" altLang="zh-CN" dirty="0">
                <a:latin typeface="Times New Roman" charset="0"/>
                <a:ea typeface="Times New Roman" charset="0"/>
                <a:cs typeface="Times New Roman" charset="0"/>
              </a:rPr>
              <a:t>We use the alternate optimization method, first fix the generator G, optimize the discriminator D, and maximize the discriminative accuracy of D; then fix the discriminator D and optimize the generator G to minimize the discriminative accuracy of D</a:t>
            </a:r>
            <a:r>
              <a:rPr kumimoji="1" lang="en-US" altLang="zh-CN" dirty="0" smtClean="0">
                <a:latin typeface="Times New Roman" charset="0"/>
                <a:ea typeface="Times New Roman" charset="0"/>
                <a:cs typeface="Times New Roman" charset="0"/>
              </a:rPr>
              <a:t>.</a:t>
            </a:r>
          </a:p>
          <a:p>
            <a:r>
              <a:rPr kumimoji="1" lang="en-US" altLang="zh-CN" b="1" dirty="0" smtClean="0">
                <a:latin typeface="Times New Roman" charset="0"/>
                <a:ea typeface="Times New Roman" charset="0"/>
                <a:cs typeface="Times New Roman" charset="0"/>
              </a:rPr>
              <a:t>3</a:t>
            </a:r>
            <a:r>
              <a:rPr kumimoji="1" lang="zh-CN" altLang="en-US" b="1" dirty="0" smtClean="0">
                <a:latin typeface="Times New Roman" charset="0"/>
                <a:ea typeface="Times New Roman" charset="0"/>
                <a:cs typeface="Times New Roman" charset="0"/>
              </a:rPr>
              <a:t>、</a:t>
            </a:r>
            <a:r>
              <a:rPr kumimoji="1" lang="en-US" altLang="zh-CN" dirty="0">
                <a:latin typeface="Times New Roman" charset="0"/>
                <a:ea typeface="Times New Roman" charset="0"/>
                <a:cs typeface="Times New Roman" charset="0"/>
              </a:rPr>
              <a:t>After that, we will adopt a new mapping method (mapping life behaviors to RGB Images) to train through the reversible distributed RGB image representation of known malware behavior, and the generated image representation can be decoded back to the underlying API call sequence. Synthetic malware of information.</a:t>
            </a:r>
            <a:endParaRPr kumimoji="1" lang="zh-CN" alt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149585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75</TotalTime>
  <Words>882</Words>
  <Application>Microsoft Macintosh PowerPoint</Application>
  <PresentationFormat>宽屏</PresentationFormat>
  <Paragraphs>45</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Century Gothic</vt:lpstr>
      <vt:lpstr>Times New Roman</vt:lpstr>
      <vt:lpstr>Wingdings</vt:lpstr>
      <vt:lpstr>Wingdings 3</vt:lpstr>
      <vt:lpstr>宋体</vt:lpstr>
      <vt:lpstr>微软雅黑</vt:lpstr>
      <vt:lpstr>Arial</vt:lpstr>
      <vt:lpstr>离子会议室</vt:lpstr>
      <vt:lpstr>Resume</vt:lpstr>
      <vt:lpstr>Secure Tensor Decomposition for Heterogeneous Multimedia Data in Cloud Computing </vt:lpstr>
      <vt:lpstr>Analysis and Detection of Traffic Behavior Based on Neural Network</vt:lpstr>
      <vt:lpstr>Text recognition-OCR</vt:lpstr>
      <vt:lpstr>Generation of malicious code based on Generative Adversarial Network-GAN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个人简历</dc:title>
  <dc:creator>Microsoft Office 用户</dc:creator>
  <cp:lastModifiedBy>Microsoft Office 用户</cp:lastModifiedBy>
  <cp:revision>24</cp:revision>
  <dcterms:created xsi:type="dcterms:W3CDTF">2018-12-07T03:00:58Z</dcterms:created>
  <dcterms:modified xsi:type="dcterms:W3CDTF">2018-12-07T04:16:40Z</dcterms:modified>
</cp:coreProperties>
</file>