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03" r:id="rId3"/>
    <p:sldId id="258" r:id="rId4"/>
    <p:sldId id="302" r:id="rId5"/>
    <p:sldId id="259" r:id="rId6"/>
    <p:sldId id="30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22T05:14:26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2782 11944 0,'-15'0'0,"121"0"31,45 0-16,60 45 1,31-15 0,-151-30-16,30 0 15,76 0 1,14 0 0,-150 0-1,-31 0 1,0 0 62,16 0-47,59 0-15,1 0-1,-76 0 1,16 0-16,-1 0 16,16-30-1,-16 30 1,15 0 0,16 0-1,-31 0 1,-29 0-1,44 0 17,-15 0-1,-29 0-15,14 0-1,15 0 1,-15-15 15,1 15-15,29 0-1,-45 0 1,15 0 0,1 0-1,29 0 1,-30 0-1,1 0 1,-1 0 47,0 0-1,15 0-31,-14 0-15,14 0 0,-30 0-1,0 0 1,0 0-1</inkml:trace>
  <inkml:trace contextRef="#ctx0" brushRef="#br0" timeOffset="1666.2">4989 12019 0,'-15'31'32,"15"-16"-32,-15 45 15,-30 46 1,30-30-16,-31 14 16,1-29-1,30-16 1,-16 31-1,1-61 1,0 45 0,30-44 171,30-1-171,46-15-16,317 0 15,-76 0 1,999 0 0,45 0 15,-999 0-31,-14 0 16,181 0-1,-408 0 1,-15 0-1,-45 0-15,-1 0 16,212 0 0,46 0-1,-61-15 1,30-16 0,-45 31-1,60 0 1,-226 0-1,-31 15 1,61-15 0,257 16-1,75 14 17,-75 0-17,-212-30 1,-105 0-1,-16 0-15,-15 0 16,0 0 0,31 0-1,-1 0 1,-15 0-16,76 0 16,45 0-1,-30 0 1,-76 0-1,46 0-15,212 30 16,180-30 0,-135 0 15,-91 0-15,-196 0-1,-31 0-15,15 0 78,1 0-62,59 0 0,47 0-1,29 0 1,0 0-1,-120 0 1,-46 0 0</inkml:trace>
  <inkml:trace contextRef="#ctx0" brushRef="#br0" timeOffset="2925.46">15437 12503 0,'105'0'31,"77"46"-15,-16 29-1,-45-45 1,15 46 0,-45-16-1,-76-60 95,0 16 46,-121 29-125,-75 61 0,90-61-31,-272 167 16,197-121 0,90-61-1,46-15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DAAA7-2421-4796-B52D-4C2B2BDF460B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89B4-F1A2-49D6-9966-1FB09A943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60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5570622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212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9FE7020-BC9F-8ABA-BF92-018C795FC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62034"/>
            <a:ext cx="10363200" cy="5213638"/>
          </a:xfrm>
          <a:prstGeom prst="rect">
            <a:avLst/>
          </a:prstGeom>
        </p:spPr>
        <p:txBody>
          <a:bodyPr/>
          <a:lstStyle>
            <a:lvl1pPr marL="0" indent="0" algn="l">
              <a:buFont typeface="+mj-ea"/>
              <a:buNone/>
              <a:defRPr sz="48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1pPr>
            <a:lvl2pPr marL="971550" indent="-514350" algn="l">
              <a:buFont typeface="+mj-lt"/>
              <a:buAutoNum type="arabicPeriod"/>
              <a:defRPr sz="36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2pPr>
            <a:lvl3pPr algn="l">
              <a:defRPr sz="36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3pPr>
            <a:lvl4pPr algn="l">
              <a:defRPr sz="32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4pPr>
            <a:lvl5pPr algn="l">
              <a:defRPr sz="3200" b="1" baseline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</a:defRPr>
            </a:lvl5pPr>
          </a:lstStyle>
          <a:p>
            <a:pPr lvl="0"/>
            <a:endParaRPr lang="en-US" altLang="zh-CN" dirty="0"/>
          </a:p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94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2051"/>
            <a:ext cx="10972800" cy="528687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299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62051"/>
            <a:ext cx="5384800" cy="5344627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62051"/>
            <a:ext cx="5384800" cy="5344627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400" baseline="0">
                <a:latin typeface="Times New Roman" panose="02020603050405020304" pitchFamily="18" charset="0"/>
              </a:defRPr>
            </a:lvl2pPr>
            <a:lvl3pPr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  <a:lvl5pPr>
              <a:defRPr sz="1800" baseline="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03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317" y="188914"/>
            <a:ext cx="8735483" cy="70643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62051"/>
            <a:ext cx="5384800" cy="515980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62050"/>
            <a:ext cx="5384800" cy="2490691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29360"/>
            <a:ext cx="5384800" cy="249249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52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9317" y="188914"/>
            <a:ext cx="8735483" cy="70643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162050"/>
            <a:ext cx="5384800" cy="255475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162050"/>
            <a:ext cx="5384800" cy="255475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899118"/>
            <a:ext cx="5384800" cy="255661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899118"/>
            <a:ext cx="5384800" cy="255661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451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9317" y="188914"/>
            <a:ext cx="873548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609600" y="861358"/>
            <a:ext cx="110744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609600" y="831850"/>
            <a:ext cx="11074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 baseline="0">
              <a:latin typeface="Times New Roman" panose="02020603050405020304" pitchFamily="18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CCECFAA3-40F1-8339-825D-16CA488E8C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382206"/>
            <a:ext cx="2578399" cy="31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FF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25EF2-87E1-834C-1234-C21430B2C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总结与规划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85DDB-550A-B155-2555-B67B5CF4E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杨哲</a:t>
            </a:r>
          </a:p>
        </p:txBody>
      </p:sp>
    </p:spTree>
    <p:extLst>
      <p:ext uri="{BB962C8B-B14F-4D97-AF65-F5344CB8AC3E}">
        <p14:creationId xmlns:p14="http://schemas.microsoft.com/office/powerpoint/2010/main" val="126257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450F1-B0D8-C9C3-7E68-145B8FD3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遗留问题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9A7534F-CF09-C483-9D2E-2B89C230B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94" y="1162050"/>
            <a:ext cx="10127212" cy="5286375"/>
          </a:xfrm>
        </p:spPr>
      </p:pic>
    </p:spTree>
    <p:extLst>
      <p:ext uri="{BB962C8B-B14F-4D97-AF65-F5344CB8AC3E}">
        <p14:creationId xmlns:p14="http://schemas.microsoft.com/office/powerpoint/2010/main" val="19361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08B46-512A-E83E-CA5A-F6F9992E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遗留问题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EF007-0B45-30FC-92EB-803AA92B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57259</a:t>
            </a:r>
            <a:r>
              <a:rPr lang="zh-CN" altLang="en-US" dirty="0"/>
              <a:t>条数据的数据规模过大，并且字段重合性很高。</a:t>
            </a:r>
            <a:endParaRPr lang="en-US" altLang="zh-CN" dirty="0"/>
          </a:p>
          <a:p>
            <a:r>
              <a:rPr lang="zh-CN" altLang="en-US" dirty="0"/>
              <a:t>文件空值率高。</a:t>
            </a:r>
          </a:p>
          <a:p>
            <a:r>
              <a:rPr lang="zh-CN" altLang="en-US" dirty="0"/>
              <a:t>对于全部的文件来说大约有</a:t>
            </a:r>
            <a:r>
              <a:rPr lang="en-US" altLang="zh-CN" dirty="0"/>
              <a:t>70%</a:t>
            </a:r>
            <a:r>
              <a:rPr lang="zh-CN" altLang="en-US" dirty="0"/>
              <a:t>是按照统一制式汇编的，但对剩下的</a:t>
            </a:r>
            <a:r>
              <a:rPr lang="en-US" altLang="zh-CN" dirty="0"/>
              <a:t>30%</a:t>
            </a:r>
            <a:r>
              <a:rPr lang="zh-CN" altLang="en-US" dirty="0"/>
              <a:t>的文件需要单独针对操作。</a:t>
            </a:r>
          </a:p>
        </p:txBody>
      </p:sp>
    </p:spTree>
    <p:extLst>
      <p:ext uri="{BB962C8B-B14F-4D97-AF65-F5344CB8AC3E}">
        <p14:creationId xmlns:p14="http://schemas.microsoft.com/office/powerpoint/2010/main" val="18219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013D-1CA7-9228-0797-C8841C3B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遗留问题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17B2D2-BBFE-E22B-7381-851E77634E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5" y="1162050"/>
            <a:ext cx="2855349" cy="5345113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55112A0-5475-2B4A-6639-0D52704609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6831" y="1162050"/>
            <a:ext cx="5006338" cy="53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1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B0E3-6BAB-4B0D-5AB2-72680491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Sofa</a:t>
            </a:r>
            <a:r>
              <a:rPr lang="zh-CN" altLang="en-US" dirty="0"/>
              <a:t>数据转换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4D4A8-2507-A915-B413-89AAE64DD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通过整理数据发现数据类别和记录类型大概分为这几类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时间系统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UTC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TT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UT1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GMT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TCB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TDB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记录类型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Year-</a:t>
            </a:r>
            <a:r>
              <a:rPr lang="en-US" altLang="zh-CN" dirty="0" err="1"/>
              <a:t>mon</a:t>
            </a:r>
            <a:r>
              <a:rPr lang="en-US" altLang="zh-CN" dirty="0"/>
              <a:t>-day-hour-min-sec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Year-</a:t>
            </a:r>
            <a:r>
              <a:rPr lang="en-US" altLang="zh-CN" dirty="0" err="1"/>
              <a:t>mon</a:t>
            </a:r>
            <a:r>
              <a:rPr lang="en-US" altLang="zh-CN" dirty="0"/>
              <a:t>-day of the moment of observation with decimals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JD</a:t>
            </a:r>
          </a:p>
          <a:p>
            <a:pPr marL="4000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35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6B687-B6BC-2533-2A70-4731C37E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2CC1B-3A42-F475-A629-E3BE25B061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在时间系统的转换过程中</a:t>
            </a:r>
            <a:r>
              <a:rPr lang="en-US" altLang="zh-CN" dirty="0"/>
              <a:t>,</a:t>
            </a:r>
            <a:r>
              <a:rPr lang="zh-CN" altLang="en-US" dirty="0"/>
              <a:t>需要理解相对论框架、天球参考系、地球  自转、岁差</a:t>
            </a:r>
            <a:r>
              <a:rPr lang="en-US" altLang="zh-CN" dirty="0"/>
              <a:t>-</a:t>
            </a:r>
            <a:r>
              <a:rPr lang="zh-CN" altLang="en-US" dirty="0"/>
              <a:t>章动模型等天文学基本理论</a:t>
            </a:r>
            <a:r>
              <a:rPr lang="en-US" altLang="zh-CN" dirty="0"/>
              <a:t>,</a:t>
            </a:r>
            <a:r>
              <a:rPr lang="zh-CN" altLang="en-US" dirty="0"/>
              <a:t>时间系统间的转换结果可以根据上述内容自行计算获取</a:t>
            </a:r>
            <a:r>
              <a:rPr lang="en-US" altLang="zh-CN" dirty="0"/>
              <a:t>,</a:t>
            </a:r>
            <a:r>
              <a:rPr lang="zh-CN" altLang="en-US" dirty="0"/>
              <a:t>也 可以参考 </a:t>
            </a:r>
            <a:r>
              <a:rPr lang="en-US" altLang="zh-CN" dirty="0"/>
              <a:t>IAU SOFA </a:t>
            </a:r>
            <a:r>
              <a:rPr lang="zh-CN" altLang="en-US" dirty="0"/>
              <a:t>发布的程序计算获取。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22F0E9A-2732-3AD2-9F88-84ECF00F0E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11279"/>
            <a:ext cx="5384800" cy="34354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6174149-F58B-5078-BD6B-1FA51ECEBA15}"/>
                  </a:ext>
                </a:extLst>
              </p14:cNvPr>
              <p14:cNvContentPartPr/>
              <p14:nvPr/>
            </p14:nvContentPartPr>
            <p14:xfrm>
              <a:off x="996120" y="4299840"/>
              <a:ext cx="4860720" cy="506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6174149-F58B-5078-BD6B-1FA51ECEBA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760" y="4290480"/>
                <a:ext cx="4879440" cy="5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246751"/>
      </p:ext>
    </p:extLst>
  </p:cSld>
  <p:clrMapOvr>
    <a:masterClrMapping/>
  </p:clrMapOvr>
</p:sld>
</file>

<file path=ppt/theme/theme1.xml><?xml version="1.0" encoding="utf-8"?>
<a:theme xmlns:a="http://schemas.openxmlformats.org/drawingml/2006/main" name="1_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154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Times New Roman</vt:lpstr>
      <vt:lpstr>1_self02</vt:lpstr>
      <vt:lpstr>总结与规划</vt:lpstr>
      <vt:lpstr>遗留问题</vt:lpstr>
      <vt:lpstr>遗留问题</vt:lpstr>
      <vt:lpstr>遗留问题</vt:lpstr>
      <vt:lpstr>Sofa数据转换</vt:lpstr>
      <vt:lpstr>实际应用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青龙 小</dc:creator>
  <cp:lastModifiedBy>青龙 小</cp:lastModifiedBy>
  <cp:revision>5</cp:revision>
  <dcterms:created xsi:type="dcterms:W3CDTF">2024-11-14T13:33:58Z</dcterms:created>
  <dcterms:modified xsi:type="dcterms:W3CDTF">2025-01-02T08:14:17Z</dcterms:modified>
</cp:coreProperties>
</file>