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Lst>
  <p:notesMasterIdLst>
    <p:notesMasterId r:id="rId23"/>
  </p:notesMasterIdLst>
  <p:sldIdLst>
    <p:sldId id="256" r:id="rId3"/>
    <p:sldId id="293" r:id="rId4"/>
    <p:sldId id="276" r:id="rId5"/>
    <p:sldId id="294" r:id="rId6"/>
    <p:sldId id="284" r:id="rId7"/>
    <p:sldId id="286" r:id="rId8"/>
    <p:sldId id="289" r:id="rId9"/>
    <p:sldId id="287" r:id="rId10"/>
    <p:sldId id="288" r:id="rId11"/>
    <p:sldId id="290" r:id="rId12"/>
    <p:sldId id="291" r:id="rId13"/>
    <p:sldId id="297" r:id="rId14"/>
    <p:sldId id="298" r:id="rId15"/>
    <p:sldId id="299" r:id="rId16"/>
    <p:sldId id="292" r:id="rId17"/>
    <p:sldId id="295" r:id="rId18"/>
    <p:sldId id="300" r:id="rId19"/>
    <p:sldId id="301" r:id="rId20"/>
    <p:sldId id="302" r:id="rId21"/>
    <p:sldId id="30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30C9FB4-89C7-4D0C-9239-0D38CC25CC7E}">
          <p14:sldIdLst>
            <p14:sldId id="256"/>
            <p14:sldId id="293"/>
            <p14:sldId id="276"/>
            <p14:sldId id="294"/>
            <p14:sldId id="284"/>
            <p14:sldId id="286"/>
            <p14:sldId id="289"/>
            <p14:sldId id="287"/>
            <p14:sldId id="288"/>
            <p14:sldId id="290"/>
            <p14:sldId id="291"/>
            <p14:sldId id="297"/>
            <p14:sldId id="298"/>
            <p14:sldId id="299"/>
            <p14:sldId id="292"/>
            <p14:sldId id="295"/>
            <p14:sldId id="300"/>
            <p14:sldId id="301"/>
            <p14:sldId id="302"/>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12" autoAdjust="0"/>
    <p:restoredTop sz="95681" autoAdjust="0"/>
  </p:normalViewPr>
  <p:slideViewPr>
    <p:cSldViewPr snapToGrid="0">
      <p:cViewPr varScale="1">
        <p:scale>
          <a:sx n="61" d="100"/>
          <a:sy n="61" d="100"/>
        </p:scale>
        <p:origin x="88"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2240" units="cm"/>
          <inkml:channel name="Y" type="integer" max="1400" units="cm"/>
          <inkml:channel name="T" type="integer" max="2.14748E9" units="dev"/>
        </inkml:traceFormat>
        <inkml:channelProperties>
          <inkml:channelProperty channel="X" name="resolution" value="74.17219" units="1/cm"/>
          <inkml:channelProperty channel="Y" name="resolution" value="74.46809" units="1/cm"/>
          <inkml:channelProperty channel="T" name="resolution" value="1" units="1/dev"/>
        </inkml:channelProperties>
      </inkml:inkSource>
      <inkml:timestamp xml:id="ts0" timeString="2024-11-22T05:15:13.942"/>
    </inkml:context>
    <inkml:brush xml:id="br0">
      <inkml:brushProperty name="width" value="0.05292" units="cm"/>
      <inkml:brushProperty name="height" value="0.05292" units="cm"/>
      <inkml:brushProperty name="color" value="#FF0000"/>
    </inkml:brush>
  </inkml:definitions>
  <inkml:trace contextRef="#ctx0" brushRef="#br0">10221 9416 0,'-25'0'0,"50"0"47,-1 0-32,0 0-15,1 0 16,-1 0 15,0 0-15,0 0-1,25-24 1,-25 24 0,25 0-1,-25 0 1,0 0 0,1 0 15,23 0-31,-24 0 15,1-24 1,23 24-16,-23 0 16,-1 0-16,0 0 15,25 0 1,-25 0-16,0 0 16,0 0-1,1 0 1,-1 0-1,0 0-15,1 0 16,-1 0 47,24 0-32,-23 0 0,-1 0-15,0 0-16,1 0 15,-1 0-15,0 0 16,0 0 0,1 0-16,-1 0 15,24 0 1,1 0-16,-25 0 15,1 0-15,-1 0 16,0 0-16,25 0 16,-25 0-16,0 0 15,0 0 1,1 0 0,-1 0-1,0 0 1,1 0-16,-1 0 15,0 0 1,25 0 0,-25 0-1,0 0 1,1 0 0,-1 0-16,0 0 15,0 0 1,49 0-16,-49 0 15,1 0-15,-1 0 16,0 0-16,1 0 16,-1 0-16,0 0 0,0 0 15,49 0-15,-48 0 16,-1 0 0,0 0 15,0 0-16,1 0-15,-1 0 16,24 0 0,-23 0-1,-1 0 1,0 0 0,1 0-16,-1 0 0,0 0 31,0 0-16,1 0 17,23 0-32,-23 0 15,-1 0 1,0 0 0,0 0-1,1 0 1,-1 0-1,0 0 1,0 0 0,49 0-1,-24 0-15,24 0 16,-25 0-16,25 0 16,-49 0-16,1 0 15,23 0 1,-24 0-1,49 0 1,-48 0 0,-1 0 15,0 0-15,0 0-1,1 0-15,23 0 16,-24 0-16,1 0 15,-1 0 1,25 0-16,-25 0 16,0 0-16,25 0 15,-25 0 1,0 0-16,25 0 16,-25 0-16,49 0 15,-49 0-15,0 0 16,1 0-16,-1 0 15,0 0 1,1 0-16,-1 0 16,0 0-16,25 0 15,-25 0 1,25 0-16,-25 0 16,0 0-1,0 0-15,1 0 16,23 0-16,1 0 15,-25 0 1,25 0 0,-25 0-16,24 0 31,-23 0-15,-1 0-1,0 0-15,1 0 16,-1 0-1,24 0 1,74 0 0,-25 0-16,49 0 15,-98 0-15,49 0 16,-24 0-16,24 0 16,0 0-16,-24 0 15,-24 0-15,23 0 16,-47 0-1,-1 0 17,0 0-17,1 0 32,-1 0-16,0 0-15,49 0 0,-49 0-1,0 0 1,1 0-16,-1 0 16,49 0-16,-49 0 15,25 0-15,24 0 16,-49 0-16,0 0 15,25 0-15,-25 0 16,49 0-16,-49 0 16,25 0-16,-25 0 15,0 0-15,0 0 16,49 0-16,-48 0 16,23 0-1,25 0-15,-25 0 16,25 0-16,-48 0 15,23 0-15,-24 0 16,1 0-16,23 0 16,1 0-16,-25 0 0,0 0 15,1 0 1,-1 0 0,49 0-1,-49 0 1,0 0-1,1 0 1,-1 0-16,24 0 16,1 0-16,-25 0 15,1 0-15,-1 0 16,0 0-16,0 0 16,1 0-16,-1 0 15,0 0-15,25 0 16,-25 0-16,0 0 15,25 0-15,-25 0 16,0 0 0,1 0-1,23 0-15,-24 0 16,1 0 0,-1 0-16,0 0 15,1 0 1,-1 0-16,0 0 15,0 0 1,25 0 0,-25 0-16,1 0 0,-1 0 15,0 0 1,25 0 0,-25 0-16,24 0 15,-23 0-15,-1 0 16,0 0-16,73 0 15,-48 0-15,48 0 16,-24 0-16,-25 0 16,-23 0-1,48 0-15,-49-25 16,24 25 0,-23-24-16,48 24 15,-25 0-15,25-48 0,-49 48 16,25 0-16,24-25 15,-25 25-15,74 0 16,-74 0-16,25 0 16,24 0-16,-48 0 15,23 0-15,-47 0 16,23 0 0,-23 0-16,47 0 15,-47 0-15,23-24 16,-24 24-16,1 0 15,23 0-15,-23 0 16,23 0-16,-24 0 16,49 0-16,-24 0 0,24 0 15,-25 0 1,49 0-16,0 0 16,-24 0-16,-24 0 15,24 0-15,-25 0 16,49 0-16,-24 0 15,-49 0-15,25 0 16,24 0-16,0 0 16,-25 0-16,49 0 15,0 0 1,25 0-16,-25 0 16,0 0-16,-73 0 0,25 0 15,24 0 1,-1 0-16,-47 0 0,23 0 15,25 0-15,-24 0 16,48 0-16,-24 0 16,24 0-16,0 0 15,0 0 1,-24 0-16,24 0 16,-49 0-16,50 0 15,-26 0-15,-23 0 16,72 0-16,-72 0 15,24 0-15,24 0 16,-73 0-16,25 0 16,48 0-1,-24 0-15,24-48 16,0 48-16,24 0 16,-24 0-16,-48 0 15,48 0-15,-24 0 16,24 0-16,-24 0 15,-25 0-15,25 0 16,-24 0-16,-25 0 16,24 0-1,25 0-15,-24 0 16,-1 0 0,-23 0-16,-1 0 15,0 0 1,1 0-16,-1 0 15,24 0-15,1 0 16,-1 0-16,25 48 16,24-48-1,-48 0-15,-25 24 16,1-24-16,23 0 16,1 0-16,-25 0 15,0 0-15,0 0 16,1 0-16,23 25 15,25-25-15,24 0 16,25 24-16,23-24 16,-96 0-16,48 48 15,-24-48-15,-25 0 16,-23 0 0,23 0-1,-24 0 16,1 0 1,-1 0-1,0 0 0</inkml:trace>
  <inkml:trace contextRef="#ctx0" brushRef="#br0" timeOffset="1763.78">10366 7936 0,'0'73'78,"-48"24"-78,48 0 16,0 0-16,0-24 16,0-25-16,0 25 0,0-24 15,0 23-15,0-47 16,0-1-16,0 24 15,0 25-15,0-24 16,0-25-16,0 49 16,0-49-1,0 25-15,0 23 16,0-23 0,0-25-1,0 1 1,0 47-16,0-47 15,0-1-15,0 0 16,0 0-16,0 1 16,0 47-16,0-47 15,0-1-15,0 0 16,0 1-16,0-1 16,0 0-16,0 0 15,0 25-15,0-25 16,0 0-16,0 1 15,0-1 32</inkml:trace>
  <inkml:trace contextRef="#ctx0" brushRef="#br0" timeOffset="11878.73">10318 7960 0,'0'-24'109,"73"0"-93,-25 24-16,25 0 16,-24 0-16,23 0 15,-23 0 1,24-49-16,-25 49 31,25 0 78,-49 0-93,1 0 0,-1 0 15,0 24-15,1-24-16,-1 0 15,24 0 1,-23 0-1,-1 0 1,0 0-16,1 0 16,-1 0-16,0 0 0,0 0 15,1 0-15,23 0 16,-24 0-16,1 0 16,-1 0-16,25 0 15,-25 0 1,0 0 31,25 0-16,-25 0-15,0 0-1,0 0 1,1 0-16,-1 0 0,0 0 15,1 0 1,-1 0 0,24 0-16,-23 0 15,-1 0-15,0 0 16,1 0-16,-1 0 16,0 0-16,0 0 15,1 0 1,23 0-16,-24 0 15,25 0-15,-25 0 16,1 0 0,47 0-16,-47 0 0,-1 0 15,25 0-15,-25 0 16,49 0-16,-49 0 16,0 0-16,0 0 15,1 0 1,-1 0-1,0 0 1,1 0 0,23 0 15,-24 0 0,1 0-31,-1 0 0,0 0 16,1 0-1,-1 0 1,0 0 15,0 0 1,25 0-17,-25 0 1,0 0-1,1 0-15,-1 0 16,0 0-16,1-24 16,-1 24-16,0 0 0,0 0 15,25 0 1,-25 0-16,1 0 16,23 0-1,-24 0 1,1 0-16,23 0 15,-24 0-15,1 0 16,-1 0-16,25 0 16,-25 0-16,49 0 15,-49 0-15,24 0 16,-23 0-16,48 0 16,-49 0-1,24 0-15,-23 0 0,-1 0 16,0 0-16,1 0 15,47 0-15,-23 0 16,72 0-16,-72 0 16,-1 0-16,25 0 15,-24 0-15,-1 0 16,-23 0 0,23 0-16,-24 0 15,1 0-15,-1 0 16,25 0-16,-25 0 15,24 0 1,-23 0-16,23 0 16,1 0-16,-1 0 0,1 0 15,24 0-15,-25 0 16,25 0 0,-24 0-16,24 0 15,-49 0-15,24 0 16,-23 0-16,23 0 15,1 0-15,-25 0 16,25 0-16,23 0 16,-23 0-16,24 0 15,24 0-15,-24-24 16,-25 24 0,49 0-16,-24 0 15,-24 0-15,24 0 0,-49 0 16,24 0-16,-23 0 15,48 0-15,-49 0 16,0 0-16,0 0 16,1 0-16,-1 0 15,49 0 1,-49 0-16,25 0 16,23 0-16,-47 0 15,23 0-15,25 0 16,-24 0-16,23 0 15,-23 0-15,-25 0 16,49 0-16,-49 0 16,25 0-16,-25 0 0,1 0 15,47 0 1,-23 0 0,24 0-16,-25 0 15,-23 0-15,-1 0 16,0-24-16,25 24 15,-25 0-15,25 0 16,-25-25 0,0 25-16,0 0 15,49-24 1,-24 24-16,-25 0 16,49 0-16,-49 0 0,0-24 15,1 24-15,23 0 16,1 0-16,-1 0 15,-23 0-15,-1 0 16,0 0-16,49 0 16,-24 0-1,-25 0-15,49 0 16,-49 0-16,0 0 16,25 0-16,-25 0 15,0 0-15,1 0 16,47 0-16,-47 0 15,23 0-15,25 0 16,-49 0-16,25 0 16,-25 0-16,49 0 31,-49 0-15,1-49-1,-1 49 1,0 0-16,0 0 15,1 0-15,-1 0 16,25 0-16,-1 0 16,1 0-16,-1 0 15,1 0 1,-25 0 0,0 0-16,1 0 15,-1 0-15,0 0 0,25 0 16,-1 0-16,-23 0 15,23 0-15,-24 0 16,25 0-16,-1 0 16,1 0-1,24 0-15,24 0 16,-24 0-16,-25 0 16,-23 0-16,-1 0 15,0 0 1,25 0-1,-25 0-15,0 0 16,1 0-16,-1 0 0,0 0 16,25 0-1,-1 0 1,-24 0-16,1 0 16,23 0-16,-23 0 15,47 0-15,-47 0 16,-1 0-1,25 0 1,-25 0-16,49 0 16,-25 0-1,25 0-15,-24 0 16,23 0-16,-23 0 16,24 0-16,-25 0 0,25 0 15,24 0-15,-48 0 16,24 0-16,24 0 15,-49 0-15,25 0 16,73 0 0,-49 0-16,0 0 15,0-24-15,-24 24 16,-24 0-16,-25 0 16,49 0-16,-25 0 15,25 0-15,24 0 16,-73 0-16,25 0 15,24 0-15,-49 0 16,25 0 0,23 0-16,-23 0 15,24 0-15,-25 0 0,25 0 16,-48 0-16,23 0 16,25 0-16,24 0 15,-48 0-15,23 0 16,26-24-16,-26 24 15,-23 0-15,48 0 16,24 0 0,-72 0-16,48 0 15,-24 0-15,-25 0 16,25 0-16,-24 0 16,-25 0-16,49 0 0,-24 0 15,48 0-15,-25 0 16,-23 0-16,24 0 15,24 0 1,0 0-16,-24 0 16,24 0-16,-48 0 15,23 0-15,-23 0 16,24 0-16,-49 0 16,25 0-16,23 0 15,-47 0-15,23 0 16,1 0-16,-25 24 15,0-24 1,1 0 0,-1 0-16,0 0 15,0 0 1,1 0 15,48 0-31,-49 0 16,0 0-16,0 0 15,25 24 1,-25-24-16,1 0 16,23 0-1,-24 0 1,1 0 0,-1 24-16,0-24 15,0 0-15,1 0 0,-1 0 16,0 25-1,49-25-15,-49 0 16,25 48-16,24-48 16,-49 0-16,25 0 15,-25 25-15,49-25 16,-49 0 0,25 0 93,-25 0-93,0 0 124,25 24-140,-49 24 16,0-23-16,0-1 15,0 49-15,0-49 16,0 24-16,0-23 16,0 48-16,0-49 15,0 24-15,0-23 16,0-1 0,0 24-16,0-23 15,0 23-15,0-24 16,0 1-16,0-1 15,0 0-15,0 25 16,0-25-16,0 0 16,0 1-16,0-1 0,0 0 15,0 0 1,-25 49 0,25-49-16,0 1 15,0-1-15,0 0 16,0 1-16,0-1 15,0 0-15,0 49 16,0-49-16,0 0 16,0 1-16,0-1 15,-24 49-15,24-49 16,0 25 0,0 23-16,-24-23 15,24-25-15,0 0 0,-24 25 16,24-25-16,0 1 15,0-1-15,0 0 16,0 0 0,0 1-1,0-1 298,-73 24-298,-24-48-15</inkml:trace>
</inkml:ink>
</file>

<file path=ppt/ink/ink2.xml><?xml version="1.0" encoding="utf-8"?>
<inkml:ink xmlns:inkml="http://www.w3.org/2003/InkML">
  <inkml:definitions>
    <inkml:context xml:id="ctx0">
      <inkml:inkSource xml:id="inkSrc0">
        <inkml:traceFormat>
          <inkml:channel name="X" type="integer" max="2240" units="cm"/>
          <inkml:channel name="Y" type="integer" max="1400" units="cm"/>
          <inkml:channel name="T" type="integer" max="2.14748E9" units="dev"/>
        </inkml:traceFormat>
        <inkml:channelProperties>
          <inkml:channelProperty channel="X" name="resolution" value="74.17219" units="1/cm"/>
          <inkml:channelProperty channel="Y" name="resolution" value="74.46809" units="1/cm"/>
          <inkml:channelProperty channel="T" name="resolution" value="1" units="1/dev"/>
        </inkml:channelProperties>
      </inkml:inkSource>
      <inkml:timestamp xml:id="ts0" timeString="2024-11-22T05:14:26.109"/>
    </inkml:context>
    <inkml:brush xml:id="br0">
      <inkml:brushProperty name="width" value="0.05292" units="cm"/>
      <inkml:brushProperty name="height" value="0.05292" units="cm"/>
      <inkml:brushProperty name="color" value="#FF0000"/>
    </inkml:brush>
  </inkml:definitions>
  <inkml:trace contextRef="#ctx0" brushRef="#br0">2782 11944 0,'-15'0'0,"121"0"31,45 0-16,60 45 1,31-15 0,-151-30-16,30 0 15,76 0 1,14 0 0,-150 0-1,-31 0 1,0 0 62,16 0-47,59 0-15,1 0-1,-76 0 1,16 0-16,-1 0 16,16-30-1,-16 30 1,15 0 0,16 0-1,-31 0 1,-29 0-1,44 0 17,-15 0-1,-29 0-15,14 0-1,15 0 1,-15-15 15,1 15-15,29 0-1,-45 0 1,15 0 0,1 0-1,29 0 1,-30 0-1,1 0 1,-1 0 47,0 0-1,15 0-31,-14 0-15,14 0 0,-30 0-1,0 0 1,0 0-1</inkml:trace>
  <inkml:trace contextRef="#ctx0" brushRef="#br0" timeOffset="1666.2">4989 12019 0,'-15'31'32,"15"-16"-32,-15 45 15,-30 46 1,30-30-16,-31 14 16,1-29-1,30-16 1,-16 31-1,1-61 1,0 45 0,30-44 171,30-1-171,46-15-16,317 0 15,-76 0 1,999 0 0,45 0 15,-999 0-31,-14 0 16,181 0-1,-408 0 1,-15 0-1,-45 0-15,-1 0 16,212 0 0,46 0-1,-61-15 1,30-16 0,-45 31-1,60 0 1,-226 0-1,-31 15 1,61-15 0,257 16-1,75 14 17,-75 0-17,-212-30 1,-105 0-1,-16 0-15,-15 0 16,0 0 0,31 0-1,-1 0 1,-15 0-16,76 0 16,45 0-1,-30 0 1,-76 0-1,46 0-15,212 30 16,180-30 0,-135 0 15,-91 0-15,-196 0-1,-31 0-15,15 0 78,1 0-62,59 0 0,47 0-1,29 0 1,0 0-1,-120 0 1,-46 0 0</inkml:trace>
  <inkml:trace contextRef="#ctx0" brushRef="#br0" timeOffset="2925.46">15437 12503 0,'105'0'31,"77"46"-15,-16 29-1,-45-45 1,15 46 0,-45-16-1,-76-60 95,0 16 46,-121 29-125,-75 61 0,90-61-31,-272 167 16,197-121 0,90-61-1,46-15 17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5DAAA7-2421-4796-B52D-4C2B2BDF460B}" type="datetimeFigureOut">
              <a:rPr lang="zh-CN" altLang="en-US" smtClean="0"/>
              <a:t>2024/11/22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4389B4-F1A2-49D6-9966-1FB09A9439DE}" type="slidenum">
              <a:rPr lang="zh-CN" altLang="en-US" smtClean="0"/>
              <a:t>‹#›</a:t>
            </a:fld>
            <a:endParaRPr lang="zh-CN" altLang="en-US"/>
          </a:p>
        </p:txBody>
      </p:sp>
    </p:spTree>
    <p:extLst>
      <p:ext uri="{BB962C8B-B14F-4D97-AF65-F5344CB8AC3E}">
        <p14:creationId xmlns:p14="http://schemas.microsoft.com/office/powerpoint/2010/main" val="2910172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F4389B4-F1A2-49D6-9966-1FB09A9439DE}" type="slidenum">
              <a:rPr lang="zh-CN" altLang="en-US" smtClean="0"/>
              <a:t>19</a:t>
            </a:fld>
            <a:endParaRPr lang="zh-CN" altLang="en-US"/>
          </a:p>
        </p:txBody>
      </p:sp>
    </p:spTree>
    <p:extLst>
      <p:ext uri="{BB962C8B-B14F-4D97-AF65-F5344CB8AC3E}">
        <p14:creationId xmlns:p14="http://schemas.microsoft.com/office/powerpoint/2010/main" val="3063630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sz="6000" baseline="0">
                <a:latin typeface="Times New Roman" panose="02020603050405020304" pitchFamily="18" charset="0"/>
              </a:defRPr>
            </a:lvl1pPr>
          </a:lstStyle>
          <a:p>
            <a:r>
              <a:rPr lang="zh-CN" altLang="en-US" dirty="0"/>
              <a:t>单击此处编辑母版标题样式</a:t>
            </a:r>
          </a:p>
        </p:txBody>
      </p:sp>
      <p:sp>
        <p:nvSpPr>
          <p:cNvPr id="3" name="副标题 2"/>
          <p:cNvSpPr>
            <a:spLocks noGrp="1"/>
          </p:cNvSpPr>
          <p:nvPr>
            <p:ph type="subTitle" idx="1"/>
          </p:nvPr>
        </p:nvSpPr>
        <p:spPr>
          <a:xfrm>
            <a:off x="1828800" y="5570622"/>
            <a:ext cx="8534400" cy="1752600"/>
          </a:xfrm>
          <a:prstGeom prst="rect">
            <a:avLst/>
          </a:prstGeom>
        </p:spPr>
        <p:txBody>
          <a:bodyPr/>
          <a:lstStyle>
            <a:lvl1pPr marL="0" indent="0" algn="ctr">
              <a:buNone/>
              <a:defRPr sz="3200" baseline="0">
                <a:latin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Tree>
    <p:extLst>
      <p:ext uri="{BB962C8B-B14F-4D97-AF65-F5344CB8AC3E}">
        <p14:creationId xmlns:p14="http://schemas.microsoft.com/office/powerpoint/2010/main" val="227212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anose="02020603050405020304" pitchFamily="18" charset="0"/>
              </a:defRPr>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609600" y="1162051"/>
            <a:ext cx="5384800" cy="5344627"/>
          </a:xfrm>
          <a:prstGeom prst="rect">
            <a:avLst/>
          </a:prstGeom>
        </p:spPr>
        <p:txBody>
          <a:bodyPr/>
          <a:lstStyle>
            <a:lvl1pPr>
              <a:defRPr sz="2800" baseline="0">
                <a:latin typeface="Times New Roman" panose="02020603050405020304" pitchFamily="18" charset="0"/>
              </a:defRPr>
            </a:lvl1pPr>
            <a:lvl2pPr>
              <a:defRPr sz="2400" baseline="0">
                <a:latin typeface="Times New Roman" panose="02020603050405020304" pitchFamily="18" charset="0"/>
              </a:defRPr>
            </a:lvl2pPr>
            <a:lvl3pPr>
              <a:defRPr sz="2000" baseline="0">
                <a:latin typeface="Times New Roman" panose="02020603050405020304" pitchFamily="18" charset="0"/>
              </a:defRPr>
            </a:lvl3pPr>
            <a:lvl4pPr>
              <a:defRPr sz="1800" baseline="0">
                <a:latin typeface="Times New Roman" panose="02020603050405020304" pitchFamily="18" charset="0"/>
              </a:defRPr>
            </a:lvl4pPr>
            <a:lvl5pPr>
              <a:defRPr sz="1800" baseline="0">
                <a:latin typeface="Times New Roman" panose="02020603050405020304" pitchFamily="18"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内容占位符 3"/>
          <p:cNvSpPr>
            <a:spLocks noGrp="1"/>
          </p:cNvSpPr>
          <p:nvPr>
            <p:ph sz="half" idx="2"/>
          </p:nvPr>
        </p:nvSpPr>
        <p:spPr>
          <a:xfrm>
            <a:off x="6197600" y="1162051"/>
            <a:ext cx="5384800" cy="5344627"/>
          </a:xfrm>
          <a:prstGeom prst="rect">
            <a:avLst/>
          </a:prstGeom>
        </p:spPr>
        <p:txBody>
          <a:bodyPr/>
          <a:lstStyle>
            <a:lvl1pPr>
              <a:defRPr sz="2800" baseline="0">
                <a:latin typeface="Times New Roman" panose="02020603050405020304" pitchFamily="18" charset="0"/>
              </a:defRPr>
            </a:lvl1pPr>
            <a:lvl2pPr>
              <a:defRPr sz="2400" baseline="0">
                <a:latin typeface="Times New Roman" panose="02020603050405020304" pitchFamily="18" charset="0"/>
              </a:defRPr>
            </a:lvl2pPr>
            <a:lvl3pPr>
              <a:defRPr sz="2000" baseline="0">
                <a:latin typeface="Times New Roman" panose="02020603050405020304" pitchFamily="18" charset="0"/>
              </a:defRPr>
            </a:lvl3pPr>
            <a:lvl4pPr>
              <a:defRPr sz="1800" baseline="0">
                <a:latin typeface="Times New Roman" panose="02020603050405020304" pitchFamily="18" charset="0"/>
              </a:defRPr>
            </a:lvl4pPr>
            <a:lvl5pPr>
              <a:defRPr sz="1800" baseline="0">
                <a:latin typeface="Times New Roman" panose="02020603050405020304" pitchFamily="18"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07030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9317" y="188914"/>
            <a:ext cx="8735483" cy="706437"/>
          </a:xfrm>
        </p:spPr>
        <p:txBody>
          <a:bodyPr/>
          <a:lstStyle>
            <a:lvl1pPr>
              <a:defRPr baseline="0">
                <a:latin typeface="Times New Roman" panose="02020603050405020304" pitchFamily="18" charset="0"/>
              </a:defRPr>
            </a:lvl1pPr>
          </a:lstStyle>
          <a:p>
            <a:r>
              <a:rPr lang="zh-CN" altLang="en-US"/>
              <a:t>单击此处编辑母版标题样式</a:t>
            </a:r>
          </a:p>
        </p:txBody>
      </p:sp>
      <p:sp>
        <p:nvSpPr>
          <p:cNvPr id="3" name="文本占位符 2"/>
          <p:cNvSpPr>
            <a:spLocks noGrp="1"/>
          </p:cNvSpPr>
          <p:nvPr>
            <p:ph type="body" sz="half" idx="1"/>
          </p:nvPr>
        </p:nvSpPr>
        <p:spPr>
          <a:xfrm>
            <a:off x="609600" y="1162051"/>
            <a:ext cx="5384800" cy="5159808"/>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162050"/>
            <a:ext cx="5384800" cy="2490691"/>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197600" y="3829360"/>
            <a:ext cx="5384800" cy="2492499"/>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1080870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9317" y="188914"/>
            <a:ext cx="8735483" cy="706437"/>
          </a:xfrm>
        </p:spPr>
        <p:txBody>
          <a:bodyPr/>
          <a:lstStyle>
            <a:lvl1pPr>
              <a:defRPr baseline="0">
                <a:latin typeface="Times New Roman" panose="02020603050405020304" pitchFamily="18" charset="0"/>
              </a:defRPr>
            </a:lvl1pPr>
          </a:lstStyle>
          <a:p>
            <a:r>
              <a:rPr lang="zh-CN" altLang="en-US"/>
              <a:t>单击此处编辑母版标题样式</a:t>
            </a:r>
          </a:p>
        </p:txBody>
      </p:sp>
      <p:sp>
        <p:nvSpPr>
          <p:cNvPr id="3" name="内容占位符 2"/>
          <p:cNvSpPr>
            <a:spLocks noGrp="1"/>
          </p:cNvSpPr>
          <p:nvPr>
            <p:ph sz="quarter" idx="1"/>
          </p:nvPr>
        </p:nvSpPr>
        <p:spPr>
          <a:xfrm>
            <a:off x="609600" y="1162050"/>
            <a:ext cx="5384800" cy="2554755"/>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162050"/>
            <a:ext cx="5384800" cy="2554755"/>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09600" y="3899118"/>
            <a:ext cx="5384800" cy="2556610"/>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p:cNvSpPr>
            <a:spLocks noGrp="1"/>
          </p:cNvSpPr>
          <p:nvPr>
            <p:ph sz="quarter" idx="4"/>
          </p:nvPr>
        </p:nvSpPr>
        <p:spPr>
          <a:xfrm>
            <a:off x="6197600" y="3899118"/>
            <a:ext cx="5384800" cy="2556610"/>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88330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79FE7020-BC9F-8ABA-BF92-018C795FC3AE}"/>
              </a:ext>
            </a:extLst>
          </p:cNvPr>
          <p:cNvSpPr>
            <a:spLocks noGrp="1"/>
          </p:cNvSpPr>
          <p:nvPr>
            <p:ph sz="quarter" idx="10"/>
          </p:nvPr>
        </p:nvSpPr>
        <p:spPr>
          <a:xfrm>
            <a:off x="914400" y="1062034"/>
            <a:ext cx="10363200" cy="5213638"/>
          </a:xfrm>
          <a:prstGeom prst="rect">
            <a:avLst/>
          </a:prstGeom>
        </p:spPr>
        <p:txBody>
          <a:bodyPr/>
          <a:lstStyle>
            <a:lvl1pPr marL="0" indent="0" algn="l">
              <a:buFont typeface="+mj-ea"/>
              <a:buNone/>
              <a:defRPr sz="4800" b="1" baseline="0">
                <a:solidFill>
                  <a:srgbClr val="0000FF"/>
                </a:solidFill>
                <a:latin typeface="Times New Roman" panose="02020603050405020304" pitchFamily="18" charset="0"/>
                <a:ea typeface="+mj-ea"/>
              </a:defRPr>
            </a:lvl1pPr>
            <a:lvl2pPr marL="971550" indent="-514350" algn="l">
              <a:buFont typeface="+mj-lt"/>
              <a:buAutoNum type="arabicPeriod"/>
              <a:defRPr sz="3600" b="1" baseline="0">
                <a:solidFill>
                  <a:srgbClr val="0000FF"/>
                </a:solidFill>
                <a:latin typeface="Times New Roman" panose="02020603050405020304" pitchFamily="18" charset="0"/>
                <a:ea typeface="+mj-ea"/>
              </a:defRPr>
            </a:lvl2pPr>
            <a:lvl3pPr algn="l">
              <a:defRPr sz="3600" b="1" baseline="0">
                <a:solidFill>
                  <a:srgbClr val="0000FF"/>
                </a:solidFill>
                <a:latin typeface="Times New Roman" panose="02020603050405020304" pitchFamily="18" charset="0"/>
                <a:ea typeface="+mj-ea"/>
              </a:defRPr>
            </a:lvl3pPr>
            <a:lvl4pPr algn="l">
              <a:defRPr sz="3200" b="1" baseline="0">
                <a:solidFill>
                  <a:srgbClr val="0000FF"/>
                </a:solidFill>
                <a:latin typeface="Times New Roman" panose="02020603050405020304" pitchFamily="18" charset="0"/>
                <a:ea typeface="+mj-ea"/>
              </a:defRPr>
            </a:lvl4pPr>
            <a:lvl5pPr algn="l">
              <a:defRPr sz="3200" b="1" baseline="0">
                <a:solidFill>
                  <a:srgbClr val="0000FF"/>
                </a:solidFill>
                <a:latin typeface="Times New Roman" panose="02020603050405020304" pitchFamily="18" charset="0"/>
                <a:ea typeface="+mj-ea"/>
              </a:defRPr>
            </a:lvl5pPr>
          </a:lstStyle>
          <a:p>
            <a:pPr lvl="0"/>
            <a:endParaRPr lang="en-US" altLang="zh-CN" dirty="0"/>
          </a:p>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2979412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anose="02020603050405020304" pitchFamily="18" charset="0"/>
              </a:defRPr>
            </a:lvl1pPr>
          </a:lstStyle>
          <a:p>
            <a:r>
              <a:rPr lang="zh-CN" altLang="en-US"/>
              <a:t>单击此处编辑母版标题样式</a:t>
            </a:r>
          </a:p>
        </p:txBody>
      </p:sp>
      <p:sp>
        <p:nvSpPr>
          <p:cNvPr id="3" name="内容占位符 2"/>
          <p:cNvSpPr>
            <a:spLocks noGrp="1"/>
          </p:cNvSpPr>
          <p:nvPr>
            <p:ph idx="1"/>
          </p:nvPr>
        </p:nvSpPr>
        <p:spPr>
          <a:xfrm>
            <a:off x="609600" y="1162051"/>
            <a:ext cx="10972800" cy="5286875"/>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84299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sz="half" idx="1"/>
          </p:nvPr>
        </p:nvSpPr>
        <p:spPr>
          <a:xfrm>
            <a:off x="609600" y="1162051"/>
            <a:ext cx="5384800" cy="5344627"/>
          </a:xfrm>
          <a:prstGeom prst="rect">
            <a:avLst/>
          </a:prstGeom>
        </p:spPr>
        <p:txBody>
          <a:bodyPr/>
          <a:lstStyle>
            <a:lvl1pPr>
              <a:defRPr sz="2800" baseline="0">
                <a:latin typeface="Times New Roman" panose="02020603050405020304" pitchFamily="18" charset="0"/>
              </a:defRPr>
            </a:lvl1pPr>
            <a:lvl2pPr>
              <a:defRPr sz="2400" baseline="0">
                <a:latin typeface="Times New Roman" panose="02020603050405020304" pitchFamily="18" charset="0"/>
              </a:defRPr>
            </a:lvl2pPr>
            <a:lvl3pPr>
              <a:defRPr sz="2000" baseline="0">
                <a:latin typeface="Times New Roman" panose="02020603050405020304" pitchFamily="18" charset="0"/>
              </a:defRPr>
            </a:lvl3pPr>
            <a:lvl4pPr>
              <a:defRPr sz="1800" baseline="0">
                <a:latin typeface="Times New Roman" panose="02020603050405020304" pitchFamily="18" charset="0"/>
              </a:defRPr>
            </a:lvl4pPr>
            <a:lvl5pPr>
              <a:defRPr sz="1800" baseline="0">
                <a:latin typeface="Times New Roman" panose="02020603050405020304" pitchFamily="18"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0" y="1162051"/>
            <a:ext cx="5384800" cy="5344627"/>
          </a:xfrm>
          <a:prstGeom prst="rect">
            <a:avLst/>
          </a:prstGeom>
        </p:spPr>
        <p:txBody>
          <a:bodyPr/>
          <a:lstStyle>
            <a:lvl1pPr>
              <a:defRPr sz="2800" baseline="0">
                <a:latin typeface="Times New Roman" panose="02020603050405020304" pitchFamily="18" charset="0"/>
              </a:defRPr>
            </a:lvl1pPr>
            <a:lvl2pPr>
              <a:defRPr sz="2400" baseline="0">
                <a:latin typeface="Times New Roman" panose="02020603050405020304" pitchFamily="18" charset="0"/>
              </a:defRPr>
            </a:lvl2pPr>
            <a:lvl3pPr>
              <a:defRPr sz="2000" baseline="0">
                <a:latin typeface="Times New Roman" panose="02020603050405020304" pitchFamily="18" charset="0"/>
              </a:defRPr>
            </a:lvl3pPr>
            <a:lvl4pPr>
              <a:defRPr sz="1800" baseline="0">
                <a:latin typeface="Times New Roman" panose="02020603050405020304" pitchFamily="18" charset="0"/>
              </a:defRPr>
            </a:lvl4pPr>
            <a:lvl5pPr>
              <a:defRPr sz="1800" baseline="0">
                <a:latin typeface="Times New Roman" panose="02020603050405020304" pitchFamily="18"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4037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9317" y="188914"/>
            <a:ext cx="8735483" cy="706437"/>
          </a:xfrm>
        </p:spPr>
        <p:txBody>
          <a:bodyPr/>
          <a:lstStyle>
            <a:lvl1pPr>
              <a:defRPr baseline="0">
                <a:latin typeface="Times New Roman" panose="02020603050405020304" pitchFamily="18" charset="0"/>
              </a:defRPr>
            </a:lvl1pPr>
          </a:lstStyle>
          <a:p>
            <a:r>
              <a:rPr lang="zh-CN" altLang="en-US"/>
              <a:t>单击此处编辑母版标题样式</a:t>
            </a:r>
          </a:p>
        </p:txBody>
      </p:sp>
      <p:sp>
        <p:nvSpPr>
          <p:cNvPr id="3" name="文本占位符 2"/>
          <p:cNvSpPr>
            <a:spLocks noGrp="1"/>
          </p:cNvSpPr>
          <p:nvPr>
            <p:ph type="body" sz="half" idx="1"/>
          </p:nvPr>
        </p:nvSpPr>
        <p:spPr>
          <a:xfrm>
            <a:off x="609600" y="1162051"/>
            <a:ext cx="5384800" cy="5159808"/>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162050"/>
            <a:ext cx="5384800" cy="2490691"/>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829360"/>
            <a:ext cx="5384800" cy="2492499"/>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4529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9317" y="188914"/>
            <a:ext cx="8735483" cy="706437"/>
          </a:xfrm>
        </p:spPr>
        <p:txBody>
          <a:bodyPr/>
          <a:lstStyle>
            <a:lvl1pPr>
              <a:defRPr baseline="0">
                <a:latin typeface="Times New Roman" panose="02020603050405020304" pitchFamily="18" charset="0"/>
              </a:defRPr>
            </a:lvl1pPr>
          </a:lstStyle>
          <a:p>
            <a:r>
              <a:rPr lang="zh-CN" altLang="en-US"/>
              <a:t>单击此处编辑母版标题样式</a:t>
            </a:r>
          </a:p>
        </p:txBody>
      </p:sp>
      <p:sp>
        <p:nvSpPr>
          <p:cNvPr id="3" name="内容占位符 2"/>
          <p:cNvSpPr>
            <a:spLocks noGrp="1"/>
          </p:cNvSpPr>
          <p:nvPr>
            <p:ph sz="quarter" idx="1"/>
          </p:nvPr>
        </p:nvSpPr>
        <p:spPr>
          <a:xfrm>
            <a:off x="609600" y="1162050"/>
            <a:ext cx="5384800" cy="2554755"/>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162050"/>
            <a:ext cx="5384800" cy="2554755"/>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899118"/>
            <a:ext cx="5384800" cy="2556610"/>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899118"/>
            <a:ext cx="5384800" cy="2556610"/>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64511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sz="6000" baseline="0">
                <a:latin typeface="Times New Roman" panose="02020603050405020304" pitchFamily="18" charset="0"/>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5570622"/>
            <a:ext cx="8534400" cy="1752600"/>
          </a:xfrm>
          <a:prstGeom prst="rect">
            <a:avLst/>
          </a:prstGeom>
        </p:spPr>
        <p:txBody>
          <a:bodyPr/>
          <a:lstStyle>
            <a:lvl1pPr marL="0" indent="0" algn="ctr">
              <a:buNone/>
              <a:defRPr sz="3200" baseline="0">
                <a:latin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dirty="0"/>
          </a:p>
        </p:txBody>
      </p:sp>
    </p:spTree>
    <p:extLst>
      <p:ext uri="{BB962C8B-B14F-4D97-AF65-F5344CB8AC3E}">
        <p14:creationId xmlns:p14="http://schemas.microsoft.com/office/powerpoint/2010/main" val="270152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79FE7020-BC9F-8ABA-BF92-018C795FC3AE}"/>
              </a:ext>
            </a:extLst>
          </p:cNvPr>
          <p:cNvSpPr>
            <a:spLocks noGrp="1"/>
          </p:cNvSpPr>
          <p:nvPr>
            <p:ph sz="quarter" idx="10"/>
          </p:nvPr>
        </p:nvSpPr>
        <p:spPr>
          <a:xfrm>
            <a:off x="914400" y="1062034"/>
            <a:ext cx="10363200" cy="5213638"/>
          </a:xfrm>
          <a:prstGeom prst="rect">
            <a:avLst/>
          </a:prstGeom>
        </p:spPr>
        <p:txBody>
          <a:bodyPr/>
          <a:lstStyle>
            <a:lvl1pPr marL="0" indent="0" algn="l">
              <a:buFont typeface="+mj-ea"/>
              <a:buNone/>
              <a:defRPr sz="4800" b="1" baseline="0">
                <a:solidFill>
                  <a:srgbClr val="0000FF"/>
                </a:solidFill>
                <a:latin typeface="Times New Roman" panose="02020603050405020304" pitchFamily="18" charset="0"/>
                <a:ea typeface="+mj-ea"/>
              </a:defRPr>
            </a:lvl1pPr>
            <a:lvl2pPr marL="971550" indent="-514350" algn="l">
              <a:buFont typeface="+mj-lt"/>
              <a:buAutoNum type="arabicPeriod"/>
              <a:defRPr sz="3600" b="1" baseline="0">
                <a:solidFill>
                  <a:srgbClr val="0000FF"/>
                </a:solidFill>
                <a:latin typeface="Times New Roman" panose="02020603050405020304" pitchFamily="18" charset="0"/>
                <a:ea typeface="+mj-ea"/>
              </a:defRPr>
            </a:lvl2pPr>
            <a:lvl3pPr algn="l">
              <a:defRPr sz="3600" b="1" baseline="0">
                <a:solidFill>
                  <a:srgbClr val="0000FF"/>
                </a:solidFill>
                <a:latin typeface="Times New Roman" panose="02020603050405020304" pitchFamily="18" charset="0"/>
                <a:ea typeface="+mj-ea"/>
              </a:defRPr>
            </a:lvl3pPr>
            <a:lvl4pPr algn="l">
              <a:defRPr sz="3200" b="1" baseline="0">
                <a:solidFill>
                  <a:srgbClr val="0000FF"/>
                </a:solidFill>
                <a:latin typeface="Times New Roman" panose="02020603050405020304" pitchFamily="18" charset="0"/>
                <a:ea typeface="+mj-ea"/>
              </a:defRPr>
            </a:lvl4pPr>
            <a:lvl5pPr algn="l">
              <a:defRPr sz="3200" b="1" baseline="0">
                <a:solidFill>
                  <a:srgbClr val="0000FF"/>
                </a:solidFill>
                <a:latin typeface="Times New Roman" panose="02020603050405020304" pitchFamily="18" charset="0"/>
                <a:ea typeface="+mj-ea"/>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556291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anose="02020603050405020304" pitchFamily="18" charset="0"/>
              </a:defRPr>
            </a:lvl1pPr>
          </a:lstStyle>
          <a:p>
            <a:r>
              <a:rPr lang="zh-CN" altLang="en-US"/>
              <a:t>单击此处编辑母版标题样式</a:t>
            </a:r>
          </a:p>
        </p:txBody>
      </p:sp>
      <p:sp>
        <p:nvSpPr>
          <p:cNvPr id="3" name="内容占位符 2"/>
          <p:cNvSpPr>
            <a:spLocks noGrp="1"/>
          </p:cNvSpPr>
          <p:nvPr>
            <p:ph idx="1"/>
          </p:nvPr>
        </p:nvSpPr>
        <p:spPr>
          <a:xfrm>
            <a:off x="609600" y="1162051"/>
            <a:ext cx="10972800" cy="5286875"/>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3007488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459317" y="188914"/>
            <a:ext cx="8735483" cy="7064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5476" name="Line 4"/>
          <p:cNvSpPr>
            <a:spLocks noChangeShapeType="1"/>
          </p:cNvSpPr>
          <p:nvPr/>
        </p:nvSpPr>
        <p:spPr bwMode="auto">
          <a:xfrm>
            <a:off x="609600" y="861358"/>
            <a:ext cx="11074400" cy="0"/>
          </a:xfrm>
          <a:prstGeom prst="line">
            <a:avLst/>
          </a:prstGeom>
          <a:noFill/>
          <a:ln w="44450">
            <a:solidFill>
              <a:srgbClr val="FFFF00"/>
            </a:solidFill>
            <a:round/>
            <a:headEnd/>
            <a:tailEnd/>
          </a:ln>
          <a:effectLst/>
        </p:spPr>
        <p:txBody>
          <a:bodyPr/>
          <a:lstStyle/>
          <a:p>
            <a:pPr>
              <a:defRPr/>
            </a:pPr>
            <a:endParaRPr lang="zh-CN" altLang="en-US" sz="1800" baseline="0">
              <a:latin typeface="Times New Roman" panose="02020603050405020304" pitchFamily="18" charset="0"/>
            </a:endParaRPr>
          </a:p>
        </p:txBody>
      </p:sp>
      <p:sp>
        <p:nvSpPr>
          <p:cNvPr id="105477" name="Line 5"/>
          <p:cNvSpPr>
            <a:spLocks noChangeShapeType="1"/>
          </p:cNvSpPr>
          <p:nvPr/>
        </p:nvSpPr>
        <p:spPr bwMode="auto">
          <a:xfrm>
            <a:off x="609600" y="831850"/>
            <a:ext cx="11074400" cy="0"/>
          </a:xfrm>
          <a:prstGeom prst="line">
            <a:avLst/>
          </a:prstGeom>
          <a:noFill/>
          <a:ln w="50800">
            <a:solidFill>
              <a:srgbClr val="0000FF"/>
            </a:solidFill>
            <a:round/>
            <a:headEnd/>
            <a:tailEnd/>
          </a:ln>
          <a:effectLst/>
        </p:spPr>
        <p:txBody>
          <a:bodyPr/>
          <a:lstStyle/>
          <a:p>
            <a:pPr>
              <a:defRPr/>
            </a:pPr>
            <a:endParaRPr lang="zh-CN" altLang="en-US" sz="1800" baseline="0">
              <a:latin typeface="Times New Roman" panose="02020603050405020304" pitchFamily="18" charset="0"/>
            </a:endParaRPr>
          </a:p>
        </p:txBody>
      </p:sp>
      <p:pic>
        <p:nvPicPr>
          <p:cNvPr id="1029" name="Picture 5">
            <a:extLst>
              <a:ext uri="{FF2B5EF4-FFF2-40B4-BE49-F238E27FC236}">
                <a16:creationId xmlns:a16="http://schemas.microsoft.com/office/drawing/2014/main" id="{CCECFAA3-40F1-8339-825D-16CA488E8CCF}"/>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048750" y="382206"/>
            <a:ext cx="2578399" cy="319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018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rtl="0" eaLnBrk="0" fontAlgn="base" hangingPunct="0">
        <a:spcBef>
          <a:spcPct val="0"/>
        </a:spcBef>
        <a:spcAft>
          <a:spcPct val="0"/>
        </a:spcAft>
        <a:defRPr sz="3200" b="1" baseline="0">
          <a:solidFill>
            <a:srgbClr val="0000FF"/>
          </a:solidFill>
          <a:latin typeface="Times New Roman" panose="02020603050405020304" pitchFamily="18" charset="0"/>
          <a:ea typeface="+mj-ea"/>
          <a:cs typeface="+mj-cs"/>
        </a:defRPr>
      </a:lvl1pPr>
      <a:lvl2pPr algn="l" rtl="0" eaLnBrk="0" fontAlgn="base" hangingPunct="0">
        <a:spcBef>
          <a:spcPct val="0"/>
        </a:spcBef>
        <a:spcAft>
          <a:spcPct val="0"/>
        </a:spcAft>
        <a:defRPr sz="3200" b="1">
          <a:solidFill>
            <a:srgbClr val="0000FF"/>
          </a:solidFill>
          <a:latin typeface="Arial" charset="0"/>
          <a:ea typeface="宋体" pitchFamily="2" charset="-122"/>
        </a:defRPr>
      </a:lvl2pPr>
      <a:lvl3pPr algn="l" rtl="0" eaLnBrk="0" fontAlgn="base" hangingPunct="0">
        <a:spcBef>
          <a:spcPct val="0"/>
        </a:spcBef>
        <a:spcAft>
          <a:spcPct val="0"/>
        </a:spcAft>
        <a:defRPr sz="3200" b="1">
          <a:solidFill>
            <a:srgbClr val="0000FF"/>
          </a:solidFill>
          <a:latin typeface="Arial" charset="0"/>
          <a:ea typeface="宋体" pitchFamily="2" charset="-122"/>
        </a:defRPr>
      </a:lvl3pPr>
      <a:lvl4pPr algn="l" rtl="0" eaLnBrk="0" fontAlgn="base" hangingPunct="0">
        <a:spcBef>
          <a:spcPct val="0"/>
        </a:spcBef>
        <a:spcAft>
          <a:spcPct val="0"/>
        </a:spcAft>
        <a:defRPr sz="3200" b="1">
          <a:solidFill>
            <a:srgbClr val="0000FF"/>
          </a:solidFill>
          <a:latin typeface="Arial" charset="0"/>
          <a:ea typeface="宋体" pitchFamily="2" charset="-122"/>
        </a:defRPr>
      </a:lvl4pPr>
      <a:lvl5pPr algn="l" rtl="0" eaLnBrk="0" fontAlgn="base" hangingPunct="0">
        <a:spcBef>
          <a:spcPct val="0"/>
        </a:spcBef>
        <a:spcAft>
          <a:spcPct val="0"/>
        </a:spcAft>
        <a:defRPr sz="3200" b="1">
          <a:solidFill>
            <a:srgbClr val="0000FF"/>
          </a:solidFill>
          <a:latin typeface="Arial" charset="0"/>
          <a:ea typeface="宋体" pitchFamily="2" charset="-122"/>
        </a:defRPr>
      </a:lvl5pPr>
      <a:lvl6pPr marL="457200" algn="l" rtl="0" fontAlgn="base">
        <a:spcBef>
          <a:spcPct val="0"/>
        </a:spcBef>
        <a:spcAft>
          <a:spcPct val="0"/>
        </a:spcAft>
        <a:defRPr sz="3200" b="1">
          <a:solidFill>
            <a:srgbClr val="0000FF"/>
          </a:solidFill>
          <a:latin typeface="Arial" charset="0"/>
          <a:ea typeface="宋体" pitchFamily="2" charset="-122"/>
        </a:defRPr>
      </a:lvl6pPr>
      <a:lvl7pPr marL="914400" algn="l" rtl="0" fontAlgn="base">
        <a:spcBef>
          <a:spcPct val="0"/>
        </a:spcBef>
        <a:spcAft>
          <a:spcPct val="0"/>
        </a:spcAft>
        <a:defRPr sz="3200" b="1">
          <a:solidFill>
            <a:srgbClr val="0000FF"/>
          </a:solidFill>
          <a:latin typeface="Arial" charset="0"/>
          <a:ea typeface="宋体" pitchFamily="2" charset="-122"/>
        </a:defRPr>
      </a:lvl7pPr>
      <a:lvl8pPr marL="1371600" algn="l" rtl="0" fontAlgn="base">
        <a:spcBef>
          <a:spcPct val="0"/>
        </a:spcBef>
        <a:spcAft>
          <a:spcPct val="0"/>
        </a:spcAft>
        <a:defRPr sz="3200" b="1">
          <a:solidFill>
            <a:srgbClr val="0000FF"/>
          </a:solidFill>
          <a:latin typeface="Arial" charset="0"/>
          <a:ea typeface="宋体" pitchFamily="2" charset="-122"/>
        </a:defRPr>
      </a:lvl8pPr>
      <a:lvl9pPr marL="1828800" algn="l" rtl="0" fontAlgn="base">
        <a:spcBef>
          <a:spcPct val="0"/>
        </a:spcBef>
        <a:spcAft>
          <a:spcPct val="0"/>
        </a:spcAft>
        <a:defRPr sz="3200" b="1">
          <a:solidFill>
            <a:srgbClr val="0000FF"/>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459317" y="188914"/>
            <a:ext cx="8735483" cy="7064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5476" name="Line 4"/>
          <p:cNvSpPr>
            <a:spLocks noChangeShapeType="1"/>
          </p:cNvSpPr>
          <p:nvPr/>
        </p:nvSpPr>
        <p:spPr bwMode="auto">
          <a:xfrm>
            <a:off x="609600" y="861358"/>
            <a:ext cx="11074400" cy="0"/>
          </a:xfrm>
          <a:prstGeom prst="line">
            <a:avLst/>
          </a:prstGeom>
          <a:noFill/>
          <a:ln w="44450">
            <a:solidFill>
              <a:srgbClr val="FFFF00"/>
            </a:solidFill>
            <a:round/>
            <a:headEnd/>
            <a:tailEnd/>
          </a:ln>
          <a:effectLst/>
        </p:spPr>
        <p:txBody>
          <a:bodyPr/>
          <a:lstStyle/>
          <a:p>
            <a:pPr>
              <a:defRPr/>
            </a:pPr>
            <a:endParaRPr lang="zh-CN" altLang="en-US" sz="1800" baseline="0">
              <a:latin typeface="Times New Roman" panose="02020603050405020304" pitchFamily="18" charset="0"/>
            </a:endParaRPr>
          </a:p>
        </p:txBody>
      </p:sp>
      <p:sp>
        <p:nvSpPr>
          <p:cNvPr id="105477" name="Line 5"/>
          <p:cNvSpPr>
            <a:spLocks noChangeShapeType="1"/>
          </p:cNvSpPr>
          <p:nvPr/>
        </p:nvSpPr>
        <p:spPr bwMode="auto">
          <a:xfrm>
            <a:off x="609600" y="831850"/>
            <a:ext cx="11074400" cy="0"/>
          </a:xfrm>
          <a:prstGeom prst="line">
            <a:avLst/>
          </a:prstGeom>
          <a:noFill/>
          <a:ln w="50800">
            <a:solidFill>
              <a:srgbClr val="0000FF"/>
            </a:solidFill>
            <a:round/>
            <a:headEnd/>
            <a:tailEnd/>
          </a:ln>
          <a:effectLst/>
        </p:spPr>
        <p:txBody>
          <a:bodyPr/>
          <a:lstStyle/>
          <a:p>
            <a:pPr>
              <a:defRPr/>
            </a:pPr>
            <a:endParaRPr lang="zh-CN" altLang="en-US" sz="1800" baseline="0">
              <a:latin typeface="Times New Roman" panose="02020603050405020304" pitchFamily="18" charset="0"/>
            </a:endParaRPr>
          </a:p>
        </p:txBody>
      </p:sp>
      <p:pic>
        <p:nvPicPr>
          <p:cNvPr id="1029" name="Picture 5">
            <a:extLst>
              <a:ext uri="{FF2B5EF4-FFF2-40B4-BE49-F238E27FC236}">
                <a16:creationId xmlns:a16="http://schemas.microsoft.com/office/drawing/2014/main" id="{CCECFAA3-40F1-8339-825D-16CA488E8C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8750" y="382206"/>
            <a:ext cx="2578399" cy="31985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5">
            <a:extLst>
              <a:ext uri="{FF2B5EF4-FFF2-40B4-BE49-F238E27FC236}">
                <a16:creationId xmlns:a16="http://schemas.microsoft.com/office/drawing/2014/main" id="{EBD0CF04-8F74-C0ED-9E1A-C6AB4894B32C}"/>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048750" y="382206"/>
            <a:ext cx="2578399" cy="319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6022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txStyles>
    <p:titleStyle>
      <a:lvl1pPr algn="l" rtl="0" eaLnBrk="1" fontAlgn="base" hangingPunct="1">
        <a:spcBef>
          <a:spcPct val="0"/>
        </a:spcBef>
        <a:spcAft>
          <a:spcPct val="0"/>
        </a:spcAft>
        <a:defRPr sz="3200" b="1" baseline="0">
          <a:solidFill>
            <a:srgbClr val="0000FF"/>
          </a:solidFill>
          <a:latin typeface="Times New Roman" panose="02020603050405020304" pitchFamily="18" charset="0"/>
          <a:ea typeface="+mj-ea"/>
          <a:cs typeface="+mj-cs"/>
        </a:defRPr>
      </a:lvl1pPr>
      <a:lvl2pPr algn="l" rtl="0" eaLnBrk="1" fontAlgn="base" hangingPunct="1">
        <a:spcBef>
          <a:spcPct val="0"/>
        </a:spcBef>
        <a:spcAft>
          <a:spcPct val="0"/>
        </a:spcAft>
        <a:defRPr sz="3200" b="1">
          <a:solidFill>
            <a:srgbClr val="0000FF"/>
          </a:solidFill>
          <a:latin typeface="Arial" charset="0"/>
          <a:ea typeface="宋体" pitchFamily="2" charset="-122"/>
        </a:defRPr>
      </a:lvl2pPr>
      <a:lvl3pPr algn="l" rtl="0" eaLnBrk="1" fontAlgn="base" hangingPunct="1">
        <a:spcBef>
          <a:spcPct val="0"/>
        </a:spcBef>
        <a:spcAft>
          <a:spcPct val="0"/>
        </a:spcAft>
        <a:defRPr sz="3200" b="1">
          <a:solidFill>
            <a:srgbClr val="0000FF"/>
          </a:solidFill>
          <a:latin typeface="Arial" charset="0"/>
          <a:ea typeface="宋体" pitchFamily="2" charset="-122"/>
        </a:defRPr>
      </a:lvl3pPr>
      <a:lvl4pPr algn="l" rtl="0" eaLnBrk="1" fontAlgn="base" hangingPunct="1">
        <a:spcBef>
          <a:spcPct val="0"/>
        </a:spcBef>
        <a:spcAft>
          <a:spcPct val="0"/>
        </a:spcAft>
        <a:defRPr sz="3200" b="1">
          <a:solidFill>
            <a:srgbClr val="0000FF"/>
          </a:solidFill>
          <a:latin typeface="Arial" charset="0"/>
          <a:ea typeface="宋体" pitchFamily="2" charset="-122"/>
        </a:defRPr>
      </a:lvl4pPr>
      <a:lvl5pPr algn="l" rtl="0" eaLnBrk="1" fontAlgn="base" hangingPunct="1">
        <a:spcBef>
          <a:spcPct val="0"/>
        </a:spcBef>
        <a:spcAft>
          <a:spcPct val="0"/>
        </a:spcAft>
        <a:defRPr sz="3200" b="1">
          <a:solidFill>
            <a:srgbClr val="0000FF"/>
          </a:solidFill>
          <a:latin typeface="Arial" charset="0"/>
          <a:ea typeface="宋体" pitchFamily="2" charset="-122"/>
        </a:defRPr>
      </a:lvl5pPr>
      <a:lvl6pPr marL="457200" algn="l" rtl="0" eaLnBrk="1" fontAlgn="base" hangingPunct="1">
        <a:spcBef>
          <a:spcPct val="0"/>
        </a:spcBef>
        <a:spcAft>
          <a:spcPct val="0"/>
        </a:spcAft>
        <a:defRPr sz="3200" b="1">
          <a:solidFill>
            <a:srgbClr val="0000FF"/>
          </a:solidFill>
          <a:latin typeface="Arial" charset="0"/>
          <a:ea typeface="宋体" pitchFamily="2" charset="-122"/>
        </a:defRPr>
      </a:lvl6pPr>
      <a:lvl7pPr marL="914400" algn="l" rtl="0" eaLnBrk="1" fontAlgn="base" hangingPunct="1">
        <a:spcBef>
          <a:spcPct val="0"/>
        </a:spcBef>
        <a:spcAft>
          <a:spcPct val="0"/>
        </a:spcAft>
        <a:defRPr sz="3200" b="1">
          <a:solidFill>
            <a:srgbClr val="0000FF"/>
          </a:solidFill>
          <a:latin typeface="Arial" charset="0"/>
          <a:ea typeface="宋体" pitchFamily="2" charset="-122"/>
        </a:defRPr>
      </a:lvl7pPr>
      <a:lvl8pPr marL="1371600" algn="l" rtl="0" eaLnBrk="1" fontAlgn="base" hangingPunct="1">
        <a:spcBef>
          <a:spcPct val="0"/>
        </a:spcBef>
        <a:spcAft>
          <a:spcPct val="0"/>
        </a:spcAft>
        <a:defRPr sz="3200" b="1">
          <a:solidFill>
            <a:srgbClr val="0000FF"/>
          </a:solidFill>
          <a:latin typeface="Arial" charset="0"/>
          <a:ea typeface="宋体" pitchFamily="2" charset="-122"/>
        </a:defRPr>
      </a:lvl8pPr>
      <a:lvl9pPr marL="1828800" algn="l" rtl="0" eaLnBrk="1" fontAlgn="base" hangingPunct="1">
        <a:spcBef>
          <a:spcPct val="0"/>
        </a:spcBef>
        <a:spcAft>
          <a:spcPct val="0"/>
        </a:spcAft>
        <a:defRPr sz="3200" b="1">
          <a:solidFill>
            <a:srgbClr val="0000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customXml" Target="../ink/ink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1.png"/><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625EF2-87E1-834C-1234-C21430B2C457}"/>
              </a:ext>
            </a:extLst>
          </p:cNvPr>
          <p:cNvSpPr>
            <a:spLocks noGrp="1"/>
          </p:cNvSpPr>
          <p:nvPr>
            <p:ph type="ctrTitle"/>
          </p:nvPr>
        </p:nvSpPr>
        <p:spPr/>
        <p:txBody>
          <a:bodyPr/>
          <a:lstStyle/>
          <a:p>
            <a:r>
              <a:rPr lang="zh-CN" altLang="en-US" dirty="0"/>
              <a:t>时间与历元</a:t>
            </a:r>
          </a:p>
        </p:txBody>
      </p:sp>
      <p:sp>
        <p:nvSpPr>
          <p:cNvPr id="3" name="副标题 2">
            <a:extLst>
              <a:ext uri="{FF2B5EF4-FFF2-40B4-BE49-F238E27FC236}">
                <a16:creationId xmlns:a16="http://schemas.microsoft.com/office/drawing/2014/main" id="{47F85DDB-550A-B155-2555-B67B5CF4E769}"/>
              </a:ext>
            </a:extLst>
          </p:cNvPr>
          <p:cNvSpPr>
            <a:spLocks noGrp="1"/>
          </p:cNvSpPr>
          <p:nvPr>
            <p:ph type="subTitle" idx="1"/>
          </p:nvPr>
        </p:nvSpPr>
        <p:spPr/>
        <p:txBody>
          <a:bodyPr/>
          <a:lstStyle/>
          <a:p>
            <a:r>
              <a:rPr lang="zh-CN" altLang="en-US" dirty="0"/>
              <a:t>杨哲</a:t>
            </a:r>
          </a:p>
        </p:txBody>
      </p:sp>
    </p:spTree>
    <p:extLst>
      <p:ext uri="{BB962C8B-B14F-4D97-AF65-F5344CB8AC3E}">
        <p14:creationId xmlns:p14="http://schemas.microsoft.com/office/powerpoint/2010/main" val="1262576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73EB0-1FE2-6E7E-3465-1EE29D1A616E}"/>
              </a:ext>
            </a:extLst>
          </p:cNvPr>
          <p:cNvSpPr>
            <a:spLocks noGrp="1"/>
          </p:cNvSpPr>
          <p:nvPr>
            <p:ph type="title"/>
          </p:nvPr>
        </p:nvSpPr>
        <p:spPr/>
        <p:txBody>
          <a:bodyPr/>
          <a:lstStyle/>
          <a:p>
            <a:r>
              <a:rPr lang="zh-CN" altLang="en-US" dirty="0"/>
              <a:t>历书时</a:t>
            </a:r>
          </a:p>
        </p:txBody>
      </p:sp>
      <p:sp>
        <p:nvSpPr>
          <p:cNvPr id="3" name="内容占位符 2">
            <a:extLst>
              <a:ext uri="{FF2B5EF4-FFF2-40B4-BE49-F238E27FC236}">
                <a16:creationId xmlns:a16="http://schemas.microsoft.com/office/drawing/2014/main" id="{E7237343-F430-21B2-EC56-F6ADF284DCCB}"/>
              </a:ext>
            </a:extLst>
          </p:cNvPr>
          <p:cNvSpPr>
            <a:spLocks noGrp="1"/>
          </p:cNvSpPr>
          <p:nvPr>
            <p:ph idx="1"/>
          </p:nvPr>
        </p:nvSpPr>
        <p:spPr/>
        <p:txBody>
          <a:bodyPr>
            <a:normAutofit fontScale="85000" lnSpcReduction="10000"/>
          </a:bodyPr>
          <a:lstStyle/>
          <a:p>
            <a:r>
              <a:rPr lang="zh-CN" altLang="en-US" dirty="0"/>
              <a:t>历书时（</a:t>
            </a:r>
            <a:r>
              <a:rPr lang="en-US" altLang="zh-CN" dirty="0"/>
              <a:t>ET</a:t>
            </a:r>
            <a:r>
              <a:rPr lang="zh-CN" altLang="en-US" dirty="0"/>
              <a:t>）是建立在牛顿力学上的均匀的时间基准。</a:t>
            </a:r>
            <a:endParaRPr lang="en-US" altLang="zh-CN" dirty="0"/>
          </a:p>
          <a:p>
            <a:r>
              <a:rPr lang="en-US" altLang="zh-CN" dirty="0"/>
              <a:t>1948</a:t>
            </a:r>
            <a:r>
              <a:rPr lang="zh-CN" altLang="en-US" dirty="0"/>
              <a:t>年，美国天文学家杰拉德</a:t>
            </a:r>
            <a:r>
              <a:rPr lang="en-US" altLang="zh-CN" dirty="0"/>
              <a:t>·</a:t>
            </a:r>
            <a:r>
              <a:rPr lang="zh-CN" altLang="en-US" dirty="0"/>
              <a:t>莫里斯</a:t>
            </a:r>
            <a:r>
              <a:rPr lang="en-US" altLang="zh-CN" dirty="0"/>
              <a:t>·</a:t>
            </a:r>
            <a:r>
              <a:rPr lang="zh-CN" altLang="en-US" dirty="0"/>
              <a:t>克莱门斯提出建立历书时以避免世界时中因日长变化造成的不均匀性，更准确地描述天体的运动。</a:t>
            </a:r>
            <a:endParaRPr lang="en-US" altLang="zh-CN" dirty="0"/>
          </a:p>
          <a:p>
            <a:r>
              <a:rPr lang="zh-CN" altLang="en-US" dirty="0"/>
              <a:t>历书时在</a:t>
            </a:r>
            <a:r>
              <a:rPr lang="en-US" altLang="zh-CN" dirty="0"/>
              <a:t>1952</a:t>
            </a:r>
            <a:r>
              <a:rPr lang="zh-CN" altLang="en-US" dirty="0"/>
              <a:t>年－</a:t>
            </a:r>
            <a:r>
              <a:rPr lang="en-US" altLang="zh-CN" dirty="0"/>
              <a:t>1976</a:t>
            </a:r>
            <a:r>
              <a:rPr lang="zh-CN" altLang="en-US" dirty="0"/>
              <a:t>年间被国际天文联合会采用为天文计算中的时间标准，并在</a:t>
            </a:r>
            <a:r>
              <a:rPr lang="en-US" altLang="zh-CN" dirty="0"/>
              <a:t>1956</a:t>
            </a:r>
            <a:r>
              <a:rPr lang="zh-CN" altLang="en-US" dirty="0"/>
              <a:t>年－</a:t>
            </a:r>
            <a:r>
              <a:rPr lang="en-US" altLang="zh-CN" dirty="0"/>
              <a:t>1967</a:t>
            </a:r>
            <a:r>
              <a:rPr lang="zh-CN" altLang="en-US" dirty="0"/>
              <a:t>年间同时作为国际单位制中的时间标准。</a:t>
            </a:r>
            <a:endParaRPr lang="en-US" altLang="zh-CN" dirty="0"/>
          </a:p>
          <a:p>
            <a:r>
              <a:rPr lang="zh-CN" altLang="en-US" dirty="0"/>
              <a:t>历书时的时间间隔以秒为基本单位，一秒被定义为</a:t>
            </a:r>
            <a:r>
              <a:rPr lang="en-US" altLang="zh-CN" dirty="0"/>
              <a:t>1900</a:t>
            </a:r>
            <a:r>
              <a:rPr lang="zh-CN" altLang="en-US" dirty="0"/>
              <a:t>年</a:t>
            </a:r>
            <a:r>
              <a:rPr lang="en-US" altLang="zh-CN" dirty="0"/>
              <a:t>1</a:t>
            </a:r>
            <a:r>
              <a:rPr lang="zh-CN" altLang="en-US" dirty="0"/>
              <a:t>月</a:t>
            </a:r>
            <a:r>
              <a:rPr lang="en-US" altLang="zh-CN" dirty="0"/>
              <a:t>0.5</a:t>
            </a:r>
            <a:r>
              <a:rPr lang="zh-CN" altLang="en-US" dirty="0"/>
              <a:t>日所对应的回归年长度的</a:t>
            </a:r>
            <a:r>
              <a:rPr lang="en-US" altLang="zh-CN" dirty="0">
                <a:solidFill>
                  <a:srgbClr val="FF0000"/>
                </a:solidFill>
              </a:rPr>
              <a:t>1/31 556 925.9747</a:t>
            </a:r>
            <a:r>
              <a:rPr lang="zh-CN" altLang="en-US" dirty="0"/>
              <a:t>；其起始时刻则被定义为世界时中的</a:t>
            </a:r>
            <a:r>
              <a:rPr lang="en-US" altLang="zh-CN" dirty="0"/>
              <a:t>1900</a:t>
            </a:r>
            <a:r>
              <a:rPr lang="zh-CN" altLang="en-US" dirty="0"/>
              <a:t>年</a:t>
            </a:r>
            <a:r>
              <a:rPr lang="en-US" altLang="zh-CN" dirty="0"/>
              <a:t>1</a:t>
            </a:r>
            <a:r>
              <a:rPr lang="zh-CN" altLang="en-US" dirty="0"/>
              <a:t>月</a:t>
            </a:r>
            <a:r>
              <a:rPr lang="en-US" altLang="zh-CN" dirty="0"/>
              <a:t>0</a:t>
            </a:r>
            <a:r>
              <a:rPr lang="zh-CN" altLang="en-US" dirty="0"/>
              <a:t>日</a:t>
            </a:r>
            <a:r>
              <a:rPr lang="en-US" altLang="zh-CN" dirty="0"/>
              <a:t>12</a:t>
            </a:r>
            <a:r>
              <a:rPr lang="zh-CN" altLang="en-US" dirty="0"/>
              <a:t>时。</a:t>
            </a:r>
            <a:endParaRPr lang="en-US" altLang="zh-CN" dirty="0"/>
          </a:p>
          <a:p>
            <a:r>
              <a:rPr lang="zh-CN" altLang="en-US" dirty="0"/>
              <a:t>在历书时中，秒长的定义不随时间而变化，因此历书时的时间长度是</a:t>
            </a:r>
            <a:r>
              <a:rPr lang="zh-CN" altLang="en-US" dirty="0">
                <a:solidFill>
                  <a:srgbClr val="FF0000"/>
                </a:solidFill>
              </a:rPr>
              <a:t>严格一致</a:t>
            </a:r>
            <a:r>
              <a:rPr lang="zh-CN" altLang="en-US" dirty="0"/>
              <a:t>的。</a:t>
            </a:r>
            <a:endParaRPr lang="en-US" altLang="zh-CN" dirty="0"/>
          </a:p>
          <a:p>
            <a:r>
              <a:rPr lang="zh-CN" altLang="en-US" dirty="0"/>
              <a:t>在</a:t>
            </a:r>
            <a:r>
              <a:rPr lang="en-US" altLang="zh-CN" dirty="0"/>
              <a:t>1967</a:t>
            </a:r>
            <a:r>
              <a:rPr lang="zh-CN" altLang="en-US" dirty="0"/>
              <a:t>年，国际单位制采用的时间标准由历书时变为原子时。后在</a:t>
            </a:r>
            <a:r>
              <a:rPr lang="en-US" altLang="zh-CN" dirty="0"/>
              <a:t>1976</a:t>
            </a:r>
            <a:r>
              <a:rPr lang="zh-CN" altLang="en-US" dirty="0"/>
              <a:t>年，国际天文联合会也决定自</a:t>
            </a:r>
            <a:r>
              <a:rPr lang="en-US" altLang="zh-CN" dirty="0"/>
              <a:t>1984</a:t>
            </a:r>
            <a:r>
              <a:rPr lang="zh-CN" altLang="en-US" dirty="0"/>
              <a:t>年起以力学时取代历书时。</a:t>
            </a:r>
          </a:p>
        </p:txBody>
      </p:sp>
    </p:spTree>
    <p:extLst>
      <p:ext uri="{BB962C8B-B14F-4D97-AF65-F5344CB8AC3E}">
        <p14:creationId xmlns:p14="http://schemas.microsoft.com/office/powerpoint/2010/main" val="2172197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B20959-974C-47F4-9362-C7A1CBCF1616}"/>
              </a:ext>
            </a:extLst>
          </p:cNvPr>
          <p:cNvSpPr>
            <a:spLocks noGrp="1"/>
          </p:cNvSpPr>
          <p:nvPr>
            <p:ph type="title"/>
          </p:nvPr>
        </p:nvSpPr>
        <p:spPr/>
        <p:txBody>
          <a:bodyPr/>
          <a:lstStyle/>
          <a:p>
            <a:r>
              <a:rPr lang="zh-CN" altLang="en-US" dirty="0"/>
              <a:t>相对论力学时</a:t>
            </a:r>
          </a:p>
        </p:txBody>
      </p:sp>
      <p:sp>
        <p:nvSpPr>
          <p:cNvPr id="3" name="内容占位符 2">
            <a:extLst>
              <a:ext uri="{FF2B5EF4-FFF2-40B4-BE49-F238E27FC236}">
                <a16:creationId xmlns:a16="http://schemas.microsoft.com/office/drawing/2014/main" id="{0DBB7B90-2ECF-AD50-4234-F55254605D56}"/>
              </a:ext>
            </a:extLst>
          </p:cNvPr>
          <p:cNvSpPr>
            <a:spLocks noGrp="1"/>
          </p:cNvSpPr>
          <p:nvPr>
            <p:ph idx="1"/>
          </p:nvPr>
        </p:nvSpPr>
        <p:spPr/>
        <p:txBody>
          <a:bodyPr>
            <a:normAutofit fontScale="92500" lnSpcReduction="10000"/>
          </a:bodyPr>
          <a:lstStyle/>
          <a:p>
            <a:r>
              <a:rPr lang="zh-CN" altLang="en-US" dirty="0"/>
              <a:t>地球力学时（</a:t>
            </a:r>
            <a:r>
              <a:rPr lang="en-US" altLang="zh-CN" dirty="0"/>
              <a:t>TDT</a:t>
            </a:r>
            <a:r>
              <a:rPr lang="zh-CN" altLang="en-US" dirty="0"/>
              <a:t>）建立在国际原子时的基础上，其秒长与国际原子时的秒长相等，起始时刻则被定义在历书时的</a:t>
            </a:r>
            <a:r>
              <a:rPr lang="en-US" altLang="zh-CN" dirty="0"/>
              <a:t>1977</a:t>
            </a:r>
            <a:r>
              <a:rPr lang="zh-CN" altLang="en-US" dirty="0"/>
              <a:t>年</a:t>
            </a:r>
            <a:r>
              <a:rPr lang="en-US" altLang="zh-CN" dirty="0"/>
              <a:t>1</a:t>
            </a:r>
            <a:r>
              <a:rPr lang="zh-CN" altLang="en-US" dirty="0"/>
              <a:t>月</a:t>
            </a:r>
            <a:r>
              <a:rPr lang="en-US" altLang="zh-CN" dirty="0"/>
              <a:t>1</a:t>
            </a:r>
            <a:r>
              <a:rPr lang="zh-CN" altLang="en-US" dirty="0"/>
              <a:t>日</a:t>
            </a:r>
            <a:r>
              <a:rPr lang="en-US" altLang="zh-CN" dirty="0"/>
              <a:t>0</a:t>
            </a:r>
            <a:r>
              <a:rPr lang="zh-CN" altLang="en-US" dirty="0"/>
              <a:t>时（</a:t>
            </a:r>
            <a:r>
              <a:rPr lang="en-US" altLang="zh-CN" dirty="0"/>
              <a:t>JD 2443144.5 </a:t>
            </a:r>
            <a:r>
              <a:rPr lang="zh-CN" altLang="en-US" dirty="0"/>
              <a:t>），以保证力学时系统和历书时系统的连续性。地球力学时的提出是为了弥补牛顿力学框架下定义的时间基准的不足。从定义上看，地球力学时也可被视作是在大地水准面上实现的、与国际单位制的秒长相一致的理想原子时。</a:t>
            </a:r>
            <a:endParaRPr lang="en-US" altLang="zh-CN" dirty="0"/>
          </a:p>
          <a:p>
            <a:r>
              <a:rPr lang="zh-CN" altLang="en-US" dirty="0"/>
              <a:t>在</a:t>
            </a:r>
            <a:r>
              <a:rPr lang="en-US" altLang="zh-CN" dirty="0"/>
              <a:t>1991</a:t>
            </a:r>
            <a:r>
              <a:rPr lang="zh-CN" altLang="en-US" dirty="0"/>
              <a:t>年召开的第</a:t>
            </a:r>
            <a:r>
              <a:rPr lang="en-US" altLang="zh-CN" dirty="0"/>
              <a:t>21</a:t>
            </a:r>
            <a:r>
              <a:rPr lang="zh-CN" altLang="en-US" dirty="0"/>
              <a:t>届国际天文联合会大会上，地球力学时被重新命名为地球时（</a:t>
            </a:r>
            <a:r>
              <a:rPr lang="en-US" altLang="zh-CN" dirty="0"/>
              <a:t>TT</a:t>
            </a:r>
            <a:r>
              <a:rPr lang="zh-CN" altLang="en-US" dirty="0"/>
              <a:t>）。地球时继承了起始时刻历书时与国际原子时的不一致性，其与国际原子时的转换关系如下：</a:t>
            </a:r>
          </a:p>
          <a:p>
            <a:r>
              <a:rPr lang="en-US" altLang="zh-CN" dirty="0"/>
              <a:t>TT−TAI=32.184s</a:t>
            </a:r>
          </a:p>
        </p:txBody>
      </p:sp>
    </p:spTree>
    <p:extLst>
      <p:ext uri="{BB962C8B-B14F-4D97-AF65-F5344CB8AC3E}">
        <p14:creationId xmlns:p14="http://schemas.microsoft.com/office/powerpoint/2010/main" val="25213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7BA3F-5D5A-47E6-A54B-47E25F3BB93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790FD83-A041-659C-E323-5CDE205C1BA3}"/>
              </a:ext>
            </a:extLst>
          </p:cNvPr>
          <p:cNvSpPr>
            <a:spLocks noGrp="1"/>
          </p:cNvSpPr>
          <p:nvPr>
            <p:ph type="title"/>
          </p:nvPr>
        </p:nvSpPr>
        <p:spPr/>
        <p:txBody>
          <a:bodyPr/>
          <a:lstStyle/>
          <a:p>
            <a:r>
              <a:rPr lang="zh-CN" altLang="en-US" dirty="0"/>
              <a:t>相对论力学时</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3917C74-6073-96FF-7B5C-CC4871214E31}"/>
                  </a:ext>
                </a:extLst>
              </p:cNvPr>
              <p:cNvSpPr>
                <a:spLocks noGrp="1"/>
              </p:cNvSpPr>
              <p:nvPr>
                <p:ph idx="1"/>
              </p:nvPr>
            </p:nvSpPr>
            <p:spPr/>
            <p:txBody>
              <a:bodyPr>
                <a:normAutofit fontScale="92500"/>
              </a:bodyPr>
              <a:lstStyle/>
              <a:p>
                <a:r>
                  <a:rPr lang="zh-CN" altLang="en-US" dirty="0"/>
                  <a:t>质心力学时（</a:t>
                </a:r>
                <a:r>
                  <a:rPr lang="en-US" altLang="zh-CN" dirty="0"/>
                  <a:t>TDB</a:t>
                </a:r>
                <a:r>
                  <a:rPr lang="zh-CN" altLang="en-US" dirty="0"/>
                  <a:t>）的定义与地球力学时类似，所不同的是质心力学时是在解算太阳系质心坐标系统中的运动方程时被使用。在定义质心力学时的时候，为了使质心力学时和地球时之间不出现较大的差异，国际天文联合会要求两个时间系统的只存在周期项而非长期项的差别，具体的定义公式如下：</a:t>
                </a:r>
              </a:p>
              <a:p>
                <a:r>
                  <a:rPr lang="en-US" altLang="zh-CN" dirty="0"/>
                  <a:t>TDB−TT=ρ+</a:t>
                </a:r>
                <a14:m>
                  <m:oMath xmlns:m="http://schemas.openxmlformats.org/officeDocument/2006/math">
                    <m:f>
                      <m:fPr>
                        <m:ctrlPr>
                          <a:rPr lang="en-US" altLang="zh-CN" i="1" baseline="30000" smtClean="0">
                            <a:latin typeface="Cambria Math" panose="02040503050406030204" pitchFamily="18" charset="0"/>
                          </a:rPr>
                        </m:ctrlPr>
                      </m:fPr>
                      <m:num>
                        <m:r>
                          <m:rPr>
                            <m:nor/>
                          </m:rPr>
                          <a:rPr lang="en-US" altLang="zh-CN" dirty="0"/>
                          <m:t>V</m:t>
                        </m:r>
                        <m:r>
                          <m:rPr>
                            <m:nor/>
                          </m:rPr>
                          <a:rPr lang="en-US" altLang="zh-CN" baseline="-25000" dirty="0"/>
                          <m:t>e</m:t>
                        </m:r>
                        <m:r>
                          <m:rPr>
                            <m:nor/>
                          </m:rPr>
                          <a:rPr lang="en-US" altLang="zh-CN" dirty="0"/>
                          <m:t>(</m:t>
                        </m:r>
                        <m:r>
                          <m:rPr>
                            <m:nor/>
                          </m:rPr>
                          <a:rPr lang="en-US" altLang="zh-CN" dirty="0"/>
                          <m:t>X</m:t>
                        </m:r>
                        <m:r>
                          <m:rPr>
                            <m:nor/>
                          </m:rPr>
                          <a:rPr lang="en-US" altLang="zh-CN" dirty="0"/>
                          <m:t>−</m:t>
                        </m:r>
                        <m:r>
                          <m:rPr>
                            <m:nor/>
                          </m:rPr>
                          <a:rPr lang="en-US" altLang="zh-CN" dirty="0"/>
                          <m:t>X</m:t>
                        </m:r>
                        <m:r>
                          <m:rPr>
                            <m:nor/>
                          </m:rPr>
                          <a:rPr lang="en-US" altLang="zh-CN" baseline="-25000" dirty="0"/>
                          <m:t>0</m:t>
                        </m:r>
                        <m:r>
                          <m:rPr>
                            <m:nor/>
                          </m:rPr>
                          <a:rPr lang="en-US" altLang="zh-CN" dirty="0"/>
                          <m:t>)</m:t>
                        </m:r>
                      </m:num>
                      <m:den>
                        <m:r>
                          <m:rPr>
                            <m:nor/>
                          </m:rPr>
                          <a:rPr lang="en-US" altLang="zh-CN" dirty="0"/>
                          <m:t>c</m:t>
                        </m:r>
                        <m:r>
                          <m:rPr>
                            <m:nor/>
                          </m:rPr>
                          <a:rPr lang="en-US" altLang="zh-CN" baseline="30000" dirty="0"/>
                          <m:t>2</m:t>
                        </m:r>
                      </m:den>
                    </m:f>
                  </m:oMath>
                </a14:m>
                <a:endParaRPr lang="en-US" altLang="zh-CN" baseline="30000" dirty="0"/>
              </a:p>
              <a:p>
                <a:r>
                  <a:rPr lang="zh-CN" altLang="en-US" dirty="0"/>
                  <a:t>上式中的 </a:t>
                </a:r>
                <a:r>
                  <a:rPr lang="en-US" altLang="zh-CN" dirty="0"/>
                  <a:t>ρ=0.001658s·sinM+0.000014s⋅sin2M</a:t>
                </a:r>
                <a:r>
                  <a:rPr lang="zh-CN" altLang="en-US" dirty="0"/>
                  <a:t>为与地球在公转轨道上的平近点角 </a:t>
                </a:r>
                <a:r>
                  <a:rPr lang="en-US" altLang="zh-CN" dirty="0"/>
                  <a:t>M</a:t>
                </a:r>
                <a:r>
                  <a:rPr lang="zh-CN" altLang="en-US" dirty="0"/>
                  <a:t>相关的周期项，</a:t>
                </a:r>
                <a:r>
                  <a:rPr lang="en-US" altLang="zh-CN" dirty="0"/>
                  <a:t>V</a:t>
                </a:r>
                <a:r>
                  <a:rPr lang="en-US" altLang="zh-CN" baseline="-25000" dirty="0"/>
                  <a:t>e</a:t>
                </a:r>
                <a:r>
                  <a:rPr lang="zh-CN" altLang="en-US" dirty="0"/>
                  <a:t>为地球在太阳系质心坐标系中的公转速度，</a:t>
                </a:r>
                <a:r>
                  <a:rPr lang="en-US" altLang="zh-CN" dirty="0"/>
                  <a:t>X</a:t>
                </a:r>
                <a:r>
                  <a:rPr lang="zh-CN" altLang="en-US" dirty="0"/>
                  <a:t>和 </a:t>
                </a:r>
                <a:r>
                  <a:rPr lang="en-US" altLang="zh-CN" dirty="0"/>
                  <a:t>X</a:t>
                </a:r>
                <a:r>
                  <a:rPr lang="en-US" altLang="zh-CN" baseline="-25000" dirty="0"/>
                  <a:t>0</a:t>
                </a:r>
                <a:r>
                  <a:rPr lang="zh-CN" altLang="en-US" dirty="0"/>
                  <a:t>则分别是测站和地球在太阳系质心坐标系中的位置，</a:t>
                </a:r>
                <a:r>
                  <a:rPr lang="en-US" altLang="zh-CN" dirty="0"/>
                  <a:t>c</a:t>
                </a:r>
                <a:r>
                  <a:rPr lang="zh-CN" altLang="en-US" dirty="0"/>
                  <a:t>为光速。</a:t>
                </a:r>
              </a:p>
              <a:p>
                <a:endParaRPr lang="en-US" altLang="zh-CN" dirty="0"/>
              </a:p>
            </p:txBody>
          </p:sp>
        </mc:Choice>
        <mc:Fallback>
          <p:sp>
            <p:nvSpPr>
              <p:cNvPr id="3" name="内容占位符 2">
                <a:extLst>
                  <a:ext uri="{FF2B5EF4-FFF2-40B4-BE49-F238E27FC236}">
                    <a16:creationId xmlns:a16="http://schemas.microsoft.com/office/drawing/2014/main" id="{93917C74-6073-96FF-7B5C-CC4871214E31}"/>
                  </a:ext>
                </a:extLst>
              </p:cNvPr>
              <p:cNvSpPr>
                <a:spLocks noGrp="1" noRot="1" noChangeAspect="1" noMove="1" noResize="1" noEditPoints="1" noAdjustHandles="1" noChangeArrowheads="1" noChangeShapeType="1" noTextEdit="1"/>
              </p:cNvSpPr>
              <p:nvPr>
                <p:ph idx="1"/>
              </p:nvPr>
            </p:nvSpPr>
            <p:spPr>
              <a:blipFill>
                <a:blip r:embed="rId2"/>
                <a:stretch>
                  <a:fillRect l="-1111" t="-1845" r="-3278" b="-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52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FAD3F-B83E-55FF-9F26-50099A71E88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32E2D3A-8402-4E3A-272E-368EDCFB3D15}"/>
              </a:ext>
            </a:extLst>
          </p:cNvPr>
          <p:cNvSpPr>
            <a:spLocks noGrp="1"/>
          </p:cNvSpPr>
          <p:nvPr>
            <p:ph type="title"/>
          </p:nvPr>
        </p:nvSpPr>
        <p:spPr/>
        <p:txBody>
          <a:bodyPr/>
          <a:lstStyle/>
          <a:p>
            <a:r>
              <a:rPr lang="zh-CN" altLang="en-US" dirty="0"/>
              <a:t>相对论力学时</a:t>
            </a:r>
          </a:p>
        </p:txBody>
      </p:sp>
      <p:sp>
        <p:nvSpPr>
          <p:cNvPr id="3" name="内容占位符 2">
            <a:extLst>
              <a:ext uri="{FF2B5EF4-FFF2-40B4-BE49-F238E27FC236}">
                <a16:creationId xmlns:a16="http://schemas.microsoft.com/office/drawing/2014/main" id="{B42DF5CB-DD92-060F-14C8-1EA74C46F5E0}"/>
              </a:ext>
            </a:extLst>
          </p:cNvPr>
          <p:cNvSpPr>
            <a:spLocks noGrp="1"/>
          </p:cNvSpPr>
          <p:nvPr>
            <p:ph idx="1"/>
          </p:nvPr>
        </p:nvSpPr>
        <p:spPr/>
        <p:txBody>
          <a:bodyPr>
            <a:normAutofit/>
          </a:bodyPr>
          <a:lstStyle/>
          <a:p>
            <a:r>
              <a:rPr lang="zh-CN" altLang="en-US" dirty="0"/>
              <a:t>地心坐标时（</a:t>
            </a:r>
            <a:r>
              <a:rPr lang="en-US" altLang="zh-CN" dirty="0"/>
              <a:t>TCG</a:t>
            </a:r>
            <a:r>
              <a:rPr lang="zh-CN" altLang="en-US" dirty="0"/>
              <a:t>）是与地球质心处在相同时空框架下的时间基准，与地球重力场所产生的相对论效应无关，在对地球的岁差和章动、人造卫星与月球轨道的计算中作为独立变量出现。通俗地说，地心坐标时是摆放在地球质心的时钟所标示的时间。地心坐标时与地球时的转换关系如下，其中比例系数 </a:t>
            </a:r>
          </a:p>
          <a:p>
            <a:r>
              <a:rPr lang="en-US" altLang="zh-CN" dirty="0"/>
              <a:t>L</a:t>
            </a:r>
            <a:r>
              <a:rPr lang="en-US" altLang="zh-CN" baseline="-25000" dirty="0"/>
              <a:t>G</a:t>
            </a:r>
            <a:r>
              <a:rPr lang="en-US" altLang="zh-CN" dirty="0"/>
              <a:t>=6.969290134×10</a:t>
            </a:r>
            <a:r>
              <a:rPr lang="en-US" altLang="zh-CN" baseline="30000" dirty="0"/>
              <a:t>−10</a:t>
            </a:r>
            <a:r>
              <a:rPr lang="zh-CN" altLang="en-US" dirty="0"/>
              <a:t>：</a:t>
            </a:r>
            <a:endParaRPr lang="en-US" altLang="zh-CN" dirty="0"/>
          </a:p>
          <a:p>
            <a:r>
              <a:rPr lang="en-US" altLang="zh-CN" dirty="0"/>
              <a:t>TCG−TT=L</a:t>
            </a:r>
            <a:r>
              <a:rPr lang="en-US" altLang="zh-CN" baseline="-25000" dirty="0"/>
              <a:t>G </a:t>
            </a:r>
            <a:r>
              <a:rPr lang="en-US" altLang="zh-CN" dirty="0"/>
              <a:t>⋅ </a:t>
            </a:r>
            <a:r>
              <a:rPr lang="en-US" altLang="zh-CN" dirty="0" err="1"/>
              <a:t>Δt</a:t>
            </a:r>
            <a:endParaRPr lang="en-US" altLang="zh-CN" dirty="0"/>
          </a:p>
          <a:p>
            <a:r>
              <a:rPr lang="en-US" altLang="zh-CN" dirty="0" err="1"/>
              <a:t>Δt</a:t>
            </a:r>
            <a:r>
              <a:rPr lang="zh-CN" altLang="en-US" dirty="0"/>
              <a:t>为当前时刻与</a:t>
            </a:r>
            <a:r>
              <a:rPr lang="en-US" altLang="zh-CN" dirty="0"/>
              <a:t>1977</a:t>
            </a:r>
            <a:r>
              <a:rPr lang="zh-CN" altLang="en-US" dirty="0"/>
              <a:t>年</a:t>
            </a:r>
            <a:r>
              <a:rPr lang="en-US" altLang="zh-CN" dirty="0"/>
              <a:t>1</a:t>
            </a:r>
            <a:r>
              <a:rPr lang="zh-CN" altLang="en-US" dirty="0"/>
              <a:t>月</a:t>
            </a:r>
            <a:r>
              <a:rPr lang="en-US" altLang="zh-CN" dirty="0"/>
              <a:t>1</a:t>
            </a:r>
            <a:r>
              <a:rPr lang="zh-CN" altLang="en-US" dirty="0"/>
              <a:t>日</a:t>
            </a:r>
            <a:r>
              <a:rPr lang="en-US" altLang="zh-CN" dirty="0"/>
              <a:t>0</a:t>
            </a:r>
            <a:r>
              <a:rPr lang="zh-CN" altLang="en-US" dirty="0"/>
              <a:t>时（</a:t>
            </a:r>
            <a:r>
              <a:rPr lang="en-US" altLang="zh-CN" dirty="0"/>
              <a:t>JD 2443144.5 </a:t>
            </a:r>
            <a:r>
              <a:rPr lang="zh-CN" altLang="en-US" dirty="0"/>
              <a:t>）的时间差。</a:t>
            </a:r>
          </a:p>
        </p:txBody>
      </p:sp>
    </p:spTree>
    <p:extLst>
      <p:ext uri="{BB962C8B-B14F-4D97-AF65-F5344CB8AC3E}">
        <p14:creationId xmlns:p14="http://schemas.microsoft.com/office/powerpoint/2010/main" val="285991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1FA0D-10FF-E0A8-0A52-A3E2708E7A6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AD52CEB-DA2B-9291-81B5-71FE13C633BF}"/>
              </a:ext>
            </a:extLst>
          </p:cNvPr>
          <p:cNvSpPr>
            <a:spLocks noGrp="1"/>
          </p:cNvSpPr>
          <p:nvPr>
            <p:ph type="title"/>
          </p:nvPr>
        </p:nvSpPr>
        <p:spPr/>
        <p:txBody>
          <a:bodyPr/>
          <a:lstStyle/>
          <a:p>
            <a:r>
              <a:rPr lang="zh-CN" altLang="en-US" dirty="0"/>
              <a:t>相对论力学时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A0F3820-4990-685B-FD5E-2FD289CFF6B8}"/>
                  </a:ext>
                </a:extLst>
              </p:cNvPr>
              <p:cNvSpPr>
                <a:spLocks noGrp="1"/>
              </p:cNvSpPr>
              <p:nvPr>
                <p:ph idx="1"/>
              </p:nvPr>
            </p:nvSpPr>
            <p:spPr/>
            <p:txBody>
              <a:bodyPr>
                <a:normAutofit/>
              </a:bodyPr>
              <a:lstStyle/>
              <a:p>
                <a:r>
                  <a:rPr lang="zh-CN" altLang="en-US" dirty="0"/>
                  <a:t>质心坐标时（</a:t>
                </a:r>
                <a:r>
                  <a:rPr lang="en-US" altLang="zh-CN" dirty="0"/>
                  <a:t>TCB</a:t>
                </a:r>
                <a:r>
                  <a:rPr lang="zh-CN" altLang="en-US" dirty="0"/>
                  <a:t>）的定义与地心坐标时类似，不同的是质心坐标时所处的时空框架位于太阳系的质心。质心坐标时进一步消除了太阳和其他行星的引力场带来的相对论效应以及地球的公转运动带来的相对论效应，在编制行星星历时作为独立变量出现。日心坐标时与地球时的转换关系如下，其中比例系数 </a:t>
                </a:r>
              </a:p>
              <a:p>
                <a:r>
                  <a:rPr lang="en-US" altLang="zh-CN" dirty="0"/>
                  <a:t>L</a:t>
                </a:r>
                <a:r>
                  <a:rPr lang="en-US" altLang="zh-CN" baseline="-25000" dirty="0"/>
                  <a:t>B</a:t>
                </a:r>
                <a:r>
                  <a:rPr lang="en-US" altLang="zh-CN" dirty="0"/>
                  <a:t>=1.55051976772×10</a:t>
                </a:r>
                <a:r>
                  <a:rPr lang="en-US" altLang="zh-CN" baseline="30000" dirty="0"/>
                  <a:t>−8</a:t>
                </a:r>
                <a:r>
                  <a:rPr lang="zh-CN" altLang="en-US" dirty="0"/>
                  <a:t>：</a:t>
                </a:r>
                <a:endParaRPr lang="en-US" altLang="zh-CN" dirty="0"/>
              </a:p>
              <a:p>
                <a:r>
                  <a:rPr lang="en-US" altLang="zh-CN" dirty="0"/>
                  <a:t>TCB−TT=L</a:t>
                </a:r>
                <a:r>
                  <a:rPr lang="en-US" altLang="zh-CN" baseline="-25000" dirty="0"/>
                  <a:t>B </a:t>
                </a:r>
                <a:r>
                  <a:rPr lang="en-US" altLang="zh-CN" dirty="0"/>
                  <a:t>⋅</a:t>
                </a:r>
                <a:r>
                  <a:rPr lang="en-US" altLang="zh-CN" dirty="0" err="1"/>
                  <a:t>Δt+ρ</a:t>
                </a:r>
                <a:r>
                  <a:rPr lang="en-US" altLang="zh-CN" dirty="0"/>
                  <a:t>+</a:t>
                </a:r>
                <a:r>
                  <a:rPr lang="en-US" altLang="zh-CN" baseline="30000" dirty="0"/>
                  <a:t> </a:t>
                </a:r>
                <a14:m>
                  <m:oMath xmlns:m="http://schemas.openxmlformats.org/officeDocument/2006/math">
                    <m:f>
                      <m:fPr>
                        <m:ctrlPr>
                          <a:rPr lang="en-US" altLang="zh-CN" i="1" baseline="30000" smtClean="0">
                            <a:latin typeface="Cambria Math" panose="02040503050406030204" pitchFamily="18" charset="0"/>
                          </a:rPr>
                        </m:ctrlPr>
                      </m:fPr>
                      <m:num>
                        <m:r>
                          <m:rPr>
                            <m:nor/>
                          </m:rPr>
                          <a:rPr lang="en-US" altLang="zh-CN" dirty="0"/>
                          <m:t>V</m:t>
                        </m:r>
                        <m:r>
                          <m:rPr>
                            <m:nor/>
                          </m:rPr>
                          <a:rPr lang="en-US" altLang="zh-CN" baseline="-25000" dirty="0"/>
                          <m:t>e</m:t>
                        </m:r>
                        <m:r>
                          <m:rPr>
                            <m:nor/>
                          </m:rPr>
                          <a:rPr lang="en-US" altLang="zh-CN" dirty="0"/>
                          <m:t>(</m:t>
                        </m:r>
                        <m:r>
                          <m:rPr>
                            <m:nor/>
                          </m:rPr>
                          <a:rPr lang="en-US" altLang="zh-CN" dirty="0"/>
                          <m:t>X</m:t>
                        </m:r>
                        <m:r>
                          <m:rPr>
                            <m:nor/>
                          </m:rPr>
                          <a:rPr lang="en-US" altLang="zh-CN" dirty="0"/>
                          <m:t>−</m:t>
                        </m:r>
                        <m:r>
                          <m:rPr>
                            <m:nor/>
                          </m:rPr>
                          <a:rPr lang="en-US" altLang="zh-CN" dirty="0"/>
                          <m:t>X</m:t>
                        </m:r>
                        <m:r>
                          <m:rPr>
                            <m:nor/>
                          </m:rPr>
                          <a:rPr lang="en-US" altLang="zh-CN" baseline="-25000" dirty="0"/>
                          <m:t>0</m:t>
                        </m:r>
                        <m:r>
                          <m:rPr>
                            <m:nor/>
                          </m:rPr>
                          <a:rPr lang="en-US" altLang="zh-CN" dirty="0"/>
                          <m:t>)</m:t>
                        </m:r>
                      </m:num>
                      <m:den>
                        <m:r>
                          <m:rPr>
                            <m:nor/>
                          </m:rPr>
                          <a:rPr lang="en-US" altLang="zh-CN" dirty="0"/>
                          <m:t>c</m:t>
                        </m:r>
                        <m:r>
                          <m:rPr>
                            <m:nor/>
                          </m:rPr>
                          <a:rPr lang="en-US" altLang="zh-CN" baseline="30000" dirty="0"/>
                          <m:t>2</m:t>
                        </m:r>
                      </m:den>
                    </m:f>
                  </m:oMath>
                </a14:m>
                <a:endParaRPr lang="en-US" altLang="zh-CN" dirty="0"/>
              </a:p>
            </p:txBody>
          </p:sp>
        </mc:Choice>
        <mc:Fallback xmlns="">
          <p:sp>
            <p:nvSpPr>
              <p:cNvPr id="3" name="内容占位符 2">
                <a:extLst>
                  <a:ext uri="{FF2B5EF4-FFF2-40B4-BE49-F238E27FC236}">
                    <a16:creationId xmlns:a16="http://schemas.microsoft.com/office/drawing/2014/main" id="{CA0F3820-4990-685B-FD5E-2FD289CFF6B8}"/>
                  </a:ext>
                </a:extLst>
              </p:cNvPr>
              <p:cNvSpPr>
                <a:spLocks noGrp="1" noRot="1" noChangeAspect="1" noMove="1" noResize="1" noEditPoints="1" noAdjustHandles="1" noChangeArrowheads="1" noChangeShapeType="1" noTextEdit="1"/>
              </p:cNvSpPr>
              <p:nvPr>
                <p:ph idx="1"/>
              </p:nvPr>
            </p:nvSpPr>
            <p:spPr>
              <a:blipFill>
                <a:blip r:embed="rId2"/>
                <a:stretch>
                  <a:fillRect l="-1222" t="-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709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6B50A-B269-C2A3-645C-F119ECA83E3E}"/>
              </a:ext>
            </a:extLst>
          </p:cNvPr>
          <p:cNvSpPr>
            <a:spLocks noGrp="1"/>
          </p:cNvSpPr>
          <p:nvPr>
            <p:ph type="title"/>
          </p:nvPr>
        </p:nvSpPr>
        <p:spPr/>
        <p:txBody>
          <a:bodyPr/>
          <a:lstStyle/>
          <a:p>
            <a:r>
              <a:rPr lang="zh-CN" altLang="en-US" dirty="0"/>
              <a:t>原子时</a:t>
            </a:r>
          </a:p>
        </p:txBody>
      </p:sp>
      <p:sp>
        <p:nvSpPr>
          <p:cNvPr id="3" name="内容占位符 2">
            <a:extLst>
              <a:ext uri="{FF2B5EF4-FFF2-40B4-BE49-F238E27FC236}">
                <a16:creationId xmlns:a16="http://schemas.microsoft.com/office/drawing/2014/main" id="{4CB4A9B4-3F7A-8110-FDC0-BB5D70662360}"/>
              </a:ext>
            </a:extLst>
          </p:cNvPr>
          <p:cNvSpPr>
            <a:spLocks noGrp="1"/>
          </p:cNvSpPr>
          <p:nvPr>
            <p:ph idx="1"/>
          </p:nvPr>
        </p:nvSpPr>
        <p:spPr/>
        <p:txBody>
          <a:bodyPr/>
          <a:lstStyle/>
          <a:p>
            <a:r>
              <a:rPr lang="zh-CN" altLang="en-US" dirty="0"/>
              <a:t>国际原子时（</a:t>
            </a:r>
            <a:r>
              <a:rPr lang="en-US" altLang="zh-CN" dirty="0"/>
              <a:t>TAI</a:t>
            </a:r>
            <a:r>
              <a:rPr lang="zh-CN" altLang="en-US" dirty="0"/>
              <a:t>）的提出是为了消除通过不同原子钟定义的原子时的不一致性，最初由国际时间局在</a:t>
            </a:r>
            <a:r>
              <a:rPr lang="en-US" altLang="zh-CN" dirty="0"/>
              <a:t>1971</a:t>
            </a:r>
            <a:r>
              <a:rPr lang="zh-CN" altLang="en-US" dirty="0"/>
              <a:t>年建立。</a:t>
            </a:r>
            <a:r>
              <a:rPr lang="en-US" altLang="zh-CN" dirty="0"/>
              <a:t>1987</a:t>
            </a:r>
            <a:r>
              <a:rPr lang="zh-CN" altLang="en-US" dirty="0"/>
              <a:t>年国际时间局被裁撤后，</a:t>
            </a:r>
            <a:r>
              <a:rPr lang="en-US" altLang="zh-CN" dirty="0"/>
              <a:t>TAI</a:t>
            </a:r>
            <a:r>
              <a:rPr lang="zh-CN" altLang="en-US" dirty="0"/>
              <a:t>被交由国际计量局维持。国际计量局每个月收集一次分布于全球约</a:t>
            </a:r>
            <a:r>
              <a:rPr lang="en-US" altLang="zh-CN" dirty="0"/>
              <a:t>240</a:t>
            </a:r>
            <a:r>
              <a:rPr lang="zh-CN" altLang="en-US" dirty="0"/>
              <a:t>台原子钟所给出的时间偏差，根据各原子钟的性能对其进行加权平均，经统一处理后得出高稳定度的时间尺度。</a:t>
            </a:r>
          </a:p>
        </p:txBody>
      </p:sp>
    </p:spTree>
    <p:extLst>
      <p:ext uri="{BB962C8B-B14F-4D97-AF65-F5344CB8AC3E}">
        <p14:creationId xmlns:p14="http://schemas.microsoft.com/office/powerpoint/2010/main" val="2230301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A22CC5D-EC87-183C-A70E-56FDC3089E5F}"/>
              </a:ext>
            </a:extLst>
          </p:cNvPr>
          <p:cNvSpPr>
            <a:spLocks noGrp="1"/>
          </p:cNvSpPr>
          <p:nvPr>
            <p:ph type="title"/>
          </p:nvPr>
        </p:nvSpPr>
        <p:spPr/>
        <p:txBody>
          <a:bodyPr/>
          <a:lstStyle/>
          <a:p>
            <a:r>
              <a:rPr lang="zh-CN" altLang="en-US" dirty="0"/>
              <a:t>协调世界时</a:t>
            </a:r>
          </a:p>
        </p:txBody>
      </p:sp>
      <p:sp>
        <p:nvSpPr>
          <p:cNvPr id="5" name="内容占位符 4">
            <a:extLst>
              <a:ext uri="{FF2B5EF4-FFF2-40B4-BE49-F238E27FC236}">
                <a16:creationId xmlns:a16="http://schemas.microsoft.com/office/drawing/2014/main" id="{559D071E-5E70-4E52-3BDD-0F2F62146DC0}"/>
              </a:ext>
            </a:extLst>
          </p:cNvPr>
          <p:cNvSpPr>
            <a:spLocks noGrp="1"/>
          </p:cNvSpPr>
          <p:nvPr>
            <p:ph idx="1"/>
          </p:nvPr>
        </p:nvSpPr>
        <p:spPr/>
        <p:txBody>
          <a:bodyPr/>
          <a:lstStyle/>
          <a:p>
            <a:r>
              <a:rPr lang="zh-CN" altLang="en-US" dirty="0"/>
              <a:t>协调世界时（</a:t>
            </a:r>
            <a:r>
              <a:rPr lang="en-US" altLang="zh-CN" dirty="0"/>
              <a:t>UTC</a:t>
            </a:r>
            <a:r>
              <a:rPr lang="zh-CN" altLang="en-US" dirty="0"/>
              <a:t>）是一类世界统一的时间与频率传输标准。现行的</a:t>
            </a:r>
            <a:r>
              <a:rPr lang="en-US" altLang="zh-CN" dirty="0"/>
              <a:t>UTC</a:t>
            </a:r>
            <a:r>
              <a:rPr lang="zh-CN" altLang="en-US" dirty="0"/>
              <a:t>由国际电信联盟在</a:t>
            </a:r>
            <a:r>
              <a:rPr lang="en-US" altLang="zh-CN" dirty="0"/>
              <a:t>2002</a:t>
            </a:r>
            <a:r>
              <a:rPr lang="zh-CN" altLang="en-US" dirty="0"/>
              <a:t>年定义，并由国际计量局和国际地球自转服务共同维护。在该定义下，</a:t>
            </a:r>
            <a:r>
              <a:rPr lang="en-US" altLang="zh-CN" dirty="0"/>
              <a:t>UTC</a:t>
            </a:r>
            <a:r>
              <a:rPr lang="zh-CN" altLang="en-US" dirty="0"/>
              <a:t>与国际原子时的速率相同且数值上相差整数秒，与</a:t>
            </a:r>
            <a:r>
              <a:rPr lang="en-US" altLang="zh-CN" dirty="0"/>
              <a:t>UT1</a:t>
            </a:r>
            <a:r>
              <a:rPr lang="zh-CN" altLang="en-US" dirty="0"/>
              <a:t>的偏差则通过</a:t>
            </a:r>
            <a:r>
              <a:rPr lang="zh-CN" altLang="en-US" dirty="0">
                <a:solidFill>
                  <a:srgbClr val="FF0000"/>
                </a:solidFill>
              </a:rPr>
              <a:t>闰秒</a:t>
            </a:r>
            <a:r>
              <a:rPr lang="zh-CN" altLang="en-US" dirty="0"/>
              <a:t>机制被控在</a:t>
            </a:r>
            <a:r>
              <a:rPr lang="en-US" altLang="zh-CN" dirty="0"/>
              <a:t>0.9</a:t>
            </a:r>
            <a:r>
              <a:rPr lang="zh-CN" altLang="en-US" dirty="0"/>
              <a:t>秒以内。</a:t>
            </a:r>
          </a:p>
        </p:txBody>
      </p:sp>
    </p:spTree>
    <p:extLst>
      <p:ext uri="{BB962C8B-B14F-4D97-AF65-F5344CB8AC3E}">
        <p14:creationId xmlns:p14="http://schemas.microsoft.com/office/powerpoint/2010/main" val="633883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98083C-529F-8CA0-2DD7-E81D2B9BEEE3}"/>
              </a:ext>
            </a:extLst>
          </p:cNvPr>
          <p:cNvSpPr>
            <a:spLocks noGrp="1"/>
          </p:cNvSpPr>
          <p:nvPr>
            <p:ph type="title"/>
          </p:nvPr>
        </p:nvSpPr>
        <p:spPr/>
        <p:txBody>
          <a:bodyPr/>
          <a:lstStyle/>
          <a:p>
            <a:r>
              <a:rPr lang="zh-CN" altLang="en-US" dirty="0"/>
              <a:t>各种时间系统的转换关系图</a:t>
            </a:r>
          </a:p>
        </p:txBody>
      </p:sp>
      <p:sp>
        <p:nvSpPr>
          <p:cNvPr id="131" name="内容占位符 2">
            <a:extLst>
              <a:ext uri="{FF2B5EF4-FFF2-40B4-BE49-F238E27FC236}">
                <a16:creationId xmlns:a16="http://schemas.microsoft.com/office/drawing/2014/main" id="{B9B32DE8-BCF2-1C32-A737-E15315CA0AF6}"/>
              </a:ext>
            </a:extLst>
          </p:cNvPr>
          <p:cNvSpPr>
            <a:spLocks noGrp="1"/>
          </p:cNvSpPr>
          <p:nvPr>
            <p:ph idx="1"/>
          </p:nvPr>
        </p:nvSpPr>
        <p:spPr>
          <a:xfrm>
            <a:off x="1219200" y="5489180"/>
            <a:ext cx="6771182" cy="1275467"/>
          </a:xfrm>
        </p:spPr>
        <p:txBody>
          <a:bodyPr/>
          <a:lstStyle/>
          <a:p>
            <a:r>
              <a:rPr lang="en-US" altLang="zh-CN" dirty="0"/>
              <a:t>TAI</a:t>
            </a:r>
            <a:r>
              <a:rPr lang="zh-CN" altLang="en-US" dirty="0"/>
              <a:t>是原子时的具体体现</a:t>
            </a:r>
            <a:endParaRPr lang="en-US" altLang="zh-CN" dirty="0"/>
          </a:p>
          <a:p>
            <a:r>
              <a:rPr lang="en-US" altLang="zh-CN" dirty="0"/>
              <a:t>UTC</a:t>
            </a:r>
            <a:r>
              <a:rPr lang="zh-CN" altLang="en-US" dirty="0"/>
              <a:t>是连接原子时和世界时的桥梁</a:t>
            </a:r>
          </a:p>
        </p:txBody>
      </p:sp>
      <p:sp>
        <p:nvSpPr>
          <p:cNvPr id="74" name="矩形 73">
            <a:extLst>
              <a:ext uri="{FF2B5EF4-FFF2-40B4-BE49-F238E27FC236}">
                <a16:creationId xmlns:a16="http://schemas.microsoft.com/office/drawing/2014/main" id="{9B3D6E3C-E573-D6E0-733A-BB34994F285D}"/>
              </a:ext>
            </a:extLst>
          </p:cNvPr>
          <p:cNvSpPr/>
          <p:nvPr/>
        </p:nvSpPr>
        <p:spPr bwMode="auto">
          <a:xfrm>
            <a:off x="3769580" y="1945319"/>
            <a:ext cx="656134" cy="3693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TDB</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75" name="矩形 74">
            <a:extLst>
              <a:ext uri="{FF2B5EF4-FFF2-40B4-BE49-F238E27FC236}">
                <a16:creationId xmlns:a16="http://schemas.microsoft.com/office/drawing/2014/main" id="{E06ADA97-3E81-0D20-B3AB-01536B58DF96}"/>
              </a:ext>
            </a:extLst>
          </p:cNvPr>
          <p:cNvSpPr/>
          <p:nvPr/>
        </p:nvSpPr>
        <p:spPr bwMode="auto">
          <a:xfrm>
            <a:off x="3769580" y="5025819"/>
            <a:ext cx="656134" cy="3693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TCB</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76" name="矩形 75">
            <a:extLst>
              <a:ext uri="{FF2B5EF4-FFF2-40B4-BE49-F238E27FC236}">
                <a16:creationId xmlns:a16="http://schemas.microsoft.com/office/drawing/2014/main" id="{D57DF0AB-C065-6E14-589E-611AFBC4B4B1}"/>
              </a:ext>
            </a:extLst>
          </p:cNvPr>
          <p:cNvSpPr/>
          <p:nvPr/>
        </p:nvSpPr>
        <p:spPr bwMode="auto">
          <a:xfrm>
            <a:off x="3769580" y="2917659"/>
            <a:ext cx="656134" cy="369332"/>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TT</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77" name="矩形 76">
            <a:extLst>
              <a:ext uri="{FF2B5EF4-FFF2-40B4-BE49-F238E27FC236}">
                <a16:creationId xmlns:a16="http://schemas.microsoft.com/office/drawing/2014/main" id="{4A7756D9-9EFC-42A1-8318-8A70CA5BEB56}"/>
              </a:ext>
            </a:extLst>
          </p:cNvPr>
          <p:cNvSpPr/>
          <p:nvPr/>
        </p:nvSpPr>
        <p:spPr bwMode="auto">
          <a:xfrm>
            <a:off x="803136" y="2917659"/>
            <a:ext cx="656134" cy="3693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TCG</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78" name="矩形 77">
            <a:extLst>
              <a:ext uri="{FF2B5EF4-FFF2-40B4-BE49-F238E27FC236}">
                <a16:creationId xmlns:a16="http://schemas.microsoft.com/office/drawing/2014/main" id="{BB889BE3-A7E6-CA33-122C-8F9733664A16}"/>
              </a:ext>
            </a:extLst>
          </p:cNvPr>
          <p:cNvSpPr/>
          <p:nvPr/>
        </p:nvSpPr>
        <p:spPr bwMode="auto">
          <a:xfrm>
            <a:off x="6169966" y="2917659"/>
            <a:ext cx="656134" cy="36933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TAI</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79" name="矩形 78">
            <a:extLst>
              <a:ext uri="{FF2B5EF4-FFF2-40B4-BE49-F238E27FC236}">
                <a16:creationId xmlns:a16="http://schemas.microsoft.com/office/drawing/2014/main" id="{ABF509A8-1C09-3912-5183-265E522A01EA}"/>
              </a:ext>
            </a:extLst>
          </p:cNvPr>
          <p:cNvSpPr/>
          <p:nvPr/>
        </p:nvSpPr>
        <p:spPr bwMode="auto">
          <a:xfrm>
            <a:off x="8853382" y="2917659"/>
            <a:ext cx="656134" cy="36933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UTC</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80" name="矩形 79">
            <a:extLst>
              <a:ext uri="{FF2B5EF4-FFF2-40B4-BE49-F238E27FC236}">
                <a16:creationId xmlns:a16="http://schemas.microsoft.com/office/drawing/2014/main" id="{F70D7643-7A70-DC9D-24D0-9B7E10673563}"/>
              </a:ext>
            </a:extLst>
          </p:cNvPr>
          <p:cNvSpPr/>
          <p:nvPr/>
        </p:nvSpPr>
        <p:spPr bwMode="auto">
          <a:xfrm>
            <a:off x="11175998" y="4089789"/>
            <a:ext cx="656134" cy="3693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UT1</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81" name="矩形 80">
            <a:extLst>
              <a:ext uri="{FF2B5EF4-FFF2-40B4-BE49-F238E27FC236}">
                <a16:creationId xmlns:a16="http://schemas.microsoft.com/office/drawing/2014/main" id="{5E710E5E-3310-BCA3-2AEB-8B78A5434F93}"/>
              </a:ext>
            </a:extLst>
          </p:cNvPr>
          <p:cNvSpPr/>
          <p:nvPr/>
        </p:nvSpPr>
        <p:spPr bwMode="auto">
          <a:xfrm>
            <a:off x="11171094" y="5423172"/>
            <a:ext cx="656134" cy="369332"/>
          </a:xfrm>
          <a:prstGeom prst="rect">
            <a:avLst/>
          </a:prstGeom>
          <a:ln>
            <a:solidFill>
              <a:schemeClr val="bg1">
                <a:lumMod val="8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ERA</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82" name="矩形 81">
            <a:extLst>
              <a:ext uri="{FF2B5EF4-FFF2-40B4-BE49-F238E27FC236}">
                <a16:creationId xmlns:a16="http://schemas.microsoft.com/office/drawing/2014/main" id="{A9558DD5-76C2-B3D7-B8F3-272F16952A1E}"/>
              </a:ext>
            </a:extLst>
          </p:cNvPr>
          <p:cNvSpPr/>
          <p:nvPr/>
        </p:nvSpPr>
        <p:spPr bwMode="auto">
          <a:xfrm>
            <a:off x="10079714" y="5414742"/>
            <a:ext cx="831801" cy="369332"/>
          </a:xfrm>
          <a:prstGeom prst="rect">
            <a:avLst/>
          </a:prstGeom>
          <a:ln>
            <a:solidFill>
              <a:schemeClr val="bg1">
                <a:lumMod val="8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GMST</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83" name="矩形 82">
            <a:extLst>
              <a:ext uri="{FF2B5EF4-FFF2-40B4-BE49-F238E27FC236}">
                <a16:creationId xmlns:a16="http://schemas.microsoft.com/office/drawing/2014/main" id="{93A7FF82-C055-5039-DAE1-6A4631FB0424}"/>
              </a:ext>
            </a:extLst>
          </p:cNvPr>
          <p:cNvSpPr/>
          <p:nvPr/>
        </p:nvSpPr>
        <p:spPr bwMode="auto">
          <a:xfrm>
            <a:off x="8914931" y="5413199"/>
            <a:ext cx="656134" cy="369332"/>
          </a:xfrm>
          <a:prstGeom prst="rect">
            <a:avLst/>
          </a:prstGeom>
          <a:ln>
            <a:solidFill>
              <a:schemeClr val="bg1">
                <a:lumMod val="8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GST</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84" name="矩形 83">
            <a:extLst>
              <a:ext uri="{FF2B5EF4-FFF2-40B4-BE49-F238E27FC236}">
                <a16:creationId xmlns:a16="http://schemas.microsoft.com/office/drawing/2014/main" id="{5543FBB0-CB6C-6418-B760-3C0A300E85C5}"/>
              </a:ext>
            </a:extLst>
          </p:cNvPr>
          <p:cNvSpPr/>
          <p:nvPr/>
        </p:nvSpPr>
        <p:spPr bwMode="auto">
          <a:xfrm>
            <a:off x="10079713" y="4750516"/>
            <a:ext cx="831801" cy="369332"/>
          </a:xfrm>
          <a:prstGeom prst="rect">
            <a:avLst/>
          </a:prstGeom>
          <a:ln>
            <a:solidFill>
              <a:schemeClr val="bg1">
                <a:lumMod val="8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LMST</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85" name="矩形 84">
            <a:extLst>
              <a:ext uri="{FF2B5EF4-FFF2-40B4-BE49-F238E27FC236}">
                <a16:creationId xmlns:a16="http://schemas.microsoft.com/office/drawing/2014/main" id="{38D4CC4A-836F-51D2-2FF1-5151CA5EB646}"/>
              </a:ext>
            </a:extLst>
          </p:cNvPr>
          <p:cNvSpPr/>
          <p:nvPr/>
        </p:nvSpPr>
        <p:spPr bwMode="auto">
          <a:xfrm>
            <a:off x="8914931" y="4738979"/>
            <a:ext cx="656134" cy="369332"/>
          </a:xfrm>
          <a:prstGeom prst="rect">
            <a:avLst/>
          </a:prstGeom>
          <a:ln>
            <a:solidFill>
              <a:schemeClr val="bg1">
                <a:lumMod val="8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LST</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cxnSp>
        <p:nvCxnSpPr>
          <p:cNvPr id="86" name="直接箭头连接符 85">
            <a:extLst>
              <a:ext uri="{FF2B5EF4-FFF2-40B4-BE49-F238E27FC236}">
                <a16:creationId xmlns:a16="http://schemas.microsoft.com/office/drawing/2014/main" id="{E6D6E8EE-E5B6-DF47-3D8D-EF7800E74FF2}"/>
              </a:ext>
            </a:extLst>
          </p:cNvPr>
          <p:cNvCxnSpPr>
            <a:cxnSpLocks/>
            <a:stCxn id="78" idx="1"/>
            <a:endCxn id="76" idx="3"/>
          </p:cNvCxnSpPr>
          <p:nvPr/>
        </p:nvCxnSpPr>
        <p:spPr bwMode="auto">
          <a:xfrm flipH="1">
            <a:off x="4425714" y="3102325"/>
            <a:ext cx="1744252" cy="0"/>
          </a:xfrm>
          <a:prstGeom prst="straightConnector1">
            <a:avLst/>
          </a:prstGeom>
          <a:solidFill>
            <a:schemeClr val="accent1"/>
          </a:solidFill>
          <a:ln w="28575" cap="flat" cmpd="sng" algn="ctr">
            <a:solidFill>
              <a:schemeClr val="tx1"/>
            </a:solidFill>
            <a:prstDash val="solid"/>
            <a:round/>
            <a:headEnd type="triangle"/>
            <a:tailEnd type="triangle"/>
          </a:ln>
          <a:effectLst/>
        </p:spPr>
      </p:cxnSp>
      <p:cxnSp>
        <p:nvCxnSpPr>
          <p:cNvPr id="87" name="直接箭头连接符 86">
            <a:extLst>
              <a:ext uri="{FF2B5EF4-FFF2-40B4-BE49-F238E27FC236}">
                <a16:creationId xmlns:a16="http://schemas.microsoft.com/office/drawing/2014/main" id="{DA6F3B85-9883-9608-7A58-CF132953B31C}"/>
              </a:ext>
            </a:extLst>
          </p:cNvPr>
          <p:cNvCxnSpPr>
            <a:stCxn id="78" idx="3"/>
            <a:endCxn id="79" idx="1"/>
          </p:cNvCxnSpPr>
          <p:nvPr/>
        </p:nvCxnSpPr>
        <p:spPr bwMode="auto">
          <a:xfrm>
            <a:off x="6826100" y="3102325"/>
            <a:ext cx="2027282" cy="0"/>
          </a:xfrm>
          <a:prstGeom prst="straightConnector1">
            <a:avLst/>
          </a:prstGeom>
          <a:solidFill>
            <a:schemeClr val="accent1"/>
          </a:solidFill>
          <a:ln w="28575" cap="flat" cmpd="sng" algn="ctr">
            <a:solidFill>
              <a:schemeClr val="tx1"/>
            </a:solidFill>
            <a:prstDash val="solid"/>
            <a:round/>
            <a:headEnd type="triangle"/>
            <a:tailEnd type="triangle"/>
          </a:ln>
          <a:effectLst/>
        </p:spPr>
      </p:cxnSp>
      <p:cxnSp>
        <p:nvCxnSpPr>
          <p:cNvPr id="88" name="直接箭头连接符 87">
            <a:extLst>
              <a:ext uri="{FF2B5EF4-FFF2-40B4-BE49-F238E27FC236}">
                <a16:creationId xmlns:a16="http://schemas.microsoft.com/office/drawing/2014/main" id="{DDB87316-D9C2-C149-864C-94C80984FFAE}"/>
              </a:ext>
            </a:extLst>
          </p:cNvPr>
          <p:cNvCxnSpPr>
            <a:cxnSpLocks/>
            <a:stCxn id="74" idx="2"/>
            <a:endCxn id="76" idx="0"/>
          </p:cNvCxnSpPr>
          <p:nvPr/>
        </p:nvCxnSpPr>
        <p:spPr bwMode="auto">
          <a:xfrm>
            <a:off x="4097647" y="2314651"/>
            <a:ext cx="0" cy="603008"/>
          </a:xfrm>
          <a:prstGeom prst="straightConnector1">
            <a:avLst/>
          </a:prstGeom>
          <a:solidFill>
            <a:schemeClr val="accent1"/>
          </a:solidFill>
          <a:ln w="28575" cap="flat" cmpd="sng" algn="ctr">
            <a:solidFill>
              <a:schemeClr val="tx1"/>
            </a:solidFill>
            <a:prstDash val="solid"/>
            <a:round/>
            <a:headEnd type="triangle"/>
            <a:tailEnd type="triangle"/>
          </a:ln>
          <a:effectLst/>
        </p:spPr>
      </p:cxnSp>
      <p:cxnSp>
        <p:nvCxnSpPr>
          <p:cNvPr id="90" name="直接箭头连接符 89">
            <a:extLst>
              <a:ext uri="{FF2B5EF4-FFF2-40B4-BE49-F238E27FC236}">
                <a16:creationId xmlns:a16="http://schemas.microsoft.com/office/drawing/2014/main" id="{C857EAE2-D95F-8EE2-3FAE-A30729B43DF1}"/>
              </a:ext>
            </a:extLst>
          </p:cNvPr>
          <p:cNvCxnSpPr>
            <a:cxnSpLocks/>
            <a:stCxn id="75" idx="0"/>
            <a:endCxn id="76" idx="2"/>
          </p:cNvCxnSpPr>
          <p:nvPr/>
        </p:nvCxnSpPr>
        <p:spPr bwMode="auto">
          <a:xfrm flipV="1">
            <a:off x="4097647" y="3286991"/>
            <a:ext cx="0" cy="1738828"/>
          </a:xfrm>
          <a:prstGeom prst="straightConnector1">
            <a:avLst/>
          </a:prstGeom>
          <a:solidFill>
            <a:schemeClr val="accent1"/>
          </a:solidFill>
          <a:ln w="28575" cap="flat" cmpd="sng" algn="ctr">
            <a:solidFill>
              <a:schemeClr val="tx1"/>
            </a:solidFill>
            <a:prstDash val="solid"/>
            <a:round/>
            <a:headEnd type="triangle"/>
            <a:tailEnd type="triangle"/>
          </a:ln>
          <a:effectLst/>
        </p:spPr>
      </p:cxnSp>
      <p:cxnSp>
        <p:nvCxnSpPr>
          <p:cNvPr id="91" name="直接箭头连接符 90">
            <a:extLst>
              <a:ext uri="{FF2B5EF4-FFF2-40B4-BE49-F238E27FC236}">
                <a16:creationId xmlns:a16="http://schemas.microsoft.com/office/drawing/2014/main" id="{4D0C6B38-85EB-521B-D4B4-E3085F4AEC55}"/>
              </a:ext>
            </a:extLst>
          </p:cNvPr>
          <p:cNvCxnSpPr>
            <a:cxnSpLocks/>
            <a:stCxn id="76" idx="1"/>
            <a:endCxn id="77" idx="3"/>
          </p:cNvCxnSpPr>
          <p:nvPr/>
        </p:nvCxnSpPr>
        <p:spPr bwMode="auto">
          <a:xfrm flipH="1">
            <a:off x="1459270" y="3102325"/>
            <a:ext cx="2310310" cy="0"/>
          </a:xfrm>
          <a:prstGeom prst="straightConnector1">
            <a:avLst/>
          </a:prstGeom>
          <a:solidFill>
            <a:schemeClr val="accent1"/>
          </a:solidFill>
          <a:ln w="28575" cap="flat" cmpd="sng" algn="ctr">
            <a:solidFill>
              <a:schemeClr val="tx1"/>
            </a:solidFill>
            <a:prstDash val="solid"/>
            <a:round/>
            <a:headEnd type="triangle"/>
            <a:tailEnd type="triangle"/>
          </a:ln>
          <a:effectLst/>
        </p:spPr>
      </p:cxnSp>
      <p:cxnSp>
        <p:nvCxnSpPr>
          <p:cNvPr id="92" name="直接箭头连接符 91">
            <a:extLst>
              <a:ext uri="{FF2B5EF4-FFF2-40B4-BE49-F238E27FC236}">
                <a16:creationId xmlns:a16="http://schemas.microsoft.com/office/drawing/2014/main" id="{96C54544-CAD8-CAB0-0F7E-52047A63A351}"/>
              </a:ext>
            </a:extLst>
          </p:cNvPr>
          <p:cNvCxnSpPr>
            <a:cxnSpLocks/>
            <a:stCxn id="80" idx="2"/>
            <a:endCxn id="81" idx="0"/>
          </p:cNvCxnSpPr>
          <p:nvPr/>
        </p:nvCxnSpPr>
        <p:spPr bwMode="auto">
          <a:xfrm flipH="1">
            <a:off x="11499161" y="4459121"/>
            <a:ext cx="4904" cy="964051"/>
          </a:xfrm>
          <a:prstGeom prst="straightConnector1">
            <a:avLst/>
          </a:prstGeom>
          <a:solidFill>
            <a:schemeClr val="accent1"/>
          </a:solidFill>
          <a:ln w="28575" cap="flat" cmpd="sng" algn="ctr">
            <a:solidFill>
              <a:schemeClr val="bg1">
                <a:lumMod val="85000"/>
              </a:schemeClr>
            </a:solidFill>
            <a:prstDash val="solid"/>
            <a:round/>
            <a:headEnd type="triangle"/>
            <a:tailEnd type="triangle"/>
          </a:ln>
          <a:effectLst/>
        </p:spPr>
      </p:cxnSp>
      <p:cxnSp>
        <p:nvCxnSpPr>
          <p:cNvPr id="93" name="直接箭头连接符 92">
            <a:extLst>
              <a:ext uri="{FF2B5EF4-FFF2-40B4-BE49-F238E27FC236}">
                <a16:creationId xmlns:a16="http://schemas.microsoft.com/office/drawing/2014/main" id="{67404B1F-EDDE-6632-AF25-C4D7E8DF5E53}"/>
              </a:ext>
            </a:extLst>
          </p:cNvPr>
          <p:cNvCxnSpPr>
            <a:cxnSpLocks/>
            <a:stCxn id="81" idx="1"/>
            <a:endCxn id="82" idx="3"/>
          </p:cNvCxnSpPr>
          <p:nvPr/>
        </p:nvCxnSpPr>
        <p:spPr bwMode="auto">
          <a:xfrm flipH="1" flipV="1">
            <a:off x="10911515" y="5599408"/>
            <a:ext cx="259579" cy="8430"/>
          </a:xfrm>
          <a:prstGeom prst="straightConnector1">
            <a:avLst/>
          </a:prstGeom>
          <a:solidFill>
            <a:schemeClr val="accent1"/>
          </a:solidFill>
          <a:ln w="28575" cap="flat" cmpd="sng" algn="ctr">
            <a:solidFill>
              <a:schemeClr val="bg1">
                <a:lumMod val="85000"/>
              </a:schemeClr>
            </a:solidFill>
            <a:prstDash val="solid"/>
            <a:round/>
            <a:headEnd type="triangle"/>
            <a:tailEnd type="triangle"/>
          </a:ln>
          <a:effectLst/>
        </p:spPr>
      </p:cxnSp>
      <p:cxnSp>
        <p:nvCxnSpPr>
          <p:cNvPr id="94" name="直接箭头连接符 93">
            <a:extLst>
              <a:ext uri="{FF2B5EF4-FFF2-40B4-BE49-F238E27FC236}">
                <a16:creationId xmlns:a16="http://schemas.microsoft.com/office/drawing/2014/main" id="{B34AF7EC-E2E1-F43B-E52A-5BB4D6129F22}"/>
              </a:ext>
            </a:extLst>
          </p:cNvPr>
          <p:cNvCxnSpPr>
            <a:cxnSpLocks/>
            <a:stCxn id="82" idx="1"/>
            <a:endCxn id="83" idx="3"/>
          </p:cNvCxnSpPr>
          <p:nvPr/>
        </p:nvCxnSpPr>
        <p:spPr bwMode="auto">
          <a:xfrm flipH="1" flipV="1">
            <a:off x="9571065" y="5597865"/>
            <a:ext cx="508649" cy="1543"/>
          </a:xfrm>
          <a:prstGeom prst="straightConnector1">
            <a:avLst/>
          </a:prstGeom>
          <a:solidFill>
            <a:schemeClr val="accent1"/>
          </a:solidFill>
          <a:ln w="28575" cap="flat" cmpd="sng" algn="ctr">
            <a:solidFill>
              <a:schemeClr val="bg1">
                <a:lumMod val="85000"/>
              </a:schemeClr>
            </a:solidFill>
            <a:prstDash val="solid"/>
            <a:round/>
            <a:headEnd type="triangle"/>
            <a:tailEnd type="triangle"/>
          </a:ln>
          <a:effectLst/>
        </p:spPr>
      </p:cxnSp>
      <p:cxnSp>
        <p:nvCxnSpPr>
          <p:cNvPr id="95" name="直接箭头连接符 94">
            <a:extLst>
              <a:ext uri="{FF2B5EF4-FFF2-40B4-BE49-F238E27FC236}">
                <a16:creationId xmlns:a16="http://schemas.microsoft.com/office/drawing/2014/main" id="{DA0F5539-2218-8478-57C8-E6659FE4F20C}"/>
              </a:ext>
            </a:extLst>
          </p:cNvPr>
          <p:cNvCxnSpPr>
            <a:cxnSpLocks/>
            <a:stCxn id="82" idx="0"/>
            <a:endCxn id="84" idx="2"/>
          </p:cNvCxnSpPr>
          <p:nvPr/>
        </p:nvCxnSpPr>
        <p:spPr bwMode="auto">
          <a:xfrm flipH="1" flipV="1">
            <a:off x="10495614" y="5119848"/>
            <a:ext cx="1" cy="294894"/>
          </a:xfrm>
          <a:prstGeom prst="straightConnector1">
            <a:avLst/>
          </a:prstGeom>
          <a:solidFill>
            <a:schemeClr val="accent1"/>
          </a:solidFill>
          <a:ln w="28575" cap="flat" cmpd="sng" algn="ctr">
            <a:solidFill>
              <a:schemeClr val="bg1">
                <a:lumMod val="85000"/>
              </a:schemeClr>
            </a:solidFill>
            <a:prstDash val="solid"/>
            <a:round/>
            <a:headEnd type="triangle"/>
            <a:tailEnd type="triangle"/>
          </a:ln>
          <a:effectLst/>
        </p:spPr>
      </p:cxnSp>
      <p:cxnSp>
        <p:nvCxnSpPr>
          <p:cNvPr id="96" name="直接箭头连接符 95">
            <a:extLst>
              <a:ext uri="{FF2B5EF4-FFF2-40B4-BE49-F238E27FC236}">
                <a16:creationId xmlns:a16="http://schemas.microsoft.com/office/drawing/2014/main" id="{3FC4B4B3-593C-9ACC-23E3-51DFDC4E473F}"/>
              </a:ext>
            </a:extLst>
          </p:cNvPr>
          <p:cNvCxnSpPr>
            <a:cxnSpLocks/>
            <a:stCxn id="84" idx="1"/>
            <a:endCxn id="85" idx="3"/>
          </p:cNvCxnSpPr>
          <p:nvPr/>
        </p:nvCxnSpPr>
        <p:spPr bwMode="auto">
          <a:xfrm flipH="1" flipV="1">
            <a:off x="9571065" y="4923645"/>
            <a:ext cx="508648" cy="11537"/>
          </a:xfrm>
          <a:prstGeom prst="straightConnector1">
            <a:avLst/>
          </a:prstGeom>
          <a:solidFill>
            <a:schemeClr val="accent1"/>
          </a:solidFill>
          <a:ln w="28575" cap="flat" cmpd="sng" algn="ctr">
            <a:solidFill>
              <a:schemeClr val="bg1">
                <a:lumMod val="85000"/>
              </a:schemeClr>
            </a:solidFill>
            <a:prstDash val="solid"/>
            <a:round/>
            <a:headEnd type="triangle"/>
            <a:tailEnd type="triangle"/>
          </a:ln>
          <a:effectLst/>
        </p:spPr>
      </p:cxnSp>
      <p:cxnSp>
        <p:nvCxnSpPr>
          <p:cNvPr id="97" name="直接箭头连接符 96">
            <a:extLst>
              <a:ext uri="{FF2B5EF4-FFF2-40B4-BE49-F238E27FC236}">
                <a16:creationId xmlns:a16="http://schemas.microsoft.com/office/drawing/2014/main" id="{47C24AAE-3439-97FB-66A2-03D86D48E260}"/>
              </a:ext>
            </a:extLst>
          </p:cNvPr>
          <p:cNvCxnSpPr>
            <a:cxnSpLocks/>
            <a:stCxn id="83" idx="0"/>
            <a:endCxn id="85" idx="2"/>
          </p:cNvCxnSpPr>
          <p:nvPr/>
        </p:nvCxnSpPr>
        <p:spPr bwMode="auto">
          <a:xfrm flipV="1">
            <a:off x="9242998" y="5108311"/>
            <a:ext cx="0" cy="304888"/>
          </a:xfrm>
          <a:prstGeom prst="straightConnector1">
            <a:avLst/>
          </a:prstGeom>
          <a:solidFill>
            <a:schemeClr val="accent1"/>
          </a:solidFill>
          <a:ln w="28575" cap="flat" cmpd="sng" algn="ctr">
            <a:solidFill>
              <a:schemeClr val="bg1">
                <a:lumMod val="85000"/>
              </a:schemeClr>
            </a:solidFill>
            <a:prstDash val="solid"/>
            <a:round/>
            <a:headEnd type="triangle"/>
            <a:tailEnd type="triangle"/>
          </a:ln>
          <a:effectLst/>
        </p:spPr>
      </p:cxnSp>
      <p:cxnSp>
        <p:nvCxnSpPr>
          <p:cNvPr id="98" name="连接符: 肘形 97">
            <a:extLst>
              <a:ext uri="{FF2B5EF4-FFF2-40B4-BE49-F238E27FC236}">
                <a16:creationId xmlns:a16="http://schemas.microsoft.com/office/drawing/2014/main" id="{88802628-06AE-BDCC-79FB-60C5C156962F}"/>
              </a:ext>
            </a:extLst>
          </p:cNvPr>
          <p:cNvCxnSpPr>
            <a:stCxn id="79" idx="3"/>
            <a:endCxn id="80" idx="0"/>
          </p:cNvCxnSpPr>
          <p:nvPr/>
        </p:nvCxnSpPr>
        <p:spPr bwMode="auto">
          <a:xfrm>
            <a:off x="9509516" y="3102325"/>
            <a:ext cx="1994549" cy="987464"/>
          </a:xfrm>
          <a:prstGeom prst="bentConnector2">
            <a:avLst/>
          </a:prstGeom>
          <a:solidFill>
            <a:schemeClr val="accent1"/>
          </a:solidFill>
          <a:ln w="28575" cap="flat" cmpd="sng" algn="ctr">
            <a:solidFill>
              <a:schemeClr val="tx1"/>
            </a:solidFill>
            <a:prstDash val="solid"/>
            <a:round/>
            <a:headEnd type="triangle"/>
            <a:tailEnd type="triangle"/>
          </a:ln>
          <a:effectLst/>
        </p:spPr>
      </p:cxn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C4F52B0-FCC6-535A-7CDF-49D6098942B7}"/>
                  </a:ext>
                </a:extLst>
              </p:cNvPr>
              <p:cNvSpPr txBox="1"/>
              <p:nvPr/>
            </p:nvSpPr>
            <p:spPr>
              <a:xfrm>
                <a:off x="1105234" y="3836006"/>
                <a:ext cx="3222602" cy="82048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L</a:t>
                </a:r>
                <a:r>
                  <a:rPr lang="en-US" altLang="zh-CN" baseline="-25000"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=1.55051976772×10</a:t>
                </a:r>
                <a:r>
                  <a:rPr lang="en-US" altLang="zh-CN" baseline="30000" dirty="0">
                    <a:latin typeface="Times New Roman" panose="02020603050405020304" pitchFamily="18" charset="0"/>
                    <a:cs typeface="Times New Roman" panose="02020603050405020304" pitchFamily="18" charset="0"/>
                  </a:rPr>
                  <a:t>−8</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TCB−TT=L</a:t>
                </a:r>
                <a:r>
                  <a:rPr lang="en-US" altLang="zh-CN" baseline="-25000" dirty="0">
                    <a:latin typeface="Times New Roman" panose="02020603050405020304" pitchFamily="18" charset="0"/>
                    <a:cs typeface="Times New Roman" panose="02020603050405020304" pitchFamily="18" charset="0"/>
                  </a:rPr>
                  <a:t>B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Δt+ρ</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zh-CN" i="1" baseline="30000" smtClean="0">
                            <a:latin typeface="Cambria Math" panose="02040503050406030204" pitchFamily="18" charset="0"/>
                          </a:rPr>
                        </m:ctrlPr>
                      </m:fPr>
                      <m:num>
                        <m:r>
                          <m:rPr>
                            <m:nor/>
                          </m:rPr>
                          <a:rPr lang="en-US" altLang="zh-CN" dirty="0">
                            <a:latin typeface="Times New Roman" panose="02020603050405020304" pitchFamily="18" charset="0"/>
                            <a:cs typeface="Times New Roman" panose="02020603050405020304" pitchFamily="18" charset="0"/>
                          </a:rPr>
                          <m:t>V</m:t>
                        </m:r>
                        <m:r>
                          <m:rPr>
                            <m:nor/>
                          </m:rPr>
                          <a:rPr lang="en-US" altLang="zh-CN" baseline="-25000" dirty="0">
                            <a:latin typeface="Times New Roman" panose="02020603050405020304" pitchFamily="18" charset="0"/>
                            <a:cs typeface="Times New Roman" panose="02020603050405020304" pitchFamily="18" charset="0"/>
                          </a:rPr>
                          <m:t>e</m:t>
                        </m:r>
                        <m:r>
                          <m:rPr>
                            <m:nor/>
                          </m:rPr>
                          <a:rPr lang="en-US" altLang="zh-CN"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X</m:t>
                        </m:r>
                        <m:r>
                          <m:rPr>
                            <m:nor/>
                          </m:rPr>
                          <a:rPr lang="en-US" altLang="zh-CN"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X</m:t>
                        </m:r>
                        <m:r>
                          <m:rPr>
                            <m:nor/>
                          </m:rPr>
                          <a:rPr lang="en-US" altLang="zh-CN" baseline="-25000" dirty="0">
                            <a:latin typeface="Times New Roman" panose="02020603050405020304" pitchFamily="18" charset="0"/>
                            <a:cs typeface="Times New Roman" panose="02020603050405020304" pitchFamily="18" charset="0"/>
                          </a:rPr>
                          <m:t>0</m:t>
                        </m:r>
                        <m:r>
                          <m:rPr>
                            <m:nor/>
                          </m:rPr>
                          <a:rPr lang="en-US" altLang="zh-CN" dirty="0">
                            <a:latin typeface="Times New Roman" panose="02020603050405020304" pitchFamily="18" charset="0"/>
                            <a:cs typeface="Times New Roman" panose="02020603050405020304" pitchFamily="18" charset="0"/>
                          </a:rPr>
                          <m:t>)</m:t>
                        </m:r>
                      </m:num>
                      <m:den>
                        <m:r>
                          <m:rPr>
                            <m:nor/>
                          </m:rPr>
                          <a:rPr lang="en-US" altLang="zh-CN" dirty="0">
                            <a:latin typeface="Times New Roman" panose="02020603050405020304" pitchFamily="18" charset="0"/>
                            <a:cs typeface="Times New Roman" panose="02020603050405020304" pitchFamily="18" charset="0"/>
                          </a:rPr>
                          <m:t>c</m:t>
                        </m:r>
                        <m:r>
                          <m:rPr>
                            <m:nor/>
                          </m:rPr>
                          <a:rPr lang="en-US" altLang="zh-CN" baseline="30000" dirty="0">
                            <a:latin typeface="Times New Roman" panose="02020603050405020304" pitchFamily="18" charset="0"/>
                            <a:cs typeface="Times New Roman" panose="02020603050405020304" pitchFamily="18" charset="0"/>
                          </a:rPr>
                          <m:t>2</m:t>
                        </m:r>
                      </m:den>
                    </m:f>
                  </m:oMath>
                </a14:m>
                <a:endParaRPr lang="en-US" altLang="zh-CN" dirty="0">
                  <a:latin typeface="Times New Roman" panose="02020603050405020304" pitchFamily="18" charset="0"/>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2C4F52B0-FCC6-535A-7CDF-49D6098942B7}"/>
                  </a:ext>
                </a:extLst>
              </p:cNvPr>
              <p:cNvSpPr txBox="1">
                <a:spLocks noRot="1" noChangeAspect="1" noMove="1" noResize="1" noEditPoints="1" noAdjustHandles="1" noChangeArrowheads="1" noChangeShapeType="1" noTextEdit="1"/>
              </p:cNvSpPr>
              <p:nvPr/>
            </p:nvSpPr>
            <p:spPr>
              <a:xfrm>
                <a:off x="1105234" y="3836006"/>
                <a:ext cx="3222602" cy="820481"/>
              </a:xfrm>
              <a:prstGeom prst="rect">
                <a:avLst/>
              </a:prstGeom>
              <a:blipFill>
                <a:blip r:embed="rId2"/>
                <a:stretch>
                  <a:fillRect l="-1512" t="-5185" b="-2963"/>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C084E406-BFAE-1AA4-E27A-45268CDA6CD0}"/>
              </a:ext>
            </a:extLst>
          </p:cNvPr>
          <p:cNvSpPr txBox="1"/>
          <p:nvPr/>
        </p:nvSpPr>
        <p:spPr>
          <a:xfrm>
            <a:off x="5313518" y="4103174"/>
            <a:ext cx="6213229"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TT-UT1=(TT-UTC)-(UT1-UTC)=(TAI+32.184s-UTC)-ΔUT1</a:t>
            </a:r>
          </a:p>
        </p:txBody>
      </p:sp>
      <p:sp>
        <p:nvSpPr>
          <p:cNvPr id="8" name="文本框 7">
            <a:extLst>
              <a:ext uri="{FF2B5EF4-FFF2-40B4-BE49-F238E27FC236}">
                <a16:creationId xmlns:a16="http://schemas.microsoft.com/office/drawing/2014/main" id="{D8763DC6-6712-C0A5-A79D-F8461E1B4C6B}"/>
              </a:ext>
            </a:extLst>
          </p:cNvPr>
          <p:cNvSpPr txBox="1"/>
          <p:nvPr/>
        </p:nvSpPr>
        <p:spPr>
          <a:xfrm>
            <a:off x="1500914" y="2479493"/>
            <a:ext cx="2520000"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L</a:t>
            </a:r>
            <a:r>
              <a:rPr lang="en-US" altLang="zh-CN" baseline="-25000"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=6.969290134×10</a:t>
            </a:r>
            <a:r>
              <a:rPr lang="en-US" altLang="zh-CN" baseline="30000" dirty="0">
                <a:latin typeface="Times New Roman" panose="02020603050405020304" pitchFamily="18" charset="0"/>
                <a:cs typeface="Times New Roman" panose="02020603050405020304" pitchFamily="18" charset="0"/>
              </a:rPr>
              <a:t>−10</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TCG−TT=L</a:t>
            </a:r>
            <a:r>
              <a:rPr lang="en-US" altLang="zh-CN" baseline="-25000" dirty="0">
                <a:latin typeface="Times New Roman" panose="02020603050405020304" pitchFamily="18" charset="0"/>
                <a:cs typeface="Times New Roman" panose="02020603050405020304" pitchFamily="18" charset="0"/>
              </a:rPr>
              <a:t>G </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Δt</a:t>
            </a:r>
            <a:endParaRPr lang="en-US"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CDE96EE-EE65-7B14-604A-369F7F20C605}"/>
                  </a:ext>
                </a:extLst>
              </p:cNvPr>
              <p:cNvSpPr txBox="1"/>
              <p:nvPr/>
            </p:nvSpPr>
            <p:spPr>
              <a:xfrm>
                <a:off x="2989003" y="1383223"/>
                <a:ext cx="2520000" cy="55002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TDB−TT=ρ+</a:t>
                </a:r>
                <a14:m>
                  <m:oMath xmlns:m="http://schemas.openxmlformats.org/officeDocument/2006/math">
                    <m:f>
                      <m:fPr>
                        <m:ctrlPr>
                          <a:rPr lang="en-US" altLang="zh-CN" i="1" baseline="30000" smtClean="0">
                            <a:latin typeface="Cambria Math" panose="02040503050406030204" pitchFamily="18" charset="0"/>
                          </a:rPr>
                        </m:ctrlPr>
                      </m:fPr>
                      <m:num>
                        <m:r>
                          <m:rPr>
                            <m:nor/>
                          </m:rPr>
                          <a:rPr lang="en-US" altLang="zh-CN" dirty="0">
                            <a:latin typeface="Times New Roman" panose="02020603050405020304" pitchFamily="18" charset="0"/>
                            <a:cs typeface="Times New Roman" panose="02020603050405020304" pitchFamily="18" charset="0"/>
                          </a:rPr>
                          <m:t>V</m:t>
                        </m:r>
                        <m:r>
                          <m:rPr>
                            <m:nor/>
                          </m:rPr>
                          <a:rPr lang="en-US" altLang="zh-CN" baseline="-25000" dirty="0">
                            <a:latin typeface="Times New Roman" panose="02020603050405020304" pitchFamily="18" charset="0"/>
                            <a:cs typeface="Times New Roman" panose="02020603050405020304" pitchFamily="18" charset="0"/>
                          </a:rPr>
                          <m:t>e</m:t>
                        </m:r>
                        <m:r>
                          <m:rPr>
                            <m:nor/>
                          </m:rPr>
                          <a:rPr lang="en-US" altLang="zh-CN"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X</m:t>
                        </m:r>
                        <m:r>
                          <m:rPr>
                            <m:nor/>
                          </m:rPr>
                          <a:rPr lang="en-US" altLang="zh-CN"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X</m:t>
                        </m:r>
                        <m:r>
                          <m:rPr>
                            <m:nor/>
                          </m:rPr>
                          <a:rPr lang="en-US" altLang="zh-CN" baseline="-25000" dirty="0">
                            <a:latin typeface="Times New Roman" panose="02020603050405020304" pitchFamily="18" charset="0"/>
                            <a:cs typeface="Times New Roman" panose="02020603050405020304" pitchFamily="18" charset="0"/>
                          </a:rPr>
                          <m:t>0</m:t>
                        </m:r>
                        <m:r>
                          <m:rPr>
                            <m:nor/>
                          </m:rPr>
                          <a:rPr lang="en-US" altLang="zh-CN" dirty="0">
                            <a:latin typeface="Times New Roman" panose="02020603050405020304" pitchFamily="18" charset="0"/>
                            <a:cs typeface="Times New Roman" panose="02020603050405020304" pitchFamily="18" charset="0"/>
                          </a:rPr>
                          <m:t>)</m:t>
                        </m:r>
                      </m:num>
                      <m:den>
                        <m:r>
                          <m:rPr>
                            <m:nor/>
                          </m:rPr>
                          <a:rPr lang="en-US" altLang="zh-CN" dirty="0">
                            <a:latin typeface="Times New Roman" panose="02020603050405020304" pitchFamily="18" charset="0"/>
                            <a:cs typeface="Times New Roman" panose="02020603050405020304" pitchFamily="18" charset="0"/>
                          </a:rPr>
                          <m:t>c</m:t>
                        </m:r>
                        <m:r>
                          <m:rPr>
                            <m:nor/>
                          </m:rPr>
                          <a:rPr lang="en-US" altLang="zh-CN" baseline="30000" dirty="0">
                            <a:latin typeface="Times New Roman" panose="02020603050405020304" pitchFamily="18" charset="0"/>
                            <a:cs typeface="Times New Roman" panose="02020603050405020304" pitchFamily="18" charset="0"/>
                          </a:rPr>
                          <m:t>2</m:t>
                        </m:r>
                      </m:den>
                    </m:f>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ECDE96EE-EE65-7B14-604A-369F7F20C605}"/>
                  </a:ext>
                </a:extLst>
              </p:cNvPr>
              <p:cNvSpPr txBox="1">
                <a:spLocks noRot="1" noChangeAspect="1" noMove="1" noResize="1" noEditPoints="1" noAdjustHandles="1" noChangeArrowheads="1" noChangeShapeType="1" noTextEdit="1"/>
              </p:cNvSpPr>
              <p:nvPr/>
            </p:nvSpPr>
            <p:spPr>
              <a:xfrm>
                <a:off x="2989003" y="1383223"/>
                <a:ext cx="2520000" cy="550022"/>
              </a:xfrm>
              <a:prstGeom prst="rect">
                <a:avLst/>
              </a:prstGeom>
              <a:blipFill>
                <a:blip r:embed="rId3"/>
                <a:stretch>
                  <a:fillRect l="-1932" b="-4444"/>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1C3FD91C-486D-AD23-BC52-6F1F93CBB7DC}"/>
              </a:ext>
            </a:extLst>
          </p:cNvPr>
          <p:cNvSpPr txBox="1"/>
          <p:nvPr/>
        </p:nvSpPr>
        <p:spPr>
          <a:xfrm>
            <a:off x="4406739" y="2747924"/>
            <a:ext cx="2520000"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TT−TAI=32.184s</a:t>
            </a:r>
          </a:p>
        </p:txBody>
      </p:sp>
      <p:sp>
        <p:nvSpPr>
          <p:cNvPr id="14" name="文本框 13">
            <a:extLst>
              <a:ext uri="{FF2B5EF4-FFF2-40B4-BE49-F238E27FC236}">
                <a16:creationId xmlns:a16="http://schemas.microsoft.com/office/drawing/2014/main" id="{99884651-F687-4AA2-6766-75006758DBBB}"/>
              </a:ext>
            </a:extLst>
          </p:cNvPr>
          <p:cNvSpPr txBox="1"/>
          <p:nvPr/>
        </p:nvSpPr>
        <p:spPr>
          <a:xfrm>
            <a:off x="6983906" y="2752648"/>
            <a:ext cx="2520000"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TAI = UTC+LS</a:t>
            </a:r>
          </a:p>
        </p:txBody>
      </p:sp>
      <p:sp>
        <p:nvSpPr>
          <p:cNvPr id="16" name="文本框 15">
            <a:extLst>
              <a:ext uri="{FF2B5EF4-FFF2-40B4-BE49-F238E27FC236}">
                <a16:creationId xmlns:a16="http://schemas.microsoft.com/office/drawing/2014/main" id="{A6B303B2-601C-CF0E-1FFE-94946368B002}"/>
              </a:ext>
            </a:extLst>
          </p:cNvPr>
          <p:cNvSpPr txBox="1"/>
          <p:nvPr/>
        </p:nvSpPr>
        <p:spPr>
          <a:xfrm>
            <a:off x="9571065" y="2798263"/>
            <a:ext cx="2520000"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UT1 = UTC+</a:t>
            </a:r>
            <a:r>
              <a:rPr lang="el-GR" altLang="zh-CN" dirty="0">
                <a:latin typeface="Times New Roman" panose="02020603050405020304" pitchFamily="18" charset="0"/>
                <a:cs typeface="Times New Roman" panose="02020603050405020304" pitchFamily="18" charset="0"/>
              </a:rPr>
              <a:t>Δ</a:t>
            </a:r>
            <a:r>
              <a:rPr lang="zh-CN" altLang="en-US" dirty="0">
                <a:latin typeface="Times New Roman" panose="02020603050405020304" pitchFamily="18" charset="0"/>
                <a:cs typeface="Times New Roman" panose="02020603050405020304" pitchFamily="18" charset="0"/>
              </a:rPr>
              <a:t>UT1</a:t>
            </a:r>
          </a:p>
        </p:txBody>
      </p:sp>
      <p:pic>
        <p:nvPicPr>
          <p:cNvPr id="128" name="图片 127">
            <a:extLst>
              <a:ext uri="{FF2B5EF4-FFF2-40B4-BE49-F238E27FC236}">
                <a16:creationId xmlns:a16="http://schemas.microsoft.com/office/drawing/2014/main" id="{763ADA62-F864-C177-7873-28D23CF51526}"/>
              </a:ext>
            </a:extLst>
          </p:cNvPr>
          <p:cNvPicPr>
            <a:picLocks noChangeAspect="1"/>
          </p:cNvPicPr>
          <p:nvPr/>
        </p:nvPicPr>
        <p:blipFill>
          <a:blip r:embed="rId4"/>
          <a:srcRect l="11625" r="18778"/>
          <a:stretch/>
        </p:blipFill>
        <p:spPr>
          <a:xfrm>
            <a:off x="62780" y="1776766"/>
            <a:ext cx="3302000" cy="706437"/>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B8F8B373-393C-2963-7EEC-9000722A5274}"/>
                  </a:ext>
                </a:extLst>
              </p14:cNvPr>
              <p14:cNvContentPartPr/>
              <p14:nvPr/>
            </p14:nvContentPartPr>
            <p14:xfrm>
              <a:off x="3670560" y="2752200"/>
              <a:ext cx="6031080" cy="760320"/>
            </p14:xfrm>
          </p:contentPart>
        </mc:Choice>
        <mc:Fallback>
          <p:pic>
            <p:nvPicPr>
              <p:cNvPr id="3" name="墨迹 2">
                <a:extLst>
                  <a:ext uri="{FF2B5EF4-FFF2-40B4-BE49-F238E27FC236}">
                    <a16:creationId xmlns:a16="http://schemas.microsoft.com/office/drawing/2014/main" id="{B8F8B373-393C-2963-7EEC-9000722A5274}"/>
                  </a:ext>
                </a:extLst>
              </p:cNvPr>
              <p:cNvPicPr/>
              <p:nvPr/>
            </p:nvPicPr>
            <p:blipFill>
              <a:blip r:embed="rId6"/>
              <a:stretch>
                <a:fillRect/>
              </a:stretch>
            </p:blipFill>
            <p:spPr>
              <a:xfrm>
                <a:off x="3661200" y="2742840"/>
                <a:ext cx="6049800" cy="779040"/>
              </a:xfrm>
              <a:prstGeom prst="rect">
                <a:avLst/>
              </a:prstGeom>
            </p:spPr>
          </p:pic>
        </mc:Fallback>
      </mc:AlternateContent>
    </p:spTree>
    <p:extLst>
      <p:ext uri="{BB962C8B-B14F-4D97-AF65-F5344CB8AC3E}">
        <p14:creationId xmlns:p14="http://schemas.microsoft.com/office/powerpoint/2010/main" val="704934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6B687-B6BC-2533-2A70-4731C37EBCAA}"/>
              </a:ext>
            </a:extLst>
          </p:cNvPr>
          <p:cNvSpPr>
            <a:spLocks noGrp="1"/>
          </p:cNvSpPr>
          <p:nvPr>
            <p:ph type="title"/>
          </p:nvPr>
        </p:nvSpPr>
        <p:spPr/>
        <p:txBody>
          <a:bodyPr/>
          <a:lstStyle/>
          <a:p>
            <a:r>
              <a:rPr lang="zh-CN" altLang="en-US" dirty="0"/>
              <a:t>实际应用</a:t>
            </a:r>
          </a:p>
        </p:txBody>
      </p:sp>
      <p:sp>
        <p:nvSpPr>
          <p:cNvPr id="3" name="内容占位符 2">
            <a:extLst>
              <a:ext uri="{FF2B5EF4-FFF2-40B4-BE49-F238E27FC236}">
                <a16:creationId xmlns:a16="http://schemas.microsoft.com/office/drawing/2014/main" id="{D942CC1B-3A42-F475-A629-E3BE25B0619E}"/>
              </a:ext>
            </a:extLst>
          </p:cNvPr>
          <p:cNvSpPr>
            <a:spLocks noGrp="1"/>
          </p:cNvSpPr>
          <p:nvPr>
            <p:ph sz="half" idx="1"/>
          </p:nvPr>
        </p:nvSpPr>
        <p:spPr/>
        <p:txBody>
          <a:bodyPr/>
          <a:lstStyle/>
          <a:p>
            <a:r>
              <a:rPr lang="zh-CN" altLang="en-US" dirty="0"/>
              <a:t>在时间系统的转换过程中</a:t>
            </a:r>
            <a:r>
              <a:rPr lang="en-US" altLang="zh-CN" dirty="0"/>
              <a:t>,</a:t>
            </a:r>
            <a:r>
              <a:rPr lang="zh-CN" altLang="en-US" dirty="0"/>
              <a:t>需要理解相对论框架、天球参考系、地球  自转、岁差</a:t>
            </a:r>
            <a:r>
              <a:rPr lang="en-US" altLang="zh-CN" dirty="0"/>
              <a:t>-</a:t>
            </a:r>
            <a:r>
              <a:rPr lang="zh-CN" altLang="en-US" dirty="0"/>
              <a:t>章动模型等天文学基本理论</a:t>
            </a:r>
            <a:r>
              <a:rPr lang="en-US" altLang="zh-CN" dirty="0"/>
              <a:t>,</a:t>
            </a:r>
            <a:r>
              <a:rPr lang="zh-CN" altLang="en-US" dirty="0"/>
              <a:t>时间系统间的转换结果可以根据上述内容自行计算获取</a:t>
            </a:r>
            <a:r>
              <a:rPr lang="en-US" altLang="zh-CN" dirty="0"/>
              <a:t>,</a:t>
            </a:r>
            <a:r>
              <a:rPr lang="zh-CN" altLang="en-US" dirty="0"/>
              <a:t>也 可以参考 </a:t>
            </a:r>
            <a:r>
              <a:rPr lang="en-US" altLang="zh-CN" dirty="0"/>
              <a:t>IAU SOFA </a:t>
            </a:r>
            <a:r>
              <a:rPr lang="zh-CN" altLang="en-US" dirty="0"/>
              <a:t>发布的程序计算获取。</a:t>
            </a:r>
            <a:endParaRPr lang="en-US" altLang="zh-CN" dirty="0"/>
          </a:p>
          <a:p>
            <a:endParaRPr lang="zh-CN" altLang="en-US" dirty="0"/>
          </a:p>
        </p:txBody>
      </p:sp>
      <p:pic>
        <p:nvPicPr>
          <p:cNvPr id="7" name="内容占位符 6">
            <a:extLst>
              <a:ext uri="{FF2B5EF4-FFF2-40B4-BE49-F238E27FC236}">
                <a16:creationId xmlns:a16="http://schemas.microsoft.com/office/drawing/2014/main" id="{622F0E9A-2732-3AD2-9F88-84ECF00F0EE7}"/>
              </a:ext>
            </a:extLst>
          </p:cNvPr>
          <p:cNvPicPr>
            <a:picLocks noGrp="1" noChangeAspect="1"/>
          </p:cNvPicPr>
          <p:nvPr>
            <p:ph sz="half" idx="2"/>
          </p:nvPr>
        </p:nvPicPr>
        <p:blipFill>
          <a:blip r:embed="rId2"/>
          <a:stretch>
            <a:fillRect/>
          </a:stretch>
        </p:blipFill>
        <p:spPr>
          <a:xfrm>
            <a:off x="6197600" y="2116885"/>
            <a:ext cx="5384800" cy="3435442"/>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F6174149-F58B-5078-BD6B-1FA51ECEBA15}"/>
                  </a:ext>
                </a:extLst>
              </p14:cNvPr>
              <p14:cNvContentPartPr/>
              <p14:nvPr/>
            </p14:nvContentPartPr>
            <p14:xfrm>
              <a:off x="996120" y="4299840"/>
              <a:ext cx="4860720" cy="506520"/>
            </p14:xfrm>
          </p:contentPart>
        </mc:Choice>
        <mc:Fallback>
          <p:pic>
            <p:nvPicPr>
              <p:cNvPr id="4" name="墨迹 3">
                <a:extLst>
                  <a:ext uri="{FF2B5EF4-FFF2-40B4-BE49-F238E27FC236}">
                    <a16:creationId xmlns:a16="http://schemas.microsoft.com/office/drawing/2014/main" id="{F6174149-F58B-5078-BD6B-1FA51ECEBA15}"/>
                  </a:ext>
                </a:extLst>
              </p:cNvPr>
              <p:cNvPicPr/>
              <p:nvPr/>
            </p:nvPicPr>
            <p:blipFill>
              <a:blip r:embed="rId4"/>
              <a:stretch>
                <a:fillRect/>
              </a:stretch>
            </p:blipFill>
            <p:spPr>
              <a:xfrm>
                <a:off x="986760" y="4290480"/>
                <a:ext cx="4879440" cy="525240"/>
              </a:xfrm>
              <a:prstGeom prst="rect">
                <a:avLst/>
              </a:prstGeom>
            </p:spPr>
          </p:pic>
        </mc:Fallback>
      </mc:AlternateContent>
    </p:spTree>
    <p:extLst>
      <p:ext uri="{BB962C8B-B14F-4D97-AF65-F5344CB8AC3E}">
        <p14:creationId xmlns:p14="http://schemas.microsoft.com/office/powerpoint/2010/main" val="3080246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847833-B42D-CA0B-73EF-244322A54AB1}"/>
              </a:ext>
            </a:extLst>
          </p:cNvPr>
          <p:cNvSpPr>
            <a:spLocks noGrp="1"/>
          </p:cNvSpPr>
          <p:nvPr>
            <p:ph type="title"/>
          </p:nvPr>
        </p:nvSpPr>
        <p:spPr/>
        <p:txBody>
          <a:bodyPr/>
          <a:lstStyle/>
          <a:p>
            <a:r>
              <a:rPr lang="zh-CN" altLang="en-US" dirty="0"/>
              <a:t>历元</a:t>
            </a:r>
          </a:p>
        </p:txBody>
      </p:sp>
      <p:sp>
        <p:nvSpPr>
          <p:cNvPr id="3" name="内容占位符 2">
            <a:extLst>
              <a:ext uri="{FF2B5EF4-FFF2-40B4-BE49-F238E27FC236}">
                <a16:creationId xmlns:a16="http://schemas.microsoft.com/office/drawing/2014/main" id="{5358C44D-B3AE-BCCA-C051-F54BA6573C9F}"/>
              </a:ext>
            </a:extLst>
          </p:cNvPr>
          <p:cNvSpPr>
            <a:spLocks noGrp="1"/>
          </p:cNvSpPr>
          <p:nvPr>
            <p:ph idx="1"/>
          </p:nvPr>
        </p:nvSpPr>
        <p:spPr/>
        <p:txBody>
          <a:bodyPr>
            <a:normAutofit fontScale="77500" lnSpcReduction="20000"/>
          </a:bodyPr>
          <a:lstStyle/>
          <a:p>
            <a:r>
              <a:rPr lang="zh-CN" altLang="en-US" dirty="0"/>
              <a:t>历元（英语：</a:t>
            </a:r>
            <a:r>
              <a:rPr lang="en-US" altLang="zh-CN" dirty="0"/>
              <a:t>Epoch</a:t>
            </a:r>
            <a:r>
              <a:rPr lang="zh-CN" altLang="en-US" dirty="0"/>
              <a:t>），在天文学是一些天文变数作为参考的时刻点。</a:t>
            </a:r>
          </a:p>
          <a:p>
            <a:r>
              <a:rPr lang="zh-CN" altLang="en-US" dirty="0"/>
              <a:t>现在使用的标准历元是</a:t>
            </a:r>
            <a:r>
              <a:rPr lang="en-US" altLang="zh-CN" dirty="0"/>
              <a:t>J2000.0</a:t>
            </a:r>
            <a:r>
              <a:rPr lang="zh-CN" altLang="en-US" dirty="0"/>
              <a:t>，即</a:t>
            </a:r>
            <a:r>
              <a:rPr lang="en-US" altLang="zh-CN" dirty="0"/>
              <a:t>TT</a:t>
            </a:r>
            <a:r>
              <a:rPr lang="zh-CN" altLang="en-US" dirty="0"/>
              <a:t>（</a:t>
            </a:r>
            <a:r>
              <a:rPr lang="en-US" altLang="zh-CN" dirty="0"/>
              <a:t>Terrestrial Time</a:t>
            </a:r>
            <a:r>
              <a:rPr lang="zh-CN" altLang="en-US" dirty="0"/>
              <a:t>）时间</a:t>
            </a:r>
            <a:r>
              <a:rPr lang="en-US" altLang="zh-CN" dirty="0"/>
              <a:t>2000</a:t>
            </a:r>
            <a:r>
              <a:rPr lang="zh-CN" altLang="en-US" dirty="0"/>
              <a:t>年</a:t>
            </a:r>
            <a:r>
              <a:rPr lang="en-US" altLang="zh-CN" dirty="0"/>
              <a:t>1</a:t>
            </a:r>
            <a:r>
              <a:rPr lang="zh-CN" altLang="en-US" dirty="0"/>
              <a:t>月</a:t>
            </a:r>
            <a:r>
              <a:rPr lang="en-US" altLang="zh-CN" dirty="0"/>
              <a:t>1</a:t>
            </a:r>
            <a:r>
              <a:rPr lang="zh-CN" altLang="en-US" dirty="0"/>
              <a:t>日</a:t>
            </a:r>
            <a:r>
              <a:rPr lang="en-US" altLang="zh-CN" dirty="0"/>
              <a:t>12:00</a:t>
            </a:r>
            <a:r>
              <a:rPr lang="zh-CN" altLang="en-US" dirty="0"/>
              <a:t>。前缀“</a:t>
            </a:r>
            <a:r>
              <a:rPr lang="en-US" altLang="zh-CN" dirty="0"/>
              <a:t>J”</a:t>
            </a:r>
            <a:r>
              <a:rPr lang="zh-CN" altLang="en-US" dirty="0"/>
              <a:t>代表这是一个儒略历元（</a:t>
            </a:r>
            <a:r>
              <a:rPr lang="en-US" altLang="zh-CN" dirty="0"/>
              <a:t>Julian epoch</a:t>
            </a:r>
            <a:r>
              <a:rPr lang="zh-CN" altLang="en-US" dirty="0"/>
              <a:t>）。在使用</a:t>
            </a:r>
            <a:r>
              <a:rPr lang="en-US" altLang="zh-CN" dirty="0"/>
              <a:t>J2000.0</a:t>
            </a:r>
            <a:r>
              <a:rPr lang="zh-CN" altLang="en-US" dirty="0"/>
              <a:t>前的标准历元是</a:t>
            </a:r>
            <a:r>
              <a:rPr lang="en-US" altLang="zh-CN" dirty="0"/>
              <a:t>B1950.0</a:t>
            </a:r>
            <a:r>
              <a:rPr lang="zh-CN" altLang="en-US" dirty="0"/>
              <a:t>，前缀“</a:t>
            </a:r>
            <a:r>
              <a:rPr lang="en-US" altLang="zh-CN" dirty="0"/>
              <a:t>B”</a:t>
            </a:r>
            <a:r>
              <a:rPr lang="zh-CN" altLang="en-US" dirty="0"/>
              <a:t>代表这是一个贝塞耳历元（</a:t>
            </a:r>
            <a:r>
              <a:rPr lang="en-US" altLang="zh-CN" dirty="0"/>
              <a:t>Besselian epoch</a:t>
            </a:r>
            <a:r>
              <a:rPr lang="zh-CN" altLang="en-US" dirty="0"/>
              <a:t>）。</a:t>
            </a:r>
          </a:p>
          <a:p>
            <a:r>
              <a:rPr lang="zh-CN" altLang="en-US" dirty="0"/>
              <a:t>贝塞耳历元在</a:t>
            </a:r>
            <a:r>
              <a:rPr lang="en-US" altLang="zh-CN" dirty="0"/>
              <a:t>1984</a:t>
            </a:r>
            <a:r>
              <a:rPr lang="zh-CN" altLang="en-US" dirty="0"/>
              <a:t>年前使用，而现在使用的是儒略历元。</a:t>
            </a:r>
          </a:p>
          <a:p>
            <a:r>
              <a:rPr lang="zh-CN" altLang="en-US" dirty="0"/>
              <a:t>亨利</a:t>
            </a:r>
            <a:r>
              <a:rPr lang="en-US" altLang="zh-CN" dirty="0"/>
              <a:t>·</a:t>
            </a:r>
            <a:r>
              <a:rPr lang="zh-CN" altLang="en-US" dirty="0"/>
              <a:t>德雷伯星表使用</a:t>
            </a:r>
            <a:r>
              <a:rPr lang="en-US" altLang="zh-CN" dirty="0"/>
              <a:t>B1900.0</a:t>
            </a:r>
            <a:r>
              <a:rPr lang="zh-CN" altLang="en-US" dirty="0"/>
              <a:t>，</a:t>
            </a:r>
            <a:r>
              <a:rPr lang="en-US" altLang="zh-CN" dirty="0"/>
              <a:t>B1900.0</a:t>
            </a:r>
            <a:r>
              <a:rPr lang="zh-CN" altLang="en-US" dirty="0"/>
              <a:t>纪元在天文学上使用。因为恒星的赤经和赤纬会因岁差之缘故改变，天文学家经常定义某一纪元作为参考点。</a:t>
            </a:r>
            <a:r>
              <a:rPr lang="en-US" altLang="zh-CN" dirty="0"/>
              <a:t>B1900.0</a:t>
            </a:r>
            <a:r>
              <a:rPr lang="zh-CN" altLang="en-US" dirty="0"/>
              <a:t>纪元标准已经被后继标准所取代：</a:t>
            </a:r>
            <a:r>
              <a:rPr lang="en-US" altLang="zh-CN" dirty="0"/>
              <a:t>B1950.0</a:t>
            </a:r>
            <a:r>
              <a:rPr lang="zh-CN" altLang="en-US" dirty="0"/>
              <a:t>以及现在使用的</a:t>
            </a:r>
            <a:r>
              <a:rPr lang="en-US" altLang="zh-CN" dirty="0"/>
              <a:t>J2000.0</a:t>
            </a:r>
            <a:r>
              <a:rPr lang="zh-CN" altLang="en-US" dirty="0"/>
              <a:t>纪元标准。前缀</a:t>
            </a:r>
            <a:r>
              <a:rPr lang="en-US" altLang="zh-CN" dirty="0"/>
              <a:t>"B"</a:t>
            </a:r>
            <a:r>
              <a:rPr lang="zh-CN" altLang="en-US" dirty="0"/>
              <a:t>代表这是一个贝塞耳纪元而非一个儒略纪元。</a:t>
            </a:r>
          </a:p>
          <a:p>
            <a:r>
              <a:rPr lang="zh-CN" altLang="en-US" dirty="0"/>
              <a:t>对轨道参数的历元经常会同时给出</a:t>
            </a:r>
            <a:r>
              <a:rPr lang="en-US" altLang="zh-CN" dirty="0"/>
              <a:t>TT</a:t>
            </a:r>
            <a:r>
              <a:rPr lang="zh-CN" altLang="en-US" dirty="0"/>
              <a:t>时间，有如下几种格式：</a:t>
            </a:r>
          </a:p>
          <a:p>
            <a:pPr lvl="1"/>
            <a:r>
              <a:rPr lang="zh-CN" altLang="en-US" dirty="0"/>
              <a:t>格里日期加上</a:t>
            </a:r>
            <a:r>
              <a:rPr lang="en-US" altLang="zh-CN" dirty="0"/>
              <a:t>24</a:t>
            </a:r>
            <a:r>
              <a:rPr lang="zh-CN" altLang="en-US" dirty="0"/>
              <a:t>小时时间格式：</a:t>
            </a:r>
            <a:r>
              <a:rPr lang="en-US" altLang="zh-CN" dirty="0"/>
              <a:t>2000</a:t>
            </a:r>
            <a:r>
              <a:rPr lang="zh-CN" altLang="en-US" dirty="0"/>
              <a:t>年</a:t>
            </a:r>
            <a:r>
              <a:rPr lang="en-US" altLang="zh-CN" dirty="0"/>
              <a:t>1</a:t>
            </a:r>
            <a:r>
              <a:rPr lang="zh-CN" altLang="en-US" dirty="0"/>
              <a:t>月</a:t>
            </a:r>
            <a:r>
              <a:rPr lang="en-US" altLang="zh-CN" dirty="0"/>
              <a:t>1</a:t>
            </a:r>
            <a:r>
              <a:rPr lang="zh-CN" altLang="en-US" dirty="0"/>
              <a:t>日，</a:t>
            </a:r>
            <a:r>
              <a:rPr lang="en-US" altLang="zh-CN" dirty="0"/>
              <a:t>12:00 TT</a:t>
            </a:r>
          </a:p>
          <a:p>
            <a:pPr lvl="1"/>
            <a:r>
              <a:rPr lang="zh-CN" altLang="en-US" dirty="0"/>
              <a:t>格里日期加上分数日：</a:t>
            </a:r>
            <a:r>
              <a:rPr lang="en-US" altLang="zh-CN" dirty="0"/>
              <a:t>2000</a:t>
            </a:r>
            <a:r>
              <a:rPr lang="zh-CN" altLang="en-US" dirty="0"/>
              <a:t>年</a:t>
            </a:r>
            <a:r>
              <a:rPr lang="en-US" altLang="zh-CN" dirty="0"/>
              <a:t>1</a:t>
            </a:r>
            <a:r>
              <a:rPr lang="zh-CN" altLang="en-US" dirty="0"/>
              <a:t>月</a:t>
            </a:r>
            <a:r>
              <a:rPr lang="en-US" altLang="zh-CN" dirty="0"/>
              <a:t>1.5TT</a:t>
            </a:r>
          </a:p>
          <a:p>
            <a:pPr lvl="1"/>
            <a:r>
              <a:rPr lang="zh-CN" altLang="en-US" dirty="0"/>
              <a:t>儒略日加上分数日：</a:t>
            </a:r>
            <a:r>
              <a:rPr lang="en-US" altLang="zh-CN" dirty="0"/>
              <a:t>JDT 2451545.0</a:t>
            </a:r>
          </a:p>
          <a:p>
            <a:pPr lvl="1"/>
            <a:r>
              <a:rPr lang="en-US" altLang="zh-CN" dirty="0"/>
              <a:t>NASA</a:t>
            </a:r>
            <a:r>
              <a:rPr lang="zh-CN" altLang="en-US" dirty="0"/>
              <a:t>／</a:t>
            </a:r>
            <a:r>
              <a:rPr lang="en-US" altLang="zh-CN" dirty="0"/>
              <a:t>NORAD</a:t>
            </a:r>
            <a:r>
              <a:rPr lang="zh-CN" altLang="en-US" dirty="0"/>
              <a:t>的</a:t>
            </a:r>
            <a:r>
              <a:rPr lang="en-US" altLang="zh-CN" dirty="0"/>
              <a:t>Two-Line Elements</a:t>
            </a:r>
            <a:r>
              <a:rPr lang="zh-CN" altLang="en-US" dirty="0"/>
              <a:t>格式加上分数日：</a:t>
            </a:r>
            <a:r>
              <a:rPr lang="en-US" altLang="zh-CN" dirty="0"/>
              <a:t>00001.50000000</a:t>
            </a:r>
            <a:endParaRPr lang="zh-CN" altLang="en-US" dirty="0"/>
          </a:p>
        </p:txBody>
      </p:sp>
    </p:spTree>
    <p:extLst>
      <p:ext uri="{BB962C8B-B14F-4D97-AF65-F5344CB8AC3E}">
        <p14:creationId xmlns:p14="http://schemas.microsoft.com/office/powerpoint/2010/main" val="1829659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46C2052-D557-B274-4351-875F4551CA32}"/>
              </a:ext>
            </a:extLst>
          </p:cNvPr>
          <p:cNvPicPr>
            <a:picLocks noGrp="1" noChangeAspect="1"/>
          </p:cNvPicPr>
          <p:nvPr>
            <p:ph sz="quarter" idx="10"/>
          </p:nvPr>
        </p:nvPicPr>
        <p:blipFill>
          <a:blip r:embed="rId2"/>
          <a:stretch>
            <a:fillRect/>
          </a:stretch>
        </p:blipFill>
        <p:spPr>
          <a:xfrm>
            <a:off x="914399" y="3876850"/>
            <a:ext cx="10363200" cy="3115807"/>
          </a:xfrm>
        </p:spPr>
      </p:pic>
      <p:pic>
        <p:nvPicPr>
          <p:cNvPr id="6" name="图片 5">
            <a:extLst>
              <a:ext uri="{FF2B5EF4-FFF2-40B4-BE49-F238E27FC236}">
                <a16:creationId xmlns:a16="http://schemas.microsoft.com/office/drawing/2014/main" id="{BD14F654-AD31-6E8C-94D1-78BAD7491F01}"/>
              </a:ext>
            </a:extLst>
          </p:cNvPr>
          <p:cNvPicPr>
            <a:picLocks noChangeAspect="1"/>
          </p:cNvPicPr>
          <p:nvPr/>
        </p:nvPicPr>
        <p:blipFill>
          <a:blip r:embed="rId3"/>
          <a:stretch>
            <a:fillRect/>
          </a:stretch>
        </p:blipFill>
        <p:spPr>
          <a:xfrm>
            <a:off x="1486772" y="997458"/>
            <a:ext cx="9218455" cy="2777285"/>
          </a:xfrm>
          <a:prstGeom prst="rect">
            <a:avLst/>
          </a:prstGeom>
        </p:spPr>
      </p:pic>
      <p:sp>
        <p:nvSpPr>
          <p:cNvPr id="9" name="标题 1">
            <a:extLst>
              <a:ext uri="{FF2B5EF4-FFF2-40B4-BE49-F238E27FC236}">
                <a16:creationId xmlns:a16="http://schemas.microsoft.com/office/drawing/2014/main" id="{EEC07B1C-36FD-DF7E-5171-9AB7BAF882EF}"/>
              </a:ext>
            </a:extLst>
          </p:cNvPr>
          <p:cNvSpPr txBox="1">
            <a:spLocks/>
          </p:cNvSpPr>
          <p:nvPr/>
        </p:nvSpPr>
        <p:spPr>
          <a:xfrm>
            <a:off x="459317" y="188914"/>
            <a:ext cx="8735483" cy="706437"/>
          </a:xfrm>
          <a:prstGeom prst="rect">
            <a:avLst/>
          </a:prstGeom>
        </p:spPr>
        <p:txBody>
          <a:bodyPr/>
          <a:lstStyle>
            <a:lvl1pPr algn="l" rtl="0" eaLnBrk="0" fontAlgn="base" hangingPunct="0">
              <a:spcBef>
                <a:spcPct val="0"/>
              </a:spcBef>
              <a:spcAft>
                <a:spcPct val="0"/>
              </a:spcAft>
              <a:defRPr sz="3200" b="1" baseline="0">
                <a:solidFill>
                  <a:srgbClr val="0000FF"/>
                </a:solidFill>
                <a:latin typeface="Times New Roman" panose="02020603050405020304" pitchFamily="18" charset="0"/>
                <a:ea typeface="+mj-ea"/>
                <a:cs typeface="+mj-cs"/>
              </a:defRPr>
            </a:lvl1pPr>
            <a:lvl2pPr algn="l" rtl="0" eaLnBrk="0" fontAlgn="base" hangingPunct="0">
              <a:spcBef>
                <a:spcPct val="0"/>
              </a:spcBef>
              <a:spcAft>
                <a:spcPct val="0"/>
              </a:spcAft>
              <a:defRPr sz="3200" b="1">
                <a:solidFill>
                  <a:srgbClr val="0000FF"/>
                </a:solidFill>
                <a:latin typeface="Arial" charset="0"/>
                <a:ea typeface="宋体" pitchFamily="2" charset="-122"/>
              </a:defRPr>
            </a:lvl2pPr>
            <a:lvl3pPr algn="l" rtl="0" eaLnBrk="0" fontAlgn="base" hangingPunct="0">
              <a:spcBef>
                <a:spcPct val="0"/>
              </a:spcBef>
              <a:spcAft>
                <a:spcPct val="0"/>
              </a:spcAft>
              <a:defRPr sz="3200" b="1">
                <a:solidFill>
                  <a:srgbClr val="0000FF"/>
                </a:solidFill>
                <a:latin typeface="Arial" charset="0"/>
                <a:ea typeface="宋体" pitchFamily="2" charset="-122"/>
              </a:defRPr>
            </a:lvl3pPr>
            <a:lvl4pPr algn="l" rtl="0" eaLnBrk="0" fontAlgn="base" hangingPunct="0">
              <a:spcBef>
                <a:spcPct val="0"/>
              </a:spcBef>
              <a:spcAft>
                <a:spcPct val="0"/>
              </a:spcAft>
              <a:defRPr sz="3200" b="1">
                <a:solidFill>
                  <a:srgbClr val="0000FF"/>
                </a:solidFill>
                <a:latin typeface="Arial" charset="0"/>
                <a:ea typeface="宋体" pitchFamily="2" charset="-122"/>
              </a:defRPr>
            </a:lvl4pPr>
            <a:lvl5pPr algn="l" rtl="0" eaLnBrk="0" fontAlgn="base" hangingPunct="0">
              <a:spcBef>
                <a:spcPct val="0"/>
              </a:spcBef>
              <a:spcAft>
                <a:spcPct val="0"/>
              </a:spcAft>
              <a:defRPr sz="3200" b="1">
                <a:solidFill>
                  <a:srgbClr val="0000FF"/>
                </a:solidFill>
                <a:latin typeface="Arial" charset="0"/>
                <a:ea typeface="宋体" pitchFamily="2" charset="-122"/>
              </a:defRPr>
            </a:lvl5pPr>
            <a:lvl6pPr marL="457200" algn="l" rtl="0" fontAlgn="base">
              <a:spcBef>
                <a:spcPct val="0"/>
              </a:spcBef>
              <a:spcAft>
                <a:spcPct val="0"/>
              </a:spcAft>
              <a:defRPr sz="3200" b="1">
                <a:solidFill>
                  <a:srgbClr val="0000FF"/>
                </a:solidFill>
                <a:latin typeface="Arial" charset="0"/>
                <a:ea typeface="宋体" pitchFamily="2" charset="-122"/>
              </a:defRPr>
            </a:lvl6pPr>
            <a:lvl7pPr marL="914400" algn="l" rtl="0" fontAlgn="base">
              <a:spcBef>
                <a:spcPct val="0"/>
              </a:spcBef>
              <a:spcAft>
                <a:spcPct val="0"/>
              </a:spcAft>
              <a:defRPr sz="3200" b="1">
                <a:solidFill>
                  <a:srgbClr val="0000FF"/>
                </a:solidFill>
                <a:latin typeface="Arial" charset="0"/>
                <a:ea typeface="宋体" pitchFamily="2" charset="-122"/>
              </a:defRPr>
            </a:lvl7pPr>
            <a:lvl8pPr marL="1371600" algn="l" rtl="0" fontAlgn="base">
              <a:spcBef>
                <a:spcPct val="0"/>
              </a:spcBef>
              <a:spcAft>
                <a:spcPct val="0"/>
              </a:spcAft>
              <a:defRPr sz="3200" b="1">
                <a:solidFill>
                  <a:srgbClr val="0000FF"/>
                </a:solidFill>
                <a:latin typeface="Arial" charset="0"/>
                <a:ea typeface="宋体" pitchFamily="2" charset="-122"/>
              </a:defRPr>
            </a:lvl8pPr>
            <a:lvl9pPr marL="1828800" algn="l" rtl="0" fontAlgn="base">
              <a:spcBef>
                <a:spcPct val="0"/>
              </a:spcBef>
              <a:spcAft>
                <a:spcPct val="0"/>
              </a:spcAft>
              <a:defRPr sz="3200" b="1">
                <a:solidFill>
                  <a:srgbClr val="0000FF"/>
                </a:solidFill>
                <a:latin typeface="Arial" charset="0"/>
                <a:ea typeface="宋体" pitchFamily="2" charset="-122"/>
              </a:defRPr>
            </a:lvl9pPr>
          </a:lstStyle>
          <a:p>
            <a:r>
              <a:rPr lang="zh-CN" altLang="en-US" kern="0"/>
              <a:t>参考文献</a:t>
            </a:r>
            <a:endParaRPr lang="zh-CN" altLang="en-US" kern="0" dirty="0"/>
          </a:p>
        </p:txBody>
      </p:sp>
    </p:spTree>
    <p:extLst>
      <p:ext uri="{BB962C8B-B14F-4D97-AF65-F5344CB8AC3E}">
        <p14:creationId xmlns:p14="http://schemas.microsoft.com/office/powerpoint/2010/main" val="1573152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D46094-6132-7E29-4253-DE8023103AA2}"/>
              </a:ext>
            </a:extLst>
          </p:cNvPr>
          <p:cNvSpPr>
            <a:spLocks noGrp="1"/>
          </p:cNvSpPr>
          <p:nvPr>
            <p:ph type="title"/>
          </p:nvPr>
        </p:nvSpPr>
        <p:spPr/>
        <p:txBody>
          <a:bodyPr/>
          <a:lstStyle/>
          <a:p>
            <a:r>
              <a:rPr lang="zh-CN" altLang="en-US" sz="3200" dirty="0"/>
              <a:t>不同坐标系</a:t>
            </a:r>
            <a:endParaRPr lang="zh-CN" altLang="en-US" dirty="0"/>
          </a:p>
        </p:txBody>
      </p:sp>
      <p:sp>
        <p:nvSpPr>
          <p:cNvPr id="3" name="内容占位符 2">
            <a:extLst>
              <a:ext uri="{FF2B5EF4-FFF2-40B4-BE49-F238E27FC236}">
                <a16:creationId xmlns:a16="http://schemas.microsoft.com/office/drawing/2014/main" id="{D731BC17-54AA-F0E4-658B-60488D9E1179}"/>
              </a:ext>
            </a:extLst>
          </p:cNvPr>
          <p:cNvSpPr>
            <a:spLocks noGrp="1"/>
          </p:cNvSpPr>
          <p:nvPr>
            <p:ph sz="half" idx="1"/>
          </p:nvPr>
        </p:nvSpPr>
        <p:spPr/>
        <p:txBody>
          <a:bodyPr/>
          <a:lstStyle/>
          <a:p>
            <a:pPr>
              <a:lnSpc>
                <a:spcPct val="80000"/>
              </a:lnSpc>
            </a:pPr>
            <a:r>
              <a:rPr lang="en-US" altLang="zh-CN" sz="2500" dirty="0"/>
              <a:t>Fixed</a:t>
            </a:r>
            <a:r>
              <a:rPr lang="zh-CN" altLang="en-US" sz="2500" dirty="0"/>
              <a:t>是地心地固坐标系</a:t>
            </a:r>
            <a:endParaRPr lang="en-US" altLang="zh-CN" sz="2500" dirty="0"/>
          </a:p>
          <a:p>
            <a:pPr>
              <a:lnSpc>
                <a:spcPct val="80000"/>
              </a:lnSpc>
            </a:pPr>
            <a:r>
              <a:rPr lang="en-US" altLang="zh-CN" sz="2500" dirty="0"/>
              <a:t>Mean of Date</a:t>
            </a:r>
            <a:r>
              <a:rPr lang="zh-CN" altLang="en-US" sz="2500" dirty="0"/>
              <a:t>是瞬时平天球坐标系</a:t>
            </a:r>
            <a:endParaRPr lang="en-US" altLang="zh-CN" sz="2500" dirty="0"/>
          </a:p>
          <a:p>
            <a:pPr>
              <a:lnSpc>
                <a:spcPct val="80000"/>
              </a:lnSpc>
            </a:pPr>
            <a:r>
              <a:rPr lang="en-US" altLang="zh-CN" sz="2500" dirty="0"/>
              <a:t>True of Date</a:t>
            </a:r>
            <a:r>
              <a:rPr lang="zh-CN" altLang="en-US" sz="2500" dirty="0"/>
              <a:t>为瞬时真天球坐标系</a:t>
            </a:r>
            <a:endParaRPr lang="en-US" altLang="zh-CN" sz="2500" dirty="0"/>
          </a:p>
          <a:p>
            <a:pPr>
              <a:lnSpc>
                <a:spcPct val="80000"/>
              </a:lnSpc>
            </a:pPr>
            <a:r>
              <a:rPr lang="en-US" altLang="zh-CN" sz="2500" dirty="0"/>
              <a:t>ICRF</a:t>
            </a:r>
            <a:r>
              <a:rPr lang="zh-CN" altLang="en-US" sz="2500" dirty="0"/>
              <a:t>是国际天球参考架，它是天球位置参照的理想质心坐标系，相对于遥远河外天体是运动学不转动的。</a:t>
            </a:r>
            <a:endParaRPr lang="en-US" altLang="zh-CN" sz="2500" dirty="0"/>
          </a:p>
          <a:p>
            <a:pPr>
              <a:lnSpc>
                <a:spcPct val="80000"/>
              </a:lnSpc>
            </a:pPr>
            <a:r>
              <a:rPr lang="en-US" altLang="zh-CN" sz="2500" dirty="0"/>
              <a:t>J2000</a:t>
            </a:r>
            <a:r>
              <a:rPr lang="zh-CN" altLang="en-US" sz="2500" dirty="0"/>
              <a:t>是平赤道地心坐标系，原点在地球质心，</a:t>
            </a:r>
            <a:r>
              <a:rPr lang="en-US" altLang="zh-CN" sz="2500" dirty="0" err="1"/>
              <a:t>xy</a:t>
            </a:r>
            <a:r>
              <a:rPr lang="zh-CN" altLang="en-US" sz="2500" dirty="0"/>
              <a:t>平面为</a:t>
            </a:r>
            <a:r>
              <a:rPr lang="en-US" altLang="zh-CN" sz="2500" dirty="0"/>
              <a:t>J2000</a:t>
            </a:r>
            <a:r>
              <a:rPr lang="zh-CN" altLang="en-US" sz="2500" dirty="0"/>
              <a:t>时刻的地球平赤道面，</a:t>
            </a:r>
            <a:r>
              <a:rPr lang="en-US" altLang="zh-CN" sz="2500" dirty="0"/>
              <a:t>x</a:t>
            </a:r>
            <a:r>
              <a:rPr lang="zh-CN" altLang="en-US" sz="2500" dirty="0"/>
              <a:t>轴指向</a:t>
            </a:r>
            <a:r>
              <a:rPr lang="en-US" altLang="zh-CN" sz="2500" dirty="0"/>
              <a:t>J2000</a:t>
            </a:r>
            <a:r>
              <a:rPr lang="zh-CN" altLang="en-US" sz="2500" dirty="0"/>
              <a:t>时刻的平春分点。</a:t>
            </a:r>
          </a:p>
        </p:txBody>
      </p:sp>
      <p:sp>
        <p:nvSpPr>
          <p:cNvPr id="4" name="内容占位符 3">
            <a:extLst>
              <a:ext uri="{FF2B5EF4-FFF2-40B4-BE49-F238E27FC236}">
                <a16:creationId xmlns:a16="http://schemas.microsoft.com/office/drawing/2014/main" id="{60219ADE-E292-F52C-5290-AD893402056B}"/>
              </a:ext>
            </a:extLst>
          </p:cNvPr>
          <p:cNvSpPr>
            <a:spLocks noGrp="1"/>
          </p:cNvSpPr>
          <p:nvPr>
            <p:ph sz="half" idx="2"/>
          </p:nvPr>
        </p:nvSpPr>
        <p:spPr/>
        <p:txBody>
          <a:bodyPr/>
          <a:lstStyle/>
          <a:p>
            <a:endParaRPr lang="zh-CN" altLang="en-US"/>
          </a:p>
        </p:txBody>
      </p:sp>
    </p:spTree>
    <p:extLst>
      <p:ext uri="{BB962C8B-B14F-4D97-AF65-F5344CB8AC3E}">
        <p14:creationId xmlns:p14="http://schemas.microsoft.com/office/powerpoint/2010/main" val="3754742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8EB1980-3079-47AA-D7E1-ABF9596F739E}"/>
              </a:ext>
            </a:extLst>
          </p:cNvPr>
          <p:cNvSpPr>
            <a:spLocks noGrp="1"/>
          </p:cNvSpPr>
          <p:nvPr>
            <p:ph type="title"/>
          </p:nvPr>
        </p:nvSpPr>
        <p:spPr/>
        <p:txBody>
          <a:bodyPr/>
          <a:lstStyle/>
          <a:p>
            <a:r>
              <a:rPr lang="zh-CN" altLang="en-US" dirty="0"/>
              <a:t>时间系统</a:t>
            </a:r>
          </a:p>
        </p:txBody>
      </p:sp>
      <p:sp>
        <p:nvSpPr>
          <p:cNvPr id="3" name="内容占位符 2">
            <a:extLst>
              <a:ext uri="{FF2B5EF4-FFF2-40B4-BE49-F238E27FC236}">
                <a16:creationId xmlns:a16="http://schemas.microsoft.com/office/drawing/2014/main" id="{79DCF5E0-F370-15D3-1180-5B45CFB4609F}"/>
              </a:ext>
            </a:extLst>
          </p:cNvPr>
          <p:cNvSpPr>
            <a:spLocks noGrp="1"/>
          </p:cNvSpPr>
          <p:nvPr>
            <p:ph idx="1"/>
          </p:nvPr>
        </p:nvSpPr>
        <p:spPr/>
        <p:txBody>
          <a:bodyPr/>
          <a:lstStyle/>
          <a:p>
            <a:r>
              <a:rPr lang="zh-CN" altLang="en-US" dirty="0"/>
              <a:t>时间间隔</a:t>
            </a:r>
            <a:endParaRPr lang="en-US" altLang="zh-CN" dirty="0"/>
          </a:p>
          <a:p>
            <a:r>
              <a:rPr lang="zh-CN" altLang="en-US" dirty="0"/>
              <a:t>时刻</a:t>
            </a:r>
            <a:endParaRPr lang="en-US" altLang="zh-CN" dirty="0"/>
          </a:p>
          <a:p>
            <a:endParaRPr lang="en-US" altLang="zh-CN" dirty="0"/>
          </a:p>
          <a:p>
            <a:r>
              <a:rPr lang="zh-CN" altLang="en-US" dirty="0"/>
              <a:t>建立时间系统的基本原则</a:t>
            </a:r>
            <a:endParaRPr lang="en-US" altLang="zh-CN" dirty="0"/>
          </a:p>
          <a:p>
            <a:pPr lvl="1"/>
            <a:r>
              <a:rPr lang="zh-CN" altLang="en-US" dirty="0">
                <a:solidFill>
                  <a:srgbClr val="FF0000"/>
                </a:solidFill>
              </a:rPr>
              <a:t>选择某一运动规律已经掌握或者运动状态可以观测到的具体事物</a:t>
            </a:r>
            <a:endParaRPr lang="en-US" altLang="zh-CN" dirty="0">
              <a:solidFill>
                <a:srgbClr val="FF0000"/>
              </a:solidFill>
            </a:endParaRPr>
          </a:p>
          <a:p>
            <a:pPr lvl="1"/>
            <a:r>
              <a:rPr lang="zh-CN" altLang="en-US" dirty="0">
                <a:solidFill>
                  <a:srgbClr val="FF0000"/>
                </a:solidFill>
              </a:rPr>
              <a:t>选取该事物的某一运动过程为时间的基本单位</a:t>
            </a:r>
            <a:endParaRPr lang="en-US" altLang="zh-CN" dirty="0">
              <a:solidFill>
                <a:srgbClr val="FF0000"/>
              </a:solidFill>
            </a:endParaRPr>
          </a:p>
          <a:p>
            <a:pPr lvl="1"/>
            <a:r>
              <a:rPr lang="zh-CN" altLang="en-US" dirty="0">
                <a:solidFill>
                  <a:srgbClr val="FF0000"/>
                </a:solidFill>
              </a:rPr>
              <a:t>选取该事物的某一运动状态作为时间计量的起算点</a:t>
            </a:r>
          </a:p>
        </p:txBody>
      </p:sp>
    </p:spTree>
    <p:extLst>
      <p:ext uri="{BB962C8B-B14F-4D97-AF65-F5344CB8AC3E}">
        <p14:creationId xmlns:p14="http://schemas.microsoft.com/office/powerpoint/2010/main" val="61576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A4472-E66A-51A6-ED98-7EAE87442B9B}"/>
            </a:ext>
          </a:extLst>
        </p:cNvPr>
        <p:cNvGrpSpPr/>
        <p:nvPr/>
      </p:nvGrpSpPr>
      <p:grpSpPr>
        <a:xfrm>
          <a:off x="0" y="0"/>
          <a:ext cx="0" cy="0"/>
          <a:chOff x="0" y="0"/>
          <a:chExt cx="0" cy="0"/>
        </a:xfrm>
      </p:grpSpPr>
      <p:sp>
        <p:nvSpPr>
          <p:cNvPr id="4" name="内容占位符 3">
            <a:extLst>
              <a:ext uri="{FF2B5EF4-FFF2-40B4-BE49-F238E27FC236}">
                <a16:creationId xmlns:a16="http://schemas.microsoft.com/office/drawing/2014/main" id="{035AFDD2-28ED-AE55-F713-C430792702F4}"/>
              </a:ext>
            </a:extLst>
          </p:cNvPr>
          <p:cNvSpPr>
            <a:spLocks noGrp="1"/>
          </p:cNvSpPr>
          <p:nvPr>
            <p:ph sz="quarter" idx="10"/>
          </p:nvPr>
        </p:nvSpPr>
        <p:spPr>
          <a:xfrm>
            <a:off x="914400" y="1062034"/>
            <a:ext cx="10363200" cy="5722674"/>
          </a:xfrm>
        </p:spPr>
        <p:txBody>
          <a:bodyPr>
            <a:normAutofit/>
          </a:bodyPr>
          <a:lstStyle/>
          <a:p>
            <a:r>
              <a:rPr lang="zh-CN" altLang="en-US" dirty="0"/>
              <a:t>原子时系统</a:t>
            </a:r>
            <a:endParaRPr lang="en-US" altLang="zh-CN" dirty="0"/>
          </a:p>
          <a:p>
            <a:pPr marL="1885950" lvl="1" indent="-914400"/>
            <a:r>
              <a:rPr lang="zh-CN" altLang="en-US" dirty="0"/>
              <a:t>坐标时 </a:t>
            </a:r>
            <a:r>
              <a:rPr lang="en-US" altLang="zh-CN" dirty="0"/>
              <a:t>TCB</a:t>
            </a:r>
            <a:r>
              <a:rPr lang="zh-CN" altLang="en-US" dirty="0"/>
              <a:t>、</a:t>
            </a:r>
            <a:r>
              <a:rPr lang="en-US" altLang="zh-CN" dirty="0"/>
              <a:t>TCG</a:t>
            </a:r>
          </a:p>
          <a:p>
            <a:pPr marL="1885950" lvl="1" indent="-914400"/>
            <a:r>
              <a:rPr lang="zh-CN" altLang="en-US" dirty="0"/>
              <a:t>力学时 </a:t>
            </a:r>
            <a:r>
              <a:rPr lang="en-US" altLang="zh-CN" dirty="0"/>
              <a:t>TDB</a:t>
            </a:r>
            <a:r>
              <a:rPr lang="zh-CN" altLang="en-US" dirty="0"/>
              <a:t>、</a:t>
            </a:r>
            <a:r>
              <a:rPr lang="en-US" altLang="zh-CN" dirty="0"/>
              <a:t>TT</a:t>
            </a:r>
          </a:p>
          <a:p>
            <a:pPr marL="1885950" lvl="1" indent="-914400">
              <a:buFont typeface="Wingdings" panose="05000000000000000000" pitchFamily="2" charset="2"/>
              <a:buChar char="Ø"/>
            </a:pPr>
            <a:r>
              <a:rPr lang="zh-CN" altLang="en-US" dirty="0"/>
              <a:t>转换基于相对论框架</a:t>
            </a:r>
            <a:endParaRPr lang="en-US" altLang="zh-CN" dirty="0"/>
          </a:p>
          <a:p>
            <a:r>
              <a:rPr lang="zh-CN" altLang="en-US" dirty="0"/>
              <a:t>世界时系统</a:t>
            </a:r>
            <a:endParaRPr lang="en-US" altLang="zh-CN" dirty="0"/>
          </a:p>
          <a:p>
            <a:pPr marL="1885950" lvl="1" indent="-914400"/>
            <a:r>
              <a:rPr lang="en-US" altLang="zh-CN" dirty="0"/>
              <a:t>UT</a:t>
            </a:r>
            <a:r>
              <a:rPr lang="zh-CN" altLang="en-US" dirty="0"/>
              <a:t>、</a:t>
            </a:r>
            <a:r>
              <a:rPr lang="en-US" altLang="zh-CN" dirty="0"/>
              <a:t>ERA</a:t>
            </a:r>
            <a:r>
              <a:rPr lang="zh-CN" altLang="en-US" dirty="0"/>
              <a:t>、</a:t>
            </a:r>
            <a:r>
              <a:rPr lang="en-US" altLang="zh-CN" dirty="0"/>
              <a:t>GMST……</a:t>
            </a:r>
          </a:p>
          <a:p>
            <a:pPr marL="1885950" lvl="1" indent="-914400">
              <a:buFont typeface="Wingdings" panose="05000000000000000000" pitchFamily="2" charset="2"/>
              <a:buChar char="Ø"/>
            </a:pPr>
            <a:r>
              <a:rPr lang="zh-CN" altLang="en-US" dirty="0"/>
              <a:t>转换基于地球自转、岁差</a:t>
            </a:r>
            <a:r>
              <a:rPr lang="en-US" altLang="zh-CN" dirty="0"/>
              <a:t>-</a:t>
            </a:r>
            <a:r>
              <a:rPr lang="zh-CN" altLang="en-US" dirty="0"/>
              <a:t>章动模型</a:t>
            </a:r>
          </a:p>
        </p:txBody>
      </p:sp>
      <p:sp>
        <p:nvSpPr>
          <p:cNvPr id="2" name="标题 1">
            <a:extLst>
              <a:ext uri="{FF2B5EF4-FFF2-40B4-BE49-F238E27FC236}">
                <a16:creationId xmlns:a16="http://schemas.microsoft.com/office/drawing/2014/main" id="{175976A0-73A3-1472-0A10-2A6B4A0E3816}"/>
              </a:ext>
            </a:extLst>
          </p:cNvPr>
          <p:cNvSpPr txBox="1">
            <a:spLocks/>
          </p:cNvSpPr>
          <p:nvPr/>
        </p:nvSpPr>
        <p:spPr>
          <a:xfrm>
            <a:off x="459317" y="188914"/>
            <a:ext cx="8735483" cy="706437"/>
          </a:xfrm>
          <a:prstGeom prst="rect">
            <a:avLst/>
          </a:prstGeom>
        </p:spPr>
        <p:txBody>
          <a:bodyPr/>
          <a:lstStyle>
            <a:lvl1pPr algn="l" rtl="0" eaLnBrk="0" fontAlgn="base" hangingPunct="0">
              <a:spcBef>
                <a:spcPct val="0"/>
              </a:spcBef>
              <a:spcAft>
                <a:spcPct val="0"/>
              </a:spcAft>
              <a:defRPr sz="3200" b="1" baseline="0">
                <a:solidFill>
                  <a:srgbClr val="0000FF"/>
                </a:solidFill>
                <a:latin typeface="Times New Roman" panose="02020603050405020304" pitchFamily="18" charset="0"/>
                <a:ea typeface="+mj-ea"/>
                <a:cs typeface="+mj-cs"/>
              </a:defRPr>
            </a:lvl1pPr>
            <a:lvl2pPr algn="l" rtl="0" eaLnBrk="0" fontAlgn="base" hangingPunct="0">
              <a:spcBef>
                <a:spcPct val="0"/>
              </a:spcBef>
              <a:spcAft>
                <a:spcPct val="0"/>
              </a:spcAft>
              <a:defRPr sz="3200" b="1">
                <a:solidFill>
                  <a:srgbClr val="0000FF"/>
                </a:solidFill>
                <a:latin typeface="Arial" charset="0"/>
                <a:ea typeface="宋体" pitchFamily="2" charset="-122"/>
              </a:defRPr>
            </a:lvl2pPr>
            <a:lvl3pPr algn="l" rtl="0" eaLnBrk="0" fontAlgn="base" hangingPunct="0">
              <a:spcBef>
                <a:spcPct val="0"/>
              </a:spcBef>
              <a:spcAft>
                <a:spcPct val="0"/>
              </a:spcAft>
              <a:defRPr sz="3200" b="1">
                <a:solidFill>
                  <a:srgbClr val="0000FF"/>
                </a:solidFill>
                <a:latin typeface="Arial" charset="0"/>
                <a:ea typeface="宋体" pitchFamily="2" charset="-122"/>
              </a:defRPr>
            </a:lvl3pPr>
            <a:lvl4pPr algn="l" rtl="0" eaLnBrk="0" fontAlgn="base" hangingPunct="0">
              <a:spcBef>
                <a:spcPct val="0"/>
              </a:spcBef>
              <a:spcAft>
                <a:spcPct val="0"/>
              </a:spcAft>
              <a:defRPr sz="3200" b="1">
                <a:solidFill>
                  <a:srgbClr val="0000FF"/>
                </a:solidFill>
                <a:latin typeface="Arial" charset="0"/>
                <a:ea typeface="宋体" pitchFamily="2" charset="-122"/>
              </a:defRPr>
            </a:lvl4pPr>
            <a:lvl5pPr algn="l" rtl="0" eaLnBrk="0" fontAlgn="base" hangingPunct="0">
              <a:spcBef>
                <a:spcPct val="0"/>
              </a:spcBef>
              <a:spcAft>
                <a:spcPct val="0"/>
              </a:spcAft>
              <a:defRPr sz="3200" b="1">
                <a:solidFill>
                  <a:srgbClr val="0000FF"/>
                </a:solidFill>
                <a:latin typeface="Arial" charset="0"/>
                <a:ea typeface="宋体" pitchFamily="2" charset="-122"/>
              </a:defRPr>
            </a:lvl5pPr>
            <a:lvl6pPr marL="457200" algn="l" rtl="0" fontAlgn="base">
              <a:spcBef>
                <a:spcPct val="0"/>
              </a:spcBef>
              <a:spcAft>
                <a:spcPct val="0"/>
              </a:spcAft>
              <a:defRPr sz="3200" b="1">
                <a:solidFill>
                  <a:srgbClr val="0000FF"/>
                </a:solidFill>
                <a:latin typeface="Arial" charset="0"/>
                <a:ea typeface="宋体" pitchFamily="2" charset="-122"/>
              </a:defRPr>
            </a:lvl6pPr>
            <a:lvl7pPr marL="914400" algn="l" rtl="0" fontAlgn="base">
              <a:spcBef>
                <a:spcPct val="0"/>
              </a:spcBef>
              <a:spcAft>
                <a:spcPct val="0"/>
              </a:spcAft>
              <a:defRPr sz="3200" b="1">
                <a:solidFill>
                  <a:srgbClr val="0000FF"/>
                </a:solidFill>
                <a:latin typeface="Arial" charset="0"/>
                <a:ea typeface="宋体" pitchFamily="2" charset="-122"/>
              </a:defRPr>
            </a:lvl7pPr>
            <a:lvl8pPr marL="1371600" algn="l" rtl="0" fontAlgn="base">
              <a:spcBef>
                <a:spcPct val="0"/>
              </a:spcBef>
              <a:spcAft>
                <a:spcPct val="0"/>
              </a:spcAft>
              <a:defRPr sz="3200" b="1">
                <a:solidFill>
                  <a:srgbClr val="0000FF"/>
                </a:solidFill>
                <a:latin typeface="Arial" charset="0"/>
                <a:ea typeface="宋体" pitchFamily="2" charset="-122"/>
              </a:defRPr>
            </a:lvl8pPr>
            <a:lvl9pPr marL="1828800" algn="l" rtl="0" fontAlgn="base">
              <a:spcBef>
                <a:spcPct val="0"/>
              </a:spcBef>
              <a:spcAft>
                <a:spcPct val="0"/>
              </a:spcAft>
              <a:defRPr sz="3200" b="1">
                <a:solidFill>
                  <a:srgbClr val="0000FF"/>
                </a:solidFill>
                <a:latin typeface="Arial" charset="0"/>
                <a:ea typeface="宋体" pitchFamily="2" charset="-122"/>
              </a:defRPr>
            </a:lvl9pPr>
          </a:lstStyle>
          <a:p>
            <a:r>
              <a:rPr lang="zh-CN" altLang="en-US" kern="0" dirty="0"/>
              <a:t>时间系统</a:t>
            </a:r>
          </a:p>
        </p:txBody>
      </p:sp>
    </p:spTree>
    <p:extLst>
      <p:ext uri="{BB962C8B-B14F-4D97-AF65-F5344CB8AC3E}">
        <p14:creationId xmlns:p14="http://schemas.microsoft.com/office/powerpoint/2010/main" val="418895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3D3DCF90-9531-84B8-632A-B30E71DAECD1}"/>
              </a:ext>
            </a:extLst>
          </p:cNvPr>
          <p:cNvSpPr>
            <a:spLocks noGrp="1"/>
          </p:cNvSpPr>
          <p:nvPr>
            <p:ph sz="quarter" idx="10"/>
          </p:nvPr>
        </p:nvSpPr>
        <p:spPr>
          <a:xfrm>
            <a:off x="914400" y="1062034"/>
            <a:ext cx="10363200" cy="5722674"/>
          </a:xfrm>
        </p:spPr>
        <p:txBody>
          <a:bodyPr>
            <a:normAutofit fontScale="92500" lnSpcReduction="20000"/>
          </a:bodyPr>
          <a:lstStyle/>
          <a:p>
            <a:pPr marL="914400" indent="-914400">
              <a:buFont typeface="+mj-lt"/>
              <a:buAutoNum type="arabicPeriod"/>
            </a:pPr>
            <a:r>
              <a:rPr lang="zh-CN" altLang="en-US" dirty="0"/>
              <a:t>与地球自转相关的时间标准</a:t>
            </a:r>
            <a:endParaRPr lang="en-US" altLang="zh-CN" dirty="0"/>
          </a:p>
          <a:p>
            <a:pPr marL="1885950" lvl="1" indent="-914400"/>
            <a:r>
              <a:rPr lang="zh-CN" altLang="en-US" dirty="0"/>
              <a:t>世界时</a:t>
            </a:r>
            <a:endParaRPr lang="en-US" altLang="zh-CN" dirty="0"/>
          </a:p>
          <a:p>
            <a:pPr marL="1885950" lvl="1" indent="-914400"/>
            <a:r>
              <a:rPr lang="zh-CN" altLang="en-US" dirty="0"/>
              <a:t>恒星时</a:t>
            </a:r>
            <a:endParaRPr lang="en-US" altLang="zh-CN" dirty="0"/>
          </a:p>
          <a:p>
            <a:pPr marL="1885950" lvl="1" indent="-914400"/>
            <a:r>
              <a:rPr lang="zh-CN" altLang="en-US" dirty="0"/>
              <a:t>太阳时</a:t>
            </a:r>
            <a:endParaRPr lang="en-US" altLang="zh-CN" dirty="0"/>
          </a:p>
          <a:p>
            <a:pPr marL="914400" indent="-914400">
              <a:buFont typeface="+mj-lt"/>
              <a:buAutoNum type="arabicPeriod"/>
            </a:pPr>
            <a:r>
              <a:rPr lang="zh-CN" altLang="en-US" dirty="0"/>
              <a:t>与天体运动相关的时间标准</a:t>
            </a:r>
            <a:endParaRPr lang="en-US" altLang="zh-CN" dirty="0"/>
          </a:p>
          <a:p>
            <a:pPr marL="1885950" lvl="1" indent="-914400"/>
            <a:r>
              <a:rPr lang="zh-CN" altLang="en-US" dirty="0"/>
              <a:t>历书时</a:t>
            </a:r>
            <a:endParaRPr lang="en-US" altLang="zh-CN" dirty="0"/>
          </a:p>
          <a:p>
            <a:pPr marL="1885950" lvl="1" indent="-914400"/>
            <a:r>
              <a:rPr lang="zh-CN" altLang="en-US" dirty="0"/>
              <a:t>相对论力学时</a:t>
            </a:r>
            <a:endParaRPr lang="en-US" altLang="zh-CN" dirty="0"/>
          </a:p>
          <a:p>
            <a:pPr marL="914400" indent="-914400">
              <a:buFont typeface="+mj-lt"/>
              <a:buAutoNum type="arabicPeriod"/>
            </a:pPr>
            <a:r>
              <a:rPr lang="zh-CN" altLang="en-US" dirty="0"/>
              <a:t>与谐波震荡相关的时间标准</a:t>
            </a:r>
            <a:endParaRPr lang="en-US" altLang="zh-CN" dirty="0"/>
          </a:p>
          <a:p>
            <a:pPr marL="1885950" lvl="1" indent="-914400"/>
            <a:r>
              <a:rPr lang="zh-CN" altLang="en-US" dirty="0"/>
              <a:t>原子时</a:t>
            </a:r>
            <a:endParaRPr lang="en-US" altLang="zh-CN" dirty="0"/>
          </a:p>
          <a:p>
            <a:pPr marL="1885950" lvl="1" indent="-914400"/>
            <a:r>
              <a:rPr lang="zh-CN" altLang="en-US" dirty="0"/>
              <a:t>协调世界时</a:t>
            </a:r>
            <a:endParaRPr lang="en-US" altLang="zh-CN" dirty="0"/>
          </a:p>
          <a:p>
            <a:pPr lvl="1" indent="0">
              <a:buNone/>
            </a:pPr>
            <a:endParaRPr lang="en-US" altLang="zh-CN" dirty="0"/>
          </a:p>
          <a:p>
            <a:pPr marL="914400" indent="-914400">
              <a:buFont typeface="+mj-lt"/>
              <a:buAutoNum type="arabicPeriod"/>
            </a:pPr>
            <a:endParaRPr lang="zh-CN" altLang="en-US" dirty="0"/>
          </a:p>
        </p:txBody>
      </p:sp>
      <p:sp>
        <p:nvSpPr>
          <p:cNvPr id="5" name="标题 1">
            <a:extLst>
              <a:ext uri="{FF2B5EF4-FFF2-40B4-BE49-F238E27FC236}">
                <a16:creationId xmlns:a16="http://schemas.microsoft.com/office/drawing/2014/main" id="{F89AF415-40AF-7C02-1128-75FE5F6A587F}"/>
              </a:ext>
            </a:extLst>
          </p:cNvPr>
          <p:cNvSpPr txBox="1">
            <a:spLocks/>
          </p:cNvSpPr>
          <p:nvPr/>
        </p:nvSpPr>
        <p:spPr>
          <a:xfrm>
            <a:off x="459317" y="188914"/>
            <a:ext cx="8735483" cy="706437"/>
          </a:xfrm>
          <a:prstGeom prst="rect">
            <a:avLst/>
          </a:prstGeom>
        </p:spPr>
        <p:txBody>
          <a:bodyPr/>
          <a:lstStyle>
            <a:lvl1pPr algn="l" rtl="0" eaLnBrk="0" fontAlgn="base" hangingPunct="0">
              <a:spcBef>
                <a:spcPct val="0"/>
              </a:spcBef>
              <a:spcAft>
                <a:spcPct val="0"/>
              </a:spcAft>
              <a:defRPr sz="3200" b="1" baseline="0">
                <a:solidFill>
                  <a:srgbClr val="0000FF"/>
                </a:solidFill>
                <a:latin typeface="Times New Roman" panose="02020603050405020304" pitchFamily="18" charset="0"/>
                <a:ea typeface="+mj-ea"/>
                <a:cs typeface="+mj-cs"/>
              </a:defRPr>
            </a:lvl1pPr>
            <a:lvl2pPr algn="l" rtl="0" eaLnBrk="0" fontAlgn="base" hangingPunct="0">
              <a:spcBef>
                <a:spcPct val="0"/>
              </a:spcBef>
              <a:spcAft>
                <a:spcPct val="0"/>
              </a:spcAft>
              <a:defRPr sz="3200" b="1">
                <a:solidFill>
                  <a:srgbClr val="0000FF"/>
                </a:solidFill>
                <a:latin typeface="Arial" charset="0"/>
                <a:ea typeface="宋体" pitchFamily="2" charset="-122"/>
              </a:defRPr>
            </a:lvl2pPr>
            <a:lvl3pPr algn="l" rtl="0" eaLnBrk="0" fontAlgn="base" hangingPunct="0">
              <a:spcBef>
                <a:spcPct val="0"/>
              </a:spcBef>
              <a:spcAft>
                <a:spcPct val="0"/>
              </a:spcAft>
              <a:defRPr sz="3200" b="1">
                <a:solidFill>
                  <a:srgbClr val="0000FF"/>
                </a:solidFill>
                <a:latin typeface="Arial" charset="0"/>
                <a:ea typeface="宋体" pitchFamily="2" charset="-122"/>
              </a:defRPr>
            </a:lvl3pPr>
            <a:lvl4pPr algn="l" rtl="0" eaLnBrk="0" fontAlgn="base" hangingPunct="0">
              <a:spcBef>
                <a:spcPct val="0"/>
              </a:spcBef>
              <a:spcAft>
                <a:spcPct val="0"/>
              </a:spcAft>
              <a:defRPr sz="3200" b="1">
                <a:solidFill>
                  <a:srgbClr val="0000FF"/>
                </a:solidFill>
                <a:latin typeface="Arial" charset="0"/>
                <a:ea typeface="宋体" pitchFamily="2" charset="-122"/>
              </a:defRPr>
            </a:lvl4pPr>
            <a:lvl5pPr algn="l" rtl="0" eaLnBrk="0" fontAlgn="base" hangingPunct="0">
              <a:spcBef>
                <a:spcPct val="0"/>
              </a:spcBef>
              <a:spcAft>
                <a:spcPct val="0"/>
              </a:spcAft>
              <a:defRPr sz="3200" b="1">
                <a:solidFill>
                  <a:srgbClr val="0000FF"/>
                </a:solidFill>
                <a:latin typeface="Arial" charset="0"/>
                <a:ea typeface="宋体" pitchFamily="2" charset="-122"/>
              </a:defRPr>
            </a:lvl5pPr>
            <a:lvl6pPr marL="457200" algn="l" rtl="0" fontAlgn="base">
              <a:spcBef>
                <a:spcPct val="0"/>
              </a:spcBef>
              <a:spcAft>
                <a:spcPct val="0"/>
              </a:spcAft>
              <a:defRPr sz="3200" b="1">
                <a:solidFill>
                  <a:srgbClr val="0000FF"/>
                </a:solidFill>
                <a:latin typeface="Arial" charset="0"/>
                <a:ea typeface="宋体" pitchFamily="2" charset="-122"/>
              </a:defRPr>
            </a:lvl6pPr>
            <a:lvl7pPr marL="914400" algn="l" rtl="0" fontAlgn="base">
              <a:spcBef>
                <a:spcPct val="0"/>
              </a:spcBef>
              <a:spcAft>
                <a:spcPct val="0"/>
              </a:spcAft>
              <a:defRPr sz="3200" b="1">
                <a:solidFill>
                  <a:srgbClr val="0000FF"/>
                </a:solidFill>
                <a:latin typeface="Arial" charset="0"/>
                <a:ea typeface="宋体" pitchFamily="2" charset="-122"/>
              </a:defRPr>
            </a:lvl7pPr>
            <a:lvl8pPr marL="1371600" algn="l" rtl="0" fontAlgn="base">
              <a:spcBef>
                <a:spcPct val="0"/>
              </a:spcBef>
              <a:spcAft>
                <a:spcPct val="0"/>
              </a:spcAft>
              <a:defRPr sz="3200" b="1">
                <a:solidFill>
                  <a:srgbClr val="0000FF"/>
                </a:solidFill>
                <a:latin typeface="Arial" charset="0"/>
                <a:ea typeface="宋体" pitchFamily="2" charset="-122"/>
              </a:defRPr>
            </a:lvl8pPr>
            <a:lvl9pPr marL="1828800" algn="l" rtl="0" fontAlgn="base">
              <a:spcBef>
                <a:spcPct val="0"/>
              </a:spcBef>
              <a:spcAft>
                <a:spcPct val="0"/>
              </a:spcAft>
              <a:defRPr sz="3200" b="1">
                <a:solidFill>
                  <a:srgbClr val="0000FF"/>
                </a:solidFill>
                <a:latin typeface="Arial" charset="0"/>
                <a:ea typeface="宋体" pitchFamily="2" charset="-122"/>
              </a:defRPr>
            </a:lvl9pPr>
          </a:lstStyle>
          <a:p>
            <a:r>
              <a:rPr lang="zh-CN" altLang="en-US" kern="0" dirty="0"/>
              <a:t>时间系统</a:t>
            </a:r>
          </a:p>
        </p:txBody>
      </p:sp>
    </p:spTree>
    <p:extLst>
      <p:ext uri="{BB962C8B-B14F-4D97-AF65-F5344CB8AC3E}">
        <p14:creationId xmlns:p14="http://schemas.microsoft.com/office/powerpoint/2010/main" val="167963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B8679-4410-AAF6-B3CD-44A87595C8A5}"/>
              </a:ext>
            </a:extLst>
          </p:cNvPr>
          <p:cNvSpPr>
            <a:spLocks noGrp="1"/>
          </p:cNvSpPr>
          <p:nvPr>
            <p:ph type="title"/>
          </p:nvPr>
        </p:nvSpPr>
        <p:spPr/>
        <p:txBody>
          <a:bodyPr/>
          <a:lstStyle/>
          <a:p>
            <a:r>
              <a:rPr lang="zh-CN" altLang="en-US" dirty="0"/>
              <a:t>世界时的形成</a:t>
            </a:r>
          </a:p>
        </p:txBody>
      </p:sp>
      <p:sp>
        <p:nvSpPr>
          <p:cNvPr id="3" name="内容占位符 2">
            <a:extLst>
              <a:ext uri="{FF2B5EF4-FFF2-40B4-BE49-F238E27FC236}">
                <a16:creationId xmlns:a16="http://schemas.microsoft.com/office/drawing/2014/main" id="{F3640FAF-EBBB-72F1-D897-B1E1EA293F4D}"/>
              </a:ext>
            </a:extLst>
          </p:cNvPr>
          <p:cNvSpPr>
            <a:spLocks noGrp="1"/>
          </p:cNvSpPr>
          <p:nvPr>
            <p:ph idx="1"/>
          </p:nvPr>
        </p:nvSpPr>
        <p:spPr>
          <a:xfrm>
            <a:off x="609600" y="1162051"/>
            <a:ext cx="10972800" cy="5587757"/>
          </a:xfrm>
        </p:spPr>
        <p:txBody>
          <a:bodyPr>
            <a:normAutofit fontScale="85000" lnSpcReduction="20000"/>
          </a:bodyPr>
          <a:lstStyle/>
          <a:p>
            <a:r>
              <a:rPr lang="zh-CN" altLang="en-US" b="1" dirty="0">
                <a:solidFill>
                  <a:srgbClr val="FF0000"/>
                </a:solidFill>
              </a:rPr>
              <a:t>标准子午线的确定</a:t>
            </a:r>
            <a:endParaRPr lang="en-US" altLang="zh-CN" b="1" dirty="0">
              <a:solidFill>
                <a:srgbClr val="FF0000"/>
              </a:solidFill>
            </a:endParaRPr>
          </a:p>
          <a:p>
            <a:r>
              <a:rPr lang="zh-CN" altLang="en-US" dirty="0"/>
              <a:t>在</a:t>
            </a:r>
            <a:r>
              <a:rPr lang="en-US" altLang="zh-CN" dirty="0"/>
              <a:t>19</a:t>
            </a:r>
            <a:r>
              <a:rPr lang="zh-CN" altLang="en-US" dirty="0"/>
              <a:t>世纪，“世界时”一词被用于指称一种与“地方时”相对的、不随使用者的所在地而变化的约定的时间标准。</a:t>
            </a:r>
            <a:endParaRPr lang="en-US" altLang="zh-CN" dirty="0"/>
          </a:p>
          <a:p>
            <a:r>
              <a:rPr lang="en-US" altLang="zh-CN" dirty="0"/>
              <a:t>1880</a:t>
            </a:r>
            <a:r>
              <a:rPr lang="zh-CN" altLang="en-US" dirty="0"/>
              <a:t>年，英国将格林尼治</a:t>
            </a:r>
            <a:r>
              <a:rPr lang="zh-CN" altLang="en-US" dirty="0">
                <a:solidFill>
                  <a:srgbClr val="FF0000"/>
                </a:solidFill>
              </a:rPr>
              <a:t>平</a:t>
            </a:r>
            <a:r>
              <a:rPr lang="zh-CN" altLang="en-US" dirty="0"/>
              <a:t>时（</a:t>
            </a:r>
            <a:r>
              <a:rPr lang="en-US" altLang="zh-CN" dirty="0"/>
              <a:t>GMT</a:t>
            </a:r>
            <a:r>
              <a:rPr lang="zh-CN" altLang="en-US" dirty="0"/>
              <a:t>）确定为英国的法定时间。随后在</a:t>
            </a:r>
            <a:r>
              <a:rPr lang="en-US" altLang="zh-CN" dirty="0"/>
              <a:t>1883</a:t>
            </a:r>
            <a:r>
              <a:rPr lang="zh-CN" altLang="en-US" dirty="0"/>
              <a:t>年，美国和加拿大的铁路系统也采用了以格林尼治子午线作为零时区的时间系统。</a:t>
            </a:r>
            <a:endParaRPr lang="en-US" altLang="zh-CN" dirty="0"/>
          </a:p>
          <a:p>
            <a:r>
              <a:rPr lang="zh-CN" altLang="en-US" b="1" dirty="0">
                <a:solidFill>
                  <a:srgbClr val="FF0000"/>
                </a:solidFill>
              </a:rPr>
              <a:t>起算时刻的确定</a:t>
            </a:r>
            <a:endParaRPr lang="en-US" altLang="zh-CN" b="1" dirty="0">
              <a:solidFill>
                <a:srgbClr val="FF0000"/>
              </a:solidFill>
            </a:endParaRPr>
          </a:p>
          <a:p>
            <a:r>
              <a:rPr lang="zh-CN" altLang="en-US" dirty="0"/>
              <a:t>英国航海天文历沿用了格林尼治</a:t>
            </a:r>
            <a:r>
              <a:rPr lang="zh-CN" altLang="en-US" dirty="0">
                <a:solidFill>
                  <a:srgbClr val="FF0000"/>
                </a:solidFill>
              </a:rPr>
              <a:t>平</a:t>
            </a:r>
            <a:r>
              <a:rPr lang="zh-CN" altLang="en-US" dirty="0"/>
              <a:t>时的称呼，而美国星历表则将其称为“格林尼治民用时（</a:t>
            </a:r>
            <a:r>
              <a:rPr lang="en-US" altLang="zh-CN" dirty="0"/>
              <a:t>GCT</a:t>
            </a:r>
            <a:r>
              <a:rPr lang="zh-CN" altLang="en-US" dirty="0"/>
              <a:t>）”。</a:t>
            </a:r>
            <a:endParaRPr lang="en-US" altLang="zh-CN" dirty="0"/>
          </a:p>
          <a:p>
            <a:r>
              <a:rPr lang="en-US" altLang="zh-CN" dirty="0"/>
              <a:t>1928</a:t>
            </a:r>
            <a:r>
              <a:rPr lang="zh-CN" altLang="en-US" dirty="0"/>
              <a:t>年，国际天文联合会提议以“世界时（</a:t>
            </a:r>
            <a:r>
              <a:rPr lang="en-US" altLang="zh-CN" dirty="0"/>
              <a:t>UT</a:t>
            </a:r>
            <a:r>
              <a:rPr lang="zh-CN" altLang="en-US" dirty="0"/>
              <a:t>）”代替出现在星历表中的</a:t>
            </a:r>
            <a:r>
              <a:rPr lang="en-US" altLang="zh-CN" dirty="0"/>
              <a:t>GMT</a:t>
            </a:r>
            <a:r>
              <a:rPr lang="zh-CN" altLang="en-US" dirty="0"/>
              <a:t>或</a:t>
            </a:r>
            <a:r>
              <a:rPr lang="en-US" altLang="zh-CN" dirty="0"/>
              <a:t>GCT</a:t>
            </a:r>
            <a:r>
              <a:rPr lang="zh-CN" altLang="en-US" dirty="0"/>
              <a:t>，这也是“世界时”第一次出现在“官方”场合。至此，世界时的维持仍是通过天文观测的手段进行，这种方式后来被电子钟取代。</a:t>
            </a:r>
            <a:endParaRPr lang="en-US" altLang="zh-CN" dirty="0"/>
          </a:p>
          <a:p>
            <a:r>
              <a:rPr lang="zh-CN" altLang="en-US" dirty="0"/>
              <a:t>到</a:t>
            </a:r>
            <a:r>
              <a:rPr lang="en-US" altLang="zh-CN" dirty="0"/>
              <a:t>1956</a:t>
            </a:r>
            <a:r>
              <a:rPr lang="zh-CN" altLang="en-US" dirty="0"/>
              <a:t>年，</a:t>
            </a:r>
            <a:r>
              <a:rPr lang="en-US" altLang="zh-CN" dirty="0"/>
              <a:t>IAU</a:t>
            </a:r>
            <a:r>
              <a:rPr lang="zh-CN" altLang="en-US" dirty="0"/>
              <a:t>确定了三类世界时的标准：</a:t>
            </a:r>
            <a:r>
              <a:rPr lang="en-US" altLang="zh-CN" dirty="0"/>
              <a:t>UT0</a:t>
            </a:r>
            <a:r>
              <a:rPr lang="zh-CN" altLang="en-US" dirty="0"/>
              <a:t>、</a:t>
            </a:r>
            <a:r>
              <a:rPr lang="en-US" altLang="zh-CN" dirty="0"/>
              <a:t>UT1</a:t>
            </a:r>
            <a:r>
              <a:rPr lang="zh-CN" altLang="en-US" dirty="0"/>
              <a:t>和</a:t>
            </a:r>
            <a:r>
              <a:rPr lang="en-US" altLang="zh-CN" dirty="0"/>
              <a:t>UT2</a:t>
            </a:r>
            <a:r>
              <a:rPr lang="zh-CN" altLang="en-US" dirty="0"/>
              <a:t>。</a:t>
            </a:r>
            <a:endParaRPr lang="en-US" altLang="zh-CN" dirty="0"/>
          </a:p>
        </p:txBody>
      </p:sp>
    </p:spTree>
    <p:extLst>
      <p:ext uri="{BB962C8B-B14F-4D97-AF65-F5344CB8AC3E}">
        <p14:creationId xmlns:p14="http://schemas.microsoft.com/office/powerpoint/2010/main" val="2148371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15F53-EC9A-BEFE-EDBC-5B04D130FC9F}"/>
              </a:ext>
            </a:extLst>
          </p:cNvPr>
          <p:cNvSpPr>
            <a:spLocks noGrp="1"/>
          </p:cNvSpPr>
          <p:nvPr>
            <p:ph type="title"/>
          </p:nvPr>
        </p:nvSpPr>
        <p:spPr/>
        <p:txBody>
          <a:bodyPr/>
          <a:lstStyle/>
          <a:p>
            <a:r>
              <a:rPr lang="zh-CN" altLang="en-US" dirty="0"/>
              <a:t>世界时</a:t>
            </a:r>
          </a:p>
        </p:txBody>
      </p:sp>
      <p:sp>
        <p:nvSpPr>
          <p:cNvPr id="3" name="内容占位符 2">
            <a:extLst>
              <a:ext uri="{FF2B5EF4-FFF2-40B4-BE49-F238E27FC236}">
                <a16:creationId xmlns:a16="http://schemas.microsoft.com/office/drawing/2014/main" id="{1BF70006-AE91-AEC0-C449-EC767E8D4726}"/>
              </a:ext>
            </a:extLst>
          </p:cNvPr>
          <p:cNvSpPr>
            <a:spLocks noGrp="1"/>
          </p:cNvSpPr>
          <p:nvPr>
            <p:ph idx="1"/>
          </p:nvPr>
        </p:nvSpPr>
        <p:spPr/>
        <p:txBody>
          <a:bodyPr>
            <a:normAutofit/>
          </a:bodyPr>
          <a:lstStyle/>
          <a:p>
            <a:r>
              <a:rPr lang="en-US" altLang="zh-CN" dirty="0"/>
              <a:t>UT0</a:t>
            </a:r>
            <a:r>
              <a:rPr lang="zh-CN" altLang="en-US" dirty="0"/>
              <a:t>是通过天文观测得到的、未经改正的世界时，包含了</a:t>
            </a:r>
            <a:r>
              <a:rPr lang="zh-CN" altLang="en-US" dirty="0">
                <a:solidFill>
                  <a:srgbClr val="FF0000"/>
                </a:solidFill>
              </a:rPr>
              <a:t>极移现象</a:t>
            </a:r>
            <a:r>
              <a:rPr lang="zh-CN" altLang="en-US" dirty="0"/>
              <a:t>给测站位置的变化带来的影响。</a:t>
            </a:r>
            <a:endParaRPr lang="en-US" altLang="zh-CN" dirty="0"/>
          </a:p>
          <a:p>
            <a:r>
              <a:rPr lang="zh-CN" altLang="en-US" dirty="0"/>
              <a:t>将测站位置归算到以协议地球极为极点的协议地球坐标系中，即在</a:t>
            </a:r>
            <a:r>
              <a:rPr lang="en-US" altLang="zh-CN" dirty="0"/>
              <a:t>UT0</a:t>
            </a:r>
            <a:r>
              <a:rPr lang="zh-CN" altLang="en-US" dirty="0"/>
              <a:t>上加以极移改正 </a:t>
            </a:r>
            <a:r>
              <a:rPr lang="en-US" altLang="zh-CN" dirty="0"/>
              <a:t>ΔΛ</a:t>
            </a:r>
            <a:r>
              <a:rPr lang="zh-CN" altLang="en-US" dirty="0"/>
              <a:t>之后，得到的世界时被称为为</a:t>
            </a:r>
            <a:r>
              <a:rPr lang="en-US" altLang="zh-CN" dirty="0"/>
              <a:t>UT1</a:t>
            </a:r>
            <a:r>
              <a:rPr lang="zh-CN" altLang="en-US" dirty="0"/>
              <a:t>。</a:t>
            </a:r>
            <a:endParaRPr lang="en-US" altLang="zh-CN" dirty="0"/>
          </a:p>
          <a:p>
            <a:r>
              <a:rPr lang="en-US" altLang="zh-CN" dirty="0">
                <a:solidFill>
                  <a:srgbClr val="FF0000"/>
                </a:solidFill>
              </a:rPr>
              <a:t>UT1=UT0+ΔΛ</a:t>
            </a:r>
            <a:endParaRPr lang="en-US" altLang="zh-CN" dirty="0"/>
          </a:p>
          <a:p>
            <a:r>
              <a:rPr lang="en-US" altLang="zh-CN" dirty="0"/>
              <a:t>UT2</a:t>
            </a:r>
            <a:r>
              <a:rPr lang="zh-CN" altLang="en-US" dirty="0"/>
              <a:t>则是在</a:t>
            </a:r>
            <a:r>
              <a:rPr lang="en-US" altLang="zh-CN" dirty="0"/>
              <a:t>UT1</a:t>
            </a:r>
            <a:r>
              <a:rPr lang="zh-CN" altLang="en-US" dirty="0"/>
              <a:t>的基础上再增加了地球自转速度的季节性改正 </a:t>
            </a:r>
            <a:r>
              <a:rPr lang="en-US" altLang="zh-CN" dirty="0"/>
              <a:t>ΔT</a:t>
            </a:r>
          </a:p>
          <a:p>
            <a:r>
              <a:rPr lang="en-US" altLang="zh-CN" dirty="0">
                <a:solidFill>
                  <a:srgbClr val="FF0000"/>
                </a:solidFill>
              </a:rPr>
              <a:t>UT2=UT1+ΔT</a:t>
            </a:r>
          </a:p>
          <a:p>
            <a:pPr marL="0" indent="0">
              <a:buNone/>
            </a:pPr>
            <a:endParaRPr lang="zh-CN" altLang="en-US" dirty="0"/>
          </a:p>
        </p:txBody>
      </p:sp>
    </p:spTree>
    <p:extLst>
      <p:ext uri="{BB962C8B-B14F-4D97-AF65-F5344CB8AC3E}">
        <p14:creationId xmlns:p14="http://schemas.microsoft.com/office/powerpoint/2010/main" val="385950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72B7E6-8D17-C6D1-D41F-D499C0DDDC7D}"/>
              </a:ext>
            </a:extLst>
          </p:cNvPr>
          <p:cNvSpPr>
            <a:spLocks noGrp="1"/>
          </p:cNvSpPr>
          <p:nvPr>
            <p:ph type="title"/>
          </p:nvPr>
        </p:nvSpPr>
        <p:spPr/>
        <p:txBody>
          <a:bodyPr/>
          <a:lstStyle/>
          <a:p>
            <a:r>
              <a:rPr lang="zh-CN" altLang="en-US" dirty="0"/>
              <a:t>恒星时</a:t>
            </a:r>
          </a:p>
        </p:txBody>
      </p:sp>
      <p:sp>
        <p:nvSpPr>
          <p:cNvPr id="3" name="内容占位符 2">
            <a:extLst>
              <a:ext uri="{FF2B5EF4-FFF2-40B4-BE49-F238E27FC236}">
                <a16:creationId xmlns:a16="http://schemas.microsoft.com/office/drawing/2014/main" id="{A7117910-804E-720F-BDF3-7DDE07290F32}"/>
              </a:ext>
            </a:extLst>
          </p:cNvPr>
          <p:cNvSpPr>
            <a:spLocks noGrp="1"/>
          </p:cNvSpPr>
          <p:nvPr>
            <p:ph sz="half" idx="1"/>
          </p:nvPr>
        </p:nvSpPr>
        <p:spPr/>
        <p:txBody>
          <a:bodyPr>
            <a:normAutofit fontScale="77500" lnSpcReduction="20000"/>
          </a:bodyPr>
          <a:lstStyle/>
          <a:p>
            <a:r>
              <a:rPr lang="zh-CN" altLang="en-US" dirty="0"/>
              <a:t>根据恒星的</a:t>
            </a:r>
            <a:r>
              <a:rPr lang="zh-CN" altLang="en-US" dirty="0">
                <a:solidFill>
                  <a:srgbClr val="FF0000"/>
                </a:solidFill>
              </a:rPr>
              <a:t>周日视运动</a:t>
            </a:r>
            <a:r>
              <a:rPr lang="zh-CN" altLang="en-US" dirty="0"/>
              <a:t>而建立的时间基准。长度约为</a:t>
            </a:r>
            <a:r>
              <a:rPr lang="en-US" altLang="zh-CN" dirty="0"/>
              <a:t>23</a:t>
            </a:r>
            <a:r>
              <a:rPr lang="zh-CN" altLang="en-US" dirty="0"/>
              <a:t>时</a:t>
            </a:r>
            <a:r>
              <a:rPr lang="en-US" altLang="zh-CN" dirty="0"/>
              <a:t>54</a:t>
            </a:r>
            <a:r>
              <a:rPr lang="zh-CN" altLang="en-US" dirty="0"/>
              <a:t>分</a:t>
            </a:r>
            <a:r>
              <a:rPr lang="en-US" altLang="zh-CN" dirty="0"/>
              <a:t>04</a:t>
            </a:r>
            <a:r>
              <a:rPr lang="zh-CN" altLang="en-US" dirty="0"/>
              <a:t>秒，其他的时间单位（如时、分、秒等）再由恒星日划分而得。</a:t>
            </a:r>
            <a:endParaRPr lang="en-US" altLang="zh-CN" dirty="0"/>
          </a:p>
          <a:p>
            <a:r>
              <a:rPr lang="zh-CN" altLang="en-US" dirty="0"/>
              <a:t>其中，根据真春分点的运动定义的恒星时被称为真恒星时（</a:t>
            </a:r>
            <a:r>
              <a:rPr lang="en-US" altLang="zh-CN" dirty="0"/>
              <a:t>AST</a:t>
            </a:r>
            <a:r>
              <a:rPr lang="zh-CN" altLang="en-US" dirty="0"/>
              <a:t>）。但受到地球章动的影响，真春分点的运动速率存在变化，因此，取真春分点的平均运动状态定义出匀速运动的平春分点，并由平春分点定义出平恒星时（</a:t>
            </a:r>
            <a:r>
              <a:rPr lang="en-US" altLang="zh-CN" dirty="0"/>
              <a:t>MST</a:t>
            </a:r>
            <a:r>
              <a:rPr lang="zh-CN" altLang="en-US" dirty="0"/>
              <a:t>）。</a:t>
            </a:r>
            <a:endParaRPr lang="en-US" altLang="zh-CN" dirty="0"/>
          </a:p>
          <a:p>
            <a:r>
              <a:rPr lang="zh-CN" altLang="en-US" dirty="0"/>
              <a:t>在天文观测中，恒星时在数值上与春分点相对于本地子午圈的</a:t>
            </a:r>
            <a:r>
              <a:rPr lang="zh-CN" altLang="en-US" dirty="0">
                <a:solidFill>
                  <a:srgbClr val="FF0000"/>
                </a:solidFill>
              </a:rPr>
              <a:t>时角</a:t>
            </a:r>
            <a:r>
              <a:rPr lang="zh-CN" altLang="en-US" dirty="0"/>
              <a:t>相等。对于不同位置的测站，其观测到的恒星时也并非相等。以格林尼治天文台观测到的恒星时，即格林尼治恒星时（</a:t>
            </a:r>
            <a:r>
              <a:rPr lang="en-US" altLang="zh-CN" dirty="0"/>
              <a:t>GST</a:t>
            </a:r>
            <a:r>
              <a:rPr lang="zh-CN" altLang="en-US" dirty="0"/>
              <a:t>）为基准，其他测站观测到的地方恒星时（</a:t>
            </a:r>
            <a:r>
              <a:rPr lang="en-US" altLang="zh-CN" dirty="0"/>
              <a:t>LST</a:t>
            </a:r>
            <a:r>
              <a:rPr lang="zh-CN" altLang="en-US" dirty="0"/>
              <a:t>）与格林尼治恒星时之间的差异即为测站的天文经度 </a:t>
            </a:r>
            <a:r>
              <a:rPr lang="en-US" altLang="zh-CN" dirty="0"/>
              <a:t>λ</a:t>
            </a:r>
            <a:r>
              <a:rPr lang="zh-CN" altLang="en-US" dirty="0"/>
              <a:t>：</a:t>
            </a:r>
            <a:r>
              <a:rPr lang="en-US" altLang="zh-CN" dirty="0">
                <a:solidFill>
                  <a:srgbClr val="FF0000"/>
                </a:solidFill>
              </a:rPr>
              <a:t>LST−GST=λ</a:t>
            </a:r>
          </a:p>
        </p:txBody>
      </p:sp>
      <p:pic>
        <p:nvPicPr>
          <p:cNvPr id="1026" name="Picture 2" descr="undefined">
            <a:extLst>
              <a:ext uri="{FF2B5EF4-FFF2-40B4-BE49-F238E27FC236}">
                <a16:creationId xmlns:a16="http://schemas.microsoft.com/office/drawing/2014/main" id="{ECD39712-6F0E-F26F-BAB7-B24C2B4C963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27275" y="1162051"/>
            <a:ext cx="5125485" cy="384411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1E3FCBA0-F15D-3831-673A-556897572C6C}"/>
              </a:ext>
            </a:extLst>
          </p:cNvPr>
          <p:cNvSpPr txBox="1"/>
          <p:nvPr/>
        </p:nvSpPr>
        <p:spPr>
          <a:xfrm>
            <a:off x="6327275" y="5125948"/>
            <a:ext cx="5125485" cy="1015663"/>
          </a:xfrm>
          <a:prstGeom prst="rect">
            <a:avLst/>
          </a:prstGeom>
          <a:noFill/>
        </p:spPr>
        <p:txBody>
          <a:bodyPr wrap="square">
            <a:spAutoFit/>
          </a:bodyPr>
          <a:lstStyle/>
          <a:p>
            <a:r>
              <a:rPr lang="zh-CN" altLang="en-US" sz="2000" dirty="0">
                <a:latin typeface="Times New Roman" panose="02020603050405020304" pitchFamily="18" charset="0"/>
              </a:rPr>
              <a:t>时角由天赤道平面上的橙色箭头指示。 箭头自天球天赤道的子午面至观测目标所在面的球面大圆处结束，该球面大圆也是赤经圈</a:t>
            </a:r>
          </a:p>
        </p:txBody>
      </p:sp>
    </p:spTree>
    <p:extLst>
      <p:ext uri="{BB962C8B-B14F-4D97-AF65-F5344CB8AC3E}">
        <p14:creationId xmlns:p14="http://schemas.microsoft.com/office/powerpoint/2010/main" val="1183921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61C19-CAEA-840A-B298-3B72C02EDF45}"/>
              </a:ext>
            </a:extLst>
          </p:cNvPr>
          <p:cNvSpPr>
            <a:spLocks noGrp="1"/>
          </p:cNvSpPr>
          <p:nvPr>
            <p:ph type="title"/>
          </p:nvPr>
        </p:nvSpPr>
        <p:spPr/>
        <p:txBody>
          <a:bodyPr/>
          <a:lstStyle/>
          <a:p>
            <a:r>
              <a:rPr lang="zh-CN" altLang="en-US" dirty="0"/>
              <a:t>太阳时</a:t>
            </a:r>
          </a:p>
        </p:txBody>
      </p:sp>
      <p:sp>
        <p:nvSpPr>
          <p:cNvPr id="3" name="内容占位符 2">
            <a:extLst>
              <a:ext uri="{FF2B5EF4-FFF2-40B4-BE49-F238E27FC236}">
                <a16:creationId xmlns:a16="http://schemas.microsoft.com/office/drawing/2014/main" id="{4AB94C4A-CF90-C34D-960B-CC24F8A50AB1}"/>
              </a:ext>
            </a:extLst>
          </p:cNvPr>
          <p:cNvSpPr>
            <a:spLocks noGrp="1"/>
          </p:cNvSpPr>
          <p:nvPr>
            <p:ph sz="half" idx="1"/>
          </p:nvPr>
        </p:nvSpPr>
        <p:spPr>
          <a:xfrm>
            <a:off x="3863605" y="4782865"/>
            <a:ext cx="8254821" cy="2075135"/>
          </a:xfrm>
        </p:spPr>
        <p:txBody>
          <a:bodyPr>
            <a:normAutofit/>
          </a:bodyPr>
          <a:lstStyle/>
          <a:p>
            <a:endParaRPr lang="en-US" altLang="zh-CN" dirty="0"/>
          </a:p>
          <a:p>
            <a:r>
              <a:rPr lang="zh-CN" altLang="en-US" dirty="0"/>
              <a:t>真太阳时与平太阳时之间的偏差又被称为均时差，其数值在</a:t>
            </a:r>
            <a:r>
              <a:rPr lang="en-US" altLang="zh-CN" dirty="0"/>
              <a:t>-14</a:t>
            </a:r>
            <a:r>
              <a:rPr lang="zh-CN" altLang="en-US" dirty="0"/>
              <a:t>分</a:t>
            </a:r>
            <a:r>
              <a:rPr lang="en-US" altLang="zh-CN" dirty="0"/>
              <a:t>24</a:t>
            </a:r>
            <a:r>
              <a:rPr lang="zh-CN" altLang="en-US" dirty="0"/>
              <a:t>秒至</a:t>
            </a:r>
            <a:r>
              <a:rPr lang="en-US" altLang="zh-CN" dirty="0"/>
              <a:t>+16</a:t>
            </a:r>
            <a:r>
              <a:rPr lang="zh-CN" altLang="en-US" dirty="0"/>
              <a:t>分</a:t>
            </a:r>
            <a:r>
              <a:rPr lang="en-US" altLang="zh-CN" dirty="0"/>
              <a:t>21</a:t>
            </a:r>
            <a:r>
              <a:rPr lang="zh-CN" altLang="en-US" dirty="0"/>
              <a:t>秒间变化，变化的周期为一年。</a:t>
            </a:r>
          </a:p>
        </p:txBody>
      </p:sp>
      <p:pic>
        <p:nvPicPr>
          <p:cNvPr id="3076" name="Picture 4">
            <a:extLst>
              <a:ext uri="{FF2B5EF4-FFF2-40B4-BE49-F238E27FC236}">
                <a16:creationId xmlns:a16="http://schemas.microsoft.com/office/drawing/2014/main" id="{5CD6E7CB-D7C1-4CEF-0BF5-7A6A978A808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66482" y="1140383"/>
            <a:ext cx="4451481" cy="3815555"/>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3201CD5B-B80A-B519-8C00-53A0016972D4}"/>
              </a:ext>
            </a:extLst>
          </p:cNvPr>
          <p:cNvSpPr txBox="1"/>
          <p:nvPr/>
        </p:nvSpPr>
        <p:spPr>
          <a:xfrm>
            <a:off x="7055188" y="4955938"/>
            <a:ext cx="3874068" cy="369332"/>
          </a:xfrm>
          <a:prstGeom prst="rect">
            <a:avLst/>
          </a:prstGeom>
          <a:noFill/>
        </p:spPr>
        <p:txBody>
          <a:bodyPr wrap="square">
            <a:spAutoFit/>
          </a:bodyPr>
          <a:lstStyle/>
          <a:p>
            <a:r>
              <a:rPr lang="zh-CN" altLang="en-US" dirty="0"/>
              <a:t>均时差的周期性变化，横轴为年积日</a:t>
            </a:r>
          </a:p>
        </p:txBody>
      </p:sp>
      <p:pic>
        <p:nvPicPr>
          <p:cNvPr id="6" name="图片 5">
            <a:extLst>
              <a:ext uri="{FF2B5EF4-FFF2-40B4-BE49-F238E27FC236}">
                <a16:creationId xmlns:a16="http://schemas.microsoft.com/office/drawing/2014/main" id="{3A2EF9E2-14AB-EF9D-CEE1-CEA84B8EF3D8}"/>
              </a:ext>
            </a:extLst>
          </p:cNvPr>
          <p:cNvPicPr>
            <a:picLocks noChangeAspect="1"/>
          </p:cNvPicPr>
          <p:nvPr/>
        </p:nvPicPr>
        <p:blipFill>
          <a:blip r:embed="rId3">
            <a:extLst>
              <a:ext uri="{28A0092B-C50C-407E-A947-70E740481C1C}">
                <a14:useLocalDpi xmlns:a14="http://schemas.microsoft.com/office/drawing/2010/main" val="0"/>
              </a:ext>
            </a:extLst>
          </a:blip>
          <a:srcRect l="27874" t="33563" r="27969" b="10801"/>
          <a:stretch/>
        </p:blipFill>
        <p:spPr>
          <a:xfrm>
            <a:off x="1117256" y="1226933"/>
            <a:ext cx="4845269" cy="3815555"/>
          </a:xfrm>
          <a:prstGeom prst="rect">
            <a:avLst/>
          </a:prstGeom>
        </p:spPr>
      </p:pic>
    </p:spTree>
    <p:extLst>
      <p:ext uri="{BB962C8B-B14F-4D97-AF65-F5344CB8AC3E}">
        <p14:creationId xmlns:p14="http://schemas.microsoft.com/office/powerpoint/2010/main" val="3789953445"/>
      </p:ext>
    </p:extLst>
  </p:cSld>
  <p:clrMapOvr>
    <a:masterClrMapping/>
  </p:clrMapOvr>
</p:sld>
</file>

<file path=ppt/theme/theme1.xml><?xml version="1.0" encoding="utf-8"?>
<a:theme xmlns:a="http://schemas.openxmlformats.org/drawingml/2006/main" name="1_self02">
  <a:themeElements>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lf0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lf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lf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lf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lf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lf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lf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lf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lf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lf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lf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lf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主题1">
  <a:themeElements>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lf0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lf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lf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lf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lf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lf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lf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lf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lf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lf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lf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lf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715221C8-99E8-4BE3-A8F6-6DB9DAFBCF49}" vid="{D3197135-728F-49AD-AEF5-412DF6EA167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1461</TotalTime>
  <Words>1946</Words>
  <Application>Microsoft Office PowerPoint</Application>
  <PresentationFormat>宽屏</PresentationFormat>
  <Paragraphs>124</Paragraphs>
  <Slides>20</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20</vt:i4>
      </vt:variant>
    </vt:vector>
  </HeadingPairs>
  <TitlesOfParts>
    <vt:vector size="27" baseType="lpstr">
      <vt:lpstr>等线</vt:lpstr>
      <vt:lpstr>Arial</vt:lpstr>
      <vt:lpstr>Cambria Math</vt:lpstr>
      <vt:lpstr>Times New Roman</vt:lpstr>
      <vt:lpstr>Wingdings</vt:lpstr>
      <vt:lpstr>1_self02</vt:lpstr>
      <vt:lpstr>主题1</vt:lpstr>
      <vt:lpstr>时间与历元</vt:lpstr>
      <vt:lpstr>PowerPoint 演示文稿</vt:lpstr>
      <vt:lpstr>时间系统</vt:lpstr>
      <vt:lpstr>PowerPoint 演示文稿</vt:lpstr>
      <vt:lpstr>PowerPoint 演示文稿</vt:lpstr>
      <vt:lpstr>世界时的形成</vt:lpstr>
      <vt:lpstr>世界时</vt:lpstr>
      <vt:lpstr>恒星时</vt:lpstr>
      <vt:lpstr>太阳时</vt:lpstr>
      <vt:lpstr>历书时</vt:lpstr>
      <vt:lpstr>相对论力学时</vt:lpstr>
      <vt:lpstr>相对论力学时</vt:lpstr>
      <vt:lpstr>相对论力学时</vt:lpstr>
      <vt:lpstr>相对论力学时</vt:lpstr>
      <vt:lpstr>原子时</vt:lpstr>
      <vt:lpstr>协调世界时</vt:lpstr>
      <vt:lpstr>各种时间系统的转换关系图</vt:lpstr>
      <vt:lpstr>实际应用</vt:lpstr>
      <vt:lpstr>历元</vt:lpstr>
      <vt:lpstr>不同坐标系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青龙 小</dc:creator>
  <cp:lastModifiedBy>青龙 小</cp:lastModifiedBy>
  <cp:revision>11</cp:revision>
  <dcterms:created xsi:type="dcterms:W3CDTF">2024-11-14T13:33:58Z</dcterms:created>
  <dcterms:modified xsi:type="dcterms:W3CDTF">2024-11-22T11:07:32Z</dcterms:modified>
</cp:coreProperties>
</file>