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0"/>
  </p:notesMasterIdLst>
  <p:handoutMasterIdLst>
    <p:handoutMasterId r:id="rId41"/>
  </p:handoutMasterIdLst>
  <p:sldIdLst>
    <p:sldId id="349" r:id="rId2"/>
    <p:sldId id="350" r:id="rId3"/>
    <p:sldId id="351" r:id="rId4"/>
    <p:sldId id="352" r:id="rId5"/>
    <p:sldId id="261" r:id="rId6"/>
    <p:sldId id="319"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9" r:id="rId35"/>
    <p:sldId id="386" r:id="rId36"/>
    <p:sldId id="387" r:id="rId37"/>
    <p:sldId id="388" r:id="rId38"/>
    <p:sldId id="390" r:id="rId39"/>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0000"/>
    <a:srgbClr val="FFFF00"/>
    <a:srgbClr val="FF99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3" autoAdjust="0"/>
    <p:restoredTop sz="86356" autoAdjust="0"/>
  </p:normalViewPr>
  <p:slideViewPr>
    <p:cSldViewPr>
      <p:cViewPr varScale="1">
        <p:scale>
          <a:sx n="101" d="100"/>
          <a:sy n="101" d="100"/>
        </p:scale>
        <p:origin x="5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8467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28467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8467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CAD6EE12-56E9-4615-B0B3-DE4BFF882ED3}" type="slidenum">
              <a:rPr lang="en-US" altLang="zh-CN"/>
              <a:pPr>
                <a:defRPr/>
              </a:pPr>
              <a:t>‹#›</a:t>
            </a:fld>
            <a:endParaRPr lang="en-US" altLang="zh-CN"/>
          </a:p>
        </p:txBody>
      </p:sp>
    </p:spTree>
    <p:extLst>
      <p:ext uri="{BB962C8B-B14F-4D97-AF65-F5344CB8AC3E}">
        <p14:creationId xmlns:p14="http://schemas.microsoft.com/office/powerpoint/2010/main" val="2362077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kumimoji="1" sz="1300">
                <a:latin typeface="Times New Roman" pitchFamily="18"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kumimoji="1" sz="1300">
                <a:latin typeface="Times New Roman" pitchFamily="18"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fld id="{60660A84-490F-4455-8B53-3007A156F429}" type="slidenum">
              <a:rPr lang="en-US" altLang="zh-CN"/>
              <a:pPr>
                <a:defRPr/>
              </a:pPr>
              <a:t>‹#›</a:t>
            </a:fld>
            <a:endParaRPr lang="en-US" altLang="zh-CN"/>
          </a:p>
        </p:txBody>
      </p:sp>
    </p:spTree>
    <p:extLst>
      <p:ext uri="{BB962C8B-B14F-4D97-AF65-F5344CB8AC3E}">
        <p14:creationId xmlns:p14="http://schemas.microsoft.com/office/powerpoint/2010/main" val="4093581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E35D281-F95E-40BE-A860-24B56A6E2EF0}" type="slidenum">
              <a:rPr lang="en-US" altLang="zh-CN" smtClean="0">
                <a:ea typeface="宋体" charset="-122"/>
              </a:rPr>
              <a:pPr/>
              <a:t>2</a:t>
            </a:fld>
            <a:endParaRPr lang="en-US" altLang="zh-CN" smtClean="0">
              <a:ea typeface="宋体" charset="-122"/>
            </a:endParaRPr>
          </a:p>
        </p:txBody>
      </p:sp>
      <p:sp>
        <p:nvSpPr>
          <p:cNvPr id="70659" name="Rectangle 2"/>
          <p:cNvSpPr>
            <a:spLocks noGrp="1" noRot="1" noChangeAspect="1" noChangeArrowheads="1" noTextEdit="1"/>
          </p:cNvSpPr>
          <p:nvPr>
            <p:ph type="sldImg"/>
          </p:nvPr>
        </p:nvSpPr>
        <p:spPr>
          <a:xfrm>
            <a:off x="992188" y="768350"/>
            <a:ext cx="5114925" cy="3836988"/>
          </a:xfrm>
          <a:ln/>
        </p:spPr>
      </p:sp>
      <p:sp>
        <p:nvSpPr>
          <p:cNvPr id="706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34851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25134B4-C5FE-4E1A-8F81-909D9F3F183A}" type="slidenum">
              <a:rPr lang="en-US" altLang="zh-CN" smtClean="0">
                <a:ea typeface="宋体" charset="-122"/>
              </a:rPr>
              <a:pPr/>
              <a:t>11</a:t>
            </a:fld>
            <a:endParaRPr lang="en-US" altLang="zh-CN" smtClean="0">
              <a:ea typeface="宋体" charset="-122"/>
            </a:endParaRPr>
          </a:p>
        </p:txBody>
      </p:sp>
      <p:sp>
        <p:nvSpPr>
          <p:cNvPr id="79875" name="Rectangle 2"/>
          <p:cNvSpPr>
            <a:spLocks noGrp="1" noRot="1" noChangeAspect="1" noChangeArrowheads="1" noTextEdit="1"/>
          </p:cNvSpPr>
          <p:nvPr>
            <p:ph type="sldImg"/>
          </p:nvPr>
        </p:nvSpPr>
        <p:spPr>
          <a:xfrm>
            <a:off x="992188" y="768350"/>
            <a:ext cx="5114925" cy="3836988"/>
          </a:xfrm>
          <a:ln/>
        </p:spPr>
      </p:sp>
      <p:sp>
        <p:nvSpPr>
          <p:cNvPr id="7987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31175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B4DA77B-5A1F-4A5E-A5E8-084D0B994B5F}" type="slidenum">
              <a:rPr lang="en-US" altLang="zh-CN" smtClean="0">
                <a:ea typeface="宋体" charset="-122"/>
              </a:rPr>
              <a:pPr/>
              <a:t>12</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xfrm>
            <a:off x="992188" y="768350"/>
            <a:ext cx="5114925" cy="3836988"/>
          </a:xfrm>
          <a:ln/>
        </p:spPr>
      </p:sp>
      <p:sp>
        <p:nvSpPr>
          <p:cNvPr id="809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79603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05C1B8D-77A7-45B3-9A33-A57A0A09AE55}" type="slidenum">
              <a:rPr lang="en-US" altLang="zh-CN" smtClean="0">
                <a:ea typeface="宋体" charset="-122"/>
              </a:rPr>
              <a:pPr/>
              <a:t>13</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xfrm>
            <a:off x="992188" y="768350"/>
            <a:ext cx="5114925" cy="3836988"/>
          </a:xfrm>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11035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155CAAB-7650-4CAC-A6F1-81B82260251B}" type="slidenum">
              <a:rPr lang="en-US" altLang="zh-CN" smtClean="0">
                <a:ea typeface="宋体" charset="-122"/>
              </a:rPr>
              <a:pPr/>
              <a:t>14</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34265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0B738-D8AB-4A3B-B0D0-B9F136F7FC71}" type="slidenum">
              <a:rPr lang="en-US" altLang="zh-CN" smtClean="0">
                <a:ea typeface="宋体" charset="-122"/>
              </a:rPr>
              <a:pPr/>
              <a:t>15</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0749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BCBCE0A-4F05-4861-92E3-2C687EBD8E67}" type="slidenum">
              <a:rPr lang="en-US" altLang="zh-CN" smtClean="0">
                <a:ea typeface="宋体" charset="-122"/>
              </a:rPr>
              <a:pPr/>
              <a:t>16</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p:spPr>
        <p:txBody>
          <a:bodyPr/>
          <a:lstStyle/>
          <a:p>
            <a:pPr>
              <a:buClr>
                <a:srgbClr val="0000FF"/>
              </a:buClr>
              <a:buFont typeface="Wingdings" pitchFamily="2" charset="2"/>
              <a:buChar char="Ø"/>
            </a:pPr>
            <a:r>
              <a:rPr lang="en-GB" altLang="zh-CN" sz="1200" dirty="0" smtClean="0">
                <a:latin typeface="Times New Roman" pitchFamily="18" charset="0"/>
              </a:rPr>
              <a:t>Each planet moves in a shell separated from next by regular polyhedron</a:t>
            </a:r>
          </a:p>
          <a:p>
            <a:pPr>
              <a:buClr>
                <a:srgbClr val="0000FF"/>
              </a:buClr>
              <a:buFont typeface="Wingdings" pitchFamily="2" charset="2"/>
              <a:buChar char="Ø"/>
            </a:pPr>
            <a:r>
              <a:rPr lang="en-GB" altLang="zh-CN" sz="1200" dirty="0" smtClean="0">
                <a:latin typeface="Times New Roman" pitchFamily="18" charset="0"/>
              </a:rPr>
              <a:t>Six planets separated by five shells</a:t>
            </a:r>
          </a:p>
          <a:p>
            <a:pPr>
              <a:buClr>
                <a:srgbClr val="0000FF"/>
              </a:buClr>
              <a:buFont typeface="Wingdings" pitchFamily="2" charset="2"/>
              <a:buChar char="Ø"/>
            </a:pPr>
            <a:r>
              <a:rPr lang="en-GB" altLang="zh-CN" sz="1200" dirty="0" smtClean="0">
                <a:latin typeface="Times New Roman" pitchFamily="18" charset="0"/>
              </a:rPr>
              <a:t>Thickness of shell is important</a:t>
            </a:r>
          </a:p>
          <a:p>
            <a:pPr>
              <a:buClr>
                <a:srgbClr val="0000FF"/>
              </a:buClr>
              <a:buFont typeface="Wingdings" pitchFamily="2" charset="2"/>
              <a:buChar char="Ø"/>
            </a:pPr>
            <a:r>
              <a:rPr lang="en-GB" altLang="zh-CN" sz="1200" dirty="0" smtClean="0">
                <a:latin typeface="Times New Roman" pitchFamily="18" charset="0"/>
              </a:rPr>
              <a:t>Ordering of </a:t>
            </a:r>
            <a:r>
              <a:rPr lang="en-GB" altLang="zh-CN" sz="1200" dirty="0" err="1" smtClean="0">
                <a:latin typeface="Times New Roman" pitchFamily="18" charset="0"/>
              </a:rPr>
              <a:t>polyhedra</a:t>
            </a:r>
            <a:r>
              <a:rPr lang="en-GB" altLang="zh-CN" sz="1200" dirty="0" smtClean="0">
                <a:latin typeface="Times New Roman" pitchFamily="18" charset="0"/>
              </a:rPr>
              <a:t> is important</a:t>
            </a:r>
            <a:endParaRPr kumimoji="1" lang="en-US" altLang="zh-CN" sz="1200" dirty="0" smtClean="0">
              <a:latin typeface="Times New Roman" pitchFamily="18" charset="0"/>
            </a:endParaRPr>
          </a:p>
          <a:p>
            <a:pPr eaLnBrk="1" hangingPunct="1"/>
            <a:endParaRPr lang="zh-CN" altLang="zh-CN" dirty="0" smtClean="0">
              <a:ea typeface="宋体" charset="-122"/>
            </a:endParaRPr>
          </a:p>
        </p:txBody>
      </p:sp>
    </p:spTree>
    <p:extLst>
      <p:ext uri="{BB962C8B-B14F-4D97-AF65-F5344CB8AC3E}">
        <p14:creationId xmlns:p14="http://schemas.microsoft.com/office/powerpoint/2010/main" val="813019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59706A1-3259-455A-AEDD-38D1A749DA08}" type="slidenum">
              <a:rPr lang="en-US" altLang="zh-CN" smtClean="0">
                <a:ea typeface="宋体" charset="-122"/>
              </a:rPr>
              <a:pPr/>
              <a:t>17</a:t>
            </a:fld>
            <a:endParaRPr lang="en-US" altLang="zh-CN" smtClean="0">
              <a:ea typeface="宋体" charset="-122"/>
            </a:endParaRPr>
          </a:p>
        </p:txBody>
      </p:sp>
      <p:sp>
        <p:nvSpPr>
          <p:cNvPr id="86019" name="Rectangle 2"/>
          <p:cNvSpPr>
            <a:spLocks noGrp="1" noRot="1" noChangeAspect="1" noChangeArrowheads="1" noTextEdit="1"/>
          </p:cNvSpPr>
          <p:nvPr>
            <p:ph type="sldImg"/>
          </p:nvPr>
        </p:nvSpPr>
        <p:spPr>
          <a:xfrm>
            <a:off x="992188" y="768350"/>
            <a:ext cx="5114925" cy="3836988"/>
          </a:xfrm>
          <a:ln/>
        </p:spPr>
      </p:sp>
      <p:sp>
        <p:nvSpPr>
          <p:cNvPr id="860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2677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8B2CB58-0E9E-4F3C-B045-CAAC3BA46442}" type="slidenum">
              <a:rPr lang="en-US" altLang="zh-CN" smtClean="0">
                <a:ea typeface="宋体" charset="-122"/>
              </a:rPr>
              <a:pPr/>
              <a:t>18</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55917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4F0363-6FEF-4DC1-ADC4-3BE173F9D7B0}" type="slidenum">
              <a:rPr lang="en-US" altLang="zh-CN" smtClean="0">
                <a:ea typeface="宋体" charset="-122"/>
              </a:rPr>
              <a:pPr/>
              <a:t>19</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xfrm>
            <a:off x="992188" y="768350"/>
            <a:ext cx="5114925" cy="3836988"/>
          </a:xfrm>
          <a:ln/>
        </p:spPr>
      </p:sp>
      <p:sp>
        <p:nvSpPr>
          <p:cNvPr id="880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82638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D8C8842-A141-4DF1-8584-6D0266F4ADCE}" type="slidenum">
              <a:rPr lang="en-US" altLang="zh-CN" smtClean="0">
                <a:ea typeface="宋体" charset="-122"/>
              </a:rPr>
              <a:pPr/>
              <a:t>20</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a:xfrm>
            <a:off x="992188" y="768350"/>
            <a:ext cx="5114925" cy="3836988"/>
          </a:xfrm>
          <a:ln/>
        </p:spPr>
      </p:sp>
      <p:sp>
        <p:nvSpPr>
          <p:cNvPr id="890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2240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45450FB-D5F9-4C7D-AA07-4CFB83660277}" type="slidenum">
              <a:rPr lang="en-US" altLang="zh-CN" smtClean="0">
                <a:ea typeface="宋体" charset="-122"/>
              </a:rPr>
              <a:pPr/>
              <a:t>3</a:t>
            </a:fld>
            <a:endParaRPr lang="en-US" altLang="zh-CN" smtClean="0">
              <a:ea typeface="宋体" charset="-122"/>
            </a:endParaRPr>
          </a:p>
        </p:txBody>
      </p:sp>
      <p:sp>
        <p:nvSpPr>
          <p:cNvPr id="71683" name="Rectangle 2"/>
          <p:cNvSpPr>
            <a:spLocks noGrp="1" noRot="1" noChangeAspect="1" noChangeArrowheads="1" noTextEdit="1"/>
          </p:cNvSpPr>
          <p:nvPr>
            <p:ph type="sldImg"/>
          </p:nvPr>
        </p:nvSpPr>
        <p:spPr>
          <a:xfrm>
            <a:off x="992188" y="768350"/>
            <a:ext cx="5114925" cy="3836988"/>
          </a:xfrm>
          <a:ln/>
        </p:spPr>
      </p:sp>
      <p:sp>
        <p:nvSpPr>
          <p:cNvPr id="716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3880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149ACC8-9594-40A8-9F82-6104485F2E2F}" type="slidenum">
              <a:rPr lang="en-US" altLang="zh-CN" smtClean="0">
                <a:ea typeface="宋体" charset="-122"/>
              </a:rPr>
              <a:pPr/>
              <a:t>21</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47104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D9F31D7-BE75-40B7-A82F-4B2B2DEDF79D}" type="slidenum">
              <a:rPr lang="en-US" altLang="zh-CN" smtClean="0">
                <a:ea typeface="宋体" charset="-122"/>
              </a:rPr>
              <a:pPr/>
              <a:t>22</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a:xfrm>
            <a:off x="992188" y="768350"/>
            <a:ext cx="5114925" cy="3836988"/>
          </a:xfrm>
          <a:ln/>
        </p:spPr>
      </p:sp>
      <p:sp>
        <p:nvSpPr>
          <p:cNvPr id="911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98708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00A2137-8374-4F2A-ACF4-4029FF20B3E6}" type="slidenum">
              <a:rPr lang="en-US" altLang="zh-CN" smtClean="0">
                <a:ea typeface="宋体" charset="-122"/>
              </a:rPr>
              <a:pPr/>
              <a:t>23</a:t>
            </a:fld>
            <a:endParaRPr lang="en-US" altLang="zh-CN" smtClean="0">
              <a:ea typeface="宋体" charset="-122"/>
            </a:endParaRPr>
          </a:p>
        </p:txBody>
      </p:sp>
      <p:sp>
        <p:nvSpPr>
          <p:cNvPr id="92163" name="Rectangle 2"/>
          <p:cNvSpPr>
            <a:spLocks noGrp="1" noRot="1" noChangeAspect="1" noChangeArrowheads="1" noTextEdit="1"/>
          </p:cNvSpPr>
          <p:nvPr>
            <p:ph type="sldImg"/>
          </p:nvPr>
        </p:nvSpPr>
        <p:spPr>
          <a:xfrm>
            <a:off x="992188" y="768350"/>
            <a:ext cx="5114925" cy="3836988"/>
          </a:xfrm>
          <a:ln/>
        </p:spPr>
      </p:sp>
      <p:sp>
        <p:nvSpPr>
          <p:cNvPr id="921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637754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12251DD-549F-4F67-A82C-5EA8F3BA2372}" type="slidenum">
              <a:rPr lang="en-US" altLang="zh-CN" smtClean="0">
                <a:ea typeface="宋体" charset="-122"/>
              </a:rPr>
              <a:pPr/>
              <a:t>24</a:t>
            </a:fld>
            <a:endParaRPr lang="en-US" altLang="zh-CN" smtClean="0">
              <a:ea typeface="宋体" charset="-122"/>
            </a:endParaRPr>
          </a:p>
        </p:txBody>
      </p:sp>
      <p:sp>
        <p:nvSpPr>
          <p:cNvPr id="93187" name="Rectangle 2"/>
          <p:cNvSpPr>
            <a:spLocks noGrp="1" noRot="1" noChangeAspect="1" noChangeArrowheads="1" noTextEdit="1"/>
          </p:cNvSpPr>
          <p:nvPr>
            <p:ph type="sldImg"/>
          </p:nvPr>
        </p:nvSpPr>
        <p:spPr>
          <a:xfrm>
            <a:off x="992188" y="768350"/>
            <a:ext cx="5114925" cy="3836988"/>
          </a:xfrm>
          <a:ln/>
        </p:spPr>
      </p:sp>
      <p:sp>
        <p:nvSpPr>
          <p:cNvPr id="931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36318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3AF95CB-1ED0-4601-9978-A8ACE0DA3E69}" type="slidenum">
              <a:rPr lang="en-US" altLang="zh-CN" smtClean="0">
                <a:ea typeface="宋体" charset="-122"/>
              </a:rPr>
              <a:pPr/>
              <a:t>25</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76072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1C669E0-A187-4E41-B490-ED16933DA81B}" type="slidenum">
              <a:rPr lang="en-US" altLang="zh-CN" smtClean="0">
                <a:ea typeface="宋体" charset="-122"/>
              </a:rPr>
              <a:pPr/>
              <a:t>26</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65652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A58857F-8714-460B-93CF-3B28DD70937E}" type="slidenum">
              <a:rPr lang="en-US" altLang="zh-CN" smtClean="0">
                <a:ea typeface="宋体" charset="-122"/>
              </a:rPr>
              <a:pPr/>
              <a:t>27</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25022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8300F26-E49E-4613-A746-7D3CD31CE9F0}" type="slidenum">
              <a:rPr lang="en-US" altLang="zh-CN" smtClean="0">
                <a:ea typeface="宋体" charset="-122"/>
              </a:rPr>
              <a:pPr/>
              <a:t>28</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09362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3711C2-8223-4547-8239-0311250C6D9E}" type="slidenum">
              <a:rPr lang="en-US" altLang="zh-CN" smtClean="0">
                <a:ea typeface="宋体" charset="-122"/>
              </a:rPr>
              <a:pPr/>
              <a:t>29</a:t>
            </a:fld>
            <a:endParaRPr lang="en-US" altLang="zh-CN" smtClean="0">
              <a:ea typeface="宋体" charset="-122"/>
            </a:endParaRPr>
          </a:p>
        </p:txBody>
      </p:sp>
      <p:sp>
        <p:nvSpPr>
          <p:cNvPr id="98307" name="Rectangle 2"/>
          <p:cNvSpPr>
            <a:spLocks noGrp="1" noRot="1" noChangeAspect="1" noChangeArrowheads="1" noTextEdit="1"/>
          </p:cNvSpPr>
          <p:nvPr>
            <p:ph type="sldImg"/>
          </p:nvPr>
        </p:nvSpPr>
        <p:spPr>
          <a:xfrm>
            <a:off x="992188" y="768350"/>
            <a:ext cx="5114925" cy="3836988"/>
          </a:xfrm>
          <a:ln/>
        </p:spPr>
      </p:sp>
      <p:sp>
        <p:nvSpPr>
          <p:cNvPr id="983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36847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80AD51C-1269-4B8B-9802-9621E4814A09}" type="slidenum">
              <a:rPr lang="en-US" altLang="zh-CN" smtClean="0">
                <a:ea typeface="宋体" charset="-122"/>
              </a:rPr>
              <a:pPr/>
              <a:t>30</a:t>
            </a:fld>
            <a:endParaRPr lang="en-US" altLang="zh-CN" smtClean="0">
              <a:ea typeface="宋体" charset="-122"/>
            </a:endParaRPr>
          </a:p>
        </p:txBody>
      </p:sp>
      <p:sp>
        <p:nvSpPr>
          <p:cNvPr id="99331" name="Rectangle 2"/>
          <p:cNvSpPr>
            <a:spLocks noGrp="1" noRot="1" noChangeAspect="1" noChangeArrowheads="1" noTextEdit="1"/>
          </p:cNvSpPr>
          <p:nvPr>
            <p:ph type="sldImg"/>
          </p:nvPr>
        </p:nvSpPr>
        <p:spPr>
          <a:xfrm>
            <a:off x="992188" y="768350"/>
            <a:ext cx="5114925" cy="3836988"/>
          </a:xfrm>
          <a:ln/>
        </p:spPr>
      </p:sp>
      <p:sp>
        <p:nvSpPr>
          <p:cNvPr id="993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5294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DA83C44-E325-414B-A39B-91AE98265093}" type="slidenum">
              <a:rPr lang="en-US" altLang="zh-CN" smtClean="0">
                <a:ea typeface="宋体" charset="-122"/>
              </a:rPr>
              <a:pPr/>
              <a:t>4</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xfrm>
            <a:off x="992188" y="768350"/>
            <a:ext cx="5114925" cy="3836988"/>
          </a:xfrm>
          <a:ln/>
        </p:spPr>
      </p:sp>
      <p:sp>
        <p:nvSpPr>
          <p:cNvPr id="727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46274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47A88A8-CBCD-444E-90DB-E428D8459A72}" type="slidenum">
              <a:rPr lang="en-US" altLang="zh-CN" smtClean="0">
                <a:ea typeface="宋体" charset="-122"/>
              </a:rPr>
              <a:pPr/>
              <a:t>31</a:t>
            </a:fld>
            <a:endParaRPr lang="en-US" altLang="zh-CN" smtClean="0">
              <a:ea typeface="宋体" charset="-122"/>
            </a:endParaRPr>
          </a:p>
        </p:txBody>
      </p:sp>
      <p:sp>
        <p:nvSpPr>
          <p:cNvPr id="100355" name="Rectangle 2"/>
          <p:cNvSpPr>
            <a:spLocks noGrp="1" noRot="1" noChangeAspect="1" noChangeArrowheads="1" noTextEdit="1"/>
          </p:cNvSpPr>
          <p:nvPr>
            <p:ph type="sldImg"/>
          </p:nvPr>
        </p:nvSpPr>
        <p:spPr>
          <a:xfrm>
            <a:off x="992188" y="768350"/>
            <a:ext cx="5114925" cy="3836988"/>
          </a:xfrm>
          <a:ln/>
        </p:spPr>
      </p:sp>
      <p:sp>
        <p:nvSpPr>
          <p:cNvPr id="1003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71120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584EE8-4D89-49D0-92EE-997350958584}" type="slidenum">
              <a:rPr lang="en-US" altLang="zh-CN" smtClean="0">
                <a:ea typeface="宋体" charset="-122"/>
              </a:rPr>
              <a:pPr/>
              <a:t>32</a:t>
            </a:fld>
            <a:endParaRPr lang="en-US" altLang="zh-CN" smtClean="0">
              <a:ea typeface="宋体" charset="-122"/>
            </a:endParaRPr>
          </a:p>
        </p:txBody>
      </p:sp>
      <p:sp>
        <p:nvSpPr>
          <p:cNvPr id="101379" name="Rectangle 2"/>
          <p:cNvSpPr>
            <a:spLocks noGrp="1" noRot="1" noChangeAspect="1" noChangeArrowheads="1" noTextEdit="1"/>
          </p:cNvSpPr>
          <p:nvPr>
            <p:ph type="sldImg"/>
          </p:nvPr>
        </p:nvSpPr>
        <p:spPr>
          <a:xfrm>
            <a:off x="992188" y="768350"/>
            <a:ext cx="5114925" cy="3836988"/>
          </a:xfrm>
          <a:ln/>
        </p:spPr>
      </p:sp>
      <p:sp>
        <p:nvSpPr>
          <p:cNvPr id="1013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62406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有几个问题供选择（数学问题），此处列出最终获奖的一个。</a:t>
            </a:r>
            <a:endParaRPr lang="zh-CN" altLang="en-US" dirty="0"/>
          </a:p>
        </p:txBody>
      </p:sp>
      <p:sp>
        <p:nvSpPr>
          <p:cNvPr id="4" name="灯片编号占位符 3"/>
          <p:cNvSpPr>
            <a:spLocks noGrp="1"/>
          </p:cNvSpPr>
          <p:nvPr>
            <p:ph type="sldNum" sz="quarter" idx="10"/>
          </p:nvPr>
        </p:nvSpPr>
        <p:spPr/>
        <p:txBody>
          <a:bodyPr/>
          <a:lstStyle/>
          <a:p>
            <a:pPr>
              <a:defRPr/>
            </a:pPr>
            <a:fld id="{60660A84-490F-4455-8B53-3007A156F429}" type="slidenum">
              <a:rPr lang="en-US" altLang="zh-CN" smtClean="0"/>
              <a:pPr>
                <a:defRPr/>
              </a:pPr>
              <a:t>33</a:t>
            </a:fld>
            <a:endParaRPr lang="en-US" altLang="zh-CN"/>
          </a:p>
        </p:txBody>
      </p:sp>
    </p:spTree>
    <p:extLst>
      <p:ext uri="{BB962C8B-B14F-4D97-AF65-F5344CB8AC3E}">
        <p14:creationId xmlns:p14="http://schemas.microsoft.com/office/powerpoint/2010/main" val="1196959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Incense </a:t>
            </a:r>
            <a:r>
              <a:rPr lang="zh-CN" altLang="en-US" dirty="0" smtClean="0"/>
              <a:t>激怒、大怒</a:t>
            </a:r>
            <a:endParaRPr lang="en-US" altLang="zh-CN" dirty="0" smtClean="0"/>
          </a:p>
          <a:p>
            <a:r>
              <a:rPr lang="en-US" altLang="zh-CN" dirty="0" smtClean="0"/>
              <a:t>Arrogantly</a:t>
            </a:r>
            <a:r>
              <a:rPr lang="zh-CN" altLang="en-US" dirty="0" smtClean="0"/>
              <a:t>，傲慢地</a:t>
            </a:r>
            <a:endParaRPr lang="zh-CN" altLang="en-US" dirty="0"/>
          </a:p>
        </p:txBody>
      </p:sp>
      <p:sp>
        <p:nvSpPr>
          <p:cNvPr id="4" name="灯片编号占位符 3"/>
          <p:cNvSpPr>
            <a:spLocks noGrp="1"/>
          </p:cNvSpPr>
          <p:nvPr>
            <p:ph type="sldNum" sz="quarter" idx="10"/>
          </p:nvPr>
        </p:nvSpPr>
        <p:spPr/>
        <p:txBody>
          <a:bodyPr/>
          <a:lstStyle/>
          <a:p>
            <a:pPr>
              <a:defRPr/>
            </a:pPr>
            <a:fld id="{60660A84-490F-4455-8B53-3007A156F429}" type="slidenum">
              <a:rPr lang="en-US" altLang="zh-CN" smtClean="0"/>
              <a:pPr>
                <a:defRPr/>
              </a:pPr>
              <a:t>34</a:t>
            </a:fld>
            <a:endParaRPr lang="en-US" altLang="zh-CN"/>
          </a:p>
        </p:txBody>
      </p:sp>
    </p:spTree>
    <p:extLst>
      <p:ext uri="{BB962C8B-B14F-4D97-AF65-F5344CB8AC3E}">
        <p14:creationId xmlns:p14="http://schemas.microsoft.com/office/powerpoint/2010/main" val="2048132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2501C5B-9672-45A9-8710-BB4950EBB5FA}" type="slidenum">
              <a:rPr lang="en-US" altLang="zh-CN" smtClean="0">
                <a:ea typeface="宋体" charset="-122"/>
              </a:rPr>
              <a:pPr/>
              <a:t>35</a:t>
            </a:fld>
            <a:endParaRPr lang="en-US" altLang="zh-CN" smtClean="0">
              <a:ea typeface="宋体" charset="-122"/>
            </a:endParaRPr>
          </a:p>
        </p:txBody>
      </p:sp>
      <p:sp>
        <p:nvSpPr>
          <p:cNvPr id="102403" name="Rectangle 2"/>
          <p:cNvSpPr>
            <a:spLocks noGrp="1" noRot="1" noChangeAspect="1" noChangeArrowheads="1" noTextEdit="1"/>
          </p:cNvSpPr>
          <p:nvPr>
            <p:ph type="sldImg"/>
          </p:nvPr>
        </p:nvSpPr>
        <p:spPr>
          <a:xfrm>
            <a:off x="992188" y="768350"/>
            <a:ext cx="5114925" cy="3836988"/>
          </a:xfrm>
          <a:ln/>
        </p:spPr>
      </p:sp>
      <p:sp>
        <p:nvSpPr>
          <p:cNvPr id="102404" name="Rectangle 3"/>
          <p:cNvSpPr>
            <a:spLocks noGrp="1" noChangeArrowheads="1"/>
          </p:cNvSpPr>
          <p:nvPr>
            <p:ph type="body" idx="1"/>
          </p:nvPr>
        </p:nvSpPr>
        <p:spPr>
          <a:noFill/>
          <a:ln/>
        </p:spPr>
        <p:txBody>
          <a:bodyPr/>
          <a:lstStyle/>
          <a:p>
            <a:pPr eaLnBrk="1" hangingPunct="1"/>
            <a:r>
              <a:rPr lang="zh-CN" altLang="en-US" dirty="0" smtClean="0">
                <a:ea typeface="宋体" charset="-122"/>
              </a:rPr>
              <a:t>庞加莱在获奖工作中给出了限制性三体问题，并给</a:t>
            </a:r>
            <a:r>
              <a:rPr lang="zh-CN" altLang="en-US" smtClean="0">
                <a:ea typeface="宋体" charset="-122"/>
              </a:rPr>
              <a:t>出了它的解</a:t>
            </a:r>
            <a:r>
              <a:rPr lang="zh-CN" altLang="en-US" dirty="0" smtClean="0">
                <a:ea typeface="宋体" charset="-122"/>
              </a:rPr>
              <a:t>。</a:t>
            </a:r>
            <a:endParaRPr lang="zh-CN" altLang="zh-CN" dirty="0" smtClean="0">
              <a:ea typeface="宋体" charset="-122"/>
            </a:endParaRPr>
          </a:p>
        </p:txBody>
      </p:sp>
    </p:spTree>
    <p:extLst>
      <p:ext uri="{BB962C8B-B14F-4D97-AF65-F5344CB8AC3E}">
        <p14:creationId xmlns:p14="http://schemas.microsoft.com/office/powerpoint/2010/main" val="1274084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B3378B8-D93D-4093-99D2-4138B3050D61}" type="slidenum">
              <a:rPr lang="en-US" altLang="zh-CN" smtClean="0">
                <a:ea typeface="宋体" charset="-122"/>
              </a:rPr>
              <a:pPr/>
              <a:t>36</a:t>
            </a:fld>
            <a:endParaRPr lang="en-US" altLang="zh-CN" smtClean="0">
              <a:ea typeface="宋体" charset="-122"/>
            </a:endParaRPr>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0238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C529DDD-570E-4C7D-9468-0611F1DF6A62}" type="slidenum">
              <a:rPr lang="en-US" altLang="zh-CN" smtClean="0">
                <a:ea typeface="宋体" charset="-122"/>
              </a:rPr>
              <a:pPr/>
              <a:t>37</a:t>
            </a:fld>
            <a:endParaRPr lang="en-US" altLang="zh-CN" smtClean="0">
              <a:ea typeface="宋体" charset="-122"/>
            </a:endParaRPr>
          </a:p>
        </p:txBody>
      </p:sp>
      <p:sp>
        <p:nvSpPr>
          <p:cNvPr id="104451" name="Rectangle 2"/>
          <p:cNvSpPr>
            <a:spLocks noGrp="1" noRot="1" noChangeAspect="1" noChangeArrowheads="1" noTextEdit="1"/>
          </p:cNvSpPr>
          <p:nvPr>
            <p:ph type="sldImg"/>
          </p:nvPr>
        </p:nvSpPr>
        <p:spPr>
          <a:xfrm>
            <a:off x="992188" y="768350"/>
            <a:ext cx="5114925" cy="3836988"/>
          </a:xfrm>
          <a:ln/>
        </p:spPr>
      </p:sp>
      <p:sp>
        <p:nvSpPr>
          <p:cNvPr id="1044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17763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FFFA9EE-338E-4C51-90EF-37C65E0BCC49}" type="slidenum">
              <a:rPr lang="en-US" altLang="zh-CN" smtClean="0">
                <a:ea typeface="宋体" charset="-122"/>
              </a:rPr>
              <a:pPr/>
              <a:t>38</a:t>
            </a:fld>
            <a:endParaRPr lang="en-US" altLang="zh-CN" smtClean="0">
              <a:ea typeface="宋体" charset="-122"/>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75965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48A82BE-1C22-43C2-B910-D17E557CDB7F}" type="slidenum">
              <a:rPr lang="en-US" altLang="zh-CN" smtClean="0">
                <a:ea typeface="宋体" charset="-122"/>
              </a:rPr>
              <a:pPr/>
              <a:t>5</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0338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DBB9739-9914-4250-8633-AACDB7F531DE}" type="slidenum">
              <a:rPr lang="en-US" altLang="zh-CN" smtClean="0">
                <a:ea typeface="宋体" charset="-122"/>
              </a:rPr>
              <a:pPr/>
              <a:t>6</a:t>
            </a:fld>
            <a:endParaRPr lang="en-US" altLang="zh-CN" smtClean="0">
              <a:ea typeface="宋体" charset="-122"/>
            </a:endParaRPr>
          </a:p>
        </p:txBody>
      </p:sp>
      <p:sp>
        <p:nvSpPr>
          <p:cNvPr id="74755" name="Rectangle 2"/>
          <p:cNvSpPr>
            <a:spLocks noGrp="1" noRot="1" noChangeAspect="1" noChangeArrowheads="1" noTextEdit="1"/>
          </p:cNvSpPr>
          <p:nvPr>
            <p:ph type="sldImg"/>
          </p:nvPr>
        </p:nvSpPr>
        <p:spPr>
          <a:xfrm>
            <a:off x="992188" y="768350"/>
            <a:ext cx="5114925" cy="3836988"/>
          </a:xfrm>
          <a:ln/>
        </p:spPr>
      </p:sp>
      <p:sp>
        <p:nvSpPr>
          <p:cNvPr id="74756" name="Rectangle 3"/>
          <p:cNvSpPr>
            <a:spLocks noGrp="1" noChangeArrowheads="1"/>
          </p:cNvSpPr>
          <p:nvPr>
            <p:ph type="body" idx="1"/>
          </p:nvPr>
        </p:nvSpPr>
        <p:spPr>
          <a:noFill/>
          <a:ln/>
        </p:spPr>
        <p:txBody>
          <a:bodyPr/>
          <a:lstStyle/>
          <a:p>
            <a:pPr eaLnBrk="1" hangingPunct="1"/>
            <a:r>
              <a:rPr lang="zh-CN" altLang="en-US" dirty="0" smtClean="0">
                <a:ea typeface="宋体" charset="-122"/>
              </a:rPr>
              <a:t>质量、位置、时间、力，其概念和测量，为不言自明的公理。</a:t>
            </a:r>
            <a:endParaRPr lang="en-US" altLang="zh-CN" dirty="0" smtClean="0">
              <a:ea typeface="宋体" charset="-122"/>
            </a:endParaRPr>
          </a:p>
          <a:p>
            <a:pPr eaLnBrk="1" hangingPunct="1"/>
            <a:r>
              <a:rPr lang="zh-CN" altLang="en-US" dirty="0" smtClean="0">
                <a:ea typeface="宋体" charset="-122"/>
              </a:rPr>
              <a:t>天体力学不包括极小尺度的</a:t>
            </a:r>
            <a:r>
              <a:rPr lang="en-US" altLang="zh-CN" dirty="0" smtClean="0">
                <a:ea typeface="宋体" charset="-122"/>
              </a:rPr>
              <a:t>.</a:t>
            </a:r>
          </a:p>
          <a:p>
            <a:pPr eaLnBrk="1" hangingPunct="1"/>
            <a:r>
              <a:rPr lang="zh-CN" altLang="en-US" dirty="0" smtClean="0">
                <a:ea typeface="宋体" charset="-122"/>
              </a:rPr>
              <a:t>天体往往被简化为质点</a:t>
            </a:r>
            <a:r>
              <a:rPr lang="en-US" altLang="zh-CN" dirty="0" smtClean="0">
                <a:ea typeface="宋体" charset="-122"/>
              </a:rPr>
              <a:t>……</a:t>
            </a:r>
            <a:r>
              <a:rPr lang="zh-CN" altLang="en-US" dirty="0" smtClean="0">
                <a:ea typeface="宋体" charset="-122"/>
              </a:rPr>
              <a:t>但也不一定。</a:t>
            </a:r>
            <a:endParaRPr lang="zh-CN" altLang="zh-CN" dirty="0" smtClean="0">
              <a:ea typeface="宋体" charset="-122"/>
            </a:endParaRPr>
          </a:p>
        </p:txBody>
      </p:sp>
    </p:spTree>
    <p:extLst>
      <p:ext uri="{BB962C8B-B14F-4D97-AF65-F5344CB8AC3E}">
        <p14:creationId xmlns:p14="http://schemas.microsoft.com/office/powerpoint/2010/main" val="93443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8854AC2-223C-4CC1-AA71-3893C683328A}" type="slidenum">
              <a:rPr lang="en-US" altLang="zh-CN" smtClean="0">
                <a:ea typeface="宋体" charset="-122"/>
              </a:rPr>
              <a:pPr/>
              <a:t>7</a:t>
            </a:fld>
            <a:endParaRPr lang="en-US" altLang="zh-CN" smtClean="0">
              <a:ea typeface="宋体" charset="-122"/>
            </a:endParaRPr>
          </a:p>
        </p:txBody>
      </p:sp>
      <p:sp>
        <p:nvSpPr>
          <p:cNvPr id="75779" name="Rectangle 2"/>
          <p:cNvSpPr>
            <a:spLocks noGrp="1" noRot="1" noChangeAspect="1" noChangeArrowheads="1" noTextEdit="1"/>
          </p:cNvSpPr>
          <p:nvPr>
            <p:ph type="sldImg"/>
          </p:nvPr>
        </p:nvSpPr>
        <p:spPr>
          <a:xfrm>
            <a:off x="992188" y="768350"/>
            <a:ext cx="5114925" cy="3836988"/>
          </a:xfrm>
          <a:ln/>
        </p:spPr>
      </p:sp>
      <p:sp>
        <p:nvSpPr>
          <p:cNvPr id="757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6316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C71C1EF-6B36-4649-BD6F-E1F8E3A8CDAE}" type="slidenum">
              <a:rPr lang="en-US" altLang="zh-CN" smtClean="0">
                <a:ea typeface="宋体" charset="-122"/>
              </a:rPr>
              <a:pPr/>
              <a:t>8</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xfrm>
            <a:off x="992188" y="768350"/>
            <a:ext cx="5114925" cy="3836988"/>
          </a:xfrm>
          <a:ln/>
        </p:spPr>
      </p:sp>
      <p:sp>
        <p:nvSpPr>
          <p:cNvPr id="76804" name="Rectangle 3"/>
          <p:cNvSpPr>
            <a:spLocks noGrp="1" noChangeArrowheads="1"/>
          </p:cNvSpPr>
          <p:nvPr>
            <p:ph type="body" idx="1"/>
          </p:nvPr>
        </p:nvSpPr>
        <p:spPr>
          <a:noFill/>
          <a:ln/>
        </p:spPr>
        <p:txBody>
          <a:bodyPr/>
          <a:lstStyle/>
          <a:p>
            <a:pPr eaLnBrk="1" hangingPunct="1"/>
            <a:r>
              <a:rPr lang="en-US" altLang="zh-CN" b="1" dirty="0" smtClean="0"/>
              <a:t>Johannes </a:t>
            </a:r>
            <a:r>
              <a:rPr lang="en-US" altLang="zh-CN" b="1" dirty="0" err="1" smtClean="0"/>
              <a:t>Hevelius</a:t>
            </a:r>
            <a:r>
              <a:rPr lang="en-US" altLang="zh-CN" dirty="0" smtClean="0"/>
              <a:t> </a:t>
            </a:r>
            <a:r>
              <a:rPr lang="zh-CN" altLang="en-US" dirty="0" smtClean="0"/>
              <a:t>（</a:t>
            </a:r>
            <a:r>
              <a:rPr lang="en-US" altLang="zh-CN" dirty="0" smtClean="0"/>
              <a:t>1611-1687</a:t>
            </a:r>
            <a:r>
              <a:rPr lang="zh-CN" altLang="en-US" dirty="0" smtClean="0"/>
              <a:t>）</a:t>
            </a:r>
            <a:r>
              <a:rPr lang="en-US" altLang="zh-CN" dirty="0" smtClean="0"/>
              <a:t>《</a:t>
            </a:r>
            <a:r>
              <a:rPr lang="zh-CN" altLang="en-US" dirty="0" smtClean="0"/>
              <a:t>彗星星表</a:t>
            </a:r>
            <a:r>
              <a:rPr lang="en-US" altLang="zh-CN" dirty="0" smtClean="0"/>
              <a:t>》</a:t>
            </a:r>
            <a:r>
              <a:rPr lang="zh-CN" altLang="en-US" dirty="0" smtClean="0"/>
              <a:t>，波兰人，月球地形观测奠基者（</a:t>
            </a:r>
            <a:r>
              <a:rPr lang="en-US" altLang="zh-CN" dirty="0" smtClean="0"/>
              <a:t>46</a:t>
            </a:r>
            <a:r>
              <a:rPr lang="zh-CN" altLang="en-US" dirty="0" smtClean="0"/>
              <a:t>米长～～～望远镜）；</a:t>
            </a:r>
            <a:endParaRPr lang="en-US" altLang="zh-CN" dirty="0" smtClean="0"/>
          </a:p>
          <a:p>
            <a:pPr eaLnBrk="1" hangingPunct="1"/>
            <a:r>
              <a:rPr lang="en-US" altLang="zh-CN" b="1" dirty="0" smtClean="0"/>
              <a:t>Johannes </a:t>
            </a:r>
            <a:r>
              <a:rPr lang="en-US" altLang="zh-CN" b="1" dirty="0" err="1" smtClean="0"/>
              <a:t>Kepler</a:t>
            </a:r>
            <a:r>
              <a:rPr lang="en-US" altLang="zh-CN" b="1" dirty="0" smtClean="0"/>
              <a:t> </a:t>
            </a:r>
            <a:r>
              <a:rPr lang="zh-CN" altLang="en-US" b="1" dirty="0" smtClean="0"/>
              <a:t>（</a:t>
            </a:r>
            <a:r>
              <a:rPr lang="en-US" altLang="zh-CN" b="1" dirty="0" smtClean="0"/>
              <a:t>1571-1630</a:t>
            </a:r>
            <a:r>
              <a:rPr lang="zh-CN" altLang="en-US" b="1" dirty="0" smtClean="0"/>
              <a:t>）</a:t>
            </a:r>
            <a:r>
              <a:rPr lang="en-US" altLang="zh-CN" b="1" dirty="0" smtClean="0"/>
              <a:t>1</a:t>
            </a:r>
            <a:r>
              <a:rPr lang="zh-CN" altLang="en-US" b="1" dirty="0" smtClean="0"/>
              <a:t>：？ </a:t>
            </a:r>
            <a:r>
              <a:rPr lang="en-US" altLang="zh-CN" b="1" dirty="0" smtClean="0"/>
              <a:t>2</a:t>
            </a:r>
            <a:r>
              <a:rPr lang="zh-CN" altLang="en-US" b="1" dirty="0" smtClean="0"/>
              <a:t>：</a:t>
            </a:r>
            <a:r>
              <a:rPr lang="en-US" altLang="zh-CN" b="1" dirty="0" smtClean="0"/>
              <a:t>《</a:t>
            </a:r>
            <a:r>
              <a:rPr lang="en-US" altLang="zh-CN" i="1" dirty="0" err="1" smtClean="0"/>
              <a:t>Harmonices</a:t>
            </a:r>
            <a:r>
              <a:rPr lang="en-US" altLang="zh-CN" i="1" dirty="0" smtClean="0"/>
              <a:t> Mundi》</a:t>
            </a:r>
            <a:r>
              <a:rPr lang="zh-CN" altLang="en-US" i="1" dirty="0" smtClean="0"/>
              <a:t>宇宙的和谐</a:t>
            </a:r>
            <a:endParaRPr lang="en-US" altLang="zh-CN" i="1" dirty="0" smtClean="0"/>
          </a:p>
          <a:p>
            <a:pPr eaLnBrk="1" hangingPunct="1"/>
            <a:r>
              <a:rPr lang="en-US" altLang="zh-CN" i="1" dirty="0" err="1" smtClean="0"/>
              <a:t>Tycho</a:t>
            </a:r>
            <a:r>
              <a:rPr lang="en-US" altLang="zh-CN" i="1" dirty="0" smtClean="0"/>
              <a:t> Brahe(1546-1601) 《</a:t>
            </a:r>
            <a:r>
              <a:rPr lang="en-US" altLang="zh-CN" i="1" dirty="0" err="1" smtClean="0"/>
              <a:t>Astronomiae</a:t>
            </a:r>
            <a:r>
              <a:rPr lang="en-US" altLang="zh-CN" i="1" dirty="0" smtClean="0"/>
              <a:t> </a:t>
            </a:r>
            <a:r>
              <a:rPr lang="en-US" altLang="zh-CN" i="1" dirty="0" err="1" smtClean="0"/>
              <a:t>instauratae</a:t>
            </a:r>
            <a:r>
              <a:rPr lang="en-US" altLang="zh-CN" i="1" dirty="0" smtClean="0"/>
              <a:t> </a:t>
            </a:r>
            <a:r>
              <a:rPr lang="en-US" altLang="zh-CN" i="1" dirty="0" err="1" smtClean="0"/>
              <a:t>mechanica</a:t>
            </a:r>
            <a:r>
              <a:rPr lang="en-US" altLang="zh-CN" i="1" dirty="0" smtClean="0"/>
              <a:t>》</a:t>
            </a:r>
          </a:p>
          <a:p>
            <a:pPr eaLnBrk="1" hangingPunct="1"/>
            <a:r>
              <a:rPr lang="en-US" altLang="zh-CN" b="1" dirty="0" err="1" smtClean="0"/>
              <a:t>Christiaan</a:t>
            </a:r>
            <a:r>
              <a:rPr lang="en-US" altLang="zh-CN" b="1" dirty="0" smtClean="0"/>
              <a:t> Huygens</a:t>
            </a:r>
            <a:r>
              <a:rPr lang="zh-CN" altLang="en-US" b="1" dirty="0" smtClean="0"/>
              <a:t>（</a:t>
            </a:r>
            <a:r>
              <a:rPr lang="en-US" altLang="zh-CN" b="1" dirty="0" smtClean="0"/>
              <a:t>1629-1695</a:t>
            </a:r>
            <a:r>
              <a:rPr lang="zh-CN" altLang="en-US" b="1" dirty="0" smtClean="0"/>
              <a:t>）</a:t>
            </a:r>
            <a:endParaRPr lang="en-US" altLang="zh-CN" b="1" dirty="0" smtClean="0"/>
          </a:p>
          <a:p>
            <a:pPr eaLnBrk="1" hangingPunct="1"/>
            <a:r>
              <a:rPr lang="en-US" altLang="zh-CN" b="1" dirty="0" smtClean="0"/>
              <a:t>Galileo</a:t>
            </a:r>
            <a:r>
              <a:rPr lang="zh-CN" altLang="en-US" b="1" dirty="0" smtClean="0"/>
              <a:t>（</a:t>
            </a:r>
            <a:r>
              <a:rPr lang="en-US" altLang="zh-CN" b="1" dirty="0" smtClean="0"/>
              <a:t>1564-1642</a:t>
            </a:r>
            <a:r>
              <a:rPr lang="zh-CN" altLang="en-US" b="1" dirty="0" smtClean="0"/>
              <a:t>）</a:t>
            </a:r>
            <a:r>
              <a:rPr lang="en-US" altLang="zh-CN" b="1" dirty="0" smtClean="0"/>
              <a:t> </a:t>
            </a:r>
            <a:r>
              <a:rPr lang="zh-CN" altLang="en-US" b="1" dirty="0" smtClean="0"/>
              <a:t>对话</a:t>
            </a:r>
            <a:endParaRPr lang="en-US" altLang="zh-CN" dirty="0" smtClean="0"/>
          </a:p>
          <a:p>
            <a:pPr eaLnBrk="1" hangingPunct="1"/>
            <a:endParaRPr lang="zh-CN" altLang="zh-CN" dirty="0" smtClean="0">
              <a:ea typeface="宋体" charset="-122"/>
            </a:endParaRPr>
          </a:p>
        </p:txBody>
      </p:sp>
    </p:spTree>
    <p:extLst>
      <p:ext uri="{BB962C8B-B14F-4D97-AF65-F5344CB8AC3E}">
        <p14:creationId xmlns:p14="http://schemas.microsoft.com/office/powerpoint/2010/main" val="68581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B4AC4F8-BF50-4018-B1BA-8EACB2A81B09}" type="slidenum">
              <a:rPr lang="en-US" altLang="zh-CN" smtClean="0">
                <a:ea typeface="宋体" charset="-122"/>
              </a:rPr>
              <a:pPr/>
              <a:t>9</a:t>
            </a:fld>
            <a:endParaRPr lang="en-US" altLang="zh-CN" smtClean="0">
              <a:ea typeface="宋体" charset="-122"/>
            </a:endParaRPr>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901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A62F9AD-66B9-42BC-9278-0123D363CF99}" type="slidenum">
              <a:rPr lang="en-US" altLang="zh-CN" smtClean="0">
                <a:ea typeface="宋体" charset="-122"/>
              </a:rPr>
              <a:pPr/>
              <a:t>10</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xfrm>
            <a:off x="992188" y="768350"/>
            <a:ext cx="5114925" cy="3836988"/>
          </a:xfrm>
          <a:ln/>
        </p:spPr>
      </p:sp>
      <p:sp>
        <p:nvSpPr>
          <p:cNvPr id="788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2550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88913"/>
            <a:ext cx="208438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4488" y="188913"/>
            <a:ext cx="6105525"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44488" y="188913"/>
            <a:ext cx="6551612"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4099" name="Picture 3" descr="NJU"/>
          <p:cNvPicPr>
            <a:picLocks noChangeAspect="1" noChangeArrowheads="1"/>
          </p:cNvPicPr>
          <p:nvPr/>
        </p:nvPicPr>
        <p:blipFill>
          <a:blip r:embed="rId13" cstate="print"/>
          <a:srcRect/>
          <a:stretch>
            <a:fillRect/>
          </a:stretch>
        </p:blipFill>
        <p:spPr bwMode="auto">
          <a:xfrm>
            <a:off x="7086600" y="249238"/>
            <a:ext cx="1676400" cy="566737"/>
          </a:xfrm>
          <a:prstGeom prst="rect">
            <a:avLst/>
          </a:prstGeom>
          <a:noFill/>
          <a:ln w="9525">
            <a:noFill/>
            <a:miter lim="800000"/>
            <a:headEnd/>
            <a:tailEnd/>
          </a:ln>
        </p:spPr>
      </p:pic>
      <p:sp>
        <p:nvSpPr>
          <p:cNvPr id="273412" name="Line 4"/>
          <p:cNvSpPr>
            <a:spLocks noChangeShapeType="1"/>
          </p:cNvSpPr>
          <p:nvPr/>
        </p:nvSpPr>
        <p:spPr bwMode="auto">
          <a:xfrm>
            <a:off x="457200" y="908050"/>
            <a:ext cx="8305800" cy="0"/>
          </a:xfrm>
          <a:prstGeom prst="line">
            <a:avLst/>
          </a:prstGeom>
          <a:noFill/>
          <a:ln w="44450">
            <a:solidFill>
              <a:srgbClr val="FFFF00"/>
            </a:solidFill>
            <a:round/>
            <a:headEnd/>
            <a:tailEnd/>
          </a:ln>
          <a:effectLst/>
        </p:spPr>
        <p:txBody>
          <a:bodyPr/>
          <a:lstStyle/>
          <a:p>
            <a:pPr>
              <a:defRPr/>
            </a:pPr>
            <a:endParaRPr lang="zh-CN" altLang="en-US">
              <a:ea typeface="宋体" pitchFamily="2" charset="-122"/>
            </a:endParaRPr>
          </a:p>
        </p:txBody>
      </p:sp>
      <p:sp>
        <p:nvSpPr>
          <p:cNvPr id="273413" name="Line 5"/>
          <p:cNvSpPr>
            <a:spLocks noChangeShapeType="1"/>
          </p:cNvSpPr>
          <p:nvPr/>
        </p:nvSpPr>
        <p:spPr bwMode="auto">
          <a:xfrm>
            <a:off x="457200" y="831850"/>
            <a:ext cx="8305800" cy="0"/>
          </a:xfrm>
          <a:prstGeom prst="line">
            <a:avLst/>
          </a:prstGeom>
          <a:noFill/>
          <a:ln w="50800">
            <a:solidFill>
              <a:srgbClr val="0000FF"/>
            </a:solidFill>
            <a:round/>
            <a:headEnd/>
            <a:tailEnd/>
          </a:ln>
          <a:effectLst/>
        </p:spPr>
        <p:txBody>
          <a:bodyP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0" fontAlgn="base" hangingPunct="0">
        <a:spcBef>
          <a:spcPct val="0"/>
        </a:spcBef>
        <a:spcAft>
          <a:spcPct val="0"/>
        </a:spcAft>
        <a:defRPr sz="3200" b="1">
          <a:solidFill>
            <a:srgbClr val="0000FF"/>
          </a:solidFill>
          <a:latin typeface="+mj-lt"/>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2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5.wmf"/><Relationship Id="rId5" Type="http://schemas.openxmlformats.org/officeDocument/2006/relationships/oleObject" Target="../embeddings/oleObject3.bin"/><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jpeg"/><Relationship Id="rId7" Type="http://schemas.openxmlformats.org/officeDocument/2006/relationships/image" Target="../media/image52.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1.jpeg"/><Relationship Id="rId5" Type="http://schemas.openxmlformats.org/officeDocument/2006/relationships/image" Target="../media/image50.jpeg"/><Relationship Id="rId10" Type="http://schemas.openxmlformats.org/officeDocument/2006/relationships/image" Target="../media/image55.jpeg"/><Relationship Id="rId4" Type="http://schemas.openxmlformats.org/officeDocument/2006/relationships/image" Target="../media/image49.jpeg"/><Relationship Id="rId9" Type="http://schemas.openxmlformats.org/officeDocument/2006/relationships/image" Target="../media/image54.jpeg"/></Relationships>
</file>

<file path=ppt/slides/_rels/slide3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jpeg"/><Relationship Id="rId4" Type="http://schemas.openxmlformats.org/officeDocument/2006/relationships/image" Target="../media/image6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709738"/>
            <a:ext cx="7772400" cy="1143000"/>
          </a:xfrm>
        </p:spPr>
        <p:txBody>
          <a:bodyPr/>
          <a:lstStyle/>
          <a:p>
            <a:pPr algn="ctr" eaLnBrk="1" hangingPunct="1"/>
            <a:r>
              <a:rPr lang="zh-CN" altLang="en-US" sz="7200" smtClean="0">
                <a:ea typeface="隶书" pitchFamily="49" charset="-122"/>
              </a:rPr>
              <a:t>天 体 力 学 基 础</a:t>
            </a:r>
          </a:p>
        </p:txBody>
      </p:sp>
      <p:sp>
        <p:nvSpPr>
          <p:cNvPr id="5123" name="Rectangle 3"/>
          <p:cNvSpPr>
            <a:spLocks noGrp="1" noChangeArrowheads="1"/>
          </p:cNvSpPr>
          <p:nvPr>
            <p:ph type="body" idx="1"/>
          </p:nvPr>
        </p:nvSpPr>
        <p:spPr bwMode="auto">
          <a:xfrm>
            <a:off x="685800" y="3429000"/>
            <a:ext cx="7772400" cy="295433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tabLst>
                <a:tab pos="4395788" algn="l"/>
              </a:tabLst>
            </a:pPr>
            <a:endParaRPr lang="en-US" altLang="zh-CN" b="1" dirty="0" smtClean="0">
              <a:latin typeface="楷体_GB2312" pitchFamily="49" charset="-122"/>
              <a:ea typeface="楷体_GB2312" pitchFamily="49" charset="-122"/>
            </a:endParaRPr>
          </a:p>
          <a:p>
            <a:pPr eaLnBrk="1" hangingPunct="1">
              <a:buFontTx/>
              <a:buNone/>
              <a:tabLst>
                <a:tab pos="4395788" algn="l"/>
              </a:tabLst>
            </a:pPr>
            <a:r>
              <a:rPr lang="zh-CN" altLang="en-US" b="1" dirty="0" smtClean="0">
                <a:latin typeface="楷体_GB2312" pitchFamily="49" charset="-122"/>
                <a:ea typeface="楷体_GB2312" pitchFamily="49" charset="-122"/>
              </a:rPr>
              <a:t>		</a:t>
            </a:r>
            <a:endParaRPr lang="zh-CN" altLang="en-US" sz="6000" b="1" dirty="0" smtClean="0">
              <a:latin typeface="楷体_GB2312" pitchFamily="49" charset="-122"/>
              <a:ea typeface="楷体_GB2312" pitchFamily="49" charset="-122"/>
            </a:endParaRPr>
          </a:p>
          <a:p>
            <a:pPr eaLnBrk="1" hangingPunct="1">
              <a:buFontTx/>
              <a:buNone/>
              <a:tabLst>
                <a:tab pos="3319463" algn="l"/>
              </a:tabLst>
            </a:pPr>
            <a:r>
              <a:rPr lang="zh-CN" altLang="en-US"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天文与空间科学学院 </a:t>
            </a:r>
            <a:r>
              <a:rPr lang="en-US" altLang="zh-CN" sz="2800" b="1" dirty="0" smtClean="0">
                <a:latin typeface="楷体_GB2312" pitchFamily="49" charset="-122"/>
                <a:ea typeface="楷体_GB2312" pitchFamily="49" charset="-122"/>
              </a:rPr>
              <a:t>303</a:t>
            </a:r>
            <a:endParaRPr lang="en-US" altLang="zh-CN" sz="2800" dirty="0" smtClean="0"/>
          </a:p>
          <a:p>
            <a:pPr eaLnBrk="1" hangingPunct="1">
              <a:buFontTx/>
              <a:buNone/>
              <a:tabLst>
                <a:tab pos="3319463" algn="l"/>
              </a:tabLst>
            </a:pPr>
            <a:r>
              <a:rPr lang="en-US" altLang="zh-CN" sz="2800" dirty="0" smtClean="0"/>
              <a:t>		8968 6352</a:t>
            </a:r>
          </a:p>
          <a:p>
            <a:pPr eaLnBrk="1" hangingPunct="1">
              <a:buFontTx/>
              <a:buNone/>
              <a:tabLst>
                <a:tab pos="3319463" algn="l"/>
              </a:tabLst>
            </a:pPr>
            <a:r>
              <a:rPr lang="en-US" altLang="zh-CN" sz="2800" dirty="0" smtClean="0"/>
              <a:t>		zhouly@nju.edu.cn</a:t>
            </a:r>
          </a:p>
        </p:txBody>
      </p:sp>
      <p:sp>
        <p:nvSpPr>
          <p:cNvPr id="5124" name="Text Box 4"/>
          <p:cNvSpPr txBox="1">
            <a:spLocks noChangeArrowheads="1"/>
          </p:cNvSpPr>
          <p:nvPr/>
        </p:nvSpPr>
        <p:spPr bwMode="auto">
          <a:xfrm>
            <a:off x="323850" y="333375"/>
            <a:ext cx="7705725" cy="519113"/>
          </a:xfrm>
          <a:prstGeom prst="rect">
            <a:avLst/>
          </a:prstGeom>
          <a:noFill/>
          <a:ln w="9525">
            <a:noFill/>
            <a:miter lim="800000"/>
            <a:headEnd/>
            <a:tailEnd/>
          </a:ln>
        </p:spPr>
        <p:txBody>
          <a:bodyPr>
            <a:spAutoFit/>
          </a:bodyPr>
          <a:lstStyle/>
          <a:p>
            <a:pPr>
              <a:spcBef>
                <a:spcPct val="50000"/>
              </a:spcBef>
            </a:pPr>
            <a:r>
              <a:rPr kumimoji="1" lang="zh-CN" altLang="en-US" sz="2800" b="1" dirty="0">
                <a:latin typeface="楷体_GB2312" pitchFamily="49" charset="-122"/>
                <a:ea typeface="楷体_GB2312" pitchFamily="49" charset="-122"/>
              </a:rPr>
              <a:t>南京大学天文系  </a:t>
            </a:r>
            <a:r>
              <a:rPr kumimoji="1" lang="zh-CN" altLang="en-US" sz="2800" b="1" dirty="0" smtClean="0">
                <a:latin typeface="楷体_GB2312" pitchFamily="49" charset="-122"/>
                <a:ea typeface="楷体_GB2312" pitchFamily="49" charset="-122"/>
              </a:rPr>
              <a:t>仙</a:t>
            </a:r>
            <a:r>
              <a:rPr kumimoji="1" lang="en-US" altLang="zh-CN" sz="2800" b="1" dirty="0" smtClean="0">
                <a:latin typeface="楷体_GB2312" pitchFamily="49" charset="-122"/>
                <a:ea typeface="楷体_GB2312" pitchFamily="49" charset="-122"/>
              </a:rPr>
              <a:t>II</a:t>
            </a:r>
            <a:r>
              <a:rPr kumimoji="1" lang="en-US" altLang="zh-CN" sz="2800" dirty="0" smtClean="0">
                <a:latin typeface="Times New Roman" pitchFamily="18" charset="0"/>
              </a:rPr>
              <a:t>-514 </a:t>
            </a:r>
            <a:r>
              <a:rPr kumimoji="1" lang="en-US" altLang="zh-CN" sz="2800" b="1" dirty="0" smtClean="0">
                <a:latin typeface="Times New Roman" pitchFamily="18" charset="0"/>
              </a:rPr>
              <a:t> </a:t>
            </a:r>
            <a:r>
              <a:rPr kumimoji="1" lang="en-US" altLang="zh-CN" sz="2400" dirty="0" smtClean="0">
                <a:latin typeface="Times New Roman" pitchFamily="18" charset="0"/>
              </a:rPr>
              <a:t>2013.03-06</a:t>
            </a:r>
            <a:endParaRPr kumimoji="1" lang="en-US" altLang="zh-CN" sz="2400" dirty="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68313" y="1268413"/>
            <a:ext cx="3816350" cy="25209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6350" indent="619125" eaLnBrk="1" hangingPunct="1">
              <a:buFontTx/>
              <a:buNone/>
            </a:pPr>
            <a:r>
              <a:rPr lang="zh-CN" altLang="en-US" sz="2800" smtClean="0"/>
              <a:t>通过观测天体的视运动来研究天体运行的规律</a:t>
            </a:r>
          </a:p>
        </p:txBody>
      </p:sp>
      <p:pic>
        <p:nvPicPr>
          <p:cNvPr id="14339" name="Picture 7" descr="Venus_2004"/>
          <p:cNvPicPr>
            <a:picLocks noChangeAspect="1" noChangeArrowheads="1"/>
          </p:cNvPicPr>
          <p:nvPr/>
        </p:nvPicPr>
        <p:blipFill>
          <a:blip r:embed="rId3" cstate="print"/>
          <a:srcRect/>
          <a:stretch>
            <a:fillRect/>
          </a:stretch>
        </p:blipFill>
        <p:spPr bwMode="auto">
          <a:xfrm>
            <a:off x="466725" y="3883025"/>
            <a:ext cx="4176713" cy="2786063"/>
          </a:xfrm>
          <a:prstGeom prst="rect">
            <a:avLst/>
          </a:prstGeom>
          <a:noFill/>
          <a:ln w="9525">
            <a:noFill/>
            <a:miter lim="800000"/>
            <a:headEnd/>
            <a:tailEnd/>
          </a:ln>
        </p:spPr>
      </p:pic>
      <p:pic>
        <p:nvPicPr>
          <p:cNvPr id="14340" name="Picture 8" descr="Analemma&amp;AcientNemea"/>
          <p:cNvPicPr>
            <a:picLocks noChangeAspect="1" noChangeArrowheads="1"/>
          </p:cNvPicPr>
          <p:nvPr/>
        </p:nvPicPr>
        <p:blipFill>
          <a:blip r:embed="rId4" cstate="print"/>
          <a:srcRect/>
          <a:stretch>
            <a:fillRect/>
          </a:stretch>
        </p:blipFill>
        <p:spPr bwMode="auto">
          <a:xfrm>
            <a:off x="4643438" y="1196975"/>
            <a:ext cx="4113212" cy="5483225"/>
          </a:xfrm>
          <a:prstGeom prst="rect">
            <a:avLst/>
          </a:prstGeom>
          <a:noFill/>
          <a:ln w="9525">
            <a:noFill/>
            <a:miter lim="800000"/>
            <a:headEnd/>
            <a:tailEnd/>
          </a:ln>
        </p:spPr>
      </p:pic>
      <p:sp>
        <p:nvSpPr>
          <p:cNvPr id="14341" name="Text Box 9"/>
          <p:cNvSpPr txBox="1">
            <a:spLocks noChangeArrowheads="1"/>
          </p:cNvSpPr>
          <p:nvPr/>
        </p:nvSpPr>
        <p:spPr bwMode="auto">
          <a:xfrm>
            <a:off x="468313" y="6332538"/>
            <a:ext cx="1295400" cy="336550"/>
          </a:xfrm>
          <a:prstGeom prst="rect">
            <a:avLst/>
          </a:prstGeom>
          <a:noFill/>
          <a:ln w="9525">
            <a:noFill/>
            <a:miter lim="800000"/>
            <a:headEnd/>
            <a:tailEnd/>
          </a:ln>
        </p:spPr>
        <p:txBody>
          <a:bodyPr>
            <a:spAutoFit/>
          </a:bodyPr>
          <a:lstStyle/>
          <a:p>
            <a:pPr>
              <a:spcBef>
                <a:spcPct val="50000"/>
              </a:spcBef>
            </a:pPr>
            <a:r>
              <a:rPr kumimoji="1" lang="en-US" altLang="zh-CN" sz="1600">
                <a:solidFill>
                  <a:schemeClr val="bg1"/>
                </a:solidFill>
                <a:latin typeface="Times New Roman" pitchFamily="18" charset="0"/>
              </a:rPr>
              <a:t>Venus 2004</a:t>
            </a:r>
          </a:p>
        </p:txBody>
      </p:sp>
      <p:sp>
        <p:nvSpPr>
          <p:cNvPr id="14342" name="Text Box 10"/>
          <p:cNvSpPr txBox="1">
            <a:spLocks noChangeArrowheads="1"/>
          </p:cNvSpPr>
          <p:nvPr/>
        </p:nvSpPr>
        <p:spPr bwMode="auto">
          <a:xfrm>
            <a:off x="7885113" y="6332538"/>
            <a:ext cx="1008062" cy="336550"/>
          </a:xfrm>
          <a:prstGeom prst="rect">
            <a:avLst/>
          </a:prstGeom>
          <a:noFill/>
          <a:ln w="9525">
            <a:noFill/>
            <a:miter lim="800000"/>
            <a:headEnd/>
            <a:tailEnd/>
          </a:ln>
        </p:spPr>
        <p:txBody>
          <a:bodyPr>
            <a:spAutoFit/>
          </a:bodyPr>
          <a:lstStyle/>
          <a:p>
            <a:pPr>
              <a:spcBef>
                <a:spcPct val="50000"/>
              </a:spcBef>
            </a:pPr>
            <a:r>
              <a:rPr kumimoji="1" lang="en-US" altLang="zh-CN" sz="1600">
                <a:solidFill>
                  <a:schemeClr val="bg1"/>
                </a:solidFill>
                <a:latin typeface="Times New Roman" pitchFamily="18" charset="0"/>
              </a:rPr>
              <a:t>Sun 2003</a:t>
            </a:r>
          </a:p>
        </p:txBody>
      </p:sp>
      <p:sp>
        <p:nvSpPr>
          <p:cNvPr id="14343" name="Rectangle 13"/>
          <p:cNvSpPr>
            <a:spLocks noGrp="1" noChangeArrowheads="1"/>
          </p:cNvSpPr>
          <p:nvPr>
            <p:ph type="title"/>
          </p:nvPr>
        </p:nvSpPr>
        <p:spPr/>
        <p:txBody>
          <a:bodyPr/>
          <a:lstStyle/>
          <a:p>
            <a:pPr eaLnBrk="1" hangingPunct="1"/>
            <a:r>
              <a:rPr lang="zh-CN" altLang="en-US" smtClean="0"/>
              <a:t>天体力学发展简史</a:t>
            </a:r>
            <a:r>
              <a:rPr lang="en-US" altLang="zh-CN" smtClean="0"/>
              <a:t>: 16</a:t>
            </a:r>
            <a:r>
              <a:rPr lang="zh-CN" altLang="en-US" smtClean="0"/>
              <a:t>世纪之前</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digges_universe"/>
          <p:cNvPicPr>
            <a:picLocks noChangeAspect="1" noChangeArrowheads="1"/>
          </p:cNvPicPr>
          <p:nvPr/>
        </p:nvPicPr>
        <p:blipFill>
          <a:blip r:embed="rId3" cstate="print"/>
          <a:srcRect/>
          <a:stretch>
            <a:fillRect/>
          </a:stretch>
        </p:blipFill>
        <p:spPr bwMode="auto">
          <a:xfrm>
            <a:off x="4351338" y="1408113"/>
            <a:ext cx="4613275" cy="5334000"/>
          </a:xfrm>
          <a:prstGeom prst="rect">
            <a:avLst/>
          </a:prstGeom>
          <a:noFill/>
          <a:ln w="9525">
            <a:noFill/>
            <a:miter lim="800000"/>
            <a:headEnd/>
            <a:tailEnd/>
          </a:ln>
        </p:spPr>
      </p:pic>
      <p:sp>
        <p:nvSpPr>
          <p:cNvPr id="15363" name="Text Box 8"/>
          <p:cNvSpPr txBox="1">
            <a:spLocks noChangeArrowheads="1"/>
          </p:cNvSpPr>
          <p:nvPr/>
        </p:nvSpPr>
        <p:spPr bwMode="auto">
          <a:xfrm>
            <a:off x="1928813" y="1366838"/>
            <a:ext cx="2735262" cy="1938337"/>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地球绕轴自转，并与其它行星及太阳一起围绕“中心火”</a:t>
            </a:r>
            <a:r>
              <a:rPr kumimoji="1" lang="en-US" altLang="zh-CN" sz="2400">
                <a:latin typeface="Times New Roman" pitchFamily="18" charset="0"/>
              </a:rPr>
              <a:t>(</a:t>
            </a:r>
            <a:r>
              <a:rPr kumimoji="1" lang="en-US" altLang="zh-CN" sz="2400">
                <a:solidFill>
                  <a:srgbClr val="000099"/>
                </a:solidFill>
                <a:latin typeface="Times New Roman" pitchFamily="18" charset="0"/>
              </a:rPr>
              <a:t>central fire</a:t>
            </a:r>
            <a:r>
              <a:rPr kumimoji="1" lang="en-US" altLang="zh-CN" sz="2400">
                <a:latin typeface="Times New Roman" pitchFamily="18" charset="0"/>
              </a:rPr>
              <a:t>)</a:t>
            </a:r>
            <a:r>
              <a:rPr kumimoji="1" lang="zh-CN" altLang="en-US" sz="2400">
                <a:latin typeface="Times New Roman" pitchFamily="18" charset="0"/>
              </a:rPr>
              <a:t>运转。</a:t>
            </a:r>
          </a:p>
        </p:txBody>
      </p:sp>
      <p:pic>
        <p:nvPicPr>
          <p:cNvPr id="15364" name="Picture 9" descr="Pythagoras_6"/>
          <p:cNvPicPr>
            <a:picLocks noChangeAspect="1" noChangeArrowheads="1"/>
          </p:cNvPicPr>
          <p:nvPr/>
        </p:nvPicPr>
        <p:blipFill>
          <a:blip r:embed="rId4" cstate="print"/>
          <a:srcRect/>
          <a:stretch>
            <a:fillRect/>
          </a:stretch>
        </p:blipFill>
        <p:spPr bwMode="auto">
          <a:xfrm>
            <a:off x="468313" y="1484313"/>
            <a:ext cx="1511300" cy="1584325"/>
          </a:xfrm>
          <a:prstGeom prst="rect">
            <a:avLst/>
          </a:prstGeom>
          <a:noFill/>
          <a:ln w="9525">
            <a:noFill/>
            <a:miter lim="800000"/>
            <a:headEnd/>
            <a:tailEnd/>
          </a:ln>
        </p:spPr>
      </p:pic>
      <p:pic>
        <p:nvPicPr>
          <p:cNvPr id="15365" name="Picture 10"/>
          <p:cNvPicPr>
            <a:picLocks noChangeAspect="1" noChangeArrowheads="1"/>
          </p:cNvPicPr>
          <p:nvPr/>
        </p:nvPicPr>
        <p:blipFill>
          <a:blip r:embed="rId5" cstate="print"/>
          <a:srcRect l="7608" t="3255" r="9782" b="5595"/>
          <a:stretch>
            <a:fillRect/>
          </a:stretch>
        </p:blipFill>
        <p:spPr bwMode="auto">
          <a:xfrm>
            <a:off x="395288" y="4068763"/>
            <a:ext cx="3529012" cy="2600325"/>
          </a:xfrm>
          <a:prstGeom prst="rect">
            <a:avLst/>
          </a:prstGeom>
          <a:noFill/>
          <a:ln w="9525">
            <a:noFill/>
            <a:miter lim="800000"/>
            <a:headEnd/>
            <a:tailEnd/>
          </a:ln>
        </p:spPr>
      </p:pic>
      <p:sp>
        <p:nvSpPr>
          <p:cNvPr id="15366" name="Text Box 11"/>
          <p:cNvSpPr txBox="1">
            <a:spLocks noChangeArrowheads="1"/>
          </p:cNvSpPr>
          <p:nvPr/>
        </p:nvSpPr>
        <p:spPr bwMode="auto">
          <a:xfrm>
            <a:off x="395288" y="3254375"/>
            <a:ext cx="3889375" cy="822325"/>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地球有一个我们看不见的伴星</a:t>
            </a:r>
            <a:r>
              <a:rPr kumimoji="1" lang="en-US" altLang="zh-CN" sz="2400">
                <a:latin typeface="Times New Roman" pitchFamily="18" charset="0"/>
              </a:rPr>
              <a:t>(</a:t>
            </a:r>
            <a:r>
              <a:rPr kumimoji="1" lang="en-US" altLang="zh-CN" sz="2400">
                <a:solidFill>
                  <a:srgbClr val="000099"/>
                </a:solidFill>
                <a:latin typeface="Times New Roman" pitchFamily="18" charset="0"/>
              </a:rPr>
              <a:t>dark counter-Earth</a:t>
            </a:r>
            <a:r>
              <a:rPr kumimoji="1" lang="en-US" altLang="zh-CN" sz="2400">
                <a:latin typeface="Times New Roman" pitchFamily="18" charset="0"/>
              </a:rPr>
              <a:t>)</a:t>
            </a:r>
            <a:r>
              <a:rPr kumimoji="1" lang="zh-CN" altLang="en-US" sz="2400">
                <a:latin typeface="Times New Roman" pitchFamily="18" charset="0"/>
              </a:rPr>
              <a:t>。</a:t>
            </a:r>
          </a:p>
        </p:txBody>
      </p:sp>
      <p:sp>
        <p:nvSpPr>
          <p:cNvPr id="15367" name="Rectangle 12"/>
          <p:cNvSpPr>
            <a:spLocks noGrp="1" noChangeArrowheads="1"/>
          </p:cNvSpPr>
          <p:nvPr>
            <p:ph type="title"/>
          </p:nvPr>
        </p:nvSpPr>
        <p:spPr>
          <a:xfrm>
            <a:off x="323850" y="836613"/>
            <a:ext cx="3506788" cy="706437"/>
          </a:xfrm>
        </p:spPr>
        <p:txBody>
          <a:bodyPr/>
          <a:lstStyle/>
          <a:p>
            <a:pPr eaLnBrk="1" hangingPunct="1"/>
            <a:r>
              <a:rPr lang="en-US" altLang="zh-CN" sz="2400" smtClean="0"/>
              <a:t>Pythagoras</a:t>
            </a:r>
            <a:r>
              <a:rPr lang="zh-CN" altLang="en-US" sz="2400" smtClean="0"/>
              <a:t>的宇宙模型</a:t>
            </a:r>
          </a:p>
        </p:txBody>
      </p:sp>
      <p:sp>
        <p:nvSpPr>
          <p:cNvPr id="15368" name="Rectangle 13"/>
          <p:cNvSpPr>
            <a:spLocks noChangeArrowheads="1"/>
          </p:cNvSpPr>
          <p:nvPr/>
        </p:nvSpPr>
        <p:spPr bwMode="auto">
          <a:xfrm>
            <a:off x="344488" y="188913"/>
            <a:ext cx="65516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16</a:t>
            </a:r>
            <a:r>
              <a:rPr lang="zh-CN" altLang="en-US" sz="3200" b="1">
                <a:solidFill>
                  <a:srgbClr val="0000FF"/>
                </a:solidFill>
              </a:rPr>
              <a:t>世纪之前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a:xfrm>
            <a:off x="395288" y="1125538"/>
            <a:ext cx="2593975" cy="574675"/>
          </a:xfrm>
        </p:spPr>
        <p:txBody>
          <a:bodyPr/>
          <a:lstStyle/>
          <a:p>
            <a:pPr eaLnBrk="1" hangingPunct="1"/>
            <a:r>
              <a:rPr lang="en-US" altLang="zh-CN" sz="2400" smtClean="0"/>
              <a:t>Aristotle</a:t>
            </a:r>
            <a:r>
              <a:rPr lang="zh-CN" altLang="en-US" sz="2400" smtClean="0"/>
              <a:t>的模型</a:t>
            </a:r>
          </a:p>
        </p:txBody>
      </p:sp>
      <p:sp>
        <p:nvSpPr>
          <p:cNvPr id="16387" name="Rectangle 7"/>
          <p:cNvSpPr>
            <a:spLocks noChangeArrowheads="1"/>
          </p:cNvSpPr>
          <p:nvPr/>
        </p:nvSpPr>
        <p:spPr bwMode="auto">
          <a:xfrm>
            <a:off x="0" y="2152650"/>
            <a:ext cx="4114800" cy="762000"/>
          </a:xfrm>
          <a:prstGeom prst="rect">
            <a:avLst/>
          </a:prstGeom>
          <a:noFill/>
          <a:ln w="9525">
            <a:noFill/>
            <a:miter lim="800000"/>
            <a:headEnd/>
            <a:tailEnd/>
          </a:ln>
        </p:spPr>
        <p:txBody>
          <a:bodyPr anchor="ctr"/>
          <a:lstStyle/>
          <a:p>
            <a:endParaRPr lang="zh-CN" altLang="zh-CN" sz="3200" b="1">
              <a:solidFill>
                <a:srgbClr val="FF0000"/>
              </a:solidFill>
            </a:endParaRPr>
          </a:p>
        </p:txBody>
      </p:sp>
      <p:pic>
        <p:nvPicPr>
          <p:cNvPr id="16388" name="Picture 8" descr="aristotle"/>
          <p:cNvPicPr>
            <a:picLocks noChangeAspect="1" noChangeArrowheads="1"/>
          </p:cNvPicPr>
          <p:nvPr/>
        </p:nvPicPr>
        <p:blipFill>
          <a:blip r:embed="rId3" cstate="print"/>
          <a:srcRect/>
          <a:stretch>
            <a:fillRect/>
          </a:stretch>
        </p:blipFill>
        <p:spPr bwMode="auto">
          <a:xfrm>
            <a:off x="4284663" y="1905000"/>
            <a:ext cx="4567237" cy="4567238"/>
          </a:xfrm>
          <a:prstGeom prst="rect">
            <a:avLst/>
          </a:prstGeom>
          <a:solidFill>
            <a:srgbClr val="FFFFFF"/>
          </a:solidFill>
          <a:ln w="9525">
            <a:noFill/>
            <a:miter lim="800000"/>
            <a:headEnd/>
            <a:tailEnd/>
          </a:ln>
        </p:spPr>
      </p:pic>
      <p:sp>
        <p:nvSpPr>
          <p:cNvPr id="16389" name="Text Box 9"/>
          <p:cNvSpPr txBox="1">
            <a:spLocks noChangeArrowheads="1"/>
          </p:cNvSpPr>
          <p:nvPr/>
        </p:nvSpPr>
        <p:spPr bwMode="auto">
          <a:xfrm>
            <a:off x="2124075" y="1722438"/>
            <a:ext cx="2592388" cy="2282825"/>
          </a:xfrm>
          <a:prstGeom prst="rect">
            <a:avLst/>
          </a:prstGeom>
          <a:noFill/>
          <a:ln w="9525">
            <a:noFill/>
            <a:miter lim="800000"/>
            <a:headEnd/>
            <a:tailEnd/>
          </a:ln>
        </p:spPr>
        <p:txBody>
          <a:bodyPr>
            <a:spAutoFit/>
          </a:bodyPr>
          <a:lstStyle/>
          <a:p>
            <a:pPr eaLnBrk="0" hangingPunct="0"/>
            <a:r>
              <a:rPr lang="zh-CN" altLang="en-US" sz="2400">
                <a:latin typeface="Times New Roman" pitchFamily="18" charset="0"/>
              </a:rPr>
              <a:t>宇宙由 </a:t>
            </a:r>
            <a:r>
              <a:rPr lang="en-US" altLang="zh-CN" sz="2400" b="1">
                <a:latin typeface="Times New Roman" pitchFamily="18" charset="0"/>
              </a:rPr>
              <a:t>55</a:t>
            </a:r>
            <a:r>
              <a:rPr lang="zh-CN" altLang="en-US" sz="2400">
                <a:latin typeface="Times New Roman" pitchFamily="18" charset="0"/>
              </a:rPr>
              <a:t>个同心的水晶球壳构成，天体在这些球壳上按照不同的角速度转动，地球位于中心</a:t>
            </a:r>
            <a:r>
              <a:rPr lang="zh-CN" altLang="en-US" sz="2400" b="1">
                <a:latin typeface="Times New Roman" pitchFamily="18" charset="0"/>
              </a:rPr>
              <a:t>。</a:t>
            </a:r>
            <a:endParaRPr kumimoji="1" lang="zh-CN" altLang="en-US" sz="3200">
              <a:latin typeface="Times New Roman" pitchFamily="18" charset="0"/>
            </a:endParaRPr>
          </a:p>
        </p:txBody>
      </p:sp>
      <p:pic>
        <p:nvPicPr>
          <p:cNvPr id="16390" name="Picture 10" descr="Aristotle_4"/>
          <p:cNvPicPr>
            <a:picLocks noChangeAspect="1" noChangeArrowheads="1"/>
          </p:cNvPicPr>
          <p:nvPr/>
        </p:nvPicPr>
        <p:blipFill>
          <a:blip r:embed="rId4" cstate="print"/>
          <a:srcRect/>
          <a:stretch>
            <a:fillRect/>
          </a:stretch>
        </p:blipFill>
        <p:spPr bwMode="auto">
          <a:xfrm>
            <a:off x="539750" y="1766888"/>
            <a:ext cx="1584325" cy="2057400"/>
          </a:xfrm>
          <a:prstGeom prst="rect">
            <a:avLst/>
          </a:prstGeom>
          <a:noFill/>
          <a:ln w="9525">
            <a:noFill/>
            <a:miter lim="800000"/>
            <a:headEnd/>
            <a:tailEnd/>
          </a:ln>
        </p:spPr>
      </p:pic>
      <p:sp>
        <p:nvSpPr>
          <p:cNvPr id="16391" name="Text Box 11"/>
          <p:cNvSpPr txBox="1">
            <a:spLocks noChangeArrowheads="1"/>
          </p:cNvSpPr>
          <p:nvPr/>
        </p:nvSpPr>
        <p:spPr bwMode="auto">
          <a:xfrm>
            <a:off x="539750" y="5013325"/>
            <a:ext cx="3600450" cy="118745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最外层有“恒动”的天穹，它带动所有这些水晶球壳转动。</a:t>
            </a:r>
          </a:p>
        </p:txBody>
      </p:sp>
      <p:sp>
        <p:nvSpPr>
          <p:cNvPr id="16392" name="Rectangle 12"/>
          <p:cNvSpPr>
            <a:spLocks noChangeArrowheads="1"/>
          </p:cNvSpPr>
          <p:nvPr/>
        </p:nvSpPr>
        <p:spPr bwMode="auto">
          <a:xfrm>
            <a:off x="344488" y="188913"/>
            <a:ext cx="65516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16</a:t>
            </a:r>
            <a:r>
              <a:rPr lang="zh-CN" altLang="en-US" sz="3200" b="1">
                <a:solidFill>
                  <a:srgbClr val="0000FF"/>
                </a:solidFill>
              </a:rPr>
              <a:t>世纪之前</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393700" y="981075"/>
            <a:ext cx="3025775" cy="574675"/>
          </a:xfrm>
        </p:spPr>
        <p:txBody>
          <a:bodyPr/>
          <a:lstStyle/>
          <a:p>
            <a:pPr eaLnBrk="1" hangingPunct="1"/>
            <a:r>
              <a:rPr lang="en-US" altLang="zh-CN" sz="2400" smtClean="0"/>
              <a:t>Ptolemy</a:t>
            </a:r>
            <a:r>
              <a:rPr lang="zh-CN" altLang="en-US" sz="2400" smtClean="0"/>
              <a:t>的宇宙</a:t>
            </a:r>
          </a:p>
        </p:txBody>
      </p:sp>
      <p:pic>
        <p:nvPicPr>
          <p:cNvPr id="17411" name="Picture 7" descr="epicycle-epicycle"/>
          <p:cNvPicPr>
            <a:picLocks noChangeAspect="1" noChangeArrowheads="1"/>
          </p:cNvPicPr>
          <p:nvPr/>
        </p:nvPicPr>
        <p:blipFill>
          <a:blip r:embed="rId3" cstate="print"/>
          <a:srcRect/>
          <a:stretch>
            <a:fillRect/>
          </a:stretch>
        </p:blipFill>
        <p:spPr bwMode="auto">
          <a:xfrm>
            <a:off x="398463" y="3683000"/>
            <a:ext cx="3886200" cy="2914650"/>
          </a:xfrm>
          <a:prstGeom prst="rect">
            <a:avLst/>
          </a:prstGeom>
          <a:solidFill>
            <a:srgbClr val="CCFFFF"/>
          </a:solidFill>
          <a:ln w="9525">
            <a:noFill/>
            <a:miter lim="800000"/>
            <a:headEnd/>
            <a:tailEnd/>
          </a:ln>
        </p:spPr>
      </p:pic>
      <p:pic>
        <p:nvPicPr>
          <p:cNvPr id="17412" name="Picture 8" descr="EpiCyclPtol"/>
          <p:cNvPicPr>
            <a:picLocks noChangeAspect="1" noChangeArrowheads="1"/>
          </p:cNvPicPr>
          <p:nvPr/>
        </p:nvPicPr>
        <p:blipFill>
          <a:blip r:embed="rId4" cstate="print"/>
          <a:srcRect/>
          <a:stretch>
            <a:fillRect/>
          </a:stretch>
        </p:blipFill>
        <p:spPr bwMode="auto">
          <a:xfrm>
            <a:off x="2551113" y="1516063"/>
            <a:ext cx="1484312" cy="2057400"/>
          </a:xfrm>
          <a:prstGeom prst="rect">
            <a:avLst/>
          </a:prstGeom>
          <a:noFill/>
          <a:ln w="9525">
            <a:noFill/>
            <a:miter lim="800000"/>
            <a:headEnd/>
            <a:tailEnd/>
          </a:ln>
        </p:spPr>
      </p:pic>
      <p:pic>
        <p:nvPicPr>
          <p:cNvPr id="17413" name="Picture 9" descr="Ptolemy"/>
          <p:cNvPicPr>
            <a:picLocks noChangeAspect="1" noChangeArrowheads="1"/>
          </p:cNvPicPr>
          <p:nvPr/>
        </p:nvPicPr>
        <p:blipFill>
          <a:blip r:embed="rId5" cstate="print"/>
          <a:srcRect/>
          <a:stretch>
            <a:fillRect/>
          </a:stretch>
        </p:blipFill>
        <p:spPr bwMode="auto">
          <a:xfrm>
            <a:off x="468313" y="1516063"/>
            <a:ext cx="1657350" cy="2016125"/>
          </a:xfrm>
          <a:prstGeom prst="rect">
            <a:avLst/>
          </a:prstGeom>
          <a:noFill/>
          <a:ln w="9525">
            <a:noFill/>
            <a:miter lim="800000"/>
            <a:headEnd/>
            <a:tailEnd/>
          </a:ln>
        </p:spPr>
      </p:pic>
      <p:pic>
        <p:nvPicPr>
          <p:cNvPr id="17414" name="Picture 10" descr="ptolematic_universe-t"/>
          <p:cNvPicPr>
            <a:picLocks noChangeAspect="1" noChangeArrowheads="1"/>
          </p:cNvPicPr>
          <p:nvPr/>
        </p:nvPicPr>
        <p:blipFill>
          <a:blip r:embed="rId6" cstate="print"/>
          <a:srcRect/>
          <a:stretch>
            <a:fillRect/>
          </a:stretch>
        </p:blipFill>
        <p:spPr bwMode="auto">
          <a:xfrm>
            <a:off x="4705350" y="2257425"/>
            <a:ext cx="4040188" cy="4267200"/>
          </a:xfrm>
          <a:prstGeom prst="rect">
            <a:avLst/>
          </a:prstGeom>
          <a:noFill/>
          <a:ln w="9525">
            <a:noFill/>
            <a:miter lim="800000"/>
            <a:headEnd/>
            <a:tailEnd/>
          </a:ln>
        </p:spPr>
      </p:pic>
      <p:sp>
        <p:nvSpPr>
          <p:cNvPr id="17415" name="Text Box 11"/>
          <p:cNvSpPr txBox="1">
            <a:spLocks noChangeArrowheads="1"/>
          </p:cNvSpPr>
          <p:nvPr/>
        </p:nvSpPr>
        <p:spPr bwMode="auto">
          <a:xfrm>
            <a:off x="4552950" y="1412875"/>
            <a:ext cx="4267200" cy="457200"/>
          </a:xfrm>
          <a:prstGeom prst="rect">
            <a:avLst/>
          </a:prstGeom>
          <a:noFill/>
          <a:ln w="9525">
            <a:noFill/>
            <a:miter lim="800000"/>
            <a:headEnd/>
            <a:tailEnd/>
          </a:ln>
        </p:spPr>
        <p:txBody>
          <a:bodyPr>
            <a:spAutoFit/>
          </a:bodyPr>
          <a:lstStyle/>
          <a:p>
            <a:r>
              <a:rPr kumimoji="1" lang="zh-CN" altLang="en-US" sz="2400">
                <a:solidFill>
                  <a:srgbClr val="FF0000"/>
                </a:solidFill>
                <a:latin typeface="Times New Roman" pitchFamily="18" charset="0"/>
              </a:rPr>
              <a:t>本轮和均轮，用了</a:t>
            </a:r>
            <a:r>
              <a:rPr kumimoji="1" lang="en-US" altLang="zh-CN" sz="2400">
                <a:solidFill>
                  <a:srgbClr val="FF0000"/>
                </a:solidFill>
                <a:latin typeface="Times New Roman" pitchFamily="18" charset="0"/>
              </a:rPr>
              <a:t>1400</a:t>
            </a:r>
            <a:r>
              <a:rPr kumimoji="1" lang="zh-CN" altLang="en-US" sz="2400">
                <a:solidFill>
                  <a:srgbClr val="FF0000"/>
                </a:solidFill>
                <a:latin typeface="Times New Roman" pitchFamily="18" charset="0"/>
              </a:rPr>
              <a:t>年！</a:t>
            </a:r>
          </a:p>
        </p:txBody>
      </p:sp>
      <p:sp>
        <p:nvSpPr>
          <p:cNvPr id="17416" name="Rectangle 13"/>
          <p:cNvSpPr>
            <a:spLocks noChangeArrowheads="1"/>
          </p:cNvSpPr>
          <p:nvPr/>
        </p:nvSpPr>
        <p:spPr bwMode="auto">
          <a:xfrm>
            <a:off x="344488" y="188913"/>
            <a:ext cx="65516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16</a:t>
            </a:r>
            <a:r>
              <a:rPr lang="zh-CN" altLang="en-US" sz="3200" b="1">
                <a:solidFill>
                  <a:srgbClr val="0000FF"/>
                </a:solidFill>
              </a:rPr>
              <a:t>世纪之前</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395288" y="981075"/>
            <a:ext cx="3817937" cy="574675"/>
          </a:xfrm>
        </p:spPr>
        <p:txBody>
          <a:bodyPr/>
          <a:lstStyle/>
          <a:p>
            <a:pPr eaLnBrk="1" hangingPunct="1"/>
            <a:r>
              <a:rPr lang="en-US" altLang="zh-CN" sz="2400" smtClean="0"/>
              <a:t>Copernicus </a:t>
            </a:r>
            <a:r>
              <a:rPr lang="zh-CN" altLang="en-US" sz="2400" smtClean="0"/>
              <a:t>的宇宙</a:t>
            </a:r>
          </a:p>
        </p:txBody>
      </p:sp>
      <p:pic>
        <p:nvPicPr>
          <p:cNvPr id="18435" name="Picture 8" descr="copernican_universe"/>
          <p:cNvPicPr>
            <a:picLocks noChangeAspect="1" noChangeArrowheads="1"/>
          </p:cNvPicPr>
          <p:nvPr/>
        </p:nvPicPr>
        <p:blipFill>
          <a:blip r:embed="rId3" cstate="print"/>
          <a:srcRect/>
          <a:stretch>
            <a:fillRect/>
          </a:stretch>
        </p:blipFill>
        <p:spPr bwMode="auto">
          <a:xfrm>
            <a:off x="5302250" y="1125538"/>
            <a:ext cx="3517900" cy="5580062"/>
          </a:xfrm>
          <a:prstGeom prst="rect">
            <a:avLst/>
          </a:prstGeom>
          <a:noFill/>
          <a:ln w="9525">
            <a:noFill/>
            <a:miter lim="800000"/>
            <a:headEnd/>
            <a:tailEnd/>
          </a:ln>
        </p:spPr>
      </p:pic>
      <p:pic>
        <p:nvPicPr>
          <p:cNvPr id="18436" name="Picture 9" descr="Copernicus"/>
          <p:cNvPicPr>
            <a:picLocks noChangeAspect="1" noChangeArrowheads="1"/>
          </p:cNvPicPr>
          <p:nvPr/>
        </p:nvPicPr>
        <p:blipFill>
          <a:blip r:embed="rId4" cstate="print"/>
          <a:srcRect/>
          <a:stretch>
            <a:fillRect/>
          </a:stretch>
        </p:blipFill>
        <p:spPr bwMode="auto">
          <a:xfrm>
            <a:off x="468313" y="1579563"/>
            <a:ext cx="1639887" cy="1993900"/>
          </a:xfrm>
          <a:prstGeom prst="rect">
            <a:avLst/>
          </a:prstGeom>
          <a:noFill/>
          <a:ln w="9525">
            <a:noFill/>
            <a:miter lim="800000"/>
            <a:headEnd/>
            <a:tailEnd/>
          </a:ln>
        </p:spPr>
      </p:pic>
      <p:sp>
        <p:nvSpPr>
          <p:cNvPr id="18437" name="Text Box 10"/>
          <p:cNvSpPr txBox="1">
            <a:spLocks noChangeArrowheads="1"/>
          </p:cNvSpPr>
          <p:nvPr/>
        </p:nvSpPr>
        <p:spPr bwMode="auto">
          <a:xfrm>
            <a:off x="323850" y="3548063"/>
            <a:ext cx="4465638"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哥白尼只能在他死后出版其著作</a:t>
            </a:r>
          </a:p>
        </p:txBody>
      </p:sp>
      <p:pic>
        <p:nvPicPr>
          <p:cNvPr id="18438" name="Picture 11"/>
          <p:cNvPicPr>
            <a:picLocks noChangeAspect="1" noChangeArrowheads="1"/>
          </p:cNvPicPr>
          <p:nvPr/>
        </p:nvPicPr>
        <p:blipFill>
          <a:blip r:embed="rId5" cstate="print"/>
          <a:srcRect/>
          <a:stretch>
            <a:fillRect/>
          </a:stretch>
        </p:blipFill>
        <p:spPr bwMode="auto">
          <a:xfrm>
            <a:off x="468313" y="3976688"/>
            <a:ext cx="4032250" cy="2692400"/>
          </a:xfrm>
          <a:prstGeom prst="rect">
            <a:avLst/>
          </a:prstGeom>
          <a:noFill/>
          <a:ln w="9525">
            <a:noFill/>
            <a:miter lim="800000"/>
            <a:headEnd/>
            <a:tailEnd/>
          </a:ln>
        </p:spPr>
      </p:pic>
      <p:sp>
        <p:nvSpPr>
          <p:cNvPr id="18439" name="Rectangle 12"/>
          <p:cNvSpPr>
            <a:spLocks noChangeArrowheads="1"/>
          </p:cNvSpPr>
          <p:nvPr/>
        </p:nvSpPr>
        <p:spPr bwMode="auto">
          <a:xfrm>
            <a:off x="344488" y="188913"/>
            <a:ext cx="65516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16</a:t>
            </a:r>
            <a:r>
              <a:rPr lang="zh-CN" altLang="en-US" sz="3200" b="1">
                <a:solidFill>
                  <a:srgbClr val="0000FF"/>
                </a:solidFill>
              </a:rPr>
              <a:t>世纪之前</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395288" y="908050"/>
            <a:ext cx="2593975" cy="574675"/>
          </a:xfrm>
        </p:spPr>
        <p:txBody>
          <a:bodyPr/>
          <a:lstStyle/>
          <a:p>
            <a:pPr eaLnBrk="1" hangingPunct="1"/>
            <a:r>
              <a:rPr lang="zh-CN" altLang="en-US" sz="2400" smtClean="0"/>
              <a:t>力学开始萌芽</a:t>
            </a:r>
          </a:p>
        </p:txBody>
      </p:sp>
      <p:pic>
        <p:nvPicPr>
          <p:cNvPr id="19459" name="Picture 7" descr="Galileo"/>
          <p:cNvPicPr>
            <a:picLocks noGrp="1" noChangeAspect="1" noChangeArrowheads="1"/>
          </p:cNvPicPr>
          <p:nvPr>
            <p:ph type="body" idx="1"/>
          </p:nvPr>
        </p:nvPicPr>
        <p:blipFill>
          <a:blip r:embed="rId3" cstate="print"/>
          <a:srcRect/>
          <a:stretch>
            <a:fillRect/>
          </a:stretch>
        </p:blipFill>
        <p:spPr bwMode="auto">
          <a:xfrm>
            <a:off x="2357438" y="1412875"/>
            <a:ext cx="2155825" cy="2879725"/>
          </a:xfrm>
          <a:noFill/>
          <a:ln>
            <a:miter lim="800000"/>
            <a:headEnd/>
            <a:tailEnd/>
          </a:ln>
        </p:spPr>
      </p:pic>
      <p:pic>
        <p:nvPicPr>
          <p:cNvPr id="19460" name="Picture 9" descr="Huygens_4"/>
          <p:cNvPicPr>
            <a:picLocks noChangeAspect="1" noChangeArrowheads="1"/>
          </p:cNvPicPr>
          <p:nvPr/>
        </p:nvPicPr>
        <p:blipFill>
          <a:blip r:embed="rId4" cstate="print"/>
          <a:srcRect/>
          <a:stretch>
            <a:fillRect/>
          </a:stretch>
        </p:blipFill>
        <p:spPr bwMode="auto">
          <a:xfrm>
            <a:off x="4445000" y="1412875"/>
            <a:ext cx="2014538" cy="2879725"/>
          </a:xfrm>
          <a:prstGeom prst="rect">
            <a:avLst/>
          </a:prstGeom>
          <a:noFill/>
          <a:ln w="9525">
            <a:noFill/>
            <a:miter lim="800000"/>
            <a:headEnd/>
            <a:tailEnd/>
          </a:ln>
        </p:spPr>
      </p:pic>
      <p:sp>
        <p:nvSpPr>
          <p:cNvPr id="19461" name="Text Box 10"/>
          <p:cNvSpPr txBox="1">
            <a:spLocks noChangeArrowheads="1"/>
          </p:cNvSpPr>
          <p:nvPr/>
        </p:nvSpPr>
        <p:spPr bwMode="auto">
          <a:xfrm>
            <a:off x="4427538" y="4292600"/>
            <a:ext cx="1512887" cy="641350"/>
          </a:xfrm>
          <a:prstGeom prst="rect">
            <a:avLst/>
          </a:prstGeom>
          <a:noFill/>
          <a:ln w="9525">
            <a:noFill/>
            <a:miter lim="800000"/>
            <a:headEnd/>
            <a:tailEnd/>
          </a:ln>
        </p:spPr>
        <p:txBody>
          <a:bodyPr>
            <a:spAutoFit/>
          </a:bodyPr>
          <a:lstStyle/>
          <a:p>
            <a:pPr eaLnBrk="0" hangingPunct="0"/>
            <a:r>
              <a:rPr lang="en-US" altLang="zh-CN">
                <a:latin typeface="Times New Roman" pitchFamily="18" charset="0"/>
              </a:rPr>
              <a:t>C. Huygens 1629-1695</a:t>
            </a:r>
          </a:p>
        </p:txBody>
      </p:sp>
      <p:pic>
        <p:nvPicPr>
          <p:cNvPr id="19462" name="Picture 12" descr="p17"/>
          <p:cNvPicPr>
            <a:picLocks noChangeAspect="1" noChangeArrowheads="1"/>
          </p:cNvPicPr>
          <p:nvPr/>
        </p:nvPicPr>
        <p:blipFill>
          <a:blip r:embed="rId5" cstate="print"/>
          <a:srcRect/>
          <a:stretch>
            <a:fillRect/>
          </a:stretch>
        </p:blipFill>
        <p:spPr bwMode="auto">
          <a:xfrm>
            <a:off x="484188" y="1412875"/>
            <a:ext cx="1905000" cy="2879725"/>
          </a:xfrm>
          <a:prstGeom prst="rect">
            <a:avLst/>
          </a:prstGeom>
          <a:noFill/>
          <a:ln w="9525">
            <a:noFill/>
            <a:miter lim="800000"/>
            <a:headEnd/>
            <a:tailEnd/>
          </a:ln>
        </p:spPr>
      </p:pic>
      <p:pic>
        <p:nvPicPr>
          <p:cNvPr id="19463" name="Picture 14" descr="Hooke"/>
          <p:cNvPicPr>
            <a:picLocks noChangeAspect="1" noChangeArrowheads="1"/>
          </p:cNvPicPr>
          <p:nvPr/>
        </p:nvPicPr>
        <p:blipFill>
          <a:blip r:embed="rId6" cstate="print"/>
          <a:srcRect/>
          <a:stretch>
            <a:fillRect/>
          </a:stretch>
        </p:blipFill>
        <p:spPr bwMode="auto">
          <a:xfrm>
            <a:off x="6461125" y="1412875"/>
            <a:ext cx="2287588" cy="2879725"/>
          </a:xfrm>
          <a:prstGeom prst="rect">
            <a:avLst/>
          </a:prstGeom>
          <a:noFill/>
          <a:ln w="9525">
            <a:noFill/>
            <a:miter lim="800000"/>
            <a:headEnd/>
            <a:tailEnd/>
          </a:ln>
        </p:spPr>
      </p:pic>
      <p:sp>
        <p:nvSpPr>
          <p:cNvPr id="19464" name="Text Box 15"/>
          <p:cNvSpPr txBox="1">
            <a:spLocks noChangeArrowheads="1"/>
          </p:cNvSpPr>
          <p:nvPr/>
        </p:nvSpPr>
        <p:spPr bwMode="auto">
          <a:xfrm>
            <a:off x="2339975" y="4292600"/>
            <a:ext cx="1512888" cy="641350"/>
          </a:xfrm>
          <a:prstGeom prst="rect">
            <a:avLst/>
          </a:prstGeom>
          <a:noFill/>
          <a:ln w="9525">
            <a:noFill/>
            <a:miter lim="800000"/>
            <a:headEnd/>
            <a:tailEnd/>
          </a:ln>
        </p:spPr>
        <p:txBody>
          <a:bodyPr>
            <a:spAutoFit/>
          </a:bodyPr>
          <a:lstStyle/>
          <a:p>
            <a:pPr eaLnBrk="0" hangingPunct="0"/>
            <a:r>
              <a:rPr lang="en-US" altLang="zh-CN">
                <a:latin typeface="Times New Roman" pitchFamily="18" charset="0"/>
              </a:rPr>
              <a:t>G. Galileo 1664-1642</a:t>
            </a:r>
          </a:p>
        </p:txBody>
      </p:sp>
      <p:sp>
        <p:nvSpPr>
          <p:cNvPr id="19465" name="Text Box 16"/>
          <p:cNvSpPr txBox="1">
            <a:spLocks noChangeArrowheads="1"/>
          </p:cNvSpPr>
          <p:nvPr/>
        </p:nvSpPr>
        <p:spPr bwMode="auto">
          <a:xfrm>
            <a:off x="395288" y="4292600"/>
            <a:ext cx="1512887" cy="641350"/>
          </a:xfrm>
          <a:prstGeom prst="rect">
            <a:avLst/>
          </a:prstGeom>
          <a:noFill/>
          <a:ln w="9525">
            <a:noFill/>
            <a:miter lim="800000"/>
            <a:headEnd/>
            <a:tailEnd/>
          </a:ln>
        </p:spPr>
        <p:txBody>
          <a:bodyPr>
            <a:spAutoFit/>
          </a:bodyPr>
          <a:lstStyle/>
          <a:p>
            <a:pPr eaLnBrk="0" hangingPunct="0"/>
            <a:r>
              <a:rPr lang="en-US" altLang="zh-CN">
                <a:latin typeface="Times New Roman" pitchFamily="18" charset="0"/>
              </a:rPr>
              <a:t>L. da Vinci 1452-1519</a:t>
            </a:r>
          </a:p>
        </p:txBody>
      </p:sp>
      <p:sp>
        <p:nvSpPr>
          <p:cNvPr id="19466" name="Text Box 17"/>
          <p:cNvSpPr txBox="1">
            <a:spLocks noChangeArrowheads="1"/>
          </p:cNvSpPr>
          <p:nvPr/>
        </p:nvSpPr>
        <p:spPr bwMode="auto">
          <a:xfrm>
            <a:off x="6372225" y="4292600"/>
            <a:ext cx="1512888" cy="641350"/>
          </a:xfrm>
          <a:prstGeom prst="rect">
            <a:avLst/>
          </a:prstGeom>
          <a:noFill/>
          <a:ln w="9525">
            <a:noFill/>
            <a:miter lim="800000"/>
            <a:headEnd/>
            <a:tailEnd/>
          </a:ln>
        </p:spPr>
        <p:txBody>
          <a:bodyPr>
            <a:spAutoFit/>
          </a:bodyPr>
          <a:lstStyle/>
          <a:p>
            <a:pPr eaLnBrk="0" hangingPunct="0"/>
            <a:r>
              <a:rPr lang="en-US" altLang="zh-CN">
                <a:latin typeface="Times New Roman" pitchFamily="18" charset="0"/>
              </a:rPr>
              <a:t>R. Hooke 1635-1703</a:t>
            </a:r>
          </a:p>
        </p:txBody>
      </p:sp>
      <p:sp>
        <p:nvSpPr>
          <p:cNvPr id="19467" name="Text Box 18"/>
          <p:cNvSpPr txBox="1">
            <a:spLocks noChangeArrowheads="1"/>
          </p:cNvSpPr>
          <p:nvPr/>
        </p:nvSpPr>
        <p:spPr bwMode="auto">
          <a:xfrm>
            <a:off x="2268538" y="4868863"/>
            <a:ext cx="1655762" cy="762000"/>
          </a:xfrm>
          <a:prstGeom prst="rect">
            <a:avLst/>
          </a:prstGeom>
          <a:noFill/>
          <a:ln w="9525">
            <a:noFill/>
            <a:miter lim="800000"/>
            <a:headEnd/>
            <a:tailEnd/>
          </a:ln>
        </p:spPr>
        <p:txBody>
          <a:bodyPr>
            <a:spAutoFit/>
          </a:bodyPr>
          <a:lstStyle/>
          <a:p>
            <a:pPr>
              <a:spcBef>
                <a:spcPct val="50000"/>
              </a:spcBef>
            </a:pPr>
            <a:r>
              <a:rPr kumimoji="1" lang="zh-CN" altLang="en-US" sz="2200">
                <a:latin typeface="Times New Roman" pitchFamily="18" charset="0"/>
              </a:rPr>
              <a:t>力学基本量 发明望远镜</a:t>
            </a:r>
          </a:p>
        </p:txBody>
      </p:sp>
      <p:sp>
        <p:nvSpPr>
          <p:cNvPr id="19468" name="Text Box 19"/>
          <p:cNvSpPr txBox="1">
            <a:spLocks noChangeArrowheads="1"/>
          </p:cNvSpPr>
          <p:nvPr/>
        </p:nvSpPr>
        <p:spPr bwMode="auto">
          <a:xfrm>
            <a:off x="4427538" y="4899025"/>
            <a:ext cx="1944687" cy="762000"/>
          </a:xfrm>
          <a:prstGeom prst="rect">
            <a:avLst/>
          </a:prstGeom>
          <a:noFill/>
          <a:ln w="9525">
            <a:noFill/>
            <a:miter lim="800000"/>
            <a:headEnd/>
            <a:tailEnd/>
          </a:ln>
        </p:spPr>
        <p:txBody>
          <a:bodyPr>
            <a:spAutoFit/>
          </a:bodyPr>
          <a:lstStyle/>
          <a:p>
            <a:pPr>
              <a:spcBef>
                <a:spcPct val="50000"/>
              </a:spcBef>
            </a:pPr>
            <a:r>
              <a:rPr kumimoji="1" lang="zh-CN" altLang="en-US" sz="2200">
                <a:latin typeface="Times New Roman" pitchFamily="18" charset="0"/>
              </a:rPr>
              <a:t>圆周运动的离心力的表达式</a:t>
            </a:r>
          </a:p>
        </p:txBody>
      </p:sp>
      <p:sp>
        <p:nvSpPr>
          <p:cNvPr id="19469" name="Text Box 20"/>
          <p:cNvSpPr txBox="1">
            <a:spLocks noChangeArrowheads="1"/>
          </p:cNvSpPr>
          <p:nvPr/>
        </p:nvSpPr>
        <p:spPr bwMode="auto">
          <a:xfrm>
            <a:off x="6372225" y="4940300"/>
            <a:ext cx="2447925" cy="1096963"/>
          </a:xfrm>
          <a:prstGeom prst="rect">
            <a:avLst/>
          </a:prstGeom>
          <a:noFill/>
          <a:ln w="9525">
            <a:noFill/>
            <a:miter lim="800000"/>
            <a:headEnd/>
            <a:tailEnd/>
          </a:ln>
        </p:spPr>
        <p:txBody>
          <a:bodyPr>
            <a:spAutoFit/>
          </a:bodyPr>
          <a:lstStyle/>
          <a:p>
            <a:pPr>
              <a:spcBef>
                <a:spcPct val="50000"/>
              </a:spcBef>
            </a:pPr>
            <a:r>
              <a:rPr kumimoji="1" lang="zh-CN" altLang="en-US" sz="2200">
                <a:latin typeface="Times New Roman" pitchFamily="18" charset="0"/>
              </a:rPr>
              <a:t>行星运动是“原始力”与太阳引力的作用</a:t>
            </a:r>
          </a:p>
        </p:txBody>
      </p:sp>
      <p:pic>
        <p:nvPicPr>
          <p:cNvPr id="19470" name="Picture 21" descr="GGtelescope"/>
          <p:cNvPicPr>
            <a:picLocks noChangeAspect="1" noChangeArrowheads="1"/>
          </p:cNvPicPr>
          <p:nvPr/>
        </p:nvPicPr>
        <p:blipFill>
          <a:blip r:embed="rId7" cstate="print"/>
          <a:srcRect/>
          <a:stretch>
            <a:fillRect/>
          </a:stretch>
        </p:blipFill>
        <p:spPr bwMode="auto">
          <a:xfrm>
            <a:off x="2051050" y="5719763"/>
            <a:ext cx="2736850" cy="1125537"/>
          </a:xfrm>
          <a:prstGeom prst="rect">
            <a:avLst/>
          </a:prstGeom>
          <a:noFill/>
          <a:ln w="9525">
            <a:noFill/>
            <a:miter lim="800000"/>
            <a:headEnd/>
            <a:tailEnd/>
          </a:ln>
        </p:spPr>
      </p:pic>
      <p:sp>
        <p:nvSpPr>
          <p:cNvPr id="19471" name="Text Box 22"/>
          <p:cNvSpPr txBox="1">
            <a:spLocks noChangeArrowheads="1"/>
          </p:cNvSpPr>
          <p:nvPr/>
        </p:nvSpPr>
        <p:spPr bwMode="auto">
          <a:xfrm>
            <a:off x="323850" y="4940300"/>
            <a:ext cx="1439863" cy="427038"/>
          </a:xfrm>
          <a:prstGeom prst="rect">
            <a:avLst/>
          </a:prstGeom>
          <a:noFill/>
          <a:ln w="9525">
            <a:noFill/>
            <a:miter lim="800000"/>
            <a:headEnd/>
            <a:tailEnd/>
          </a:ln>
        </p:spPr>
        <p:txBody>
          <a:bodyPr>
            <a:spAutoFit/>
          </a:bodyPr>
          <a:lstStyle/>
          <a:p>
            <a:pPr>
              <a:spcBef>
                <a:spcPct val="50000"/>
              </a:spcBef>
            </a:pPr>
            <a:r>
              <a:rPr kumimoji="1" lang="zh-CN" altLang="en-US" sz="2200">
                <a:latin typeface="Times New Roman" pitchFamily="18" charset="0"/>
              </a:rPr>
              <a:t>力的存在</a:t>
            </a:r>
          </a:p>
        </p:txBody>
      </p:sp>
      <p:sp>
        <p:nvSpPr>
          <p:cNvPr id="19472" name="Rectangle 23"/>
          <p:cNvSpPr>
            <a:spLocks noChangeArrowheads="1"/>
          </p:cNvSpPr>
          <p:nvPr/>
        </p:nvSpPr>
        <p:spPr bwMode="auto">
          <a:xfrm>
            <a:off x="344488" y="188913"/>
            <a:ext cx="65516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16</a:t>
            </a:r>
            <a:r>
              <a:rPr lang="zh-CN" altLang="en-US" sz="3200" b="1">
                <a:solidFill>
                  <a:srgbClr val="0000FF"/>
                </a:solidFill>
              </a:rPr>
              <a:t>世纪之前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descr="KeplerC"/>
          <p:cNvPicPr>
            <a:picLocks noChangeAspect="1" noChangeArrowheads="1"/>
          </p:cNvPicPr>
          <p:nvPr/>
        </p:nvPicPr>
        <p:blipFill>
          <a:blip r:embed="rId3" cstate="print"/>
          <a:srcRect/>
          <a:stretch>
            <a:fillRect/>
          </a:stretch>
        </p:blipFill>
        <p:spPr bwMode="auto">
          <a:xfrm>
            <a:off x="468313" y="1196975"/>
            <a:ext cx="4057650" cy="5040313"/>
          </a:xfrm>
          <a:prstGeom prst="rect">
            <a:avLst/>
          </a:prstGeom>
          <a:noFill/>
          <a:ln w="9525">
            <a:noFill/>
            <a:miter lim="800000"/>
            <a:headEnd/>
            <a:tailEnd/>
          </a:ln>
        </p:spPr>
      </p:pic>
      <p:pic>
        <p:nvPicPr>
          <p:cNvPr id="20483" name="Picture 9" descr="Kepler_model"/>
          <p:cNvPicPr>
            <a:picLocks noChangeAspect="1" noChangeArrowheads="1"/>
          </p:cNvPicPr>
          <p:nvPr/>
        </p:nvPicPr>
        <p:blipFill>
          <a:blip r:embed="rId4" cstate="print"/>
          <a:srcRect/>
          <a:stretch>
            <a:fillRect/>
          </a:stretch>
        </p:blipFill>
        <p:spPr bwMode="auto">
          <a:xfrm>
            <a:off x="5724525" y="1125538"/>
            <a:ext cx="3035300" cy="2705100"/>
          </a:xfrm>
          <a:prstGeom prst="rect">
            <a:avLst/>
          </a:prstGeom>
          <a:noFill/>
          <a:ln w="9525">
            <a:noFill/>
            <a:miter lim="800000"/>
            <a:headEnd/>
            <a:tailEnd/>
          </a:ln>
        </p:spPr>
      </p:pic>
      <p:sp>
        <p:nvSpPr>
          <p:cNvPr id="20484" name="Text Box 11"/>
          <p:cNvSpPr txBox="1">
            <a:spLocks noChangeArrowheads="1"/>
          </p:cNvSpPr>
          <p:nvPr/>
        </p:nvSpPr>
        <p:spPr bwMode="auto">
          <a:xfrm>
            <a:off x="395288" y="6211888"/>
            <a:ext cx="2681287" cy="457200"/>
          </a:xfrm>
          <a:prstGeom prst="rect">
            <a:avLst/>
          </a:prstGeom>
          <a:noFill/>
          <a:ln w="9525">
            <a:noFill/>
            <a:miter lim="800000"/>
            <a:headEnd/>
            <a:tailEnd/>
          </a:ln>
        </p:spPr>
        <p:txBody>
          <a:bodyPr wrap="none">
            <a:spAutoFit/>
          </a:bodyPr>
          <a:lstStyle/>
          <a:p>
            <a:r>
              <a:rPr kumimoji="1" lang="en-US" altLang="zh-CN" sz="2400">
                <a:latin typeface="Times New Roman" pitchFamily="18" charset="0"/>
              </a:rPr>
              <a:t>J. Kepler 1571-1630</a:t>
            </a:r>
          </a:p>
        </p:txBody>
      </p:sp>
      <p:sp>
        <p:nvSpPr>
          <p:cNvPr id="20485" name="Text Box 12"/>
          <p:cNvSpPr txBox="1">
            <a:spLocks noChangeArrowheads="1"/>
          </p:cNvSpPr>
          <p:nvPr/>
        </p:nvSpPr>
        <p:spPr bwMode="auto">
          <a:xfrm>
            <a:off x="4716463" y="4495800"/>
            <a:ext cx="4356100" cy="1785104"/>
          </a:xfrm>
          <a:prstGeom prst="rect">
            <a:avLst/>
          </a:prstGeom>
          <a:noFill/>
          <a:ln w="9525">
            <a:noFill/>
            <a:miter lim="800000"/>
            <a:headEnd/>
            <a:tailEnd/>
          </a:ln>
        </p:spPr>
        <p:txBody>
          <a:bodyPr>
            <a:spAutoFit/>
          </a:bodyPr>
          <a:lstStyle/>
          <a:p>
            <a:pPr>
              <a:buClr>
                <a:srgbClr val="0000FF"/>
              </a:buClr>
              <a:buFont typeface="Wingdings" pitchFamily="2" charset="2"/>
              <a:buChar char="Ø"/>
            </a:pPr>
            <a:r>
              <a:rPr lang="zh-CN" altLang="en-US" sz="2200" dirty="0" smtClean="0">
                <a:latin typeface="Times New Roman" pitchFamily="18" charset="0"/>
              </a:rPr>
              <a:t>每颗行星都在一个球壳内运动，球壳之间以正多面体分隔</a:t>
            </a:r>
            <a:endParaRPr lang="en-GB" altLang="zh-CN" sz="2200" dirty="0">
              <a:latin typeface="Times New Roman" pitchFamily="18" charset="0"/>
            </a:endParaRPr>
          </a:p>
          <a:p>
            <a:pPr>
              <a:buClr>
                <a:srgbClr val="0000FF"/>
              </a:buClr>
              <a:buFont typeface="Wingdings" pitchFamily="2" charset="2"/>
              <a:buChar char="Ø"/>
            </a:pPr>
            <a:r>
              <a:rPr lang="en-US" altLang="zh-CN" sz="2200" dirty="0" smtClean="0">
                <a:latin typeface="Times New Roman" pitchFamily="18" charset="0"/>
              </a:rPr>
              <a:t>6</a:t>
            </a:r>
            <a:r>
              <a:rPr lang="zh-CN" altLang="en-US" sz="2200" dirty="0" smtClean="0">
                <a:latin typeface="Times New Roman" pitchFamily="18" charset="0"/>
              </a:rPr>
              <a:t>颗行星由</a:t>
            </a:r>
            <a:r>
              <a:rPr lang="en-US" altLang="zh-CN" sz="2200" dirty="0" smtClean="0">
                <a:latin typeface="Times New Roman" pitchFamily="18" charset="0"/>
              </a:rPr>
              <a:t>5</a:t>
            </a:r>
            <a:r>
              <a:rPr lang="zh-CN" altLang="en-US" sz="2200" dirty="0" smtClean="0">
                <a:latin typeface="Times New Roman" pitchFamily="18" charset="0"/>
              </a:rPr>
              <a:t>个球壳相互分离开来</a:t>
            </a:r>
            <a:endParaRPr lang="en-GB" altLang="zh-CN" sz="2200" dirty="0">
              <a:latin typeface="Times New Roman" pitchFamily="18" charset="0"/>
            </a:endParaRPr>
          </a:p>
          <a:p>
            <a:pPr>
              <a:buClr>
                <a:srgbClr val="0000FF"/>
              </a:buClr>
              <a:buFont typeface="Wingdings" pitchFamily="2" charset="2"/>
              <a:buChar char="Ø"/>
            </a:pPr>
            <a:r>
              <a:rPr lang="zh-CN" altLang="en-US" sz="2200" dirty="0" smtClean="0">
                <a:latin typeface="Times New Roman" pitchFamily="18" charset="0"/>
              </a:rPr>
              <a:t>球壳的厚度至关重要</a:t>
            </a:r>
            <a:endParaRPr lang="en-US" altLang="zh-CN" sz="2200" dirty="0" smtClean="0">
              <a:latin typeface="Times New Roman" pitchFamily="18" charset="0"/>
            </a:endParaRPr>
          </a:p>
          <a:p>
            <a:pPr>
              <a:buClr>
                <a:srgbClr val="0000FF"/>
              </a:buClr>
              <a:buFont typeface="Wingdings" pitchFamily="2" charset="2"/>
              <a:buChar char="Ø"/>
            </a:pPr>
            <a:r>
              <a:rPr kumimoji="1" lang="zh-CN" altLang="en-US" sz="2200" dirty="0" smtClean="0">
                <a:latin typeface="Times New Roman" pitchFamily="18" charset="0"/>
              </a:rPr>
              <a:t>正多面体的排列次序至关重要</a:t>
            </a:r>
            <a:endParaRPr kumimoji="1" lang="en-US" altLang="zh-CN" sz="2200" dirty="0">
              <a:latin typeface="Times New Roman" pitchFamily="18" charset="0"/>
            </a:endParaRPr>
          </a:p>
        </p:txBody>
      </p:sp>
      <p:sp>
        <p:nvSpPr>
          <p:cNvPr id="20486" name="Text Box 13"/>
          <p:cNvSpPr txBox="1">
            <a:spLocks noChangeArrowheads="1"/>
          </p:cNvSpPr>
          <p:nvPr/>
        </p:nvSpPr>
        <p:spPr bwMode="auto">
          <a:xfrm>
            <a:off x="5651500" y="3789363"/>
            <a:ext cx="3095625" cy="396875"/>
          </a:xfrm>
          <a:prstGeom prst="rect">
            <a:avLst/>
          </a:prstGeom>
          <a:noFill/>
          <a:ln w="9525">
            <a:noFill/>
            <a:miter lim="800000"/>
            <a:headEnd/>
            <a:tailEnd/>
          </a:ln>
        </p:spPr>
        <p:txBody>
          <a:bodyPr>
            <a:spAutoFit/>
          </a:bodyPr>
          <a:lstStyle/>
          <a:p>
            <a:pPr>
              <a:spcBef>
                <a:spcPct val="50000"/>
              </a:spcBef>
            </a:pPr>
            <a:r>
              <a:rPr kumimoji="1" lang="zh-CN" altLang="en-US" sz="2000">
                <a:latin typeface="Times New Roman" pitchFamily="18" charset="0"/>
              </a:rPr>
              <a:t>火星、木星、土星轨道</a:t>
            </a:r>
          </a:p>
        </p:txBody>
      </p:sp>
      <p:sp>
        <p:nvSpPr>
          <p:cNvPr id="20487" name="Rectangle 14"/>
          <p:cNvSpPr>
            <a:spLocks noGrp="1" noChangeArrowheads="1"/>
          </p:cNvSpPr>
          <p:nvPr>
            <p:ph type="title"/>
          </p:nvPr>
        </p:nvSpPr>
        <p:spPr>
          <a:xfrm>
            <a:off x="344488" y="188913"/>
            <a:ext cx="7299325" cy="706437"/>
          </a:xfrm>
        </p:spPr>
        <p:txBody>
          <a:bodyPr/>
          <a:lstStyle/>
          <a:p>
            <a:pPr eaLnBrk="1" hangingPunct="1"/>
            <a:r>
              <a:rPr lang="zh-CN" altLang="en-US" smtClean="0"/>
              <a:t>天体力学发展简史</a:t>
            </a:r>
            <a:r>
              <a:rPr lang="en-US" altLang="zh-CN" smtClean="0"/>
              <a:t>: Kepler</a:t>
            </a:r>
            <a:r>
              <a:rPr lang="zh-CN" altLang="en-US" smtClean="0"/>
              <a:t>到</a:t>
            </a:r>
            <a:r>
              <a:rPr lang="en-US" altLang="zh-CN" smtClean="0"/>
              <a:t>Newton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p:cNvPicPr>
            <a:picLocks noChangeAspect="1" noChangeArrowheads="1"/>
          </p:cNvPicPr>
          <p:nvPr/>
        </p:nvPicPr>
        <p:blipFill>
          <a:blip r:embed="rId3" cstate="print"/>
          <a:srcRect/>
          <a:stretch>
            <a:fillRect/>
          </a:stretch>
        </p:blipFill>
        <p:spPr bwMode="auto">
          <a:xfrm>
            <a:off x="2257425" y="2533650"/>
            <a:ext cx="5627688" cy="4279900"/>
          </a:xfrm>
          <a:prstGeom prst="rect">
            <a:avLst/>
          </a:prstGeom>
          <a:noFill/>
          <a:ln w="9525">
            <a:noFill/>
            <a:miter lim="800000"/>
            <a:headEnd/>
            <a:tailEnd/>
          </a:ln>
        </p:spPr>
      </p:pic>
      <p:sp>
        <p:nvSpPr>
          <p:cNvPr id="21507" name="Rectangle 3"/>
          <p:cNvSpPr>
            <a:spLocks noGrp="1" noChangeArrowheads="1"/>
          </p:cNvSpPr>
          <p:nvPr>
            <p:ph type="title"/>
          </p:nvPr>
        </p:nvSpPr>
        <p:spPr>
          <a:xfrm>
            <a:off x="395288" y="981075"/>
            <a:ext cx="2809875" cy="574675"/>
          </a:xfrm>
        </p:spPr>
        <p:txBody>
          <a:bodyPr/>
          <a:lstStyle/>
          <a:p>
            <a:pPr eaLnBrk="1" hangingPunct="1"/>
            <a:r>
              <a:rPr lang="en-US" altLang="zh-CN" sz="2400" smtClean="0"/>
              <a:t>Kepler</a:t>
            </a:r>
            <a:r>
              <a:rPr lang="zh-CN" altLang="en-US" sz="2400" smtClean="0"/>
              <a:t>第一定律</a:t>
            </a:r>
          </a:p>
        </p:txBody>
      </p:sp>
      <p:pic>
        <p:nvPicPr>
          <p:cNvPr id="21508" name="Picture 7" descr="KeplerC"/>
          <p:cNvPicPr>
            <a:picLocks noChangeAspect="1" noChangeArrowheads="1"/>
          </p:cNvPicPr>
          <p:nvPr/>
        </p:nvPicPr>
        <p:blipFill>
          <a:blip r:embed="rId4" cstate="print"/>
          <a:srcRect/>
          <a:stretch>
            <a:fillRect/>
          </a:stretch>
        </p:blipFill>
        <p:spPr bwMode="auto">
          <a:xfrm>
            <a:off x="468313" y="1628775"/>
            <a:ext cx="1912937" cy="2376488"/>
          </a:xfrm>
          <a:prstGeom prst="rect">
            <a:avLst/>
          </a:prstGeom>
          <a:noFill/>
          <a:ln w="9525">
            <a:noFill/>
            <a:miter lim="800000"/>
            <a:headEnd/>
            <a:tailEnd/>
          </a:ln>
        </p:spPr>
      </p:pic>
      <p:sp>
        <p:nvSpPr>
          <p:cNvPr id="21509" name="Text Box 9"/>
          <p:cNvSpPr txBox="1">
            <a:spLocks noChangeArrowheads="1"/>
          </p:cNvSpPr>
          <p:nvPr/>
        </p:nvSpPr>
        <p:spPr bwMode="auto">
          <a:xfrm>
            <a:off x="2555875" y="1670050"/>
            <a:ext cx="6192838" cy="822325"/>
          </a:xfrm>
          <a:prstGeom prst="rect">
            <a:avLst/>
          </a:prstGeom>
          <a:noFill/>
          <a:ln w="9525">
            <a:noFill/>
            <a:miter lim="800000"/>
            <a:headEnd/>
            <a:tailEnd/>
          </a:ln>
        </p:spPr>
        <p:txBody>
          <a:bodyPr>
            <a:spAutoFit/>
          </a:bodyPr>
          <a:lstStyle/>
          <a:p>
            <a:pPr marL="457200" indent="-457200" eaLnBrk="0" hangingPunct="0">
              <a:buFontTx/>
              <a:buAutoNum type="arabicPeriod"/>
            </a:pPr>
            <a:r>
              <a:rPr lang="zh-CN" altLang="en-US" sz="2400" b="1">
                <a:solidFill>
                  <a:srgbClr val="FF0000"/>
                </a:solidFill>
                <a:latin typeface="Times New Roman" pitchFamily="18" charset="0"/>
              </a:rPr>
              <a:t>行星绕太阳的轨道为椭圆，太阳位于椭圆的一个焦点上</a:t>
            </a:r>
            <a:endParaRPr kumimoji="1" lang="zh-CN" altLang="en-US" sz="2400">
              <a:solidFill>
                <a:srgbClr val="FF0000"/>
              </a:solidFill>
              <a:latin typeface="Times New Roman" pitchFamily="18" charset="0"/>
            </a:endParaRPr>
          </a:p>
        </p:txBody>
      </p:sp>
      <p:pic>
        <p:nvPicPr>
          <p:cNvPr id="21510" name="Picture 10"/>
          <p:cNvPicPr>
            <a:picLocks noChangeAspect="1" noChangeArrowheads="1"/>
          </p:cNvPicPr>
          <p:nvPr/>
        </p:nvPicPr>
        <p:blipFill>
          <a:blip r:embed="rId5" cstate="print"/>
          <a:srcRect/>
          <a:stretch>
            <a:fillRect/>
          </a:stretch>
        </p:blipFill>
        <p:spPr bwMode="auto">
          <a:xfrm>
            <a:off x="7380288" y="4724400"/>
            <a:ext cx="1430337" cy="1752600"/>
          </a:xfrm>
          <a:prstGeom prst="rect">
            <a:avLst/>
          </a:prstGeom>
          <a:noFill/>
          <a:ln w="9525">
            <a:noFill/>
            <a:miter lim="800000"/>
            <a:headEnd/>
            <a:tailEnd/>
          </a:ln>
        </p:spPr>
      </p:pic>
      <p:sp>
        <p:nvSpPr>
          <p:cNvPr id="21511" name="Rectangle 11"/>
          <p:cNvSpPr>
            <a:spLocks noChangeArrowheads="1"/>
          </p:cNvSpPr>
          <p:nvPr/>
        </p:nvSpPr>
        <p:spPr bwMode="auto">
          <a:xfrm>
            <a:off x="344488" y="188913"/>
            <a:ext cx="7227887"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9"/>
          <p:cNvPicPr>
            <a:picLocks noChangeAspect="1" noChangeArrowheads="1"/>
          </p:cNvPicPr>
          <p:nvPr/>
        </p:nvPicPr>
        <p:blipFill>
          <a:blip r:embed="rId3" cstate="print"/>
          <a:srcRect/>
          <a:stretch>
            <a:fillRect/>
          </a:stretch>
        </p:blipFill>
        <p:spPr bwMode="auto">
          <a:xfrm>
            <a:off x="2355850" y="2486025"/>
            <a:ext cx="4953000" cy="4183063"/>
          </a:xfrm>
          <a:prstGeom prst="rect">
            <a:avLst/>
          </a:prstGeom>
          <a:noFill/>
          <a:ln w="9525">
            <a:noFill/>
            <a:miter lim="800000"/>
            <a:headEnd/>
            <a:tailEnd/>
          </a:ln>
        </p:spPr>
      </p:pic>
      <p:sp>
        <p:nvSpPr>
          <p:cNvPr id="22531" name="Rectangle 3"/>
          <p:cNvSpPr>
            <a:spLocks noGrp="1" noChangeArrowheads="1"/>
          </p:cNvSpPr>
          <p:nvPr>
            <p:ph type="title"/>
          </p:nvPr>
        </p:nvSpPr>
        <p:spPr>
          <a:xfrm>
            <a:off x="393700" y="981075"/>
            <a:ext cx="2593975" cy="574675"/>
          </a:xfrm>
        </p:spPr>
        <p:txBody>
          <a:bodyPr/>
          <a:lstStyle/>
          <a:p>
            <a:pPr eaLnBrk="1" hangingPunct="1"/>
            <a:r>
              <a:rPr lang="en-US" altLang="zh-CN" sz="2400" smtClean="0"/>
              <a:t>Kepler</a:t>
            </a:r>
            <a:r>
              <a:rPr lang="zh-CN" altLang="en-US" sz="2400" smtClean="0"/>
              <a:t>第二定律</a:t>
            </a:r>
          </a:p>
        </p:txBody>
      </p:sp>
      <p:pic>
        <p:nvPicPr>
          <p:cNvPr id="22532" name="Picture 7" descr="KeplerC"/>
          <p:cNvPicPr>
            <a:picLocks noChangeAspect="1" noChangeArrowheads="1"/>
          </p:cNvPicPr>
          <p:nvPr/>
        </p:nvPicPr>
        <p:blipFill>
          <a:blip r:embed="rId4" cstate="print"/>
          <a:srcRect/>
          <a:stretch>
            <a:fillRect/>
          </a:stretch>
        </p:blipFill>
        <p:spPr bwMode="auto">
          <a:xfrm>
            <a:off x="468313" y="1557338"/>
            <a:ext cx="1912937" cy="2376487"/>
          </a:xfrm>
          <a:prstGeom prst="rect">
            <a:avLst/>
          </a:prstGeom>
          <a:noFill/>
          <a:ln w="9525">
            <a:noFill/>
            <a:miter lim="800000"/>
            <a:headEnd/>
            <a:tailEnd/>
          </a:ln>
        </p:spPr>
      </p:pic>
      <p:sp>
        <p:nvSpPr>
          <p:cNvPr id="22533" name="Text Box 8"/>
          <p:cNvSpPr txBox="1">
            <a:spLocks noChangeArrowheads="1"/>
          </p:cNvSpPr>
          <p:nvPr/>
        </p:nvSpPr>
        <p:spPr bwMode="auto">
          <a:xfrm>
            <a:off x="2555875" y="1603375"/>
            <a:ext cx="6337300" cy="457200"/>
          </a:xfrm>
          <a:prstGeom prst="rect">
            <a:avLst/>
          </a:prstGeom>
          <a:noFill/>
          <a:ln w="9525">
            <a:noFill/>
            <a:miter lim="800000"/>
            <a:headEnd/>
            <a:tailEnd/>
          </a:ln>
        </p:spPr>
        <p:txBody>
          <a:bodyPr>
            <a:spAutoFit/>
          </a:bodyPr>
          <a:lstStyle/>
          <a:p>
            <a:pPr marL="457200" indent="-457200" eaLnBrk="0" hangingPunct="0">
              <a:buFontTx/>
              <a:buAutoNum type="arabicPeriod" startAt="2"/>
            </a:pPr>
            <a:r>
              <a:rPr lang="zh-CN" altLang="en-US" sz="2400" b="1">
                <a:solidFill>
                  <a:srgbClr val="FF0000"/>
                </a:solidFill>
                <a:latin typeface="Times New Roman" pitchFamily="18" charset="0"/>
              </a:rPr>
              <a:t>行星向径在相等时间内扫过的面积相等</a:t>
            </a:r>
            <a:r>
              <a:rPr lang="en-US" altLang="zh-CN" sz="2400" b="1">
                <a:solidFill>
                  <a:srgbClr val="FF0000"/>
                </a:solidFill>
                <a:latin typeface="Times New Roman" pitchFamily="18" charset="0"/>
              </a:rPr>
              <a:t>.</a:t>
            </a:r>
            <a:endParaRPr kumimoji="1" lang="en-US" altLang="zh-CN" sz="2400">
              <a:solidFill>
                <a:srgbClr val="FF0000"/>
              </a:solidFill>
              <a:latin typeface="Times New Roman" pitchFamily="18" charset="0"/>
            </a:endParaRPr>
          </a:p>
        </p:txBody>
      </p:sp>
      <p:pic>
        <p:nvPicPr>
          <p:cNvPr id="22534" name="Picture 10"/>
          <p:cNvPicPr>
            <a:picLocks noChangeAspect="1" noChangeArrowheads="1"/>
          </p:cNvPicPr>
          <p:nvPr/>
        </p:nvPicPr>
        <p:blipFill>
          <a:blip r:embed="rId5" cstate="print"/>
          <a:srcRect/>
          <a:stretch>
            <a:fillRect/>
          </a:stretch>
        </p:blipFill>
        <p:spPr bwMode="auto">
          <a:xfrm>
            <a:off x="7389813" y="4700588"/>
            <a:ext cx="1430337" cy="1752600"/>
          </a:xfrm>
          <a:prstGeom prst="rect">
            <a:avLst/>
          </a:prstGeom>
          <a:noFill/>
          <a:ln w="9525">
            <a:noFill/>
            <a:miter lim="800000"/>
            <a:headEnd/>
            <a:tailEnd/>
          </a:ln>
        </p:spPr>
      </p:pic>
      <p:sp>
        <p:nvSpPr>
          <p:cNvPr id="22535" name="Rectangle 11"/>
          <p:cNvSpPr>
            <a:spLocks noChangeArrowheads="1"/>
          </p:cNvSpPr>
          <p:nvPr/>
        </p:nvSpPr>
        <p:spPr bwMode="auto">
          <a:xfrm>
            <a:off x="344488" y="188913"/>
            <a:ext cx="7156450"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395288" y="981075"/>
            <a:ext cx="2593975" cy="574675"/>
          </a:xfrm>
        </p:spPr>
        <p:txBody>
          <a:bodyPr/>
          <a:lstStyle/>
          <a:p>
            <a:pPr eaLnBrk="1" hangingPunct="1"/>
            <a:r>
              <a:rPr lang="en-US" altLang="zh-CN" sz="2400" smtClean="0"/>
              <a:t>Kepler</a:t>
            </a:r>
            <a:r>
              <a:rPr lang="zh-CN" altLang="en-US" sz="2400" smtClean="0"/>
              <a:t>第三定律</a:t>
            </a:r>
          </a:p>
        </p:txBody>
      </p:sp>
      <p:pic>
        <p:nvPicPr>
          <p:cNvPr id="23555" name="Picture 7" descr="KeplerC"/>
          <p:cNvPicPr>
            <a:picLocks noChangeAspect="1" noChangeArrowheads="1"/>
          </p:cNvPicPr>
          <p:nvPr/>
        </p:nvPicPr>
        <p:blipFill>
          <a:blip r:embed="rId3" cstate="print"/>
          <a:srcRect/>
          <a:stretch>
            <a:fillRect/>
          </a:stretch>
        </p:blipFill>
        <p:spPr bwMode="auto">
          <a:xfrm>
            <a:off x="468313" y="1557338"/>
            <a:ext cx="1912937" cy="2376487"/>
          </a:xfrm>
          <a:prstGeom prst="rect">
            <a:avLst/>
          </a:prstGeom>
          <a:noFill/>
          <a:ln w="9525">
            <a:noFill/>
            <a:miter lim="800000"/>
            <a:headEnd/>
            <a:tailEnd/>
          </a:ln>
        </p:spPr>
      </p:pic>
      <p:grpSp>
        <p:nvGrpSpPr>
          <p:cNvPr id="23556" name="Group 9"/>
          <p:cNvGrpSpPr>
            <a:grpSpLocks/>
          </p:cNvGrpSpPr>
          <p:nvPr/>
        </p:nvGrpSpPr>
        <p:grpSpPr bwMode="auto">
          <a:xfrm>
            <a:off x="611188" y="3859213"/>
            <a:ext cx="7993062" cy="2738437"/>
            <a:chOff x="689" y="643"/>
            <a:chExt cx="4485" cy="2075"/>
          </a:xfrm>
        </p:grpSpPr>
        <p:grpSp>
          <p:nvGrpSpPr>
            <p:cNvPr id="23560" name="Group 10"/>
            <p:cNvGrpSpPr>
              <a:grpSpLocks/>
            </p:cNvGrpSpPr>
            <p:nvPr/>
          </p:nvGrpSpPr>
          <p:grpSpPr bwMode="auto">
            <a:xfrm>
              <a:off x="738" y="643"/>
              <a:ext cx="4436" cy="358"/>
              <a:chOff x="738" y="643"/>
              <a:chExt cx="4436" cy="358"/>
            </a:xfrm>
          </p:grpSpPr>
          <p:sp>
            <p:nvSpPr>
              <p:cNvPr id="23590" name="Rectangle 11"/>
              <p:cNvSpPr>
                <a:spLocks noChangeArrowheads="1"/>
              </p:cNvSpPr>
              <p:nvPr/>
            </p:nvSpPr>
            <p:spPr bwMode="auto">
              <a:xfrm>
                <a:off x="738" y="690"/>
                <a:ext cx="1" cy="275"/>
              </a:xfrm>
              <a:prstGeom prst="rect">
                <a:avLst/>
              </a:prstGeom>
              <a:noFill/>
              <a:ln w="9525">
                <a:noFill/>
                <a:miter lim="800000"/>
                <a:headEnd/>
                <a:tailEnd/>
              </a:ln>
            </p:spPr>
            <p:txBody>
              <a:bodyPr wrap="none" lIns="0" tIns="0" rIns="0" bIns="0">
                <a:spAutoFit/>
              </a:bodyPr>
              <a:lstStyle/>
              <a:p>
                <a:endParaRPr kumimoji="1" lang="zh-CN" altLang="zh-CN" sz="2400" b="1">
                  <a:latin typeface="Times New Roman" pitchFamily="18" charset="0"/>
                </a:endParaRPr>
              </a:p>
            </p:txBody>
          </p:sp>
          <p:sp>
            <p:nvSpPr>
              <p:cNvPr id="23591" name="Rectangle 12"/>
              <p:cNvSpPr>
                <a:spLocks noChangeArrowheads="1"/>
              </p:cNvSpPr>
              <p:nvPr/>
            </p:nvSpPr>
            <p:spPr bwMode="auto">
              <a:xfrm>
                <a:off x="1632" y="671"/>
                <a:ext cx="529" cy="323"/>
              </a:xfrm>
              <a:prstGeom prst="rect">
                <a:avLst/>
              </a:prstGeom>
              <a:noFill/>
              <a:ln w="9525">
                <a:noFill/>
                <a:miter lim="800000"/>
                <a:headEnd/>
                <a:tailEnd/>
              </a:ln>
            </p:spPr>
            <p:txBody>
              <a:bodyPr wrap="none" lIns="0" tIns="0" rIns="0" bIns="0">
                <a:spAutoFit/>
              </a:bodyPr>
              <a:lstStyle/>
              <a:p>
                <a:r>
                  <a:rPr kumimoji="1" lang="zh-CN" altLang="en-US" sz="2400" b="1">
                    <a:solidFill>
                      <a:srgbClr val="000000"/>
                    </a:solidFill>
                    <a:latin typeface="Times New Roman" pitchFamily="18" charset="0"/>
                  </a:rPr>
                  <a:t>周期</a:t>
                </a:r>
                <a:r>
                  <a:rPr kumimoji="1" lang="zh-CN" altLang="en-US" sz="2800" b="1">
                    <a:solidFill>
                      <a:srgbClr val="000000"/>
                    </a:solidFill>
                    <a:latin typeface="Times New Roman" pitchFamily="18" charset="0"/>
                  </a:rPr>
                  <a:t> </a:t>
                </a:r>
                <a:r>
                  <a:rPr kumimoji="1" lang="en-US" altLang="zh-CN" sz="2800">
                    <a:solidFill>
                      <a:srgbClr val="000000"/>
                    </a:solidFill>
                    <a:latin typeface="Times New Roman" pitchFamily="18" charset="0"/>
                  </a:rPr>
                  <a:t>T</a:t>
                </a:r>
                <a:endParaRPr kumimoji="1" lang="en-US" altLang="zh-CN" sz="2400">
                  <a:latin typeface="Times New Roman" pitchFamily="18" charset="0"/>
                </a:endParaRPr>
              </a:p>
            </p:txBody>
          </p:sp>
          <p:grpSp>
            <p:nvGrpSpPr>
              <p:cNvPr id="23592" name="Group 13"/>
              <p:cNvGrpSpPr>
                <a:grpSpLocks/>
              </p:cNvGrpSpPr>
              <p:nvPr/>
            </p:nvGrpSpPr>
            <p:grpSpPr bwMode="auto">
              <a:xfrm>
                <a:off x="2765" y="652"/>
                <a:ext cx="191" cy="349"/>
                <a:chOff x="2774" y="605"/>
                <a:chExt cx="191" cy="349"/>
              </a:xfrm>
            </p:grpSpPr>
            <p:sp>
              <p:nvSpPr>
                <p:cNvPr id="23597" name="Rectangle 14"/>
                <p:cNvSpPr>
                  <a:spLocks noChangeArrowheads="1"/>
                </p:cNvSpPr>
                <p:nvPr/>
              </p:nvSpPr>
              <p:spPr bwMode="auto">
                <a:xfrm>
                  <a:off x="2774" y="633"/>
                  <a:ext cx="126" cy="321"/>
                </a:xfrm>
                <a:prstGeom prst="rect">
                  <a:avLst/>
                </a:prstGeom>
                <a:noFill/>
                <a:ln w="9525">
                  <a:noFill/>
                  <a:miter lim="800000"/>
                  <a:headEnd/>
                  <a:tailEnd/>
                </a:ln>
              </p:spPr>
              <p:txBody>
                <a:bodyPr wrap="none" lIns="0" tIns="0" rIns="0" bIns="0">
                  <a:spAutoFit/>
                </a:bodyPr>
                <a:lstStyle/>
                <a:p>
                  <a:r>
                    <a:rPr kumimoji="1" lang="en-US" altLang="zh-CN" sz="2800">
                      <a:latin typeface="Times New Roman" pitchFamily="18" charset="0"/>
                    </a:rPr>
                    <a:t>T</a:t>
                  </a:r>
                </a:p>
              </p:txBody>
            </p:sp>
            <p:sp>
              <p:nvSpPr>
                <p:cNvPr id="23598" name="Rectangle 15"/>
                <p:cNvSpPr>
                  <a:spLocks noChangeArrowheads="1"/>
                </p:cNvSpPr>
                <p:nvPr/>
              </p:nvSpPr>
              <p:spPr bwMode="auto">
                <a:xfrm>
                  <a:off x="2899" y="605"/>
                  <a:ext cx="66" cy="207"/>
                </a:xfrm>
                <a:prstGeom prst="rect">
                  <a:avLst/>
                </a:prstGeom>
                <a:noFill/>
                <a:ln w="9525">
                  <a:noFill/>
                  <a:miter lim="800000"/>
                  <a:headEnd/>
                  <a:tailEnd/>
                </a:ln>
              </p:spPr>
              <p:txBody>
                <a:bodyPr wrap="none" lIns="0" tIns="0" rIns="0" bIns="0">
                  <a:spAutoFit/>
                </a:bodyPr>
                <a:lstStyle/>
                <a:p>
                  <a:r>
                    <a:rPr kumimoji="1" lang="en-US" altLang="zh-CN">
                      <a:solidFill>
                        <a:srgbClr val="000000"/>
                      </a:solidFill>
                      <a:latin typeface="Times New Roman" pitchFamily="18" charset="0"/>
                    </a:rPr>
                    <a:t>2</a:t>
                  </a:r>
                  <a:endParaRPr kumimoji="1" lang="en-US" altLang="zh-CN" sz="2400">
                    <a:latin typeface="Times New Roman" pitchFamily="18" charset="0"/>
                  </a:endParaRPr>
                </a:p>
              </p:txBody>
            </p:sp>
          </p:grpSp>
          <p:grpSp>
            <p:nvGrpSpPr>
              <p:cNvPr id="23593" name="Group 16"/>
              <p:cNvGrpSpPr>
                <a:grpSpLocks/>
              </p:cNvGrpSpPr>
              <p:nvPr/>
            </p:nvGrpSpPr>
            <p:grpSpPr bwMode="auto">
              <a:xfrm>
                <a:off x="3830" y="643"/>
                <a:ext cx="166" cy="352"/>
                <a:chOff x="3830" y="605"/>
                <a:chExt cx="166" cy="352"/>
              </a:xfrm>
            </p:grpSpPr>
            <p:sp>
              <p:nvSpPr>
                <p:cNvPr id="23595" name="Rectangle 17"/>
                <p:cNvSpPr>
                  <a:spLocks noChangeArrowheads="1"/>
                </p:cNvSpPr>
                <p:nvPr/>
              </p:nvSpPr>
              <p:spPr bwMode="auto">
                <a:xfrm>
                  <a:off x="3830" y="634"/>
                  <a:ext cx="91"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a</a:t>
                  </a:r>
                  <a:endParaRPr kumimoji="1" lang="en-US" altLang="zh-CN" sz="2400">
                    <a:latin typeface="Times New Roman" pitchFamily="18" charset="0"/>
                  </a:endParaRPr>
                </a:p>
              </p:txBody>
            </p:sp>
            <p:sp>
              <p:nvSpPr>
                <p:cNvPr id="23596" name="Rectangle 18"/>
                <p:cNvSpPr>
                  <a:spLocks noChangeArrowheads="1"/>
                </p:cNvSpPr>
                <p:nvPr/>
              </p:nvSpPr>
              <p:spPr bwMode="auto">
                <a:xfrm>
                  <a:off x="3930" y="605"/>
                  <a:ext cx="66" cy="207"/>
                </a:xfrm>
                <a:prstGeom prst="rect">
                  <a:avLst/>
                </a:prstGeom>
                <a:noFill/>
                <a:ln w="9525">
                  <a:noFill/>
                  <a:miter lim="800000"/>
                  <a:headEnd/>
                  <a:tailEnd/>
                </a:ln>
              </p:spPr>
              <p:txBody>
                <a:bodyPr wrap="none" lIns="0" tIns="0" rIns="0" bIns="0">
                  <a:spAutoFit/>
                </a:bodyPr>
                <a:lstStyle/>
                <a:p>
                  <a:r>
                    <a:rPr kumimoji="1" lang="en-US" altLang="zh-CN">
                      <a:solidFill>
                        <a:srgbClr val="000000"/>
                      </a:solidFill>
                      <a:latin typeface="Times New Roman" pitchFamily="18" charset="0"/>
                    </a:rPr>
                    <a:t>3</a:t>
                  </a:r>
                  <a:endParaRPr kumimoji="1" lang="en-US" altLang="zh-CN" sz="2400">
                    <a:latin typeface="Times New Roman" pitchFamily="18" charset="0"/>
                  </a:endParaRPr>
                </a:p>
              </p:txBody>
            </p:sp>
          </p:grpSp>
          <p:sp>
            <p:nvSpPr>
              <p:cNvPr id="23594" name="Rectangle 19"/>
              <p:cNvSpPr>
                <a:spLocks noChangeArrowheads="1"/>
              </p:cNvSpPr>
              <p:nvPr/>
            </p:nvSpPr>
            <p:spPr bwMode="auto">
              <a:xfrm>
                <a:off x="4512" y="663"/>
                <a:ext cx="662" cy="324"/>
              </a:xfrm>
              <a:prstGeom prst="rect">
                <a:avLst/>
              </a:prstGeom>
              <a:noFill/>
              <a:ln w="9525">
                <a:noFill/>
                <a:miter lim="800000"/>
                <a:headEnd/>
                <a:tailEnd/>
              </a:ln>
            </p:spPr>
            <p:txBody>
              <a:bodyPr wrap="none" lIns="0" tIns="0" rIns="0" bIns="0">
                <a:spAutoFit/>
              </a:bodyPr>
              <a:lstStyle/>
              <a:p>
                <a:r>
                  <a:rPr kumimoji="1" lang="zh-CN" altLang="en-US" sz="2400" b="1">
                    <a:solidFill>
                      <a:srgbClr val="000000"/>
                    </a:solidFill>
                    <a:latin typeface="Times New Roman" pitchFamily="18" charset="0"/>
                  </a:rPr>
                  <a:t>半长径 </a:t>
                </a:r>
                <a:r>
                  <a:rPr kumimoji="1" lang="en-US" altLang="zh-CN" sz="2800">
                    <a:solidFill>
                      <a:srgbClr val="000000"/>
                    </a:solidFill>
                    <a:latin typeface="Times New Roman" pitchFamily="18" charset="0"/>
                  </a:rPr>
                  <a:t>a</a:t>
                </a:r>
                <a:endParaRPr kumimoji="1" lang="en-US" altLang="zh-CN" sz="2400">
                  <a:latin typeface="Times New Roman" pitchFamily="18" charset="0"/>
                </a:endParaRPr>
              </a:p>
            </p:txBody>
          </p:sp>
        </p:grpSp>
        <p:grpSp>
          <p:nvGrpSpPr>
            <p:cNvPr id="23561" name="Group 20"/>
            <p:cNvGrpSpPr>
              <a:grpSpLocks/>
            </p:cNvGrpSpPr>
            <p:nvPr/>
          </p:nvGrpSpPr>
          <p:grpSpPr bwMode="auto">
            <a:xfrm>
              <a:off x="733" y="1029"/>
              <a:ext cx="4203" cy="324"/>
              <a:chOff x="733" y="1029"/>
              <a:chExt cx="4203" cy="324"/>
            </a:xfrm>
          </p:grpSpPr>
          <p:sp>
            <p:nvSpPr>
              <p:cNvPr id="23585" name="Rectangle 21"/>
              <p:cNvSpPr>
                <a:spLocks noChangeArrowheads="1"/>
              </p:cNvSpPr>
              <p:nvPr/>
            </p:nvSpPr>
            <p:spPr bwMode="auto">
              <a:xfrm>
                <a:off x="733" y="1029"/>
                <a:ext cx="352" cy="277"/>
              </a:xfrm>
              <a:prstGeom prst="rect">
                <a:avLst/>
              </a:prstGeom>
              <a:noFill/>
              <a:ln w="9525">
                <a:noFill/>
                <a:miter lim="800000"/>
                <a:headEnd/>
                <a:tailEnd/>
              </a:ln>
            </p:spPr>
            <p:txBody>
              <a:bodyPr wrap="none" lIns="0" tIns="0" rIns="0" bIns="0">
                <a:spAutoFit/>
              </a:bodyPr>
              <a:lstStyle/>
              <a:p>
                <a:r>
                  <a:rPr kumimoji="1" lang="zh-CN" altLang="en-US" sz="2400" b="1">
                    <a:solidFill>
                      <a:srgbClr val="000000"/>
                    </a:solidFill>
                    <a:latin typeface="Times New Roman" pitchFamily="18" charset="0"/>
                  </a:rPr>
                  <a:t>地球</a:t>
                </a:r>
                <a:endParaRPr kumimoji="1" lang="zh-CN" altLang="en-US" sz="2000" b="1">
                  <a:latin typeface="Times New Roman" pitchFamily="18" charset="0"/>
                </a:endParaRPr>
              </a:p>
            </p:txBody>
          </p:sp>
          <p:sp>
            <p:nvSpPr>
              <p:cNvPr id="23586" name="Rectangle 22"/>
              <p:cNvSpPr>
                <a:spLocks noChangeArrowheads="1"/>
              </p:cNvSpPr>
              <p:nvPr/>
            </p:nvSpPr>
            <p:spPr bwMode="auto">
              <a:xfrm>
                <a:off x="1833" y="1029"/>
                <a:ext cx="102"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a:t>
                </a:r>
                <a:endParaRPr kumimoji="1" lang="en-US" altLang="zh-CN" sz="2400">
                  <a:latin typeface="Times New Roman" pitchFamily="18" charset="0"/>
                </a:endParaRPr>
              </a:p>
            </p:txBody>
          </p:sp>
          <p:sp>
            <p:nvSpPr>
              <p:cNvPr id="23587" name="Rectangle 23"/>
              <p:cNvSpPr>
                <a:spLocks noChangeArrowheads="1"/>
              </p:cNvSpPr>
              <p:nvPr/>
            </p:nvSpPr>
            <p:spPr bwMode="auto">
              <a:xfrm>
                <a:off x="2817" y="1029"/>
                <a:ext cx="102"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a:t>
                </a:r>
                <a:endParaRPr kumimoji="1" lang="en-US" altLang="zh-CN" sz="2400">
                  <a:latin typeface="Times New Roman" pitchFamily="18" charset="0"/>
                </a:endParaRPr>
              </a:p>
            </p:txBody>
          </p:sp>
          <p:sp>
            <p:nvSpPr>
              <p:cNvPr id="23588" name="Rectangle 24"/>
              <p:cNvSpPr>
                <a:spLocks noChangeArrowheads="1"/>
              </p:cNvSpPr>
              <p:nvPr/>
            </p:nvSpPr>
            <p:spPr bwMode="auto">
              <a:xfrm>
                <a:off x="3861" y="1029"/>
                <a:ext cx="103"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a:t>
                </a:r>
                <a:endParaRPr kumimoji="1" lang="en-US" altLang="zh-CN" sz="2400">
                  <a:latin typeface="Times New Roman" pitchFamily="18" charset="0"/>
                </a:endParaRPr>
              </a:p>
            </p:txBody>
          </p:sp>
          <p:sp>
            <p:nvSpPr>
              <p:cNvPr id="23589" name="Rectangle 25"/>
              <p:cNvSpPr>
                <a:spLocks noChangeArrowheads="1"/>
              </p:cNvSpPr>
              <p:nvPr/>
            </p:nvSpPr>
            <p:spPr bwMode="auto">
              <a:xfrm>
                <a:off x="4833" y="1029"/>
                <a:ext cx="103"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a:t>
                </a:r>
                <a:endParaRPr kumimoji="1" lang="en-US" altLang="zh-CN" sz="2400">
                  <a:latin typeface="Times New Roman" pitchFamily="18" charset="0"/>
                </a:endParaRPr>
              </a:p>
            </p:txBody>
          </p:sp>
        </p:grpSp>
        <p:grpSp>
          <p:nvGrpSpPr>
            <p:cNvPr id="23562" name="Group 26"/>
            <p:cNvGrpSpPr>
              <a:grpSpLocks/>
            </p:cNvGrpSpPr>
            <p:nvPr/>
          </p:nvGrpSpPr>
          <p:grpSpPr bwMode="auto">
            <a:xfrm>
              <a:off x="726" y="1358"/>
              <a:ext cx="4415" cy="323"/>
              <a:chOff x="726" y="1424"/>
              <a:chExt cx="4415" cy="323"/>
            </a:xfrm>
          </p:grpSpPr>
          <p:sp>
            <p:nvSpPr>
              <p:cNvPr id="23580" name="Rectangle 27"/>
              <p:cNvSpPr>
                <a:spLocks noChangeArrowheads="1"/>
              </p:cNvSpPr>
              <p:nvPr/>
            </p:nvSpPr>
            <p:spPr bwMode="auto">
              <a:xfrm>
                <a:off x="726" y="1424"/>
                <a:ext cx="357" cy="275"/>
              </a:xfrm>
              <a:prstGeom prst="rect">
                <a:avLst/>
              </a:prstGeom>
              <a:noFill/>
              <a:ln w="9525">
                <a:noFill/>
                <a:miter lim="800000"/>
                <a:headEnd/>
                <a:tailEnd/>
              </a:ln>
            </p:spPr>
            <p:txBody>
              <a:bodyPr lIns="0" tIns="0" rIns="0" bIns="0">
                <a:spAutoFit/>
              </a:bodyPr>
              <a:lstStyle/>
              <a:p>
                <a:r>
                  <a:rPr kumimoji="1" lang="zh-CN" altLang="en-US" sz="2400" b="1">
                    <a:solidFill>
                      <a:srgbClr val="000000"/>
                    </a:solidFill>
                    <a:latin typeface="Times New Roman" pitchFamily="18" charset="0"/>
                  </a:rPr>
                  <a:t>金星</a:t>
                </a:r>
                <a:endParaRPr kumimoji="1" lang="zh-CN" altLang="en-US" sz="2000" b="1">
                  <a:latin typeface="Times New Roman" pitchFamily="18" charset="0"/>
                </a:endParaRPr>
              </a:p>
            </p:txBody>
          </p:sp>
          <p:sp>
            <p:nvSpPr>
              <p:cNvPr id="23581" name="Rectangle 28"/>
              <p:cNvSpPr>
                <a:spLocks noChangeArrowheads="1"/>
              </p:cNvSpPr>
              <p:nvPr/>
            </p:nvSpPr>
            <p:spPr bwMode="auto">
              <a:xfrm>
                <a:off x="1521" y="1424"/>
                <a:ext cx="667"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0.61521</a:t>
                </a:r>
                <a:endParaRPr kumimoji="1" lang="en-US" altLang="zh-CN" sz="2400">
                  <a:latin typeface="Times New Roman" pitchFamily="18" charset="0"/>
                </a:endParaRPr>
              </a:p>
            </p:txBody>
          </p:sp>
          <p:sp>
            <p:nvSpPr>
              <p:cNvPr id="23582" name="Rectangle 29"/>
              <p:cNvSpPr>
                <a:spLocks noChangeArrowheads="1"/>
              </p:cNvSpPr>
              <p:nvPr/>
            </p:nvSpPr>
            <p:spPr bwMode="auto">
              <a:xfrm>
                <a:off x="2506" y="1424"/>
                <a:ext cx="667"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0.37848</a:t>
                </a:r>
                <a:endParaRPr kumimoji="1" lang="en-US" altLang="zh-CN" sz="2400">
                  <a:latin typeface="Times New Roman" pitchFamily="18" charset="0"/>
                </a:endParaRPr>
              </a:p>
            </p:txBody>
          </p:sp>
          <p:sp>
            <p:nvSpPr>
              <p:cNvPr id="23583" name="Rectangle 30"/>
              <p:cNvSpPr>
                <a:spLocks noChangeArrowheads="1"/>
              </p:cNvSpPr>
              <p:nvPr/>
            </p:nvSpPr>
            <p:spPr bwMode="auto">
              <a:xfrm>
                <a:off x="3551" y="1424"/>
                <a:ext cx="667"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0.37840</a:t>
                </a:r>
                <a:endParaRPr kumimoji="1" lang="en-US" altLang="zh-CN" sz="2400">
                  <a:latin typeface="Times New Roman" pitchFamily="18" charset="0"/>
                </a:endParaRPr>
              </a:p>
            </p:txBody>
          </p:sp>
          <p:sp>
            <p:nvSpPr>
              <p:cNvPr id="23584" name="Rectangle 31"/>
              <p:cNvSpPr>
                <a:spLocks noChangeArrowheads="1"/>
              </p:cNvSpPr>
              <p:nvPr/>
            </p:nvSpPr>
            <p:spPr bwMode="auto">
              <a:xfrm>
                <a:off x="4577" y="1424"/>
                <a:ext cx="564"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0.7233</a:t>
                </a:r>
                <a:endParaRPr kumimoji="1" lang="en-US" altLang="zh-CN" sz="2400">
                  <a:latin typeface="Times New Roman" pitchFamily="18" charset="0"/>
                </a:endParaRPr>
              </a:p>
            </p:txBody>
          </p:sp>
        </p:grpSp>
        <p:grpSp>
          <p:nvGrpSpPr>
            <p:cNvPr id="23563" name="Group 32"/>
            <p:cNvGrpSpPr>
              <a:grpSpLocks/>
            </p:cNvGrpSpPr>
            <p:nvPr/>
          </p:nvGrpSpPr>
          <p:grpSpPr bwMode="auto">
            <a:xfrm>
              <a:off x="744" y="1717"/>
              <a:ext cx="4397" cy="334"/>
              <a:chOff x="744" y="1811"/>
              <a:chExt cx="4397" cy="334"/>
            </a:xfrm>
          </p:grpSpPr>
          <p:sp>
            <p:nvSpPr>
              <p:cNvPr id="23575" name="Rectangle 33"/>
              <p:cNvSpPr>
                <a:spLocks noChangeArrowheads="1"/>
              </p:cNvSpPr>
              <p:nvPr/>
            </p:nvSpPr>
            <p:spPr bwMode="auto">
              <a:xfrm>
                <a:off x="744" y="1811"/>
                <a:ext cx="352" cy="276"/>
              </a:xfrm>
              <a:prstGeom prst="rect">
                <a:avLst/>
              </a:prstGeom>
              <a:noFill/>
              <a:ln w="9525">
                <a:noFill/>
                <a:miter lim="800000"/>
                <a:headEnd/>
                <a:tailEnd/>
              </a:ln>
            </p:spPr>
            <p:txBody>
              <a:bodyPr wrap="none" lIns="0" tIns="0" rIns="0" bIns="0">
                <a:spAutoFit/>
              </a:bodyPr>
              <a:lstStyle/>
              <a:p>
                <a:r>
                  <a:rPr kumimoji="1" lang="zh-CN" altLang="en-US" sz="2400" b="1">
                    <a:solidFill>
                      <a:srgbClr val="000000"/>
                    </a:solidFill>
                    <a:latin typeface="Times New Roman" pitchFamily="18" charset="0"/>
                  </a:rPr>
                  <a:t>木星</a:t>
                </a:r>
                <a:endParaRPr kumimoji="1" lang="zh-CN" altLang="en-US" sz="2000" b="1">
                  <a:latin typeface="Times New Roman" pitchFamily="18" charset="0"/>
                </a:endParaRPr>
              </a:p>
            </p:txBody>
          </p:sp>
          <p:sp>
            <p:nvSpPr>
              <p:cNvPr id="23576" name="Rectangle 34"/>
              <p:cNvSpPr>
                <a:spLocks noChangeArrowheads="1"/>
              </p:cNvSpPr>
              <p:nvPr/>
            </p:nvSpPr>
            <p:spPr bwMode="auto">
              <a:xfrm>
                <a:off x="1635" y="1822"/>
                <a:ext cx="461"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11.86</a:t>
                </a:r>
                <a:endParaRPr kumimoji="1" lang="en-US" altLang="zh-CN" sz="2400">
                  <a:latin typeface="Times New Roman" pitchFamily="18" charset="0"/>
                </a:endParaRPr>
              </a:p>
            </p:txBody>
          </p:sp>
          <p:sp>
            <p:nvSpPr>
              <p:cNvPr id="23577" name="Rectangle 35"/>
              <p:cNvSpPr>
                <a:spLocks noChangeArrowheads="1"/>
              </p:cNvSpPr>
              <p:nvPr/>
            </p:nvSpPr>
            <p:spPr bwMode="auto">
              <a:xfrm>
                <a:off x="2564" y="1822"/>
                <a:ext cx="564"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140.66</a:t>
                </a:r>
                <a:endParaRPr kumimoji="1" lang="en-US" altLang="zh-CN" sz="2400">
                  <a:latin typeface="Times New Roman" pitchFamily="18" charset="0"/>
                </a:endParaRPr>
              </a:p>
            </p:txBody>
          </p:sp>
          <p:sp>
            <p:nvSpPr>
              <p:cNvPr id="23578" name="Rectangle 36"/>
              <p:cNvSpPr>
                <a:spLocks noChangeArrowheads="1"/>
              </p:cNvSpPr>
              <p:nvPr/>
            </p:nvSpPr>
            <p:spPr bwMode="auto">
              <a:xfrm>
                <a:off x="3607" y="1822"/>
                <a:ext cx="565"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140.84</a:t>
                </a:r>
                <a:endParaRPr kumimoji="1" lang="en-US" altLang="zh-CN" sz="2400">
                  <a:latin typeface="Times New Roman" pitchFamily="18" charset="0"/>
                </a:endParaRPr>
              </a:p>
            </p:txBody>
          </p:sp>
          <p:sp>
            <p:nvSpPr>
              <p:cNvPr id="23579" name="Rectangle 37"/>
              <p:cNvSpPr>
                <a:spLocks noChangeArrowheads="1"/>
              </p:cNvSpPr>
              <p:nvPr/>
            </p:nvSpPr>
            <p:spPr bwMode="auto">
              <a:xfrm>
                <a:off x="4577" y="1822"/>
                <a:ext cx="564"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5.2028</a:t>
                </a:r>
                <a:endParaRPr kumimoji="1" lang="en-US" altLang="zh-CN" sz="2400">
                  <a:latin typeface="Times New Roman" pitchFamily="18" charset="0"/>
                </a:endParaRPr>
              </a:p>
            </p:txBody>
          </p:sp>
        </p:grpSp>
        <p:grpSp>
          <p:nvGrpSpPr>
            <p:cNvPr id="23564" name="Group 38"/>
            <p:cNvGrpSpPr>
              <a:grpSpLocks/>
            </p:cNvGrpSpPr>
            <p:nvPr/>
          </p:nvGrpSpPr>
          <p:grpSpPr bwMode="auto">
            <a:xfrm>
              <a:off x="689" y="2073"/>
              <a:ext cx="4452" cy="324"/>
              <a:chOff x="689" y="2215"/>
              <a:chExt cx="4452" cy="324"/>
            </a:xfrm>
          </p:grpSpPr>
          <p:sp>
            <p:nvSpPr>
              <p:cNvPr id="23570" name="Rectangle 39"/>
              <p:cNvSpPr>
                <a:spLocks noChangeArrowheads="1"/>
              </p:cNvSpPr>
              <p:nvPr/>
            </p:nvSpPr>
            <p:spPr bwMode="auto">
              <a:xfrm>
                <a:off x="689" y="2216"/>
                <a:ext cx="528" cy="277"/>
              </a:xfrm>
              <a:prstGeom prst="rect">
                <a:avLst/>
              </a:prstGeom>
              <a:noFill/>
              <a:ln w="9525">
                <a:noFill/>
                <a:miter lim="800000"/>
                <a:headEnd/>
                <a:tailEnd/>
              </a:ln>
            </p:spPr>
            <p:txBody>
              <a:bodyPr wrap="none" lIns="0" tIns="0" rIns="0" bIns="0">
                <a:spAutoFit/>
              </a:bodyPr>
              <a:lstStyle/>
              <a:p>
                <a:r>
                  <a:rPr kumimoji="1" lang="zh-CN" altLang="en-US" sz="2400" b="1">
                    <a:solidFill>
                      <a:srgbClr val="000000"/>
                    </a:solidFill>
                    <a:latin typeface="Times New Roman" pitchFamily="18" charset="0"/>
                  </a:rPr>
                  <a:t>天王星</a:t>
                </a:r>
                <a:endParaRPr kumimoji="1" lang="zh-CN" altLang="en-US" sz="2000" b="1">
                  <a:latin typeface="Times New Roman" pitchFamily="18" charset="0"/>
                </a:endParaRPr>
              </a:p>
            </p:txBody>
          </p:sp>
          <p:sp>
            <p:nvSpPr>
              <p:cNvPr id="23571" name="Rectangle 40"/>
              <p:cNvSpPr>
                <a:spLocks noChangeArrowheads="1"/>
              </p:cNvSpPr>
              <p:nvPr/>
            </p:nvSpPr>
            <p:spPr bwMode="auto">
              <a:xfrm>
                <a:off x="1576" y="2215"/>
                <a:ext cx="564"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164.82</a:t>
                </a:r>
                <a:endParaRPr kumimoji="1" lang="en-US" altLang="zh-CN" sz="2400">
                  <a:latin typeface="Times New Roman" pitchFamily="18" charset="0"/>
                </a:endParaRPr>
              </a:p>
            </p:txBody>
          </p:sp>
          <p:sp>
            <p:nvSpPr>
              <p:cNvPr id="23572" name="Rectangle 41"/>
              <p:cNvSpPr>
                <a:spLocks noChangeArrowheads="1"/>
              </p:cNvSpPr>
              <p:nvPr/>
            </p:nvSpPr>
            <p:spPr bwMode="auto">
              <a:xfrm>
                <a:off x="2479" y="2215"/>
                <a:ext cx="719"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27,165.6</a:t>
                </a:r>
                <a:endParaRPr kumimoji="1" lang="en-US" altLang="zh-CN" sz="2400">
                  <a:latin typeface="Times New Roman" pitchFamily="18" charset="0"/>
                </a:endParaRPr>
              </a:p>
            </p:txBody>
          </p:sp>
          <p:sp>
            <p:nvSpPr>
              <p:cNvPr id="23573" name="Rectangle 42"/>
              <p:cNvSpPr>
                <a:spLocks noChangeArrowheads="1"/>
              </p:cNvSpPr>
              <p:nvPr/>
            </p:nvSpPr>
            <p:spPr bwMode="auto">
              <a:xfrm>
                <a:off x="3521" y="2215"/>
                <a:ext cx="722" cy="324"/>
              </a:xfrm>
              <a:prstGeom prst="rect">
                <a:avLst/>
              </a:prstGeom>
              <a:noFill/>
              <a:ln w="9525">
                <a:noFill/>
                <a:miter lim="800000"/>
                <a:headEnd/>
                <a:tailEnd/>
              </a:ln>
            </p:spPr>
            <p:txBody>
              <a:bodyPr lIns="0" tIns="0" rIns="0" bIns="0">
                <a:spAutoFit/>
              </a:bodyPr>
              <a:lstStyle/>
              <a:p>
                <a:r>
                  <a:rPr kumimoji="1" lang="en-US" altLang="zh-CN" sz="2800">
                    <a:solidFill>
                      <a:srgbClr val="000000"/>
                    </a:solidFill>
                    <a:latin typeface="Times New Roman" pitchFamily="18" charset="0"/>
                  </a:rPr>
                  <a:t>27,165.0</a:t>
                </a:r>
                <a:endParaRPr kumimoji="1" lang="en-US" altLang="zh-CN" sz="2400">
                  <a:latin typeface="Times New Roman" pitchFamily="18" charset="0"/>
                </a:endParaRPr>
              </a:p>
            </p:txBody>
          </p:sp>
          <p:sp>
            <p:nvSpPr>
              <p:cNvPr id="23574" name="Rectangle 43"/>
              <p:cNvSpPr>
                <a:spLocks noChangeArrowheads="1"/>
              </p:cNvSpPr>
              <p:nvPr/>
            </p:nvSpPr>
            <p:spPr bwMode="auto">
              <a:xfrm>
                <a:off x="4577" y="2215"/>
                <a:ext cx="564" cy="324"/>
              </a:xfrm>
              <a:prstGeom prst="rect">
                <a:avLst/>
              </a:prstGeom>
              <a:noFill/>
              <a:ln w="9525">
                <a:noFill/>
                <a:miter lim="800000"/>
                <a:headEnd/>
                <a:tailEnd/>
              </a:ln>
            </p:spPr>
            <p:txBody>
              <a:bodyPr lIns="0" tIns="0" rIns="0" bIns="0">
                <a:spAutoFit/>
              </a:bodyPr>
              <a:lstStyle/>
              <a:p>
                <a:r>
                  <a:rPr kumimoji="1" lang="en-US" altLang="zh-CN" sz="2800">
                    <a:solidFill>
                      <a:srgbClr val="000000"/>
                    </a:solidFill>
                    <a:latin typeface="Times New Roman" pitchFamily="18" charset="0"/>
                  </a:rPr>
                  <a:t>30.061</a:t>
                </a:r>
                <a:endParaRPr kumimoji="1" lang="en-US" altLang="zh-CN" sz="2400">
                  <a:latin typeface="Times New Roman" pitchFamily="18" charset="0"/>
                </a:endParaRPr>
              </a:p>
            </p:txBody>
          </p:sp>
        </p:grpSp>
        <p:sp>
          <p:nvSpPr>
            <p:cNvPr id="23565" name="Rectangle 44"/>
            <p:cNvSpPr>
              <a:spLocks noChangeArrowheads="1"/>
            </p:cNvSpPr>
            <p:nvPr/>
          </p:nvSpPr>
          <p:spPr bwMode="auto">
            <a:xfrm>
              <a:off x="778" y="2412"/>
              <a:ext cx="352" cy="277"/>
            </a:xfrm>
            <a:prstGeom prst="rect">
              <a:avLst/>
            </a:prstGeom>
            <a:noFill/>
            <a:ln w="9525">
              <a:noFill/>
              <a:miter lim="800000"/>
              <a:headEnd/>
              <a:tailEnd/>
            </a:ln>
          </p:spPr>
          <p:txBody>
            <a:bodyPr wrap="none" lIns="0" tIns="0" rIns="0" bIns="0">
              <a:spAutoFit/>
            </a:bodyPr>
            <a:lstStyle/>
            <a:p>
              <a:r>
                <a:rPr kumimoji="1" lang="zh-CN" altLang="en-US" sz="2400" b="1">
                  <a:solidFill>
                    <a:srgbClr val="000000"/>
                  </a:solidFill>
                  <a:latin typeface="Times New Roman" pitchFamily="18" charset="0"/>
                </a:rPr>
                <a:t>水星</a:t>
              </a:r>
              <a:endParaRPr kumimoji="1" lang="zh-CN" altLang="en-US" sz="2000" b="1">
                <a:latin typeface="Times New Roman" pitchFamily="18" charset="0"/>
              </a:endParaRPr>
            </a:p>
          </p:txBody>
        </p:sp>
        <p:sp>
          <p:nvSpPr>
            <p:cNvPr id="23566" name="Rectangle 45"/>
            <p:cNvSpPr>
              <a:spLocks noChangeArrowheads="1"/>
            </p:cNvSpPr>
            <p:nvPr/>
          </p:nvSpPr>
          <p:spPr bwMode="auto">
            <a:xfrm>
              <a:off x="1541" y="2394"/>
              <a:ext cx="667"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0.24085</a:t>
              </a:r>
              <a:endParaRPr kumimoji="1" lang="en-US" altLang="zh-CN" sz="2400">
                <a:latin typeface="Times New Roman" pitchFamily="18" charset="0"/>
              </a:endParaRPr>
            </a:p>
          </p:txBody>
        </p:sp>
        <p:sp>
          <p:nvSpPr>
            <p:cNvPr id="23567" name="Rectangle 46"/>
            <p:cNvSpPr>
              <a:spLocks noChangeArrowheads="1"/>
            </p:cNvSpPr>
            <p:nvPr/>
          </p:nvSpPr>
          <p:spPr bwMode="auto">
            <a:xfrm>
              <a:off x="2470" y="2394"/>
              <a:ext cx="770"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0.058009</a:t>
              </a:r>
              <a:endParaRPr kumimoji="1" lang="en-US" altLang="zh-CN" sz="2400">
                <a:latin typeface="Times New Roman" pitchFamily="18" charset="0"/>
              </a:endParaRPr>
            </a:p>
          </p:txBody>
        </p:sp>
        <p:sp>
          <p:nvSpPr>
            <p:cNvPr id="23568" name="Rectangle 47"/>
            <p:cNvSpPr>
              <a:spLocks noChangeArrowheads="1"/>
            </p:cNvSpPr>
            <p:nvPr/>
          </p:nvSpPr>
          <p:spPr bwMode="auto">
            <a:xfrm>
              <a:off x="3512" y="2394"/>
              <a:ext cx="770" cy="324"/>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0.058005</a:t>
              </a:r>
              <a:endParaRPr kumimoji="1" lang="en-US" altLang="zh-CN" sz="2400">
                <a:latin typeface="Times New Roman" pitchFamily="18" charset="0"/>
              </a:endParaRPr>
            </a:p>
          </p:txBody>
        </p:sp>
        <p:sp>
          <p:nvSpPr>
            <p:cNvPr id="23569" name="Rectangle 48"/>
            <p:cNvSpPr>
              <a:spLocks noChangeArrowheads="1"/>
            </p:cNvSpPr>
            <p:nvPr/>
          </p:nvSpPr>
          <p:spPr bwMode="auto">
            <a:xfrm>
              <a:off x="4597" y="2395"/>
              <a:ext cx="565" cy="323"/>
            </a:xfrm>
            <a:prstGeom prst="rect">
              <a:avLst/>
            </a:prstGeom>
            <a:noFill/>
            <a:ln w="9525">
              <a:noFill/>
              <a:miter lim="800000"/>
              <a:headEnd/>
              <a:tailEnd/>
            </a:ln>
          </p:spPr>
          <p:txBody>
            <a:bodyPr wrap="none" lIns="0" tIns="0" rIns="0" bIns="0">
              <a:spAutoFit/>
            </a:bodyPr>
            <a:lstStyle/>
            <a:p>
              <a:r>
                <a:rPr kumimoji="1" lang="en-US" altLang="zh-CN" sz="2800">
                  <a:solidFill>
                    <a:srgbClr val="000000"/>
                  </a:solidFill>
                  <a:latin typeface="Times New Roman" pitchFamily="18" charset="0"/>
                </a:rPr>
                <a:t>0.3871</a:t>
              </a:r>
              <a:endParaRPr kumimoji="1" lang="en-US" altLang="zh-CN" sz="2400">
                <a:latin typeface="Times New Roman" pitchFamily="18" charset="0"/>
              </a:endParaRPr>
            </a:p>
          </p:txBody>
        </p:sp>
      </p:grpSp>
      <p:sp>
        <p:nvSpPr>
          <p:cNvPr id="23557" name="Text Box 49"/>
          <p:cNvSpPr txBox="1">
            <a:spLocks noChangeArrowheads="1"/>
          </p:cNvSpPr>
          <p:nvPr/>
        </p:nvSpPr>
        <p:spPr bwMode="auto">
          <a:xfrm>
            <a:off x="2449513" y="1527175"/>
            <a:ext cx="6659562" cy="822325"/>
          </a:xfrm>
          <a:prstGeom prst="rect">
            <a:avLst/>
          </a:prstGeom>
          <a:noFill/>
          <a:ln w="9525">
            <a:noFill/>
            <a:miter lim="800000"/>
            <a:headEnd/>
            <a:tailEnd/>
          </a:ln>
        </p:spPr>
        <p:txBody>
          <a:bodyPr>
            <a:spAutoFit/>
          </a:bodyPr>
          <a:lstStyle/>
          <a:p>
            <a:pPr marL="457200" indent="-457200" eaLnBrk="0" hangingPunct="0">
              <a:buFontTx/>
              <a:buAutoNum type="arabicPeriod" startAt="3"/>
            </a:pPr>
            <a:r>
              <a:rPr lang="zh-CN" altLang="en-US" sz="2400" b="1">
                <a:solidFill>
                  <a:srgbClr val="FF0000"/>
                </a:solidFill>
                <a:latin typeface="Times New Roman" pitchFamily="18" charset="0"/>
              </a:rPr>
              <a:t>行星绕太阳运动的周期平方与轨道椭圆半长径的立方成正比</a:t>
            </a:r>
            <a:endParaRPr kumimoji="1" lang="zh-CN" altLang="en-US" sz="2400">
              <a:latin typeface="Times New Roman" pitchFamily="18" charset="0"/>
            </a:endParaRPr>
          </a:p>
        </p:txBody>
      </p:sp>
      <p:sp>
        <p:nvSpPr>
          <p:cNvPr id="23558" name="Text Box 50"/>
          <p:cNvSpPr txBox="1">
            <a:spLocks noChangeArrowheads="1"/>
          </p:cNvSpPr>
          <p:nvPr/>
        </p:nvSpPr>
        <p:spPr bwMode="auto">
          <a:xfrm>
            <a:off x="2627313" y="2492375"/>
            <a:ext cx="5846762" cy="641350"/>
          </a:xfrm>
          <a:prstGeom prst="rect">
            <a:avLst/>
          </a:prstGeom>
          <a:noFill/>
          <a:ln w="9525">
            <a:noFill/>
            <a:miter lim="800000"/>
            <a:headEnd/>
            <a:tailEnd/>
          </a:ln>
        </p:spPr>
        <p:txBody>
          <a:bodyPr anchor="ctr">
            <a:spAutoFit/>
          </a:bodyPr>
          <a:lstStyle/>
          <a:p>
            <a:pPr algn="ctr" eaLnBrk="0" hangingPunct="0"/>
            <a:r>
              <a:rPr lang="en-US" altLang="zh-CN" sz="3600" b="1">
                <a:solidFill>
                  <a:schemeClr val="accent2"/>
                </a:solidFill>
                <a:latin typeface="Times New Roman" pitchFamily="18" charset="0"/>
              </a:rPr>
              <a:t>T</a:t>
            </a:r>
            <a:r>
              <a:rPr lang="en-US" altLang="zh-CN" sz="3600" b="1" baseline="-25000">
                <a:solidFill>
                  <a:schemeClr val="accent2"/>
                </a:solidFill>
                <a:latin typeface="Times New Roman" pitchFamily="18" charset="0"/>
              </a:rPr>
              <a:t>1</a:t>
            </a:r>
            <a:r>
              <a:rPr lang="en-US" altLang="zh-CN" sz="3600" b="1" baseline="30000">
                <a:solidFill>
                  <a:schemeClr val="accent2"/>
                </a:solidFill>
                <a:latin typeface="Times New Roman" pitchFamily="18" charset="0"/>
              </a:rPr>
              <a:t>2</a:t>
            </a:r>
            <a:r>
              <a:rPr lang="en-US" altLang="zh-CN" sz="3600" b="1">
                <a:solidFill>
                  <a:schemeClr val="accent2"/>
                </a:solidFill>
                <a:latin typeface="Times New Roman" pitchFamily="18" charset="0"/>
              </a:rPr>
              <a:t>/ T</a:t>
            </a:r>
            <a:r>
              <a:rPr lang="en-US" altLang="zh-CN" sz="3600" b="1" baseline="-25000">
                <a:solidFill>
                  <a:schemeClr val="accent2"/>
                </a:solidFill>
                <a:latin typeface="Times New Roman" pitchFamily="18" charset="0"/>
              </a:rPr>
              <a:t>2</a:t>
            </a:r>
            <a:r>
              <a:rPr lang="en-US" altLang="zh-CN" sz="3600" b="1" baseline="30000">
                <a:solidFill>
                  <a:schemeClr val="accent2"/>
                </a:solidFill>
                <a:latin typeface="Times New Roman" pitchFamily="18" charset="0"/>
              </a:rPr>
              <a:t>2</a:t>
            </a:r>
            <a:r>
              <a:rPr lang="en-US" altLang="zh-CN" sz="3600" b="1">
                <a:solidFill>
                  <a:schemeClr val="accent2"/>
                </a:solidFill>
                <a:latin typeface="Times New Roman" pitchFamily="18" charset="0"/>
              </a:rPr>
              <a:t> =a</a:t>
            </a:r>
            <a:r>
              <a:rPr lang="en-US" altLang="zh-CN" sz="3600" b="1" baseline="-25000">
                <a:solidFill>
                  <a:schemeClr val="accent2"/>
                </a:solidFill>
                <a:latin typeface="Times New Roman" pitchFamily="18" charset="0"/>
              </a:rPr>
              <a:t>1</a:t>
            </a:r>
            <a:r>
              <a:rPr lang="en-US" altLang="zh-CN" sz="3600" b="1" baseline="30000">
                <a:solidFill>
                  <a:schemeClr val="accent2"/>
                </a:solidFill>
                <a:latin typeface="Times New Roman" pitchFamily="18" charset="0"/>
              </a:rPr>
              <a:t>3</a:t>
            </a:r>
            <a:r>
              <a:rPr lang="en-US" altLang="zh-CN" sz="3600" b="1">
                <a:solidFill>
                  <a:schemeClr val="accent2"/>
                </a:solidFill>
                <a:latin typeface="Times New Roman" pitchFamily="18" charset="0"/>
              </a:rPr>
              <a:t>/ a</a:t>
            </a:r>
            <a:r>
              <a:rPr lang="en-US" altLang="zh-CN" sz="3600" b="1" baseline="-25000">
                <a:solidFill>
                  <a:schemeClr val="accent2"/>
                </a:solidFill>
                <a:latin typeface="Times New Roman" pitchFamily="18" charset="0"/>
              </a:rPr>
              <a:t>2</a:t>
            </a:r>
            <a:r>
              <a:rPr lang="en-US" altLang="zh-CN" sz="3600" b="1" baseline="30000">
                <a:solidFill>
                  <a:schemeClr val="accent2"/>
                </a:solidFill>
                <a:latin typeface="Times New Roman" pitchFamily="18" charset="0"/>
              </a:rPr>
              <a:t>3   </a:t>
            </a:r>
            <a:r>
              <a:rPr lang="zh-CN" altLang="en-US" sz="2400" b="1">
                <a:latin typeface="Times New Roman" pitchFamily="18" charset="0"/>
              </a:rPr>
              <a:t>或</a:t>
            </a:r>
            <a:r>
              <a:rPr lang="zh-CN" altLang="en-US" sz="3600" b="1">
                <a:solidFill>
                  <a:schemeClr val="accent2"/>
                </a:solidFill>
                <a:latin typeface="Times New Roman" pitchFamily="18" charset="0"/>
              </a:rPr>
              <a:t>   </a:t>
            </a:r>
            <a:r>
              <a:rPr lang="en-US" altLang="zh-CN" sz="3600" b="1">
                <a:solidFill>
                  <a:schemeClr val="accent2"/>
                </a:solidFill>
                <a:latin typeface="Times New Roman" pitchFamily="18" charset="0"/>
              </a:rPr>
              <a:t>T</a:t>
            </a:r>
            <a:r>
              <a:rPr lang="en-US" altLang="zh-CN" sz="3600" b="1" baseline="30000">
                <a:solidFill>
                  <a:schemeClr val="accent2"/>
                </a:solidFill>
                <a:latin typeface="Times New Roman" pitchFamily="18" charset="0"/>
              </a:rPr>
              <a:t>2</a:t>
            </a:r>
            <a:r>
              <a:rPr lang="en-US" altLang="zh-CN" sz="3600" b="1">
                <a:solidFill>
                  <a:schemeClr val="accent2"/>
                </a:solidFill>
                <a:latin typeface="Times New Roman" pitchFamily="18" charset="0"/>
              </a:rPr>
              <a:t>=k</a:t>
            </a:r>
            <a:r>
              <a:rPr lang="en-US" altLang="zh-CN" sz="3600" b="1" baseline="30000">
                <a:solidFill>
                  <a:schemeClr val="accent2"/>
                </a:solidFill>
                <a:latin typeface="Times New Roman" pitchFamily="18" charset="0"/>
              </a:rPr>
              <a:t>.</a:t>
            </a:r>
            <a:r>
              <a:rPr lang="en-US" altLang="zh-CN" sz="3600" b="1">
                <a:solidFill>
                  <a:schemeClr val="accent2"/>
                </a:solidFill>
                <a:latin typeface="Times New Roman" pitchFamily="18" charset="0"/>
              </a:rPr>
              <a:t>a</a:t>
            </a:r>
            <a:r>
              <a:rPr lang="en-US" altLang="zh-CN" sz="3600" b="1" baseline="30000">
                <a:solidFill>
                  <a:schemeClr val="accent2"/>
                </a:solidFill>
                <a:latin typeface="Times New Roman" pitchFamily="18" charset="0"/>
              </a:rPr>
              <a:t>3</a:t>
            </a:r>
          </a:p>
        </p:txBody>
      </p:sp>
      <p:sp>
        <p:nvSpPr>
          <p:cNvPr id="23559" name="Rectangle 51"/>
          <p:cNvSpPr>
            <a:spLocks noChangeArrowheads="1"/>
          </p:cNvSpPr>
          <p:nvPr/>
        </p:nvSpPr>
        <p:spPr bwMode="auto">
          <a:xfrm>
            <a:off x="344488" y="188913"/>
            <a:ext cx="70850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a:xfrm>
            <a:off x="395288" y="44450"/>
            <a:ext cx="5867400" cy="838200"/>
          </a:xfrm>
        </p:spPr>
        <p:txBody>
          <a:bodyPr/>
          <a:lstStyle/>
          <a:p>
            <a:pPr eaLnBrk="1" hangingPunct="1"/>
            <a:r>
              <a:rPr lang="zh-CN" altLang="en-US" sz="3600" smtClean="0"/>
              <a:t>教材和参考书</a:t>
            </a:r>
          </a:p>
        </p:txBody>
      </p:sp>
      <p:sp>
        <p:nvSpPr>
          <p:cNvPr id="6147" name="Text Box 6"/>
          <p:cNvSpPr txBox="1">
            <a:spLocks noChangeArrowheads="1"/>
          </p:cNvSpPr>
          <p:nvPr/>
        </p:nvSpPr>
        <p:spPr bwMode="auto">
          <a:xfrm>
            <a:off x="395288" y="1412875"/>
            <a:ext cx="8280400" cy="4760913"/>
          </a:xfrm>
          <a:prstGeom prst="rect">
            <a:avLst/>
          </a:prstGeom>
          <a:noFill/>
          <a:ln w="9525">
            <a:noFill/>
            <a:miter lim="800000"/>
            <a:headEnd/>
            <a:tailEnd/>
          </a:ln>
        </p:spPr>
        <p:txBody>
          <a:bodyPr>
            <a:spAutoFit/>
          </a:bodyPr>
          <a:lstStyle/>
          <a:p>
            <a:pPr marL="365125" indent="-365125">
              <a:spcBef>
                <a:spcPct val="50000"/>
              </a:spcBef>
            </a:pPr>
            <a:r>
              <a:rPr kumimoji="1" lang="zh-CN" altLang="en-US" sz="3200" b="1" dirty="0">
                <a:solidFill>
                  <a:srgbClr val="0000FF"/>
                </a:solidFill>
                <a:latin typeface="Times New Roman" pitchFamily="18" charset="0"/>
              </a:rPr>
              <a:t>教材：</a:t>
            </a:r>
          </a:p>
          <a:p>
            <a:pPr marL="365125" indent="-365125">
              <a:spcBef>
                <a:spcPct val="50000"/>
              </a:spcBef>
            </a:pPr>
            <a:r>
              <a:rPr kumimoji="1" lang="en-US" altLang="zh-CN" sz="2800" dirty="0">
                <a:latin typeface="Times New Roman" pitchFamily="18" charset="0"/>
              </a:rPr>
              <a:t>《</a:t>
            </a:r>
            <a:r>
              <a:rPr kumimoji="1" lang="zh-CN" altLang="en-US" sz="2800" dirty="0">
                <a:latin typeface="Times New Roman" pitchFamily="18" charset="0"/>
              </a:rPr>
              <a:t>天体力学基础</a:t>
            </a:r>
            <a:r>
              <a:rPr kumimoji="1" lang="en-US" altLang="zh-CN" sz="2800" dirty="0">
                <a:latin typeface="Times New Roman" pitchFamily="18" charset="0"/>
              </a:rPr>
              <a:t>》</a:t>
            </a:r>
            <a:r>
              <a:rPr kumimoji="1" lang="zh-CN" altLang="en-US" sz="2800" dirty="0">
                <a:latin typeface="Times New Roman" pitchFamily="18" charset="0"/>
              </a:rPr>
              <a:t>讲义，周济林编著</a:t>
            </a:r>
          </a:p>
          <a:p>
            <a:pPr marL="365125" indent="-365125">
              <a:spcBef>
                <a:spcPct val="50000"/>
              </a:spcBef>
            </a:pPr>
            <a:endParaRPr kumimoji="1" lang="zh-CN" altLang="en-US" sz="2000" dirty="0">
              <a:latin typeface="Times New Roman" pitchFamily="18" charset="0"/>
            </a:endParaRPr>
          </a:p>
          <a:p>
            <a:pPr marL="365125" indent="-365125">
              <a:spcBef>
                <a:spcPct val="50000"/>
              </a:spcBef>
            </a:pPr>
            <a:r>
              <a:rPr kumimoji="1" lang="zh-CN" altLang="en-US" sz="3200" b="1" dirty="0">
                <a:solidFill>
                  <a:srgbClr val="0000FF"/>
                </a:solidFill>
                <a:latin typeface="Times New Roman" pitchFamily="18" charset="0"/>
              </a:rPr>
              <a:t>主要参考书：</a:t>
            </a:r>
          </a:p>
          <a:p>
            <a:pPr marL="365125" indent="-365125">
              <a:spcBef>
                <a:spcPct val="50000"/>
              </a:spcBef>
              <a:buFontTx/>
              <a:buAutoNum type="arabicPeriod"/>
            </a:pPr>
            <a:r>
              <a:rPr kumimoji="1" lang="zh-CN" altLang="en-US" sz="2800" dirty="0">
                <a:latin typeface="Times New Roman" pitchFamily="18" charset="0"/>
              </a:rPr>
              <a:t>易照华：天体力学基础，南京大学出版社，</a:t>
            </a:r>
            <a:r>
              <a:rPr kumimoji="1" lang="en-US" altLang="zh-CN" sz="2800" dirty="0">
                <a:latin typeface="Times New Roman" pitchFamily="18" charset="0"/>
              </a:rPr>
              <a:t>1993</a:t>
            </a:r>
          </a:p>
          <a:p>
            <a:pPr marL="365125" indent="-365125">
              <a:spcBef>
                <a:spcPct val="50000"/>
              </a:spcBef>
              <a:buFontTx/>
              <a:buAutoNum type="arabicPeriod"/>
            </a:pPr>
            <a:r>
              <a:rPr kumimoji="1" lang="en-US" altLang="zh-CN" sz="2800" dirty="0">
                <a:latin typeface="Times New Roman" pitchFamily="18" charset="0"/>
              </a:rPr>
              <a:t>C.D. Murray &amp; S.F. Dermott: Solar System Dynamics, Cambridge University Press, 1999</a:t>
            </a:r>
          </a:p>
          <a:p>
            <a:pPr marL="365125" indent="-365125">
              <a:spcBef>
                <a:spcPct val="50000"/>
              </a:spcBef>
              <a:buFontTx/>
              <a:buAutoNum type="arabicPeriod"/>
            </a:pPr>
            <a:r>
              <a:rPr kumimoji="1" lang="en-US" altLang="zh-CN" sz="2800" dirty="0">
                <a:latin typeface="Times New Roman" pitchFamily="18" charset="0"/>
              </a:rPr>
              <a:t>A.E. Roy: Orbital Motion, Adam </a:t>
            </a:r>
            <a:r>
              <a:rPr kumimoji="1" lang="en-US" altLang="zh-CN" sz="2800" dirty="0" err="1">
                <a:latin typeface="Times New Roman" pitchFamily="18" charset="0"/>
              </a:rPr>
              <a:t>Hilger</a:t>
            </a:r>
            <a:r>
              <a:rPr kumimoji="1" lang="en-US" altLang="zh-CN" sz="2800" dirty="0">
                <a:latin typeface="Times New Roman" pitchFamily="18" charset="0"/>
              </a:rPr>
              <a:t> Ltd., 1978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323850" y="981075"/>
            <a:ext cx="3457575" cy="574675"/>
          </a:xfrm>
        </p:spPr>
        <p:txBody>
          <a:bodyPr/>
          <a:lstStyle/>
          <a:p>
            <a:pPr eaLnBrk="1" hangingPunct="1"/>
            <a:r>
              <a:rPr lang="en-US" altLang="zh-CN" sz="2400" smtClean="0"/>
              <a:t>Newton (1642~1727)</a:t>
            </a:r>
          </a:p>
        </p:txBody>
      </p:sp>
      <p:pic>
        <p:nvPicPr>
          <p:cNvPr id="24579" name="Picture 7" descr="Newton_3"/>
          <p:cNvPicPr>
            <a:picLocks noChangeAspect="1" noChangeArrowheads="1"/>
          </p:cNvPicPr>
          <p:nvPr/>
        </p:nvPicPr>
        <p:blipFill>
          <a:blip r:embed="rId3" cstate="print"/>
          <a:srcRect/>
          <a:stretch>
            <a:fillRect/>
          </a:stretch>
        </p:blipFill>
        <p:spPr bwMode="auto">
          <a:xfrm>
            <a:off x="4862513" y="1196975"/>
            <a:ext cx="3914775" cy="5356225"/>
          </a:xfrm>
          <a:prstGeom prst="rect">
            <a:avLst/>
          </a:prstGeom>
          <a:noFill/>
          <a:ln w="9525">
            <a:noFill/>
            <a:miter lim="800000"/>
            <a:headEnd/>
            <a:tailEnd/>
          </a:ln>
        </p:spPr>
      </p:pic>
      <p:sp>
        <p:nvSpPr>
          <p:cNvPr id="24580" name="Text Box 8"/>
          <p:cNvSpPr txBox="1">
            <a:spLocks noChangeArrowheads="1"/>
          </p:cNvSpPr>
          <p:nvPr/>
        </p:nvSpPr>
        <p:spPr bwMode="auto">
          <a:xfrm>
            <a:off x="468313" y="1755775"/>
            <a:ext cx="3581400" cy="2465388"/>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        </a:t>
            </a:r>
            <a:r>
              <a:rPr kumimoji="1" lang="zh-CN" altLang="en-US" sz="2400" b="1">
                <a:latin typeface="Times New Roman" pitchFamily="18" charset="0"/>
              </a:rPr>
              <a:t>幸运的牛顿，快乐的科学之子。对他而言大自然是一本翻开的书，他可以毫不费力地读懂上面的每个字。</a:t>
            </a:r>
          </a:p>
          <a:p>
            <a:pPr>
              <a:spcBef>
                <a:spcPct val="50000"/>
              </a:spcBef>
            </a:pPr>
            <a:r>
              <a:rPr kumimoji="1" lang="zh-CN" altLang="en-US" sz="2400" b="1">
                <a:latin typeface="Times New Roman" pitchFamily="18" charset="0"/>
              </a:rPr>
              <a:t>       </a:t>
            </a:r>
            <a:r>
              <a:rPr kumimoji="1" lang="en-US" altLang="zh-CN" sz="2400" b="1">
                <a:latin typeface="Times New Roman" pitchFamily="18" charset="0"/>
              </a:rPr>
              <a:t>——</a:t>
            </a:r>
            <a:r>
              <a:rPr kumimoji="1" lang="zh-CN" altLang="en-US" sz="2000" b="1">
                <a:latin typeface="Times New Roman" pitchFamily="18" charset="0"/>
              </a:rPr>
              <a:t>阿尔伯特</a:t>
            </a:r>
            <a:r>
              <a:rPr kumimoji="1" lang="en-US" altLang="zh-CN" sz="2000" b="1">
                <a:latin typeface="Times New Roman" pitchFamily="18" charset="0"/>
              </a:rPr>
              <a:t>·</a:t>
            </a:r>
            <a:r>
              <a:rPr kumimoji="1" lang="zh-CN" altLang="en-US" sz="2000" b="1">
                <a:latin typeface="Times New Roman" pitchFamily="18" charset="0"/>
              </a:rPr>
              <a:t>爱因斯坦</a:t>
            </a:r>
          </a:p>
        </p:txBody>
      </p:sp>
      <p:sp>
        <p:nvSpPr>
          <p:cNvPr id="24581" name="Rectangle 9"/>
          <p:cNvSpPr>
            <a:spLocks noGrp="1" noChangeArrowheads="1"/>
          </p:cNvSpPr>
          <p:nvPr>
            <p:ph type="body" idx="1"/>
          </p:nvPr>
        </p:nvSpPr>
        <p:spPr bwMode="auto">
          <a:xfrm>
            <a:off x="396875" y="5429250"/>
            <a:ext cx="4462463" cy="952500"/>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Tx/>
              <a:buNone/>
            </a:pPr>
            <a:r>
              <a:rPr lang="zh-CN" altLang="en-US" sz="2400" b="1" smtClean="0"/>
              <a:t>我只是站在巨人的肩膀上</a:t>
            </a:r>
            <a:r>
              <a:rPr lang="en-US" altLang="zh-CN" sz="2400" b="1" smtClean="0"/>
              <a:t>······</a:t>
            </a:r>
          </a:p>
          <a:p>
            <a:pPr marL="0" indent="0" eaLnBrk="1" hangingPunct="1">
              <a:buFontTx/>
              <a:buNone/>
            </a:pPr>
            <a:r>
              <a:rPr lang="en-US" altLang="zh-CN" sz="2000" b="1" smtClean="0"/>
              <a:t>                        ——</a:t>
            </a:r>
            <a:r>
              <a:rPr lang="zh-CN" altLang="en-US" sz="2000" b="1" smtClean="0"/>
              <a:t>伊萨克</a:t>
            </a:r>
            <a:r>
              <a:rPr lang="en-US" altLang="zh-CN" sz="2000" b="1" smtClean="0"/>
              <a:t>·</a:t>
            </a:r>
            <a:r>
              <a:rPr lang="zh-CN" altLang="en-US" sz="2000" b="1" smtClean="0"/>
              <a:t>牛顿</a:t>
            </a:r>
          </a:p>
        </p:txBody>
      </p:sp>
      <p:sp>
        <p:nvSpPr>
          <p:cNvPr id="24582" name="Rectangle 10"/>
          <p:cNvSpPr>
            <a:spLocks noChangeArrowheads="1"/>
          </p:cNvSpPr>
          <p:nvPr/>
        </p:nvSpPr>
        <p:spPr bwMode="auto">
          <a:xfrm>
            <a:off x="344488" y="188913"/>
            <a:ext cx="7013575"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393700" y="908050"/>
            <a:ext cx="2162175" cy="574675"/>
          </a:xfrm>
        </p:spPr>
        <p:txBody>
          <a:bodyPr/>
          <a:lstStyle/>
          <a:p>
            <a:pPr eaLnBrk="1" hangingPunct="1"/>
            <a:r>
              <a:rPr lang="zh-CN" altLang="en-US" sz="2400" dirty="0" smtClean="0"/>
              <a:t>平方反比律</a:t>
            </a:r>
          </a:p>
        </p:txBody>
      </p:sp>
      <p:sp>
        <p:nvSpPr>
          <p:cNvPr id="25603" name="Rectangle 4"/>
          <p:cNvSpPr>
            <a:spLocks noGrp="1" noChangeArrowheads="1"/>
          </p:cNvSpPr>
          <p:nvPr>
            <p:ph type="body" idx="1"/>
          </p:nvPr>
        </p:nvSpPr>
        <p:spPr bwMode="auto">
          <a:xfrm>
            <a:off x="395288" y="1412875"/>
            <a:ext cx="8280400" cy="53276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60000" eaLnBrk="1" hangingPunct="1">
              <a:spcBef>
                <a:spcPts val="600"/>
              </a:spcBef>
              <a:buClr>
                <a:srgbClr val="0000FF"/>
              </a:buClr>
              <a:buFont typeface="Wingdings" pitchFamily="2" charset="2"/>
              <a:buChar char="Ø"/>
            </a:pPr>
            <a:r>
              <a:rPr lang="zh-CN" altLang="en-US" sz="2200" dirty="0" smtClean="0"/>
              <a:t>早在</a:t>
            </a:r>
            <a:r>
              <a:rPr lang="en-US" altLang="zh-CN" sz="2200" dirty="0" smtClean="0"/>
              <a:t>1665</a:t>
            </a:r>
            <a:r>
              <a:rPr lang="zh-CN" altLang="en-US" sz="2200" dirty="0" smtClean="0"/>
              <a:t>年前后，</a:t>
            </a:r>
            <a:r>
              <a:rPr lang="zh-CN" altLang="en-US" sz="2200" dirty="0" smtClean="0">
                <a:solidFill>
                  <a:schemeClr val="accent2"/>
                </a:solidFill>
              </a:rPr>
              <a:t>牛顿</a:t>
            </a:r>
            <a:r>
              <a:rPr lang="zh-CN" altLang="en-US" sz="2200" dirty="0" smtClean="0"/>
              <a:t>就“得出结论，维系行星在轨道运行的力，一定与它们距旋转中心的距离的平方成反比”。</a:t>
            </a:r>
          </a:p>
          <a:p>
            <a:pPr marL="360000" eaLnBrk="1" hangingPunct="1">
              <a:spcBef>
                <a:spcPts val="600"/>
              </a:spcBef>
              <a:buClr>
                <a:srgbClr val="0000FF"/>
              </a:buClr>
              <a:buFont typeface="Wingdings" pitchFamily="2" charset="2"/>
              <a:buChar char="Ø"/>
            </a:pPr>
            <a:r>
              <a:rPr lang="en-US" altLang="zh-CN" sz="2200" dirty="0" smtClean="0"/>
              <a:t>1684</a:t>
            </a:r>
            <a:r>
              <a:rPr lang="zh-CN" altLang="en-US" sz="2200" dirty="0" smtClean="0"/>
              <a:t>年，</a:t>
            </a:r>
            <a:r>
              <a:rPr lang="zh-CN" altLang="en-US" sz="2200" dirty="0" smtClean="0">
                <a:solidFill>
                  <a:schemeClr val="accent2"/>
                </a:solidFill>
              </a:rPr>
              <a:t>埃德蒙</a:t>
            </a:r>
            <a:r>
              <a:rPr lang="en-US" altLang="zh-CN" sz="2200" dirty="0" smtClean="0">
                <a:solidFill>
                  <a:schemeClr val="accent2"/>
                </a:solidFill>
              </a:rPr>
              <a:t>·</a:t>
            </a:r>
            <a:r>
              <a:rPr lang="zh-CN" altLang="en-US" sz="2200" dirty="0" smtClean="0">
                <a:solidFill>
                  <a:schemeClr val="accent2"/>
                </a:solidFill>
              </a:rPr>
              <a:t>哈雷</a:t>
            </a:r>
            <a:r>
              <a:rPr lang="en-US" altLang="zh-CN" sz="2200" dirty="0" smtClean="0"/>
              <a:t>(Edmond Halley)</a:t>
            </a:r>
            <a:r>
              <a:rPr lang="zh-CN" altLang="en-US" sz="2200" dirty="0" smtClean="0"/>
              <a:t>提出，行星与太阳之间的引力与它们的距离的平方成反比；</a:t>
            </a:r>
            <a:r>
              <a:rPr lang="zh-CN" altLang="en-US" sz="2200" dirty="0" smtClean="0">
                <a:solidFill>
                  <a:schemeClr val="accent2"/>
                </a:solidFill>
              </a:rPr>
              <a:t>罗伯特</a:t>
            </a:r>
            <a:r>
              <a:rPr lang="en-US" altLang="zh-CN" sz="2200" dirty="0" smtClean="0">
                <a:solidFill>
                  <a:schemeClr val="accent2"/>
                </a:solidFill>
              </a:rPr>
              <a:t>·</a:t>
            </a:r>
            <a:r>
              <a:rPr lang="zh-CN" altLang="en-US" sz="2200" dirty="0" smtClean="0">
                <a:solidFill>
                  <a:schemeClr val="accent2"/>
                </a:solidFill>
              </a:rPr>
              <a:t>胡克</a:t>
            </a:r>
            <a:r>
              <a:rPr lang="en-US" altLang="zh-CN" sz="2200" dirty="0" smtClean="0"/>
              <a:t>(Robert Hooke)</a:t>
            </a:r>
            <a:r>
              <a:rPr lang="zh-CN" altLang="en-US" sz="2200" dirty="0" smtClean="0"/>
              <a:t>立即据此“断定，根据这一理论，可以证明所有天体运动定律”；同时，名建筑师</a:t>
            </a:r>
            <a:r>
              <a:rPr lang="zh-CN" altLang="en-US" sz="2200" dirty="0" smtClean="0">
                <a:solidFill>
                  <a:schemeClr val="accent2"/>
                </a:solidFill>
              </a:rPr>
              <a:t>克里斯托弗</a:t>
            </a:r>
            <a:r>
              <a:rPr lang="en-US" altLang="zh-CN" sz="2200" dirty="0" smtClean="0">
                <a:solidFill>
                  <a:schemeClr val="accent2"/>
                </a:solidFill>
              </a:rPr>
              <a:t>·</a:t>
            </a:r>
            <a:r>
              <a:rPr lang="zh-CN" altLang="en-US" sz="2200" dirty="0" smtClean="0">
                <a:solidFill>
                  <a:schemeClr val="accent2"/>
                </a:solidFill>
              </a:rPr>
              <a:t>雷恩</a:t>
            </a:r>
            <a:r>
              <a:rPr lang="en-US" altLang="zh-CN" sz="2200" dirty="0" smtClean="0"/>
              <a:t>(Christopher Wren)</a:t>
            </a:r>
            <a:r>
              <a:rPr lang="zh-CN" altLang="en-US" sz="2200" dirty="0" smtClean="0"/>
              <a:t>也声称得到了同样的结论。</a:t>
            </a:r>
            <a:r>
              <a:rPr lang="zh-CN" altLang="en-US" sz="2200" dirty="0" smtClean="0">
                <a:solidFill>
                  <a:srgbClr val="FF0000"/>
                </a:solidFill>
              </a:rPr>
              <a:t>但他们都不能给出数学证明</a:t>
            </a:r>
            <a:r>
              <a:rPr lang="zh-CN" altLang="en-US" sz="2200" dirty="0" smtClean="0">
                <a:solidFill>
                  <a:schemeClr val="tx2"/>
                </a:solidFill>
              </a:rPr>
              <a:t>。</a:t>
            </a:r>
          </a:p>
          <a:p>
            <a:pPr marL="360000" eaLnBrk="1" hangingPunct="1">
              <a:spcBef>
                <a:spcPts val="600"/>
              </a:spcBef>
              <a:buClr>
                <a:srgbClr val="0000FF"/>
              </a:buClr>
              <a:buFont typeface="Wingdings" pitchFamily="2" charset="2"/>
              <a:buChar char="Ø"/>
            </a:pPr>
            <a:r>
              <a:rPr lang="en-US" altLang="zh-CN" sz="2200" dirty="0" smtClean="0"/>
              <a:t>1684</a:t>
            </a:r>
            <a:r>
              <a:rPr lang="zh-CN" altLang="en-US" sz="2200" dirty="0" smtClean="0"/>
              <a:t>年</a:t>
            </a:r>
            <a:r>
              <a:rPr lang="en-US" altLang="zh-CN" sz="2200" dirty="0" smtClean="0"/>
              <a:t>8</a:t>
            </a:r>
            <a:r>
              <a:rPr lang="zh-CN" altLang="en-US" sz="2200" dirty="0" smtClean="0"/>
              <a:t>月，哈雷去三一学院拜访了牛顿。牛顿不假思索的告诉哈雷，根据他的计算，在平方反比力的作用下，行星的轨道是椭圆。</a:t>
            </a:r>
          </a:p>
          <a:p>
            <a:pPr marL="360000" eaLnBrk="1" hangingPunct="1">
              <a:spcBef>
                <a:spcPts val="600"/>
              </a:spcBef>
              <a:buClr>
                <a:srgbClr val="0000FF"/>
              </a:buClr>
              <a:buFont typeface="Wingdings" pitchFamily="2" charset="2"/>
              <a:buChar char="Ø"/>
            </a:pPr>
            <a:r>
              <a:rPr lang="en-US" altLang="zh-CN" sz="2200" dirty="0" smtClean="0"/>
              <a:t>1684</a:t>
            </a:r>
            <a:r>
              <a:rPr lang="zh-CN" altLang="en-US" sz="2200" dirty="0" smtClean="0"/>
              <a:t>年</a:t>
            </a:r>
            <a:r>
              <a:rPr lang="en-US" altLang="zh-CN" sz="2200" dirty="0" smtClean="0"/>
              <a:t>11</a:t>
            </a:r>
            <a:r>
              <a:rPr lang="zh-CN" altLang="en-US" sz="2200" dirty="0" smtClean="0"/>
              <a:t>月，牛顿发表了</a:t>
            </a:r>
            <a:r>
              <a:rPr lang="en-US" altLang="zh-CN" sz="2200" dirty="0" smtClean="0"/>
              <a:t>《</a:t>
            </a:r>
            <a:r>
              <a:rPr lang="zh-CN" altLang="en-US" sz="2200" dirty="0" smtClean="0"/>
              <a:t>论公转体之运动</a:t>
            </a:r>
            <a:r>
              <a:rPr lang="en-US" altLang="zh-CN" sz="2200" dirty="0" smtClean="0"/>
              <a:t>》(De </a:t>
            </a:r>
            <a:r>
              <a:rPr lang="en-US" altLang="zh-CN" sz="2200" dirty="0" err="1" smtClean="0"/>
              <a:t>Motu</a:t>
            </a:r>
            <a:r>
              <a:rPr lang="en-US" altLang="zh-CN" sz="2200" dirty="0" smtClean="0"/>
              <a:t> </a:t>
            </a:r>
            <a:r>
              <a:rPr lang="en-US" altLang="zh-CN" sz="2200" dirty="0" err="1" smtClean="0"/>
              <a:t>Corporun</a:t>
            </a:r>
            <a:r>
              <a:rPr lang="en-US" altLang="zh-CN" sz="2200" dirty="0" smtClean="0"/>
              <a:t> in </a:t>
            </a:r>
            <a:r>
              <a:rPr lang="en-US" altLang="zh-CN" sz="2200" dirty="0" err="1" smtClean="0"/>
              <a:t>Gyrum</a:t>
            </a:r>
            <a:r>
              <a:rPr lang="en-US" altLang="zh-CN" sz="2200" dirty="0" smtClean="0"/>
              <a:t>)</a:t>
            </a:r>
            <a:r>
              <a:rPr lang="zh-CN" altLang="en-US" sz="2200" dirty="0" smtClean="0"/>
              <a:t>，</a:t>
            </a:r>
            <a:r>
              <a:rPr lang="zh-CN" altLang="en-US" sz="2200" dirty="0" smtClean="0">
                <a:solidFill>
                  <a:srgbClr val="FF0000"/>
                </a:solidFill>
              </a:rPr>
              <a:t>从数学上完整地证明了上述结论</a:t>
            </a:r>
            <a:r>
              <a:rPr lang="zh-CN" altLang="en-US" sz="2200" dirty="0" smtClean="0"/>
              <a:t>。</a:t>
            </a:r>
          </a:p>
          <a:p>
            <a:pPr marL="360000" eaLnBrk="1" hangingPunct="1">
              <a:spcBef>
                <a:spcPts val="600"/>
              </a:spcBef>
              <a:buClr>
                <a:srgbClr val="0000FF"/>
              </a:buClr>
              <a:buFont typeface="Wingdings" pitchFamily="2" charset="2"/>
              <a:buChar char="Ø"/>
            </a:pPr>
            <a:r>
              <a:rPr lang="en-US" altLang="zh-CN" sz="2200" dirty="0" smtClean="0"/>
              <a:t>1687</a:t>
            </a:r>
            <a:r>
              <a:rPr lang="zh-CN" altLang="en-US" sz="2200" dirty="0" smtClean="0"/>
              <a:t>年，在哈雷的帮助下，牛顿出版了完整的三册</a:t>
            </a:r>
            <a:r>
              <a:rPr lang="en-US" altLang="zh-CN" sz="2200" dirty="0" smtClean="0"/>
              <a:t>《</a:t>
            </a:r>
            <a:r>
              <a:rPr lang="zh-CN" altLang="en-US" sz="2200" dirty="0" smtClean="0"/>
              <a:t>自然哲学的数学原理</a:t>
            </a:r>
            <a:r>
              <a:rPr lang="en-US" altLang="zh-CN" sz="2200" dirty="0" smtClean="0"/>
              <a:t>》</a:t>
            </a:r>
            <a:r>
              <a:rPr lang="zh-CN" altLang="en-US" sz="2200" dirty="0" smtClean="0"/>
              <a:t>。</a:t>
            </a:r>
          </a:p>
        </p:txBody>
      </p:sp>
      <p:sp>
        <p:nvSpPr>
          <p:cNvPr id="25604" name="Rectangle 7"/>
          <p:cNvSpPr>
            <a:spLocks noChangeArrowheads="1"/>
          </p:cNvSpPr>
          <p:nvPr/>
        </p:nvSpPr>
        <p:spPr bwMode="auto">
          <a:xfrm>
            <a:off x="344488" y="188913"/>
            <a:ext cx="70850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a:xfrm>
            <a:off x="395288" y="909638"/>
            <a:ext cx="2954337" cy="574675"/>
          </a:xfrm>
        </p:spPr>
        <p:txBody>
          <a:bodyPr/>
          <a:lstStyle/>
          <a:p>
            <a:pPr eaLnBrk="1" hangingPunct="1"/>
            <a:r>
              <a:rPr lang="zh-CN" altLang="en-US" sz="2400" smtClean="0"/>
              <a:t>自然哲学数学原理</a:t>
            </a:r>
          </a:p>
        </p:txBody>
      </p:sp>
      <p:graphicFrame>
        <p:nvGraphicFramePr>
          <p:cNvPr id="1026" name="Object 19"/>
          <p:cNvGraphicFramePr>
            <a:graphicFrameLocks noGrp="1" noChangeAspect="1"/>
          </p:cNvGraphicFramePr>
          <p:nvPr>
            <p:ph type="body" idx="1"/>
          </p:nvPr>
        </p:nvGraphicFramePr>
        <p:xfrm>
          <a:off x="4976813" y="1125538"/>
          <a:ext cx="3771900" cy="5505450"/>
        </p:xfrm>
        <a:graphic>
          <a:graphicData uri="http://schemas.openxmlformats.org/presentationml/2006/ole">
            <mc:AlternateContent xmlns:mc="http://schemas.openxmlformats.org/markup-compatibility/2006">
              <mc:Choice xmlns:v="urn:schemas-microsoft-com:vml" Requires="v">
                <p:oleObj spid="_x0000_s1039" name="Image" r:id="rId4" imgW="8158136" imgH="11906813" progId="Photoshop.Image.7">
                  <p:embed/>
                </p:oleObj>
              </mc:Choice>
              <mc:Fallback>
                <p:oleObj name="Image" r:id="rId4" imgW="8158136" imgH="11906813" progId="Photoshop.Image.7">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813" y="1125538"/>
                        <a:ext cx="3771900" cy="5505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20"/>
          <p:cNvSpPr txBox="1">
            <a:spLocks noChangeArrowheads="1"/>
          </p:cNvSpPr>
          <p:nvPr/>
        </p:nvSpPr>
        <p:spPr bwMode="auto">
          <a:xfrm>
            <a:off x="395288" y="4075113"/>
            <a:ext cx="4314825" cy="1370012"/>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哈雷担任了编辑，并资助了这部伟大的著作的出版</a:t>
            </a:r>
          </a:p>
          <a:p>
            <a:pPr>
              <a:spcBef>
                <a:spcPct val="50000"/>
              </a:spcBef>
            </a:pPr>
            <a:r>
              <a:rPr kumimoji="1" lang="zh-CN" altLang="en-US" sz="2400">
                <a:latin typeface="Times New Roman" pitchFamily="18" charset="0"/>
              </a:rPr>
              <a:t>他毫不吝啬地赞美这部书：</a:t>
            </a:r>
            <a:endParaRPr kumimoji="1" lang="zh-CN" altLang="en-US" sz="2800">
              <a:latin typeface="Times New Roman" pitchFamily="18" charset="0"/>
            </a:endParaRPr>
          </a:p>
        </p:txBody>
      </p:sp>
      <p:pic>
        <p:nvPicPr>
          <p:cNvPr id="1029" name="Picture 21" descr="Halley1"/>
          <p:cNvPicPr>
            <a:picLocks noChangeAspect="1" noChangeArrowheads="1"/>
          </p:cNvPicPr>
          <p:nvPr/>
        </p:nvPicPr>
        <p:blipFill>
          <a:blip r:embed="rId6" cstate="print"/>
          <a:srcRect/>
          <a:stretch>
            <a:fillRect/>
          </a:stretch>
        </p:blipFill>
        <p:spPr bwMode="auto">
          <a:xfrm>
            <a:off x="465138" y="1484313"/>
            <a:ext cx="1951037" cy="2374900"/>
          </a:xfrm>
          <a:prstGeom prst="rect">
            <a:avLst/>
          </a:prstGeom>
          <a:noFill/>
          <a:ln w="9525">
            <a:noFill/>
            <a:miter lim="800000"/>
            <a:headEnd/>
            <a:tailEnd/>
          </a:ln>
        </p:spPr>
      </p:pic>
      <p:sp>
        <p:nvSpPr>
          <p:cNvPr id="1030" name="Rectangle 22"/>
          <p:cNvSpPr>
            <a:spLocks noChangeArrowheads="1"/>
          </p:cNvSpPr>
          <p:nvPr/>
        </p:nvSpPr>
        <p:spPr bwMode="auto">
          <a:xfrm>
            <a:off x="2478088" y="2632075"/>
            <a:ext cx="2224087" cy="1187450"/>
          </a:xfrm>
          <a:prstGeom prst="rect">
            <a:avLst/>
          </a:prstGeom>
          <a:noFill/>
          <a:ln w="9525">
            <a:noFill/>
            <a:miter lim="800000"/>
            <a:headEnd/>
            <a:tailEnd/>
          </a:ln>
        </p:spPr>
        <p:txBody>
          <a:bodyPr>
            <a:spAutoFit/>
          </a:bodyPr>
          <a:lstStyle/>
          <a:p>
            <a:r>
              <a:rPr kumimoji="1" lang="zh-CN" altLang="en-US" sz="2400">
                <a:latin typeface="Times New Roman" pitchFamily="18" charset="0"/>
              </a:rPr>
              <a:t>埃德蒙</a:t>
            </a:r>
            <a:r>
              <a:rPr kumimoji="1" lang="en-US" altLang="zh-CN" sz="2400">
                <a:latin typeface="Times New Roman" pitchFamily="18" charset="0"/>
              </a:rPr>
              <a:t>·</a:t>
            </a:r>
            <a:r>
              <a:rPr kumimoji="1" lang="zh-CN" altLang="en-US" sz="2400">
                <a:latin typeface="Times New Roman" pitchFamily="18" charset="0"/>
              </a:rPr>
              <a:t>哈雷 </a:t>
            </a:r>
          </a:p>
          <a:p>
            <a:r>
              <a:rPr kumimoji="1" lang="en-US" altLang="zh-CN" sz="2400">
                <a:latin typeface="Times New Roman" pitchFamily="18" charset="0"/>
              </a:rPr>
              <a:t>Edmond Halley</a:t>
            </a:r>
          </a:p>
          <a:p>
            <a:r>
              <a:rPr kumimoji="1" lang="en-US" altLang="zh-CN" sz="2400">
                <a:latin typeface="Times New Roman" pitchFamily="18" charset="0"/>
              </a:rPr>
              <a:t>1656-1742</a:t>
            </a:r>
          </a:p>
        </p:txBody>
      </p:sp>
      <p:sp>
        <p:nvSpPr>
          <p:cNvPr id="1031" name="Text Box 23"/>
          <p:cNvSpPr txBox="1">
            <a:spLocks noChangeArrowheads="1"/>
          </p:cNvSpPr>
          <p:nvPr/>
        </p:nvSpPr>
        <p:spPr bwMode="auto">
          <a:xfrm>
            <a:off x="360363" y="5661025"/>
            <a:ext cx="4572000" cy="519113"/>
          </a:xfrm>
          <a:prstGeom prst="rect">
            <a:avLst/>
          </a:prstGeom>
          <a:noFill/>
          <a:ln w="9525">
            <a:noFill/>
            <a:miter lim="800000"/>
            <a:headEnd/>
            <a:tailEnd/>
          </a:ln>
        </p:spPr>
        <p:txBody>
          <a:bodyPr>
            <a:spAutoFit/>
          </a:bodyPr>
          <a:lstStyle/>
          <a:p>
            <a:pPr>
              <a:spcBef>
                <a:spcPct val="50000"/>
              </a:spcBef>
            </a:pPr>
            <a:r>
              <a:rPr kumimoji="1" lang="zh-CN" altLang="en-US" sz="2800">
                <a:solidFill>
                  <a:srgbClr val="0000FF"/>
                </a:solidFill>
                <a:latin typeface="Times New Roman" pitchFamily="18" charset="0"/>
                <a:ea typeface="黑体" pitchFamily="2" charset="-122"/>
              </a:rPr>
              <a:t>凡夫俗子第一次接近了诸神</a:t>
            </a:r>
          </a:p>
        </p:txBody>
      </p:sp>
      <p:sp>
        <p:nvSpPr>
          <p:cNvPr id="1032" name="Rectangle 24"/>
          <p:cNvSpPr>
            <a:spLocks noChangeArrowheads="1"/>
          </p:cNvSpPr>
          <p:nvPr/>
        </p:nvSpPr>
        <p:spPr bwMode="auto">
          <a:xfrm>
            <a:off x="344488" y="188913"/>
            <a:ext cx="7156450"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title"/>
          </p:nvPr>
        </p:nvSpPr>
        <p:spPr>
          <a:xfrm>
            <a:off x="323850" y="908050"/>
            <a:ext cx="2449513" cy="792163"/>
          </a:xfrm>
        </p:spPr>
        <p:txBody>
          <a:bodyPr/>
          <a:lstStyle/>
          <a:p>
            <a:pPr eaLnBrk="1" hangingPunct="1"/>
            <a:r>
              <a:rPr lang="zh-CN" altLang="en-US" sz="2400" smtClean="0"/>
              <a:t>万有引力定律</a:t>
            </a:r>
          </a:p>
        </p:txBody>
      </p:sp>
      <p:pic>
        <p:nvPicPr>
          <p:cNvPr id="2052" name="Picture 10" descr="Galaxy"/>
          <p:cNvPicPr>
            <a:picLocks noChangeAspect="1" noChangeArrowheads="1"/>
          </p:cNvPicPr>
          <p:nvPr/>
        </p:nvPicPr>
        <p:blipFill>
          <a:blip r:embed="rId4" cstate="print"/>
          <a:srcRect/>
          <a:stretch>
            <a:fillRect/>
          </a:stretch>
        </p:blipFill>
        <p:spPr bwMode="auto">
          <a:xfrm>
            <a:off x="6234113" y="1268413"/>
            <a:ext cx="2514600" cy="2257425"/>
          </a:xfrm>
          <a:prstGeom prst="rect">
            <a:avLst/>
          </a:prstGeom>
          <a:noFill/>
          <a:ln w="9525">
            <a:noFill/>
            <a:miter lim="800000"/>
            <a:headEnd/>
            <a:tailEnd/>
          </a:ln>
        </p:spPr>
      </p:pic>
      <p:pic>
        <p:nvPicPr>
          <p:cNvPr id="2053" name="Picture 11" descr="SolaSystems"/>
          <p:cNvPicPr>
            <a:picLocks noChangeAspect="1" noChangeArrowheads="1"/>
          </p:cNvPicPr>
          <p:nvPr/>
        </p:nvPicPr>
        <p:blipFill>
          <a:blip r:embed="rId5" cstate="print"/>
          <a:srcRect/>
          <a:stretch>
            <a:fillRect/>
          </a:stretch>
        </p:blipFill>
        <p:spPr bwMode="auto">
          <a:xfrm>
            <a:off x="3851275" y="4292600"/>
            <a:ext cx="4968875" cy="2244725"/>
          </a:xfrm>
          <a:prstGeom prst="rect">
            <a:avLst/>
          </a:prstGeom>
          <a:noFill/>
          <a:ln w="9525">
            <a:noFill/>
            <a:miter lim="800000"/>
            <a:headEnd/>
            <a:tailEnd/>
          </a:ln>
        </p:spPr>
      </p:pic>
      <p:pic>
        <p:nvPicPr>
          <p:cNvPr id="2054" name="Picture 12" descr="AliceFalls"/>
          <p:cNvPicPr>
            <a:picLocks noChangeAspect="1" noChangeArrowheads="1"/>
          </p:cNvPicPr>
          <p:nvPr/>
        </p:nvPicPr>
        <p:blipFill>
          <a:blip r:embed="rId6" cstate="print"/>
          <a:srcRect/>
          <a:stretch>
            <a:fillRect/>
          </a:stretch>
        </p:blipFill>
        <p:spPr bwMode="auto">
          <a:xfrm>
            <a:off x="306388" y="2474913"/>
            <a:ext cx="1457325" cy="4267200"/>
          </a:xfrm>
          <a:prstGeom prst="rect">
            <a:avLst/>
          </a:prstGeom>
          <a:noFill/>
          <a:ln w="9525">
            <a:noFill/>
            <a:miter lim="800000"/>
            <a:headEnd/>
            <a:tailEnd/>
          </a:ln>
        </p:spPr>
      </p:pic>
      <p:sp>
        <p:nvSpPr>
          <p:cNvPr id="2055" name="Text Box 17"/>
          <p:cNvSpPr txBox="1">
            <a:spLocks noChangeArrowheads="1"/>
          </p:cNvSpPr>
          <p:nvPr/>
        </p:nvSpPr>
        <p:spPr bwMode="auto">
          <a:xfrm>
            <a:off x="1784350" y="2725738"/>
            <a:ext cx="2066925" cy="264795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所有事物，从原子到星系，都遵循这一不变的定律，它是人类提出的最简单又最深奥的思想。</a:t>
            </a:r>
          </a:p>
        </p:txBody>
      </p:sp>
      <p:graphicFrame>
        <p:nvGraphicFramePr>
          <p:cNvPr id="2050" name="Object 18"/>
          <p:cNvGraphicFramePr>
            <a:graphicFrameLocks noGrp="1" noChangeAspect="1"/>
          </p:cNvGraphicFramePr>
          <p:nvPr>
            <p:ph idx="1"/>
          </p:nvPr>
        </p:nvGraphicFramePr>
        <p:xfrm>
          <a:off x="1763713" y="1054100"/>
          <a:ext cx="4032250" cy="1798638"/>
        </p:xfrm>
        <a:graphic>
          <a:graphicData uri="http://schemas.openxmlformats.org/presentationml/2006/ole">
            <mc:AlternateContent xmlns:mc="http://schemas.openxmlformats.org/markup-compatibility/2006">
              <mc:Choice xmlns:v="urn:schemas-microsoft-com:vml" Requires="v">
                <p:oleObj spid="_x0000_s2063" name="Equation" r:id="rId7" imgW="825480" imgH="368280" progId="Equation.DSMT4">
                  <p:embed/>
                </p:oleObj>
              </mc:Choice>
              <mc:Fallback>
                <p:oleObj name="Equation" r:id="rId7" imgW="825480" imgH="36828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054100"/>
                        <a:ext cx="4032250" cy="179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20"/>
          <p:cNvSpPr>
            <a:spLocks noChangeArrowheads="1"/>
          </p:cNvSpPr>
          <p:nvPr/>
        </p:nvSpPr>
        <p:spPr bwMode="auto">
          <a:xfrm>
            <a:off x="344488" y="188913"/>
            <a:ext cx="7013575"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393700" y="982663"/>
            <a:ext cx="2522538" cy="574675"/>
          </a:xfrm>
        </p:spPr>
        <p:txBody>
          <a:bodyPr/>
          <a:lstStyle/>
          <a:p>
            <a:pPr eaLnBrk="1" hangingPunct="1"/>
            <a:r>
              <a:rPr lang="zh-CN" altLang="en-US" sz="2400" smtClean="0"/>
              <a:t>牛顿运动三定律</a:t>
            </a:r>
          </a:p>
        </p:txBody>
      </p:sp>
      <p:sp>
        <p:nvSpPr>
          <p:cNvPr id="26627" name="Rectangle 4"/>
          <p:cNvSpPr>
            <a:spLocks noGrp="1" noChangeArrowheads="1"/>
          </p:cNvSpPr>
          <p:nvPr>
            <p:ph type="body" idx="1"/>
          </p:nvPr>
        </p:nvSpPr>
        <p:spPr bwMode="auto">
          <a:xfrm>
            <a:off x="468313" y="1989138"/>
            <a:ext cx="8280400" cy="38163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Clr>
                <a:srgbClr val="0000FF"/>
              </a:buClr>
              <a:buFont typeface="Wingdings" pitchFamily="2" charset="2"/>
              <a:buChar char="Ø"/>
            </a:pPr>
            <a:r>
              <a:rPr lang="en-GB" altLang="zh-CN" smtClean="0">
                <a:latin typeface="Myriad Roman" charset="0"/>
              </a:rPr>
              <a:t>Bodies remain in a state of rest or uniform motion unless acted upon by a force</a:t>
            </a:r>
          </a:p>
          <a:p>
            <a:pPr eaLnBrk="1" hangingPunct="1">
              <a:buClr>
                <a:srgbClr val="0000FF"/>
              </a:buClr>
              <a:buFont typeface="Wingdings" pitchFamily="2" charset="2"/>
              <a:buChar char="Ø"/>
            </a:pPr>
            <a:r>
              <a:rPr lang="en-GB" altLang="zh-CN" smtClean="0">
                <a:latin typeface="Myriad Roman" charset="0"/>
              </a:rPr>
              <a:t>The force experienced by a body is equal to the rate of change of momentum</a:t>
            </a:r>
          </a:p>
          <a:p>
            <a:pPr eaLnBrk="1" hangingPunct="1">
              <a:buClr>
                <a:srgbClr val="0000FF"/>
              </a:buClr>
              <a:buFont typeface="Wingdings" pitchFamily="2" charset="2"/>
              <a:buChar char="Ø"/>
            </a:pPr>
            <a:r>
              <a:rPr lang="en-GB" altLang="zh-CN" smtClean="0">
                <a:latin typeface="Myriad Roman" charset="0"/>
              </a:rPr>
              <a:t>To every action there is an equal and opposite reaction</a:t>
            </a:r>
            <a:endParaRPr lang="en-US" altLang="zh-CN" smtClean="0"/>
          </a:p>
        </p:txBody>
      </p:sp>
      <p:sp>
        <p:nvSpPr>
          <p:cNvPr id="26628" name="Rectangle 7"/>
          <p:cNvSpPr>
            <a:spLocks noChangeArrowheads="1"/>
          </p:cNvSpPr>
          <p:nvPr/>
        </p:nvSpPr>
        <p:spPr bwMode="auto">
          <a:xfrm>
            <a:off x="344488" y="188913"/>
            <a:ext cx="7085012" cy="706437"/>
          </a:xfrm>
          <a:prstGeom prst="rect">
            <a:avLst/>
          </a:prstGeom>
          <a:noFill/>
          <a:ln w="9525">
            <a:noFill/>
            <a:miter lim="800000"/>
            <a:headEnd/>
            <a:tailEnd/>
          </a:ln>
        </p:spPr>
        <p:txBody>
          <a:bodyPr anchor="ctr"/>
          <a:lstStyle/>
          <a:p>
            <a:r>
              <a:rPr lang="zh-CN" altLang="en-US" sz="3200" b="1">
                <a:solidFill>
                  <a:srgbClr val="0000FF"/>
                </a:solidFill>
              </a:rPr>
              <a:t>天体力学发展简史</a:t>
            </a:r>
            <a:r>
              <a:rPr lang="en-US" altLang="zh-CN" sz="3200" b="1">
                <a:solidFill>
                  <a:srgbClr val="0000FF"/>
                </a:solidFill>
              </a:rPr>
              <a:t>: Kepler</a:t>
            </a:r>
            <a:r>
              <a:rPr lang="zh-CN" altLang="en-US" sz="3200" b="1">
                <a:solidFill>
                  <a:srgbClr val="0000FF"/>
                </a:solidFill>
              </a:rPr>
              <a:t>到</a:t>
            </a:r>
            <a:r>
              <a:rPr lang="en-US" altLang="zh-CN" sz="3200" b="1">
                <a:solidFill>
                  <a:srgbClr val="0000FF"/>
                </a:solidFill>
              </a:rPr>
              <a:t>Newton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Rectangle: Click to edit Master text styles&#10;Second level&#10;Third level&#10;Fourth level&#10;Fifth level"/>
          <p:cNvSpPr>
            <a:spLocks noChangeArrowheads="1"/>
          </p:cNvSpPr>
          <p:nvPr/>
        </p:nvSpPr>
        <p:spPr bwMode="auto">
          <a:xfrm>
            <a:off x="228600" y="1423988"/>
            <a:ext cx="5207000" cy="3733800"/>
          </a:xfrm>
          <a:prstGeom prst="rect">
            <a:avLst/>
          </a:prstGeom>
          <a:noFill/>
          <a:ln w="9525">
            <a:noFill/>
            <a:miter lim="800000"/>
            <a:headEnd/>
            <a:tailEnd/>
          </a:ln>
        </p:spPr>
        <p:txBody>
          <a:bodyPr/>
          <a:lstStyle/>
          <a:p>
            <a:pPr marL="342900" indent="-250825">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牛顿曾论证彗星的轨道是</a:t>
            </a:r>
            <a:r>
              <a:rPr lang="zh-CN" altLang="en-US" sz="2400" b="1">
                <a:solidFill>
                  <a:schemeClr val="tx2"/>
                </a:solidFill>
                <a:latin typeface="仿宋_GB2312" pitchFamily="49" charset="-122"/>
                <a:ea typeface="仿宋_GB2312" pitchFamily="49" charset="-122"/>
              </a:rPr>
              <a:t>抛物线</a:t>
            </a:r>
            <a:r>
              <a:rPr lang="zh-CN" altLang="en-US" sz="2400" b="1">
                <a:latin typeface="仿宋_GB2312" pitchFamily="49" charset="-122"/>
                <a:ea typeface="仿宋_GB2312" pitchFamily="49" charset="-122"/>
              </a:rPr>
              <a:t>，太阳在这个抛物线的焦点上。</a:t>
            </a:r>
          </a:p>
          <a:p>
            <a:pPr marL="342900" indent="-250825">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哈雷以万有引力定律为基础计算了历史上</a:t>
            </a:r>
            <a:r>
              <a:rPr lang="en-US" altLang="zh-CN" sz="2400" b="1">
                <a:latin typeface="仿宋_GB2312" pitchFamily="49" charset="-122"/>
                <a:ea typeface="仿宋_GB2312" pitchFamily="49" charset="-122"/>
              </a:rPr>
              <a:t>24</a:t>
            </a:r>
            <a:r>
              <a:rPr lang="zh-CN" altLang="en-US" sz="2400" b="1">
                <a:latin typeface="仿宋_GB2312" pitchFamily="49" charset="-122"/>
                <a:ea typeface="仿宋_GB2312" pitchFamily="49" charset="-122"/>
              </a:rPr>
              <a:t>颗彗星的抛物线轨道。</a:t>
            </a:r>
          </a:p>
          <a:p>
            <a:pPr marL="342900" indent="-250825">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哈雷发现，</a:t>
            </a:r>
            <a:r>
              <a:rPr lang="en-US" altLang="zh-CN" sz="2400" b="1">
                <a:latin typeface="仿宋_GB2312" pitchFamily="49" charset="-122"/>
                <a:ea typeface="仿宋_GB2312" pitchFamily="49" charset="-122"/>
              </a:rPr>
              <a:t>1682</a:t>
            </a:r>
            <a:r>
              <a:rPr lang="zh-CN" altLang="en-US" sz="2400" b="1">
                <a:latin typeface="仿宋_GB2312" pitchFamily="49" charset="-122"/>
                <a:ea typeface="仿宋_GB2312" pitchFamily="49" charset="-122"/>
              </a:rPr>
              <a:t>年出现的彗星轨道与</a:t>
            </a:r>
            <a:r>
              <a:rPr lang="en-US" altLang="zh-CN" sz="2400" b="1">
                <a:latin typeface="仿宋_GB2312" pitchFamily="49" charset="-122"/>
                <a:ea typeface="仿宋_GB2312" pitchFamily="49" charset="-122"/>
              </a:rPr>
              <a:t>1607</a:t>
            </a:r>
            <a:r>
              <a:rPr lang="zh-CN" altLang="en-US" sz="2400" b="1">
                <a:latin typeface="仿宋_GB2312" pitchFamily="49" charset="-122"/>
                <a:ea typeface="仿宋_GB2312" pitchFamily="49" charset="-122"/>
              </a:rPr>
              <a:t>年、</a:t>
            </a:r>
            <a:r>
              <a:rPr lang="en-US" altLang="zh-CN" sz="2400" b="1">
                <a:latin typeface="仿宋_GB2312" pitchFamily="49" charset="-122"/>
                <a:ea typeface="仿宋_GB2312" pitchFamily="49" charset="-122"/>
              </a:rPr>
              <a:t>1531</a:t>
            </a:r>
            <a:r>
              <a:rPr lang="zh-CN" altLang="en-US" sz="2400" b="1">
                <a:latin typeface="仿宋_GB2312" pitchFamily="49" charset="-122"/>
                <a:ea typeface="仿宋_GB2312" pitchFamily="49" charset="-122"/>
              </a:rPr>
              <a:t>年出现的彗星的轨道非常相似。</a:t>
            </a:r>
          </a:p>
          <a:p>
            <a:pPr marL="342900" indent="-250825">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哈雷推测这三颗彗星实际上是同一颗彗星</a:t>
            </a:r>
            <a:r>
              <a:rPr lang="zh-CN" altLang="en-US" sz="2400" b="1">
                <a:solidFill>
                  <a:schemeClr val="tx2"/>
                </a:solidFill>
                <a:latin typeface="仿宋_GB2312" pitchFamily="49" charset="-122"/>
                <a:ea typeface="仿宋_GB2312" pitchFamily="49" charset="-122"/>
              </a:rPr>
              <a:t>周期性的回归</a:t>
            </a:r>
            <a:r>
              <a:rPr lang="zh-CN" altLang="en-US" sz="2400" b="1">
                <a:latin typeface="仿宋_GB2312" pitchFamily="49" charset="-122"/>
                <a:ea typeface="仿宋_GB2312" pitchFamily="49" charset="-122"/>
              </a:rPr>
              <a:t>。</a:t>
            </a:r>
          </a:p>
        </p:txBody>
      </p:sp>
      <p:pic>
        <p:nvPicPr>
          <p:cNvPr id="27651" name="Picture 3" descr="comet_halley"/>
          <p:cNvPicPr>
            <a:picLocks noChangeAspect="1" noChangeArrowheads="1"/>
          </p:cNvPicPr>
          <p:nvPr/>
        </p:nvPicPr>
        <p:blipFill>
          <a:blip r:embed="rId3" cstate="print"/>
          <a:srcRect/>
          <a:stretch>
            <a:fillRect/>
          </a:stretch>
        </p:blipFill>
        <p:spPr bwMode="auto">
          <a:xfrm>
            <a:off x="439738" y="5084763"/>
            <a:ext cx="4995862" cy="1703387"/>
          </a:xfrm>
          <a:prstGeom prst="rect">
            <a:avLst/>
          </a:prstGeom>
          <a:noFill/>
          <a:ln w="9525">
            <a:noFill/>
            <a:miter lim="800000"/>
            <a:headEnd/>
            <a:tailEnd/>
          </a:ln>
        </p:spPr>
      </p:pic>
      <p:pic>
        <p:nvPicPr>
          <p:cNvPr id="27652" name="Picture 4" descr="halleytail"/>
          <p:cNvPicPr>
            <a:picLocks noChangeAspect="1" noChangeArrowheads="1"/>
          </p:cNvPicPr>
          <p:nvPr/>
        </p:nvPicPr>
        <p:blipFill>
          <a:blip r:embed="rId4" cstate="print"/>
          <a:srcRect/>
          <a:stretch>
            <a:fillRect/>
          </a:stretch>
        </p:blipFill>
        <p:spPr bwMode="auto">
          <a:xfrm>
            <a:off x="5364163" y="1143000"/>
            <a:ext cx="3505200" cy="2430463"/>
          </a:xfrm>
          <a:prstGeom prst="rect">
            <a:avLst/>
          </a:prstGeom>
          <a:noFill/>
          <a:ln w="9525">
            <a:noFill/>
            <a:miter lim="800000"/>
            <a:headEnd/>
            <a:tailEnd/>
          </a:ln>
        </p:spPr>
      </p:pic>
      <p:sp>
        <p:nvSpPr>
          <p:cNvPr id="27653" name="Text Box 5"/>
          <p:cNvSpPr txBox="1">
            <a:spLocks noChangeArrowheads="1"/>
          </p:cNvSpPr>
          <p:nvPr/>
        </p:nvSpPr>
        <p:spPr bwMode="auto">
          <a:xfrm>
            <a:off x="5486400" y="3581400"/>
            <a:ext cx="3429000" cy="2492375"/>
          </a:xfrm>
          <a:prstGeom prst="rect">
            <a:avLst/>
          </a:prstGeom>
          <a:noFill/>
          <a:ln w="9525">
            <a:noFill/>
            <a:miter lim="800000"/>
            <a:headEnd/>
            <a:tailEnd/>
          </a:ln>
        </p:spPr>
        <p:txBody>
          <a:bodyPr>
            <a:spAutoFit/>
          </a:bodyPr>
          <a:lstStyle/>
          <a:p>
            <a:pPr marL="282575" indent="-282575">
              <a:spcBef>
                <a:spcPct val="50000"/>
              </a:spcBef>
              <a:buClr>
                <a:srgbClr val="0000FF"/>
              </a:buClr>
              <a:buFont typeface="Wingdings" pitchFamily="2" charset="2"/>
              <a:buChar char="Ø"/>
            </a:pPr>
            <a:r>
              <a:rPr kumimoji="1" lang="zh-CN" altLang="en-US" sz="2400" b="1">
                <a:latin typeface="Times New Roman" pitchFamily="18" charset="0"/>
                <a:ea typeface="仿宋_GB2312" pitchFamily="49" charset="-122"/>
              </a:rPr>
              <a:t>因此哈雷断言彗星的轨道实际上是很扁很长的</a:t>
            </a:r>
            <a:r>
              <a:rPr kumimoji="1" lang="zh-CN" altLang="en-US" sz="2400" b="1">
                <a:solidFill>
                  <a:schemeClr val="tx2"/>
                </a:solidFill>
                <a:latin typeface="Times New Roman" pitchFamily="18" charset="0"/>
                <a:ea typeface="仿宋_GB2312" pitchFamily="49" charset="-122"/>
              </a:rPr>
              <a:t>椭圆</a:t>
            </a:r>
            <a:r>
              <a:rPr kumimoji="1" lang="zh-CN" altLang="en-US" sz="2400" b="1">
                <a:latin typeface="Times New Roman" pitchFamily="18" charset="0"/>
                <a:ea typeface="仿宋_GB2312" pitchFamily="49" charset="-122"/>
              </a:rPr>
              <a:t>。</a:t>
            </a:r>
          </a:p>
          <a:p>
            <a:pPr marL="282575" indent="-282575">
              <a:spcBef>
                <a:spcPct val="50000"/>
              </a:spcBef>
              <a:buClr>
                <a:srgbClr val="0000FF"/>
              </a:buClr>
              <a:buFont typeface="Wingdings" pitchFamily="2" charset="2"/>
              <a:buChar char="Ø"/>
            </a:pPr>
            <a:r>
              <a:rPr kumimoji="1" lang="zh-CN" altLang="en-US" sz="2400" b="1">
                <a:latin typeface="Times New Roman" pitchFamily="18" charset="0"/>
                <a:ea typeface="仿宋_GB2312" pitchFamily="49" charset="-122"/>
              </a:rPr>
              <a:t>哈雷计算了这颗彗星的椭圆轨道，并做出了预言。</a:t>
            </a:r>
          </a:p>
        </p:txBody>
      </p:sp>
      <p:sp>
        <p:nvSpPr>
          <p:cNvPr id="27654" name="Rectangle 6"/>
          <p:cNvSpPr>
            <a:spLocks noGrp="1" noChangeArrowheads="1"/>
          </p:cNvSpPr>
          <p:nvPr>
            <p:ph type="title"/>
          </p:nvPr>
        </p:nvSpPr>
        <p:spPr>
          <a:xfrm>
            <a:off x="344488" y="188913"/>
            <a:ext cx="7013575" cy="706437"/>
          </a:xfrm>
        </p:spPr>
        <p:txBody>
          <a:bodyPr/>
          <a:lstStyle/>
          <a:p>
            <a:pPr eaLnBrk="1" hangingPunct="1"/>
            <a:r>
              <a:rPr lang="zh-CN" altLang="en-US" smtClean="0"/>
              <a:t>天体力学发展简史</a:t>
            </a:r>
            <a:r>
              <a:rPr lang="en-US" altLang="zh-CN" smtClean="0"/>
              <a:t>:</a:t>
            </a:r>
            <a:r>
              <a:rPr lang="zh-CN" altLang="en-US" sz="2800" smtClean="0">
                <a:ea typeface="仿宋_GB2312" pitchFamily="49" charset="-122"/>
              </a:rPr>
              <a:t>万有引力定律的验证</a:t>
            </a:r>
          </a:p>
        </p:txBody>
      </p:sp>
      <p:sp>
        <p:nvSpPr>
          <p:cNvPr id="27655" name="Rectangle 7"/>
          <p:cNvSpPr>
            <a:spLocks noChangeArrowheads="1"/>
          </p:cNvSpPr>
          <p:nvPr/>
        </p:nvSpPr>
        <p:spPr bwMode="auto">
          <a:xfrm>
            <a:off x="395288" y="974725"/>
            <a:ext cx="1409700" cy="457200"/>
          </a:xfrm>
          <a:prstGeom prst="rect">
            <a:avLst/>
          </a:prstGeom>
          <a:noFill/>
          <a:ln w="9525">
            <a:noFill/>
            <a:miter lim="800000"/>
            <a:headEnd/>
            <a:tailEnd/>
          </a:ln>
        </p:spPr>
        <p:txBody>
          <a:bodyPr wrap="none">
            <a:spAutoFit/>
          </a:bodyPr>
          <a:lstStyle/>
          <a:p>
            <a:r>
              <a:rPr lang="zh-CN" altLang="en-US" sz="2400" b="1">
                <a:solidFill>
                  <a:srgbClr val="0000FF"/>
                </a:solidFill>
                <a:ea typeface="仿宋_GB2312" pitchFamily="49" charset="-122"/>
              </a:rPr>
              <a:t>哈雷彗星</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68313" y="1557338"/>
            <a:ext cx="4319587" cy="5184775"/>
          </a:xfrm>
          <a:prstGeom prst="rect">
            <a:avLst/>
          </a:prstGeom>
          <a:noFill/>
          <a:ln w="9525">
            <a:noFill/>
            <a:miter lim="800000"/>
            <a:headEnd/>
            <a:tailEnd/>
          </a:ln>
        </p:spPr>
        <p:txBody>
          <a:bodyPr/>
          <a:lstStyle/>
          <a:p>
            <a:pPr marL="342900" indent="-342900">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根据计算，哈雷</a:t>
            </a:r>
            <a:r>
              <a:rPr lang="zh-CN" altLang="en-US" sz="2400" b="1">
                <a:solidFill>
                  <a:schemeClr val="tx2"/>
                </a:solidFill>
                <a:latin typeface="仿宋_GB2312" pitchFamily="49" charset="-122"/>
                <a:ea typeface="仿宋_GB2312" pitchFamily="49" charset="-122"/>
              </a:rPr>
              <a:t>预言</a:t>
            </a:r>
            <a:r>
              <a:rPr lang="zh-CN" altLang="en-US" sz="2400" b="1">
                <a:latin typeface="仿宋_GB2312" pitchFamily="49" charset="-122"/>
                <a:ea typeface="仿宋_GB2312" pitchFamily="49" charset="-122"/>
              </a:rPr>
              <a:t>：这颗彗星将会在</a:t>
            </a:r>
            <a:r>
              <a:rPr lang="en-US" altLang="zh-CN" sz="2400" b="1">
                <a:latin typeface="仿宋_GB2312" pitchFamily="49" charset="-122"/>
                <a:ea typeface="仿宋_GB2312" pitchFamily="49" charset="-122"/>
              </a:rPr>
              <a:t>1758</a:t>
            </a:r>
            <a:r>
              <a:rPr lang="zh-CN" altLang="en-US" sz="2400" b="1">
                <a:latin typeface="仿宋_GB2312" pitchFamily="49" charset="-122"/>
                <a:ea typeface="仿宋_GB2312" pitchFamily="49" charset="-122"/>
              </a:rPr>
              <a:t>年回归，前后误差一年。</a:t>
            </a:r>
          </a:p>
          <a:p>
            <a:pPr marL="342900" indent="-342900">
              <a:spcBef>
                <a:spcPct val="20000"/>
              </a:spcBef>
              <a:buClr>
                <a:srgbClr val="0000FF"/>
              </a:buClr>
              <a:buFont typeface="Wingdings" pitchFamily="2" charset="2"/>
              <a:buChar char="Ø"/>
            </a:pPr>
            <a:r>
              <a:rPr lang="en-US" altLang="zh-CN" sz="2400" b="1">
                <a:latin typeface="仿宋_GB2312" pitchFamily="49" charset="-122"/>
                <a:ea typeface="仿宋_GB2312" pitchFamily="49" charset="-122"/>
              </a:rPr>
              <a:t>1758</a:t>
            </a:r>
            <a:r>
              <a:rPr lang="zh-CN" altLang="en-US" sz="2400" b="1">
                <a:latin typeface="仿宋_GB2312" pitchFamily="49" charset="-122"/>
                <a:ea typeface="仿宋_GB2312" pitchFamily="49" charset="-122"/>
              </a:rPr>
              <a:t>年的圣诞节，也即哈雷死后</a:t>
            </a:r>
            <a:r>
              <a:rPr lang="en-US" altLang="zh-CN" sz="2400" b="1">
                <a:latin typeface="仿宋_GB2312" pitchFamily="49" charset="-122"/>
                <a:ea typeface="仿宋_GB2312" pitchFamily="49" charset="-122"/>
              </a:rPr>
              <a:t>16</a:t>
            </a:r>
            <a:r>
              <a:rPr lang="zh-CN" altLang="en-US" sz="2400" b="1">
                <a:latin typeface="仿宋_GB2312" pitchFamily="49" charset="-122"/>
                <a:ea typeface="仿宋_GB2312" pitchFamily="49" charset="-122"/>
              </a:rPr>
              <a:t>年，乔治</a:t>
            </a:r>
            <a:r>
              <a:rPr lang="en-US" altLang="zh-CN" sz="2400" b="1">
                <a:ea typeface="仿宋_GB2312" pitchFamily="49" charset="-122"/>
              </a:rPr>
              <a:t>·</a:t>
            </a:r>
            <a:r>
              <a:rPr lang="zh-CN" altLang="en-US" sz="2400" b="1">
                <a:latin typeface="仿宋_GB2312" pitchFamily="49" charset="-122"/>
                <a:ea typeface="仿宋_GB2312" pitchFamily="49" charset="-122"/>
              </a:rPr>
              <a:t>帕里什观测到了这颗彗星。</a:t>
            </a:r>
          </a:p>
          <a:p>
            <a:pPr marL="342900" indent="-342900">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从此，这颗彗星被称为</a:t>
            </a:r>
            <a:r>
              <a:rPr lang="zh-CN" altLang="en-US" sz="2400" b="1">
                <a:ea typeface="仿宋_GB2312" pitchFamily="49" charset="-122"/>
              </a:rPr>
              <a:t>“</a:t>
            </a:r>
            <a:r>
              <a:rPr lang="zh-CN" altLang="en-US" sz="2400" b="1">
                <a:solidFill>
                  <a:schemeClr val="tx2"/>
                </a:solidFill>
                <a:latin typeface="仿宋_GB2312" pitchFamily="49" charset="-122"/>
                <a:ea typeface="仿宋_GB2312" pitchFamily="49" charset="-122"/>
              </a:rPr>
              <a:t>哈雷彗星</a:t>
            </a:r>
            <a:r>
              <a:rPr lang="zh-CN" altLang="en-US" sz="2400" b="1">
                <a:ea typeface="仿宋_GB2312" pitchFamily="49" charset="-122"/>
              </a:rPr>
              <a:t>”</a:t>
            </a:r>
            <a:r>
              <a:rPr lang="zh-CN" altLang="en-US" sz="2400" b="1">
                <a:latin typeface="仿宋_GB2312" pitchFamily="49" charset="-122"/>
                <a:ea typeface="仿宋_GB2312" pitchFamily="49" charset="-122"/>
              </a:rPr>
              <a:t>。</a:t>
            </a:r>
          </a:p>
          <a:p>
            <a:pPr marL="342900" indent="-342900">
              <a:spcBef>
                <a:spcPct val="20000"/>
              </a:spcBef>
              <a:buClr>
                <a:srgbClr val="0000FF"/>
              </a:buClr>
              <a:buFont typeface="Wingdings" pitchFamily="2" charset="2"/>
              <a:buChar char="Ø"/>
            </a:pPr>
            <a:r>
              <a:rPr lang="zh-CN" altLang="en-US" sz="2400" b="1">
                <a:latin typeface="仿宋_GB2312" pitchFamily="49" charset="-122"/>
                <a:ea typeface="仿宋_GB2312" pitchFamily="49" charset="-122"/>
              </a:rPr>
              <a:t>此后，哈雷彗星又在</a:t>
            </a:r>
            <a:r>
              <a:rPr lang="en-US" altLang="zh-CN" sz="2400" b="1">
                <a:latin typeface="仿宋_GB2312" pitchFamily="49" charset="-122"/>
                <a:ea typeface="仿宋_GB2312" pitchFamily="49" charset="-122"/>
              </a:rPr>
              <a:t>1834</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1910</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1986</a:t>
            </a:r>
            <a:r>
              <a:rPr lang="zh-CN" altLang="en-US" sz="2400" b="1">
                <a:latin typeface="仿宋_GB2312" pitchFamily="49" charset="-122"/>
                <a:ea typeface="仿宋_GB2312" pitchFamily="49" charset="-122"/>
              </a:rPr>
              <a:t>年出现了三次。</a:t>
            </a:r>
          </a:p>
        </p:txBody>
      </p:sp>
      <p:pic>
        <p:nvPicPr>
          <p:cNvPr id="28675" name="Picture 3" descr="Halley_3"/>
          <p:cNvPicPr>
            <a:picLocks noChangeAspect="1" noChangeArrowheads="1"/>
          </p:cNvPicPr>
          <p:nvPr/>
        </p:nvPicPr>
        <p:blipFill>
          <a:blip r:embed="rId3" cstate="print"/>
          <a:srcRect/>
          <a:stretch>
            <a:fillRect/>
          </a:stretch>
        </p:blipFill>
        <p:spPr bwMode="auto">
          <a:xfrm>
            <a:off x="4976813" y="1157288"/>
            <a:ext cx="3824287" cy="5367337"/>
          </a:xfrm>
          <a:prstGeom prst="rect">
            <a:avLst/>
          </a:prstGeom>
          <a:noFill/>
          <a:ln w="9525">
            <a:noFill/>
            <a:miter lim="800000"/>
            <a:headEnd/>
            <a:tailEnd/>
          </a:ln>
        </p:spPr>
      </p:pic>
      <p:sp>
        <p:nvSpPr>
          <p:cNvPr id="28676" name="Rectangle 4"/>
          <p:cNvSpPr>
            <a:spLocks noGrp="1" noChangeArrowheads="1"/>
          </p:cNvSpPr>
          <p:nvPr>
            <p:ph type="title"/>
          </p:nvPr>
        </p:nvSpPr>
        <p:spPr>
          <a:xfrm>
            <a:off x="344488" y="188913"/>
            <a:ext cx="6942137" cy="706437"/>
          </a:xfrm>
        </p:spPr>
        <p:txBody>
          <a:bodyPr/>
          <a:lstStyle/>
          <a:p>
            <a:pPr eaLnBrk="1" hangingPunct="1"/>
            <a:r>
              <a:rPr lang="zh-CN" altLang="en-US" smtClean="0"/>
              <a:t>天体力学发展简史</a:t>
            </a:r>
            <a:r>
              <a:rPr lang="en-US" altLang="zh-CN" smtClean="0"/>
              <a:t>:</a:t>
            </a:r>
            <a:r>
              <a:rPr lang="zh-CN" altLang="en-US" sz="2800" smtClean="0">
                <a:ea typeface="仿宋_GB2312" pitchFamily="49" charset="-122"/>
              </a:rPr>
              <a:t>万有引力定律的验证</a:t>
            </a:r>
          </a:p>
        </p:txBody>
      </p:sp>
      <p:sp>
        <p:nvSpPr>
          <p:cNvPr id="28677" name="Rectangle 5"/>
          <p:cNvSpPr>
            <a:spLocks noChangeArrowheads="1"/>
          </p:cNvSpPr>
          <p:nvPr/>
        </p:nvSpPr>
        <p:spPr bwMode="auto">
          <a:xfrm>
            <a:off x="395288" y="974725"/>
            <a:ext cx="1409700" cy="457200"/>
          </a:xfrm>
          <a:prstGeom prst="rect">
            <a:avLst/>
          </a:prstGeom>
          <a:noFill/>
          <a:ln w="9525">
            <a:noFill/>
            <a:miter lim="800000"/>
            <a:headEnd/>
            <a:tailEnd/>
          </a:ln>
        </p:spPr>
        <p:txBody>
          <a:bodyPr wrap="none">
            <a:spAutoFit/>
          </a:bodyPr>
          <a:lstStyle/>
          <a:p>
            <a:r>
              <a:rPr lang="zh-CN" altLang="en-US" sz="2400" b="1">
                <a:solidFill>
                  <a:srgbClr val="0000FF"/>
                </a:solidFill>
              </a:rPr>
              <a:t>哈雷彗星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468313" y="1412875"/>
            <a:ext cx="8280400" cy="16557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Clr>
                <a:srgbClr val="0000FF"/>
              </a:buClr>
              <a:buFont typeface="Wingdings" pitchFamily="2" charset="2"/>
              <a:buChar char="Ø"/>
            </a:pPr>
            <a:r>
              <a:rPr lang="en-US" altLang="zh-CN" sz="2400" b="1" smtClean="0">
                <a:latin typeface="仿宋_GB2312" pitchFamily="49" charset="-122"/>
                <a:ea typeface="仿宋_GB2312" pitchFamily="49" charset="-122"/>
              </a:rPr>
              <a:t>1781</a:t>
            </a:r>
            <a:r>
              <a:rPr lang="zh-CN" altLang="en-US" sz="2400" b="1" smtClean="0">
                <a:latin typeface="仿宋_GB2312" pitchFamily="49" charset="-122"/>
                <a:ea typeface="仿宋_GB2312" pitchFamily="49" charset="-122"/>
              </a:rPr>
              <a:t>年人们发现了天王星</a:t>
            </a:r>
          </a:p>
          <a:p>
            <a:pPr eaLnBrk="1" hangingPunct="1">
              <a:buClr>
                <a:srgbClr val="0000FF"/>
              </a:buClr>
              <a:buFont typeface="Wingdings" pitchFamily="2" charset="2"/>
              <a:buChar char="Ø"/>
            </a:pPr>
            <a:r>
              <a:rPr lang="zh-CN" altLang="en-US" sz="2400" b="1" smtClean="0">
                <a:latin typeface="仿宋_GB2312" pitchFamily="49" charset="-122"/>
                <a:ea typeface="仿宋_GB2312" pitchFamily="49" charset="-122"/>
              </a:rPr>
              <a:t>编制木星、土星和天王星历表时，人们发现木星、土星的观测资料与理论计算符合得很好，但</a:t>
            </a:r>
            <a:r>
              <a:rPr lang="zh-CN" altLang="en-US" sz="2400" b="1" smtClean="0">
                <a:solidFill>
                  <a:schemeClr val="tx2"/>
                </a:solidFill>
                <a:latin typeface="仿宋_GB2312" pitchFamily="49" charset="-122"/>
                <a:ea typeface="仿宋_GB2312" pitchFamily="49" charset="-122"/>
              </a:rPr>
              <a:t>对天王星，两者符合很差</a:t>
            </a:r>
            <a:r>
              <a:rPr lang="zh-CN" altLang="en-US" sz="2400" b="1" smtClean="0">
                <a:latin typeface="仿宋_GB2312" pitchFamily="49" charset="-122"/>
                <a:ea typeface="仿宋_GB2312" pitchFamily="49" charset="-122"/>
              </a:rPr>
              <a:t>。</a:t>
            </a:r>
            <a:endParaRPr lang="zh-CN" altLang="en-US" b="1" smtClean="0">
              <a:latin typeface="仿宋_GB2312" pitchFamily="49" charset="-122"/>
              <a:ea typeface="仿宋_GB2312" pitchFamily="49" charset="-122"/>
            </a:endParaRPr>
          </a:p>
        </p:txBody>
      </p:sp>
      <p:grpSp>
        <p:nvGrpSpPr>
          <p:cNvPr id="29699" name="Group 3"/>
          <p:cNvGrpSpPr>
            <a:grpSpLocks/>
          </p:cNvGrpSpPr>
          <p:nvPr/>
        </p:nvGrpSpPr>
        <p:grpSpPr bwMode="auto">
          <a:xfrm>
            <a:off x="468313" y="3068638"/>
            <a:ext cx="8229600" cy="3976687"/>
            <a:chOff x="288" y="1622"/>
            <a:chExt cx="5184" cy="2769"/>
          </a:xfrm>
        </p:grpSpPr>
        <p:pic>
          <p:nvPicPr>
            <p:cNvPr id="29702" name="Picture 4"/>
            <p:cNvPicPr>
              <a:picLocks noChangeAspect="1" noChangeArrowheads="1"/>
            </p:cNvPicPr>
            <p:nvPr/>
          </p:nvPicPr>
          <p:blipFill>
            <a:blip r:embed="rId3" cstate="print"/>
            <a:srcRect/>
            <a:stretch>
              <a:fillRect/>
            </a:stretch>
          </p:blipFill>
          <p:spPr bwMode="auto">
            <a:xfrm>
              <a:off x="288" y="1622"/>
              <a:ext cx="4371" cy="2498"/>
            </a:xfrm>
            <a:prstGeom prst="rect">
              <a:avLst/>
            </a:prstGeom>
            <a:solidFill>
              <a:srgbClr val="000000"/>
            </a:solidFill>
            <a:ln w="9525">
              <a:noFill/>
              <a:miter lim="800000"/>
              <a:headEnd/>
              <a:tailEnd/>
            </a:ln>
          </p:spPr>
        </p:pic>
        <p:sp>
          <p:nvSpPr>
            <p:cNvPr id="29703" name="Rectangle 5"/>
            <p:cNvSpPr>
              <a:spLocks noChangeArrowheads="1"/>
            </p:cNvSpPr>
            <p:nvPr/>
          </p:nvSpPr>
          <p:spPr bwMode="auto">
            <a:xfrm>
              <a:off x="4608" y="1632"/>
              <a:ext cx="864" cy="2475"/>
            </a:xfrm>
            <a:prstGeom prst="rect">
              <a:avLst/>
            </a:prstGeom>
            <a:solidFill>
              <a:srgbClr val="000000"/>
            </a:solidFill>
            <a:ln w="9525">
              <a:solidFill>
                <a:srgbClr val="000000"/>
              </a:solidFill>
              <a:miter lim="800000"/>
              <a:headEnd/>
              <a:tailEnd/>
            </a:ln>
          </p:spPr>
          <p:txBody>
            <a:bodyPr wrap="none" anchor="ctr"/>
            <a:lstStyle/>
            <a:p>
              <a:pPr algn="ctr"/>
              <a:r>
                <a:rPr kumimoji="1" lang="en-US" altLang="zh-CN" sz="2400" b="1">
                  <a:solidFill>
                    <a:srgbClr val="FF0000"/>
                  </a:solidFill>
                  <a:latin typeface="Times New Roman" pitchFamily="18" charset="0"/>
                </a:rPr>
                <a:t> </a:t>
              </a:r>
              <a:r>
                <a:rPr kumimoji="1" lang="en-US" altLang="zh-CN" sz="5400">
                  <a:solidFill>
                    <a:srgbClr val="FF0000"/>
                  </a:solidFill>
                  <a:latin typeface="Times New Roman" pitchFamily="18" charset="0"/>
                </a:rPr>
                <a:t>?</a:t>
              </a:r>
              <a:endParaRPr kumimoji="1" lang="en-US" altLang="zh-CN" sz="2400">
                <a:solidFill>
                  <a:srgbClr val="FF0000"/>
                </a:solidFill>
                <a:latin typeface="Times New Roman" pitchFamily="18" charset="0"/>
              </a:endParaRPr>
            </a:p>
          </p:txBody>
        </p:sp>
        <p:sp>
          <p:nvSpPr>
            <p:cNvPr id="29704" name="Text Box 6"/>
            <p:cNvSpPr txBox="1">
              <a:spLocks noChangeArrowheads="1"/>
            </p:cNvSpPr>
            <p:nvPr/>
          </p:nvSpPr>
          <p:spPr bwMode="auto">
            <a:xfrm>
              <a:off x="853" y="3648"/>
              <a:ext cx="308" cy="520"/>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水星</a:t>
              </a:r>
            </a:p>
          </p:txBody>
        </p:sp>
        <p:sp>
          <p:nvSpPr>
            <p:cNvPr id="29705" name="Text Box 7"/>
            <p:cNvSpPr txBox="1">
              <a:spLocks noChangeArrowheads="1"/>
            </p:cNvSpPr>
            <p:nvPr/>
          </p:nvSpPr>
          <p:spPr bwMode="auto">
            <a:xfrm>
              <a:off x="1065" y="3648"/>
              <a:ext cx="308" cy="520"/>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金星</a:t>
              </a:r>
            </a:p>
          </p:txBody>
        </p:sp>
        <p:sp>
          <p:nvSpPr>
            <p:cNvPr id="29706" name="Text Box 8"/>
            <p:cNvSpPr txBox="1">
              <a:spLocks noChangeArrowheads="1"/>
            </p:cNvSpPr>
            <p:nvPr/>
          </p:nvSpPr>
          <p:spPr bwMode="auto">
            <a:xfrm>
              <a:off x="1257" y="3648"/>
              <a:ext cx="308" cy="520"/>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地球</a:t>
              </a:r>
            </a:p>
          </p:txBody>
        </p:sp>
        <p:sp>
          <p:nvSpPr>
            <p:cNvPr id="29707" name="Text Box 9"/>
            <p:cNvSpPr txBox="1">
              <a:spLocks noChangeArrowheads="1"/>
            </p:cNvSpPr>
            <p:nvPr/>
          </p:nvSpPr>
          <p:spPr bwMode="auto">
            <a:xfrm>
              <a:off x="1477" y="3648"/>
              <a:ext cx="308" cy="520"/>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火星</a:t>
              </a:r>
            </a:p>
          </p:txBody>
        </p:sp>
        <p:sp>
          <p:nvSpPr>
            <p:cNvPr id="29708" name="Text Box 10"/>
            <p:cNvSpPr txBox="1">
              <a:spLocks noChangeArrowheads="1"/>
            </p:cNvSpPr>
            <p:nvPr/>
          </p:nvSpPr>
          <p:spPr bwMode="auto">
            <a:xfrm>
              <a:off x="2149" y="3648"/>
              <a:ext cx="308" cy="520"/>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木星</a:t>
              </a:r>
            </a:p>
          </p:txBody>
        </p:sp>
        <p:sp>
          <p:nvSpPr>
            <p:cNvPr id="29709" name="Text Box 11"/>
            <p:cNvSpPr txBox="1">
              <a:spLocks noChangeArrowheads="1"/>
            </p:cNvSpPr>
            <p:nvPr/>
          </p:nvSpPr>
          <p:spPr bwMode="auto">
            <a:xfrm>
              <a:off x="3301" y="3648"/>
              <a:ext cx="308" cy="520"/>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土星</a:t>
              </a:r>
            </a:p>
          </p:txBody>
        </p:sp>
        <p:sp>
          <p:nvSpPr>
            <p:cNvPr id="29710" name="Text Box 12"/>
            <p:cNvSpPr txBox="1">
              <a:spLocks noChangeArrowheads="1"/>
            </p:cNvSpPr>
            <p:nvPr/>
          </p:nvSpPr>
          <p:spPr bwMode="auto">
            <a:xfrm>
              <a:off x="4165" y="3552"/>
              <a:ext cx="308" cy="624"/>
            </a:xfrm>
            <a:prstGeom prst="rect">
              <a:avLst/>
            </a:prstGeom>
            <a:noFill/>
            <a:ln w="9525">
              <a:noFill/>
              <a:miter lim="800000"/>
              <a:headEnd/>
              <a:tailEnd/>
            </a:ln>
          </p:spPr>
          <p:txBody>
            <a:bodyPr vert="eaVert">
              <a:spAutoFit/>
            </a:bodyPr>
            <a:lstStyle/>
            <a:p>
              <a:pPr>
                <a:spcBef>
                  <a:spcPct val="50000"/>
                </a:spcBef>
              </a:pPr>
              <a:r>
                <a:rPr kumimoji="1" lang="zh-CN" altLang="en-US" sz="2000" b="1">
                  <a:solidFill>
                    <a:schemeClr val="bg1"/>
                  </a:solidFill>
                  <a:latin typeface="Times New Roman" pitchFamily="18" charset="0"/>
                </a:rPr>
                <a:t>天王星</a:t>
              </a:r>
            </a:p>
          </p:txBody>
        </p:sp>
        <p:sp>
          <p:nvSpPr>
            <p:cNvPr id="29711" name="Text Box 13"/>
            <p:cNvSpPr txBox="1">
              <a:spLocks noChangeArrowheads="1"/>
            </p:cNvSpPr>
            <p:nvPr/>
          </p:nvSpPr>
          <p:spPr bwMode="auto">
            <a:xfrm>
              <a:off x="4704" y="3648"/>
              <a:ext cx="592" cy="743"/>
            </a:xfrm>
            <a:prstGeom prst="rect">
              <a:avLst/>
            </a:prstGeom>
            <a:noFill/>
            <a:ln w="9525">
              <a:noFill/>
              <a:miter lim="800000"/>
              <a:headEnd/>
              <a:tailEnd/>
            </a:ln>
          </p:spPr>
          <p:txBody>
            <a:bodyPr>
              <a:spAutoFit/>
            </a:bodyPr>
            <a:lstStyle/>
            <a:p>
              <a:pPr>
                <a:spcBef>
                  <a:spcPct val="50000"/>
                </a:spcBef>
              </a:pPr>
              <a:r>
                <a:rPr kumimoji="1" lang="en-US" altLang="zh-CN" sz="3200">
                  <a:solidFill>
                    <a:schemeClr val="bg1"/>
                  </a:solidFill>
                  <a:latin typeface="Times New Roman" pitchFamily="18" charset="0"/>
                </a:rPr>
                <a:t>……</a:t>
              </a:r>
            </a:p>
          </p:txBody>
        </p:sp>
      </p:grpSp>
      <p:sp>
        <p:nvSpPr>
          <p:cNvPr id="29700" name="Rectangle 14"/>
          <p:cNvSpPr>
            <a:spLocks noGrp="1" noChangeArrowheads="1"/>
          </p:cNvSpPr>
          <p:nvPr>
            <p:ph type="title"/>
          </p:nvPr>
        </p:nvSpPr>
        <p:spPr>
          <a:xfrm>
            <a:off x="344488" y="188913"/>
            <a:ext cx="6942137" cy="706437"/>
          </a:xfrm>
        </p:spPr>
        <p:txBody>
          <a:bodyPr/>
          <a:lstStyle/>
          <a:p>
            <a:pPr eaLnBrk="1" hangingPunct="1"/>
            <a:r>
              <a:rPr lang="zh-CN" altLang="en-US" smtClean="0"/>
              <a:t>天体力学发展简史</a:t>
            </a:r>
            <a:r>
              <a:rPr lang="en-US" altLang="zh-CN" smtClean="0"/>
              <a:t>:</a:t>
            </a:r>
            <a:r>
              <a:rPr lang="zh-CN" altLang="en-US" sz="2800" smtClean="0">
                <a:ea typeface="仿宋_GB2312" pitchFamily="49" charset="-122"/>
              </a:rPr>
              <a:t>万有引力定律的验证</a:t>
            </a:r>
          </a:p>
        </p:txBody>
      </p:sp>
      <p:sp>
        <p:nvSpPr>
          <p:cNvPr id="29701" name="Rectangle 15"/>
          <p:cNvSpPr>
            <a:spLocks noChangeArrowheads="1"/>
          </p:cNvSpPr>
          <p:nvPr/>
        </p:nvSpPr>
        <p:spPr bwMode="auto">
          <a:xfrm>
            <a:off x="468313" y="981075"/>
            <a:ext cx="1103312" cy="457200"/>
          </a:xfrm>
          <a:prstGeom prst="rect">
            <a:avLst/>
          </a:prstGeom>
          <a:noFill/>
          <a:ln w="9525">
            <a:noFill/>
            <a:miter lim="800000"/>
            <a:headEnd/>
            <a:tailEnd/>
          </a:ln>
        </p:spPr>
        <p:txBody>
          <a:bodyPr wrap="none">
            <a:spAutoFit/>
          </a:bodyPr>
          <a:lstStyle/>
          <a:p>
            <a:r>
              <a:rPr lang="zh-CN" altLang="en-US" sz="2400" b="1">
                <a:solidFill>
                  <a:srgbClr val="0000FF"/>
                </a:solidFill>
              </a:rPr>
              <a:t>海王星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srcRect/>
          <a:stretch>
            <a:fillRect/>
          </a:stretch>
        </p:blipFill>
        <p:spPr bwMode="auto">
          <a:xfrm>
            <a:off x="468313" y="1479550"/>
            <a:ext cx="2047875" cy="2789238"/>
          </a:xfrm>
          <a:prstGeom prst="rect">
            <a:avLst/>
          </a:prstGeom>
          <a:noFill/>
          <a:ln w="9525">
            <a:noFill/>
            <a:miter lim="800000"/>
            <a:headEnd/>
            <a:tailEnd/>
          </a:ln>
        </p:spPr>
      </p:pic>
      <p:sp>
        <p:nvSpPr>
          <p:cNvPr id="30723" name="Text Box 3"/>
          <p:cNvSpPr txBox="1">
            <a:spLocks noChangeArrowheads="1"/>
          </p:cNvSpPr>
          <p:nvPr/>
        </p:nvSpPr>
        <p:spPr bwMode="auto">
          <a:xfrm>
            <a:off x="4500563" y="1196975"/>
            <a:ext cx="4464050" cy="2663825"/>
          </a:xfrm>
          <a:prstGeom prst="rect">
            <a:avLst/>
          </a:prstGeom>
          <a:noFill/>
          <a:ln w="12700">
            <a:noFill/>
            <a:miter lim="800000"/>
            <a:headEnd/>
            <a:tailEnd/>
          </a:ln>
        </p:spPr>
        <p:txBody>
          <a:bodyPr/>
          <a:lstStyle/>
          <a:p>
            <a:pPr marL="342900" indent="-342900" eaLnBrk="0" hangingPunct="0">
              <a:lnSpc>
                <a:spcPct val="90000"/>
              </a:lnSpc>
              <a:spcBef>
                <a:spcPct val="50000"/>
              </a:spcBef>
              <a:buClr>
                <a:srgbClr val="0000FF"/>
              </a:buClr>
              <a:buFont typeface="Wingdings" pitchFamily="2" charset="2"/>
              <a:buChar char="Ø"/>
            </a:pPr>
            <a:r>
              <a:rPr lang="zh-CN" altLang="en-US" sz="2400" b="1">
                <a:latin typeface="仿宋_GB2312" pitchFamily="49" charset="-122"/>
                <a:ea typeface="仿宋_GB2312" pitchFamily="49" charset="-122"/>
              </a:rPr>
              <a:t>剑桥天文学家</a:t>
            </a:r>
            <a:r>
              <a:rPr lang="en-US" altLang="en-US" sz="2400" b="1">
                <a:solidFill>
                  <a:schemeClr val="tx2"/>
                </a:solidFill>
                <a:latin typeface="仿宋_GB2312" pitchFamily="49" charset="-122"/>
                <a:ea typeface="仿宋_GB2312" pitchFamily="49" charset="-122"/>
              </a:rPr>
              <a:t>J</a:t>
            </a:r>
            <a:r>
              <a:rPr lang="en-US" altLang="zh-CN" sz="2400" b="1">
                <a:solidFill>
                  <a:schemeClr val="tx2"/>
                </a:solidFill>
                <a:latin typeface="仿宋_GB2312" pitchFamily="49" charset="-122"/>
                <a:ea typeface="仿宋_GB2312" pitchFamily="49" charset="-122"/>
              </a:rPr>
              <a:t>.</a:t>
            </a:r>
            <a:r>
              <a:rPr lang="en-US" altLang="en-US" sz="2400" b="1">
                <a:solidFill>
                  <a:schemeClr val="tx2"/>
                </a:solidFill>
                <a:latin typeface="仿宋_GB2312" pitchFamily="49" charset="-122"/>
                <a:ea typeface="仿宋_GB2312" pitchFamily="49" charset="-122"/>
              </a:rPr>
              <a:t>C. Adams</a:t>
            </a:r>
            <a:r>
              <a:rPr lang="zh-CN" altLang="en-US" sz="2400" b="1">
                <a:latin typeface="仿宋_GB2312" pitchFamily="49" charset="-122"/>
                <a:ea typeface="仿宋_GB2312" pitchFamily="49" charset="-122"/>
              </a:rPr>
              <a:t>认为天王星的轨道外面还有一颗未知的行星</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正是它的摄动造成了天王星的</a:t>
            </a:r>
            <a:r>
              <a:rPr lang="zh-CN" altLang="en-US" sz="2400" b="1">
                <a:ea typeface="仿宋_GB2312" pitchFamily="49" charset="-122"/>
              </a:rPr>
              <a:t>“</a:t>
            </a:r>
            <a:r>
              <a:rPr lang="zh-CN" altLang="en-US" sz="2400" b="1">
                <a:latin typeface="仿宋_GB2312" pitchFamily="49" charset="-122"/>
                <a:ea typeface="仿宋_GB2312" pitchFamily="49" charset="-122"/>
              </a:rPr>
              <a:t>奇异</a:t>
            </a:r>
            <a:r>
              <a:rPr lang="zh-CN" altLang="en-US" sz="2400" b="1">
                <a:ea typeface="仿宋_GB2312" pitchFamily="49" charset="-122"/>
              </a:rPr>
              <a:t>”</a:t>
            </a:r>
            <a:r>
              <a:rPr lang="zh-CN" altLang="en-US" sz="2400" b="1">
                <a:latin typeface="仿宋_GB2312" pitchFamily="49" charset="-122"/>
                <a:ea typeface="仿宋_GB2312" pitchFamily="49" charset="-122"/>
              </a:rPr>
              <a:t>运动</a:t>
            </a:r>
          </a:p>
          <a:p>
            <a:pPr marL="342900" indent="-342900" eaLnBrk="0" hangingPunct="0">
              <a:lnSpc>
                <a:spcPct val="90000"/>
              </a:lnSpc>
              <a:spcBef>
                <a:spcPct val="50000"/>
              </a:spcBef>
              <a:buClr>
                <a:srgbClr val="0000FF"/>
              </a:buClr>
              <a:buFont typeface="Wingdings" pitchFamily="2" charset="2"/>
              <a:buChar char="Ø"/>
            </a:pPr>
            <a:r>
              <a:rPr lang="en-US" altLang="en-US" sz="2400" b="1">
                <a:latin typeface="仿宋_GB2312" pitchFamily="49" charset="-122"/>
                <a:ea typeface="仿宋_GB2312" pitchFamily="49" charset="-122"/>
              </a:rPr>
              <a:t>Adams</a:t>
            </a:r>
            <a:r>
              <a:rPr lang="zh-CN" altLang="en-US" sz="2400" b="1">
                <a:latin typeface="仿宋_GB2312" pitchFamily="49" charset="-122"/>
                <a:ea typeface="仿宋_GB2312" pitchFamily="49" charset="-122"/>
              </a:rPr>
              <a:t>经过两年的努力于</a:t>
            </a:r>
            <a:r>
              <a:rPr lang="en-US" altLang="zh-CN" sz="2400" b="1">
                <a:latin typeface="仿宋_GB2312" pitchFamily="49" charset="-122"/>
                <a:ea typeface="仿宋_GB2312" pitchFamily="49" charset="-122"/>
              </a:rPr>
              <a:t>1845</a:t>
            </a:r>
            <a:r>
              <a:rPr lang="zh-CN" altLang="en-US" sz="2400" b="1">
                <a:latin typeface="仿宋_GB2312" pitchFamily="49" charset="-122"/>
                <a:ea typeface="仿宋_GB2312" pitchFamily="49" charset="-122"/>
              </a:rPr>
              <a:t>年</a:t>
            </a:r>
            <a:r>
              <a:rPr lang="en-US" altLang="zh-CN" sz="2400" b="1">
                <a:latin typeface="仿宋_GB2312" pitchFamily="49" charset="-122"/>
                <a:ea typeface="仿宋_GB2312" pitchFamily="49" charset="-122"/>
              </a:rPr>
              <a:t>9</a:t>
            </a:r>
            <a:r>
              <a:rPr lang="zh-CN" altLang="en-US" sz="2400" b="1">
                <a:latin typeface="仿宋_GB2312" pitchFamily="49" charset="-122"/>
                <a:ea typeface="仿宋_GB2312" pitchFamily="49" charset="-122"/>
              </a:rPr>
              <a:t>月算出了这颗未知行星的轨道</a:t>
            </a:r>
          </a:p>
        </p:txBody>
      </p:sp>
      <p:pic>
        <p:nvPicPr>
          <p:cNvPr id="30724" name="Picture 4"/>
          <p:cNvPicPr>
            <a:picLocks noChangeAspect="1" noChangeArrowheads="1"/>
          </p:cNvPicPr>
          <p:nvPr/>
        </p:nvPicPr>
        <p:blipFill>
          <a:blip r:embed="rId4" cstate="print"/>
          <a:srcRect/>
          <a:stretch>
            <a:fillRect/>
          </a:stretch>
        </p:blipFill>
        <p:spPr bwMode="auto">
          <a:xfrm>
            <a:off x="2484438" y="1484313"/>
            <a:ext cx="2047875" cy="2789237"/>
          </a:xfrm>
          <a:prstGeom prst="rect">
            <a:avLst/>
          </a:prstGeom>
          <a:noFill/>
          <a:ln w="9525">
            <a:noFill/>
            <a:miter lim="800000"/>
            <a:headEnd/>
            <a:tailEnd/>
          </a:ln>
        </p:spPr>
      </p:pic>
      <p:sp>
        <p:nvSpPr>
          <p:cNvPr id="30725" name="Text Box 5"/>
          <p:cNvSpPr txBox="1">
            <a:spLocks noChangeArrowheads="1"/>
          </p:cNvSpPr>
          <p:nvPr/>
        </p:nvSpPr>
        <p:spPr bwMode="auto">
          <a:xfrm>
            <a:off x="254000" y="4435475"/>
            <a:ext cx="5830888" cy="749300"/>
          </a:xfrm>
          <a:prstGeom prst="rect">
            <a:avLst/>
          </a:prstGeom>
          <a:noFill/>
          <a:ln w="9525">
            <a:noFill/>
            <a:miter lim="800000"/>
            <a:headEnd/>
            <a:tailEnd/>
          </a:ln>
        </p:spPr>
        <p:txBody>
          <a:bodyPr>
            <a:spAutoFit/>
          </a:bodyPr>
          <a:lstStyle/>
          <a:p>
            <a:pPr marL="387350" indent="-387350" eaLnBrk="0" hangingPunct="0">
              <a:lnSpc>
                <a:spcPct val="90000"/>
              </a:lnSpc>
              <a:spcBef>
                <a:spcPct val="50000"/>
              </a:spcBef>
              <a:buClr>
                <a:srgbClr val="0000FF"/>
              </a:buClr>
              <a:buFont typeface="Wingdings" pitchFamily="2" charset="2"/>
              <a:buChar char="Ø"/>
            </a:pPr>
            <a:r>
              <a:rPr lang="zh-CN" altLang="en-US" sz="2400" b="1">
                <a:latin typeface="仿宋_GB2312" pitchFamily="49" charset="-122"/>
                <a:ea typeface="仿宋_GB2312" pitchFamily="49" charset="-122"/>
              </a:rPr>
              <a:t>法国天文学家</a:t>
            </a:r>
            <a:r>
              <a:rPr lang="en-US" altLang="zh-CN" sz="2400" b="1">
                <a:solidFill>
                  <a:schemeClr val="tx2"/>
                </a:solidFill>
                <a:latin typeface="仿宋_GB2312" pitchFamily="49" charset="-122"/>
                <a:ea typeface="仿宋_GB2312" pitchFamily="49" charset="-122"/>
              </a:rPr>
              <a:t>U.J. Le Verrier</a:t>
            </a:r>
            <a:r>
              <a:rPr lang="zh-CN" altLang="en-US" sz="2400" b="1">
                <a:latin typeface="仿宋_GB2312" pitchFamily="49" charset="-122"/>
                <a:ea typeface="仿宋_GB2312" pitchFamily="49" charset="-122"/>
              </a:rPr>
              <a:t>也独立的计算出了这颗神秘行星的位置</a:t>
            </a:r>
            <a:endParaRPr kumimoji="1" lang="zh-CN" altLang="en-US" sz="2400" b="1">
              <a:latin typeface="仿宋_GB2312" pitchFamily="49" charset="-122"/>
              <a:ea typeface="仿宋_GB2312" pitchFamily="49" charset="-122"/>
            </a:endParaRPr>
          </a:p>
        </p:txBody>
      </p:sp>
      <p:pic>
        <p:nvPicPr>
          <p:cNvPr id="30726" name="Picture 6"/>
          <p:cNvPicPr>
            <a:picLocks noChangeAspect="1" noChangeArrowheads="1"/>
          </p:cNvPicPr>
          <p:nvPr/>
        </p:nvPicPr>
        <p:blipFill>
          <a:blip r:embed="rId5" cstate="print"/>
          <a:srcRect/>
          <a:stretch>
            <a:fillRect/>
          </a:stretch>
        </p:blipFill>
        <p:spPr bwMode="auto">
          <a:xfrm>
            <a:off x="6334125" y="3933825"/>
            <a:ext cx="2432050" cy="2735263"/>
          </a:xfrm>
          <a:prstGeom prst="rect">
            <a:avLst/>
          </a:prstGeom>
          <a:noFill/>
          <a:ln w="9525">
            <a:noFill/>
            <a:miter lim="800000"/>
            <a:headEnd/>
            <a:tailEnd/>
          </a:ln>
        </p:spPr>
      </p:pic>
      <p:sp>
        <p:nvSpPr>
          <p:cNvPr id="30727" name="Text Box 7"/>
          <p:cNvSpPr txBox="1">
            <a:spLocks noChangeArrowheads="1"/>
          </p:cNvSpPr>
          <p:nvPr/>
        </p:nvSpPr>
        <p:spPr bwMode="auto">
          <a:xfrm>
            <a:off x="254000" y="5360988"/>
            <a:ext cx="5918200" cy="822325"/>
          </a:xfrm>
          <a:prstGeom prst="rect">
            <a:avLst/>
          </a:prstGeom>
          <a:noFill/>
          <a:ln w="9525">
            <a:noFill/>
            <a:miter lim="800000"/>
            <a:headEnd/>
            <a:tailEnd/>
          </a:ln>
        </p:spPr>
        <p:txBody>
          <a:bodyPr>
            <a:spAutoFit/>
          </a:bodyPr>
          <a:lstStyle/>
          <a:p>
            <a:pPr>
              <a:spcBef>
                <a:spcPct val="50000"/>
              </a:spcBef>
              <a:buClr>
                <a:srgbClr val="0000FF"/>
              </a:buClr>
              <a:buFont typeface="Wingdings" pitchFamily="2" charset="2"/>
              <a:buChar char="Ø"/>
            </a:pPr>
            <a:r>
              <a:rPr kumimoji="1" lang="en-US" altLang="zh-CN" sz="2400" b="1">
                <a:latin typeface="仿宋_GB2312" pitchFamily="49" charset="-122"/>
                <a:ea typeface="仿宋_GB2312" pitchFamily="49" charset="-122"/>
              </a:rPr>
              <a:t>1846</a:t>
            </a:r>
            <a:r>
              <a:rPr kumimoji="1" lang="zh-CN" altLang="en-US" sz="2400" b="1">
                <a:latin typeface="仿宋_GB2312" pitchFamily="49" charset="-122"/>
                <a:ea typeface="仿宋_GB2312" pitchFamily="49" charset="-122"/>
              </a:rPr>
              <a:t>年，人们在</a:t>
            </a:r>
            <a:r>
              <a:rPr kumimoji="1" lang="en-US" altLang="zh-CN" sz="2400" b="1">
                <a:solidFill>
                  <a:schemeClr val="tx2"/>
                </a:solidFill>
                <a:latin typeface="仿宋_GB2312" pitchFamily="49" charset="-122"/>
                <a:ea typeface="仿宋_GB2312" pitchFamily="49" charset="-122"/>
              </a:rPr>
              <a:t>Adams</a:t>
            </a:r>
            <a:r>
              <a:rPr kumimoji="1" lang="zh-CN" altLang="en-US" sz="2400" b="1">
                <a:latin typeface="仿宋_GB2312" pitchFamily="49" charset="-122"/>
                <a:ea typeface="仿宋_GB2312" pitchFamily="49" charset="-122"/>
              </a:rPr>
              <a:t>和</a:t>
            </a:r>
            <a:r>
              <a:rPr kumimoji="1" lang="en-US" altLang="zh-CN" sz="2400" b="1">
                <a:solidFill>
                  <a:schemeClr val="tx2"/>
                </a:solidFill>
                <a:latin typeface="仿宋_GB2312" pitchFamily="49" charset="-122"/>
                <a:ea typeface="仿宋_GB2312" pitchFamily="49" charset="-122"/>
              </a:rPr>
              <a:t>Le Verrier</a:t>
            </a:r>
            <a:r>
              <a:rPr kumimoji="1" lang="zh-CN" altLang="en-US" sz="2400" b="1">
                <a:latin typeface="仿宋_GB2312" pitchFamily="49" charset="-122"/>
                <a:ea typeface="仿宋_GB2312" pitchFamily="49" charset="-122"/>
              </a:rPr>
              <a:t>预言的位置看到了这一颗新的行星：</a:t>
            </a:r>
            <a:r>
              <a:rPr kumimoji="1" lang="zh-CN" altLang="en-US" sz="2400" b="1">
                <a:solidFill>
                  <a:schemeClr val="tx2"/>
                </a:solidFill>
                <a:latin typeface="仿宋_GB2312" pitchFamily="49" charset="-122"/>
                <a:ea typeface="仿宋_GB2312" pitchFamily="49" charset="-122"/>
              </a:rPr>
              <a:t>海王星</a:t>
            </a:r>
          </a:p>
        </p:txBody>
      </p:sp>
      <p:sp>
        <p:nvSpPr>
          <p:cNvPr id="30728" name="Rectangle 8"/>
          <p:cNvSpPr>
            <a:spLocks noGrp="1" noChangeArrowheads="1"/>
          </p:cNvSpPr>
          <p:nvPr>
            <p:ph type="title"/>
          </p:nvPr>
        </p:nvSpPr>
        <p:spPr>
          <a:xfrm>
            <a:off x="344488" y="188913"/>
            <a:ext cx="6870700" cy="706437"/>
          </a:xfrm>
        </p:spPr>
        <p:txBody>
          <a:bodyPr/>
          <a:lstStyle/>
          <a:p>
            <a:pPr eaLnBrk="1" hangingPunct="1"/>
            <a:r>
              <a:rPr lang="zh-CN" altLang="en-US" smtClean="0"/>
              <a:t>天体力学发展简史</a:t>
            </a:r>
            <a:r>
              <a:rPr lang="en-US" altLang="zh-CN" smtClean="0"/>
              <a:t>:</a:t>
            </a:r>
            <a:r>
              <a:rPr lang="zh-CN" altLang="en-US" sz="2800" smtClean="0">
                <a:ea typeface="仿宋_GB2312" pitchFamily="49" charset="-122"/>
              </a:rPr>
              <a:t>万有引力定律的验证</a:t>
            </a:r>
          </a:p>
        </p:txBody>
      </p:sp>
      <p:sp>
        <p:nvSpPr>
          <p:cNvPr id="30729" name="Rectangle 9"/>
          <p:cNvSpPr>
            <a:spLocks noChangeArrowheads="1"/>
          </p:cNvSpPr>
          <p:nvPr/>
        </p:nvSpPr>
        <p:spPr bwMode="auto">
          <a:xfrm>
            <a:off x="373063" y="955675"/>
            <a:ext cx="1103312" cy="457200"/>
          </a:xfrm>
          <a:prstGeom prst="rect">
            <a:avLst/>
          </a:prstGeom>
          <a:noFill/>
          <a:ln w="9525">
            <a:noFill/>
            <a:miter lim="800000"/>
            <a:headEnd/>
            <a:tailEnd/>
          </a:ln>
        </p:spPr>
        <p:txBody>
          <a:bodyPr wrap="none">
            <a:spAutoFit/>
          </a:bodyPr>
          <a:lstStyle/>
          <a:p>
            <a:r>
              <a:rPr lang="zh-CN" altLang="en-US" sz="2400" b="1">
                <a:solidFill>
                  <a:srgbClr val="0000FF"/>
                </a:solidFill>
                <a:ea typeface="仿宋_GB2312" pitchFamily="49" charset="-122"/>
              </a:rPr>
              <a:t>海王星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395288" y="908050"/>
            <a:ext cx="2665412" cy="574675"/>
          </a:xfrm>
        </p:spPr>
        <p:txBody>
          <a:bodyPr/>
          <a:lstStyle/>
          <a:p>
            <a:pPr eaLnBrk="1" hangingPunct="1"/>
            <a:r>
              <a:rPr lang="zh-CN" altLang="en-US" sz="2400" smtClean="0"/>
              <a:t>天体运动方程</a:t>
            </a:r>
          </a:p>
        </p:txBody>
      </p:sp>
      <p:pic>
        <p:nvPicPr>
          <p:cNvPr id="3076" name="Picture 13"/>
          <p:cNvPicPr>
            <a:picLocks noChangeAspect="1" noChangeArrowheads="1"/>
          </p:cNvPicPr>
          <p:nvPr/>
        </p:nvPicPr>
        <p:blipFill>
          <a:blip r:embed="rId4" cstate="print"/>
          <a:srcRect/>
          <a:stretch>
            <a:fillRect/>
          </a:stretch>
        </p:blipFill>
        <p:spPr bwMode="auto">
          <a:xfrm>
            <a:off x="5086350" y="2852738"/>
            <a:ext cx="3733800" cy="3889375"/>
          </a:xfrm>
          <a:prstGeom prst="rect">
            <a:avLst/>
          </a:prstGeom>
          <a:noFill/>
          <a:ln w="9525">
            <a:noFill/>
            <a:miter lim="800000"/>
            <a:headEnd/>
            <a:tailEnd/>
          </a:ln>
        </p:spPr>
      </p:pic>
      <p:sp>
        <p:nvSpPr>
          <p:cNvPr id="3077" name="Text Box 14"/>
          <p:cNvSpPr txBox="1">
            <a:spLocks noChangeArrowheads="1"/>
          </p:cNvSpPr>
          <p:nvPr/>
        </p:nvSpPr>
        <p:spPr bwMode="auto">
          <a:xfrm>
            <a:off x="468313" y="4364038"/>
            <a:ext cx="4032250" cy="1370012"/>
          </a:xfrm>
          <a:prstGeom prst="rect">
            <a:avLst/>
          </a:prstGeom>
          <a:noFill/>
          <a:ln w="9525">
            <a:noFill/>
            <a:miter lim="800000"/>
            <a:headEnd/>
            <a:tailEnd/>
          </a:ln>
        </p:spPr>
        <p:txBody>
          <a:bodyPr>
            <a:spAutoFit/>
          </a:bodyPr>
          <a:lstStyle/>
          <a:p>
            <a:pPr>
              <a:spcBef>
                <a:spcPct val="50000"/>
              </a:spcBef>
            </a:pPr>
            <a:r>
              <a:rPr kumimoji="1" lang="en-US" altLang="zh-CN" sz="2400">
                <a:solidFill>
                  <a:srgbClr val="0000FF"/>
                </a:solidFill>
                <a:latin typeface="Times New Roman" pitchFamily="18" charset="0"/>
              </a:rPr>
              <a:t>N=2 </a:t>
            </a:r>
            <a:r>
              <a:rPr kumimoji="1" lang="zh-CN" altLang="en-US" sz="2400">
                <a:latin typeface="Times New Roman" pitchFamily="18" charset="0"/>
              </a:rPr>
              <a:t>时问题完全解决</a:t>
            </a:r>
          </a:p>
          <a:p>
            <a:pPr>
              <a:spcBef>
                <a:spcPct val="50000"/>
              </a:spcBef>
            </a:pPr>
            <a:r>
              <a:rPr kumimoji="1" lang="en-US" altLang="zh-CN" sz="2400">
                <a:latin typeface="Times New Roman" pitchFamily="18" charset="0"/>
              </a:rPr>
              <a:t>Johann Bernoulli(1667-1748)</a:t>
            </a:r>
            <a:r>
              <a:rPr kumimoji="1" lang="zh-CN" altLang="en-US" sz="2400">
                <a:latin typeface="Times New Roman" pitchFamily="18" charset="0"/>
              </a:rPr>
              <a:t>首先给出完整数学解答</a:t>
            </a:r>
            <a:r>
              <a:rPr kumimoji="1" lang="en-US" altLang="zh-CN" sz="2400">
                <a:latin typeface="Times New Roman" pitchFamily="18" charset="0"/>
              </a:rPr>
              <a:t>(1710)</a:t>
            </a:r>
          </a:p>
        </p:txBody>
      </p:sp>
      <p:graphicFrame>
        <p:nvGraphicFramePr>
          <p:cNvPr id="3074" name="Object 15"/>
          <p:cNvGraphicFramePr>
            <a:graphicFrameLocks noChangeAspect="1"/>
          </p:cNvGraphicFramePr>
          <p:nvPr>
            <p:extLst>
              <p:ext uri="{D42A27DB-BD31-4B8C-83A1-F6EECF244321}">
                <p14:modId xmlns:p14="http://schemas.microsoft.com/office/powerpoint/2010/main" val="1774317547"/>
              </p:ext>
            </p:extLst>
          </p:nvPr>
        </p:nvGraphicFramePr>
        <p:xfrm>
          <a:off x="1382713" y="1479550"/>
          <a:ext cx="5946775" cy="2381250"/>
        </p:xfrm>
        <a:graphic>
          <a:graphicData uri="http://schemas.openxmlformats.org/presentationml/2006/ole">
            <mc:AlternateContent xmlns:mc="http://schemas.openxmlformats.org/markup-compatibility/2006">
              <mc:Choice xmlns:v="urn:schemas-microsoft-com:vml" Requires="v">
                <p:oleObj spid="_x0000_s3088" name="Equation" r:id="rId5" imgW="1841400" imgH="736560" progId="Equation.DSMT4">
                  <p:embed/>
                </p:oleObj>
              </mc:Choice>
              <mc:Fallback>
                <p:oleObj name="Equation" r:id="rId5" imgW="1841400" imgH="736560" progId="Equation.DSMT4">
                  <p:embed/>
                  <p:pic>
                    <p:nvPicPr>
                      <p:cNvPr id="0" name="Object 15"/>
                      <p:cNvPicPr>
                        <a:picLocks noChangeAspect="1" noChangeArrowheads="1"/>
                      </p:cNvPicPr>
                      <p:nvPr/>
                    </p:nvPicPr>
                    <p:blipFill>
                      <a:blip r:embed="rId6"/>
                      <a:srcRect/>
                      <a:stretch>
                        <a:fillRect/>
                      </a:stretch>
                    </p:blipFill>
                    <p:spPr bwMode="auto">
                      <a:xfrm>
                        <a:off x="1382713" y="1479550"/>
                        <a:ext cx="5946775"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16"/>
          <p:cNvSpPr>
            <a:spLocks noChangeArrowheads="1"/>
          </p:cNvSpPr>
          <p:nvPr/>
        </p:nvSpPr>
        <p:spPr bwMode="auto">
          <a:xfrm>
            <a:off x="344488" y="188913"/>
            <a:ext cx="6551612" cy="706437"/>
          </a:xfrm>
          <a:prstGeom prst="rect">
            <a:avLst/>
          </a:prstGeom>
          <a:noFill/>
          <a:ln w="9525">
            <a:noFill/>
            <a:miter lim="800000"/>
            <a:headEnd/>
            <a:tailEnd/>
          </a:ln>
        </p:spPr>
        <p:txBody>
          <a:bodyPr anchor="ctr"/>
          <a:lstStyle/>
          <a:p>
            <a:r>
              <a:rPr lang="zh-CN" altLang="en-US" sz="3200" b="1" dirty="0">
                <a:solidFill>
                  <a:srgbClr val="0000FF"/>
                </a:solidFill>
              </a:rPr>
              <a:t>天体力学发展简史</a:t>
            </a:r>
            <a:r>
              <a:rPr lang="en-US" altLang="zh-CN" sz="3200" b="1" dirty="0">
                <a:solidFill>
                  <a:srgbClr val="0000FF"/>
                </a:solidFill>
              </a:rPr>
              <a:t>: </a:t>
            </a:r>
            <a:r>
              <a:rPr kumimoji="1" lang="en-US" altLang="zh-CN" sz="3200" b="1" dirty="0">
                <a:solidFill>
                  <a:srgbClr val="0000FF"/>
                </a:solidFill>
              </a:rPr>
              <a:t>N</a:t>
            </a:r>
            <a:r>
              <a:rPr kumimoji="1" lang="zh-CN" altLang="en-US" sz="3200" b="1" dirty="0">
                <a:solidFill>
                  <a:srgbClr val="0000FF"/>
                </a:solidFill>
              </a:rPr>
              <a:t>体问题</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ctrTitle"/>
          </p:nvPr>
        </p:nvSpPr>
        <p:spPr>
          <a:xfrm>
            <a:off x="395288" y="44450"/>
            <a:ext cx="5867400" cy="838200"/>
          </a:xfrm>
        </p:spPr>
        <p:txBody>
          <a:bodyPr/>
          <a:lstStyle/>
          <a:p>
            <a:pPr eaLnBrk="1" hangingPunct="1"/>
            <a:r>
              <a:rPr lang="zh-CN" altLang="en-US" sz="3600" b="0" smtClean="0"/>
              <a:t>课程内容</a:t>
            </a:r>
          </a:p>
        </p:txBody>
      </p:sp>
      <p:sp>
        <p:nvSpPr>
          <p:cNvPr id="7171" name="Text Box 6"/>
          <p:cNvSpPr txBox="1">
            <a:spLocks noChangeArrowheads="1"/>
          </p:cNvSpPr>
          <p:nvPr/>
        </p:nvSpPr>
        <p:spPr bwMode="auto">
          <a:xfrm>
            <a:off x="539750" y="1557338"/>
            <a:ext cx="8135938" cy="4238625"/>
          </a:xfrm>
          <a:prstGeom prst="rect">
            <a:avLst/>
          </a:prstGeom>
          <a:noFill/>
          <a:ln w="9525">
            <a:noFill/>
            <a:miter lim="800000"/>
            <a:headEnd/>
            <a:tailEnd/>
          </a:ln>
        </p:spPr>
        <p:txBody>
          <a:bodyPr>
            <a:spAutoFit/>
          </a:bodyPr>
          <a:lstStyle/>
          <a:p>
            <a:pPr indent="533400">
              <a:spcBef>
                <a:spcPct val="50000"/>
              </a:spcBef>
              <a:buClr>
                <a:srgbClr val="0000FF"/>
              </a:buClr>
              <a:buFont typeface="Wingdings" pitchFamily="2" charset="2"/>
              <a:buChar char="Ø"/>
            </a:pPr>
            <a:r>
              <a:rPr kumimoji="1" lang="zh-CN" altLang="en-US" sz="3200">
                <a:latin typeface="Times New Roman" pitchFamily="18" charset="0"/>
              </a:rPr>
              <a:t>天体力学发展史、研究内容、研究方法</a:t>
            </a:r>
          </a:p>
          <a:p>
            <a:pPr indent="533400">
              <a:spcBef>
                <a:spcPct val="50000"/>
              </a:spcBef>
              <a:buClr>
                <a:srgbClr val="0000FF"/>
              </a:buClr>
              <a:buFont typeface="Wingdings" pitchFamily="2" charset="2"/>
              <a:buChar char="Ø"/>
            </a:pPr>
            <a:r>
              <a:rPr kumimoji="1" lang="zh-CN" altLang="en-US" sz="3200">
                <a:latin typeface="Times New Roman" pitchFamily="18" charset="0"/>
              </a:rPr>
              <a:t>万有引力定律与二体问题</a:t>
            </a:r>
          </a:p>
          <a:p>
            <a:pPr indent="533400">
              <a:spcBef>
                <a:spcPct val="50000"/>
              </a:spcBef>
              <a:buClr>
                <a:srgbClr val="0000FF"/>
              </a:buClr>
              <a:buFont typeface="Wingdings" pitchFamily="2" charset="2"/>
              <a:buChar char="Ø"/>
            </a:pPr>
            <a:r>
              <a:rPr kumimoji="1" lang="zh-CN" altLang="en-US" sz="3200">
                <a:latin typeface="Times New Roman" pitchFamily="18" charset="0"/>
              </a:rPr>
              <a:t>三体问题、限制性三体问题</a:t>
            </a:r>
          </a:p>
          <a:p>
            <a:pPr indent="533400">
              <a:spcBef>
                <a:spcPct val="50000"/>
              </a:spcBef>
              <a:buClr>
                <a:srgbClr val="0000FF"/>
              </a:buClr>
              <a:buFont typeface="Wingdings" pitchFamily="2" charset="2"/>
              <a:buChar char="Ø"/>
            </a:pPr>
            <a:r>
              <a:rPr kumimoji="1" lang="zh-CN" altLang="en-US" sz="3200">
                <a:latin typeface="Times New Roman" pitchFamily="18" charset="0"/>
              </a:rPr>
              <a:t>受摄二体问题和摄动理论</a:t>
            </a:r>
          </a:p>
          <a:p>
            <a:pPr indent="533400">
              <a:spcBef>
                <a:spcPct val="50000"/>
              </a:spcBef>
              <a:buClr>
                <a:srgbClr val="0000FF"/>
              </a:buClr>
              <a:buFont typeface="Wingdings" pitchFamily="2" charset="2"/>
              <a:buChar char="Ø"/>
            </a:pPr>
            <a:r>
              <a:rPr kumimoji="1" lang="zh-CN" altLang="en-US" sz="3200">
                <a:latin typeface="Times New Roman" pitchFamily="18" charset="0"/>
              </a:rPr>
              <a:t>天体运动中的共振现象</a:t>
            </a:r>
          </a:p>
          <a:p>
            <a:pPr indent="533400">
              <a:spcBef>
                <a:spcPct val="50000"/>
              </a:spcBef>
              <a:buClr>
                <a:srgbClr val="0000FF"/>
              </a:buClr>
              <a:buFont typeface="Wingdings" pitchFamily="2" charset="2"/>
              <a:buChar char="Ø"/>
            </a:pPr>
            <a:r>
              <a:rPr kumimoji="1" lang="zh-CN" altLang="en-US" sz="3200">
                <a:latin typeface="Times New Roman" pitchFamily="18" charset="0"/>
              </a:rPr>
              <a:t>天体运动中的混沌现象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8"/>
          <p:cNvSpPr txBox="1">
            <a:spLocks noChangeArrowheads="1"/>
          </p:cNvSpPr>
          <p:nvPr/>
        </p:nvSpPr>
        <p:spPr bwMode="auto">
          <a:xfrm>
            <a:off x="468313" y="1268413"/>
            <a:ext cx="8135937" cy="457200"/>
          </a:xfrm>
          <a:prstGeom prst="rect">
            <a:avLst/>
          </a:prstGeom>
          <a:noFill/>
          <a:ln w="9525">
            <a:noFill/>
            <a:miter lim="800000"/>
            <a:headEnd/>
            <a:tailEnd/>
          </a:ln>
        </p:spPr>
        <p:txBody>
          <a:bodyPr>
            <a:spAutoFit/>
          </a:bodyPr>
          <a:lstStyle/>
          <a:p>
            <a:pPr>
              <a:spcBef>
                <a:spcPct val="50000"/>
              </a:spcBef>
            </a:pPr>
            <a:r>
              <a:rPr kumimoji="1" lang="en-US" altLang="zh-CN" sz="2400">
                <a:solidFill>
                  <a:srgbClr val="0000FF"/>
                </a:solidFill>
                <a:latin typeface="Times New Roman" pitchFamily="18" charset="0"/>
              </a:rPr>
              <a:t>N</a:t>
            </a:r>
            <a:r>
              <a:rPr kumimoji="1" lang="en-US" altLang="zh-CN" sz="2400">
                <a:solidFill>
                  <a:srgbClr val="0000FF"/>
                </a:solidFill>
                <a:latin typeface="Times New Roman" pitchFamily="18" charset="0"/>
                <a:cs typeface="Times New Roman" pitchFamily="18" charset="0"/>
                <a:sym typeface="Mathematica1" pitchFamily="2" charset="2"/>
              </a:rPr>
              <a:t>≥</a:t>
            </a:r>
            <a:r>
              <a:rPr kumimoji="1" lang="en-US" altLang="zh-CN" sz="2400">
                <a:solidFill>
                  <a:srgbClr val="0000FF"/>
                </a:solidFill>
                <a:latin typeface="Times New Roman" pitchFamily="18" charset="0"/>
                <a:sym typeface="Mathematica1" pitchFamily="2" charset="2"/>
              </a:rPr>
              <a:t>3</a:t>
            </a:r>
            <a:r>
              <a:rPr kumimoji="1" lang="en-US" altLang="zh-CN" sz="2400">
                <a:latin typeface="Times New Roman" pitchFamily="18" charset="0"/>
                <a:sym typeface="Mathematica1" pitchFamily="2" charset="2"/>
              </a:rPr>
              <a:t> </a:t>
            </a:r>
            <a:r>
              <a:rPr kumimoji="1" lang="zh-CN" altLang="en-US" sz="2400">
                <a:latin typeface="Times New Roman" pitchFamily="18" charset="0"/>
                <a:sym typeface="Mathematica1" pitchFamily="2" charset="2"/>
              </a:rPr>
              <a:t>时，找不到足够的首次积分，不能给出解析解</a:t>
            </a:r>
          </a:p>
        </p:txBody>
      </p:sp>
      <p:sp>
        <p:nvSpPr>
          <p:cNvPr id="31747" name="Rectangle 9"/>
          <p:cNvSpPr>
            <a:spLocks noChangeArrowheads="1"/>
          </p:cNvSpPr>
          <p:nvPr/>
        </p:nvSpPr>
        <p:spPr bwMode="auto">
          <a:xfrm>
            <a:off x="468313" y="5518150"/>
            <a:ext cx="8207375" cy="1006475"/>
          </a:xfrm>
          <a:prstGeom prst="rect">
            <a:avLst/>
          </a:prstGeom>
          <a:noFill/>
          <a:ln w="9525">
            <a:noFill/>
            <a:miter lim="800000"/>
            <a:headEnd/>
            <a:tailEnd/>
          </a:ln>
        </p:spPr>
        <p:txBody>
          <a:bodyPr>
            <a:spAutoFit/>
          </a:bodyPr>
          <a:lstStyle/>
          <a:p>
            <a:r>
              <a:rPr kumimoji="1" lang="zh-CN" altLang="en-US" sz="2000">
                <a:latin typeface="Times New Roman" pitchFamily="18" charset="0"/>
              </a:rPr>
              <a:t>牛顿有一次曾经说过，解答三体问题引起了他的头疼，他的治疗方法就是在头上拴一根布条，再把一根布条插进去扭个不停，直到血液循环减弱，头痛缓解。牛顿终究未能解决三体问题。</a:t>
            </a:r>
          </a:p>
        </p:txBody>
      </p:sp>
      <p:pic>
        <p:nvPicPr>
          <p:cNvPr id="31748" name="Picture 10" descr="3body"/>
          <p:cNvPicPr>
            <a:picLocks noChangeAspect="1" noChangeArrowheads="1"/>
          </p:cNvPicPr>
          <p:nvPr/>
        </p:nvPicPr>
        <p:blipFill>
          <a:blip r:embed="rId3" cstate="print"/>
          <a:srcRect l="10686" t="10147" r="10686" b="10147"/>
          <a:stretch>
            <a:fillRect/>
          </a:stretch>
        </p:blipFill>
        <p:spPr bwMode="auto">
          <a:xfrm>
            <a:off x="3419475" y="1700213"/>
            <a:ext cx="5326063" cy="3790950"/>
          </a:xfrm>
          <a:prstGeom prst="rect">
            <a:avLst/>
          </a:prstGeom>
          <a:noFill/>
          <a:ln w="9525">
            <a:noFill/>
            <a:miter lim="800000"/>
            <a:headEnd/>
            <a:tailEnd/>
          </a:ln>
        </p:spPr>
      </p:pic>
      <p:sp>
        <p:nvSpPr>
          <p:cNvPr id="31749" name="Text Box 11"/>
          <p:cNvSpPr txBox="1">
            <a:spLocks noChangeArrowheads="1"/>
          </p:cNvSpPr>
          <p:nvPr/>
        </p:nvSpPr>
        <p:spPr bwMode="auto">
          <a:xfrm>
            <a:off x="395288" y="2636838"/>
            <a:ext cx="2952750" cy="1625600"/>
          </a:xfrm>
          <a:prstGeom prst="rect">
            <a:avLst/>
          </a:prstGeom>
          <a:noFill/>
          <a:ln w="9525">
            <a:noFill/>
            <a:miter lim="800000"/>
            <a:headEnd/>
            <a:tailEnd/>
          </a:ln>
        </p:spPr>
        <p:txBody>
          <a:bodyPr>
            <a:spAutoFit/>
          </a:bodyPr>
          <a:lstStyle/>
          <a:p>
            <a:pPr>
              <a:lnSpc>
                <a:spcPct val="140000"/>
              </a:lnSpc>
            </a:pPr>
            <a:r>
              <a:rPr kumimoji="1" lang="zh-CN" altLang="en-US" sz="2400">
                <a:latin typeface="Times New Roman" pitchFamily="18" charset="0"/>
                <a:sym typeface="Mathematica1" pitchFamily="2" charset="2"/>
              </a:rPr>
              <a:t>解决的方法：</a:t>
            </a:r>
          </a:p>
          <a:p>
            <a:pPr lvl="1">
              <a:lnSpc>
                <a:spcPct val="140000"/>
              </a:lnSpc>
            </a:pPr>
            <a:r>
              <a:rPr kumimoji="1" lang="zh-CN" altLang="en-US" sz="2400">
                <a:solidFill>
                  <a:srgbClr val="0000FF"/>
                </a:solidFill>
                <a:latin typeface="Times New Roman" pitchFamily="18" charset="0"/>
                <a:sym typeface="Mathematica1" pitchFamily="2" charset="2"/>
              </a:rPr>
              <a:t>继续寻找全局解</a:t>
            </a:r>
          </a:p>
          <a:p>
            <a:pPr lvl="1">
              <a:lnSpc>
                <a:spcPct val="140000"/>
              </a:lnSpc>
            </a:pPr>
            <a:r>
              <a:rPr kumimoji="1" lang="zh-CN" altLang="en-US" sz="2400">
                <a:solidFill>
                  <a:srgbClr val="0000FF"/>
                </a:solidFill>
                <a:latin typeface="Times New Roman" pitchFamily="18" charset="0"/>
                <a:sym typeface="Mathematica1" pitchFamily="2" charset="2"/>
              </a:rPr>
              <a:t>寻求近似方法</a:t>
            </a:r>
            <a:endParaRPr kumimoji="1" lang="zh-CN" altLang="en-US" sz="2400">
              <a:latin typeface="Times New Roman" pitchFamily="18" charset="0"/>
            </a:endParaRPr>
          </a:p>
        </p:txBody>
      </p:sp>
      <p:sp>
        <p:nvSpPr>
          <p:cNvPr id="31750" name="Rectangle 12"/>
          <p:cNvSpPr>
            <a:spLocks noGrp="1" noChangeArrowheads="1"/>
          </p:cNvSpPr>
          <p:nvPr>
            <p:ph type="title"/>
          </p:nvPr>
        </p:nvSpPr>
        <p:spPr/>
        <p:txBody>
          <a:bodyPr/>
          <a:lstStyle/>
          <a:p>
            <a:pPr eaLnBrk="1" hangingPunct="1"/>
            <a:r>
              <a:rPr lang="zh-CN" altLang="en-US" smtClean="0"/>
              <a:t>天体力学发展简史</a:t>
            </a:r>
            <a:r>
              <a:rPr lang="en-US" altLang="zh-CN" smtClean="0"/>
              <a:t>: </a:t>
            </a:r>
            <a:r>
              <a:rPr kumimoji="1" lang="en-US" altLang="zh-CN" smtClean="0"/>
              <a:t>N</a:t>
            </a:r>
            <a:r>
              <a:rPr kumimoji="1" lang="zh-CN" altLang="en-US" smtClean="0"/>
              <a:t>体问题</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7"/>
          <p:cNvPicPr>
            <a:picLocks noChangeAspect="1" noChangeArrowheads="1"/>
          </p:cNvPicPr>
          <p:nvPr/>
        </p:nvPicPr>
        <p:blipFill>
          <a:blip r:embed="rId3" cstate="print"/>
          <a:srcRect/>
          <a:stretch>
            <a:fillRect/>
          </a:stretch>
        </p:blipFill>
        <p:spPr bwMode="auto">
          <a:xfrm>
            <a:off x="515938" y="1219200"/>
            <a:ext cx="1636712" cy="1905000"/>
          </a:xfrm>
          <a:prstGeom prst="rect">
            <a:avLst/>
          </a:prstGeom>
          <a:noFill/>
          <a:ln w="9525">
            <a:noFill/>
            <a:miter lim="800000"/>
            <a:headEnd/>
            <a:tailEnd/>
          </a:ln>
        </p:spPr>
      </p:pic>
      <p:pic>
        <p:nvPicPr>
          <p:cNvPr id="32771" name="Picture 8"/>
          <p:cNvPicPr>
            <a:picLocks noChangeAspect="1" noChangeArrowheads="1"/>
          </p:cNvPicPr>
          <p:nvPr/>
        </p:nvPicPr>
        <p:blipFill>
          <a:blip r:embed="rId4" cstate="print"/>
          <a:srcRect/>
          <a:stretch>
            <a:fillRect/>
          </a:stretch>
        </p:blipFill>
        <p:spPr bwMode="auto">
          <a:xfrm>
            <a:off x="2649538" y="3962400"/>
            <a:ext cx="1566862" cy="1905000"/>
          </a:xfrm>
          <a:prstGeom prst="rect">
            <a:avLst/>
          </a:prstGeom>
          <a:noFill/>
          <a:ln w="9525">
            <a:noFill/>
            <a:miter lim="800000"/>
            <a:headEnd/>
            <a:tailEnd/>
          </a:ln>
        </p:spPr>
      </p:pic>
      <p:pic>
        <p:nvPicPr>
          <p:cNvPr id="32772" name="Picture 9"/>
          <p:cNvPicPr>
            <a:picLocks noChangeAspect="1" noChangeArrowheads="1"/>
          </p:cNvPicPr>
          <p:nvPr/>
        </p:nvPicPr>
        <p:blipFill>
          <a:blip r:embed="rId5" cstate="print"/>
          <a:srcRect/>
          <a:stretch>
            <a:fillRect/>
          </a:stretch>
        </p:blipFill>
        <p:spPr bwMode="auto">
          <a:xfrm>
            <a:off x="4706938" y="1219200"/>
            <a:ext cx="1566862" cy="1905000"/>
          </a:xfrm>
          <a:prstGeom prst="rect">
            <a:avLst/>
          </a:prstGeom>
          <a:noFill/>
          <a:ln w="9525">
            <a:noFill/>
            <a:miter lim="800000"/>
            <a:headEnd/>
            <a:tailEnd/>
          </a:ln>
        </p:spPr>
      </p:pic>
      <p:pic>
        <p:nvPicPr>
          <p:cNvPr id="32773" name="Picture 10"/>
          <p:cNvPicPr>
            <a:picLocks noChangeAspect="1" noChangeArrowheads="1"/>
          </p:cNvPicPr>
          <p:nvPr/>
        </p:nvPicPr>
        <p:blipFill>
          <a:blip r:embed="rId6" cstate="print"/>
          <a:srcRect/>
          <a:stretch>
            <a:fillRect/>
          </a:stretch>
        </p:blipFill>
        <p:spPr bwMode="auto">
          <a:xfrm>
            <a:off x="2649538" y="1219200"/>
            <a:ext cx="1427162" cy="1905000"/>
          </a:xfrm>
          <a:prstGeom prst="rect">
            <a:avLst/>
          </a:prstGeom>
          <a:noFill/>
          <a:ln w="9525">
            <a:noFill/>
            <a:miter lim="800000"/>
            <a:headEnd/>
            <a:tailEnd/>
          </a:ln>
        </p:spPr>
      </p:pic>
      <p:pic>
        <p:nvPicPr>
          <p:cNvPr id="32774" name="Picture 11"/>
          <p:cNvPicPr>
            <a:picLocks noChangeAspect="1" noChangeArrowheads="1"/>
          </p:cNvPicPr>
          <p:nvPr/>
        </p:nvPicPr>
        <p:blipFill>
          <a:blip r:embed="rId7" cstate="print"/>
          <a:srcRect/>
          <a:stretch>
            <a:fillRect/>
          </a:stretch>
        </p:blipFill>
        <p:spPr bwMode="auto">
          <a:xfrm>
            <a:off x="592138" y="3962400"/>
            <a:ext cx="1565275" cy="1905000"/>
          </a:xfrm>
          <a:prstGeom prst="rect">
            <a:avLst/>
          </a:prstGeom>
          <a:noFill/>
          <a:ln w="9525">
            <a:noFill/>
            <a:miter lim="800000"/>
            <a:headEnd/>
            <a:tailEnd/>
          </a:ln>
        </p:spPr>
      </p:pic>
      <p:pic>
        <p:nvPicPr>
          <p:cNvPr id="32775" name="Picture 12"/>
          <p:cNvPicPr>
            <a:picLocks noChangeAspect="1" noChangeArrowheads="1"/>
          </p:cNvPicPr>
          <p:nvPr/>
        </p:nvPicPr>
        <p:blipFill>
          <a:blip r:embed="rId8" cstate="print"/>
          <a:srcRect/>
          <a:stretch>
            <a:fillRect/>
          </a:stretch>
        </p:blipFill>
        <p:spPr bwMode="auto">
          <a:xfrm>
            <a:off x="6916738" y="1219200"/>
            <a:ext cx="1758950" cy="1905000"/>
          </a:xfrm>
          <a:prstGeom prst="rect">
            <a:avLst/>
          </a:prstGeom>
          <a:noFill/>
          <a:ln w="9525">
            <a:noFill/>
            <a:miter lim="800000"/>
            <a:headEnd/>
            <a:tailEnd/>
          </a:ln>
        </p:spPr>
      </p:pic>
      <p:pic>
        <p:nvPicPr>
          <p:cNvPr id="32776" name="Picture 13"/>
          <p:cNvPicPr>
            <a:picLocks noChangeAspect="1" noChangeArrowheads="1"/>
          </p:cNvPicPr>
          <p:nvPr/>
        </p:nvPicPr>
        <p:blipFill>
          <a:blip r:embed="rId9" cstate="print"/>
          <a:srcRect/>
          <a:stretch>
            <a:fillRect/>
          </a:stretch>
        </p:blipFill>
        <p:spPr bwMode="auto">
          <a:xfrm>
            <a:off x="4706938" y="3962400"/>
            <a:ext cx="1565275" cy="1905000"/>
          </a:xfrm>
          <a:prstGeom prst="rect">
            <a:avLst/>
          </a:prstGeom>
          <a:noFill/>
          <a:ln w="9525">
            <a:noFill/>
            <a:miter lim="800000"/>
            <a:headEnd/>
            <a:tailEnd/>
          </a:ln>
        </p:spPr>
      </p:pic>
      <p:pic>
        <p:nvPicPr>
          <p:cNvPr id="32777" name="Picture 14"/>
          <p:cNvPicPr>
            <a:picLocks noChangeAspect="1" noChangeArrowheads="1"/>
          </p:cNvPicPr>
          <p:nvPr/>
        </p:nvPicPr>
        <p:blipFill>
          <a:blip r:embed="rId10" cstate="print"/>
          <a:srcRect/>
          <a:stretch>
            <a:fillRect/>
          </a:stretch>
        </p:blipFill>
        <p:spPr bwMode="auto">
          <a:xfrm>
            <a:off x="6916738" y="3962400"/>
            <a:ext cx="1590675" cy="1905000"/>
          </a:xfrm>
          <a:prstGeom prst="rect">
            <a:avLst/>
          </a:prstGeom>
          <a:noFill/>
          <a:ln w="9525">
            <a:noFill/>
            <a:miter lim="800000"/>
            <a:headEnd/>
            <a:tailEnd/>
          </a:ln>
        </p:spPr>
      </p:pic>
      <p:sp>
        <p:nvSpPr>
          <p:cNvPr id="32778" name="Text Box 15"/>
          <p:cNvSpPr txBox="1">
            <a:spLocks noChangeArrowheads="1"/>
          </p:cNvSpPr>
          <p:nvPr/>
        </p:nvSpPr>
        <p:spPr bwMode="auto">
          <a:xfrm>
            <a:off x="896938" y="3200400"/>
            <a:ext cx="9906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Euler</a:t>
            </a:r>
          </a:p>
        </p:txBody>
      </p:sp>
      <p:sp>
        <p:nvSpPr>
          <p:cNvPr id="32779" name="Text Box 16"/>
          <p:cNvSpPr txBox="1">
            <a:spLocks noChangeArrowheads="1"/>
          </p:cNvSpPr>
          <p:nvPr/>
        </p:nvSpPr>
        <p:spPr bwMode="auto">
          <a:xfrm>
            <a:off x="2649538" y="3200400"/>
            <a:ext cx="13716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Laplace</a:t>
            </a:r>
          </a:p>
        </p:txBody>
      </p:sp>
      <p:sp>
        <p:nvSpPr>
          <p:cNvPr id="32780" name="Text Box 17"/>
          <p:cNvSpPr txBox="1">
            <a:spLocks noChangeArrowheads="1"/>
          </p:cNvSpPr>
          <p:nvPr/>
        </p:nvSpPr>
        <p:spPr bwMode="auto">
          <a:xfrm>
            <a:off x="4706938" y="3200400"/>
            <a:ext cx="15240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Lagrange</a:t>
            </a:r>
          </a:p>
        </p:txBody>
      </p:sp>
      <p:sp>
        <p:nvSpPr>
          <p:cNvPr id="32781" name="Text Box 18"/>
          <p:cNvSpPr txBox="1">
            <a:spLocks noChangeArrowheads="1"/>
          </p:cNvSpPr>
          <p:nvPr/>
        </p:nvSpPr>
        <p:spPr bwMode="auto">
          <a:xfrm>
            <a:off x="7297738" y="3200400"/>
            <a:ext cx="11430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Jacobi</a:t>
            </a:r>
          </a:p>
        </p:txBody>
      </p:sp>
      <p:sp>
        <p:nvSpPr>
          <p:cNvPr id="32782" name="Text Box 19"/>
          <p:cNvSpPr txBox="1">
            <a:spLocks noChangeArrowheads="1"/>
          </p:cNvSpPr>
          <p:nvPr/>
        </p:nvSpPr>
        <p:spPr bwMode="auto">
          <a:xfrm>
            <a:off x="592138" y="5943600"/>
            <a:ext cx="16764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LeVerrier</a:t>
            </a:r>
          </a:p>
        </p:txBody>
      </p:sp>
      <p:sp>
        <p:nvSpPr>
          <p:cNvPr id="32783" name="Text Box 20"/>
          <p:cNvSpPr txBox="1">
            <a:spLocks noChangeArrowheads="1"/>
          </p:cNvSpPr>
          <p:nvPr/>
        </p:nvSpPr>
        <p:spPr bwMode="auto">
          <a:xfrm>
            <a:off x="2573338" y="5943600"/>
            <a:ext cx="16764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Hamilton</a:t>
            </a:r>
          </a:p>
        </p:txBody>
      </p:sp>
      <p:sp>
        <p:nvSpPr>
          <p:cNvPr id="32784" name="Text Box 21"/>
          <p:cNvSpPr txBox="1">
            <a:spLocks noChangeArrowheads="1"/>
          </p:cNvSpPr>
          <p:nvPr/>
        </p:nvSpPr>
        <p:spPr bwMode="auto">
          <a:xfrm>
            <a:off x="4630738" y="5943600"/>
            <a:ext cx="16764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Birkoff</a:t>
            </a:r>
          </a:p>
        </p:txBody>
      </p:sp>
      <p:sp>
        <p:nvSpPr>
          <p:cNvPr id="32785" name="Text Box 22"/>
          <p:cNvSpPr txBox="1">
            <a:spLocks noChangeArrowheads="1"/>
          </p:cNvSpPr>
          <p:nvPr/>
        </p:nvSpPr>
        <p:spPr bwMode="auto">
          <a:xfrm>
            <a:off x="6840538" y="5943600"/>
            <a:ext cx="1676400" cy="457200"/>
          </a:xfrm>
          <a:prstGeom prst="rect">
            <a:avLst/>
          </a:prstGeom>
          <a:noFill/>
          <a:ln w="9525">
            <a:noFill/>
            <a:miter lim="800000"/>
            <a:headEnd/>
            <a:tailEnd/>
          </a:ln>
        </p:spPr>
        <p:txBody>
          <a:bodyPr>
            <a:spAutoFit/>
          </a:bodyPr>
          <a:lstStyle/>
          <a:p>
            <a:pPr algn="ctr" eaLnBrk="0" hangingPunct="0">
              <a:spcBef>
                <a:spcPct val="50000"/>
              </a:spcBef>
            </a:pPr>
            <a:r>
              <a:rPr lang="en-GB" altLang="zh-CN" sz="2400">
                <a:latin typeface="Myriad Roman" charset="0"/>
              </a:rPr>
              <a:t>Poincaré</a:t>
            </a:r>
          </a:p>
        </p:txBody>
      </p:sp>
      <p:sp>
        <p:nvSpPr>
          <p:cNvPr id="32786" name="Rectangle 23"/>
          <p:cNvSpPr>
            <a:spLocks noGrp="1" noChangeArrowheads="1"/>
          </p:cNvSpPr>
          <p:nvPr>
            <p:ph type="title"/>
          </p:nvPr>
        </p:nvSpPr>
        <p:spPr/>
        <p:txBody>
          <a:bodyPr/>
          <a:lstStyle/>
          <a:p>
            <a:pPr eaLnBrk="1" hangingPunct="1"/>
            <a:r>
              <a:rPr lang="zh-CN" altLang="en-US" smtClean="0"/>
              <a:t>天体力学发展简史</a:t>
            </a:r>
            <a:r>
              <a:rPr lang="en-US" altLang="zh-CN" smtClean="0"/>
              <a:t>: </a:t>
            </a:r>
            <a:r>
              <a:rPr kumimoji="1" lang="en-US" altLang="zh-CN" smtClean="0"/>
              <a:t>N</a:t>
            </a:r>
            <a:r>
              <a:rPr kumimoji="1" lang="zh-CN" altLang="en-US" smtClean="0"/>
              <a:t>体问题</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body" idx="1"/>
          </p:nvPr>
        </p:nvSpPr>
        <p:spPr bwMode="auto">
          <a:xfrm>
            <a:off x="468313" y="1268413"/>
            <a:ext cx="8280400" cy="518477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z="2400" dirty="0" smtClean="0"/>
              <a:t>十八世纪中到十九世纪随着</a:t>
            </a:r>
            <a:r>
              <a:rPr lang="zh-CN" altLang="en-US" sz="2400" dirty="0" smtClean="0">
                <a:solidFill>
                  <a:srgbClr val="0000FF"/>
                </a:solidFill>
              </a:rPr>
              <a:t>数学分析、分析力学</a:t>
            </a:r>
            <a:r>
              <a:rPr lang="zh-CN" altLang="en-US" sz="2400" dirty="0" smtClean="0"/>
              <a:t>的发展</a:t>
            </a:r>
          </a:p>
          <a:p>
            <a:pPr eaLnBrk="1" hangingPunct="1">
              <a:buClr>
                <a:srgbClr val="0000FF"/>
              </a:buClr>
              <a:buFont typeface="Wingdings" pitchFamily="2" charset="2"/>
              <a:buChar char="Ø"/>
            </a:pPr>
            <a:r>
              <a:rPr lang="en-US" altLang="zh-CN" sz="2400" dirty="0" smtClean="0">
                <a:solidFill>
                  <a:srgbClr val="0000FF"/>
                </a:solidFill>
              </a:rPr>
              <a:t>L. Euler </a:t>
            </a:r>
            <a:r>
              <a:rPr lang="en-US" altLang="zh-CN" sz="2400" dirty="0" smtClean="0"/>
              <a:t>(1707-1783)</a:t>
            </a:r>
          </a:p>
          <a:p>
            <a:pPr eaLnBrk="1" hangingPunct="1">
              <a:buClr>
                <a:srgbClr val="0000FF"/>
              </a:buClr>
              <a:buFont typeface="Wingdings" pitchFamily="2" charset="2"/>
              <a:buChar char="Ø"/>
            </a:pPr>
            <a:r>
              <a:rPr lang="en-US" altLang="zh-CN" sz="2400" dirty="0" smtClean="0">
                <a:solidFill>
                  <a:srgbClr val="0000FF"/>
                </a:solidFill>
              </a:rPr>
              <a:t>A.C. </a:t>
            </a:r>
            <a:r>
              <a:rPr lang="en-US" altLang="zh-CN" sz="2400" dirty="0" err="1" smtClean="0">
                <a:solidFill>
                  <a:srgbClr val="0000FF"/>
                </a:solidFill>
              </a:rPr>
              <a:t>Clairaut</a:t>
            </a:r>
            <a:r>
              <a:rPr lang="en-US" altLang="zh-CN" sz="2400" dirty="0" smtClean="0">
                <a:solidFill>
                  <a:srgbClr val="0000FF"/>
                </a:solidFill>
              </a:rPr>
              <a:t> </a:t>
            </a:r>
            <a:r>
              <a:rPr lang="en-US" altLang="zh-CN" sz="2400" dirty="0" smtClean="0"/>
              <a:t>(1712-1765)</a:t>
            </a:r>
          </a:p>
          <a:p>
            <a:pPr eaLnBrk="1" hangingPunct="1">
              <a:buClr>
                <a:srgbClr val="0000FF"/>
              </a:buClr>
              <a:buFont typeface="Wingdings" pitchFamily="2" charset="2"/>
              <a:buChar char="Ø"/>
            </a:pPr>
            <a:r>
              <a:rPr lang="en-US" altLang="zh-CN" sz="2400" dirty="0" smtClean="0">
                <a:solidFill>
                  <a:srgbClr val="0000FF"/>
                </a:solidFill>
              </a:rPr>
              <a:t>J. </a:t>
            </a:r>
            <a:r>
              <a:rPr lang="en-US" altLang="zh-CN" sz="2400" dirty="0" err="1" smtClean="0">
                <a:solidFill>
                  <a:srgbClr val="0000FF"/>
                </a:solidFill>
              </a:rPr>
              <a:t>D’Alembert</a:t>
            </a:r>
            <a:r>
              <a:rPr lang="en-US" altLang="zh-CN" sz="2400" dirty="0" smtClean="0">
                <a:solidFill>
                  <a:srgbClr val="0000FF"/>
                </a:solidFill>
              </a:rPr>
              <a:t> </a:t>
            </a:r>
            <a:r>
              <a:rPr lang="en-US" altLang="zh-CN" sz="2400" dirty="0" smtClean="0"/>
              <a:t>(1717-1783)</a:t>
            </a:r>
          </a:p>
          <a:p>
            <a:pPr eaLnBrk="1" hangingPunct="1">
              <a:buClr>
                <a:srgbClr val="0000FF"/>
              </a:buClr>
              <a:buFont typeface="Wingdings" pitchFamily="2" charset="2"/>
              <a:buChar char="Ø"/>
            </a:pPr>
            <a:r>
              <a:rPr lang="en-US" altLang="zh-CN" sz="2400" dirty="0" smtClean="0">
                <a:solidFill>
                  <a:srgbClr val="0000FF"/>
                </a:solidFill>
              </a:rPr>
              <a:t>J.L. Lagrange </a:t>
            </a:r>
            <a:r>
              <a:rPr lang="en-US" altLang="zh-CN" sz="2400" dirty="0" smtClean="0"/>
              <a:t>(1736-1813)</a:t>
            </a:r>
          </a:p>
          <a:p>
            <a:pPr eaLnBrk="1" hangingPunct="1">
              <a:buClr>
                <a:srgbClr val="0000FF"/>
              </a:buClr>
              <a:buFont typeface="Wingdings" pitchFamily="2" charset="2"/>
              <a:buChar char="Ø"/>
            </a:pPr>
            <a:r>
              <a:rPr lang="en-US" altLang="zh-CN" sz="2400" dirty="0" smtClean="0">
                <a:solidFill>
                  <a:srgbClr val="0000FF"/>
                </a:solidFill>
              </a:rPr>
              <a:t>P.S. Laplace </a:t>
            </a:r>
            <a:r>
              <a:rPr lang="en-US" altLang="zh-CN" sz="2400" dirty="0" smtClean="0"/>
              <a:t>(1749-1827)</a:t>
            </a:r>
          </a:p>
        </p:txBody>
      </p:sp>
      <p:sp>
        <p:nvSpPr>
          <p:cNvPr id="33795" name="Text Box 9"/>
          <p:cNvSpPr txBox="1">
            <a:spLocks noChangeArrowheads="1"/>
          </p:cNvSpPr>
          <p:nvPr/>
        </p:nvSpPr>
        <p:spPr bwMode="auto">
          <a:xfrm>
            <a:off x="468313" y="4124325"/>
            <a:ext cx="7704137" cy="2236788"/>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拉普拉斯</a:t>
            </a:r>
            <a:r>
              <a:rPr kumimoji="1" lang="en-US" altLang="zh-CN" sz="2400">
                <a:latin typeface="Times New Roman" pitchFamily="18" charset="0"/>
              </a:rPr>
              <a:t>1799-1825</a:t>
            </a:r>
            <a:r>
              <a:rPr kumimoji="1" lang="zh-CN" altLang="en-US" sz="2400">
                <a:latin typeface="Times New Roman" pitchFamily="18" charset="0"/>
              </a:rPr>
              <a:t>年间出版了</a:t>
            </a:r>
            <a:r>
              <a:rPr kumimoji="1" lang="en-US" altLang="zh-CN" sz="2400">
                <a:latin typeface="Times New Roman" pitchFamily="18" charset="0"/>
              </a:rPr>
              <a:t>5</a:t>
            </a:r>
            <a:r>
              <a:rPr kumimoji="1" lang="zh-CN" altLang="en-US" sz="2400">
                <a:latin typeface="Times New Roman" pitchFamily="18" charset="0"/>
              </a:rPr>
              <a:t>卷</a:t>
            </a:r>
            <a:r>
              <a:rPr kumimoji="1" lang="en-US" altLang="zh-CN" sz="2400">
                <a:latin typeface="Times New Roman" pitchFamily="18" charset="0"/>
              </a:rPr>
              <a:t>16</a:t>
            </a:r>
            <a:r>
              <a:rPr kumimoji="1" lang="zh-CN" altLang="en-US" sz="2400">
                <a:latin typeface="Times New Roman" pitchFamily="18" charset="0"/>
              </a:rPr>
              <a:t>册</a:t>
            </a:r>
            <a:r>
              <a:rPr kumimoji="1" lang="en-US" altLang="zh-CN" sz="2400">
                <a:solidFill>
                  <a:srgbClr val="0000FF"/>
                </a:solidFill>
                <a:latin typeface="Times New Roman" pitchFamily="18" charset="0"/>
              </a:rPr>
              <a:t>《</a:t>
            </a:r>
            <a:r>
              <a:rPr kumimoji="1" lang="zh-CN" altLang="en-US" sz="2400">
                <a:solidFill>
                  <a:srgbClr val="0000FF"/>
                </a:solidFill>
                <a:latin typeface="Times New Roman" pitchFamily="18" charset="0"/>
              </a:rPr>
              <a:t>天体力学</a:t>
            </a:r>
            <a:r>
              <a:rPr kumimoji="1" lang="en-US" altLang="zh-CN" sz="2400">
                <a:solidFill>
                  <a:srgbClr val="0000FF"/>
                </a:solidFill>
                <a:latin typeface="Times New Roman" pitchFamily="18" charset="0"/>
              </a:rPr>
              <a:t>》</a:t>
            </a:r>
          </a:p>
          <a:p>
            <a:pPr>
              <a:spcBef>
                <a:spcPct val="50000"/>
              </a:spcBef>
            </a:pPr>
            <a:r>
              <a:rPr kumimoji="1" lang="en-US" altLang="zh-CN" sz="2400">
                <a:solidFill>
                  <a:schemeClr val="tx2"/>
                </a:solidFill>
                <a:latin typeface="Times New Roman" pitchFamily="18" charset="0"/>
              </a:rPr>
              <a:t>“</a:t>
            </a:r>
            <a:r>
              <a:rPr kumimoji="1" lang="zh-CN" altLang="en-US" sz="2400">
                <a:solidFill>
                  <a:schemeClr val="tx2"/>
                </a:solidFill>
                <a:latin typeface="Times New Roman" pitchFamily="18" charset="0"/>
              </a:rPr>
              <a:t>用万有引力定律研究太阳系及宇宙里类似系统中的固体和流体的平衡和运动理论，组成了</a:t>
            </a:r>
            <a:r>
              <a:rPr kumimoji="1" lang="zh-CN" altLang="en-US" sz="2400">
                <a:solidFill>
                  <a:srgbClr val="0000FF"/>
                </a:solidFill>
                <a:latin typeface="Times New Roman" pitchFamily="18" charset="0"/>
              </a:rPr>
              <a:t>天体力学</a:t>
            </a:r>
            <a:r>
              <a:rPr kumimoji="1" lang="zh-CN" altLang="en-US" sz="2400">
                <a:solidFill>
                  <a:schemeClr val="tx2"/>
                </a:solidFill>
                <a:latin typeface="Times New Roman" pitchFamily="18" charset="0"/>
              </a:rPr>
              <a:t>”</a:t>
            </a:r>
          </a:p>
          <a:p>
            <a:pPr>
              <a:spcBef>
                <a:spcPct val="50000"/>
              </a:spcBef>
            </a:pPr>
            <a:endParaRPr kumimoji="1" lang="zh-CN" altLang="en-US" sz="1400">
              <a:solidFill>
                <a:schemeClr val="tx2"/>
              </a:solidFill>
              <a:latin typeface="Times New Roman" pitchFamily="18" charset="0"/>
            </a:endParaRPr>
          </a:p>
          <a:p>
            <a:pPr>
              <a:spcBef>
                <a:spcPct val="50000"/>
              </a:spcBef>
            </a:pPr>
            <a:r>
              <a:rPr kumimoji="1" lang="zh-CN" altLang="en-US" sz="2400" b="1">
                <a:solidFill>
                  <a:srgbClr val="FF0000"/>
                </a:solidFill>
                <a:latin typeface="Times New Roman" pitchFamily="18" charset="0"/>
              </a:rPr>
              <a:t>形成了天体力学摄动理论</a:t>
            </a:r>
          </a:p>
        </p:txBody>
      </p:sp>
      <p:pic>
        <p:nvPicPr>
          <p:cNvPr id="33796" name="Picture 10" descr="l1"/>
          <p:cNvPicPr>
            <a:picLocks noChangeAspect="1" noChangeArrowheads="1"/>
          </p:cNvPicPr>
          <p:nvPr/>
        </p:nvPicPr>
        <p:blipFill>
          <a:blip r:embed="rId3" cstate="print"/>
          <a:srcRect/>
          <a:stretch>
            <a:fillRect/>
          </a:stretch>
        </p:blipFill>
        <p:spPr bwMode="auto">
          <a:xfrm>
            <a:off x="6694488" y="1700213"/>
            <a:ext cx="2054225" cy="2489200"/>
          </a:xfrm>
          <a:prstGeom prst="rect">
            <a:avLst/>
          </a:prstGeom>
          <a:noFill/>
          <a:ln w="9525">
            <a:noFill/>
            <a:miter lim="800000"/>
            <a:headEnd/>
            <a:tailEnd/>
          </a:ln>
        </p:spPr>
      </p:pic>
      <p:sp>
        <p:nvSpPr>
          <p:cNvPr id="33797" name="Rectangle 11"/>
          <p:cNvSpPr>
            <a:spLocks noGrp="1" noChangeArrowheads="1"/>
          </p:cNvSpPr>
          <p:nvPr>
            <p:ph type="title"/>
          </p:nvPr>
        </p:nvSpPr>
        <p:spPr/>
        <p:txBody>
          <a:bodyPr/>
          <a:lstStyle/>
          <a:p>
            <a:pPr eaLnBrk="1" hangingPunct="1"/>
            <a:r>
              <a:rPr lang="zh-CN" altLang="en-US" smtClean="0"/>
              <a:t>天体力学发展简史</a:t>
            </a:r>
            <a:r>
              <a:rPr lang="en-US" altLang="zh-CN" smtClean="0"/>
              <a:t>: </a:t>
            </a:r>
            <a:r>
              <a:rPr kumimoji="1" lang="en-US" altLang="zh-CN" smtClean="0"/>
              <a:t>N</a:t>
            </a:r>
            <a:r>
              <a:rPr kumimoji="1" lang="zh-CN" altLang="en-US" smtClean="0"/>
              <a:t>体问题</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smtClean="0"/>
              <a:t>天体力学发展简史</a:t>
            </a:r>
            <a:r>
              <a:rPr lang="en-US" altLang="zh-CN" smtClean="0"/>
              <a:t>: </a:t>
            </a:r>
            <a:r>
              <a:rPr kumimoji="1" lang="en-US" altLang="zh-CN" smtClean="0"/>
              <a:t>N</a:t>
            </a:r>
            <a:r>
              <a:rPr kumimoji="1" lang="zh-CN" altLang="en-US" smtClean="0"/>
              <a:t>体问题</a:t>
            </a:r>
            <a:endParaRPr lang="zh-CN" altLang="en-US" smtClean="0"/>
          </a:p>
        </p:txBody>
      </p:sp>
      <p:sp>
        <p:nvSpPr>
          <p:cNvPr id="34819" name="Text Box 2"/>
          <p:cNvSpPr txBox="1">
            <a:spLocks noChangeArrowheads="1"/>
          </p:cNvSpPr>
          <p:nvPr/>
        </p:nvSpPr>
        <p:spPr bwMode="auto">
          <a:xfrm>
            <a:off x="323850" y="5468938"/>
            <a:ext cx="8640763" cy="1200150"/>
          </a:xfrm>
          <a:prstGeom prst="rect">
            <a:avLst/>
          </a:prstGeom>
          <a:noFill/>
          <a:ln w="9525">
            <a:noFill/>
            <a:miter lim="800000"/>
            <a:headEnd/>
            <a:tailEnd/>
          </a:ln>
        </p:spPr>
        <p:txBody>
          <a:bodyPr>
            <a:spAutoFit/>
          </a:bodyPr>
          <a:lstStyle/>
          <a:p>
            <a:pPr>
              <a:spcBef>
                <a:spcPts val="0"/>
              </a:spcBef>
              <a:defRPr/>
            </a:pPr>
            <a:r>
              <a:rPr kumimoji="1" lang="en-US" altLang="zh-CN" sz="2400" b="1" dirty="0">
                <a:solidFill>
                  <a:srgbClr val="FF0000"/>
                </a:solidFill>
                <a:latin typeface="Times New Roman" pitchFamily="18" charset="0"/>
                <a:ea typeface="宋体" pitchFamily="2" charset="-122"/>
              </a:rPr>
              <a:t>Prize Question</a:t>
            </a:r>
            <a:r>
              <a:rPr kumimoji="1" lang="en-US" altLang="zh-CN" sz="2400" b="1" dirty="0">
                <a:latin typeface="Times New Roman" pitchFamily="18" charset="0"/>
                <a:ea typeface="宋体" pitchFamily="2" charset="-122"/>
              </a:rPr>
              <a:t> </a:t>
            </a:r>
            <a:r>
              <a:rPr kumimoji="1" lang="zh-CN" altLang="en-US" sz="2400" dirty="0">
                <a:latin typeface="+mn-ea"/>
                <a:ea typeface="+mn-ea"/>
              </a:rPr>
              <a:t>对于任意一个</a:t>
            </a:r>
            <a:r>
              <a:rPr kumimoji="1" lang="en-US" altLang="zh-CN" sz="2400" dirty="0">
                <a:latin typeface="+mn-ea"/>
                <a:ea typeface="+mn-ea"/>
              </a:rPr>
              <a:t>N</a:t>
            </a:r>
            <a:r>
              <a:rPr kumimoji="1" lang="zh-CN" altLang="en-US" sz="2400" dirty="0">
                <a:latin typeface="+mn-ea"/>
                <a:ea typeface="+mn-ea"/>
              </a:rPr>
              <a:t>质点系统，质点间根据牛顿定律相互吸引，假设其中任意两点都不会碰撞，将每个质点在所有时间的解表示成一个由已知函数项构成的、一致收敛的级数。</a:t>
            </a:r>
          </a:p>
        </p:txBody>
      </p:sp>
      <p:sp>
        <p:nvSpPr>
          <p:cNvPr id="34820" name="Text Box 4"/>
          <p:cNvSpPr txBox="1">
            <a:spLocks noChangeArrowheads="1"/>
          </p:cNvSpPr>
          <p:nvPr/>
        </p:nvSpPr>
        <p:spPr bwMode="auto">
          <a:xfrm>
            <a:off x="323850" y="981075"/>
            <a:ext cx="5616575" cy="2246313"/>
          </a:xfrm>
          <a:prstGeom prst="rect">
            <a:avLst/>
          </a:prstGeom>
          <a:noFill/>
          <a:ln w="9525">
            <a:noFill/>
            <a:miter lim="800000"/>
            <a:headEnd/>
            <a:tailEnd/>
          </a:ln>
        </p:spPr>
        <p:txBody>
          <a:bodyPr>
            <a:spAutoFit/>
          </a:bodyPr>
          <a:lstStyle/>
          <a:p>
            <a:pPr>
              <a:spcBef>
                <a:spcPct val="50000"/>
              </a:spcBef>
              <a:defRPr/>
            </a:pPr>
            <a:r>
              <a:rPr lang="en-US" altLang="zh-CN" sz="2000" dirty="0">
                <a:latin typeface="+mn-ea"/>
                <a:ea typeface="+mn-ea"/>
              </a:rPr>
              <a:t>1885</a:t>
            </a:r>
            <a:r>
              <a:rPr lang="zh-CN" altLang="en-US" sz="2000" dirty="0">
                <a:latin typeface="+mn-ea"/>
                <a:ea typeface="+mn-ea"/>
              </a:rPr>
              <a:t>年，瑞典数学杂志</a:t>
            </a:r>
            <a:r>
              <a:rPr lang="en-US" altLang="zh-CN" sz="2000" dirty="0" err="1">
                <a:latin typeface="+mn-ea"/>
                <a:ea typeface="+mn-ea"/>
              </a:rPr>
              <a:t>Acta</a:t>
            </a:r>
            <a:r>
              <a:rPr lang="en-US" altLang="zh-CN" sz="2000" dirty="0">
                <a:latin typeface="+mn-ea"/>
                <a:ea typeface="+mn-ea"/>
              </a:rPr>
              <a:t> </a:t>
            </a:r>
            <a:r>
              <a:rPr lang="en-US" altLang="zh-CN" sz="2000" dirty="0" err="1">
                <a:latin typeface="+mn-ea"/>
                <a:ea typeface="+mn-ea"/>
              </a:rPr>
              <a:t>Mathmatica</a:t>
            </a:r>
            <a:r>
              <a:rPr lang="en-US" altLang="zh-CN" sz="2000" dirty="0">
                <a:latin typeface="+mn-ea"/>
                <a:ea typeface="+mn-ea"/>
              </a:rPr>
              <a:t> Vol.7,</a:t>
            </a:r>
            <a:r>
              <a:rPr lang="zh-CN" altLang="en-US" sz="2000" dirty="0">
                <a:latin typeface="+mn-ea"/>
                <a:ea typeface="+mn-ea"/>
              </a:rPr>
              <a:t>通告悬赏问题：</a:t>
            </a:r>
          </a:p>
          <a:p>
            <a:pPr>
              <a:spcBef>
                <a:spcPct val="50000"/>
              </a:spcBef>
              <a:defRPr/>
            </a:pPr>
            <a:r>
              <a:rPr lang="zh-CN" altLang="en-US" sz="2000" dirty="0">
                <a:latin typeface="+mn-ea"/>
                <a:ea typeface="+mn-ea"/>
              </a:rPr>
              <a:t>为庆祝瑞典和挪威国王</a:t>
            </a:r>
            <a:r>
              <a:rPr lang="en-US" altLang="zh-CN" sz="2000" dirty="0">
                <a:latin typeface="+mn-ea"/>
                <a:ea typeface="+mn-ea"/>
              </a:rPr>
              <a:t>Oscar</a:t>
            </a:r>
            <a:r>
              <a:rPr lang="zh-CN" altLang="en-US" sz="2000" dirty="0">
                <a:latin typeface="+mn-ea"/>
                <a:ea typeface="+mn-ea"/>
              </a:rPr>
              <a:t>二世</a:t>
            </a:r>
            <a:r>
              <a:rPr lang="en-US" altLang="zh-CN" sz="2000" dirty="0">
                <a:latin typeface="+mn-ea"/>
                <a:ea typeface="+mn-ea"/>
              </a:rPr>
              <a:t>1889</a:t>
            </a:r>
            <a:r>
              <a:rPr lang="zh-CN" altLang="en-US" sz="2000" dirty="0">
                <a:latin typeface="+mn-ea"/>
                <a:ea typeface="+mn-ea"/>
              </a:rPr>
              <a:t>年的</a:t>
            </a:r>
            <a:r>
              <a:rPr lang="en-US" altLang="zh-CN" sz="2000" dirty="0">
                <a:latin typeface="+mn-ea"/>
                <a:ea typeface="+mn-ea"/>
              </a:rPr>
              <a:t>60</a:t>
            </a:r>
            <a:r>
              <a:rPr lang="zh-CN" altLang="en-US" sz="2000" dirty="0">
                <a:latin typeface="+mn-ea"/>
                <a:ea typeface="+mn-ea"/>
              </a:rPr>
              <a:t>岁生日，悬赏</a:t>
            </a:r>
            <a:r>
              <a:rPr lang="en-US" altLang="zh-CN" sz="2000" dirty="0">
                <a:latin typeface="+mn-ea"/>
                <a:ea typeface="+mn-ea"/>
              </a:rPr>
              <a:t>2500</a:t>
            </a:r>
            <a:r>
              <a:rPr lang="zh-CN" altLang="en-US" sz="2000" dirty="0">
                <a:latin typeface="+mn-ea"/>
                <a:ea typeface="+mn-ea"/>
              </a:rPr>
              <a:t>克郎（教授半年薪水）和一块金牌，参与竞争者应于</a:t>
            </a:r>
            <a:r>
              <a:rPr lang="en-US" altLang="zh-CN" sz="2000" dirty="0">
                <a:latin typeface="+mn-ea"/>
                <a:ea typeface="+mn-ea"/>
              </a:rPr>
              <a:t>1888</a:t>
            </a:r>
            <a:r>
              <a:rPr lang="zh-CN" altLang="en-US" sz="2000" dirty="0">
                <a:latin typeface="+mn-ea"/>
                <a:ea typeface="+mn-ea"/>
              </a:rPr>
              <a:t>年</a:t>
            </a:r>
            <a:r>
              <a:rPr lang="en-US" altLang="zh-CN" sz="2000" dirty="0">
                <a:latin typeface="+mn-ea"/>
                <a:ea typeface="+mn-ea"/>
              </a:rPr>
              <a:t>6</a:t>
            </a:r>
            <a:r>
              <a:rPr lang="zh-CN" altLang="en-US" sz="2000" dirty="0">
                <a:latin typeface="+mn-ea"/>
                <a:ea typeface="+mn-ea"/>
              </a:rPr>
              <a:t>月</a:t>
            </a:r>
            <a:r>
              <a:rPr lang="en-US" altLang="zh-CN" sz="2000" dirty="0">
                <a:latin typeface="+mn-ea"/>
                <a:ea typeface="+mn-ea"/>
              </a:rPr>
              <a:t>1</a:t>
            </a:r>
            <a:r>
              <a:rPr lang="zh-CN" altLang="en-US" sz="2000" dirty="0">
                <a:latin typeface="+mn-ea"/>
                <a:ea typeface="+mn-ea"/>
              </a:rPr>
              <a:t>日前寄给主编。</a:t>
            </a:r>
          </a:p>
          <a:p>
            <a:pPr>
              <a:spcBef>
                <a:spcPct val="50000"/>
              </a:spcBef>
              <a:defRPr/>
            </a:pPr>
            <a:r>
              <a:rPr lang="zh-CN" altLang="en-US" sz="2000" dirty="0">
                <a:latin typeface="+mn-ea"/>
                <a:ea typeface="+mn-ea"/>
              </a:rPr>
              <a:t>评审：</a:t>
            </a:r>
            <a:r>
              <a:rPr lang="en-US" altLang="zh-CN" sz="2000" dirty="0" err="1">
                <a:latin typeface="Times New Roman" pitchFamily="18" charset="0"/>
                <a:ea typeface="+mn-ea"/>
                <a:cs typeface="Times New Roman" pitchFamily="18" charset="0"/>
              </a:rPr>
              <a:t>Weierstrass</a:t>
            </a:r>
            <a:r>
              <a:rPr lang="en-US" altLang="zh-CN" sz="2000" dirty="0">
                <a:latin typeface="Times New Roman" pitchFamily="18" charset="0"/>
                <a:ea typeface="+mn-ea"/>
                <a:cs typeface="Times New Roman" pitchFamily="18" charset="0"/>
              </a:rPr>
              <a:t>, </a:t>
            </a:r>
            <a:r>
              <a:rPr lang="en-US" altLang="zh-CN" sz="2000" dirty="0" err="1">
                <a:latin typeface="Times New Roman" pitchFamily="18" charset="0"/>
                <a:ea typeface="+mn-ea"/>
                <a:cs typeface="Times New Roman" pitchFamily="18" charset="0"/>
              </a:rPr>
              <a:t>Hermite</a:t>
            </a:r>
            <a:r>
              <a:rPr lang="en-US" altLang="zh-CN" sz="2000" dirty="0">
                <a:latin typeface="Times New Roman" pitchFamily="18" charset="0"/>
                <a:ea typeface="+mn-ea"/>
                <a:cs typeface="Times New Roman" pitchFamily="18" charset="0"/>
              </a:rPr>
              <a:t>, </a:t>
            </a:r>
            <a:r>
              <a:rPr lang="en-US" altLang="zh-CN" sz="2000" dirty="0" err="1">
                <a:latin typeface="Times New Roman" pitchFamily="18" charset="0"/>
                <a:ea typeface="+mn-ea"/>
                <a:cs typeface="Times New Roman" pitchFamily="18" charset="0"/>
              </a:rPr>
              <a:t>Mittag</a:t>
            </a:r>
            <a:r>
              <a:rPr lang="en-US" altLang="zh-CN" sz="2000" dirty="0">
                <a:latin typeface="Times New Roman" pitchFamily="18" charset="0"/>
                <a:ea typeface="+mn-ea"/>
                <a:cs typeface="Times New Roman" pitchFamily="18" charset="0"/>
              </a:rPr>
              <a:t>-</a:t>
            </a:r>
            <a:r>
              <a:rPr lang="en-US" altLang="zh-CN" sz="2000" dirty="0" err="1">
                <a:latin typeface="Times New Roman" pitchFamily="18" charset="0"/>
                <a:ea typeface="+mn-ea"/>
                <a:cs typeface="Times New Roman" pitchFamily="18" charset="0"/>
              </a:rPr>
              <a:t>Leffler</a:t>
            </a:r>
            <a:r>
              <a:rPr lang="zh-CN" altLang="en-US" sz="2000" dirty="0">
                <a:latin typeface="+mn-ea"/>
                <a:ea typeface="+mn-ea"/>
              </a:rPr>
              <a:t>（主编）</a:t>
            </a:r>
          </a:p>
        </p:txBody>
      </p:sp>
      <p:pic>
        <p:nvPicPr>
          <p:cNvPr id="34821" name="Picture 8" descr="Oscar_II_of_Sweden"/>
          <p:cNvPicPr>
            <a:picLocks noChangeAspect="1" noChangeArrowheads="1"/>
          </p:cNvPicPr>
          <p:nvPr/>
        </p:nvPicPr>
        <p:blipFill>
          <a:blip r:embed="rId3" cstate="print"/>
          <a:srcRect/>
          <a:stretch>
            <a:fillRect/>
          </a:stretch>
        </p:blipFill>
        <p:spPr bwMode="auto">
          <a:xfrm>
            <a:off x="5940425" y="1628775"/>
            <a:ext cx="2870200" cy="3816350"/>
          </a:xfrm>
          <a:prstGeom prst="rect">
            <a:avLst/>
          </a:prstGeom>
          <a:noFill/>
          <a:ln w="9525">
            <a:noFill/>
            <a:miter lim="800000"/>
            <a:headEnd/>
            <a:tailEnd/>
          </a:ln>
        </p:spPr>
      </p:pic>
      <p:pic>
        <p:nvPicPr>
          <p:cNvPr id="34822" name="Picture 6" descr="C:\Documents and Settings\Owner\My Documents\My Pictures\DYNAMICS\mittag-leffler1.jpg"/>
          <p:cNvPicPr>
            <a:picLocks noChangeAspect="1" noChangeArrowheads="1"/>
          </p:cNvPicPr>
          <p:nvPr/>
        </p:nvPicPr>
        <p:blipFill>
          <a:blip r:embed="rId4" cstate="print"/>
          <a:srcRect/>
          <a:stretch>
            <a:fillRect/>
          </a:stretch>
        </p:blipFill>
        <p:spPr bwMode="auto">
          <a:xfrm>
            <a:off x="4067175" y="3357563"/>
            <a:ext cx="1733550" cy="2106612"/>
          </a:xfrm>
          <a:prstGeom prst="rect">
            <a:avLst/>
          </a:prstGeom>
          <a:noFill/>
          <a:ln w="9525">
            <a:noFill/>
            <a:miter lim="800000"/>
            <a:headEnd/>
            <a:tailEnd/>
          </a:ln>
        </p:spPr>
      </p:pic>
      <p:pic>
        <p:nvPicPr>
          <p:cNvPr id="34823" name="Picture 6" descr="C:\Documents and Settings\Owner\My Documents\My Pictures\DYNAMICS\Hermite.jpg"/>
          <p:cNvPicPr>
            <a:picLocks noChangeAspect="1" noChangeArrowheads="1"/>
          </p:cNvPicPr>
          <p:nvPr/>
        </p:nvPicPr>
        <p:blipFill>
          <a:blip r:embed="rId5" cstate="print"/>
          <a:srcRect/>
          <a:stretch>
            <a:fillRect/>
          </a:stretch>
        </p:blipFill>
        <p:spPr bwMode="auto">
          <a:xfrm>
            <a:off x="2339975" y="3392488"/>
            <a:ext cx="1609725" cy="2052637"/>
          </a:xfrm>
          <a:prstGeom prst="rect">
            <a:avLst/>
          </a:prstGeom>
          <a:noFill/>
          <a:ln w="9525">
            <a:noFill/>
            <a:miter lim="800000"/>
            <a:headEnd/>
            <a:tailEnd/>
          </a:ln>
        </p:spPr>
      </p:pic>
      <p:pic>
        <p:nvPicPr>
          <p:cNvPr id="34824" name="Picture 5" descr="C:\Documents and Settings\Owner\My Documents\My Pictures\DYNAMICS\Weierstrass1.jpg"/>
          <p:cNvPicPr>
            <a:picLocks noChangeAspect="1" noChangeArrowheads="1"/>
          </p:cNvPicPr>
          <p:nvPr/>
        </p:nvPicPr>
        <p:blipFill>
          <a:blip r:embed="rId6" cstate="print"/>
          <a:srcRect/>
          <a:stretch>
            <a:fillRect/>
          </a:stretch>
        </p:blipFill>
        <p:spPr bwMode="auto">
          <a:xfrm>
            <a:off x="468313" y="3395663"/>
            <a:ext cx="1727200" cy="2049462"/>
          </a:xfrm>
          <a:prstGeom prst="rect">
            <a:avLst/>
          </a:prstGeom>
          <a:noFill/>
          <a:ln w="9525">
            <a:noFill/>
            <a:miter lim="800000"/>
            <a:headEnd/>
            <a:tailEnd/>
          </a:ln>
        </p:spPr>
      </p:pic>
      <p:sp>
        <p:nvSpPr>
          <p:cNvPr id="34825" name="TextBox 9"/>
          <p:cNvSpPr txBox="1">
            <a:spLocks noChangeArrowheads="1"/>
          </p:cNvSpPr>
          <p:nvPr/>
        </p:nvSpPr>
        <p:spPr bwMode="auto">
          <a:xfrm>
            <a:off x="6084888" y="1228725"/>
            <a:ext cx="2808287" cy="400050"/>
          </a:xfrm>
          <a:prstGeom prst="rect">
            <a:avLst/>
          </a:prstGeom>
          <a:noFill/>
          <a:ln w="9525">
            <a:noFill/>
            <a:miter lim="800000"/>
            <a:headEnd/>
            <a:tailEnd/>
          </a:ln>
        </p:spPr>
        <p:txBody>
          <a:bodyPr>
            <a:spAutoFit/>
          </a:bodyPr>
          <a:lstStyle/>
          <a:p>
            <a:pPr algn="r"/>
            <a:r>
              <a:rPr lang="en-US" altLang="zh-CN" sz="2000" b="1"/>
              <a:t>King</a:t>
            </a:r>
            <a:r>
              <a:rPr lang="zh-CN" altLang="en-US" sz="2000" b="1"/>
              <a:t> </a:t>
            </a:r>
            <a:r>
              <a:rPr lang="en-US" altLang="zh-CN" sz="2000" b="1"/>
              <a:t>Oscar</a:t>
            </a:r>
            <a:r>
              <a:rPr lang="zh-CN" altLang="en-US" sz="2000" b="1"/>
              <a:t> </a:t>
            </a:r>
            <a:r>
              <a:rPr lang="en-US" altLang="zh-CN" sz="2000" b="1"/>
              <a:t>II</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天体力学发展简史</a:t>
            </a:r>
            <a:r>
              <a:rPr lang="en-US" altLang="zh-CN" smtClean="0"/>
              <a:t>: </a:t>
            </a:r>
            <a:r>
              <a:rPr kumimoji="1" lang="en-US" altLang="zh-CN" smtClean="0"/>
              <a:t>N</a:t>
            </a:r>
            <a:r>
              <a:rPr kumimoji="1" lang="zh-CN" altLang="en-US" smtClean="0"/>
              <a:t>体问题</a:t>
            </a:r>
            <a:endParaRPr lang="zh-CN" altLang="en-US" smtClean="0"/>
          </a:p>
        </p:txBody>
      </p:sp>
      <p:sp>
        <p:nvSpPr>
          <p:cNvPr id="3" name="内容占位符 2"/>
          <p:cNvSpPr>
            <a:spLocks noGrp="1"/>
          </p:cNvSpPr>
          <p:nvPr>
            <p:ph idx="1"/>
          </p:nvPr>
        </p:nvSpPr>
        <p:spPr>
          <a:xfrm>
            <a:off x="250825" y="2060575"/>
            <a:ext cx="8435975" cy="4752975"/>
          </a:xfrm>
        </p:spPr>
        <p:txBody>
          <a:bodyPr/>
          <a:lstStyle/>
          <a:p>
            <a:pPr>
              <a:lnSpc>
                <a:spcPct val="90000"/>
              </a:lnSpc>
              <a:buFont typeface="Wingdings" pitchFamily="2" charset="2"/>
              <a:buChar char="Ø"/>
              <a:defRPr/>
            </a:pPr>
            <a:r>
              <a:rPr lang="en-US" altLang="zh-CN" sz="2000" b="1" dirty="0" err="1" smtClean="0">
                <a:latin typeface="Times New Roman" pitchFamily="18" charset="0"/>
                <a:cs typeface="Times New Roman" pitchFamily="18" charset="0"/>
              </a:rPr>
              <a:t>Kronecker</a:t>
            </a:r>
            <a:endParaRPr lang="en-US" altLang="zh-CN" sz="2000" b="1" dirty="0" smtClean="0">
              <a:latin typeface="Times New Roman" pitchFamily="18" charset="0"/>
              <a:cs typeface="Times New Roman" pitchFamily="18" charset="0"/>
            </a:endParaRPr>
          </a:p>
          <a:p>
            <a:pPr marL="449263" lvl="1" indent="1588">
              <a:lnSpc>
                <a:spcPct val="90000"/>
              </a:lnSpc>
              <a:buFontTx/>
              <a:buNone/>
              <a:defRPr/>
            </a:pPr>
            <a:r>
              <a:rPr lang="en-US" altLang="zh-CN" sz="1800" dirty="0" smtClean="0">
                <a:latin typeface="Times New Roman" pitchFamily="18" charset="0"/>
                <a:cs typeface="Times New Roman" pitchFamily="18" charset="0"/>
              </a:rPr>
              <a:t>Incensed at the fact that he was not chosen for jury. In reality, probably, more upset about </a:t>
            </a:r>
            <a:r>
              <a:rPr lang="en-US" altLang="zh-CN" sz="1800" dirty="0" err="1" smtClean="0">
                <a:latin typeface="Times New Roman" pitchFamily="18" charset="0"/>
                <a:cs typeface="Times New Roman" pitchFamily="18" charset="0"/>
              </a:rPr>
              <a:t>Weierstrass</a:t>
            </a:r>
            <a:r>
              <a:rPr lang="en-US" altLang="zh-CN" sz="1800" dirty="0" smtClean="0">
                <a:latin typeface="Times New Roman" pitchFamily="18" charset="0"/>
                <a:cs typeface="Times New Roman" pitchFamily="18" charset="0"/>
              </a:rPr>
              <a:t> being chosen. Publicly criticized the contest as a vehicle to advertise </a:t>
            </a:r>
            <a:r>
              <a:rPr lang="en-US" altLang="zh-CN" sz="1800" dirty="0" err="1" smtClean="0">
                <a:latin typeface="Times New Roman" pitchFamily="18" charset="0"/>
                <a:cs typeface="Times New Roman" pitchFamily="18" charset="0"/>
              </a:rPr>
              <a:t>Acta</a:t>
            </a:r>
            <a:endParaRPr lang="en-US" altLang="zh-CN" sz="1800" dirty="0" smtClean="0">
              <a:latin typeface="Times New Roman" pitchFamily="18" charset="0"/>
              <a:cs typeface="Times New Roman" pitchFamily="18" charset="0"/>
            </a:endParaRPr>
          </a:p>
          <a:p>
            <a:pPr>
              <a:buFont typeface="Wingdings" pitchFamily="2" charset="2"/>
              <a:buChar char="Ø"/>
              <a:defRPr/>
            </a:pPr>
            <a:r>
              <a:rPr lang="en-US" altLang="zh-CN" sz="2000" b="1" dirty="0" err="1" smtClean="0">
                <a:latin typeface="Times New Roman" pitchFamily="18" charset="0"/>
                <a:cs typeface="Times New Roman" pitchFamily="18" charset="0"/>
              </a:rPr>
              <a:t>Poincaré</a:t>
            </a:r>
            <a:endParaRPr lang="en-US" altLang="zh-CN" sz="2000" b="1" dirty="0" smtClean="0">
              <a:latin typeface="Times New Roman" pitchFamily="18" charset="0"/>
              <a:cs typeface="Times New Roman" pitchFamily="18" charset="0"/>
            </a:endParaRPr>
          </a:p>
          <a:p>
            <a:pPr lvl="1">
              <a:buFontTx/>
              <a:buNone/>
              <a:defRPr/>
            </a:pPr>
            <a:r>
              <a:rPr lang="en-US" altLang="zh-CN" sz="1800" dirty="0" smtClean="0">
                <a:latin typeface="Times New Roman" pitchFamily="18" charset="0"/>
                <a:cs typeface="Times New Roman" pitchFamily="18" charset="0"/>
              </a:rPr>
              <a:t>Student of </a:t>
            </a:r>
            <a:r>
              <a:rPr lang="en-US" altLang="zh-CN" sz="1800" dirty="0" err="1" smtClean="0">
                <a:latin typeface="Times New Roman" pitchFamily="18" charset="0"/>
                <a:cs typeface="Times New Roman" pitchFamily="18" charset="0"/>
              </a:rPr>
              <a:t>Hermite</a:t>
            </a:r>
            <a:r>
              <a:rPr lang="en-US" altLang="zh-CN" sz="1800" dirty="0" smtClean="0">
                <a:latin typeface="Times New Roman" pitchFamily="18" charset="0"/>
                <a:cs typeface="Times New Roman" pitchFamily="18" charset="0"/>
              </a:rPr>
              <a:t>. Chose the 3 body problem</a:t>
            </a:r>
          </a:p>
          <a:p>
            <a:pPr>
              <a:buFont typeface="Wingdings" pitchFamily="2" charset="2"/>
              <a:buChar char="Ø"/>
              <a:defRPr/>
            </a:pPr>
            <a:r>
              <a:rPr lang="en-US" altLang="zh-CN" sz="2000" b="1" dirty="0" smtClean="0">
                <a:latin typeface="Times New Roman" pitchFamily="18" charset="0"/>
                <a:cs typeface="Times New Roman" pitchFamily="18" charset="0"/>
              </a:rPr>
              <a:t>Paul </a:t>
            </a:r>
            <a:r>
              <a:rPr lang="en-US" altLang="zh-CN" sz="2000" b="1" dirty="0" err="1" smtClean="0">
                <a:latin typeface="Times New Roman" pitchFamily="18" charset="0"/>
                <a:cs typeface="Times New Roman" pitchFamily="18" charset="0"/>
              </a:rPr>
              <a:t>Appell</a:t>
            </a:r>
            <a:endParaRPr lang="en-US" altLang="zh-CN" sz="2000" b="1" dirty="0" smtClean="0">
              <a:latin typeface="Times New Roman" pitchFamily="18" charset="0"/>
              <a:cs typeface="Times New Roman" pitchFamily="18" charset="0"/>
            </a:endParaRPr>
          </a:p>
          <a:p>
            <a:pPr lvl="1">
              <a:buFontTx/>
              <a:buNone/>
              <a:defRPr/>
            </a:pPr>
            <a:r>
              <a:rPr lang="en-US" altLang="zh-CN" sz="1800" dirty="0" smtClean="0">
                <a:latin typeface="Times New Roman" pitchFamily="18" charset="0"/>
                <a:cs typeface="Times New Roman" pitchFamily="18" charset="0"/>
              </a:rPr>
              <a:t>Student of </a:t>
            </a:r>
            <a:r>
              <a:rPr lang="en-US" altLang="zh-CN" sz="1800" dirty="0" err="1" smtClean="0">
                <a:latin typeface="Times New Roman" pitchFamily="18" charset="0"/>
                <a:cs typeface="Times New Roman" pitchFamily="18" charset="0"/>
              </a:rPr>
              <a:t>Hermite</a:t>
            </a:r>
            <a:r>
              <a:rPr lang="en-US" altLang="zh-CN" sz="1800" dirty="0" smtClean="0">
                <a:latin typeface="Times New Roman" pitchFamily="18" charset="0"/>
                <a:cs typeface="Times New Roman" pitchFamily="18" charset="0"/>
              </a:rPr>
              <a:t>. Chose his own topic</a:t>
            </a:r>
          </a:p>
          <a:p>
            <a:pPr>
              <a:buFont typeface="Wingdings" pitchFamily="2" charset="2"/>
              <a:buChar char="Ø"/>
              <a:defRPr/>
            </a:pPr>
            <a:r>
              <a:rPr lang="en-US" altLang="zh-CN" sz="2000" b="1" dirty="0" smtClean="0">
                <a:latin typeface="Times New Roman" pitchFamily="18" charset="0"/>
                <a:cs typeface="Times New Roman" pitchFamily="18" charset="0"/>
              </a:rPr>
              <a:t>Guy de </a:t>
            </a:r>
            <a:r>
              <a:rPr lang="en-US" altLang="zh-CN" sz="2000" b="1" dirty="0" err="1" smtClean="0">
                <a:latin typeface="Times New Roman" pitchFamily="18" charset="0"/>
                <a:cs typeface="Times New Roman" pitchFamily="18" charset="0"/>
              </a:rPr>
              <a:t>Longchamps</a:t>
            </a:r>
            <a:endParaRPr lang="en-US" altLang="zh-CN" sz="2000" b="1" dirty="0" smtClean="0">
              <a:latin typeface="Times New Roman" pitchFamily="18" charset="0"/>
              <a:cs typeface="Times New Roman" pitchFamily="18" charset="0"/>
            </a:endParaRPr>
          </a:p>
          <a:p>
            <a:pPr lvl="1">
              <a:buFontTx/>
              <a:buNone/>
              <a:defRPr/>
            </a:pPr>
            <a:r>
              <a:rPr lang="en-US" altLang="zh-CN" sz="1800" dirty="0" smtClean="0">
                <a:latin typeface="Times New Roman" pitchFamily="18" charset="0"/>
                <a:cs typeface="Times New Roman" pitchFamily="18" charset="0"/>
              </a:rPr>
              <a:t>Arrogantly complained to </a:t>
            </a:r>
            <a:r>
              <a:rPr lang="en-US" altLang="zh-CN" sz="1800" dirty="0" err="1" smtClean="0">
                <a:latin typeface="Times New Roman" pitchFamily="18" charset="0"/>
                <a:cs typeface="Times New Roman" pitchFamily="18" charset="0"/>
              </a:rPr>
              <a:t>Hermite</a:t>
            </a:r>
            <a:r>
              <a:rPr lang="en-US" altLang="zh-CN" sz="1800" dirty="0" smtClean="0">
                <a:latin typeface="Times New Roman" pitchFamily="18" charset="0"/>
                <a:cs typeface="Times New Roman" pitchFamily="18" charset="0"/>
              </a:rPr>
              <a:t> because he did not win</a:t>
            </a:r>
          </a:p>
          <a:p>
            <a:pPr>
              <a:buFont typeface="Wingdings" pitchFamily="2" charset="2"/>
              <a:buChar char="Ø"/>
              <a:defRPr/>
            </a:pPr>
            <a:r>
              <a:rPr lang="en-US" altLang="zh-CN" sz="2000" b="1" dirty="0" smtClean="0">
                <a:latin typeface="Times New Roman" pitchFamily="18" charset="0"/>
                <a:cs typeface="Times New Roman" pitchFamily="18" charset="0"/>
              </a:rPr>
              <a:t>Jean </a:t>
            </a:r>
            <a:r>
              <a:rPr lang="en-US" altLang="zh-CN" sz="2000" b="1" dirty="0" err="1" smtClean="0">
                <a:latin typeface="Times New Roman" pitchFamily="18" charset="0"/>
                <a:cs typeface="Times New Roman" pitchFamily="18" charset="0"/>
              </a:rPr>
              <a:t>Escary</a:t>
            </a:r>
            <a:endParaRPr lang="en-US" altLang="zh-CN" sz="2000" b="1" dirty="0" smtClean="0">
              <a:latin typeface="Times New Roman" pitchFamily="18" charset="0"/>
              <a:cs typeface="Times New Roman" pitchFamily="18" charset="0"/>
            </a:endParaRPr>
          </a:p>
          <a:p>
            <a:pPr lvl="1">
              <a:buFontTx/>
              <a:buNone/>
              <a:defRPr/>
            </a:pPr>
            <a:r>
              <a:rPr lang="en-US" altLang="zh-CN" sz="1800" dirty="0" smtClean="0">
                <a:latin typeface="Times New Roman" pitchFamily="18" charset="0"/>
                <a:cs typeface="Times New Roman" pitchFamily="18" charset="0"/>
              </a:rPr>
              <a:t>Professor at the military school of La </a:t>
            </a:r>
            <a:r>
              <a:rPr lang="en-US" altLang="zh-CN" sz="1800" dirty="0" err="1" smtClean="0">
                <a:latin typeface="Times New Roman" pitchFamily="18" charset="0"/>
                <a:cs typeface="Times New Roman" pitchFamily="18" charset="0"/>
              </a:rPr>
              <a:t>Fléche</a:t>
            </a:r>
            <a:endParaRPr lang="en-US" altLang="zh-CN" sz="1800" dirty="0" smtClean="0">
              <a:latin typeface="Times New Roman" pitchFamily="18" charset="0"/>
              <a:cs typeface="Times New Roman" pitchFamily="18" charset="0"/>
            </a:endParaRPr>
          </a:p>
          <a:p>
            <a:pPr>
              <a:buFont typeface="Wingdings" pitchFamily="2" charset="2"/>
              <a:buChar char="Ø"/>
              <a:defRPr/>
            </a:pPr>
            <a:r>
              <a:rPr lang="en-US" altLang="zh-CN" sz="2000" b="1" dirty="0" smtClean="0">
                <a:latin typeface="Times New Roman" pitchFamily="18" charset="0"/>
                <a:cs typeface="Times New Roman" pitchFamily="18" charset="0"/>
              </a:rPr>
              <a:t>Cyrus Legg</a:t>
            </a:r>
          </a:p>
          <a:p>
            <a:pPr lvl="1">
              <a:buFontTx/>
              <a:buNone/>
              <a:defRPr/>
            </a:pPr>
            <a:r>
              <a:rPr lang="en-US" altLang="zh-CN" sz="1800" dirty="0" smtClean="0">
                <a:latin typeface="Times New Roman" pitchFamily="18" charset="0"/>
                <a:cs typeface="Times New Roman" pitchFamily="18" charset="0"/>
              </a:rPr>
              <a:t>Part of a “band of indefatigable angle </a:t>
            </a:r>
            <a:r>
              <a:rPr lang="en-US" altLang="zh-CN" sz="1800" dirty="0" err="1" smtClean="0">
                <a:latin typeface="Times New Roman" pitchFamily="18" charset="0"/>
                <a:cs typeface="Times New Roman" pitchFamily="18" charset="0"/>
              </a:rPr>
              <a:t>trisectors</a:t>
            </a:r>
            <a:r>
              <a:rPr lang="en-US" altLang="zh-CN" sz="1800"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Text Box 4"/>
          <p:cNvSpPr txBox="1">
            <a:spLocks noChangeArrowheads="1"/>
          </p:cNvSpPr>
          <p:nvPr/>
        </p:nvSpPr>
        <p:spPr bwMode="auto">
          <a:xfrm>
            <a:off x="323850" y="981075"/>
            <a:ext cx="5616575" cy="400050"/>
          </a:xfrm>
          <a:prstGeom prst="rect">
            <a:avLst/>
          </a:prstGeom>
          <a:noFill/>
          <a:ln w="9525">
            <a:noFill/>
            <a:miter lim="800000"/>
            <a:headEnd/>
            <a:tailEnd/>
          </a:ln>
        </p:spPr>
        <p:txBody>
          <a:bodyPr>
            <a:spAutoFit/>
          </a:bodyPr>
          <a:lstStyle/>
          <a:p>
            <a:pPr>
              <a:spcBef>
                <a:spcPct val="50000"/>
              </a:spcBef>
              <a:defRPr/>
            </a:pPr>
            <a:r>
              <a:rPr lang="zh-CN" altLang="en-US" sz="2000" b="1" dirty="0">
                <a:solidFill>
                  <a:srgbClr val="0000FF"/>
                </a:solidFill>
                <a:latin typeface="+mn-ea"/>
                <a:ea typeface="+mn-ea"/>
              </a:rPr>
              <a:t>一些</a:t>
            </a:r>
            <a:r>
              <a:rPr lang="zh-CN" altLang="en-US" sz="2000" b="1" dirty="0" smtClean="0">
                <a:solidFill>
                  <a:srgbClr val="0000FF"/>
                </a:solidFill>
                <a:latin typeface="+mn-ea"/>
                <a:ea typeface="+mn-ea"/>
              </a:rPr>
              <a:t>“花边”</a:t>
            </a:r>
            <a:endParaRPr lang="zh-CN" altLang="en-US" sz="2000" b="1" dirty="0">
              <a:solidFill>
                <a:srgbClr val="0000FF"/>
              </a:solidFill>
              <a:latin typeface="+mn-ea"/>
              <a:ea typeface="+mn-ea"/>
            </a:endParaRPr>
          </a:p>
        </p:txBody>
      </p:sp>
      <p:sp>
        <p:nvSpPr>
          <p:cNvPr id="5" name="Text Box 4"/>
          <p:cNvSpPr txBox="1">
            <a:spLocks noChangeArrowheads="1"/>
          </p:cNvSpPr>
          <p:nvPr/>
        </p:nvSpPr>
        <p:spPr bwMode="auto">
          <a:xfrm>
            <a:off x="323850" y="1300163"/>
            <a:ext cx="8496300" cy="708025"/>
          </a:xfrm>
          <a:prstGeom prst="rect">
            <a:avLst/>
          </a:prstGeom>
          <a:noFill/>
          <a:ln w="9525">
            <a:noFill/>
            <a:miter lim="800000"/>
            <a:headEnd/>
            <a:tailEnd/>
          </a:ln>
        </p:spPr>
        <p:txBody>
          <a:bodyPr>
            <a:spAutoFit/>
          </a:bodyPr>
          <a:lstStyle/>
          <a:p>
            <a:pPr>
              <a:spcBef>
                <a:spcPct val="50000"/>
              </a:spcBef>
              <a:defRPr/>
            </a:pPr>
            <a:r>
              <a:rPr lang="zh-CN" altLang="en-US" sz="2000" b="1" dirty="0">
                <a:latin typeface="+mn-ea"/>
                <a:ea typeface="+mn-ea"/>
              </a:rPr>
              <a:t>该奖项在</a:t>
            </a:r>
            <a:r>
              <a:rPr lang="en-US" altLang="zh-CN" sz="2000" b="1" dirty="0" err="1">
                <a:latin typeface="+mn-ea"/>
                <a:ea typeface="+mn-ea"/>
              </a:rPr>
              <a:t>Acta</a:t>
            </a:r>
            <a:r>
              <a:rPr lang="zh-CN" altLang="en-US" sz="2000" b="1" dirty="0">
                <a:latin typeface="+mn-ea"/>
                <a:ea typeface="+mn-ea"/>
              </a:rPr>
              <a:t>上以德文和法文刊出，同时在</a:t>
            </a:r>
            <a:r>
              <a:rPr lang="en-US" altLang="zh-CN" sz="2000" b="1" dirty="0">
                <a:latin typeface="+mn-ea"/>
                <a:ea typeface="+mn-ea"/>
              </a:rPr>
              <a:t>Nature</a:t>
            </a:r>
            <a:r>
              <a:rPr lang="zh-CN" altLang="en-US" sz="2000" b="1" dirty="0">
                <a:latin typeface="+mn-ea"/>
                <a:ea typeface="+mn-ea"/>
              </a:rPr>
              <a:t>上以英文以及其他文字在另外一些期刊上公布。参与竞争的，包括：</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bwMode="auto">
          <a:xfrm>
            <a:off x="250825" y="981075"/>
            <a:ext cx="8280400" cy="6477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b="1" smtClean="0">
                <a:solidFill>
                  <a:srgbClr val="0000FF"/>
                </a:solidFill>
                <a:latin typeface="Times New Roman" pitchFamily="18" charset="0"/>
                <a:cs typeface="Times New Roman" pitchFamily="18" charset="0"/>
              </a:rPr>
              <a:t>The Winner</a:t>
            </a:r>
            <a:endParaRPr lang="zh-CN" altLang="en-US" b="1" smtClean="0">
              <a:solidFill>
                <a:srgbClr val="0000FF"/>
              </a:solidFill>
              <a:latin typeface="Times New Roman" pitchFamily="18" charset="0"/>
              <a:cs typeface="Times New Roman" pitchFamily="18" charset="0"/>
            </a:endParaRPr>
          </a:p>
        </p:txBody>
      </p:sp>
      <p:sp>
        <p:nvSpPr>
          <p:cNvPr id="36867" name="Text Box 7"/>
          <p:cNvSpPr txBox="1">
            <a:spLocks noChangeArrowheads="1"/>
          </p:cNvSpPr>
          <p:nvPr/>
        </p:nvSpPr>
        <p:spPr bwMode="auto">
          <a:xfrm>
            <a:off x="250825" y="1724025"/>
            <a:ext cx="5616575" cy="4800600"/>
          </a:xfrm>
          <a:prstGeom prst="rect">
            <a:avLst/>
          </a:prstGeom>
          <a:noFill/>
          <a:ln w="9525">
            <a:noFill/>
            <a:miter lim="800000"/>
            <a:headEnd/>
            <a:tailEnd/>
          </a:ln>
        </p:spPr>
        <p:txBody>
          <a:bodyPr>
            <a:spAutoFit/>
          </a:bodyPr>
          <a:lstStyle/>
          <a:p>
            <a:pPr>
              <a:spcBef>
                <a:spcPct val="50000"/>
              </a:spcBef>
            </a:pPr>
            <a:r>
              <a:rPr kumimoji="1" lang="zh-CN" altLang="en-US" sz="2000">
                <a:latin typeface="Times New Roman" pitchFamily="18" charset="0"/>
              </a:rPr>
              <a:t>庞加莱提交了一份</a:t>
            </a:r>
            <a:r>
              <a:rPr kumimoji="1" lang="en-US" altLang="zh-CN" sz="2000">
                <a:latin typeface="Times New Roman" pitchFamily="18" charset="0"/>
              </a:rPr>
              <a:t>158</a:t>
            </a:r>
            <a:r>
              <a:rPr kumimoji="1" lang="zh-CN" altLang="en-US" sz="2000">
                <a:latin typeface="Times New Roman" pitchFamily="18" charset="0"/>
              </a:rPr>
              <a:t>页的论文，评审难以理解其中的数学。他应主编要求又提交了</a:t>
            </a:r>
            <a:r>
              <a:rPr kumimoji="1" lang="en-US" altLang="zh-CN" sz="2000">
                <a:latin typeface="Times New Roman" pitchFamily="18" charset="0"/>
              </a:rPr>
              <a:t>93</a:t>
            </a:r>
            <a:r>
              <a:rPr kumimoji="1" lang="zh-CN" altLang="en-US" sz="2000">
                <a:latin typeface="Times New Roman" pitchFamily="18" charset="0"/>
              </a:rPr>
              <a:t>页的说明。</a:t>
            </a:r>
          </a:p>
          <a:p>
            <a:pPr>
              <a:spcBef>
                <a:spcPct val="50000"/>
              </a:spcBef>
            </a:pPr>
            <a:r>
              <a:rPr kumimoji="1" lang="en-US" altLang="zh-CN" sz="2400">
                <a:latin typeface="Times New Roman" pitchFamily="18" charset="0"/>
              </a:rPr>
              <a:t>H. Poincare (1854-1912)</a:t>
            </a:r>
            <a:r>
              <a:rPr kumimoji="1" lang="zh-CN" altLang="en-US" sz="2400">
                <a:latin typeface="Times New Roman" pitchFamily="18" charset="0"/>
              </a:rPr>
              <a:t>的工作获奖：</a:t>
            </a:r>
          </a:p>
          <a:p>
            <a:pPr marL="265113" lvl="1">
              <a:spcBef>
                <a:spcPct val="50000"/>
              </a:spcBef>
            </a:pPr>
            <a:r>
              <a:rPr kumimoji="1" lang="zh-CN" altLang="en-US" sz="2000">
                <a:latin typeface="Times New Roman" pitchFamily="18" charset="0"/>
              </a:rPr>
              <a:t>证明不存在更多的首次积分；一般情况下级数不收敛</a:t>
            </a:r>
          </a:p>
          <a:p>
            <a:pPr>
              <a:spcBef>
                <a:spcPct val="50000"/>
              </a:spcBef>
            </a:pPr>
            <a:r>
              <a:rPr kumimoji="1" lang="en-US" altLang="zh-CN" sz="2400">
                <a:latin typeface="Times New Roman" pitchFamily="18" charset="0"/>
              </a:rPr>
              <a:t>KAM</a:t>
            </a:r>
            <a:r>
              <a:rPr kumimoji="1" lang="zh-CN" altLang="en-US" sz="2400">
                <a:latin typeface="Times New Roman" pitchFamily="18" charset="0"/>
              </a:rPr>
              <a:t>定理：</a:t>
            </a:r>
          </a:p>
          <a:p>
            <a:pPr marL="265113" lvl="1">
              <a:lnSpc>
                <a:spcPct val="80000"/>
              </a:lnSpc>
              <a:spcBef>
                <a:spcPct val="50000"/>
              </a:spcBef>
            </a:pPr>
            <a:r>
              <a:rPr kumimoji="1" lang="en-US" altLang="zh-CN" sz="2000">
                <a:latin typeface="Times New Roman" pitchFamily="18" charset="0"/>
              </a:rPr>
              <a:t>A.N. Kolmogorov </a:t>
            </a:r>
            <a:r>
              <a:rPr kumimoji="1" lang="zh-CN" altLang="en-US" sz="2000">
                <a:latin typeface="Times New Roman" pitchFamily="18" charset="0"/>
              </a:rPr>
              <a:t>提出级数收敛的方法</a:t>
            </a:r>
            <a:r>
              <a:rPr kumimoji="1" lang="en-US" altLang="zh-CN" sz="2000">
                <a:latin typeface="Times New Roman" pitchFamily="18" charset="0"/>
              </a:rPr>
              <a:t>(1954)</a:t>
            </a:r>
          </a:p>
          <a:p>
            <a:pPr marL="265113" lvl="1">
              <a:lnSpc>
                <a:spcPct val="80000"/>
              </a:lnSpc>
              <a:spcBef>
                <a:spcPct val="50000"/>
              </a:spcBef>
            </a:pPr>
            <a:r>
              <a:rPr lang="en-US" altLang="zh-CN" sz="2000">
                <a:latin typeface="Times New Roman" pitchFamily="18" charset="0"/>
              </a:rPr>
              <a:t>V.I. Arnold </a:t>
            </a:r>
            <a:r>
              <a:rPr lang="zh-CN" altLang="en-US" sz="2000">
                <a:latin typeface="Times New Roman" pitchFamily="18" charset="0"/>
              </a:rPr>
              <a:t>证明适当条件下收敛的级数解存在</a:t>
            </a:r>
          </a:p>
          <a:p>
            <a:pPr marL="265113" lvl="1">
              <a:lnSpc>
                <a:spcPct val="80000"/>
              </a:lnSpc>
              <a:spcBef>
                <a:spcPct val="50000"/>
              </a:spcBef>
            </a:pPr>
            <a:r>
              <a:rPr lang="en-US" altLang="zh-CN" sz="2000">
                <a:latin typeface="Times New Roman" pitchFamily="18" charset="0"/>
              </a:rPr>
              <a:t>J.K. Moser </a:t>
            </a:r>
            <a:r>
              <a:rPr lang="zh-CN" altLang="en-US" sz="2000">
                <a:latin typeface="Times New Roman" pitchFamily="18" charset="0"/>
              </a:rPr>
              <a:t>对扭转映射得到类似结论</a:t>
            </a:r>
          </a:p>
          <a:p>
            <a:pPr>
              <a:spcBef>
                <a:spcPct val="50000"/>
              </a:spcBef>
            </a:pPr>
            <a:endParaRPr lang="zh-CN" altLang="en-US" sz="2000">
              <a:latin typeface="Times New Roman" pitchFamily="18" charset="0"/>
            </a:endParaRPr>
          </a:p>
          <a:p>
            <a:pPr>
              <a:spcBef>
                <a:spcPct val="50000"/>
              </a:spcBef>
            </a:pPr>
            <a:r>
              <a:rPr lang="zh-CN" altLang="en-US" sz="2400" b="1">
                <a:solidFill>
                  <a:srgbClr val="FF0000"/>
                </a:solidFill>
                <a:latin typeface="Times New Roman" pitchFamily="18" charset="0"/>
              </a:rPr>
              <a:t>形成天体力学定性理论</a:t>
            </a:r>
          </a:p>
        </p:txBody>
      </p:sp>
      <p:pic>
        <p:nvPicPr>
          <p:cNvPr id="36868" name="Picture 9" descr="Poincare"/>
          <p:cNvPicPr>
            <a:picLocks noChangeAspect="1" noChangeArrowheads="1"/>
          </p:cNvPicPr>
          <p:nvPr/>
        </p:nvPicPr>
        <p:blipFill>
          <a:blip r:embed="rId3" cstate="print"/>
          <a:srcRect/>
          <a:stretch>
            <a:fillRect/>
          </a:stretch>
        </p:blipFill>
        <p:spPr bwMode="auto">
          <a:xfrm>
            <a:off x="6227763" y="981075"/>
            <a:ext cx="2633662" cy="3276600"/>
          </a:xfrm>
          <a:prstGeom prst="rect">
            <a:avLst/>
          </a:prstGeom>
          <a:noFill/>
          <a:ln w="9525">
            <a:noFill/>
            <a:miter lim="800000"/>
            <a:headEnd/>
            <a:tailEnd/>
          </a:ln>
        </p:spPr>
      </p:pic>
      <p:sp>
        <p:nvSpPr>
          <p:cNvPr id="36869" name="Rectangle 10"/>
          <p:cNvSpPr>
            <a:spLocks noGrp="1" noChangeArrowheads="1"/>
          </p:cNvSpPr>
          <p:nvPr>
            <p:ph type="title"/>
          </p:nvPr>
        </p:nvSpPr>
        <p:spPr/>
        <p:txBody>
          <a:bodyPr/>
          <a:lstStyle/>
          <a:p>
            <a:pPr eaLnBrk="1" hangingPunct="1"/>
            <a:r>
              <a:rPr lang="zh-CN" altLang="en-US" smtClean="0"/>
              <a:t>天体力学发展简史</a:t>
            </a:r>
            <a:r>
              <a:rPr lang="en-US" altLang="zh-CN" smtClean="0"/>
              <a:t>: </a:t>
            </a:r>
            <a:r>
              <a:rPr kumimoji="1" lang="en-US" altLang="zh-CN" smtClean="0"/>
              <a:t>N</a:t>
            </a:r>
            <a:r>
              <a:rPr kumimoji="1" lang="zh-CN" altLang="en-US" smtClean="0"/>
              <a:t>体问题</a:t>
            </a:r>
          </a:p>
        </p:txBody>
      </p:sp>
      <p:sp>
        <p:nvSpPr>
          <p:cNvPr id="7" name="Rectangle 3"/>
          <p:cNvSpPr txBox="1">
            <a:spLocks noChangeArrowheads="1"/>
          </p:cNvSpPr>
          <p:nvPr/>
        </p:nvSpPr>
        <p:spPr>
          <a:xfrm>
            <a:off x="6011863" y="4221163"/>
            <a:ext cx="3060700" cy="2565400"/>
          </a:xfrm>
          <a:prstGeom prst="rect">
            <a:avLst/>
          </a:prstGeom>
        </p:spPr>
        <p:txBody>
          <a:bodyPr/>
          <a:lstStyle/>
          <a:p>
            <a:pPr algn="just" eaLnBrk="0" hangingPunct="0">
              <a:spcBef>
                <a:spcPct val="20000"/>
              </a:spcBef>
              <a:buFont typeface="Wingdings" pitchFamily="2" charset="2"/>
              <a:buNone/>
              <a:defRPr/>
            </a:pPr>
            <a:r>
              <a:rPr lang="en-US" altLang="zh-CN" sz="1300" kern="0" dirty="0">
                <a:latin typeface="Times New Roman" pitchFamily="18" charset="0"/>
                <a:ea typeface="宋体" pitchFamily="2" charset="-122"/>
                <a:cs typeface="Times New Roman" pitchFamily="18" charset="0"/>
              </a:rPr>
              <a:t>  “It must be acknowledged, that in this work, as in almost all his researches, </a:t>
            </a:r>
            <a:r>
              <a:rPr lang="en-US" altLang="zh-CN" sz="1300" kern="0" dirty="0" err="1">
                <a:latin typeface="Times New Roman" pitchFamily="18" charset="0"/>
                <a:ea typeface="宋体" pitchFamily="2" charset="-122"/>
                <a:cs typeface="Times New Roman" pitchFamily="18" charset="0"/>
              </a:rPr>
              <a:t>Poincaré</a:t>
            </a:r>
            <a:r>
              <a:rPr lang="en-US" altLang="zh-CN" sz="1300" kern="0" dirty="0">
                <a:latin typeface="Times New Roman" pitchFamily="18" charset="0"/>
                <a:ea typeface="宋体" pitchFamily="2" charset="-122"/>
                <a:cs typeface="Times New Roman" pitchFamily="18" charset="0"/>
              </a:rPr>
              <a:t> shows the way and gives the signs, but leaves much to be done to fill the gaps and complete his work. Picard has often asked him for enlightenment and explanations and very important points in his articles in the </a:t>
            </a:r>
            <a:r>
              <a:rPr lang="en-US" altLang="zh-CN" sz="1300" kern="0" dirty="0" err="1">
                <a:latin typeface="Times New Roman" pitchFamily="18" charset="0"/>
                <a:ea typeface="宋体" pitchFamily="2" charset="-122"/>
                <a:cs typeface="Times New Roman" pitchFamily="18" charset="0"/>
              </a:rPr>
              <a:t>Comptes</a:t>
            </a:r>
            <a:r>
              <a:rPr lang="en-US" altLang="zh-CN" sz="1300" kern="0" dirty="0">
                <a:latin typeface="Times New Roman" pitchFamily="18" charset="0"/>
                <a:ea typeface="宋体" pitchFamily="2" charset="-122"/>
                <a:cs typeface="Times New Roman" pitchFamily="18" charset="0"/>
              </a:rPr>
              <a:t> </a:t>
            </a:r>
            <a:r>
              <a:rPr lang="en-US" altLang="zh-CN" sz="1300" kern="0" dirty="0" err="1">
                <a:latin typeface="Times New Roman" pitchFamily="18" charset="0"/>
                <a:ea typeface="宋体" pitchFamily="2" charset="-122"/>
                <a:cs typeface="Times New Roman" pitchFamily="18" charset="0"/>
              </a:rPr>
              <a:t>Rendes</a:t>
            </a:r>
            <a:r>
              <a:rPr lang="en-US" altLang="zh-CN" sz="1300" kern="0" dirty="0">
                <a:latin typeface="Times New Roman" pitchFamily="18" charset="0"/>
                <a:ea typeface="宋体" pitchFamily="2" charset="-122"/>
                <a:cs typeface="Times New Roman" pitchFamily="18" charset="0"/>
              </a:rPr>
              <a:t>, without being able to obtain anything, except the statement: ‘It is so, it is like that’, so that he seems like a seer to whom truths appear in a bright light, but mostly to him alone…”.- </a:t>
            </a:r>
            <a:r>
              <a:rPr lang="en-US" altLang="zh-CN" sz="1300" kern="0" dirty="0" err="1">
                <a:latin typeface="Times New Roman" pitchFamily="18" charset="0"/>
                <a:ea typeface="宋体" pitchFamily="2" charset="-122"/>
                <a:cs typeface="Times New Roman" pitchFamily="18" charset="0"/>
              </a:rPr>
              <a:t>Hermite</a:t>
            </a:r>
            <a:endParaRPr lang="en-US" altLang="zh-CN" sz="1300" kern="0" dirty="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body" idx="1"/>
          </p:nvPr>
        </p:nvSpPr>
        <p:spPr bwMode="auto">
          <a:xfrm>
            <a:off x="468313" y="1412875"/>
            <a:ext cx="8280400" cy="50403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Clr>
                <a:srgbClr val="0000FF"/>
              </a:buClr>
              <a:buFont typeface="Wingdings" pitchFamily="2" charset="2"/>
              <a:buChar char="Ø"/>
            </a:pPr>
            <a:r>
              <a:rPr lang="zh-CN" altLang="en-US" sz="2800" smtClean="0"/>
              <a:t>二十世纪初观测技术和精度的提高促使摄动理论发展、形成历书天文学、大行星与月球运动理论</a:t>
            </a:r>
          </a:p>
          <a:p>
            <a:pPr eaLnBrk="1" hangingPunct="1">
              <a:buClr>
                <a:srgbClr val="0000FF"/>
              </a:buClr>
              <a:buFont typeface="Wingdings" pitchFamily="2" charset="2"/>
              <a:buChar char="Ø"/>
            </a:pPr>
            <a:endParaRPr lang="zh-CN" altLang="en-US" sz="2800" smtClean="0"/>
          </a:p>
          <a:p>
            <a:pPr eaLnBrk="1" hangingPunct="1">
              <a:buClr>
                <a:srgbClr val="0000FF"/>
              </a:buClr>
              <a:buFont typeface="Wingdings" pitchFamily="2" charset="2"/>
              <a:buChar char="Ø"/>
            </a:pPr>
            <a:r>
              <a:rPr lang="zh-CN" altLang="en-US" sz="2800" smtClean="0"/>
              <a:t>二十世纪中叶计算机的出现和非线性科学的兴起又导致了天体力学数值方法和非线性天体力学的发展</a:t>
            </a:r>
          </a:p>
          <a:p>
            <a:pPr eaLnBrk="1" hangingPunct="1">
              <a:buClr>
                <a:srgbClr val="0000FF"/>
              </a:buClr>
              <a:buFont typeface="Wingdings" pitchFamily="2" charset="2"/>
              <a:buChar char="Ø"/>
            </a:pPr>
            <a:endParaRPr lang="zh-CN" altLang="en-US" sz="2800" smtClean="0"/>
          </a:p>
          <a:p>
            <a:pPr eaLnBrk="1" hangingPunct="1">
              <a:buClr>
                <a:srgbClr val="0000FF"/>
              </a:buClr>
              <a:buFont typeface="Wingdings" pitchFamily="2" charset="2"/>
              <a:buChar char="Ø"/>
            </a:pPr>
            <a:r>
              <a:rPr lang="zh-CN" altLang="en-US" sz="2800" smtClean="0"/>
              <a:t>空间探测的开展带来天文动力学，大大扩展了天体力学研究内容</a:t>
            </a:r>
          </a:p>
        </p:txBody>
      </p:sp>
      <p:sp>
        <p:nvSpPr>
          <p:cNvPr id="37891" name="Rectangle 9"/>
          <p:cNvSpPr>
            <a:spLocks noGrp="1" noChangeArrowheads="1"/>
          </p:cNvSpPr>
          <p:nvPr>
            <p:ph type="title"/>
          </p:nvPr>
        </p:nvSpPr>
        <p:spPr/>
        <p:txBody>
          <a:bodyPr/>
          <a:lstStyle/>
          <a:p>
            <a:pPr eaLnBrk="1" hangingPunct="1"/>
            <a:r>
              <a:rPr lang="zh-CN" altLang="en-US" smtClean="0"/>
              <a:t>天体力学发展简史</a:t>
            </a:r>
            <a:r>
              <a:rPr lang="en-US" altLang="zh-CN" smtClean="0"/>
              <a:t>:</a:t>
            </a:r>
            <a:r>
              <a:rPr lang="zh-CN" altLang="en-US" sz="2800" smtClean="0"/>
              <a:t>近现代发展</a:t>
            </a:r>
            <a:endParaRPr lang="zh-CN" altLang="en-US"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descr="KAM2"/>
          <p:cNvPicPr>
            <a:picLocks noChangeAspect="1" noChangeArrowheads="1"/>
          </p:cNvPicPr>
          <p:nvPr/>
        </p:nvPicPr>
        <p:blipFill>
          <a:blip r:embed="rId3" cstate="print"/>
          <a:srcRect/>
          <a:stretch>
            <a:fillRect/>
          </a:stretch>
        </p:blipFill>
        <p:spPr bwMode="auto">
          <a:xfrm>
            <a:off x="5076825" y="1419225"/>
            <a:ext cx="3743325" cy="2617788"/>
          </a:xfrm>
          <a:prstGeom prst="rect">
            <a:avLst/>
          </a:prstGeom>
          <a:noFill/>
          <a:ln w="9525">
            <a:noFill/>
            <a:miter lim="800000"/>
            <a:headEnd/>
            <a:tailEnd/>
          </a:ln>
        </p:spPr>
      </p:pic>
      <p:pic>
        <p:nvPicPr>
          <p:cNvPr id="38915" name="Picture 7" descr="1"/>
          <p:cNvPicPr>
            <a:picLocks noChangeAspect="1" noChangeArrowheads="1"/>
          </p:cNvPicPr>
          <p:nvPr/>
        </p:nvPicPr>
        <p:blipFill>
          <a:blip r:embed="rId4" cstate="print"/>
          <a:srcRect l="11740" t="3365" r="5479" b="31406"/>
          <a:stretch>
            <a:fillRect/>
          </a:stretch>
        </p:blipFill>
        <p:spPr bwMode="auto">
          <a:xfrm>
            <a:off x="684213" y="1511300"/>
            <a:ext cx="4535487" cy="2493963"/>
          </a:xfrm>
          <a:prstGeom prst="rect">
            <a:avLst/>
          </a:prstGeom>
          <a:noFill/>
          <a:ln w="9525">
            <a:noFill/>
            <a:miter lim="800000"/>
            <a:headEnd/>
            <a:tailEnd/>
          </a:ln>
        </p:spPr>
      </p:pic>
      <p:pic>
        <p:nvPicPr>
          <p:cNvPr id="38916" name="Picture 8" descr="newyork"/>
          <p:cNvPicPr>
            <a:picLocks noGrp="1" noChangeAspect="1" noChangeArrowheads="1"/>
          </p:cNvPicPr>
          <p:nvPr>
            <p:ph type="body" idx="1"/>
          </p:nvPr>
        </p:nvPicPr>
        <p:blipFill>
          <a:blip r:embed="rId5" cstate="print"/>
          <a:srcRect/>
          <a:stretch>
            <a:fillRect/>
          </a:stretch>
        </p:blipFill>
        <p:spPr bwMode="auto">
          <a:xfrm>
            <a:off x="685800" y="4097338"/>
            <a:ext cx="4565650" cy="2571750"/>
          </a:xfrm>
          <a:noFill/>
          <a:ln>
            <a:miter lim="800000"/>
            <a:headEnd/>
            <a:tailEnd/>
          </a:ln>
        </p:spPr>
      </p:pic>
      <p:pic>
        <p:nvPicPr>
          <p:cNvPr id="38917" name="Picture 9" descr="copy"/>
          <p:cNvPicPr>
            <a:picLocks noChangeAspect="1" noChangeArrowheads="1"/>
          </p:cNvPicPr>
          <p:nvPr/>
        </p:nvPicPr>
        <p:blipFill>
          <a:blip r:embed="rId6" cstate="print"/>
          <a:srcRect/>
          <a:stretch>
            <a:fillRect/>
          </a:stretch>
        </p:blipFill>
        <p:spPr bwMode="auto">
          <a:xfrm>
            <a:off x="5384800" y="4005263"/>
            <a:ext cx="3470275" cy="2720975"/>
          </a:xfrm>
          <a:prstGeom prst="rect">
            <a:avLst/>
          </a:prstGeom>
          <a:noFill/>
          <a:ln w="9525">
            <a:noFill/>
            <a:miter lim="800000"/>
            <a:headEnd/>
            <a:tailEnd/>
          </a:ln>
        </p:spPr>
      </p:pic>
      <p:sp>
        <p:nvSpPr>
          <p:cNvPr id="38918" name="Rectangle 10"/>
          <p:cNvSpPr>
            <a:spLocks noChangeArrowheads="1"/>
          </p:cNvSpPr>
          <p:nvPr/>
        </p:nvSpPr>
        <p:spPr bwMode="auto">
          <a:xfrm>
            <a:off x="323850" y="1047750"/>
            <a:ext cx="4779963" cy="457200"/>
          </a:xfrm>
          <a:prstGeom prst="rect">
            <a:avLst/>
          </a:prstGeom>
          <a:noFill/>
          <a:ln w="9525">
            <a:noFill/>
            <a:miter lim="800000"/>
            <a:headEnd/>
            <a:tailEnd/>
          </a:ln>
        </p:spPr>
        <p:txBody>
          <a:bodyPr wrap="none">
            <a:spAutoFit/>
          </a:bodyPr>
          <a:lstStyle/>
          <a:p>
            <a:r>
              <a:rPr lang="zh-CN" altLang="en-US" sz="2400" b="1">
                <a:solidFill>
                  <a:srgbClr val="0000FF"/>
                </a:solidFill>
              </a:rPr>
              <a:t>非线性天体力学和相对论天体力学</a:t>
            </a:r>
          </a:p>
        </p:txBody>
      </p:sp>
      <p:sp>
        <p:nvSpPr>
          <p:cNvPr id="38919" name="Rectangle 11"/>
          <p:cNvSpPr>
            <a:spLocks noGrp="1" noChangeArrowheads="1"/>
          </p:cNvSpPr>
          <p:nvPr>
            <p:ph type="title"/>
          </p:nvPr>
        </p:nvSpPr>
        <p:spPr/>
        <p:txBody>
          <a:bodyPr/>
          <a:lstStyle/>
          <a:p>
            <a:pPr eaLnBrk="1" hangingPunct="1"/>
            <a:r>
              <a:rPr lang="zh-CN" altLang="en-US" smtClean="0"/>
              <a:t>天体力学发展简史</a:t>
            </a:r>
            <a:r>
              <a:rPr lang="en-US" altLang="zh-CN" smtClean="0"/>
              <a:t>:</a:t>
            </a:r>
            <a:r>
              <a:rPr lang="zh-CN" altLang="en-US" sz="2800" smtClean="0"/>
              <a:t>近现代发展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6"/>
          <p:cNvSpPr txBox="1">
            <a:spLocks noChangeArrowheads="1"/>
          </p:cNvSpPr>
          <p:nvPr/>
        </p:nvSpPr>
        <p:spPr bwMode="auto">
          <a:xfrm>
            <a:off x="468313" y="1346200"/>
            <a:ext cx="8280400" cy="5106988"/>
          </a:xfrm>
          <a:prstGeom prst="rect">
            <a:avLst/>
          </a:prstGeom>
          <a:noFill/>
          <a:ln w="9525">
            <a:noFill/>
            <a:miter lim="800000"/>
            <a:headEnd/>
            <a:tailEnd/>
          </a:ln>
        </p:spPr>
        <p:txBody>
          <a:bodyPr>
            <a:spAutoFit/>
          </a:bodyPr>
          <a:lstStyle/>
          <a:p>
            <a:pPr>
              <a:lnSpc>
                <a:spcPct val="60000"/>
              </a:lnSpc>
              <a:spcBef>
                <a:spcPct val="50000"/>
              </a:spcBef>
              <a:buClr>
                <a:srgbClr val="0000FF"/>
              </a:buClr>
              <a:buFont typeface="Wingdings" pitchFamily="2" charset="2"/>
              <a:buChar char="Ø"/>
            </a:pPr>
            <a:r>
              <a:rPr kumimoji="1" lang="zh-CN" altLang="en-US" sz="2800" b="1">
                <a:solidFill>
                  <a:srgbClr val="0000FF"/>
                </a:solidFill>
                <a:latin typeface="Times New Roman" pitchFamily="18" charset="0"/>
              </a:rPr>
              <a:t>摄动理论</a:t>
            </a:r>
          </a:p>
          <a:p>
            <a:pPr lvl="1">
              <a:lnSpc>
                <a:spcPct val="60000"/>
              </a:lnSpc>
              <a:spcBef>
                <a:spcPct val="50000"/>
              </a:spcBef>
              <a:buClr>
                <a:srgbClr val="0000FF"/>
              </a:buClr>
              <a:buFont typeface="Wingdings" pitchFamily="2" charset="2"/>
              <a:buNone/>
            </a:pPr>
            <a:r>
              <a:rPr kumimoji="1" lang="zh-CN" altLang="en-US" sz="2400">
                <a:latin typeface="Times New Roman" pitchFamily="18" charset="0"/>
              </a:rPr>
              <a:t>分析方法研究受摄运动</a:t>
            </a:r>
          </a:p>
          <a:p>
            <a:pPr>
              <a:lnSpc>
                <a:spcPct val="60000"/>
              </a:lnSpc>
              <a:spcBef>
                <a:spcPct val="50000"/>
              </a:spcBef>
              <a:buClr>
                <a:srgbClr val="0000FF"/>
              </a:buClr>
              <a:buFont typeface="Wingdings" pitchFamily="2" charset="2"/>
              <a:buChar char="Ø"/>
            </a:pPr>
            <a:r>
              <a:rPr kumimoji="1" lang="zh-CN" altLang="en-US" sz="2800" b="1">
                <a:solidFill>
                  <a:srgbClr val="0000FF"/>
                </a:solidFill>
                <a:latin typeface="Times New Roman" pitchFamily="18" charset="0"/>
              </a:rPr>
              <a:t>定性理论</a:t>
            </a:r>
          </a:p>
          <a:p>
            <a:pPr lvl="1">
              <a:lnSpc>
                <a:spcPct val="60000"/>
              </a:lnSpc>
              <a:spcBef>
                <a:spcPct val="50000"/>
              </a:spcBef>
              <a:buClr>
                <a:srgbClr val="0000FF"/>
              </a:buClr>
              <a:buFont typeface="Wingdings" pitchFamily="2" charset="2"/>
              <a:buNone/>
            </a:pPr>
            <a:r>
              <a:rPr kumimoji="1" lang="zh-CN" altLang="en-US" sz="2400">
                <a:solidFill>
                  <a:schemeClr val="tx2"/>
                </a:solidFill>
                <a:latin typeface="Times New Roman" pitchFamily="18" charset="0"/>
              </a:rPr>
              <a:t>存在性和稳定性、全局图像等</a:t>
            </a:r>
          </a:p>
          <a:p>
            <a:pPr>
              <a:lnSpc>
                <a:spcPct val="60000"/>
              </a:lnSpc>
              <a:spcBef>
                <a:spcPct val="50000"/>
              </a:spcBef>
              <a:buClr>
                <a:srgbClr val="0000FF"/>
              </a:buClr>
              <a:buFont typeface="Wingdings" pitchFamily="2" charset="2"/>
              <a:buChar char="Ø"/>
            </a:pPr>
            <a:r>
              <a:rPr kumimoji="1" lang="zh-CN" altLang="en-US" sz="2800" b="1">
                <a:solidFill>
                  <a:srgbClr val="0000FF"/>
                </a:solidFill>
                <a:latin typeface="Times New Roman" pitchFamily="18" charset="0"/>
              </a:rPr>
              <a:t>数值方法</a:t>
            </a:r>
          </a:p>
          <a:p>
            <a:pPr lvl="1">
              <a:lnSpc>
                <a:spcPct val="60000"/>
              </a:lnSpc>
              <a:spcBef>
                <a:spcPct val="50000"/>
              </a:spcBef>
              <a:buClr>
                <a:srgbClr val="0000FF"/>
              </a:buClr>
              <a:buFont typeface="Wingdings" pitchFamily="2" charset="2"/>
              <a:buNone/>
            </a:pPr>
            <a:r>
              <a:rPr kumimoji="1" lang="zh-CN" altLang="en-US" sz="2400">
                <a:solidFill>
                  <a:schemeClr val="tx2"/>
                </a:solidFill>
                <a:latin typeface="Times New Roman" pitchFamily="18" charset="0"/>
              </a:rPr>
              <a:t>计算方法的收敛性、稳定性</a:t>
            </a:r>
          </a:p>
          <a:p>
            <a:pPr>
              <a:lnSpc>
                <a:spcPct val="60000"/>
              </a:lnSpc>
              <a:spcBef>
                <a:spcPct val="50000"/>
              </a:spcBef>
              <a:buClr>
                <a:srgbClr val="0000FF"/>
              </a:buClr>
              <a:buFont typeface="Wingdings" pitchFamily="2" charset="2"/>
              <a:buChar char="Ø"/>
            </a:pPr>
            <a:r>
              <a:rPr kumimoji="1" lang="zh-CN" altLang="en-US" sz="2800" b="1">
                <a:solidFill>
                  <a:srgbClr val="0000FF"/>
                </a:solidFill>
                <a:latin typeface="Times New Roman" pitchFamily="18" charset="0"/>
              </a:rPr>
              <a:t>历书天文</a:t>
            </a:r>
          </a:p>
          <a:p>
            <a:pPr lvl="1">
              <a:lnSpc>
                <a:spcPct val="60000"/>
              </a:lnSpc>
              <a:spcBef>
                <a:spcPct val="50000"/>
              </a:spcBef>
              <a:buClr>
                <a:srgbClr val="0000FF"/>
              </a:buClr>
              <a:buFont typeface="Wingdings" pitchFamily="2" charset="2"/>
              <a:buNone/>
            </a:pPr>
            <a:r>
              <a:rPr kumimoji="1" lang="zh-CN" altLang="en-US" sz="2400">
                <a:solidFill>
                  <a:schemeClr val="tx2"/>
                </a:solidFill>
                <a:latin typeface="Times New Roman" pitchFamily="18" charset="0"/>
              </a:rPr>
              <a:t>编算星表、年历，预报天象</a:t>
            </a:r>
          </a:p>
          <a:p>
            <a:pPr>
              <a:lnSpc>
                <a:spcPct val="60000"/>
              </a:lnSpc>
              <a:spcBef>
                <a:spcPct val="50000"/>
              </a:spcBef>
              <a:buClr>
                <a:srgbClr val="0000FF"/>
              </a:buClr>
              <a:buFont typeface="Wingdings" pitchFamily="2" charset="2"/>
              <a:buChar char="Ø"/>
            </a:pPr>
            <a:r>
              <a:rPr kumimoji="1" lang="zh-CN" altLang="en-US" sz="2800" b="1">
                <a:solidFill>
                  <a:srgbClr val="0000FF"/>
                </a:solidFill>
                <a:latin typeface="Times New Roman" pitchFamily="18" charset="0"/>
              </a:rPr>
              <a:t>天体形状和自转</a:t>
            </a:r>
          </a:p>
          <a:p>
            <a:pPr lvl="1">
              <a:lnSpc>
                <a:spcPct val="60000"/>
              </a:lnSpc>
              <a:spcBef>
                <a:spcPct val="50000"/>
              </a:spcBef>
              <a:buClr>
                <a:srgbClr val="0000FF"/>
              </a:buClr>
              <a:buFont typeface="Wingdings" pitchFamily="2" charset="2"/>
              <a:buNone/>
            </a:pPr>
            <a:r>
              <a:rPr kumimoji="1" lang="zh-CN" altLang="en-US" sz="2400">
                <a:solidFill>
                  <a:schemeClr val="tx2"/>
                </a:solidFill>
                <a:latin typeface="Times New Roman" pitchFamily="18" charset="0"/>
              </a:rPr>
              <a:t>天体自转时的平衡形状、稳定性及自转轴变化</a:t>
            </a:r>
          </a:p>
          <a:p>
            <a:pPr>
              <a:lnSpc>
                <a:spcPct val="60000"/>
              </a:lnSpc>
              <a:spcBef>
                <a:spcPct val="50000"/>
              </a:spcBef>
              <a:buClr>
                <a:srgbClr val="0000FF"/>
              </a:buClr>
              <a:buFont typeface="Wingdings" pitchFamily="2" charset="2"/>
              <a:buChar char="Ø"/>
            </a:pPr>
            <a:r>
              <a:rPr kumimoji="1" lang="zh-CN" altLang="en-US" sz="2800" b="1">
                <a:solidFill>
                  <a:srgbClr val="0000FF"/>
                </a:solidFill>
                <a:latin typeface="Times New Roman" pitchFamily="18" charset="0"/>
              </a:rPr>
              <a:t>天文动力学</a:t>
            </a:r>
          </a:p>
          <a:p>
            <a:pPr lvl="1">
              <a:lnSpc>
                <a:spcPct val="60000"/>
              </a:lnSpc>
              <a:spcBef>
                <a:spcPct val="50000"/>
              </a:spcBef>
              <a:buClr>
                <a:srgbClr val="0000FF"/>
              </a:buClr>
              <a:buFont typeface="Wingdings" pitchFamily="2" charset="2"/>
              <a:buNone/>
            </a:pPr>
            <a:r>
              <a:rPr kumimoji="1" lang="zh-CN" altLang="en-US" sz="2400">
                <a:solidFill>
                  <a:schemeClr val="tx2"/>
                </a:solidFill>
                <a:latin typeface="Times New Roman" pitchFamily="18" charset="0"/>
              </a:rPr>
              <a:t>人造天体动力学、星际航行动力学</a:t>
            </a:r>
          </a:p>
        </p:txBody>
      </p:sp>
      <p:sp>
        <p:nvSpPr>
          <p:cNvPr id="68611" name="Rectangle 7"/>
          <p:cNvSpPr>
            <a:spLocks noGrp="1" noChangeArrowheads="1"/>
          </p:cNvSpPr>
          <p:nvPr>
            <p:ph type="ctrTitle"/>
          </p:nvPr>
        </p:nvSpPr>
        <p:spPr>
          <a:xfrm>
            <a:off x="328613" y="42863"/>
            <a:ext cx="7772400" cy="938212"/>
          </a:xfrm>
        </p:spPr>
        <p:txBody>
          <a:bodyPr/>
          <a:lstStyle/>
          <a:p>
            <a:pPr eaLnBrk="1" hangingPunct="1"/>
            <a:r>
              <a:rPr lang="zh-CN" altLang="en-US" smtClean="0"/>
              <a:t>天体力学的次级学科</a:t>
            </a:r>
          </a:p>
        </p:txBody>
      </p:sp>
    </p:spTree>
    <p:extLst>
      <p:ext uri="{BB962C8B-B14F-4D97-AF65-F5344CB8AC3E}">
        <p14:creationId xmlns:p14="http://schemas.microsoft.com/office/powerpoint/2010/main" val="743415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ctrTitle"/>
          </p:nvPr>
        </p:nvSpPr>
        <p:spPr>
          <a:xfrm>
            <a:off x="395288" y="44450"/>
            <a:ext cx="5867400" cy="838200"/>
          </a:xfrm>
        </p:spPr>
        <p:txBody>
          <a:bodyPr/>
          <a:lstStyle/>
          <a:p>
            <a:pPr eaLnBrk="1" hangingPunct="1"/>
            <a:r>
              <a:rPr lang="zh-CN" altLang="en-US" sz="3600" b="0" smtClean="0"/>
              <a:t>课程考核</a:t>
            </a:r>
          </a:p>
        </p:txBody>
      </p:sp>
      <p:sp>
        <p:nvSpPr>
          <p:cNvPr id="8195" name="Rectangle 6"/>
          <p:cNvSpPr>
            <a:spLocks noChangeArrowheads="1"/>
          </p:cNvSpPr>
          <p:nvPr/>
        </p:nvSpPr>
        <p:spPr bwMode="auto">
          <a:xfrm>
            <a:off x="685800" y="1981200"/>
            <a:ext cx="7772400" cy="4114800"/>
          </a:xfrm>
          <a:prstGeom prst="rect">
            <a:avLst/>
          </a:prstGeom>
          <a:noFill/>
          <a:ln w="9525">
            <a:noFill/>
            <a:miter lim="800000"/>
            <a:headEnd/>
            <a:tailEnd/>
          </a:ln>
        </p:spPr>
        <p:txBody>
          <a:bodyPr/>
          <a:lstStyle/>
          <a:p>
            <a:pPr algn="ctr">
              <a:lnSpc>
                <a:spcPct val="150000"/>
              </a:lnSpc>
              <a:spcBef>
                <a:spcPct val="20000"/>
              </a:spcBef>
              <a:buClr>
                <a:srgbClr val="0000FF"/>
              </a:buClr>
              <a:buFont typeface="Wingdings" pitchFamily="2" charset="2"/>
              <a:buNone/>
              <a:tabLst>
                <a:tab pos="5289550" algn="l"/>
              </a:tabLst>
            </a:pPr>
            <a:r>
              <a:rPr lang="zh-CN" altLang="en-US" sz="3600" b="1" dirty="0">
                <a:solidFill>
                  <a:srgbClr val="0000FF"/>
                </a:solidFill>
              </a:rPr>
              <a:t>作 业</a:t>
            </a:r>
            <a:r>
              <a:rPr lang="en-US" altLang="zh-CN" sz="3600" b="1" dirty="0"/>
              <a:t>	20%</a:t>
            </a:r>
          </a:p>
          <a:p>
            <a:pPr algn="ctr">
              <a:lnSpc>
                <a:spcPct val="150000"/>
              </a:lnSpc>
              <a:spcBef>
                <a:spcPct val="20000"/>
              </a:spcBef>
              <a:buClr>
                <a:srgbClr val="0000FF"/>
              </a:buClr>
              <a:buFont typeface="Wingdings" pitchFamily="2" charset="2"/>
              <a:buNone/>
              <a:tabLst>
                <a:tab pos="5289550" algn="l"/>
              </a:tabLst>
            </a:pPr>
            <a:r>
              <a:rPr lang="zh-CN" altLang="en-US" sz="3600" b="1" dirty="0">
                <a:solidFill>
                  <a:srgbClr val="0000FF"/>
                </a:solidFill>
              </a:rPr>
              <a:t>期中考试</a:t>
            </a:r>
            <a:r>
              <a:rPr lang="en-US" altLang="zh-CN" sz="3600" b="1" dirty="0"/>
              <a:t>	</a:t>
            </a:r>
            <a:r>
              <a:rPr lang="en-US" altLang="zh-CN" sz="3600" b="1" dirty="0" smtClean="0"/>
              <a:t>30</a:t>
            </a:r>
            <a:r>
              <a:rPr lang="en-US" altLang="zh-CN" sz="3600" b="1" dirty="0"/>
              <a:t>%</a:t>
            </a:r>
          </a:p>
          <a:p>
            <a:pPr algn="ctr">
              <a:lnSpc>
                <a:spcPct val="150000"/>
              </a:lnSpc>
              <a:spcBef>
                <a:spcPct val="20000"/>
              </a:spcBef>
              <a:buClr>
                <a:srgbClr val="0000FF"/>
              </a:buClr>
              <a:buFont typeface="Wingdings" pitchFamily="2" charset="2"/>
              <a:buNone/>
              <a:tabLst>
                <a:tab pos="5289550" algn="l"/>
              </a:tabLst>
            </a:pPr>
            <a:r>
              <a:rPr lang="zh-CN" altLang="en-US" sz="3600" b="1" dirty="0">
                <a:solidFill>
                  <a:srgbClr val="0000FF"/>
                </a:solidFill>
              </a:rPr>
              <a:t>期末考试</a:t>
            </a:r>
            <a:r>
              <a:rPr lang="en-US" altLang="zh-CN" sz="3600" b="1" dirty="0"/>
              <a:t>	</a:t>
            </a:r>
            <a:r>
              <a:rPr lang="en-US" altLang="zh-CN" sz="3600" b="1" dirty="0" smtClean="0"/>
              <a:t>50%</a:t>
            </a:r>
            <a:endParaRPr lang="en-US" altLang="zh-CN"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descr="40-17"/>
          <p:cNvPicPr>
            <a:picLocks noChangeAspect="1" noChangeArrowheads="1"/>
          </p:cNvPicPr>
          <p:nvPr/>
        </p:nvPicPr>
        <p:blipFill>
          <a:blip r:embed="rId3" cstate="print">
            <a:lum bright="-20000" contrast="-20000"/>
          </a:blip>
          <a:srcRect/>
          <a:stretch>
            <a:fillRect/>
          </a:stretch>
        </p:blipFill>
        <p:spPr bwMode="auto">
          <a:xfrm>
            <a:off x="468313" y="981075"/>
            <a:ext cx="8280400" cy="5656263"/>
          </a:xfrm>
          <a:prstGeom prst="rect">
            <a:avLst/>
          </a:prstGeom>
          <a:noFill/>
          <a:ln w="9525">
            <a:noFill/>
            <a:miter lim="800000"/>
            <a:headEnd/>
            <a:tailEnd/>
          </a:ln>
        </p:spPr>
      </p:pic>
      <p:sp>
        <p:nvSpPr>
          <p:cNvPr id="9219" name="Text Box 6"/>
          <p:cNvSpPr txBox="1">
            <a:spLocks noChangeArrowheads="1"/>
          </p:cNvSpPr>
          <p:nvPr/>
        </p:nvSpPr>
        <p:spPr bwMode="auto">
          <a:xfrm>
            <a:off x="971550" y="1700213"/>
            <a:ext cx="7129463" cy="3362325"/>
          </a:xfrm>
          <a:prstGeom prst="rect">
            <a:avLst/>
          </a:prstGeom>
          <a:noFill/>
          <a:ln w="9525">
            <a:noFill/>
            <a:miter lim="800000"/>
            <a:headEnd/>
            <a:tailEnd/>
          </a:ln>
        </p:spPr>
        <p:txBody>
          <a:bodyPr>
            <a:spAutoFit/>
          </a:bodyPr>
          <a:lstStyle/>
          <a:p>
            <a:pPr>
              <a:spcBef>
                <a:spcPct val="50000"/>
              </a:spcBef>
              <a:defRPr/>
            </a:pPr>
            <a:r>
              <a:rPr kumimoji="1" lang="zh-CN" altLang="en-US" sz="4000" b="1" dirty="0">
                <a:solidFill>
                  <a:srgbClr val="FFFF00"/>
                </a:solidFill>
                <a:effectLst>
                  <a:outerShdw blurRad="38100" dist="38100" dir="2700000" algn="tl">
                    <a:srgbClr val="000000">
                      <a:alpha val="43137"/>
                    </a:srgbClr>
                  </a:outerShdw>
                </a:effectLst>
                <a:latin typeface="Times New Roman" pitchFamily="18" charset="0"/>
                <a:ea typeface="宋体" pitchFamily="2" charset="-122"/>
              </a:rPr>
              <a:t>第一章</a:t>
            </a:r>
          </a:p>
          <a:p>
            <a:pPr algn="ctr">
              <a:spcBef>
                <a:spcPct val="50000"/>
              </a:spcBef>
              <a:defRPr/>
            </a:pPr>
            <a:r>
              <a:rPr kumimoji="1" lang="zh-CN" altLang="en-US" sz="11500" dirty="0">
                <a:solidFill>
                  <a:srgbClr val="FFFF00"/>
                </a:solidFill>
                <a:latin typeface="隶书" pitchFamily="49" charset="-122"/>
                <a:ea typeface="隶书" pitchFamily="49" charset="-122"/>
              </a:rPr>
              <a:t>绪   论</a:t>
            </a:r>
          </a:p>
        </p:txBody>
      </p:sp>
      <p:sp>
        <p:nvSpPr>
          <p:cNvPr id="9220" name="Rectangle 8"/>
          <p:cNvSpPr>
            <a:spLocks noGrp="1" noChangeArrowheads="1"/>
          </p:cNvSpPr>
          <p:nvPr>
            <p:ph type="ctrTitle"/>
          </p:nvPr>
        </p:nvSpPr>
        <p:spPr>
          <a:xfrm>
            <a:off x="323850" y="188913"/>
            <a:ext cx="4822825" cy="604837"/>
          </a:xfrm>
        </p:spPr>
        <p:txBody>
          <a:bodyPr/>
          <a:lstStyle/>
          <a:p>
            <a:pPr eaLnBrk="1" hangingPunct="1"/>
            <a:r>
              <a:rPr lang="zh-CN" altLang="en-US" sz="3600" smtClean="0"/>
              <a:t>天体力学基础</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4"/>
          <p:cNvSpPr>
            <a:spLocks noGrp="1" noChangeArrowheads="1"/>
          </p:cNvSpPr>
          <p:nvPr>
            <p:ph type="body" idx="1"/>
          </p:nvPr>
        </p:nvSpPr>
        <p:spPr bwMode="auto">
          <a:xfrm>
            <a:off x="468313" y="1557338"/>
            <a:ext cx="8280400" cy="49672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904875" indent="-904875" algn="ctr" eaLnBrk="1" hangingPunct="1">
              <a:lnSpc>
                <a:spcPct val="80000"/>
              </a:lnSpc>
              <a:buFontTx/>
              <a:buNone/>
            </a:pPr>
            <a:r>
              <a:rPr lang="zh-CN" altLang="en-US" sz="4800" dirty="0" smtClean="0">
                <a:solidFill>
                  <a:srgbClr val="0000FF"/>
                </a:solidFill>
                <a:ea typeface="隶书" pitchFamily="49" charset="-122"/>
              </a:rPr>
              <a:t>什么是天体力学？</a:t>
            </a:r>
          </a:p>
          <a:p>
            <a:pPr marL="904875" indent="-904875" algn="ctr" eaLnBrk="1" hangingPunct="1">
              <a:lnSpc>
                <a:spcPct val="80000"/>
              </a:lnSpc>
              <a:buFontTx/>
              <a:buNone/>
            </a:pPr>
            <a:endParaRPr lang="zh-CN" altLang="en-US" sz="2800" dirty="0" smtClean="0"/>
          </a:p>
          <a:p>
            <a:pPr marL="904875" indent="-904875" eaLnBrk="1" hangingPunct="1">
              <a:lnSpc>
                <a:spcPct val="120000"/>
              </a:lnSpc>
              <a:buFontTx/>
              <a:buNone/>
            </a:pPr>
            <a:r>
              <a:rPr lang="zh-CN" altLang="en-US" sz="2800" b="1" dirty="0" smtClean="0"/>
              <a:t>天体力学是研究天体的力学运动和形状的学科。</a:t>
            </a:r>
          </a:p>
          <a:p>
            <a:pPr marL="904875" indent="-904875" eaLnBrk="1" hangingPunct="1">
              <a:lnSpc>
                <a:spcPct val="120000"/>
              </a:lnSpc>
              <a:buFontTx/>
              <a:buNone/>
            </a:pPr>
            <a:endParaRPr lang="zh-CN" altLang="en-US" sz="2800" b="1" dirty="0" smtClean="0"/>
          </a:p>
          <a:p>
            <a:pPr marL="904875" indent="-904875" eaLnBrk="1" hangingPunct="1">
              <a:lnSpc>
                <a:spcPct val="120000"/>
              </a:lnSpc>
              <a:buFontTx/>
              <a:buNone/>
            </a:pPr>
            <a:r>
              <a:rPr lang="zh-CN" altLang="en-US" sz="2400" b="1" dirty="0" smtClean="0">
                <a:solidFill>
                  <a:srgbClr val="0000FF"/>
                </a:solidFill>
              </a:rPr>
              <a:t>天体</a:t>
            </a:r>
            <a:r>
              <a:rPr lang="zh-CN" altLang="en-US" sz="2400" dirty="0" smtClean="0"/>
              <a:t>：太阳系自然天体、各级恒星系统、太阳系外恒星</a:t>
            </a:r>
            <a:r>
              <a:rPr lang="en-US" altLang="zh-CN" sz="2400" dirty="0" smtClean="0"/>
              <a:t>-</a:t>
            </a:r>
            <a:r>
              <a:rPr lang="zh-CN" altLang="en-US" sz="2400" dirty="0" smtClean="0"/>
              <a:t>行星系统、人造天体等等</a:t>
            </a:r>
          </a:p>
          <a:p>
            <a:pPr marL="904875" indent="-904875" eaLnBrk="1" hangingPunct="1">
              <a:lnSpc>
                <a:spcPct val="120000"/>
              </a:lnSpc>
              <a:buFontTx/>
              <a:buNone/>
            </a:pPr>
            <a:r>
              <a:rPr lang="zh-CN" altLang="en-US" sz="2400" b="1" dirty="0" smtClean="0">
                <a:solidFill>
                  <a:srgbClr val="0000FF"/>
                </a:solidFill>
              </a:rPr>
              <a:t>力</a:t>
            </a:r>
            <a:r>
              <a:rPr lang="zh-CN" altLang="en-US" sz="2400" dirty="0" smtClean="0"/>
              <a:t>：	万有引力</a:t>
            </a:r>
            <a:r>
              <a:rPr lang="zh-CN" altLang="en-US" sz="2400" dirty="0"/>
              <a:t>、</a:t>
            </a:r>
            <a:r>
              <a:rPr lang="zh-CN" altLang="en-US" sz="2400" dirty="0" smtClean="0"/>
              <a:t>相对论引力、以及其它影响天体运动的力</a:t>
            </a:r>
          </a:p>
          <a:p>
            <a:pPr marL="904875" indent="-904875" eaLnBrk="1" hangingPunct="1">
              <a:lnSpc>
                <a:spcPct val="120000"/>
              </a:lnSpc>
              <a:buFontTx/>
              <a:buNone/>
            </a:pPr>
            <a:r>
              <a:rPr lang="zh-CN" altLang="en-US" sz="2400" b="1" dirty="0" smtClean="0">
                <a:solidFill>
                  <a:srgbClr val="0000FF"/>
                </a:solidFill>
              </a:rPr>
              <a:t>运动</a:t>
            </a:r>
            <a:r>
              <a:rPr lang="zh-CN" altLang="en-US" sz="2400" dirty="0" smtClean="0"/>
              <a:t>：天体质心在空间的移动及绕质心的转动</a:t>
            </a:r>
          </a:p>
          <a:p>
            <a:pPr marL="904875" indent="-904875" eaLnBrk="1" hangingPunct="1">
              <a:lnSpc>
                <a:spcPct val="120000"/>
              </a:lnSpc>
              <a:buFontTx/>
              <a:buNone/>
            </a:pPr>
            <a:r>
              <a:rPr lang="zh-CN" altLang="en-US" sz="2400" b="1" dirty="0" smtClean="0">
                <a:solidFill>
                  <a:srgbClr val="0000FF"/>
                </a:solidFill>
              </a:rPr>
              <a:t>形状</a:t>
            </a:r>
            <a:r>
              <a:rPr lang="zh-CN" altLang="en-US" sz="2400" dirty="0" smtClean="0"/>
              <a:t>： 天体内部的密度分布结构</a:t>
            </a:r>
          </a:p>
        </p:txBody>
      </p:sp>
      <p:sp>
        <p:nvSpPr>
          <p:cNvPr id="10243" name="Rectangle 7"/>
          <p:cNvSpPr>
            <a:spLocks noGrp="1" noChangeArrowheads="1"/>
          </p:cNvSpPr>
          <p:nvPr>
            <p:ph type="title"/>
          </p:nvPr>
        </p:nvSpPr>
        <p:spPr/>
        <p:txBody>
          <a:bodyPr/>
          <a:lstStyle/>
          <a:p>
            <a:pPr eaLnBrk="1" hangingPunct="1"/>
            <a:r>
              <a:rPr lang="zh-CN" altLang="en-US" smtClean="0"/>
              <a:t>第一章 绪论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98660">
                                            <p:txEl>
                                              <p:pRg st="4" end="4"/>
                                            </p:txEl>
                                          </p:spTgt>
                                        </p:tgtEl>
                                        <p:attrNameLst>
                                          <p:attrName>style.visibility</p:attrName>
                                        </p:attrNameLst>
                                      </p:cBhvr>
                                      <p:to>
                                        <p:strVal val="visible"/>
                                      </p:to>
                                    </p:set>
                                    <p:animEffect transition="in" filter="blinds(horizontal)">
                                      <p:cBhvr>
                                        <p:cTn id="11" dur="500"/>
                                        <p:tgtEl>
                                          <p:spTgt spid="198660">
                                            <p:txEl>
                                              <p:pRg st="4" end="4"/>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98660">
                                            <p:txEl>
                                              <p:pRg st="5" end="5"/>
                                            </p:txEl>
                                          </p:spTgt>
                                        </p:tgtEl>
                                        <p:attrNameLst>
                                          <p:attrName>style.visibility</p:attrName>
                                        </p:attrNameLst>
                                      </p:cBhvr>
                                      <p:to>
                                        <p:strVal val="visible"/>
                                      </p:to>
                                    </p:set>
                                    <p:animEffect transition="in" filter="blinds(horizontal)">
                                      <p:cBhvr>
                                        <p:cTn id="14" dur="500"/>
                                        <p:tgtEl>
                                          <p:spTgt spid="198660">
                                            <p:txEl>
                                              <p:pRg st="5" end="5"/>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198660">
                                            <p:txEl>
                                              <p:pRg st="6" end="6"/>
                                            </p:txEl>
                                          </p:spTgt>
                                        </p:tgtEl>
                                        <p:attrNameLst>
                                          <p:attrName>style.visibility</p:attrName>
                                        </p:attrNameLst>
                                      </p:cBhvr>
                                      <p:to>
                                        <p:strVal val="visible"/>
                                      </p:to>
                                    </p:set>
                                    <p:animEffect transition="in" filter="blinds(horizontal)">
                                      <p:cBhvr>
                                        <p:cTn id="17" dur="500"/>
                                        <p:tgtEl>
                                          <p:spTgt spid="198660">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8660">
                                            <p:txEl>
                                              <p:pRg st="7" end="7"/>
                                            </p:txEl>
                                          </p:spTgt>
                                        </p:tgtEl>
                                        <p:attrNameLst>
                                          <p:attrName>style.visibility</p:attrName>
                                        </p:attrNameLst>
                                      </p:cBhvr>
                                      <p:to>
                                        <p:strVal val="visible"/>
                                      </p:to>
                                    </p:set>
                                    <p:animEffect transition="in" filter="blinds(horizontal)">
                                      <p:cBhvr>
                                        <p:cTn id="20" dur="500"/>
                                        <p:tgtEl>
                                          <p:spTgt spid="1986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body" idx="1"/>
          </p:nvPr>
        </p:nvSpPr>
        <p:spPr bwMode="auto">
          <a:xfrm>
            <a:off x="468313" y="1268413"/>
            <a:ext cx="3959225" cy="367347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b="1" smtClean="0"/>
              <a:t>按照研究内容分类</a:t>
            </a:r>
            <a:r>
              <a:rPr lang="zh-CN" altLang="en-US" smtClean="0"/>
              <a:t>：</a:t>
            </a:r>
          </a:p>
          <a:p>
            <a:pPr eaLnBrk="1" hangingPunct="1">
              <a:buFontTx/>
              <a:buNone/>
            </a:pPr>
            <a:endParaRPr lang="zh-CN" altLang="en-US" smtClean="0"/>
          </a:p>
          <a:p>
            <a:pPr lvl="1" eaLnBrk="1" hangingPunct="1">
              <a:lnSpc>
                <a:spcPct val="120000"/>
              </a:lnSpc>
              <a:buClr>
                <a:srgbClr val="0000FF"/>
              </a:buClr>
              <a:buFont typeface="Wingdings" pitchFamily="2" charset="2"/>
              <a:buChar char="Ø"/>
            </a:pPr>
            <a:r>
              <a:rPr lang="zh-CN" altLang="en-US" smtClean="0"/>
              <a:t>天文学史</a:t>
            </a:r>
          </a:p>
          <a:p>
            <a:pPr lvl="1" eaLnBrk="1" hangingPunct="1">
              <a:lnSpc>
                <a:spcPct val="120000"/>
              </a:lnSpc>
              <a:buClr>
                <a:srgbClr val="0000FF"/>
              </a:buClr>
              <a:buFont typeface="Wingdings" pitchFamily="2" charset="2"/>
              <a:buChar char="Ø"/>
            </a:pPr>
            <a:r>
              <a:rPr lang="zh-CN" altLang="en-US" smtClean="0"/>
              <a:t>天体测量</a:t>
            </a:r>
          </a:p>
          <a:p>
            <a:pPr lvl="1" eaLnBrk="1" hangingPunct="1">
              <a:lnSpc>
                <a:spcPct val="120000"/>
              </a:lnSpc>
              <a:buClr>
                <a:srgbClr val="0000FF"/>
              </a:buClr>
              <a:buFont typeface="Wingdings" pitchFamily="2" charset="2"/>
              <a:buChar char="Ø"/>
            </a:pPr>
            <a:r>
              <a:rPr lang="zh-CN" altLang="en-US" b="1" smtClean="0">
                <a:solidFill>
                  <a:srgbClr val="0000FF"/>
                </a:solidFill>
              </a:rPr>
              <a:t>天体力学</a:t>
            </a:r>
          </a:p>
          <a:p>
            <a:pPr lvl="1" eaLnBrk="1" hangingPunct="1">
              <a:lnSpc>
                <a:spcPct val="120000"/>
              </a:lnSpc>
              <a:buClr>
                <a:srgbClr val="0000FF"/>
              </a:buClr>
              <a:buFont typeface="Wingdings" pitchFamily="2" charset="2"/>
              <a:buChar char="Ø"/>
            </a:pPr>
            <a:r>
              <a:rPr lang="zh-CN" altLang="en-US" smtClean="0"/>
              <a:t>天体物理</a:t>
            </a:r>
          </a:p>
        </p:txBody>
      </p:sp>
      <p:pic>
        <p:nvPicPr>
          <p:cNvPr id="11267" name="Picture 9" descr="univscale"/>
          <p:cNvPicPr>
            <a:picLocks noChangeAspect="1" noChangeArrowheads="1"/>
          </p:cNvPicPr>
          <p:nvPr/>
        </p:nvPicPr>
        <p:blipFill>
          <a:blip r:embed="rId3" cstate="print"/>
          <a:srcRect/>
          <a:stretch>
            <a:fillRect/>
          </a:stretch>
        </p:blipFill>
        <p:spPr bwMode="auto">
          <a:xfrm>
            <a:off x="4859338" y="1125538"/>
            <a:ext cx="3900487" cy="5481637"/>
          </a:xfrm>
          <a:prstGeom prst="rect">
            <a:avLst/>
          </a:prstGeom>
          <a:noFill/>
          <a:ln w="9525">
            <a:noFill/>
            <a:miter lim="800000"/>
            <a:headEnd/>
            <a:tailEnd/>
          </a:ln>
        </p:spPr>
      </p:pic>
      <p:sp>
        <p:nvSpPr>
          <p:cNvPr id="11268" name="Rectangle 10"/>
          <p:cNvSpPr>
            <a:spLocks noGrp="1" noChangeArrowheads="1"/>
          </p:cNvSpPr>
          <p:nvPr>
            <p:ph type="title"/>
          </p:nvPr>
        </p:nvSpPr>
        <p:spPr/>
        <p:txBody>
          <a:bodyPr/>
          <a:lstStyle/>
          <a:p>
            <a:pPr eaLnBrk="1" hangingPunct="1"/>
            <a:r>
              <a:rPr lang="zh-CN" altLang="en-US" smtClean="0"/>
              <a:t>什么是天体力学</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body" idx="1"/>
          </p:nvPr>
        </p:nvSpPr>
        <p:spPr bwMode="auto">
          <a:xfrm>
            <a:off x="468313" y="1412875"/>
            <a:ext cx="8280400" cy="10080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eaLnBrk="1" hangingPunct="1">
              <a:buFontTx/>
              <a:buNone/>
              <a:tabLst>
                <a:tab pos="625475" algn="l"/>
              </a:tabLst>
            </a:pPr>
            <a:r>
              <a:rPr lang="zh-CN" altLang="en-US" sz="5400" smtClean="0">
                <a:solidFill>
                  <a:srgbClr val="0000FF"/>
                </a:solidFill>
                <a:ea typeface="隶书" pitchFamily="49" charset="-122"/>
              </a:rPr>
              <a:t>天体力学发展简史</a:t>
            </a:r>
            <a:endParaRPr lang="zh-CN" altLang="en-US" smtClean="0"/>
          </a:p>
        </p:txBody>
      </p:sp>
      <p:pic>
        <p:nvPicPr>
          <p:cNvPr id="12291" name="Picture 7"/>
          <p:cNvPicPr>
            <a:picLocks noChangeAspect="1" noChangeArrowheads="1"/>
          </p:cNvPicPr>
          <p:nvPr/>
        </p:nvPicPr>
        <p:blipFill>
          <a:blip r:embed="rId3" cstate="print"/>
          <a:srcRect/>
          <a:stretch>
            <a:fillRect/>
          </a:stretch>
        </p:blipFill>
        <p:spPr bwMode="auto">
          <a:xfrm>
            <a:off x="1692275" y="2565400"/>
            <a:ext cx="5949950" cy="3973513"/>
          </a:xfrm>
          <a:prstGeom prst="rect">
            <a:avLst/>
          </a:prstGeom>
          <a:noFill/>
          <a:ln w="9525">
            <a:noFill/>
            <a:miter lim="800000"/>
            <a:headEnd/>
            <a:tailEnd/>
          </a:ln>
        </p:spPr>
      </p:pic>
      <p:sp>
        <p:nvSpPr>
          <p:cNvPr id="12292" name="Rectangle 8"/>
          <p:cNvSpPr>
            <a:spLocks noGrp="1" noChangeArrowheads="1"/>
          </p:cNvSpPr>
          <p:nvPr>
            <p:ph type="title"/>
          </p:nvPr>
        </p:nvSpPr>
        <p:spPr/>
        <p:txBody>
          <a:bodyPr/>
          <a:lstStyle/>
          <a:p>
            <a:pPr eaLnBrk="1" hangingPunct="1"/>
            <a:r>
              <a:rPr lang="zh-CN" altLang="en-US" smtClean="0"/>
              <a:t>第一章 绪论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Ptolemy"/>
          <p:cNvPicPr>
            <a:picLocks noChangeAspect="1" noChangeArrowheads="1"/>
          </p:cNvPicPr>
          <p:nvPr/>
        </p:nvPicPr>
        <p:blipFill>
          <a:blip r:embed="rId3" cstate="print"/>
          <a:srcRect/>
          <a:stretch>
            <a:fillRect/>
          </a:stretch>
        </p:blipFill>
        <p:spPr bwMode="auto">
          <a:xfrm>
            <a:off x="1219200" y="3933825"/>
            <a:ext cx="1754188" cy="2133600"/>
          </a:xfrm>
          <a:prstGeom prst="rect">
            <a:avLst/>
          </a:prstGeom>
          <a:noFill/>
          <a:ln w="9525">
            <a:noFill/>
            <a:miter lim="800000"/>
            <a:headEnd/>
            <a:tailEnd/>
          </a:ln>
        </p:spPr>
      </p:pic>
      <p:pic>
        <p:nvPicPr>
          <p:cNvPr id="13315" name="Picture 9" descr="Brahe_3"/>
          <p:cNvPicPr>
            <a:picLocks noChangeAspect="1" noChangeArrowheads="1"/>
          </p:cNvPicPr>
          <p:nvPr/>
        </p:nvPicPr>
        <p:blipFill>
          <a:blip r:embed="rId4" cstate="print"/>
          <a:srcRect/>
          <a:stretch>
            <a:fillRect/>
          </a:stretch>
        </p:blipFill>
        <p:spPr bwMode="auto">
          <a:xfrm>
            <a:off x="2514600" y="1271588"/>
            <a:ext cx="1635125" cy="2057400"/>
          </a:xfrm>
          <a:prstGeom prst="rect">
            <a:avLst/>
          </a:prstGeom>
          <a:noFill/>
          <a:ln w="9525">
            <a:noFill/>
            <a:miter lim="800000"/>
            <a:headEnd/>
            <a:tailEnd/>
          </a:ln>
        </p:spPr>
      </p:pic>
      <p:pic>
        <p:nvPicPr>
          <p:cNvPr id="13316" name="Picture 10" descr="Galileo"/>
          <p:cNvPicPr>
            <a:picLocks noChangeAspect="1" noChangeArrowheads="1"/>
          </p:cNvPicPr>
          <p:nvPr/>
        </p:nvPicPr>
        <p:blipFill>
          <a:blip r:embed="rId5" cstate="print"/>
          <a:srcRect/>
          <a:stretch>
            <a:fillRect/>
          </a:stretch>
        </p:blipFill>
        <p:spPr bwMode="auto">
          <a:xfrm>
            <a:off x="512763" y="1289050"/>
            <a:ext cx="1541462" cy="2057400"/>
          </a:xfrm>
          <a:prstGeom prst="rect">
            <a:avLst/>
          </a:prstGeom>
          <a:noFill/>
          <a:ln w="9525">
            <a:noFill/>
            <a:miter lim="800000"/>
            <a:headEnd/>
            <a:tailEnd/>
          </a:ln>
        </p:spPr>
      </p:pic>
      <p:sp>
        <p:nvSpPr>
          <p:cNvPr id="13317" name="Text Box 11"/>
          <p:cNvSpPr txBox="1">
            <a:spLocks noChangeArrowheads="1"/>
          </p:cNvSpPr>
          <p:nvPr/>
        </p:nvSpPr>
        <p:spPr bwMode="auto">
          <a:xfrm>
            <a:off x="2514600" y="3422650"/>
            <a:ext cx="1752600" cy="366713"/>
          </a:xfrm>
          <a:prstGeom prst="rect">
            <a:avLst/>
          </a:prstGeom>
          <a:solidFill>
            <a:srgbClr val="CC9900"/>
          </a:solidFill>
          <a:ln w="9525">
            <a:noFill/>
            <a:miter lim="800000"/>
            <a:headEnd/>
            <a:tailEnd/>
          </a:ln>
        </p:spPr>
        <p:txBody>
          <a:bodyPr>
            <a:spAutoFit/>
          </a:bodyPr>
          <a:lstStyle/>
          <a:p>
            <a:pPr eaLnBrk="0" hangingPunct="0"/>
            <a:r>
              <a:rPr lang="zh-CN" altLang="en-US">
                <a:latin typeface="Times New Roman" pitchFamily="18" charset="0"/>
              </a:rPr>
              <a:t>第谷</a:t>
            </a:r>
            <a:r>
              <a:rPr lang="en-US" altLang="zh-CN">
                <a:latin typeface="Times New Roman" pitchFamily="18" charset="0"/>
              </a:rPr>
              <a:t>, 1546-1601</a:t>
            </a:r>
          </a:p>
        </p:txBody>
      </p:sp>
      <p:sp>
        <p:nvSpPr>
          <p:cNvPr id="13318" name="Text Box 12"/>
          <p:cNvSpPr txBox="1">
            <a:spLocks noChangeArrowheads="1"/>
          </p:cNvSpPr>
          <p:nvPr/>
        </p:nvSpPr>
        <p:spPr bwMode="auto">
          <a:xfrm>
            <a:off x="6629400" y="3422650"/>
            <a:ext cx="1974850" cy="366713"/>
          </a:xfrm>
          <a:prstGeom prst="rect">
            <a:avLst/>
          </a:prstGeom>
          <a:solidFill>
            <a:srgbClr val="CC9900"/>
          </a:solidFill>
          <a:ln w="9525">
            <a:noFill/>
            <a:miter lim="800000"/>
            <a:headEnd/>
            <a:tailEnd/>
          </a:ln>
        </p:spPr>
        <p:txBody>
          <a:bodyPr>
            <a:spAutoFit/>
          </a:bodyPr>
          <a:lstStyle/>
          <a:p>
            <a:pPr eaLnBrk="0" hangingPunct="0"/>
            <a:r>
              <a:rPr lang="zh-CN" altLang="en-US">
                <a:latin typeface="Times New Roman" pitchFamily="18" charset="0"/>
              </a:rPr>
              <a:t>哥白尼</a:t>
            </a:r>
            <a:r>
              <a:rPr lang="en-US" altLang="zh-CN">
                <a:latin typeface="Times New Roman" pitchFamily="18" charset="0"/>
              </a:rPr>
              <a:t>, 1473-1543</a:t>
            </a:r>
          </a:p>
        </p:txBody>
      </p:sp>
      <p:pic>
        <p:nvPicPr>
          <p:cNvPr id="13319" name="Picture 13" descr="Copernicus"/>
          <p:cNvPicPr>
            <a:picLocks noChangeAspect="1" noChangeArrowheads="1"/>
          </p:cNvPicPr>
          <p:nvPr/>
        </p:nvPicPr>
        <p:blipFill>
          <a:blip r:embed="rId6" cstate="print"/>
          <a:srcRect/>
          <a:stretch>
            <a:fillRect/>
          </a:stretch>
        </p:blipFill>
        <p:spPr bwMode="auto">
          <a:xfrm>
            <a:off x="6705600" y="1271588"/>
            <a:ext cx="1639888" cy="1993900"/>
          </a:xfrm>
          <a:prstGeom prst="rect">
            <a:avLst/>
          </a:prstGeom>
          <a:noFill/>
          <a:ln w="9525">
            <a:noFill/>
            <a:miter lim="800000"/>
            <a:headEnd/>
            <a:tailEnd/>
          </a:ln>
        </p:spPr>
      </p:pic>
      <p:sp>
        <p:nvSpPr>
          <p:cNvPr id="13320" name="Text Box 14"/>
          <p:cNvSpPr txBox="1">
            <a:spLocks noChangeArrowheads="1"/>
          </p:cNvSpPr>
          <p:nvPr/>
        </p:nvSpPr>
        <p:spPr bwMode="auto">
          <a:xfrm>
            <a:off x="1655763" y="6092825"/>
            <a:ext cx="900112" cy="641350"/>
          </a:xfrm>
          <a:prstGeom prst="rect">
            <a:avLst/>
          </a:prstGeom>
          <a:solidFill>
            <a:srgbClr val="CC9900"/>
          </a:solidFill>
          <a:ln w="9525">
            <a:noFill/>
            <a:miter lim="800000"/>
            <a:headEnd/>
            <a:tailEnd/>
          </a:ln>
        </p:spPr>
        <p:txBody>
          <a:bodyPr>
            <a:spAutoFit/>
          </a:bodyPr>
          <a:lstStyle/>
          <a:p>
            <a:pPr eaLnBrk="0" hangingPunct="0"/>
            <a:r>
              <a:rPr lang="zh-CN" altLang="en-US">
                <a:latin typeface="Times New Roman" pitchFamily="18" charset="0"/>
              </a:rPr>
              <a:t>托勒密</a:t>
            </a:r>
            <a:r>
              <a:rPr lang="en-US" altLang="zh-CN">
                <a:latin typeface="Times New Roman" pitchFamily="18" charset="0"/>
              </a:rPr>
              <a:t>85-165</a:t>
            </a:r>
          </a:p>
        </p:txBody>
      </p:sp>
      <p:sp>
        <p:nvSpPr>
          <p:cNvPr id="13321" name="Text Box 15"/>
          <p:cNvSpPr txBox="1">
            <a:spLocks noChangeArrowheads="1"/>
          </p:cNvSpPr>
          <p:nvPr/>
        </p:nvSpPr>
        <p:spPr bwMode="auto">
          <a:xfrm>
            <a:off x="436563" y="3422650"/>
            <a:ext cx="1974850" cy="366713"/>
          </a:xfrm>
          <a:prstGeom prst="rect">
            <a:avLst/>
          </a:prstGeom>
          <a:solidFill>
            <a:srgbClr val="CC9900"/>
          </a:solidFill>
          <a:ln w="9525">
            <a:noFill/>
            <a:miter lim="800000"/>
            <a:headEnd/>
            <a:tailEnd/>
          </a:ln>
        </p:spPr>
        <p:txBody>
          <a:bodyPr wrap="none">
            <a:spAutoFit/>
          </a:bodyPr>
          <a:lstStyle/>
          <a:p>
            <a:pPr eaLnBrk="0" hangingPunct="0"/>
            <a:r>
              <a:rPr lang="zh-CN" altLang="en-US">
                <a:latin typeface="Times New Roman" pitchFamily="18" charset="0"/>
              </a:rPr>
              <a:t>伽利略</a:t>
            </a:r>
            <a:r>
              <a:rPr lang="en-US" altLang="zh-CN">
                <a:latin typeface="Times New Roman" pitchFamily="18" charset="0"/>
              </a:rPr>
              <a:t>, 1564-1642</a:t>
            </a:r>
          </a:p>
        </p:txBody>
      </p:sp>
      <p:pic>
        <p:nvPicPr>
          <p:cNvPr id="13322" name="Picture 16" descr="Pythagoras_6"/>
          <p:cNvPicPr>
            <a:picLocks noChangeAspect="1" noChangeArrowheads="1"/>
          </p:cNvPicPr>
          <p:nvPr/>
        </p:nvPicPr>
        <p:blipFill>
          <a:blip r:embed="rId7" cstate="print"/>
          <a:srcRect/>
          <a:stretch>
            <a:fillRect/>
          </a:stretch>
        </p:blipFill>
        <p:spPr bwMode="auto">
          <a:xfrm>
            <a:off x="7086600" y="3962400"/>
            <a:ext cx="1676400" cy="2057400"/>
          </a:xfrm>
          <a:prstGeom prst="rect">
            <a:avLst/>
          </a:prstGeom>
          <a:noFill/>
          <a:ln w="9525">
            <a:noFill/>
            <a:miter lim="800000"/>
            <a:headEnd/>
            <a:tailEnd/>
          </a:ln>
        </p:spPr>
      </p:pic>
      <p:sp>
        <p:nvSpPr>
          <p:cNvPr id="13323" name="Text Box 17"/>
          <p:cNvSpPr txBox="1">
            <a:spLocks noChangeArrowheads="1"/>
          </p:cNvSpPr>
          <p:nvPr/>
        </p:nvSpPr>
        <p:spPr bwMode="auto">
          <a:xfrm>
            <a:off x="7162800" y="6096000"/>
            <a:ext cx="1374775" cy="530225"/>
          </a:xfrm>
          <a:prstGeom prst="rect">
            <a:avLst/>
          </a:prstGeom>
          <a:solidFill>
            <a:srgbClr val="CC9900"/>
          </a:solidFill>
          <a:ln w="9525">
            <a:noFill/>
            <a:miter lim="800000"/>
            <a:headEnd/>
            <a:tailEnd/>
          </a:ln>
        </p:spPr>
        <p:txBody>
          <a:bodyPr>
            <a:spAutoFit/>
          </a:bodyPr>
          <a:lstStyle/>
          <a:p>
            <a:pPr>
              <a:lnSpc>
                <a:spcPct val="80000"/>
              </a:lnSpc>
              <a:spcBef>
                <a:spcPct val="50000"/>
              </a:spcBef>
            </a:pPr>
            <a:r>
              <a:rPr kumimoji="1" lang="zh-CN" altLang="en-US">
                <a:latin typeface="Times New Roman" pitchFamily="18" charset="0"/>
              </a:rPr>
              <a:t>毕达哥拉斯约</a:t>
            </a:r>
            <a:r>
              <a:rPr kumimoji="1" lang="en-US" altLang="zh-CN">
                <a:latin typeface="Times New Roman" pitchFamily="18" charset="0"/>
              </a:rPr>
              <a:t>500BC</a:t>
            </a:r>
          </a:p>
        </p:txBody>
      </p:sp>
      <p:sp>
        <p:nvSpPr>
          <p:cNvPr id="13324" name="Text Box 18"/>
          <p:cNvSpPr txBox="1">
            <a:spLocks noChangeArrowheads="1"/>
          </p:cNvSpPr>
          <p:nvPr/>
        </p:nvSpPr>
        <p:spPr bwMode="auto">
          <a:xfrm>
            <a:off x="5410200" y="6078538"/>
            <a:ext cx="1524000" cy="641350"/>
          </a:xfrm>
          <a:prstGeom prst="rect">
            <a:avLst/>
          </a:prstGeom>
          <a:solidFill>
            <a:srgbClr val="CC9900"/>
          </a:solidFill>
          <a:ln w="9525">
            <a:noFill/>
            <a:miter lim="800000"/>
            <a:headEnd/>
            <a:tailEnd/>
          </a:ln>
        </p:spPr>
        <p:txBody>
          <a:bodyPr>
            <a:spAutoFit/>
          </a:bodyPr>
          <a:lstStyle/>
          <a:p>
            <a:pPr>
              <a:spcBef>
                <a:spcPct val="50000"/>
              </a:spcBef>
            </a:pPr>
            <a:r>
              <a:rPr kumimoji="1" lang="zh-CN" altLang="en-US">
                <a:latin typeface="Times New Roman" pitchFamily="18" charset="0"/>
              </a:rPr>
              <a:t>亚里士多德</a:t>
            </a:r>
            <a:r>
              <a:rPr kumimoji="1" lang="en-US" altLang="zh-CN">
                <a:latin typeface="Times New Roman" pitchFamily="18" charset="0"/>
              </a:rPr>
              <a:t>384-322BC</a:t>
            </a:r>
          </a:p>
        </p:txBody>
      </p:sp>
      <p:pic>
        <p:nvPicPr>
          <p:cNvPr id="13325" name="Picture 19" descr="Aristotle_4"/>
          <p:cNvPicPr>
            <a:picLocks noChangeAspect="1" noChangeArrowheads="1"/>
          </p:cNvPicPr>
          <p:nvPr/>
        </p:nvPicPr>
        <p:blipFill>
          <a:blip r:embed="rId8" cstate="print"/>
          <a:srcRect/>
          <a:stretch>
            <a:fillRect/>
          </a:stretch>
        </p:blipFill>
        <p:spPr bwMode="auto">
          <a:xfrm>
            <a:off x="5334000" y="3962400"/>
            <a:ext cx="1584325" cy="2057400"/>
          </a:xfrm>
          <a:prstGeom prst="rect">
            <a:avLst/>
          </a:prstGeom>
          <a:noFill/>
          <a:ln w="9525">
            <a:noFill/>
            <a:miter lim="800000"/>
            <a:headEnd/>
            <a:tailEnd/>
          </a:ln>
        </p:spPr>
      </p:pic>
      <p:pic>
        <p:nvPicPr>
          <p:cNvPr id="13326" name="Picture 20" descr="Archimedes_6"/>
          <p:cNvPicPr>
            <a:picLocks noChangeAspect="1" noChangeArrowheads="1"/>
          </p:cNvPicPr>
          <p:nvPr/>
        </p:nvPicPr>
        <p:blipFill>
          <a:blip r:embed="rId9" cstate="print"/>
          <a:srcRect/>
          <a:stretch>
            <a:fillRect/>
          </a:stretch>
        </p:blipFill>
        <p:spPr bwMode="auto">
          <a:xfrm>
            <a:off x="3352800" y="3962400"/>
            <a:ext cx="1724025" cy="2057400"/>
          </a:xfrm>
          <a:prstGeom prst="rect">
            <a:avLst/>
          </a:prstGeom>
          <a:noFill/>
          <a:ln w="9525">
            <a:noFill/>
            <a:miter lim="800000"/>
            <a:headEnd/>
            <a:tailEnd/>
          </a:ln>
        </p:spPr>
      </p:pic>
      <p:sp>
        <p:nvSpPr>
          <p:cNvPr id="13327" name="Text Box 21"/>
          <p:cNvSpPr txBox="1">
            <a:spLocks noChangeArrowheads="1"/>
          </p:cNvSpPr>
          <p:nvPr/>
        </p:nvSpPr>
        <p:spPr bwMode="auto">
          <a:xfrm>
            <a:off x="3505200" y="6078538"/>
            <a:ext cx="1282700" cy="641350"/>
          </a:xfrm>
          <a:prstGeom prst="rect">
            <a:avLst/>
          </a:prstGeom>
          <a:solidFill>
            <a:srgbClr val="CC9900"/>
          </a:solidFill>
          <a:ln w="9525">
            <a:noFill/>
            <a:miter lim="800000"/>
            <a:headEnd/>
            <a:tailEnd/>
          </a:ln>
        </p:spPr>
        <p:txBody>
          <a:bodyPr>
            <a:spAutoFit/>
          </a:bodyPr>
          <a:lstStyle/>
          <a:p>
            <a:pPr>
              <a:spcBef>
                <a:spcPct val="50000"/>
              </a:spcBef>
            </a:pPr>
            <a:r>
              <a:rPr kumimoji="1" lang="zh-CN" altLang="en-US">
                <a:latin typeface="Times New Roman" pitchFamily="18" charset="0"/>
              </a:rPr>
              <a:t>阿基米德   </a:t>
            </a:r>
            <a:r>
              <a:rPr kumimoji="1" lang="en-US" altLang="zh-CN">
                <a:latin typeface="Times New Roman" pitchFamily="18" charset="0"/>
              </a:rPr>
              <a:t>-202BC</a:t>
            </a:r>
          </a:p>
        </p:txBody>
      </p:sp>
      <p:pic>
        <p:nvPicPr>
          <p:cNvPr id="13328" name="Picture 22" descr="bruno-t"/>
          <p:cNvPicPr>
            <a:picLocks noChangeAspect="1" noChangeArrowheads="1"/>
          </p:cNvPicPr>
          <p:nvPr/>
        </p:nvPicPr>
        <p:blipFill>
          <a:blip r:embed="rId10" cstate="print"/>
          <a:srcRect/>
          <a:stretch>
            <a:fillRect/>
          </a:stretch>
        </p:blipFill>
        <p:spPr bwMode="auto">
          <a:xfrm>
            <a:off x="4648200" y="1271588"/>
            <a:ext cx="1535113" cy="2038350"/>
          </a:xfrm>
          <a:prstGeom prst="rect">
            <a:avLst/>
          </a:prstGeom>
          <a:noFill/>
          <a:ln w="9525">
            <a:noFill/>
            <a:miter lim="800000"/>
            <a:headEnd/>
            <a:tailEnd/>
          </a:ln>
        </p:spPr>
      </p:pic>
      <p:sp>
        <p:nvSpPr>
          <p:cNvPr id="13329" name="Text Box 23"/>
          <p:cNvSpPr txBox="1">
            <a:spLocks noChangeArrowheads="1"/>
          </p:cNvSpPr>
          <p:nvPr/>
        </p:nvSpPr>
        <p:spPr bwMode="auto">
          <a:xfrm>
            <a:off x="4495800" y="3422650"/>
            <a:ext cx="1922463" cy="366713"/>
          </a:xfrm>
          <a:prstGeom prst="rect">
            <a:avLst/>
          </a:prstGeom>
          <a:solidFill>
            <a:srgbClr val="CC9900"/>
          </a:solidFill>
          <a:ln w="9525">
            <a:noFill/>
            <a:miter lim="800000"/>
            <a:headEnd/>
            <a:tailEnd/>
          </a:ln>
        </p:spPr>
        <p:txBody>
          <a:bodyPr>
            <a:spAutoFit/>
          </a:bodyPr>
          <a:lstStyle/>
          <a:p>
            <a:pPr>
              <a:spcBef>
                <a:spcPct val="50000"/>
              </a:spcBef>
            </a:pPr>
            <a:r>
              <a:rPr kumimoji="1" lang="zh-CN" altLang="en-US">
                <a:latin typeface="Times New Roman" pitchFamily="18" charset="0"/>
              </a:rPr>
              <a:t>布鲁诺</a:t>
            </a:r>
            <a:r>
              <a:rPr kumimoji="1" lang="en-US" altLang="zh-CN">
                <a:latin typeface="Times New Roman" pitchFamily="18" charset="0"/>
              </a:rPr>
              <a:t>,1548-1600</a:t>
            </a:r>
          </a:p>
        </p:txBody>
      </p:sp>
      <p:sp>
        <p:nvSpPr>
          <p:cNvPr id="13330" name="Rectangle 24"/>
          <p:cNvSpPr>
            <a:spLocks noGrp="1" noChangeArrowheads="1"/>
          </p:cNvSpPr>
          <p:nvPr>
            <p:ph type="title"/>
          </p:nvPr>
        </p:nvSpPr>
        <p:spPr/>
        <p:txBody>
          <a:bodyPr/>
          <a:lstStyle/>
          <a:p>
            <a:pPr eaLnBrk="1" hangingPunct="1"/>
            <a:r>
              <a:rPr lang="zh-CN" altLang="en-US" smtClean="0"/>
              <a:t>天体力学发展简史</a:t>
            </a:r>
            <a:r>
              <a:rPr lang="en-US" altLang="zh-CN" smtClean="0"/>
              <a:t>: 16</a:t>
            </a:r>
            <a:r>
              <a:rPr lang="zh-CN" altLang="en-US" smtClean="0"/>
              <a:t>世纪之前</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2485</TotalTime>
  <Words>2347</Words>
  <Application>Microsoft Office PowerPoint</Application>
  <PresentationFormat>全屏显示(4:3)</PresentationFormat>
  <Paragraphs>331</Paragraphs>
  <Slides>38</Slides>
  <Notes>37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2" baseType="lpstr">
      <vt:lpstr>Mathematica1</vt:lpstr>
      <vt:lpstr>Myriad Roman</vt:lpstr>
      <vt:lpstr>仿宋_GB2312</vt:lpstr>
      <vt:lpstr>黑体</vt:lpstr>
      <vt:lpstr>楷体_GB2312</vt:lpstr>
      <vt:lpstr>隶书</vt:lpstr>
      <vt:lpstr>宋体</vt:lpstr>
      <vt:lpstr>Arial</vt:lpstr>
      <vt:lpstr>Times New Roman</vt:lpstr>
      <vt:lpstr>Wingdings</vt:lpstr>
      <vt:lpstr>self02</vt:lpstr>
      <vt:lpstr>Image</vt:lpstr>
      <vt:lpstr>Equation</vt:lpstr>
      <vt:lpstr>MathType 6.0 Equation</vt:lpstr>
      <vt:lpstr>天 体 力 学 基 础</vt:lpstr>
      <vt:lpstr>教材和参考书</vt:lpstr>
      <vt:lpstr>课程内容</vt:lpstr>
      <vt:lpstr>课程考核</vt:lpstr>
      <vt:lpstr>天体力学基础</vt:lpstr>
      <vt:lpstr>第一章 绪论</vt:lpstr>
      <vt:lpstr>什么是天体力学</vt:lpstr>
      <vt:lpstr>第一章 绪论</vt:lpstr>
      <vt:lpstr>天体力学发展简史: 16世纪之前</vt:lpstr>
      <vt:lpstr>天体力学发展简史: 16世纪之前</vt:lpstr>
      <vt:lpstr>Pythagoras的宇宙模型</vt:lpstr>
      <vt:lpstr>Aristotle的模型</vt:lpstr>
      <vt:lpstr>Ptolemy的宇宙</vt:lpstr>
      <vt:lpstr>Copernicus 的宇宙</vt:lpstr>
      <vt:lpstr>力学开始萌芽</vt:lpstr>
      <vt:lpstr>天体力学发展简史: Kepler到Newton</vt:lpstr>
      <vt:lpstr>Kepler第一定律</vt:lpstr>
      <vt:lpstr>Kepler第二定律</vt:lpstr>
      <vt:lpstr>Kepler第三定律</vt:lpstr>
      <vt:lpstr>Newton (1642~1727)</vt:lpstr>
      <vt:lpstr>平方反比律</vt:lpstr>
      <vt:lpstr>自然哲学数学原理</vt:lpstr>
      <vt:lpstr>万有引力定律</vt:lpstr>
      <vt:lpstr>牛顿运动三定律</vt:lpstr>
      <vt:lpstr>天体力学发展简史:万有引力定律的验证</vt:lpstr>
      <vt:lpstr>天体力学发展简史:万有引力定律的验证</vt:lpstr>
      <vt:lpstr>天体力学发展简史:万有引力定律的验证</vt:lpstr>
      <vt:lpstr>天体力学发展简史:万有引力定律的验证</vt:lpstr>
      <vt:lpstr>天体运动方程</vt:lpstr>
      <vt:lpstr>天体力学发展简史: N体问题</vt:lpstr>
      <vt:lpstr>天体力学发展简史: N体问题</vt:lpstr>
      <vt:lpstr>天体力学发展简史: N体问题</vt:lpstr>
      <vt:lpstr>天体力学发展简史: N体问题</vt:lpstr>
      <vt:lpstr>天体力学发展简史: N体问题</vt:lpstr>
      <vt:lpstr>天体力学发展简史: N体问题</vt:lpstr>
      <vt:lpstr>天体力学发展简史:近现代发展</vt:lpstr>
      <vt:lpstr>天体力学发展简史:近现代发展</vt:lpstr>
      <vt:lpstr>天体力学的次级学科</vt:lpstr>
    </vt:vector>
  </TitlesOfParts>
  <Company>Astron. Dept. 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Chapt.1 绪论</dc:title>
  <dc:subject>天体力学历史与现状</dc:subject>
  <dc:creator>ZhouLiyong</dc:creator>
  <cp:lastModifiedBy>dell</cp:lastModifiedBy>
  <cp:revision>114</cp:revision>
  <dcterms:created xsi:type="dcterms:W3CDTF">2004-09-22T03:26:59Z</dcterms:created>
  <dcterms:modified xsi:type="dcterms:W3CDTF">2015-03-09T12:49:03Z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Zhou Liyong</vt:lpwstr>
  </property>
  <property fmtid="{D5CDD505-2E9C-101B-9397-08002B2CF9AE}" pid="3" name="用途">
    <vt:lpwstr>教学</vt:lpwstr>
  </property>
</Properties>
</file>