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8" r:id="rId3"/>
    <p:sldId id="259" r:id="rId4"/>
    <p:sldId id="260" r:id="rId5"/>
    <p:sldId id="313" r:id="rId6"/>
    <p:sldId id="314" r:id="rId7"/>
    <p:sldId id="315" r:id="rId8"/>
    <p:sldId id="270" r:id="rId9"/>
    <p:sldId id="273" r:id="rId10"/>
    <p:sldId id="274" r:id="rId11"/>
    <p:sldId id="275" r:id="rId12"/>
    <p:sldId id="277" r:id="rId13"/>
    <p:sldId id="278" r:id="rId14"/>
    <p:sldId id="279" r:id="rId15"/>
    <p:sldId id="280" r:id="rId16"/>
    <p:sldId id="282" r:id="rId17"/>
    <p:sldId id="283" r:id="rId18"/>
    <p:sldId id="284" r:id="rId19"/>
    <p:sldId id="285" r:id="rId20"/>
    <p:sldId id="286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BBE0E3"/>
    <a:srgbClr val="1D9FEF"/>
    <a:srgbClr val="FF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0"/>
    <p:restoredTop sz="86449" autoAdjust="0"/>
  </p:normalViewPr>
  <p:slideViewPr>
    <p:cSldViewPr>
      <p:cViewPr varScale="1">
        <p:scale>
          <a:sx n="77" d="100"/>
          <a:sy n="77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11" Type="http://schemas.openxmlformats.org/officeDocument/2006/relationships/image" Target="../media/image96.wmf"/><Relationship Id="rId5" Type="http://schemas.openxmlformats.org/officeDocument/2006/relationships/image" Target="../media/image90.wmf"/><Relationship Id="rId10" Type="http://schemas.openxmlformats.org/officeDocument/2006/relationships/image" Target="../media/image95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78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5" Type="http://schemas.openxmlformats.org/officeDocument/2006/relationships/image" Target="../media/image114.wmf"/><Relationship Id="rId4" Type="http://schemas.openxmlformats.org/officeDocument/2006/relationships/image" Target="../media/image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12" Type="http://schemas.openxmlformats.org/officeDocument/2006/relationships/image" Target="../media/image155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11" Type="http://schemas.openxmlformats.org/officeDocument/2006/relationships/image" Target="../media/image154.wmf"/><Relationship Id="rId5" Type="http://schemas.openxmlformats.org/officeDocument/2006/relationships/image" Target="../media/image148.wmf"/><Relationship Id="rId10" Type="http://schemas.openxmlformats.org/officeDocument/2006/relationships/image" Target="../media/image153.wmf"/><Relationship Id="rId4" Type="http://schemas.openxmlformats.org/officeDocument/2006/relationships/image" Target="../media/image147.wmf"/><Relationship Id="rId9" Type="http://schemas.openxmlformats.org/officeDocument/2006/relationships/image" Target="../media/image152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image" Target="../media/image158.wmf"/><Relationship Id="rId7" Type="http://schemas.openxmlformats.org/officeDocument/2006/relationships/image" Target="../media/image162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image" Target="../media/image176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12" Type="http://schemas.openxmlformats.org/officeDocument/2006/relationships/image" Target="../media/image175.wmf"/><Relationship Id="rId17" Type="http://schemas.openxmlformats.org/officeDocument/2006/relationships/image" Target="../media/image180.wmf"/><Relationship Id="rId2" Type="http://schemas.openxmlformats.org/officeDocument/2006/relationships/image" Target="../media/image165.wmf"/><Relationship Id="rId16" Type="http://schemas.openxmlformats.org/officeDocument/2006/relationships/image" Target="../media/image179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11" Type="http://schemas.openxmlformats.org/officeDocument/2006/relationships/image" Target="../media/image174.wmf"/><Relationship Id="rId5" Type="http://schemas.openxmlformats.org/officeDocument/2006/relationships/image" Target="../media/image168.wmf"/><Relationship Id="rId15" Type="http://schemas.openxmlformats.org/officeDocument/2006/relationships/image" Target="../media/image178.wmf"/><Relationship Id="rId10" Type="http://schemas.openxmlformats.org/officeDocument/2006/relationships/image" Target="../media/image173.wmf"/><Relationship Id="rId4" Type="http://schemas.openxmlformats.org/officeDocument/2006/relationships/image" Target="../media/image167.wmf"/><Relationship Id="rId9" Type="http://schemas.openxmlformats.org/officeDocument/2006/relationships/image" Target="../media/image172.wmf"/><Relationship Id="rId14" Type="http://schemas.openxmlformats.org/officeDocument/2006/relationships/image" Target="../media/image17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9.wmf"/><Relationship Id="rId3" Type="http://schemas.openxmlformats.org/officeDocument/2006/relationships/image" Target="../media/image37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25.wmf"/><Relationship Id="rId11" Type="http://schemas.openxmlformats.org/officeDocument/2006/relationships/image" Target="../media/image32.wmf"/><Relationship Id="rId5" Type="http://schemas.openxmlformats.org/officeDocument/2006/relationships/image" Target="../media/image24.wmf"/><Relationship Id="rId10" Type="http://schemas.openxmlformats.org/officeDocument/2006/relationships/image" Target="../media/image31.wmf"/><Relationship Id="rId4" Type="http://schemas.openxmlformats.org/officeDocument/2006/relationships/image" Target="../media/image38.wmf"/><Relationship Id="rId9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24.wmf"/><Relationship Id="rId7" Type="http://schemas.openxmlformats.org/officeDocument/2006/relationships/image" Target="../media/image52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1.wmf"/><Relationship Id="rId5" Type="http://schemas.openxmlformats.org/officeDocument/2006/relationships/image" Target="../media/image31.wmf"/><Relationship Id="rId10" Type="http://schemas.openxmlformats.org/officeDocument/2006/relationships/image" Target="../media/image55.wmf"/><Relationship Id="rId4" Type="http://schemas.openxmlformats.org/officeDocument/2006/relationships/image" Target="../media/image25.wmf"/><Relationship Id="rId9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24.wmf"/><Relationship Id="rId7" Type="http://schemas.openxmlformats.org/officeDocument/2006/relationships/image" Target="../media/image60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25.wmf"/><Relationship Id="rId9" Type="http://schemas.openxmlformats.org/officeDocument/2006/relationships/image" Target="../media/image6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73AB4-B851-49AE-BA76-34A3986D730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451EC-113A-426F-B9DF-EF9EB0476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215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Arial" charset="0"/>
              </a:defRPr>
            </a:lvl1pPr>
          </a:lstStyle>
          <a:p>
            <a:pPr>
              <a:defRPr/>
            </a:pPr>
            <a:fld id="{F9979D66-469A-46D9-B60F-2DE0D4BA7E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1643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25943B-2139-419F-B587-A4FEFAD01073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40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D101B-7D11-462E-BD36-1A0EF6ECA2EC}" type="slidenum">
              <a:rPr lang="en-US" altLang="zh-CN" smtClean="0">
                <a:latin typeface="Arial" pitchFamily="34" charset="0"/>
              </a:rPr>
              <a:pPr/>
              <a:t>12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564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A7CDB7-0458-4AC2-A780-0433CBB0E93F}" type="slidenum">
              <a:rPr lang="en-US" altLang="zh-CN" smtClean="0">
                <a:latin typeface="Arial" pitchFamily="34" charset="0"/>
              </a:rPr>
              <a:pPr/>
              <a:t>13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itchFamily="34" charset="0"/>
              </a:rPr>
              <a:t>该积分常数可以用其他积分常数表达。</a:t>
            </a:r>
            <a:r>
              <a:rPr lang="en-US" altLang="zh-CN" dirty="0" smtClean="0">
                <a:latin typeface="Arial" pitchFamily="34" charset="0"/>
              </a:rPr>
              <a:t>(C=-\mu/2a)</a:t>
            </a:r>
          </a:p>
          <a:p>
            <a:pPr eaLnBrk="1" hangingPunct="1"/>
            <a:r>
              <a:rPr lang="zh-CN" altLang="en-US" dirty="0" smtClean="0">
                <a:latin typeface="Arial" pitchFamily="34" charset="0"/>
              </a:rPr>
              <a:t>这些公式当中也不包含质量，是单位质量的机械能</a:t>
            </a:r>
            <a:endParaRPr lang="zh-CN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237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E5AF90-8EB3-4E55-B9C6-72C124FC2BDC}" type="slidenum">
              <a:rPr lang="en-US" altLang="zh-CN" smtClean="0">
                <a:latin typeface="Arial" pitchFamily="34" charset="0"/>
              </a:rPr>
              <a:pPr/>
              <a:t>14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559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9EFECB-DB82-42AA-A025-0BEED03248B9}" type="slidenum">
              <a:rPr lang="en-US" altLang="zh-CN" smtClean="0">
                <a:latin typeface="Arial" pitchFamily="34" charset="0"/>
              </a:rPr>
              <a:pPr/>
              <a:t>15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itchFamily="34" charset="0"/>
              </a:rPr>
              <a:t>抛物线是椭圆的极限情形，所以截出抛物线的平面和圆锥母线平行</a:t>
            </a:r>
            <a:endParaRPr lang="zh-CN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662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14B1BB-3403-4AC0-8350-C562EEC57111}" type="slidenum">
              <a:rPr lang="en-US" altLang="zh-CN" smtClean="0">
                <a:latin typeface="Arial" pitchFamily="34" charset="0"/>
              </a:rPr>
              <a:pPr/>
              <a:t>16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itchFamily="34" charset="0"/>
              </a:rPr>
              <a:t>注意目前为止得到的积分常数都不显含时间。如果所有</a:t>
            </a:r>
            <a:r>
              <a:rPr lang="en-US" altLang="zh-CN" dirty="0" smtClean="0">
                <a:latin typeface="Arial" pitchFamily="34" charset="0"/>
              </a:rPr>
              <a:t>12</a:t>
            </a:r>
            <a:r>
              <a:rPr lang="zh-CN" altLang="en-US" dirty="0" smtClean="0">
                <a:latin typeface="Arial" pitchFamily="34" charset="0"/>
              </a:rPr>
              <a:t>个积分相互独立，那么这个系统就不会随时间有任何变化。这显然是不对的。</a:t>
            </a:r>
            <a:endParaRPr lang="zh-CN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8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B28554-FA69-4EAC-A35B-F8B873A0F924}" type="slidenum">
              <a:rPr lang="en-US" altLang="zh-CN" smtClean="0">
                <a:latin typeface="Arial" pitchFamily="34" charset="0"/>
              </a:rPr>
              <a:pPr/>
              <a:t>17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717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575148-24FE-4933-8A06-A6A1E762D338}" type="slidenum">
              <a:rPr lang="en-US" altLang="zh-CN" smtClean="0">
                <a:latin typeface="Arial" pitchFamily="34" charset="0"/>
              </a:rPr>
              <a:pPr/>
              <a:t>18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itchFamily="34" charset="0"/>
              </a:rPr>
              <a:t>半通径 </a:t>
            </a:r>
            <a:r>
              <a:rPr lang="en-US" altLang="zh-CN" dirty="0" smtClean="0">
                <a:latin typeface="Arial" pitchFamily="34" charset="0"/>
              </a:rPr>
              <a:t>p</a:t>
            </a:r>
            <a:r>
              <a:rPr lang="zh-CN" altLang="en-US" dirty="0" smtClean="0">
                <a:latin typeface="Arial" pitchFamily="34" charset="0"/>
              </a:rPr>
              <a:t>，也称焦点参数，为过焦点且垂直于长轴的弦长之一半。椭圆的另一个定义为“到一定点（焦点）的距离与到一定直线</a:t>
            </a:r>
            <a:r>
              <a:rPr lang="en-US" altLang="zh-CN" dirty="0" smtClean="0">
                <a:latin typeface="Arial" pitchFamily="34" charset="0"/>
              </a:rPr>
              <a:t>(</a:t>
            </a:r>
            <a:r>
              <a:rPr lang="zh-CN" altLang="en-US" dirty="0" smtClean="0">
                <a:latin typeface="Arial" pitchFamily="34" charset="0"/>
              </a:rPr>
              <a:t>准线</a:t>
            </a:r>
            <a:r>
              <a:rPr lang="en-US" altLang="zh-CN" dirty="0" smtClean="0">
                <a:latin typeface="Arial" pitchFamily="34" charset="0"/>
              </a:rPr>
              <a:t>)</a:t>
            </a:r>
            <a:r>
              <a:rPr lang="zh-CN" altLang="en-US" dirty="0" smtClean="0">
                <a:latin typeface="Arial" pitchFamily="34" charset="0"/>
              </a:rPr>
              <a:t>的距离之比为常数</a:t>
            </a:r>
            <a:r>
              <a:rPr lang="en-US" altLang="zh-CN" dirty="0" smtClean="0">
                <a:latin typeface="Arial" pitchFamily="34" charset="0"/>
              </a:rPr>
              <a:t>(</a:t>
            </a:r>
            <a:r>
              <a:rPr lang="zh-CN" altLang="en-US" dirty="0" smtClean="0">
                <a:latin typeface="Arial" pitchFamily="34" charset="0"/>
              </a:rPr>
              <a:t>偏心率</a:t>
            </a:r>
            <a:r>
              <a:rPr lang="en-US" altLang="zh-CN" dirty="0" smtClean="0">
                <a:latin typeface="Arial" pitchFamily="34" charset="0"/>
              </a:rPr>
              <a:t>)</a:t>
            </a:r>
            <a:r>
              <a:rPr lang="zh-CN" altLang="en-US" dirty="0" smtClean="0">
                <a:latin typeface="Arial" pitchFamily="34" charset="0"/>
              </a:rPr>
              <a:t>的动点的轨迹”。</a:t>
            </a:r>
            <a:endParaRPr lang="en-US" altLang="zh-CN" dirty="0" smtClean="0">
              <a:latin typeface="Arial" pitchFamily="34" charset="0"/>
            </a:endParaRPr>
          </a:p>
          <a:p>
            <a:pPr eaLnBrk="1" hangingPunct="1"/>
            <a:r>
              <a:rPr lang="zh-CN" altLang="en-US" dirty="0" smtClean="0">
                <a:latin typeface="Arial" pitchFamily="34" charset="0"/>
              </a:rPr>
              <a:t>准线：平行于短轴，到短轴距离为</a:t>
            </a:r>
            <a:r>
              <a:rPr lang="en-US" altLang="zh-CN" dirty="0" smtClean="0">
                <a:latin typeface="Arial" pitchFamily="34" charset="0"/>
              </a:rPr>
              <a:t>a/e</a:t>
            </a:r>
            <a:r>
              <a:rPr lang="zh-CN" altLang="en-US" dirty="0" smtClean="0">
                <a:latin typeface="Arial" pitchFamily="34" charset="0"/>
              </a:rPr>
              <a:t>的直线。</a:t>
            </a:r>
            <a:endParaRPr lang="zh-CN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601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E4F8A-DC07-4DB8-88B3-850BF69FE898}" type="slidenum">
              <a:rPr lang="en-US" altLang="zh-CN" smtClean="0">
                <a:latin typeface="Arial" pitchFamily="34" charset="0"/>
              </a:rPr>
              <a:pPr/>
              <a:t>19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57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33150-45C6-4BB9-89F8-5D865EABDBA0}" type="slidenum">
              <a:rPr lang="en-US" altLang="zh-CN" smtClean="0">
                <a:latin typeface="Arial" pitchFamily="34" charset="0"/>
              </a:rPr>
              <a:pPr/>
              <a:t>20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139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9F1D59-C2E9-4295-941D-9FBC12F7B7AA}" type="slidenum">
              <a:rPr lang="en-US" altLang="zh-CN" smtClean="0">
                <a:latin typeface="Arial" pitchFamily="34" charset="0"/>
              </a:rPr>
              <a:pPr/>
              <a:t>21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2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B807AD-F565-4D59-8F6C-F5B9DAA93412}" type="slidenum">
              <a:rPr lang="en-US" altLang="zh-CN" smtClean="0">
                <a:latin typeface="Arial" pitchFamily="34" charset="0"/>
              </a:rPr>
              <a:pPr/>
              <a:t>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54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684E6A-BA1D-4A1C-93A6-AB4CEE49D76E}" type="slidenum">
              <a:rPr lang="en-US" altLang="zh-CN" smtClean="0">
                <a:latin typeface="Arial" pitchFamily="34" charset="0"/>
              </a:rPr>
              <a:pPr/>
              <a:t>22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643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6B4739-584C-442D-87F2-ED57ACC93E64}" type="slidenum">
              <a:rPr lang="en-US" altLang="zh-CN" smtClean="0">
                <a:latin typeface="Arial" pitchFamily="34" charset="0"/>
              </a:rPr>
              <a:pPr/>
              <a:t>23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25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7FD578-2747-41A8-A3B3-96CC6200A289}" type="slidenum">
              <a:rPr lang="en-US" altLang="zh-CN" smtClean="0">
                <a:latin typeface="Arial" pitchFamily="34" charset="0"/>
              </a:rPr>
              <a:pPr/>
              <a:t>24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itchFamily="34" charset="0"/>
              </a:rPr>
              <a:t>前述</a:t>
            </a:r>
            <a:r>
              <a:rPr lang="en-US" altLang="zh-CN" dirty="0" smtClean="0">
                <a:latin typeface="Arial" pitchFamily="34" charset="0"/>
              </a:rPr>
              <a:t>r=r(</a:t>
            </a:r>
            <a:r>
              <a:rPr lang="en-US" altLang="zh-CN" dirty="0" err="1" smtClean="0">
                <a:latin typeface="Arial" pitchFamily="34" charset="0"/>
              </a:rPr>
              <a:t>p,e,f</a:t>
            </a:r>
            <a:r>
              <a:rPr lang="en-US" altLang="zh-CN" dirty="0" smtClean="0">
                <a:latin typeface="Arial" pitchFamily="34" charset="0"/>
              </a:rPr>
              <a:t>)</a:t>
            </a:r>
            <a:r>
              <a:rPr lang="zh-CN" altLang="en-US" dirty="0" smtClean="0">
                <a:latin typeface="Arial" pitchFamily="34" charset="0"/>
              </a:rPr>
              <a:t>的轨道方程描述了轨道的形状，但目前为止没有</a:t>
            </a:r>
            <a:r>
              <a:rPr lang="en-US" altLang="zh-CN" dirty="0" smtClean="0">
                <a:latin typeface="Arial" pitchFamily="34" charset="0"/>
              </a:rPr>
              <a:t>r</a:t>
            </a:r>
            <a:r>
              <a:rPr lang="zh-CN" altLang="en-US" dirty="0" smtClean="0">
                <a:latin typeface="Arial" pitchFamily="34" charset="0"/>
              </a:rPr>
              <a:t>和时间的关系</a:t>
            </a:r>
            <a:endParaRPr lang="en-US" altLang="zh-CN" dirty="0" smtClean="0">
              <a:latin typeface="Arial" pitchFamily="34" charset="0"/>
            </a:endParaRPr>
          </a:p>
          <a:p>
            <a:pPr eaLnBrk="1" hangingPunct="1"/>
            <a:endParaRPr lang="zh-CN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180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21E62-2FCC-4559-87E1-F90B884BA975}" type="slidenum">
              <a:rPr lang="en-US" altLang="zh-CN" smtClean="0">
                <a:latin typeface="Arial" pitchFamily="34" charset="0"/>
              </a:rPr>
              <a:pPr/>
              <a:t>25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itchFamily="34" charset="0"/>
              </a:rPr>
              <a:t>此图实际可作偏近点角的定义。</a:t>
            </a:r>
            <a:endParaRPr lang="en-US" altLang="zh-CN" dirty="0" smtClean="0">
              <a:latin typeface="Arial" pitchFamily="34" charset="0"/>
            </a:endParaRPr>
          </a:p>
          <a:p>
            <a:pPr eaLnBrk="1" hangingPunct="1"/>
            <a:r>
              <a:rPr lang="zh-CN" altLang="en-US" dirty="0" smtClean="0">
                <a:latin typeface="Arial" pitchFamily="34" charset="0"/>
              </a:rPr>
              <a:t>天体在</a:t>
            </a:r>
            <a:r>
              <a:rPr lang="en-US" altLang="zh-CN" dirty="0" smtClean="0">
                <a:latin typeface="Arial" pitchFamily="34" charset="0"/>
              </a:rPr>
              <a:t>O-XY</a:t>
            </a:r>
            <a:r>
              <a:rPr lang="zh-CN" altLang="en-US" dirty="0" smtClean="0">
                <a:latin typeface="Arial" pitchFamily="34" charset="0"/>
              </a:rPr>
              <a:t>坐标系中的位置为：</a:t>
            </a:r>
            <a:r>
              <a:rPr lang="en-US" altLang="zh-CN" dirty="0" smtClean="0">
                <a:latin typeface="Arial" pitchFamily="34" charset="0"/>
              </a:rPr>
              <a:t>x=a*</a:t>
            </a:r>
            <a:r>
              <a:rPr lang="en-US" altLang="zh-CN" dirty="0" err="1" smtClean="0">
                <a:latin typeface="Arial" pitchFamily="34" charset="0"/>
              </a:rPr>
              <a:t>cosE</a:t>
            </a:r>
            <a:r>
              <a:rPr lang="en-US" altLang="zh-CN" dirty="0" smtClean="0">
                <a:latin typeface="Arial" pitchFamily="34" charset="0"/>
              </a:rPr>
              <a:t>,</a:t>
            </a:r>
            <a:r>
              <a:rPr lang="en-US" altLang="zh-CN" baseline="0" dirty="0" smtClean="0">
                <a:latin typeface="Arial" pitchFamily="34" charset="0"/>
              </a:rPr>
              <a:t> </a:t>
            </a:r>
            <a:r>
              <a:rPr lang="zh-CN" altLang="en-US" baseline="0" dirty="0" smtClean="0">
                <a:latin typeface="Arial" pitchFamily="34" charset="0"/>
              </a:rPr>
              <a:t>根据椭圆公式 </a:t>
            </a:r>
            <a:r>
              <a:rPr lang="en-US" altLang="zh-CN" baseline="0" dirty="0" smtClean="0">
                <a:latin typeface="Arial" pitchFamily="34" charset="0"/>
              </a:rPr>
              <a:t>x^2/a^2+y^2/b^2=1</a:t>
            </a:r>
            <a:r>
              <a:rPr lang="zh-CN" altLang="en-US" baseline="0" dirty="0" smtClean="0">
                <a:latin typeface="Arial" pitchFamily="34" charset="0"/>
              </a:rPr>
              <a:t>，可知</a:t>
            </a:r>
            <a:r>
              <a:rPr lang="en-US" altLang="zh-CN" baseline="0" dirty="0" smtClean="0">
                <a:latin typeface="Arial" pitchFamily="34" charset="0"/>
              </a:rPr>
              <a:t>y=b*</a:t>
            </a:r>
            <a:r>
              <a:rPr lang="en-US" altLang="zh-CN" baseline="0" dirty="0" err="1" smtClean="0">
                <a:latin typeface="Arial" pitchFamily="34" charset="0"/>
              </a:rPr>
              <a:t>sinE</a:t>
            </a:r>
            <a:r>
              <a:rPr lang="en-US" altLang="zh-CN" baseline="0" dirty="0" smtClean="0">
                <a:latin typeface="Arial" pitchFamily="34" charset="0"/>
              </a:rPr>
              <a:t>.</a:t>
            </a:r>
          </a:p>
          <a:p>
            <a:pPr eaLnBrk="1" hangingPunct="1"/>
            <a:r>
              <a:rPr lang="zh-CN" altLang="en-US" baseline="0" dirty="0" smtClean="0">
                <a:latin typeface="Arial" pitchFamily="34" charset="0"/>
              </a:rPr>
              <a:t>在日心坐标系中：</a:t>
            </a:r>
            <a:r>
              <a:rPr lang="en-US" altLang="zh-CN" baseline="0" dirty="0" smtClean="0">
                <a:latin typeface="Arial" pitchFamily="34" charset="0"/>
              </a:rPr>
              <a:t>r*</a:t>
            </a:r>
            <a:r>
              <a:rPr lang="en-US" altLang="zh-CN" baseline="0" dirty="0" err="1" smtClean="0">
                <a:latin typeface="Arial" pitchFamily="34" charset="0"/>
              </a:rPr>
              <a:t>cosf</a:t>
            </a:r>
            <a:r>
              <a:rPr lang="en-US" altLang="zh-CN" baseline="0" dirty="0" smtClean="0">
                <a:latin typeface="Arial" pitchFamily="34" charset="0"/>
              </a:rPr>
              <a:t> = a*</a:t>
            </a:r>
            <a:r>
              <a:rPr lang="en-US" altLang="zh-CN" baseline="0" dirty="0" err="1" smtClean="0">
                <a:latin typeface="Arial" pitchFamily="34" charset="0"/>
              </a:rPr>
              <a:t>cosE</a:t>
            </a:r>
            <a:r>
              <a:rPr lang="en-US" altLang="zh-CN" baseline="0" dirty="0" smtClean="0">
                <a:latin typeface="Arial" pitchFamily="34" charset="0"/>
              </a:rPr>
              <a:t>-a*e, r*</a:t>
            </a:r>
            <a:r>
              <a:rPr lang="en-US" altLang="zh-CN" baseline="0" dirty="0" err="1" smtClean="0">
                <a:latin typeface="Arial" pitchFamily="34" charset="0"/>
              </a:rPr>
              <a:t>sinf</a:t>
            </a:r>
            <a:r>
              <a:rPr lang="en-US" altLang="zh-CN" baseline="0" dirty="0" smtClean="0">
                <a:latin typeface="Arial" pitchFamily="34" charset="0"/>
              </a:rPr>
              <a:t> = b*</a:t>
            </a:r>
            <a:r>
              <a:rPr lang="en-US" altLang="zh-CN" baseline="0" dirty="0" err="1" smtClean="0">
                <a:latin typeface="Arial" pitchFamily="34" charset="0"/>
              </a:rPr>
              <a:t>sinE</a:t>
            </a:r>
            <a:r>
              <a:rPr lang="en-US" altLang="zh-CN" baseline="0" dirty="0" smtClean="0">
                <a:latin typeface="Arial" pitchFamily="34" charset="0"/>
              </a:rPr>
              <a:t>, </a:t>
            </a:r>
            <a:r>
              <a:rPr lang="zh-CN" altLang="en-US" baseline="0" dirty="0" smtClean="0">
                <a:latin typeface="Arial" pitchFamily="34" charset="0"/>
              </a:rPr>
              <a:t>故有：</a:t>
            </a:r>
            <a:r>
              <a:rPr lang="en-US" altLang="zh-CN" baseline="0" dirty="0" smtClean="0">
                <a:latin typeface="Arial" pitchFamily="34" charset="0"/>
              </a:rPr>
              <a:t>r = a*(1-e*</a:t>
            </a:r>
            <a:r>
              <a:rPr lang="en-US" altLang="zh-CN" baseline="0" dirty="0" err="1" smtClean="0">
                <a:latin typeface="Arial" pitchFamily="34" charset="0"/>
              </a:rPr>
              <a:t>cosE</a:t>
            </a:r>
            <a:r>
              <a:rPr lang="en-US" altLang="zh-CN" baseline="0" dirty="0" smtClean="0">
                <a:latin typeface="Arial" pitchFamily="34" charset="0"/>
              </a:rPr>
              <a:t>)</a:t>
            </a:r>
            <a:endParaRPr lang="zh-CN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02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3660D-9AC7-4333-BC3F-429D906D30C1}" type="slidenum">
              <a:rPr lang="en-US" altLang="zh-CN" smtClean="0">
                <a:latin typeface="Arial" pitchFamily="34" charset="0"/>
              </a:rPr>
              <a:pPr/>
              <a:t>26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367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9C1C41-3640-47AB-868A-B9D59CCD23E8}" type="slidenum">
              <a:rPr lang="en-US" altLang="zh-CN" smtClean="0">
                <a:latin typeface="Arial" pitchFamily="34" charset="0"/>
              </a:rPr>
              <a:pPr/>
              <a:t>27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pitchFamily="34" charset="0"/>
              </a:rPr>
              <a:t>cos2A=2cos^2 A – 1, p=h^2 / \mu</a:t>
            </a:r>
          </a:p>
          <a:p>
            <a:pPr eaLnBrk="1" hangingPunct="1"/>
            <a:r>
              <a:rPr lang="zh-CN" altLang="en-US" dirty="0" smtClean="0">
                <a:latin typeface="Arial" pitchFamily="34" charset="0"/>
              </a:rPr>
              <a:t>半通径 </a:t>
            </a:r>
            <a:r>
              <a:rPr lang="en-US" altLang="zh-CN" dirty="0" smtClean="0">
                <a:latin typeface="Arial" pitchFamily="34" charset="0"/>
              </a:rPr>
              <a:t>p</a:t>
            </a:r>
            <a:r>
              <a:rPr lang="zh-CN" altLang="en-US" dirty="0" smtClean="0">
                <a:latin typeface="Arial" pitchFamily="34" charset="0"/>
              </a:rPr>
              <a:t>，也称焦点参数，为过焦点且垂直于轴的弦长之一半。抛物线为到一定点的距离与到一定直线的距离相等的动点的轨迹。</a:t>
            </a:r>
            <a:endParaRPr lang="en-US" altLang="zh-CN" dirty="0" smtClean="0">
              <a:latin typeface="Arial" pitchFamily="34" charset="0"/>
            </a:endParaRPr>
          </a:p>
          <a:p>
            <a:pPr eaLnBrk="1" hangingPunct="1"/>
            <a:r>
              <a:rPr lang="zh-CN" altLang="en-US" dirty="0" smtClean="0">
                <a:latin typeface="Arial" pitchFamily="34" charset="0"/>
              </a:rPr>
              <a:t>准线：垂直于轴，与顶点的距离为</a:t>
            </a:r>
            <a:r>
              <a:rPr lang="en-US" altLang="zh-CN" dirty="0" smtClean="0">
                <a:latin typeface="Arial" pitchFamily="34" charset="0"/>
              </a:rPr>
              <a:t>p/2</a:t>
            </a:r>
            <a:r>
              <a:rPr lang="zh-CN" altLang="en-US" dirty="0" smtClean="0">
                <a:latin typeface="Arial" pitchFamily="34" charset="0"/>
              </a:rPr>
              <a:t>，与焦点的距离为</a:t>
            </a:r>
            <a:r>
              <a:rPr lang="en-US" altLang="zh-CN" dirty="0" smtClean="0">
                <a:latin typeface="Arial" pitchFamily="34" charset="0"/>
              </a:rPr>
              <a:t>p</a:t>
            </a:r>
            <a:r>
              <a:rPr lang="zh-CN" altLang="en-US" dirty="0" smtClean="0">
                <a:latin typeface="Arial" pitchFamily="34" charset="0"/>
              </a:rPr>
              <a:t>。</a:t>
            </a:r>
            <a:endParaRPr lang="zh-CN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647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A4EC0A-CF19-4182-A586-5E1FAD5F8994}" type="slidenum">
              <a:rPr lang="en-US" altLang="zh-CN" smtClean="0">
                <a:latin typeface="Arial" pitchFamily="34" charset="0"/>
              </a:rPr>
              <a:pPr/>
              <a:t>28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0730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9384C3-F42C-46FD-BA46-0D3ADE2DE651}" type="slidenum">
              <a:rPr lang="en-US" altLang="zh-CN" smtClean="0">
                <a:latin typeface="Arial" pitchFamily="34" charset="0"/>
              </a:rPr>
              <a:pPr/>
              <a:t>29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itchFamily="34" charset="0"/>
              </a:rPr>
              <a:t>半通径 </a:t>
            </a:r>
            <a:r>
              <a:rPr lang="en-US" altLang="zh-CN" dirty="0" smtClean="0">
                <a:latin typeface="Arial" pitchFamily="34" charset="0"/>
              </a:rPr>
              <a:t>p</a:t>
            </a:r>
            <a:r>
              <a:rPr lang="zh-CN" altLang="en-US" dirty="0" smtClean="0">
                <a:latin typeface="Arial" pitchFamily="34" charset="0"/>
              </a:rPr>
              <a:t>，也称焦点参数，为过焦点且垂直于长轴的弦长之一半。双曲线为到两个定点的距离之差为常数（实轴长</a:t>
            </a:r>
            <a:r>
              <a:rPr lang="en-US" altLang="zh-CN" dirty="0" smtClean="0">
                <a:latin typeface="Arial" pitchFamily="34" charset="0"/>
              </a:rPr>
              <a:t>2a</a:t>
            </a:r>
            <a:r>
              <a:rPr lang="zh-CN" altLang="en-US" dirty="0" smtClean="0">
                <a:latin typeface="Arial" pitchFamily="34" charset="0"/>
              </a:rPr>
              <a:t>）的动点轨迹；另一个定义为“到一定点的距离与到一定直线的距离之比为大于</a:t>
            </a:r>
            <a:r>
              <a:rPr lang="en-US" altLang="zh-CN" dirty="0" smtClean="0">
                <a:latin typeface="Arial" pitchFamily="34" charset="0"/>
              </a:rPr>
              <a:t>1</a:t>
            </a:r>
            <a:r>
              <a:rPr lang="zh-CN" altLang="en-US" dirty="0" smtClean="0">
                <a:latin typeface="Arial" pitchFamily="34" charset="0"/>
              </a:rPr>
              <a:t>的常数的动点的轨迹”。</a:t>
            </a:r>
            <a:endParaRPr lang="en-US" altLang="zh-CN" dirty="0" smtClean="0">
              <a:latin typeface="Arial" pitchFamily="34" charset="0"/>
            </a:endParaRPr>
          </a:p>
          <a:p>
            <a:pPr eaLnBrk="1" hangingPunct="1"/>
            <a:r>
              <a:rPr lang="zh-CN" altLang="en-US" dirty="0" smtClean="0">
                <a:latin typeface="Arial" pitchFamily="34" charset="0"/>
              </a:rPr>
              <a:t>准线：垂直于实轴，到中心距离为</a:t>
            </a:r>
            <a:r>
              <a:rPr lang="en-US" altLang="zh-CN" dirty="0" smtClean="0">
                <a:latin typeface="Arial" pitchFamily="34" charset="0"/>
              </a:rPr>
              <a:t>a/e</a:t>
            </a:r>
            <a:r>
              <a:rPr lang="zh-CN" altLang="en-US" dirty="0" smtClean="0">
                <a:latin typeface="Arial" pitchFamily="34" charset="0"/>
              </a:rPr>
              <a:t>的直线。</a:t>
            </a:r>
            <a:endParaRPr lang="zh-CN" altLang="zh-CN" dirty="0" smtClean="0">
              <a:latin typeface="Arial" pitchFamily="34" charset="0"/>
            </a:endParaRPr>
          </a:p>
          <a:p>
            <a:pPr eaLnBrk="1" hangingPunct="1"/>
            <a:endParaRPr lang="zh-CN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828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C823C-E4E1-4DB0-BBDD-3E17D5CA1D57}" type="slidenum">
              <a:rPr lang="en-US" altLang="zh-CN" smtClean="0">
                <a:latin typeface="Arial" pitchFamily="34" charset="0"/>
              </a:rPr>
              <a:pPr/>
              <a:t>30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39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A2EFC8-5795-4BBE-8E6B-9453DB63B060}" type="slidenum">
              <a:rPr lang="en-US" altLang="zh-CN" smtClean="0">
                <a:latin typeface="Arial" pitchFamily="34" charset="0"/>
              </a:rPr>
              <a:pPr/>
              <a:t>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30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53D087-E313-4C9A-A5E2-9DD4E82D223F}" type="slidenum">
              <a:rPr lang="en-US" altLang="zh-CN" smtClean="0">
                <a:latin typeface="Arial" pitchFamily="34" charset="0"/>
              </a:rPr>
              <a:pPr/>
              <a:t>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96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C1790E-013F-4A12-8C18-260AE8930EDA}" type="slidenum">
              <a:rPr lang="en-US" altLang="zh-CN" smtClean="0">
                <a:latin typeface="Arial" pitchFamily="34" charset="0"/>
              </a:rPr>
              <a:pPr/>
              <a:t>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740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468A94-D51E-4640-B189-702C976340E1}" type="slidenum">
              <a:rPr lang="en-US" altLang="zh-CN" smtClean="0">
                <a:latin typeface="Arial" pitchFamily="34" charset="0"/>
              </a:rPr>
              <a:pPr/>
              <a:t>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127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C4C7EC-A011-4D1B-92EE-268CDBC8444B}" type="slidenum">
              <a:rPr lang="en-US" altLang="zh-CN" smtClean="0">
                <a:latin typeface="Arial" pitchFamily="34" charset="0"/>
              </a:rPr>
              <a:pPr/>
              <a:t>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92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99EFD5-D00B-47B4-903C-E321D106E220}" type="slidenum">
              <a:rPr lang="en-US" altLang="zh-CN" smtClean="0">
                <a:latin typeface="Arial" pitchFamily="34" charset="0"/>
              </a:rPr>
              <a:pPr/>
              <a:t>10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itchFamily="34" charset="0"/>
              </a:rPr>
              <a:t>注意此处</a:t>
            </a:r>
            <a:r>
              <a:rPr lang="en-US" altLang="zh-CN" dirty="0" smtClean="0">
                <a:latin typeface="Arial" pitchFamily="34" charset="0"/>
              </a:rPr>
              <a:t>h</a:t>
            </a:r>
            <a:r>
              <a:rPr lang="zh-CN" altLang="en-US" dirty="0" smtClean="0">
                <a:latin typeface="Arial" pitchFamily="34" charset="0"/>
              </a:rPr>
              <a:t>未包括质量等</a:t>
            </a:r>
            <a:r>
              <a:rPr lang="en-US" altLang="zh-CN" dirty="0" smtClean="0">
                <a:latin typeface="Arial" pitchFamily="34" charset="0"/>
              </a:rPr>
              <a:t>……</a:t>
            </a:r>
            <a:r>
              <a:rPr lang="zh-CN" altLang="en-US" dirty="0" smtClean="0">
                <a:latin typeface="Arial" pitchFamily="34" charset="0"/>
              </a:rPr>
              <a:t>不具有角动量量纲，实际上相当于每单位质量的角动量</a:t>
            </a:r>
            <a:endParaRPr lang="zh-CN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063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70D20D-5506-413B-8AEA-75AF09F15C7B}" type="slidenum">
              <a:rPr lang="en-US" altLang="zh-CN" smtClean="0">
                <a:latin typeface="Arial" pitchFamily="34" charset="0"/>
              </a:rPr>
              <a:pPr/>
              <a:t>11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3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2413" y="188913"/>
            <a:ext cx="2084387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4488" y="188913"/>
            <a:ext cx="6105525" cy="5937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488" y="188913"/>
            <a:ext cx="6551612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44488" y="188913"/>
            <a:ext cx="6551612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188913"/>
            <a:ext cx="6551612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44035" name="Picture 3" descr="NJU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086600" y="249238"/>
            <a:ext cx="1676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6" name="Line 4"/>
          <p:cNvSpPr>
            <a:spLocks noChangeShapeType="1"/>
          </p:cNvSpPr>
          <p:nvPr/>
        </p:nvSpPr>
        <p:spPr bwMode="auto">
          <a:xfrm>
            <a:off x="457200" y="908050"/>
            <a:ext cx="8305800" cy="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5477" name="Line 5"/>
          <p:cNvSpPr>
            <a:spLocks noChangeShapeType="1"/>
          </p:cNvSpPr>
          <p:nvPr/>
        </p:nvSpPr>
        <p:spPr bwMode="auto">
          <a:xfrm>
            <a:off x="457200" y="831850"/>
            <a:ext cx="8305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4.wmf"/><Relationship Id="rId18" Type="http://schemas.openxmlformats.org/officeDocument/2006/relationships/oleObject" Target="../embeddings/oleObject51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48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47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60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54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25.wmf"/><Relationship Id="rId5" Type="http://schemas.openxmlformats.org/officeDocument/2006/relationships/image" Target="../media/image49.wmf"/><Relationship Id="rId15" Type="http://schemas.openxmlformats.org/officeDocument/2006/relationships/image" Target="../media/image51.wmf"/><Relationship Id="rId23" Type="http://schemas.openxmlformats.org/officeDocument/2006/relationships/image" Target="../media/image55.wmf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53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58.bin"/><Relationship Id="rId22" Type="http://schemas.openxmlformats.org/officeDocument/2006/relationships/oleObject" Target="../embeddings/oleObject6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58.wmf"/><Relationship Id="rId18" Type="http://schemas.openxmlformats.org/officeDocument/2006/relationships/oleObject" Target="../embeddings/oleObject70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62.wmf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25.wmf"/><Relationship Id="rId5" Type="http://schemas.openxmlformats.org/officeDocument/2006/relationships/image" Target="../media/image56.wmf"/><Relationship Id="rId15" Type="http://schemas.openxmlformats.org/officeDocument/2006/relationships/image" Target="../media/image59.wmf"/><Relationship Id="rId23" Type="http://schemas.openxmlformats.org/officeDocument/2006/relationships/image" Target="../media/image63.w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61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68.bin"/><Relationship Id="rId22" Type="http://schemas.openxmlformats.org/officeDocument/2006/relationships/oleObject" Target="../embeddings/oleObject7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68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6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85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82.bin"/><Relationship Id="rId17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4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5" Type="http://schemas.openxmlformats.org/officeDocument/2006/relationships/image" Target="../media/image74.wmf"/><Relationship Id="rId10" Type="http://schemas.openxmlformats.org/officeDocument/2006/relationships/oleObject" Target="../embeddings/oleObject81.bin"/><Relationship Id="rId19" Type="http://schemas.openxmlformats.org/officeDocument/2006/relationships/image" Target="../media/image76.wmf"/><Relationship Id="rId4" Type="http://schemas.openxmlformats.org/officeDocument/2006/relationships/oleObject" Target="../embeddings/oleObject78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8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83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2.wmf"/><Relationship Id="rId20" Type="http://schemas.openxmlformats.org/officeDocument/2006/relationships/image" Target="../media/image8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85.png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90.wmf"/><Relationship Id="rId18" Type="http://schemas.openxmlformats.org/officeDocument/2006/relationships/oleObject" Target="../embeddings/oleObject101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94.wmf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92.wmf"/><Relationship Id="rId25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0.bin"/><Relationship Id="rId20" Type="http://schemas.openxmlformats.org/officeDocument/2006/relationships/oleObject" Target="../embeddings/oleObject102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89.wmf"/><Relationship Id="rId24" Type="http://schemas.openxmlformats.org/officeDocument/2006/relationships/oleObject" Target="../embeddings/oleObject104.bin"/><Relationship Id="rId5" Type="http://schemas.openxmlformats.org/officeDocument/2006/relationships/image" Target="../media/image86.wmf"/><Relationship Id="rId15" Type="http://schemas.openxmlformats.org/officeDocument/2006/relationships/image" Target="../media/image91.wmf"/><Relationship Id="rId23" Type="http://schemas.openxmlformats.org/officeDocument/2006/relationships/image" Target="../media/image95.wmf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93.w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99.bin"/><Relationship Id="rId22" Type="http://schemas.openxmlformats.org/officeDocument/2006/relationships/oleObject" Target="../embeddings/oleObject10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8.jpeg"/><Relationship Id="rId5" Type="http://schemas.openxmlformats.org/officeDocument/2006/relationships/image" Target="../media/image97.wmf"/><Relationship Id="rId4" Type="http://schemas.openxmlformats.org/officeDocument/2006/relationships/oleObject" Target="../embeddings/oleObject10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image" Target="../media/image102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07.bin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2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9.wmf"/><Relationship Id="rId11" Type="http://schemas.openxmlformats.org/officeDocument/2006/relationships/image" Target="../media/image101.wmf"/><Relationship Id="rId5" Type="http://schemas.openxmlformats.org/officeDocument/2006/relationships/oleObject" Target="../embeddings/oleObject106.bin"/><Relationship Id="rId15" Type="http://schemas.openxmlformats.org/officeDocument/2006/relationships/image" Target="../media/image103.wmf"/><Relationship Id="rId10" Type="http://schemas.openxmlformats.org/officeDocument/2006/relationships/oleObject" Target="../embeddings/oleObject109.bin"/><Relationship Id="rId4" Type="http://schemas.openxmlformats.org/officeDocument/2006/relationships/image" Target="../media/image104.png"/><Relationship Id="rId9" Type="http://schemas.openxmlformats.org/officeDocument/2006/relationships/oleObject" Target="../embeddings/oleObject108.bin"/><Relationship Id="rId14" Type="http://schemas.openxmlformats.org/officeDocument/2006/relationships/oleObject" Target="../embeddings/oleObject11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image" Target="../media/image109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06.wmf"/><Relationship Id="rId12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08.wmf"/><Relationship Id="rId5" Type="http://schemas.openxmlformats.org/officeDocument/2006/relationships/image" Target="../media/image105.wmf"/><Relationship Id="rId15" Type="http://schemas.openxmlformats.org/officeDocument/2006/relationships/image" Target="../media/image110.wmf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07.wmf"/><Relationship Id="rId14" Type="http://schemas.openxmlformats.org/officeDocument/2006/relationships/oleObject" Target="../embeddings/oleObject11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13" Type="http://schemas.openxmlformats.org/officeDocument/2006/relationships/image" Target="../media/image114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5.wmf"/><Relationship Id="rId5" Type="http://schemas.openxmlformats.org/officeDocument/2006/relationships/image" Target="../media/image111.wmf"/><Relationship Id="rId10" Type="http://schemas.openxmlformats.org/officeDocument/2006/relationships/oleObject" Target="../embeddings/oleObject122.bin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11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jpe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5.bin"/><Relationship Id="rId5" Type="http://schemas.openxmlformats.org/officeDocument/2006/relationships/image" Target="../media/image115.wmf"/><Relationship Id="rId10" Type="http://schemas.openxmlformats.org/officeDocument/2006/relationships/image" Target="../media/image117.wmf"/><Relationship Id="rId4" Type="http://schemas.openxmlformats.org/officeDocument/2006/relationships/oleObject" Target="../embeddings/oleObject124.bin"/><Relationship Id="rId9" Type="http://schemas.openxmlformats.org/officeDocument/2006/relationships/oleObject" Target="../embeddings/oleObject12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123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20.wmf"/><Relationship Id="rId12" Type="http://schemas.openxmlformats.org/officeDocument/2006/relationships/oleObject" Target="../embeddings/oleObject1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22.wmf"/><Relationship Id="rId5" Type="http://schemas.openxmlformats.org/officeDocument/2006/relationships/image" Target="../media/image119.wmf"/><Relationship Id="rId10" Type="http://schemas.openxmlformats.org/officeDocument/2006/relationships/oleObject" Target="../embeddings/oleObject130.bin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2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26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31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28.wmf"/><Relationship Id="rId12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30.wmf"/><Relationship Id="rId5" Type="http://schemas.openxmlformats.org/officeDocument/2006/relationships/image" Target="../media/image127.wmf"/><Relationship Id="rId15" Type="http://schemas.openxmlformats.org/officeDocument/2006/relationships/image" Target="../media/image132.wmf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29.wmf"/><Relationship Id="rId14" Type="http://schemas.openxmlformats.org/officeDocument/2006/relationships/oleObject" Target="../embeddings/oleObject13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35.wmf"/><Relationship Id="rId4" Type="http://schemas.openxmlformats.org/officeDocument/2006/relationships/image" Target="../media/image136.png"/><Relationship Id="rId9" Type="http://schemas.openxmlformats.org/officeDocument/2006/relationships/oleObject" Target="../embeddings/oleObject14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oleObject" Target="../embeddings/oleObject147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38.wmf"/><Relationship Id="rId12" Type="http://schemas.openxmlformats.org/officeDocument/2006/relationships/image" Target="../media/image14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2.w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44.bin"/><Relationship Id="rId11" Type="http://schemas.openxmlformats.org/officeDocument/2006/relationships/oleObject" Target="../embeddings/oleObject146.bin"/><Relationship Id="rId5" Type="http://schemas.openxmlformats.org/officeDocument/2006/relationships/image" Target="../media/image137.wmf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139.wmf"/><Relationship Id="rId4" Type="http://schemas.openxmlformats.org/officeDocument/2006/relationships/oleObject" Target="../embeddings/oleObject143.bin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4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image" Target="../media/image148.wmf"/><Relationship Id="rId18" Type="http://schemas.openxmlformats.org/officeDocument/2006/relationships/image" Target="../media/image150.wmf"/><Relationship Id="rId26" Type="http://schemas.openxmlformats.org/officeDocument/2006/relationships/image" Target="../media/image154.wmf"/><Relationship Id="rId3" Type="http://schemas.openxmlformats.org/officeDocument/2006/relationships/notesSlide" Target="../notesSlides/notesSlide25.xml"/><Relationship Id="rId21" Type="http://schemas.openxmlformats.org/officeDocument/2006/relationships/oleObject" Target="../embeddings/oleObject158.bin"/><Relationship Id="rId7" Type="http://schemas.openxmlformats.org/officeDocument/2006/relationships/image" Target="../media/image145.wmf"/><Relationship Id="rId12" Type="http://schemas.openxmlformats.org/officeDocument/2006/relationships/oleObject" Target="../embeddings/oleObject153.bin"/><Relationship Id="rId17" Type="http://schemas.openxmlformats.org/officeDocument/2006/relationships/oleObject" Target="../embeddings/oleObject156.bin"/><Relationship Id="rId25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9.wmf"/><Relationship Id="rId20" Type="http://schemas.openxmlformats.org/officeDocument/2006/relationships/image" Target="../media/image151.wmf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147.wmf"/><Relationship Id="rId24" Type="http://schemas.openxmlformats.org/officeDocument/2006/relationships/image" Target="../media/image153.wmf"/><Relationship Id="rId5" Type="http://schemas.openxmlformats.org/officeDocument/2006/relationships/image" Target="../media/image144.wmf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28" Type="http://schemas.openxmlformats.org/officeDocument/2006/relationships/image" Target="../media/image155.wmf"/><Relationship Id="rId10" Type="http://schemas.openxmlformats.org/officeDocument/2006/relationships/oleObject" Target="../embeddings/oleObject152.bin"/><Relationship Id="rId19" Type="http://schemas.openxmlformats.org/officeDocument/2006/relationships/oleObject" Target="../embeddings/oleObject157.bin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46.wmf"/><Relationship Id="rId14" Type="http://schemas.openxmlformats.org/officeDocument/2006/relationships/oleObject" Target="../embeddings/oleObject154.bin"/><Relationship Id="rId22" Type="http://schemas.openxmlformats.org/officeDocument/2006/relationships/image" Target="../media/image152.wmf"/><Relationship Id="rId27" Type="http://schemas.openxmlformats.org/officeDocument/2006/relationships/oleObject" Target="../embeddings/oleObject16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13" Type="http://schemas.openxmlformats.org/officeDocument/2006/relationships/image" Target="../media/image160.wmf"/><Relationship Id="rId18" Type="http://schemas.openxmlformats.org/officeDocument/2006/relationships/oleObject" Target="../embeddings/oleObject169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57.wmf"/><Relationship Id="rId12" Type="http://schemas.openxmlformats.org/officeDocument/2006/relationships/oleObject" Target="../embeddings/oleObject166.bin"/><Relationship Id="rId17" Type="http://schemas.openxmlformats.org/officeDocument/2006/relationships/image" Target="../media/image16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8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63.bin"/><Relationship Id="rId11" Type="http://schemas.openxmlformats.org/officeDocument/2006/relationships/image" Target="../media/image159.wmf"/><Relationship Id="rId5" Type="http://schemas.openxmlformats.org/officeDocument/2006/relationships/image" Target="../media/image156.wmf"/><Relationship Id="rId15" Type="http://schemas.openxmlformats.org/officeDocument/2006/relationships/image" Target="../media/image161.wmf"/><Relationship Id="rId10" Type="http://schemas.openxmlformats.org/officeDocument/2006/relationships/oleObject" Target="../embeddings/oleObject165.bin"/><Relationship Id="rId19" Type="http://schemas.openxmlformats.org/officeDocument/2006/relationships/image" Target="../media/image163.wmf"/><Relationship Id="rId4" Type="http://schemas.openxmlformats.org/officeDocument/2006/relationships/oleObject" Target="../embeddings/oleObject162.bin"/><Relationship Id="rId9" Type="http://schemas.openxmlformats.org/officeDocument/2006/relationships/image" Target="../media/image158.wmf"/><Relationship Id="rId14" Type="http://schemas.openxmlformats.org/officeDocument/2006/relationships/oleObject" Target="../embeddings/oleObject167.bin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8.wmf"/><Relationship Id="rId18" Type="http://schemas.openxmlformats.org/officeDocument/2006/relationships/oleObject" Target="../embeddings/oleObject177.bin"/><Relationship Id="rId26" Type="http://schemas.openxmlformats.org/officeDocument/2006/relationships/oleObject" Target="../embeddings/oleObject181.bin"/><Relationship Id="rId21" Type="http://schemas.openxmlformats.org/officeDocument/2006/relationships/image" Target="../media/image172.wmf"/><Relationship Id="rId34" Type="http://schemas.openxmlformats.org/officeDocument/2006/relationships/oleObject" Target="../embeddings/oleObject185.bin"/><Relationship Id="rId7" Type="http://schemas.openxmlformats.org/officeDocument/2006/relationships/image" Target="../media/image165.wmf"/><Relationship Id="rId12" Type="http://schemas.openxmlformats.org/officeDocument/2006/relationships/oleObject" Target="../embeddings/oleObject174.bin"/><Relationship Id="rId17" Type="http://schemas.openxmlformats.org/officeDocument/2006/relationships/image" Target="../media/image170.wmf"/><Relationship Id="rId25" Type="http://schemas.openxmlformats.org/officeDocument/2006/relationships/image" Target="../media/image174.wmf"/><Relationship Id="rId33" Type="http://schemas.openxmlformats.org/officeDocument/2006/relationships/image" Target="../media/image17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6.bin"/><Relationship Id="rId20" Type="http://schemas.openxmlformats.org/officeDocument/2006/relationships/oleObject" Target="../embeddings/oleObject178.bin"/><Relationship Id="rId29" Type="http://schemas.openxmlformats.org/officeDocument/2006/relationships/image" Target="../media/image176.w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71.bin"/><Relationship Id="rId11" Type="http://schemas.openxmlformats.org/officeDocument/2006/relationships/image" Target="../media/image167.wmf"/><Relationship Id="rId24" Type="http://schemas.openxmlformats.org/officeDocument/2006/relationships/oleObject" Target="../embeddings/oleObject180.bin"/><Relationship Id="rId32" Type="http://schemas.openxmlformats.org/officeDocument/2006/relationships/oleObject" Target="../embeddings/oleObject184.bin"/><Relationship Id="rId37" Type="http://schemas.openxmlformats.org/officeDocument/2006/relationships/image" Target="../media/image180.wmf"/><Relationship Id="rId5" Type="http://schemas.openxmlformats.org/officeDocument/2006/relationships/image" Target="../media/image164.wmf"/><Relationship Id="rId15" Type="http://schemas.openxmlformats.org/officeDocument/2006/relationships/image" Target="../media/image169.wmf"/><Relationship Id="rId23" Type="http://schemas.openxmlformats.org/officeDocument/2006/relationships/image" Target="../media/image173.wmf"/><Relationship Id="rId28" Type="http://schemas.openxmlformats.org/officeDocument/2006/relationships/oleObject" Target="../embeddings/oleObject182.bin"/><Relationship Id="rId36" Type="http://schemas.openxmlformats.org/officeDocument/2006/relationships/oleObject" Target="../embeddings/oleObject186.bin"/><Relationship Id="rId10" Type="http://schemas.openxmlformats.org/officeDocument/2006/relationships/oleObject" Target="../embeddings/oleObject173.bin"/><Relationship Id="rId19" Type="http://schemas.openxmlformats.org/officeDocument/2006/relationships/image" Target="../media/image171.wmf"/><Relationship Id="rId31" Type="http://schemas.openxmlformats.org/officeDocument/2006/relationships/image" Target="../media/image177.wmf"/><Relationship Id="rId4" Type="http://schemas.openxmlformats.org/officeDocument/2006/relationships/oleObject" Target="../embeddings/oleObject170.bin"/><Relationship Id="rId9" Type="http://schemas.openxmlformats.org/officeDocument/2006/relationships/image" Target="../media/image166.wmf"/><Relationship Id="rId14" Type="http://schemas.openxmlformats.org/officeDocument/2006/relationships/oleObject" Target="../embeddings/oleObject175.bin"/><Relationship Id="rId22" Type="http://schemas.openxmlformats.org/officeDocument/2006/relationships/oleObject" Target="../embeddings/oleObject179.bin"/><Relationship Id="rId27" Type="http://schemas.openxmlformats.org/officeDocument/2006/relationships/image" Target="../media/image175.wmf"/><Relationship Id="rId30" Type="http://schemas.openxmlformats.org/officeDocument/2006/relationships/oleObject" Target="../embeddings/oleObject183.bin"/><Relationship Id="rId35" Type="http://schemas.openxmlformats.org/officeDocument/2006/relationships/image" Target="../media/image179.wmf"/><Relationship Id="rId8" Type="http://schemas.openxmlformats.org/officeDocument/2006/relationships/oleObject" Target="../embeddings/oleObject172.bin"/><Relationship Id="rId3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9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9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88.bin"/><Relationship Id="rId5" Type="http://schemas.openxmlformats.org/officeDocument/2006/relationships/image" Target="../media/image181.wmf"/><Relationship Id="rId4" Type="http://schemas.openxmlformats.org/officeDocument/2006/relationships/oleObject" Target="../embeddings/oleObject187.bin"/><Relationship Id="rId9" Type="http://schemas.openxmlformats.org/officeDocument/2006/relationships/image" Target="../media/image18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7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32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30.wmf"/><Relationship Id="rId25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7.wmf"/><Relationship Id="rId24" Type="http://schemas.openxmlformats.org/officeDocument/2006/relationships/oleObject" Target="../embeddings/oleObject30.bin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23" Type="http://schemas.openxmlformats.org/officeDocument/2006/relationships/image" Target="../media/image33.w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38.bin"/><Relationship Id="rId26" Type="http://schemas.openxmlformats.org/officeDocument/2006/relationships/oleObject" Target="../embeddings/oleObject42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30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28.wmf"/><Relationship Id="rId25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29" Type="http://schemas.openxmlformats.org/officeDocument/2006/relationships/image" Target="../media/image39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8.wmf"/><Relationship Id="rId24" Type="http://schemas.openxmlformats.org/officeDocument/2006/relationships/oleObject" Target="../embeddings/oleObject41.bin"/><Relationship Id="rId5" Type="http://schemas.openxmlformats.org/officeDocument/2006/relationships/image" Target="../media/image35.wmf"/><Relationship Id="rId15" Type="http://schemas.openxmlformats.org/officeDocument/2006/relationships/image" Target="../media/image25.wmf"/><Relationship Id="rId23" Type="http://schemas.openxmlformats.org/officeDocument/2006/relationships/image" Target="../media/image31.wmf"/><Relationship Id="rId28" Type="http://schemas.openxmlformats.org/officeDocument/2006/relationships/oleObject" Target="../embeddings/oleObject43.bin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29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Relationship Id="rId27" Type="http://schemas.openxmlformats.org/officeDocument/2006/relationships/image" Target="../media/image3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7" descr="40-17"/>
          <p:cNvPicPr>
            <a:picLocks noChangeAspect="1" noChangeArrowheads="1"/>
          </p:cNvPicPr>
          <p:nvPr/>
        </p:nvPicPr>
        <p:blipFill>
          <a:blip r:embed="rId3" cstate="print">
            <a:lum bright="-20000" contrast="-40000"/>
          </a:blip>
          <a:srcRect/>
          <a:stretch>
            <a:fillRect/>
          </a:stretch>
        </p:blipFill>
        <p:spPr bwMode="auto">
          <a:xfrm>
            <a:off x="468313" y="1106488"/>
            <a:ext cx="8280400" cy="553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280400" cy="4897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  <a:tabLst>
                <a:tab pos="625475" algn="l"/>
              </a:tabLst>
            </a:pPr>
            <a:r>
              <a:rPr lang="en-US" altLang="zh-CN" sz="4400" b="1" smtClean="0">
                <a:solidFill>
                  <a:srgbClr val="FFFF00"/>
                </a:solidFill>
              </a:rPr>
              <a:t>    </a:t>
            </a:r>
            <a:r>
              <a:rPr lang="zh-CN" altLang="en-US" sz="4400" b="1" smtClean="0">
                <a:solidFill>
                  <a:srgbClr val="FFFF00"/>
                </a:solidFill>
              </a:rPr>
              <a:t>第二章</a:t>
            </a:r>
          </a:p>
          <a:p>
            <a:pPr eaLnBrk="1" hangingPunct="1">
              <a:buFontTx/>
              <a:buNone/>
              <a:tabLst>
                <a:tab pos="625475" algn="l"/>
              </a:tabLst>
            </a:pPr>
            <a:endParaRPr lang="zh-CN" altLang="en-US" sz="4400" smtClean="0">
              <a:solidFill>
                <a:srgbClr val="FFFF00"/>
              </a:solidFill>
            </a:endParaRPr>
          </a:p>
          <a:p>
            <a:pPr algn="ctr" eaLnBrk="1" hangingPunct="1">
              <a:buFontTx/>
              <a:buNone/>
              <a:tabLst>
                <a:tab pos="625475" algn="l"/>
              </a:tabLst>
            </a:pPr>
            <a:r>
              <a:rPr lang="zh-CN" altLang="en-US" sz="8800" b="1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二 体 问 题</a:t>
            </a:r>
          </a:p>
        </p:txBody>
      </p:sp>
      <p:sp>
        <p:nvSpPr>
          <p:cNvPr id="4506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天体力学基础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7"/>
          <p:cNvSpPr>
            <a:spLocks noChangeArrowheads="1"/>
          </p:cNvSpPr>
          <p:nvPr/>
        </p:nvSpPr>
        <p:spPr bwMode="auto">
          <a:xfrm>
            <a:off x="468313" y="981075"/>
            <a:ext cx="331152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tabLst>
                <a:tab pos="625475" algn="l"/>
              </a:tabLst>
            </a:pPr>
            <a:r>
              <a:rPr lang="zh-CN" altLang="en-US" sz="2400"/>
              <a:t>两式相减：</a:t>
            </a:r>
          </a:p>
        </p:txBody>
      </p:sp>
      <p:sp>
        <p:nvSpPr>
          <p:cNvPr id="6156" name="Text Box 13"/>
          <p:cNvSpPr txBox="1">
            <a:spLocks noChangeArrowheads="1"/>
          </p:cNvSpPr>
          <p:nvPr/>
        </p:nvSpPr>
        <p:spPr bwMode="auto">
          <a:xfrm>
            <a:off x="5292725" y="981075"/>
            <a:ext cx="3671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GB" sz="2400">
                <a:latin typeface="Myriad Roman"/>
              </a:rPr>
              <a:t>得到相对运动方程：</a:t>
            </a:r>
            <a:endParaRPr lang="en-GB" altLang="zh-CN" sz="2400">
              <a:latin typeface="Myriad Roman"/>
            </a:endParaRPr>
          </a:p>
        </p:txBody>
      </p:sp>
      <p:sp>
        <p:nvSpPr>
          <p:cNvPr id="6157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2.1.2 </a:t>
            </a:r>
            <a:r>
              <a:rPr lang="zh-CN" altLang="en-US" smtClean="0"/>
              <a:t>二体运动方程及经典积分</a:t>
            </a:r>
          </a:p>
        </p:txBody>
      </p:sp>
      <p:graphicFrame>
        <p:nvGraphicFramePr>
          <p:cNvPr id="6146" name="Object 25"/>
          <p:cNvGraphicFramePr>
            <a:graphicFrameLocks noChangeAspect="1"/>
          </p:cNvGraphicFramePr>
          <p:nvPr/>
        </p:nvGraphicFramePr>
        <p:xfrm>
          <a:off x="571500" y="1428750"/>
          <a:ext cx="2297113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4" name="Equation" r:id="rId4" imgW="1104840" imgH="812520" progId="Equation.DSMT4">
                  <p:embed/>
                </p:oleObj>
              </mc:Choice>
              <mc:Fallback>
                <p:oleObj name="Equation" r:id="rId4" imgW="1104840" imgH="81252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428750"/>
                        <a:ext cx="2297113" cy="169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751913"/>
              </p:ext>
            </p:extLst>
          </p:nvPr>
        </p:nvGraphicFramePr>
        <p:xfrm>
          <a:off x="6643688" y="2643188"/>
          <a:ext cx="21431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5" name="Equation" r:id="rId6" imgW="1015920" imgH="253800" progId="Equation.DSMT4">
                  <p:embed/>
                </p:oleObj>
              </mc:Choice>
              <mc:Fallback>
                <p:oleObj name="Equation" r:id="rId6" imgW="1015920" imgH="2538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2643188"/>
                        <a:ext cx="2143125" cy="53181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2"/>
          <p:cNvGrpSpPr>
            <a:grpSpLocks/>
          </p:cNvGrpSpPr>
          <p:nvPr/>
        </p:nvGrpSpPr>
        <p:grpSpPr bwMode="auto">
          <a:xfrm>
            <a:off x="3500438" y="1643063"/>
            <a:ext cx="4129087" cy="931862"/>
            <a:chOff x="3500430" y="1643050"/>
            <a:chExt cx="4129116" cy="932454"/>
          </a:xfrm>
        </p:grpSpPr>
        <p:graphicFrame>
          <p:nvGraphicFramePr>
            <p:cNvPr id="6153" name="Object 27"/>
            <p:cNvGraphicFramePr>
              <a:graphicFrameLocks noChangeAspect="1"/>
            </p:cNvGraphicFramePr>
            <p:nvPr/>
          </p:nvGraphicFramePr>
          <p:xfrm>
            <a:off x="5586420" y="1643050"/>
            <a:ext cx="2043126" cy="932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6" name="Equation" r:id="rId8" imgW="914400" imgH="419040" progId="Equation.DSMT4">
                    <p:embed/>
                  </p:oleObj>
                </mc:Choice>
                <mc:Fallback>
                  <p:oleObj name="Equation" r:id="rId8" imgW="914400" imgH="41904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6420" y="1643050"/>
                          <a:ext cx="2043126" cy="9324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62" name="组合 31"/>
            <p:cNvGrpSpPr>
              <a:grpSpLocks/>
            </p:cNvGrpSpPr>
            <p:nvPr/>
          </p:nvGrpSpPr>
          <p:grpSpPr bwMode="auto">
            <a:xfrm>
              <a:off x="3500430" y="1643050"/>
              <a:ext cx="1714512" cy="573092"/>
              <a:chOff x="3500430" y="1643050"/>
              <a:chExt cx="1714512" cy="573092"/>
            </a:xfrm>
          </p:grpSpPr>
          <p:graphicFrame>
            <p:nvGraphicFramePr>
              <p:cNvPr id="6154" name="Object 26"/>
              <p:cNvGraphicFramePr>
                <a:graphicFrameLocks noChangeAspect="1"/>
              </p:cNvGraphicFramePr>
              <p:nvPr/>
            </p:nvGraphicFramePr>
            <p:xfrm>
              <a:off x="3643306" y="1643050"/>
              <a:ext cx="1285884" cy="5241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27" name="Equation" r:id="rId10" imgW="558720" imgH="228600" progId="Equation.DSMT4">
                      <p:embed/>
                    </p:oleObj>
                  </mc:Choice>
                  <mc:Fallback>
                    <p:oleObj name="Equation" r:id="rId10" imgW="558720" imgH="228600" progId="Equation.DSMT4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3306" y="1643050"/>
                            <a:ext cx="1285884" cy="5241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163" name="直接箭头连接符 30"/>
              <p:cNvCxnSpPr>
                <a:cxnSpLocks noChangeShapeType="1"/>
              </p:cNvCxnSpPr>
              <p:nvPr/>
            </p:nvCxnSpPr>
            <p:spPr bwMode="auto">
              <a:xfrm>
                <a:off x="3500430" y="2214554"/>
                <a:ext cx="1714512" cy="1588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</p:grpSp>
      <p:grpSp>
        <p:nvGrpSpPr>
          <p:cNvPr id="4" name="组合 38"/>
          <p:cNvGrpSpPr>
            <a:grpSpLocks/>
          </p:cNvGrpSpPr>
          <p:nvPr/>
        </p:nvGrpSpPr>
        <p:grpSpPr bwMode="auto">
          <a:xfrm>
            <a:off x="428625" y="4767263"/>
            <a:ext cx="8358188" cy="1838325"/>
            <a:chOff x="428596" y="4767275"/>
            <a:chExt cx="8358246" cy="1838034"/>
          </a:xfrm>
        </p:grpSpPr>
        <p:graphicFrame>
          <p:nvGraphicFramePr>
            <p:cNvPr id="6150" name="Object 2"/>
            <p:cNvGraphicFramePr>
              <a:graphicFrameLocks noChangeAspect="1"/>
            </p:cNvGraphicFramePr>
            <p:nvPr/>
          </p:nvGraphicFramePr>
          <p:xfrm>
            <a:off x="471479" y="5286388"/>
            <a:ext cx="2814637" cy="436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8" name="Equation" r:id="rId12" imgW="1307880" imgH="203040" progId="Equation.DSMT4">
                    <p:embed/>
                  </p:oleObj>
                </mc:Choice>
                <mc:Fallback>
                  <p:oleObj name="Equation" r:id="rId12" imgW="130788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79" y="5286388"/>
                          <a:ext cx="2814637" cy="436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1" name="Text Box 31"/>
            <p:cNvSpPr txBox="1">
              <a:spLocks noChangeArrowheads="1"/>
            </p:cNvSpPr>
            <p:nvPr/>
          </p:nvSpPr>
          <p:spPr bwMode="auto">
            <a:xfrm>
              <a:off x="4251352" y="6143644"/>
              <a:ext cx="4535490" cy="46166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25400" algn="ctr">
              <a:solidFill>
                <a:schemeClr val="accent6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/>
                <a:t>得到此式无需力的平方反比关系</a:t>
              </a:r>
            </a:p>
          </p:txBody>
        </p:sp>
        <p:graphicFrame>
          <p:nvGraphicFramePr>
            <p:cNvPr id="6151" name="Object 31"/>
            <p:cNvGraphicFramePr>
              <a:graphicFrameLocks noChangeAspect="1"/>
            </p:cNvGraphicFramePr>
            <p:nvPr/>
          </p:nvGraphicFramePr>
          <p:xfrm>
            <a:off x="428596" y="4767275"/>
            <a:ext cx="195421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9" name="Equation" r:id="rId14" imgW="939600" imgH="215640" progId="Equation.DSMT4">
                    <p:embed/>
                  </p:oleObj>
                </mc:Choice>
                <mc:Fallback>
                  <p:oleObj name="Equation" r:id="rId14" imgW="939600" imgH="21564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596" y="4767275"/>
                          <a:ext cx="1954213" cy="447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Object 32"/>
            <p:cNvGraphicFramePr>
              <a:graphicFrameLocks noChangeAspect="1"/>
            </p:cNvGraphicFramePr>
            <p:nvPr/>
          </p:nvGraphicFramePr>
          <p:xfrm>
            <a:off x="2500298" y="4767275"/>
            <a:ext cx="1690687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0" name="Equation" r:id="rId16" imgW="812520" imgH="215640" progId="Equation.DSMT4">
                    <p:embed/>
                  </p:oleObj>
                </mc:Choice>
                <mc:Fallback>
                  <p:oleObj name="Equation" r:id="rId16" imgW="812520" imgH="21564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298" y="4767275"/>
                          <a:ext cx="1690687" cy="447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37"/>
          <p:cNvGrpSpPr>
            <a:grpSpLocks/>
          </p:cNvGrpSpPr>
          <p:nvPr/>
        </p:nvGrpSpPr>
        <p:grpSpPr bwMode="auto">
          <a:xfrm>
            <a:off x="428625" y="3270250"/>
            <a:ext cx="8343900" cy="2587625"/>
            <a:chOff x="428596" y="3270259"/>
            <a:chExt cx="8343958" cy="2587633"/>
          </a:xfrm>
        </p:grpSpPr>
        <p:graphicFrame>
          <p:nvGraphicFramePr>
            <p:cNvPr id="6148" name="Object 30"/>
            <p:cNvGraphicFramePr>
              <a:graphicFrameLocks noChangeAspect="1"/>
            </p:cNvGraphicFramePr>
            <p:nvPr/>
          </p:nvGraphicFramePr>
          <p:xfrm>
            <a:off x="428596" y="3270259"/>
            <a:ext cx="4725987" cy="1373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1" name="Equation" r:id="rId18" imgW="2273040" imgH="660240" progId="Equation.DSMT4">
                    <p:embed/>
                  </p:oleObj>
                </mc:Choice>
                <mc:Fallback>
                  <p:oleObj name="Equation" r:id="rId18" imgW="2273040" imgH="66024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596" y="3270259"/>
                          <a:ext cx="4725987" cy="1373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3446327"/>
                </p:ext>
              </p:extLst>
            </p:nvPr>
          </p:nvGraphicFramePr>
          <p:xfrm>
            <a:off x="4838702" y="4484701"/>
            <a:ext cx="3933852" cy="1373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2" name="Equation" r:id="rId20" imgW="1892160" imgH="660240" progId="Equation.DSMT4">
                    <p:embed/>
                  </p:oleObj>
                </mc:Choice>
                <mc:Fallback>
                  <p:oleObj name="Equation" r:id="rId20" imgW="1892160" imgH="66024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8702" y="4484701"/>
                          <a:ext cx="3933852" cy="1373191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  <a:alpha val="50000"/>
                          </a:schemeClr>
                        </a:solidFill>
                        <a:ln w="28575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>
            <a:cxnSpLocks noChangeShapeType="1"/>
          </p:cNvCxnSpPr>
          <p:nvPr/>
        </p:nvCxnSpPr>
        <p:spPr bwMode="auto">
          <a:xfrm rot="10800000">
            <a:off x="6980238" y="3254375"/>
            <a:ext cx="1922462" cy="7508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直角三角形 17"/>
          <p:cNvSpPr>
            <a:spLocks noChangeArrowheads="1"/>
          </p:cNvSpPr>
          <p:nvPr/>
        </p:nvSpPr>
        <p:spPr bwMode="auto">
          <a:xfrm rot="-10269650">
            <a:off x="5346700" y="2209800"/>
            <a:ext cx="3311525" cy="2232025"/>
          </a:xfrm>
          <a:prstGeom prst="rtTriangle">
            <a:avLst/>
          </a:prstGeom>
          <a:solidFill>
            <a:srgbClr val="92D050">
              <a:alpha val="50195"/>
            </a:srgbClr>
          </a:solidFill>
          <a:ln w="2857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182" name="椭圆 10"/>
          <p:cNvSpPr>
            <a:spLocks noChangeArrowheads="1"/>
          </p:cNvSpPr>
          <p:nvPr/>
        </p:nvSpPr>
        <p:spPr bwMode="auto">
          <a:xfrm rot="1508711">
            <a:off x="5788025" y="2425700"/>
            <a:ext cx="1584325" cy="2879725"/>
          </a:xfrm>
          <a:prstGeom prst="ellipse">
            <a:avLst/>
          </a:prstGeom>
          <a:solidFill>
            <a:srgbClr val="1D9FEF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183" name="Text Box 11"/>
          <p:cNvSpPr txBox="1">
            <a:spLocks noChangeArrowheads="1"/>
          </p:cNvSpPr>
          <p:nvPr/>
        </p:nvSpPr>
        <p:spPr bwMode="auto">
          <a:xfrm>
            <a:off x="323850" y="962025"/>
            <a:ext cx="48958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altLang="zh-CN" sz="2800" b="1">
                <a:latin typeface="Times" pitchFamily="18" charset="0"/>
              </a:rPr>
              <a:t>h</a:t>
            </a:r>
            <a:r>
              <a:rPr lang="zh-CN" altLang="en-GB" sz="2400">
                <a:latin typeface="Myriad Roman"/>
              </a:rPr>
              <a:t>定义了二体问题中的不变平面</a:t>
            </a:r>
            <a:r>
              <a:rPr lang="en-US" altLang="zh-CN" sz="2400">
                <a:latin typeface="Myriad Roman"/>
              </a:rPr>
              <a:t>:</a:t>
            </a:r>
            <a:endParaRPr lang="zh-CN" altLang="en-GB" sz="2400">
              <a:latin typeface="Myriad Roman"/>
            </a:endParaRPr>
          </a:p>
        </p:txBody>
      </p:sp>
      <p:sp>
        <p:nvSpPr>
          <p:cNvPr id="718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2.1.2 </a:t>
            </a:r>
            <a:r>
              <a:rPr lang="zh-CN" altLang="en-US" smtClean="0"/>
              <a:t>二体运动方程及经典积分</a:t>
            </a:r>
          </a:p>
        </p:txBody>
      </p:sp>
      <p:graphicFrame>
        <p:nvGraphicFramePr>
          <p:cNvPr id="7170" name="Object 8"/>
          <p:cNvGraphicFramePr>
            <a:graphicFrameLocks noChangeAspect="1"/>
          </p:cNvGraphicFramePr>
          <p:nvPr/>
        </p:nvGraphicFramePr>
        <p:xfrm>
          <a:off x="4867275" y="928688"/>
          <a:ext cx="164306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" name="Equation" r:id="rId4" imgW="545760" imgH="164880" progId="Equation.DSMT4">
                  <p:embed/>
                </p:oleObj>
              </mc:Choice>
              <mc:Fallback>
                <p:oleObj name="Equation" r:id="rId4" imgW="545760" imgH="1648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275" y="928688"/>
                        <a:ext cx="1643063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971864"/>
              </p:ext>
            </p:extLst>
          </p:nvPr>
        </p:nvGraphicFramePr>
        <p:xfrm>
          <a:off x="376609" y="1628775"/>
          <a:ext cx="48434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3" name="Equation" r:id="rId6" imgW="2577960" imgH="253800" progId="Equation.DSMT4">
                  <p:embed/>
                </p:oleObj>
              </mc:Choice>
              <mc:Fallback>
                <p:oleObj name="Equation" r:id="rId6" imgW="257796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609" y="1628775"/>
                        <a:ext cx="484346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5" name="椭圆 6"/>
          <p:cNvSpPr>
            <a:spLocks noChangeArrowheads="1"/>
          </p:cNvSpPr>
          <p:nvPr/>
        </p:nvSpPr>
        <p:spPr bwMode="auto">
          <a:xfrm>
            <a:off x="6800850" y="3138488"/>
            <a:ext cx="176213" cy="182562"/>
          </a:xfrm>
          <a:prstGeom prst="ellipse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7172" name="Object 7"/>
          <p:cNvGraphicFramePr>
            <a:graphicFrameLocks noChangeAspect="1"/>
          </p:cNvGraphicFramePr>
          <p:nvPr/>
        </p:nvGraphicFramePr>
        <p:xfrm>
          <a:off x="6994525" y="2989263"/>
          <a:ext cx="2952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4" name="Equation" r:id="rId8" imgW="190440" imgH="228600" progId="Equation.DSMT4">
                  <p:embed/>
                </p:oleObj>
              </mc:Choice>
              <mc:Fallback>
                <p:oleObj name="Equation" r:id="rId8" imgW="19044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525" y="2989263"/>
                        <a:ext cx="29527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7499350" y="2484438"/>
          <a:ext cx="3127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5" name="Equation" r:id="rId10" imgW="203040" imgH="228600" progId="Equation.DSMT4">
                  <p:embed/>
                </p:oleObj>
              </mc:Choice>
              <mc:Fallback>
                <p:oleObj name="Equation" r:id="rId10" imgW="20304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9350" y="2484438"/>
                        <a:ext cx="312738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6" name="椭圆 9"/>
          <p:cNvSpPr>
            <a:spLocks noChangeArrowheads="1"/>
          </p:cNvSpPr>
          <p:nvPr/>
        </p:nvSpPr>
        <p:spPr bwMode="auto">
          <a:xfrm>
            <a:off x="7246938" y="2601913"/>
            <a:ext cx="176212" cy="182562"/>
          </a:xfrm>
          <a:prstGeom prst="ellipse">
            <a:avLst/>
          </a:prstGeom>
          <a:solidFill>
            <a:srgbClr val="0070C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直角三角形 14"/>
          <p:cNvSpPr>
            <a:spLocks noChangeArrowheads="1"/>
          </p:cNvSpPr>
          <p:nvPr/>
        </p:nvSpPr>
        <p:spPr bwMode="auto">
          <a:xfrm rot="519939">
            <a:off x="5368925" y="2225675"/>
            <a:ext cx="3313113" cy="2232025"/>
          </a:xfrm>
          <a:prstGeom prst="rtTriangle">
            <a:avLst/>
          </a:prstGeom>
          <a:solidFill>
            <a:srgbClr val="92D050">
              <a:alpha val="50195"/>
            </a:srgbClr>
          </a:solidFill>
          <a:ln w="2857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cxnSp>
        <p:nvCxnSpPr>
          <p:cNvPr id="20" name="直接连接符 19"/>
          <p:cNvCxnSpPr>
            <a:cxnSpLocks noChangeShapeType="1"/>
          </p:cNvCxnSpPr>
          <p:nvPr/>
        </p:nvCxnSpPr>
        <p:spPr bwMode="auto">
          <a:xfrm rot="10800000">
            <a:off x="4943475" y="2490788"/>
            <a:ext cx="1871663" cy="7207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直接箭头连接符 24"/>
          <p:cNvCxnSpPr>
            <a:cxnSpLocks noChangeShapeType="1"/>
          </p:cNvCxnSpPr>
          <p:nvPr/>
        </p:nvCxnSpPr>
        <p:spPr bwMode="auto">
          <a:xfrm rot="5400000" flipH="1" flipV="1">
            <a:off x="7310438" y="2003425"/>
            <a:ext cx="723900" cy="5365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直接连接符 26"/>
          <p:cNvCxnSpPr>
            <a:cxnSpLocks noChangeShapeType="1"/>
            <a:stCxn id="7185" idx="7"/>
            <a:endCxn id="7186" idx="3"/>
          </p:cNvCxnSpPr>
          <p:nvPr/>
        </p:nvCxnSpPr>
        <p:spPr bwMode="auto">
          <a:xfrm rot="5400000" flipH="1" flipV="1">
            <a:off x="6908007" y="2801144"/>
            <a:ext cx="407987" cy="320675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/>
            <a:tailEnd/>
          </a:ln>
        </p:spPr>
      </p:cxnSp>
      <p:cxnSp>
        <p:nvCxnSpPr>
          <p:cNvPr id="29" name="直接箭头连接符 28"/>
          <p:cNvCxnSpPr>
            <a:cxnSpLocks noChangeShapeType="1"/>
          </p:cNvCxnSpPr>
          <p:nvPr/>
        </p:nvCxnSpPr>
        <p:spPr bwMode="auto">
          <a:xfrm rot="16200000" flipV="1">
            <a:off x="6632575" y="1982788"/>
            <a:ext cx="796925" cy="5048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" name="直接箭头连接符 33"/>
          <p:cNvCxnSpPr>
            <a:cxnSpLocks noChangeShapeType="1"/>
            <a:stCxn id="7186" idx="2"/>
          </p:cNvCxnSpPr>
          <p:nvPr/>
        </p:nvCxnSpPr>
        <p:spPr bwMode="auto">
          <a:xfrm rot="10800000">
            <a:off x="6275388" y="2339975"/>
            <a:ext cx="971550" cy="35401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35" name="Object 6"/>
          <p:cNvGraphicFramePr>
            <a:graphicFrameLocks noChangeAspect="1"/>
          </p:cNvGraphicFramePr>
          <p:nvPr/>
        </p:nvGraphicFramePr>
        <p:xfrm>
          <a:off x="8002588" y="1836738"/>
          <a:ext cx="265112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6" name="Equation" r:id="rId12" imgW="114120" imgH="126720" progId="Equation.DSMT4">
                  <p:embed/>
                </p:oleObj>
              </mc:Choice>
              <mc:Fallback>
                <p:oleObj name="Equation" r:id="rId12" imgW="114120" imgH="126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2588" y="1836738"/>
                        <a:ext cx="265112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6850063" y="1547813"/>
          <a:ext cx="26511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7" name="Equation" r:id="rId14" imgW="114120" imgH="164880" progId="Equation.DSMT4">
                  <p:embed/>
                </p:oleObj>
              </mc:Choice>
              <mc:Fallback>
                <p:oleObj name="Equation" r:id="rId14" imgW="114120" imgH="1648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0063" y="1547813"/>
                        <a:ext cx="265112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5986463" y="2124075"/>
          <a:ext cx="2936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8" name="Equation" r:id="rId16" imgW="126720" imgH="164880" progId="Equation.DSMT4">
                  <p:embed/>
                </p:oleObj>
              </mc:Choice>
              <mc:Fallback>
                <p:oleObj name="Equation" r:id="rId16" imgW="126720" imgH="1648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6463" y="2124075"/>
                        <a:ext cx="29368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9"/>
          <p:cNvGraphicFramePr>
            <a:graphicFrameLocks noChangeAspect="1"/>
          </p:cNvGraphicFramePr>
          <p:nvPr/>
        </p:nvGraphicFramePr>
        <p:xfrm>
          <a:off x="466725" y="2708275"/>
          <a:ext cx="3875088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9" name="Equation" r:id="rId18" imgW="1866600" imgH="927000" progId="Equation.DSMT4">
                  <p:embed/>
                </p:oleObj>
              </mc:Choice>
              <mc:Fallback>
                <p:oleObj name="Equation" r:id="rId18" imgW="1866600" imgH="9270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2708275"/>
                        <a:ext cx="3875088" cy="192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250825" y="2205038"/>
            <a:ext cx="4968875" cy="50323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625475" algn="l"/>
              </a:tabLst>
              <a:defRPr/>
            </a:pPr>
            <a:r>
              <a:rPr lang="zh-CN" altLang="en-US" sz="2000" kern="0" dirty="0">
                <a:latin typeface="+mn-lt"/>
                <a:ea typeface="+mn-ea"/>
              </a:rPr>
              <a:t>运动发生在不变平面上，可以定义极坐标：</a:t>
            </a:r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250825" y="4654550"/>
            <a:ext cx="42497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tabLst>
                <a:tab pos="625475" algn="l"/>
              </a:tabLst>
            </a:pPr>
            <a:r>
              <a:rPr lang="zh-CN" altLang="en-US" sz="2000"/>
              <a:t>在极坐标系中，角动量积分表现为：</a:t>
            </a: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7740650" y="6092825"/>
            <a:ext cx="8651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常数</a:t>
            </a:r>
          </a:p>
        </p:txBody>
      </p:sp>
      <p:graphicFrame>
        <p:nvGraphicFramePr>
          <p:cNvPr id="44" name="Object 12"/>
          <p:cNvGraphicFramePr>
            <a:graphicFrameLocks noChangeAspect="1"/>
          </p:cNvGraphicFramePr>
          <p:nvPr/>
        </p:nvGraphicFramePr>
        <p:xfrm>
          <a:off x="473075" y="5099050"/>
          <a:ext cx="3738563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0" name="Equation" r:id="rId20" imgW="1815840" imgH="761760" progId="Equation.DSMT4">
                  <p:embed/>
                </p:oleObj>
              </mc:Choice>
              <mc:Fallback>
                <p:oleObj name="Equation" r:id="rId20" imgW="1815840" imgH="7617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5099050"/>
                        <a:ext cx="3738563" cy="157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3"/>
          <p:cNvGraphicFramePr>
            <a:graphicFrameLocks noChangeAspect="1"/>
          </p:cNvGraphicFramePr>
          <p:nvPr/>
        </p:nvGraphicFramePr>
        <p:xfrm>
          <a:off x="6084888" y="5949950"/>
          <a:ext cx="15462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1" name="Equation" r:id="rId22" imgW="495000" imgH="228600" progId="Equation.DSMT4">
                  <p:embed/>
                </p:oleObj>
              </mc:Choice>
              <mc:Fallback>
                <p:oleObj name="Equation" r:id="rId22" imgW="4950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949950"/>
                        <a:ext cx="154622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41" grpId="0" animBg="1"/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4248150" cy="574675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  <a:tabLst>
                <a:tab pos="625475" algn="l"/>
              </a:tabLst>
            </a:pPr>
            <a:r>
              <a:rPr lang="zh-CN" altLang="en-US" sz="2400" smtClean="0"/>
              <a:t>极坐标系下的</a:t>
            </a:r>
            <a:r>
              <a:rPr lang="en-US" altLang="zh-CN" sz="2400" smtClean="0"/>
              <a:t>Kepler</a:t>
            </a:r>
            <a:r>
              <a:rPr lang="zh-CN" altLang="en-US" sz="2400" smtClean="0"/>
              <a:t>第二定律：</a:t>
            </a:r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5148263" y="5589588"/>
            <a:ext cx="3744912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CC"/>
                </a:solidFill>
              </a:rPr>
              <a:t>由此可以理解二体运动近日点和远日点速度的情况</a:t>
            </a:r>
          </a:p>
        </p:txBody>
      </p:sp>
      <p:sp>
        <p:nvSpPr>
          <p:cNvPr id="8206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2.1.2 </a:t>
            </a:r>
            <a:r>
              <a:rPr lang="zh-CN" altLang="en-US" smtClean="0"/>
              <a:t>二体运动方程及经典积分</a:t>
            </a:r>
          </a:p>
        </p:txBody>
      </p:sp>
      <p:graphicFrame>
        <p:nvGraphicFramePr>
          <p:cNvPr id="8194" name="Object 10"/>
          <p:cNvGraphicFramePr>
            <a:graphicFrameLocks noChangeAspect="1"/>
          </p:cNvGraphicFramePr>
          <p:nvPr/>
        </p:nvGraphicFramePr>
        <p:xfrm>
          <a:off x="571500" y="5357813"/>
          <a:ext cx="35004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4" name="Equation" r:id="rId4" imgW="1206360" imgH="393480" progId="Equation.DSMT4">
                  <p:embed/>
                </p:oleObj>
              </mc:Choice>
              <mc:Fallback>
                <p:oleObj name="Equation" r:id="rId4" imgW="120636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357813"/>
                        <a:ext cx="3500438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1"/>
          <p:cNvGraphicFramePr>
            <a:graphicFrameLocks noChangeAspect="1"/>
          </p:cNvGraphicFramePr>
          <p:nvPr/>
        </p:nvGraphicFramePr>
        <p:xfrm>
          <a:off x="611188" y="4292600"/>
          <a:ext cx="4319587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5" name="Equation" r:id="rId6" imgW="2019240" imgH="393480" progId="Equation.DSMT4">
                  <p:embed/>
                </p:oleObj>
              </mc:Choice>
              <mc:Fallback>
                <p:oleObj name="Equation" r:id="rId6" imgW="201924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292600"/>
                        <a:ext cx="4319587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7" name="组合 40"/>
          <p:cNvGrpSpPr>
            <a:grpSpLocks/>
          </p:cNvGrpSpPr>
          <p:nvPr/>
        </p:nvGrpSpPr>
        <p:grpSpPr bwMode="auto">
          <a:xfrm>
            <a:off x="827088" y="2992438"/>
            <a:ext cx="3400425" cy="1012825"/>
            <a:chOff x="5436096" y="2564904"/>
            <a:chExt cx="3399433" cy="1013056"/>
          </a:xfrm>
        </p:grpSpPr>
        <p:sp>
          <p:nvSpPr>
            <p:cNvPr id="8214" name="椭圆 57"/>
            <p:cNvSpPr>
              <a:spLocks noChangeArrowheads="1"/>
            </p:cNvSpPr>
            <p:nvPr/>
          </p:nvSpPr>
          <p:spPr bwMode="auto">
            <a:xfrm>
              <a:off x="5508104" y="3068960"/>
              <a:ext cx="177146" cy="182493"/>
            </a:xfrm>
            <a:prstGeom prst="ellipse">
              <a:avLst/>
            </a:prstGeom>
            <a:solidFill>
              <a:srgbClr val="FFFF00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8200" name="Object 30"/>
            <p:cNvGraphicFramePr>
              <a:graphicFrameLocks noChangeAspect="1"/>
            </p:cNvGraphicFramePr>
            <p:nvPr/>
          </p:nvGraphicFramePr>
          <p:xfrm>
            <a:off x="5436096" y="3212976"/>
            <a:ext cx="295243" cy="364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6" name="Equation" r:id="rId8" imgW="190440" imgH="228600" progId="Equation.DSMT4">
                    <p:embed/>
                  </p:oleObj>
                </mc:Choice>
                <mc:Fallback>
                  <p:oleObj name="Equation" r:id="rId8" imgW="190440" imgH="2286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6096" y="3212976"/>
                          <a:ext cx="295243" cy="3649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31"/>
            <p:cNvGraphicFramePr>
              <a:graphicFrameLocks noChangeAspect="1"/>
            </p:cNvGraphicFramePr>
            <p:nvPr/>
          </p:nvGraphicFramePr>
          <p:xfrm>
            <a:off x="8108776" y="2848202"/>
            <a:ext cx="313732" cy="364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7" name="Equation" r:id="rId10" imgW="203040" imgH="228600" progId="Equation.DSMT4">
                    <p:embed/>
                  </p:oleObj>
                </mc:Choice>
                <mc:Fallback>
                  <p:oleObj name="Equation" r:id="rId10" imgW="203040" imgH="2286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8776" y="2848202"/>
                          <a:ext cx="313732" cy="3647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5" name="椭圆 60"/>
            <p:cNvSpPr>
              <a:spLocks noChangeArrowheads="1"/>
            </p:cNvSpPr>
            <p:nvPr/>
          </p:nvSpPr>
          <p:spPr bwMode="auto">
            <a:xfrm>
              <a:off x="8116628" y="2665396"/>
              <a:ext cx="177146" cy="182493"/>
            </a:xfrm>
            <a:prstGeom prst="ellipse">
              <a:avLst/>
            </a:prstGeom>
            <a:solidFill>
              <a:srgbClr val="0070C0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216" name="直接连接符 17"/>
            <p:cNvCxnSpPr>
              <a:cxnSpLocks noChangeShapeType="1"/>
              <a:stCxn id="8214" idx="6"/>
              <a:endCxn id="8215" idx="2"/>
            </p:cNvCxnSpPr>
            <p:nvPr/>
          </p:nvCxnSpPr>
          <p:spPr bwMode="auto">
            <a:xfrm flipV="1">
              <a:off x="5685250" y="2756643"/>
              <a:ext cx="2431378" cy="40356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8202" name="Object 14"/>
            <p:cNvGraphicFramePr>
              <a:graphicFrameLocks noChangeAspect="1"/>
            </p:cNvGraphicFramePr>
            <p:nvPr/>
          </p:nvGraphicFramePr>
          <p:xfrm>
            <a:off x="7092280" y="2924944"/>
            <a:ext cx="244475" cy="271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8" name="Equation" r:id="rId12" imgW="114120" imgH="126720" progId="Equation.DSMT4">
                    <p:embed/>
                  </p:oleObj>
                </mc:Choice>
                <mc:Fallback>
                  <p:oleObj name="Equation" r:id="rId12" imgW="114120" imgH="12672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2280" y="2924944"/>
                          <a:ext cx="244475" cy="271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3" name="Object 16"/>
            <p:cNvGraphicFramePr>
              <a:graphicFrameLocks noChangeAspect="1"/>
            </p:cNvGraphicFramePr>
            <p:nvPr/>
          </p:nvGraphicFramePr>
          <p:xfrm>
            <a:off x="8316416" y="2564904"/>
            <a:ext cx="519113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9" name="Equation" r:id="rId14" imgW="317160" imgH="177480" progId="Equation.DSMT4">
                    <p:embed/>
                  </p:oleObj>
                </mc:Choice>
                <mc:Fallback>
                  <p:oleObj name="Equation" r:id="rId14" imgW="317160" imgH="1774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6416" y="2564904"/>
                          <a:ext cx="519113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41"/>
          <p:cNvGrpSpPr>
            <a:grpSpLocks/>
          </p:cNvGrpSpPr>
          <p:nvPr/>
        </p:nvGrpSpPr>
        <p:grpSpPr bwMode="auto">
          <a:xfrm>
            <a:off x="1069975" y="1911350"/>
            <a:ext cx="3117850" cy="1620838"/>
            <a:chOff x="5678779" y="1484784"/>
            <a:chExt cx="3117533" cy="1621021"/>
          </a:xfrm>
        </p:grpSpPr>
        <p:graphicFrame>
          <p:nvGraphicFramePr>
            <p:cNvPr id="8196" name="Object 9"/>
            <p:cNvGraphicFramePr>
              <a:graphicFrameLocks noChangeAspect="1"/>
            </p:cNvGraphicFramePr>
            <p:nvPr/>
          </p:nvGraphicFramePr>
          <p:xfrm>
            <a:off x="6300192" y="2060848"/>
            <a:ext cx="705532" cy="3089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0" name="Equation" r:id="rId16" imgW="406080" imgH="177480" progId="Equation.DSMT4">
                    <p:embed/>
                  </p:oleObj>
                </mc:Choice>
                <mc:Fallback>
                  <p:oleObj name="Equation" r:id="rId16" imgW="406080" imgH="1774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0192" y="2060848"/>
                          <a:ext cx="705532" cy="3089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椭圆 60"/>
            <p:cNvSpPr>
              <a:spLocks noChangeArrowheads="1"/>
            </p:cNvSpPr>
            <p:nvPr/>
          </p:nvSpPr>
          <p:spPr bwMode="auto">
            <a:xfrm>
              <a:off x="7964228" y="1590010"/>
              <a:ext cx="177146" cy="182493"/>
            </a:xfrm>
            <a:prstGeom prst="ellipse">
              <a:avLst/>
            </a:prstGeom>
            <a:solidFill>
              <a:srgbClr val="0070C0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210" name="直接连接符 14"/>
            <p:cNvCxnSpPr>
              <a:cxnSpLocks noChangeShapeType="1"/>
              <a:endCxn id="8209" idx="3"/>
            </p:cNvCxnSpPr>
            <p:nvPr/>
          </p:nvCxnSpPr>
          <p:spPr bwMode="auto">
            <a:xfrm flipV="1">
              <a:off x="5678779" y="1745778"/>
              <a:ext cx="2311391" cy="136002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211" name="任意多边形 23"/>
            <p:cNvSpPr>
              <a:spLocks/>
            </p:cNvSpPr>
            <p:nvPr/>
          </p:nvSpPr>
          <p:spPr bwMode="auto">
            <a:xfrm>
              <a:off x="6444208" y="2636912"/>
              <a:ext cx="126311" cy="376452"/>
            </a:xfrm>
            <a:custGeom>
              <a:avLst/>
              <a:gdLst>
                <a:gd name="T0" fmla="*/ 141006 w 96983"/>
                <a:gd name="T1" fmla="*/ 487087 h 290946"/>
                <a:gd name="T2" fmla="*/ 141006 w 96983"/>
                <a:gd name="T3" fmla="*/ 208751 h 290946"/>
                <a:gd name="T4" fmla="*/ 0 w 96983"/>
                <a:gd name="T5" fmla="*/ 0 h 290946"/>
                <a:gd name="T6" fmla="*/ 0 60000 65536"/>
                <a:gd name="T7" fmla="*/ 0 60000 65536"/>
                <a:gd name="T8" fmla="*/ 0 60000 65536"/>
                <a:gd name="T9" fmla="*/ 0 w 96983"/>
                <a:gd name="T10" fmla="*/ 0 h 290946"/>
                <a:gd name="T11" fmla="*/ 96983 w 96983"/>
                <a:gd name="T12" fmla="*/ 290946 h 2909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983" h="290946">
                  <a:moveTo>
                    <a:pt x="83128" y="290946"/>
                  </a:moveTo>
                  <a:cubicBezTo>
                    <a:pt x="90055" y="232064"/>
                    <a:pt x="96983" y="173182"/>
                    <a:pt x="83128" y="124691"/>
                  </a:cubicBezTo>
                  <a:cubicBezTo>
                    <a:pt x="69273" y="76200"/>
                    <a:pt x="34636" y="38100"/>
                    <a:pt x="0" y="0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8197" name="Object 12"/>
            <p:cNvGraphicFramePr>
              <a:graphicFrameLocks noChangeAspect="1"/>
            </p:cNvGraphicFramePr>
            <p:nvPr/>
          </p:nvGraphicFramePr>
          <p:xfrm>
            <a:off x="6155448" y="2760146"/>
            <a:ext cx="349239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1" name="Equation" r:id="rId18" imgW="215640" imgH="177480" progId="Equation.DSMT4">
                    <p:embed/>
                  </p:oleObj>
                </mc:Choice>
                <mc:Fallback>
                  <p:oleObj name="Equation" r:id="rId18" imgW="215640" imgH="1774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5448" y="2760146"/>
                          <a:ext cx="349239" cy="2880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Object 13"/>
            <p:cNvGraphicFramePr>
              <a:graphicFrameLocks noChangeAspect="1"/>
            </p:cNvGraphicFramePr>
            <p:nvPr/>
          </p:nvGraphicFramePr>
          <p:xfrm>
            <a:off x="7020272" y="2348880"/>
            <a:ext cx="515937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2" name="Equation" r:id="rId20" imgW="241200" imgH="177480" progId="Equation.DSMT4">
                    <p:embed/>
                  </p:oleObj>
                </mc:Choice>
                <mc:Fallback>
                  <p:oleObj name="Equation" r:id="rId20" imgW="241200" imgH="1774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2348880"/>
                          <a:ext cx="515937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212" name="直接箭头连接符 28"/>
            <p:cNvCxnSpPr>
              <a:cxnSpLocks noChangeShapeType="1"/>
            </p:cNvCxnSpPr>
            <p:nvPr/>
          </p:nvCxnSpPr>
          <p:spPr bwMode="auto">
            <a:xfrm rot="16200000" flipV="1">
              <a:off x="7900440" y="2355351"/>
              <a:ext cx="535260" cy="69116"/>
            </a:xfrm>
            <a:prstGeom prst="straightConnector1">
              <a:avLst/>
            </a:prstGeom>
            <a:noFill/>
            <a:ln w="19050" algn="ctr">
              <a:solidFill>
                <a:srgbClr val="002060"/>
              </a:solidFill>
              <a:prstDash val="dash"/>
              <a:round/>
              <a:headEnd/>
              <a:tailEnd type="arrow" w="med" len="med"/>
            </a:ln>
          </p:spPr>
        </p:cxnSp>
        <p:graphicFrame>
          <p:nvGraphicFramePr>
            <p:cNvPr id="8199" name="Object 15"/>
            <p:cNvGraphicFramePr>
              <a:graphicFrameLocks noChangeAspect="1"/>
            </p:cNvGraphicFramePr>
            <p:nvPr/>
          </p:nvGraphicFramePr>
          <p:xfrm>
            <a:off x="8172400" y="1484784"/>
            <a:ext cx="623912" cy="2918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3" name="Equation" r:id="rId22" imgW="380880" imgH="177480" progId="Equation.DSMT4">
                    <p:embed/>
                  </p:oleObj>
                </mc:Choice>
                <mc:Fallback>
                  <p:oleObj name="Equation" r:id="rId22" imgW="380880" imgH="1774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2400" y="1484784"/>
                          <a:ext cx="623912" cy="2918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213" name="直接箭头连接符 35"/>
            <p:cNvCxnSpPr>
              <a:cxnSpLocks noChangeShapeType="1"/>
            </p:cNvCxnSpPr>
            <p:nvPr/>
          </p:nvCxnSpPr>
          <p:spPr bwMode="auto">
            <a:xfrm rot="16200000" flipV="1">
              <a:off x="7938656" y="1953491"/>
              <a:ext cx="353290" cy="41563"/>
            </a:xfrm>
            <a:prstGeom prst="straightConnector1">
              <a:avLst/>
            </a:prstGeom>
            <a:noFill/>
            <a:ln w="19050" algn="ctr">
              <a:solidFill>
                <a:srgbClr val="002060"/>
              </a:solidFill>
              <a:prstDash val="dash"/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Text Box 24"/>
          <p:cNvSpPr txBox="1">
            <a:spLocks noChangeArrowheads="1"/>
          </p:cNvSpPr>
          <p:nvPr/>
        </p:nvSpPr>
        <p:spPr bwMode="auto">
          <a:xfrm>
            <a:off x="500063" y="4076700"/>
            <a:ext cx="2960687" cy="4619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积分上式，得到：</a:t>
            </a:r>
          </a:p>
        </p:txBody>
      </p:sp>
      <p:sp>
        <p:nvSpPr>
          <p:cNvPr id="9224" name="Text Box 26"/>
          <p:cNvSpPr txBox="1">
            <a:spLocks noChangeArrowheads="1"/>
          </p:cNvSpPr>
          <p:nvPr/>
        </p:nvSpPr>
        <p:spPr bwMode="auto">
          <a:xfrm>
            <a:off x="5143500" y="5143500"/>
            <a:ext cx="3598863" cy="461963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28575" algn="ctr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活力积分，代表能量守恒</a:t>
            </a:r>
          </a:p>
        </p:txBody>
      </p:sp>
      <p:sp>
        <p:nvSpPr>
          <p:cNvPr id="9225" name="Text Box 27"/>
          <p:cNvSpPr txBox="1">
            <a:spLocks noChangeArrowheads="1"/>
          </p:cNvSpPr>
          <p:nvPr/>
        </p:nvSpPr>
        <p:spPr bwMode="auto">
          <a:xfrm>
            <a:off x="468313" y="6108700"/>
            <a:ext cx="8351837" cy="4889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solidFill>
                  <a:srgbClr val="FF0000"/>
                </a:solidFill>
              </a:rPr>
              <a:t>又得到</a:t>
            </a:r>
            <a:r>
              <a:rPr lang="en-US" altLang="zh-CN" sz="2600" b="1">
                <a:solidFill>
                  <a:srgbClr val="FF0000"/>
                </a:solidFill>
              </a:rPr>
              <a:t>1</a:t>
            </a:r>
            <a:r>
              <a:rPr lang="zh-CN" altLang="en-US" sz="2600" b="1">
                <a:solidFill>
                  <a:srgbClr val="FF0000"/>
                </a:solidFill>
              </a:rPr>
              <a:t>个积分常数</a:t>
            </a:r>
            <a:r>
              <a:rPr lang="en-US" altLang="zh-CN" sz="2600" b="1">
                <a:solidFill>
                  <a:srgbClr val="FF0000"/>
                </a:solidFill>
              </a:rPr>
              <a:t>,</a:t>
            </a:r>
            <a:r>
              <a:rPr lang="zh-CN" altLang="en-US" sz="2600" b="1">
                <a:solidFill>
                  <a:srgbClr val="FF0000"/>
                </a:solidFill>
              </a:rPr>
              <a:t>但后面将看到它不是独立的积分</a:t>
            </a:r>
          </a:p>
        </p:txBody>
      </p:sp>
      <p:sp>
        <p:nvSpPr>
          <p:cNvPr id="922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2.1.2 </a:t>
            </a:r>
            <a:r>
              <a:rPr lang="zh-CN" altLang="en-US" smtClean="0"/>
              <a:t>二体运动方程及经典积分</a:t>
            </a:r>
          </a:p>
        </p:txBody>
      </p:sp>
      <p:graphicFrame>
        <p:nvGraphicFramePr>
          <p:cNvPr id="9218" name="Object 19"/>
          <p:cNvGraphicFramePr>
            <a:graphicFrameLocks noChangeAspect="1"/>
          </p:cNvGraphicFramePr>
          <p:nvPr/>
        </p:nvGraphicFramePr>
        <p:xfrm>
          <a:off x="357188" y="1143000"/>
          <a:ext cx="4040187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" name="Equation" r:id="rId4" imgW="2222280" imgH="203040" progId="Equation.DSMT4">
                  <p:embed/>
                </p:oleObj>
              </mc:Choice>
              <mc:Fallback>
                <p:oleObj name="Equation" r:id="rId4" imgW="222228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143000"/>
                        <a:ext cx="4040187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20"/>
          <p:cNvGraphicFramePr>
            <a:graphicFrameLocks noChangeAspect="1"/>
          </p:cNvGraphicFramePr>
          <p:nvPr/>
        </p:nvGraphicFramePr>
        <p:xfrm>
          <a:off x="428625" y="1571625"/>
          <a:ext cx="3571875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" name="Equation" r:id="rId6" imgW="1752480" imgH="1257120" progId="Equation.DSMT4">
                  <p:embed/>
                </p:oleObj>
              </mc:Choice>
              <mc:Fallback>
                <p:oleObj name="Equation" r:id="rId6" imgW="1752480" imgH="125712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571625"/>
                        <a:ext cx="3571875" cy="2562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461002"/>
              </p:ext>
            </p:extLst>
          </p:nvPr>
        </p:nvGraphicFramePr>
        <p:xfrm>
          <a:off x="7429500" y="1000125"/>
          <a:ext cx="131603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" name="Equation" r:id="rId8" imgW="723600" imgH="393480" progId="Equation.DSMT4">
                  <p:embed/>
                </p:oleObj>
              </mc:Choice>
              <mc:Fallback>
                <p:oleObj name="Equation" r:id="rId8" imgW="723600" imgH="3934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1000125"/>
                        <a:ext cx="1316038" cy="71596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270283"/>
              </p:ext>
            </p:extLst>
          </p:nvPr>
        </p:nvGraphicFramePr>
        <p:xfrm>
          <a:off x="6072188" y="2428875"/>
          <a:ext cx="26781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" name="Equation" r:id="rId10" imgW="1473120" imgH="279360" progId="Equation.DSMT4">
                  <p:embed/>
                </p:oleObj>
              </mc:Choice>
              <mc:Fallback>
                <p:oleObj name="Equation" r:id="rId10" imgW="1473120" imgH="27936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2428875"/>
                        <a:ext cx="2678112" cy="5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3"/>
          <p:cNvGraphicFramePr>
            <a:graphicFrameLocks noChangeAspect="1"/>
          </p:cNvGraphicFramePr>
          <p:nvPr/>
        </p:nvGraphicFramePr>
        <p:xfrm>
          <a:off x="571500" y="4857750"/>
          <a:ext cx="318452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" name="Equation" r:id="rId12" imgW="1562040" imgH="393480" progId="Equation.DSMT4">
                  <p:embed/>
                </p:oleObj>
              </mc:Choice>
              <mc:Fallback>
                <p:oleObj name="Equation" r:id="rId12" imgW="156204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857750"/>
                        <a:ext cx="3184525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81075"/>
            <a:ext cx="2808288" cy="5032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  <a:tabLst>
                <a:tab pos="625475" algn="l"/>
              </a:tabLst>
            </a:pPr>
            <a:r>
              <a:rPr lang="zh-CN" altLang="en-US" sz="2400" b="1" smtClean="0">
                <a:solidFill>
                  <a:srgbClr val="FF0000"/>
                </a:solidFill>
              </a:rPr>
              <a:t>最后两个积分常数</a:t>
            </a: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395288" y="1412875"/>
            <a:ext cx="611981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由相对运动方程及极坐标下的加速度表示</a:t>
            </a:r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395288" y="2924175"/>
            <a:ext cx="17287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得到：</a:t>
            </a:r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395288" y="3692525"/>
            <a:ext cx="4303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GB" sz="2400">
                <a:latin typeface="Myriad Roman"/>
              </a:rPr>
              <a:t>为了解此方程，我们作变换</a:t>
            </a:r>
          </a:p>
        </p:txBody>
      </p:sp>
      <p:sp>
        <p:nvSpPr>
          <p:cNvPr id="10254" name="Text Box 16"/>
          <p:cNvSpPr txBox="1">
            <a:spLocks noChangeArrowheads="1"/>
          </p:cNvSpPr>
          <p:nvPr/>
        </p:nvSpPr>
        <p:spPr bwMode="auto">
          <a:xfrm>
            <a:off x="395288" y="6035675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GB" sz="2400">
                <a:latin typeface="Myriad Roman"/>
              </a:rPr>
              <a:t>方程最终变成</a:t>
            </a:r>
            <a:r>
              <a:rPr lang="en-GB" altLang="zh-CN" sz="2400">
                <a:latin typeface="Myriad Roman"/>
              </a:rPr>
              <a:t>:</a:t>
            </a:r>
          </a:p>
        </p:txBody>
      </p:sp>
      <p:sp>
        <p:nvSpPr>
          <p:cNvPr id="10255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2.1.2 </a:t>
            </a:r>
            <a:r>
              <a:rPr lang="zh-CN" altLang="en-US" smtClean="0"/>
              <a:t>二体运动方程及经典积分</a:t>
            </a:r>
          </a:p>
        </p:txBody>
      </p:sp>
      <p:graphicFrame>
        <p:nvGraphicFramePr>
          <p:cNvPr id="10242" name="Object 20"/>
          <p:cNvGraphicFramePr>
            <a:graphicFrameLocks noChangeAspect="1"/>
          </p:cNvGraphicFramePr>
          <p:nvPr/>
        </p:nvGraphicFramePr>
        <p:xfrm>
          <a:off x="684213" y="1989138"/>
          <a:ext cx="14747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8" name="Equation" r:id="rId4" imgW="723600" imgH="393480" progId="Equation.DSMT4">
                  <p:embed/>
                </p:oleObj>
              </mc:Choice>
              <mc:Fallback>
                <p:oleObj name="Equation" r:id="rId4" imgW="723600" imgH="3934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89138"/>
                        <a:ext cx="1474787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7"/>
          <p:cNvGraphicFramePr>
            <a:graphicFrameLocks noChangeAspect="1"/>
          </p:cNvGraphicFramePr>
          <p:nvPr/>
        </p:nvGraphicFramePr>
        <p:xfrm>
          <a:off x="3786188" y="1844675"/>
          <a:ext cx="387508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9" name="Equation" r:id="rId6" imgW="1866600" imgH="431640" progId="Equation.DSMT4">
                  <p:embed/>
                </p:oleObj>
              </mc:Choice>
              <mc:Fallback>
                <p:oleObj name="Equation" r:id="rId6" imgW="1866600" imgH="4316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1844675"/>
                        <a:ext cx="3875087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8"/>
          <p:cNvGraphicFramePr>
            <a:graphicFrameLocks noChangeAspect="1"/>
          </p:cNvGraphicFramePr>
          <p:nvPr/>
        </p:nvGraphicFramePr>
        <p:xfrm>
          <a:off x="1476375" y="2708275"/>
          <a:ext cx="21097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0" name="Equation" r:id="rId8" imgW="888840" imgH="393480" progId="Equation.DSMT4">
                  <p:embed/>
                </p:oleObj>
              </mc:Choice>
              <mc:Fallback>
                <p:oleObj name="Equation" r:id="rId8" imgW="888840" imgH="393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708275"/>
                        <a:ext cx="2109788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9"/>
          <p:cNvGraphicFramePr>
            <a:graphicFrameLocks noChangeAspect="1"/>
          </p:cNvGraphicFramePr>
          <p:nvPr/>
        </p:nvGraphicFramePr>
        <p:xfrm>
          <a:off x="4716463" y="3357563"/>
          <a:ext cx="8747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1" name="Equation" r:id="rId10" imgW="368280" imgH="393480" progId="Equation.DSMT4">
                  <p:embed/>
                </p:oleObj>
              </mc:Choice>
              <mc:Fallback>
                <p:oleObj name="Equation" r:id="rId10" imgW="368280" imgH="3934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357563"/>
                        <a:ext cx="874712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794647"/>
              </p:ext>
            </p:extLst>
          </p:nvPr>
        </p:nvGraphicFramePr>
        <p:xfrm>
          <a:off x="7164388" y="3573463"/>
          <a:ext cx="11953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2" name="Equation" r:id="rId12" imgW="482400" imgH="203040" progId="Equation.DSMT4">
                  <p:embed/>
                </p:oleObj>
              </mc:Choice>
              <mc:Fallback>
                <p:oleObj name="Equation" r:id="rId12" imgW="48240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3573463"/>
                        <a:ext cx="1195387" cy="503237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190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976006"/>
              </p:ext>
            </p:extLst>
          </p:nvPr>
        </p:nvGraphicFramePr>
        <p:xfrm>
          <a:off x="468313" y="4221163"/>
          <a:ext cx="3167062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3" name="Equation" r:id="rId14" imgW="1676160" imgH="812520" progId="Equation.DSMT4">
                  <p:embed/>
                </p:oleObj>
              </mc:Choice>
              <mc:Fallback>
                <p:oleObj name="Equation" r:id="rId14" imgW="1676160" imgH="81252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221163"/>
                        <a:ext cx="3167062" cy="153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022071"/>
              </p:ext>
            </p:extLst>
          </p:nvPr>
        </p:nvGraphicFramePr>
        <p:xfrm>
          <a:off x="4211638" y="4221163"/>
          <a:ext cx="432117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4" name="Equation" r:id="rId16" imgW="2361960" imgH="863280" progId="Equation.DSMT4">
                  <p:embed/>
                </p:oleObj>
              </mc:Choice>
              <mc:Fallback>
                <p:oleObj name="Equation" r:id="rId16" imgW="2361960" imgH="8632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221163"/>
                        <a:ext cx="4321175" cy="158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3"/>
          <p:cNvGraphicFramePr>
            <a:graphicFrameLocks noChangeAspect="1"/>
          </p:cNvGraphicFramePr>
          <p:nvPr/>
        </p:nvGraphicFramePr>
        <p:xfrm>
          <a:off x="2700338" y="5876925"/>
          <a:ext cx="17272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5" name="Equation" r:id="rId18" imgW="838080" imgH="419040" progId="Equation.DSMT4">
                  <p:embed/>
                </p:oleObj>
              </mc:Choice>
              <mc:Fallback>
                <p:oleObj name="Equation" r:id="rId18" imgW="838080" imgH="4190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876925"/>
                        <a:ext cx="1727200" cy="8683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2492375"/>
            <a:ext cx="4079875" cy="424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1" name="Text Box 23"/>
          <p:cNvSpPr txBox="1">
            <a:spLocks noChangeArrowheads="1"/>
          </p:cNvSpPr>
          <p:nvPr/>
        </p:nvSpPr>
        <p:spPr bwMode="auto">
          <a:xfrm>
            <a:off x="250825" y="6237288"/>
            <a:ext cx="14398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GB" sz="2400">
                <a:latin typeface="Myriad Roman"/>
              </a:rPr>
              <a:t>对椭圆：</a:t>
            </a:r>
            <a:endParaRPr lang="en-GB" altLang="zh-CN" sz="2400">
              <a:latin typeface="Myriad Roman"/>
            </a:endParaRPr>
          </a:p>
        </p:txBody>
      </p:sp>
      <p:sp>
        <p:nvSpPr>
          <p:cNvPr id="1127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2.1.2 </a:t>
            </a:r>
            <a:r>
              <a:rPr lang="zh-CN" altLang="en-US" smtClean="0"/>
              <a:t>二体运动方程及经典积分</a:t>
            </a:r>
          </a:p>
        </p:txBody>
      </p:sp>
      <p:grpSp>
        <p:nvGrpSpPr>
          <p:cNvPr id="4" name="组合 31"/>
          <p:cNvGrpSpPr>
            <a:grpSpLocks/>
          </p:cNvGrpSpPr>
          <p:nvPr/>
        </p:nvGrpSpPr>
        <p:grpSpPr bwMode="auto">
          <a:xfrm>
            <a:off x="250825" y="1878013"/>
            <a:ext cx="5113338" cy="2462212"/>
            <a:chOff x="251520" y="1878211"/>
            <a:chExt cx="5112568" cy="2462262"/>
          </a:xfrm>
        </p:grpSpPr>
        <p:sp>
          <p:nvSpPr>
            <p:cNvPr id="11281" name="Text Box 7"/>
            <p:cNvSpPr txBox="1">
              <a:spLocks noChangeArrowheads="1"/>
            </p:cNvSpPr>
            <p:nvPr/>
          </p:nvSpPr>
          <p:spPr bwMode="auto">
            <a:xfrm>
              <a:off x="251520" y="2022227"/>
              <a:ext cx="2286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GB" sz="2400">
                  <a:latin typeface="Myriad Roman"/>
                </a:rPr>
                <a:t>最终的解</a:t>
              </a:r>
              <a:r>
                <a:rPr lang="en-GB" altLang="zh-CN" sz="2400">
                  <a:latin typeface="Myriad Roman"/>
                </a:rPr>
                <a:t>:</a:t>
              </a:r>
            </a:p>
          </p:txBody>
        </p:sp>
        <p:sp>
          <p:nvSpPr>
            <p:cNvPr id="11282" name="Text Box 10"/>
            <p:cNvSpPr txBox="1">
              <a:spLocks noChangeArrowheads="1"/>
            </p:cNvSpPr>
            <p:nvPr/>
          </p:nvSpPr>
          <p:spPr bwMode="auto">
            <a:xfrm>
              <a:off x="251520" y="3068960"/>
              <a:ext cx="27463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GB" sz="2400">
                  <a:latin typeface="Myriad Roman"/>
                </a:rPr>
                <a:t>更加常见的形式</a:t>
              </a:r>
              <a:r>
                <a:rPr lang="en-GB" altLang="zh-CN" sz="2400">
                  <a:latin typeface="Myriad Roman"/>
                </a:rPr>
                <a:t>:</a:t>
              </a:r>
            </a:p>
          </p:txBody>
        </p:sp>
        <p:graphicFrame>
          <p:nvGraphicFramePr>
            <p:cNvPr id="11271" name="Object 27"/>
            <p:cNvGraphicFramePr>
              <a:graphicFrameLocks noChangeAspect="1"/>
            </p:cNvGraphicFramePr>
            <p:nvPr/>
          </p:nvGraphicFramePr>
          <p:xfrm>
            <a:off x="395536" y="3861048"/>
            <a:ext cx="2563813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2" name="Equation" r:id="rId5" imgW="1155600" imgH="215640" progId="Equation.DSMT4">
                    <p:embed/>
                  </p:oleObj>
                </mc:Choice>
                <mc:Fallback>
                  <p:oleObj name="Equation" r:id="rId5" imgW="1155600" imgH="21564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36" y="3861048"/>
                          <a:ext cx="2563813" cy="479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7707497"/>
                </p:ext>
              </p:extLst>
            </p:nvPr>
          </p:nvGraphicFramePr>
          <p:xfrm>
            <a:off x="2771800" y="2852936"/>
            <a:ext cx="2592288" cy="918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3" name="Equation" r:id="rId7" imgW="1218960" imgH="431640" progId="Equation.DSMT4">
                    <p:embed/>
                  </p:oleObj>
                </mc:Choice>
                <mc:Fallback>
                  <p:oleObj name="Equation" r:id="rId7" imgW="1218960" imgH="4316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800" y="2852936"/>
                          <a:ext cx="2592288" cy="918445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3" name="Object 21"/>
            <p:cNvGraphicFramePr>
              <a:graphicFrameLocks noChangeAspect="1"/>
            </p:cNvGraphicFramePr>
            <p:nvPr/>
          </p:nvGraphicFramePr>
          <p:xfrm>
            <a:off x="1835696" y="1878211"/>
            <a:ext cx="3096344" cy="792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4" name="Equation" r:id="rId9" imgW="1536480" imgH="393480" progId="Equation.DSMT4">
                    <p:embed/>
                  </p:oleObj>
                </mc:Choice>
                <mc:Fallback>
                  <p:oleObj name="Equation" r:id="rId9" imgW="1536480" imgH="39348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1878211"/>
                          <a:ext cx="3096344" cy="7921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80" name="Object 22"/>
          <p:cNvGraphicFramePr>
            <a:graphicFrameLocks noChangeAspect="1"/>
          </p:cNvGraphicFramePr>
          <p:nvPr/>
        </p:nvGraphicFramePr>
        <p:xfrm>
          <a:off x="395288" y="981075"/>
          <a:ext cx="17272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5" name="Equation" r:id="rId11" imgW="838080" imgH="419040" progId="Equation.DSMT4">
                  <p:embed/>
                </p:oleObj>
              </mc:Choice>
              <mc:Fallback>
                <p:oleObj name="Equation" r:id="rId11" imgW="838080" imgH="4190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81075"/>
                        <a:ext cx="17272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3"/>
          <p:cNvGraphicFramePr>
            <a:graphicFrameLocks noChangeAspect="1"/>
          </p:cNvGraphicFramePr>
          <p:nvPr/>
        </p:nvGraphicFramePr>
        <p:xfrm>
          <a:off x="2700338" y="1052513"/>
          <a:ext cx="17272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6" name="Equation" r:id="rId13" imgW="838080" imgH="228600" progId="Equation.DSMT4">
                  <p:embed/>
                </p:oleObj>
              </mc:Choice>
              <mc:Fallback>
                <p:oleObj name="Equation" r:id="rId13" imgW="83808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052513"/>
                        <a:ext cx="17272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29"/>
          <p:cNvGrpSpPr>
            <a:grpSpLocks/>
          </p:cNvGrpSpPr>
          <p:nvPr/>
        </p:nvGrpSpPr>
        <p:grpSpPr bwMode="auto">
          <a:xfrm>
            <a:off x="2268538" y="1052513"/>
            <a:ext cx="6696075" cy="868362"/>
            <a:chOff x="2267744" y="1052736"/>
            <a:chExt cx="6696744" cy="868362"/>
          </a:xfrm>
        </p:grpSpPr>
        <p:graphicFrame>
          <p:nvGraphicFramePr>
            <p:cNvPr id="3" name="Object 24"/>
            <p:cNvGraphicFramePr>
              <a:graphicFrameLocks noChangeAspect="1"/>
            </p:cNvGraphicFramePr>
            <p:nvPr/>
          </p:nvGraphicFramePr>
          <p:xfrm>
            <a:off x="5220072" y="1052736"/>
            <a:ext cx="1595438" cy="868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7" name="Equation" r:id="rId15" imgW="774360" imgH="419040" progId="Equation.DSMT4">
                    <p:embed/>
                  </p:oleObj>
                </mc:Choice>
                <mc:Fallback>
                  <p:oleObj name="Equation" r:id="rId15" imgW="774360" imgH="41904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072" y="1052736"/>
                          <a:ext cx="1595438" cy="868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279" name="直接箭头连接符 25"/>
            <p:cNvCxnSpPr>
              <a:cxnSpLocks noChangeShapeType="1"/>
            </p:cNvCxnSpPr>
            <p:nvPr/>
          </p:nvCxnSpPr>
          <p:spPr bwMode="auto">
            <a:xfrm>
              <a:off x="2267744" y="1484784"/>
              <a:ext cx="2736304" cy="1588"/>
            </a:xfrm>
            <a:prstGeom prst="straightConnector1">
              <a:avLst/>
            </a:prstGeom>
            <a:noFill/>
            <a:ln w="28575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sp>
          <p:nvSpPr>
            <p:cNvPr id="11280" name="TextBox 28"/>
            <p:cNvSpPr txBox="1">
              <a:spLocks noChangeArrowheads="1"/>
            </p:cNvSpPr>
            <p:nvPr/>
          </p:nvSpPr>
          <p:spPr bwMode="auto">
            <a:xfrm>
              <a:off x="7092280" y="1268760"/>
              <a:ext cx="187220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000CC"/>
                  </a:solidFill>
                </a:rPr>
                <a:t>简谐振动方程</a:t>
              </a:r>
              <a:r>
                <a:rPr lang="en-US" altLang="zh-CN" sz="2000" b="1">
                  <a:solidFill>
                    <a:srgbClr val="0000CC"/>
                  </a:solidFill>
                </a:rPr>
                <a:t>!</a:t>
              </a:r>
              <a:endParaRPr lang="zh-CN" altLang="en-US" sz="2000" b="1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10265" name="Object 25"/>
          <p:cNvGraphicFramePr>
            <a:graphicFrameLocks noChangeAspect="1"/>
          </p:cNvGraphicFramePr>
          <p:nvPr/>
        </p:nvGraphicFramePr>
        <p:xfrm>
          <a:off x="323850" y="4437063"/>
          <a:ext cx="287972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8" name="Equation" r:id="rId17" imgW="1358640" imgH="685800" progId="Equation.DSMT4">
                  <p:embed/>
                </p:oleObj>
              </mc:Choice>
              <mc:Fallback>
                <p:oleObj name="Equation" r:id="rId17" imgW="1358640" imgH="6858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437063"/>
                        <a:ext cx="2879725" cy="145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6" name="Object 26"/>
          <p:cNvGraphicFramePr>
            <a:graphicFrameLocks noChangeAspect="1"/>
          </p:cNvGraphicFramePr>
          <p:nvPr/>
        </p:nvGraphicFramePr>
        <p:xfrm>
          <a:off x="1476375" y="6223000"/>
          <a:ext cx="31750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9" name="Equation" r:id="rId19" imgW="1498320" imgH="279360" progId="Equation.DSMT4">
                  <p:embed/>
                </p:oleObj>
              </mc:Choice>
              <mc:Fallback>
                <p:oleObj name="Equation" r:id="rId19" imgW="1498320" imgH="27936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6223000"/>
                        <a:ext cx="31750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1" name="Group 23"/>
          <p:cNvGrpSpPr>
            <a:grpSpLocks/>
          </p:cNvGrpSpPr>
          <p:nvPr/>
        </p:nvGrpSpPr>
        <p:grpSpPr bwMode="auto">
          <a:xfrm>
            <a:off x="673100" y="1514475"/>
            <a:ext cx="7158038" cy="1028700"/>
            <a:chOff x="424" y="954"/>
            <a:chExt cx="4509" cy="648"/>
          </a:xfrm>
        </p:grpSpPr>
        <p:graphicFrame>
          <p:nvGraphicFramePr>
            <p:cNvPr id="12299" name="Object 11"/>
            <p:cNvGraphicFramePr>
              <a:graphicFrameLocks noChangeAspect="1"/>
            </p:cNvGraphicFramePr>
            <p:nvPr/>
          </p:nvGraphicFramePr>
          <p:xfrm>
            <a:off x="424" y="954"/>
            <a:ext cx="1691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3" name="Equation" r:id="rId4" imgW="1193760" imgH="457200" progId="Equation.DSMT4">
                    <p:embed/>
                  </p:oleObj>
                </mc:Choice>
                <mc:Fallback>
                  <p:oleObj name="Equation" r:id="rId4" imgW="1193760" imgH="457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" y="954"/>
                          <a:ext cx="1691" cy="6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0" name="Object 12"/>
            <p:cNvGraphicFramePr>
              <a:graphicFrameLocks noChangeAspect="1"/>
            </p:cNvGraphicFramePr>
            <p:nvPr/>
          </p:nvGraphicFramePr>
          <p:xfrm>
            <a:off x="2805" y="1107"/>
            <a:ext cx="21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4" name="Equation" r:id="rId6" imgW="1688760" imgH="215640" progId="Equation.DSMT4">
                    <p:embed/>
                  </p:oleObj>
                </mc:Choice>
                <mc:Fallback>
                  <p:oleObj name="Equation" r:id="rId6" imgW="1688760" imgH="21564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5" y="1107"/>
                          <a:ext cx="212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02" name="Group 22"/>
          <p:cNvGrpSpPr>
            <a:grpSpLocks/>
          </p:cNvGrpSpPr>
          <p:nvPr/>
        </p:nvGrpSpPr>
        <p:grpSpPr bwMode="auto">
          <a:xfrm>
            <a:off x="684213" y="2792413"/>
            <a:ext cx="7172325" cy="401637"/>
            <a:chOff x="431" y="1714"/>
            <a:chExt cx="4518" cy="253"/>
          </a:xfrm>
        </p:grpSpPr>
        <p:graphicFrame>
          <p:nvGraphicFramePr>
            <p:cNvPr id="12297" name="Object 9"/>
            <p:cNvGraphicFramePr>
              <a:graphicFrameLocks noChangeAspect="1"/>
            </p:cNvGraphicFramePr>
            <p:nvPr/>
          </p:nvGraphicFramePr>
          <p:xfrm>
            <a:off x="431" y="1730"/>
            <a:ext cx="760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5" name="Equation" r:id="rId8" imgW="545760" imgH="164880" progId="Equation.DSMT4">
                    <p:embed/>
                  </p:oleObj>
                </mc:Choice>
                <mc:Fallback>
                  <p:oleObj name="Equation" r:id="rId8" imgW="545760" imgH="1648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730"/>
                          <a:ext cx="760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8" name="Object 10"/>
            <p:cNvGraphicFramePr>
              <a:graphicFrameLocks noChangeAspect="1"/>
            </p:cNvGraphicFramePr>
            <p:nvPr/>
          </p:nvGraphicFramePr>
          <p:xfrm>
            <a:off x="2821" y="1714"/>
            <a:ext cx="2128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6" name="Equation" r:id="rId10" imgW="1815840" imgH="215640" progId="Equation.DSMT4">
                    <p:embed/>
                  </p:oleObj>
                </mc:Choice>
                <mc:Fallback>
                  <p:oleObj name="Equation" r:id="rId10" imgW="1815840" imgH="2156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1" y="1714"/>
                          <a:ext cx="2128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03" name="Group 21"/>
          <p:cNvGrpSpPr>
            <a:grpSpLocks/>
          </p:cNvGrpSpPr>
          <p:nvPr/>
        </p:nvGrpSpPr>
        <p:grpSpPr bwMode="auto">
          <a:xfrm>
            <a:off x="606425" y="3416300"/>
            <a:ext cx="6929438" cy="782638"/>
            <a:chOff x="382" y="2143"/>
            <a:chExt cx="4365" cy="493"/>
          </a:xfrm>
        </p:grpSpPr>
        <p:graphicFrame>
          <p:nvGraphicFramePr>
            <p:cNvPr id="12295" name="Object 7"/>
            <p:cNvGraphicFramePr>
              <a:graphicFrameLocks noChangeAspect="1"/>
            </p:cNvGraphicFramePr>
            <p:nvPr/>
          </p:nvGraphicFramePr>
          <p:xfrm>
            <a:off x="382" y="2143"/>
            <a:ext cx="1207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7" name="Equation" r:id="rId12" imgW="901440" imgH="368280" progId="Equation.DSMT4">
                    <p:embed/>
                  </p:oleObj>
                </mc:Choice>
                <mc:Fallback>
                  <p:oleObj name="Equation" r:id="rId12" imgW="901440" imgH="3682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" y="2143"/>
                          <a:ext cx="1207" cy="4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6" name="Object 8"/>
            <p:cNvGraphicFramePr>
              <a:graphicFrameLocks noChangeAspect="1"/>
            </p:cNvGraphicFramePr>
            <p:nvPr/>
          </p:nvGraphicFramePr>
          <p:xfrm>
            <a:off x="2837" y="2281"/>
            <a:ext cx="191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8" name="Equation" r:id="rId14" imgW="1650960" imgH="215640" progId="Equation.DSMT4">
                    <p:embed/>
                  </p:oleObj>
                </mc:Choice>
                <mc:Fallback>
                  <p:oleObj name="Equation" r:id="rId14" imgW="1650960" imgH="2156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7" y="2281"/>
                          <a:ext cx="1910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04" name="Group 20"/>
          <p:cNvGrpSpPr>
            <a:grpSpLocks/>
          </p:cNvGrpSpPr>
          <p:nvPr/>
        </p:nvGrpSpPr>
        <p:grpSpPr bwMode="auto">
          <a:xfrm>
            <a:off x="592138" y="4270375"/>
            <a:ext cx="6892925" cy="974725"/>
            <a:chOff x="382" y="2690"/>
            <a:chExt cx="4342" cy="614"/>
          </a:xfrm>
        </p:grpSpPr>
        <p:graphicFrame>
          <p:nvGraphicFramePr>
            <p:cNvPr id="12293" name="Object 5"/>
            <p:cNvGraphicFramePr>
              <a:graphicFrameLocks noChangeAspect="1"/>
            </p:cNvGraphicFramePr>
            <p:nvPr/>
          </p:nvGraphicFramePr>
          <p:xfrm>
            <a:off x="382" y="2690"/>
            <a:ext cx="1769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9" name="Equation" r:id="rId16" imgW="1244520" imgH="431640" progId="Equation.DSMT4">
                    <p:embed/>
                  </p:oleObj>
                </mc:Choice>
                <mc:Fallback>
                  <p:oleObj name="Equation" r:id="rId16" imgW="1244520" imgH="4316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" y="2690"/>
                          <a:ext cx="1769" cy="6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6"/>
            <p:cNvGraphicFramePr>
              <a:graphicFrameLocks noChangeAspect="1"/>
            </p:cNvGraphicFramePr>
            <p:nvPr/>
          </p:nvGraphicFramePr>
          <p:xfrm>
            <a:off x="2829" y="2866"/>
            <a:ext cx="189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70" name="Equation" r:id="rId18" imgW="1676160" imgH="215640" progId="Equation.DSMT4">
                    <p:embed/>
                  </p:oleObj>
                </mc:Choice>
                <mc:Fallback>
                  <p:oleObj name="Equation" r:id="rId18" imgW="1676160" imgH="2156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9" y="2866"/>
                          <a:ext cx="1895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300038" y="1014413"/>
            <a:ext cx="8329612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/>
              <a:t>从上一节我们知道，二体运动有下列积分常数：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714279"/>
              </p:ext>
            </p:extLst>
          </p:nvPr>
        </p:nvGraphicFramePr>
        <p:xfrm>
          <a:off x="7524750" y="4949825"/>
          <a:ext cx="9969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1" name="Equation" r:id="rId20" imgW="609480" imgH="228600" progId="Equation.DSMT4">
                  <p:embed/>
                </p:oleObj>
              </mc:Choice>
              <mc:Fallback>
                <p:oleObj name="Equation" r:id="rId20" imgW="60948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4949825"/>
                        <a:ext cx="996950" cy="3746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48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71475" y="5727700"/>
          <a:ext cx="83820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2" name="Equation" r:id="rId22" imgW="4660560" imgH="431640" progId="Equation.DSMT4">
                  <p:embed/>
                </p:oleObj>
              </mc:Choice>
              <mc:Fallback>
                <p:oleObj name="Equation" r:id="rId22" imgW="466056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5727700"/>
                        <a:ext cx="8382000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14506"/>
              </p:ext>
            </p:extLst>
          </p:nvPr>
        </p:nvGraphicFramePr>
        <p:xfrm>
          <a:off x="6535738" y="4003675"/>
          <a:ext cx="2035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3" name="Equation" r:id="rId24" imgW="1244520" imgH="215640" progId="Equation.DSMT4">
                  <p:embed/>
                </p:oleObj>
              </mc:Choice>
              <mc:Fallback>
                <p:oleObj name="Equation" r:id="rId24" imgW="12445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738" y="4003675"/>
                        <a:ext cx="2035175" cy="35401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48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 </a:t>
            </a:r>
            <a:r>
              <a:rPr lang="zh-CN" altLang="en-US" smtClean="0"/>
              <a:t>二体运动的轨道类型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385763" y="1092200"/>
          <a:ext cx="452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4" imgW="2400120" imgH="215640" progId="Equation.DSMT4">
                  <p:embed/>
                </p:oleObj>
              </mc:Choice>
              <mc:Fallback>
                <p:oleObj name="Equation" r:id="rId4" imgW="2400120" imgH="215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1092200"/>
                        <a:ext cx="4521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5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5325" y="1709738"/>
            <a:ext cx="7913688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2.2.1 </a:t>
            </a:r>
            <a:r>
              <a:rPr lang="zh-CN" altLang="en-US" smtClean="0"/>
              <a:t>二体运动的轨道类型</a:t>
            </a:r>
            <a:r>
              <a:rPr lang="en-US" altLang="zh-CN" smtClean="0"/>
              <a:t>:</a:t>
            </a:r>
            <a:r>
              <a:rPr lang="zh-CN" altLang="en-US" smtClean="0"/>
              <a:t>椭圆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5" name="Group 18"/>
          <p:cNvGrpSpPr>
            <a:grpSpLocks/>
          </p:cNvGrpSpPr>
          <p:nvPr/>
        </p:nvGrpSpPr>
        <p:grpSpPr bwMode="auto">
          <a:xfrm>
            <a:off x="1547813" y="974725"/>
            <a:ext cx="7507287" cy="4824413"/>
            <a:chOff x="839" y="614"/>
            <a:chExt cx="4729" cy="3039"/>
          </a:xfrm>
        </p:grpSpPr>
        <p:pic>
          <p:nvPicPr>
            <p:cNvPr id="14348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9" y="614"/>
              <a:ext cx="4729" cy="3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>
              <a:off x="3198" y="799"/>
              <a:ext cx="752" cy="12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 flipH="1">
              <a:off x="2426" y="799"/>
              <a:ext cx="752" cy="1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4342" name="Object 5"/>
            <p:cNvGraphicFramePr>
              <a:graphicFrameLocks noChangeAspect="1"/>
            </p:cNvGraphicFramePr>
            <p:nvPr/>
          </p:nvGraphicFramePr>
          <p:xfrm>
            <a:off x="3243" y="2115"/>
            <a:ext cx="472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39" name="Equation" r:id="rId5" imgW="419040" imgH="139680" progId="Equation.DSMT4">
                    <p:embed/>
                  </p:oleObj>
                </mc:Choice>
                <mc:Fallback>
                  <p:oleObj name="Equation" r:id="rId5" imgW="419040" imgH="1396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2115"/>
                          <a:ext cx="472" cy="15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3" name="Object 6"/>
            <p:cNvGraphicFramePr>
              <a:graphicFrameLocks noChangeAspect="1"/>
            </p:cNvGraphicFramePr>
            <p:nvPr/>
          </p:nvGraphicFramePr>
          <p:xfrm>
            <a:off x="3560" y="1253"/>
            <a:ext cx="155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0" name="Equation" r:id="rId7" imgW="126720" imgH="139680" progId="Equation.DSMT4">
                    <p:embed/>
                  </p:oleObj>
                </mc:Choice>
                <mc:Fallback>
                  <p:oleObj name="Equation" r:id="rId7" imgW="126720" imgH="1396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1253"/>
                          <a:ext cx="155" cy="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4" name="Object 7"/>
            <p:cNvGraphicFramePr>
              <a:graphicFrameLocks noChangeAspect="1"/>
            </p:cNvGraphicFramePr>
            <p:nvPr/>
          </p:nvGraphicFramePr>
          <p:xfrm>
            <a:off x="2653" y="1253"/>
            <a:ext cx="155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1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1253"/>
                          <a:ext cx="155" cy="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809625" y="5502275"/>
          <a:ext cx="66119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2" name="Equation" r:id="rId10" imgW="3517560" imgH="634680" progId="Equation.DSMT4">
                  <p:embed/>
                </p:oleObj>
              </mc:Choice>
              <mc:Fallback>
                <p:oleObj name="Equation" r:id="rId10" imgW="3517560" imgH="6346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5502275"/>
                        <a:ext cx="6611938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19"/>
          <p:cNvSpPr txBox="1">
            <a:spLocks noChangeArrowheads="1"/>
          </p:cNvSpPr>
          <p:nvPr/>
        </p:nvSpPr>
        <p:spPr bwMode="auto">
          <a:xfrm>
            <a:off x="395288" y="1052513"/>
            <a:ext cx="31686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椭圆的几何关系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6660232" y="3356992"/>
          <a:ext cx="27305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" name="Equation" r:id="rId12" imgW="152280" imgH="139680" progId="Equation.DSMT4">
                  <p:embed/>
                </p:oleObj>
              </mc:Choice>
              <mc:Fallback>
                <p:oleObj name="Equation" r:id="rId12" imgW="152280" imgH="139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3356992"/>
                        <a:ext cx="273050" cy="250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8172450" y="1916113"/>
          <a:ext cx="27305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" name="Equation" r:id="rId14" imgW="152280" imgH="139680" progId="Equation.DSMT4">
                  <p:embed/>
                </p:oleObj>
              </mc:Choice>
              <mc:Fallback>
                <p:oleObj name="Equation" r:id="rId14" imgW="152280" imgH="139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1916113"/>
                        <a:ext cx="273050" cy="250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2.2.1 </a:t>
            </a:r>
            <a:r>
              <a:rPr lang="zh-CN" altLang="en-US" smtClean="0"/>
              <a:t>二体运动的轨道类型</a:t>
            </a:r>
            <a:r>
              <a:rPr lang="en-US" altLang="zh-CN" smtClean="0"/>
              <a:t>:</a:t>
            </a:r>
            <a:r>
              <a:rPr lang="zh-CN" altLang="en-US" smtClean="0"/>
              <a:t>椭圆</a:t>
            </a:r>
          </a:p>
        </p:txBody>
      </p:sp>
      <p:graphicFrame>
        <p:nvGraphicFramePr>
          <p:cNvPr id="14341" name="Object 15"/>
          <p:cNvGraphicFramePr>
            <a:graphicFrameLocks noChangeAspect="1"/>
          </p:cNvGraphicFramePr>
          <p:nvPr/>
        </p:nvGraphicFramePr>
        <p:xfrm>
          <a:off x="468313" y="1557338"/>
          <a:ext cx="25908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" name="Equation" r:id="rId16" imgW="1218960" imgH="431640" progId="Equation.DSMT4">
                  <p:embed/>
                </p:oleObj>
              </mc:Choice>
              <mc:Fallback>
                <p:oleObj name="Equation" r:id="rId16" imgW="1218960" imgH="4316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557338"/>
                        <a:ext cx="2590800" cy="9175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484188" y="1778000"/>
          <a:ext cx="6969125" cy="472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4" name="Equation" r:id="rId4" imgW="3517560" imgH="2387520" progId="Equation.DSMT4">
                  <p:embed/>
                </p:oleObj>
              </mc:Choice>
              <mc:Fallback>
                <p:oleObj name="Equation" r:id="rId4" imgW="3517560" imgH="23875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1778000"/>
                        <a:ext cx="6969125" cy="472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414338" y="985838"/>
            <a:ext cx="8315325" cy="762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/>
              <a:t>我们利用</a:t>
            </a:r>
            <a:r>
              <a:rPr lang="en-US" altLang="zh-CN" sz="2200"/>
              <a:t>Kepler</a:t>
            </a:r>
            <a:r>
              <a:rPr lang="zh-CN" altLang="en-US" sz="2200"/>
              <a:t>第三定律和能量积分来求解最后一个独立积分。为了推导</a:t>
            </a:r>
            <a:r>
              <a:rPr lang="en-US" altLang="zh-CN" sz="2200"/>
              <a:t>Kepler</a:t>
            </a:r>
            <a:r>
              <a:rPr lang="zh-CN" altLang="en-US" sz="2200"/>
              <a:t>第三定律，我们首先</a:t>
            </a:r>
            <a:r>
              <a:rPr lang="zh-CN" altLang="en-US" sz="2200" b="1"/>
              <a:t>计算椭圆的面积</a:t>
            </a:r>
          </a:p>
        </p:txBody>
      </p:sp>
      <p:sp>
        <p:nvSpPr>
          <p:cNvPr id="15369" name="Oval 10"/>
          <p:cNvSpPr>
            <a:spLocks noChangeArrowheads="1"/>
          </p:cNvSpPr>
          <p:nvPr/>
        </p:nvSpPr>
        <p:spPr bwMode="auto">
          <a:xfrm>
            <a:off x="5172075" y="1985963"/>
            <a:ext cx="3371850" cy="1457325"/>
          </a:xfrm>
          <a:prstGeom prst="ellipse">
            <a:avLst/>
          </a:prstGeom>
          <a:noFill/>
          <a:ln w="28575" algn="ctr">
            <a:solidFill>
              <a:srgbClr val="FFCC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>
            <a:off x="4657725" y="2728913"/>
            <a:ext cx="4243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71" name="Line 12"/>
          <p:cNvSpPr>
            <a:spLocks noChangeShapeType="1"/>
          </p:cNvSpPr>
          <p:nvPr/>
        </p:nvSpPr>
        <p:spPr bwMode="auto">
          <a:xfrm flipV="1">
            <a:off x="6872288" y="1571625"/>
            <a:ext cx="0" cy="2100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8661400" y="2860675"/>
          <a:ext cx="236538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5" name="Equation" r:id="rId6" imgW="164880" imgH="164880" progId="Equation.DSMT4">
                  <p:embed/>
                </p:oleObj>
              </mc:Choice>
              <mc:Fallback>
                <p:oleObj name="Equation" r:id="rId6" imgW="164880" imgH="164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1400" y="2860675"/>
                        <a:ext cx="236538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6991350" y="1533525"/>
          <a:ext cx="236538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6" name="Equation" r:id="rId8" imgW="164880" imgH="164880" progId="Equation.DSMT4">
                  <p:embed/>
                </p:oleObj>
              </mc:Choice>
              <mc:Fallback>
                <p:oleObj name="Equation" r:id="rId8" imgW="164880" imgH="164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350" y="1533525"/>
                        <a:ext cx="236538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7566025" y="2730500"/>
          <a:ext cx="284163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7"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6025" y="2730500"/>
                        <a:ext cx="284163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6594475" y="2097088"/>
          <a:ext cx="28416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8" name="Equation" r:id="rId12" imgW="126720" imgH="177480" progId="Equation.DSMT4">
                  <p:embed/>
                </p:oleObj>
              </mc:Choice>
              <mc:Fallback>
                <p:oleObj name="Equation" r:id="rId12" imgW="12672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4475" y="2097088"/>
                        <a:ext cx="284163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65065"/>
              </p:ext>
            </p:extLst>
          </p:nvPr>
        </p:nvGraphicFramePr>
        <p:xfrm>
          <a:off x="4170363" y="4541838"/>
          <a:ext cx="13112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9" name="Equation" r:id="rId14" imgW="660240" imgH="203040" progId="Equation.DSMT4">
                  <p:embed/>
                </p:oleObj>
              </mc:Choice>
              <mc:Fallback>
                <p:oleObj name="Equation" r:id="rId14" imgW="66024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363" y="4541838"/>
                        <a:ext cx="1311275" cy="40322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1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2.2.1 </a:t>
            </a:r>
            <a:r>
              <a:rPr lang="zh-CN" altLang="en-US" smtClean="0"/>
              <a:t>二体运动的轨道类型</a:t>
            </a:r>
            <a:r>
              <a:rPr lang="en-US" altLang="zh-CN" smtClean="0"/>
              <a:t>:</a:t>
            </a:r>
            <a:r>
              <a:rPr lang="zh-CN" altLang="en-US" smtClean="0"/>
              <a:t>椭圆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68313" y="1125538"/>
            <a:ext cx="8075612" cy="1439862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  <a:tabLst>
                <a:tab pos="625475" algn="l"/>
              </a:tabLst>
            </a:pPr>
            <a:r>
              <a:rPr lang="en-US" altLang="zh-CN" sz="2800" b="1" smtClean="0"/>
              <a:t>Kepler</a:t>
            </a:r>
            <a:r>
              <a:rPr lang="zh-CN" altLang="en-US" sz="2800" b="1" smtClean="0"/>
              <a:t>三大定律的数学化</a:t>
            </a:r>
            <a:r>
              <a:rPr lang="zh-CN" altLang="en-US" sz="2400" smtClean="0"/>
              <a:t>：</a:t>
            </a:r>
          </a:p>
          <a:p>
            <a:pPr eaLnBrk="1" hangingPunct="1">
              <a:buFontTx/>
              <a:buNone/>
              <a:tabLst>
                <a:tab pos="625475" algn="l"/>
              </a:tabLst>
            </a:pPr>
            <a:r>
              <a:rPr lang="en-US" altLang="zh-CN" sz="2000" smtClean="0">
                <a:solidFill>
                  <a:srgbClr val="FF0000"/>
                </a:solidFill>
              </a:rPr>
              <a:t>1</a:t>
            </a:r>
            <a:r>
              <a:rPr lang="en-US" altLang="zh-CN" sz="2000" baseline="30000" smtClean="0">
                <a:solidFill>
                  <a:srgbClr val="FF0000"/>
                </a:solidFill>
              </a:rPr>
              <a:t>st</a:t>
            </a:r>
            <a:r>
              <a:rPr lang="en-US" altLang="zh-CN" sz="2000" smtClean="0">
                <a:solidFill>
                  <a:srgbClr val="FF0000"/>
                </a:solidFill>
              </a:rPr>
              <a:t> </a:t>
            </a:r>
            <a:r>
              <a:rPr lang="zh-CN" altLang="en-US" sz="2000" smtClean="0">
                <a:solidFill>
                  <a:srgbClr val="FF0000"/>
                </a:solidFill>
              </a:rPr>
              <a:t>行星绕太阳的轨道为椭圆，太阳位于椭圆的一个焦点上</a:t>
            </a:r>
          </a:p>
          <a:p>
            <a:pPr eaLnBrk="1" hangingPunct="1">
              <a:buFontTx/>
              <a:buNone/>
              <a:tabLst>
                <a:tab pos="625475" algn="l"/>
              </a:tabLst>
            </a:pPr>
            <a:r>
              <a:rPr lang="zh-CN" altLang="en-US" sz="2000" smtClean="0"/>
              <a:t>     以太阳为一个焦点，用极坐标表示的椭圆轨道可以表示为</a:t>
            </a:r>
          </a:p>
        </p:txBody>
      </p:sp>
      <p:graphicFrame>
        <p:nvGraphicFramePr>
          <p:cNvPr id="1026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47813" y="2420938"/>
          <a:ext cx="331152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Equation" r:id="rId4" imgW="1244520" imgH="431640" progId="Equation.DSMT4">
                  <p:embed/>
                </p:oleObj>
              </mc:Choice>
              <mc:Fallback>
                <p:oleObj name="Equation" r:id="rId4" imgW="124452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420938"/>
                        <a:ext cx="3311525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42"/>
          <p:cNvSpPr txBox="1">
            <a:spLocks noChangeArrowheads="1"/>
          </p:cNvSpPr>
          <p:nvPr/>
        </p:nvSpPr>
        <p:spPr bwMode="auto">
          <a:xfrm>
            <a:off x="468313" y="3679825"/>
            <a:ext cx="828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2</a:t>
            </a:r>
            <a:r>
              <a:rPr lang="en-US" altLang="zh-CN" sz="2000" baseline="30000">
                <a:solidFill>
                  <a:srgbClr val="FF0000"/>
                </a:solidFill>
              </a:rPr>
              <a:t>nd </a:t>
            </a:r>
            <a:r>
              <a:rPr lang="zh-CN" altLang="en-US" sz="2000">
                <a:solidFill>
                  <a:srgbClr val="FF0000"/>
                </a:solidFill>
              </a:rPr>
              <a:t>行星向径在相等时间内扫过的面积相等</a:t>
            </a:r>
          </a:p>
        </p:txBody>
      </p:sp>
      <p:graphicFrame>
        <p:nvGraphicFramePr>
          <p:cNvPr id="1027" name="Object 4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47813" y="4149725"/>
          <a:ext cx="13684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Equation" r:id="rId6" imgW="482400" imgH="203040" progId="Equation.DSMT4">
                  <p:embed/>
                </p:oleObj>
              </mc:Choice>
              <mc:Fallback>
                <p:oleObj name="Equation" r:id="rId6" imgW="482400" imgH="20304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149725"/>
                        <a:ext cx="1368425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45"/>
          <p:cNvSpPr txBox="1">
            <a:spLocks noChangeArrowheads="1"/>
          </p:cNvSpPr>
          <p:nvPr/>
        </p:nvSpPr>
        <p:spPr bwMode="auto">
          <a:xfrm>
            <a:off x="468313" y="4903788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3</a:t>
            </a:r>
            <a:r>
              <a:rPr lang="en-US" altLang="zh-CN" sz="2000" baseline="30000">
                <a:solidFill>
                  <a:srgbClr val="FF0000"/>
                </a:solidFill>
              </a:rPr>
              <a:t>rd </a:t>
            </a:r>
            <a:r>
              <a:rPr lang="zh-CN" altLang="en-US" sz="2000">
                <a:solidFill>
                  <a:srgbClr val="FF0000"/>
                </a:solidFill>
              </a:rPr>
              <a:t>行星绕太阳运动的周期平方与轨道椭圆半长径的立方成正比</a:t>
            </a:r>
          </a:p>
        </p:txBody>
      </p:sp>
      <p:graphicFrame>
        <p:nvGraphicFramePr>
          <p:cNvPr id="1028" name="Object 46"/>
          <p:cNvGraphicFramePr>
            <a:graphicFrameLocks noChangeAspect="1"/>
          </p:cNvGraphicFramePr>
          <p:nvPr/>
        </p:nvGraphicFramePr>
        <p:xfrm>
          <a:off x="1619250" y="5445125"/>
          <a:ext cx="12969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Equation" r:id="rId8" imgW="545760" imgH="203040" progId="Equation.DSMT4">
                  <p:embed/>
                </p:oleObj>
              </mc:Choice>
              <mc:Fallback>
                <p:oleObj name="Equation" r:id="rId8" imgW="545760" imgH="20304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445125"/>
                        <a:ext cx="12969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47"/>
          <p:cNvSpPr txBox="1">
            <a:spLocks noChangeArrowheads="1"/>
          </p:cNvSpPr>
          <p:nvPr/>
        </p:nvSpPr>
        <p:spPr bwMode="auto">
          <a:xfrm>
            <a:off x="4067175" y="5516563"/>
            <a:ext cx="3384550" cy="369332"/>
          </a:xfrm>
          <a:prstGeom prst="rect">
            <a:avLst/>
          </a:prstGeom>
          <a:solidFill>
            <a:schemeClr val="accent6">
              <a:lumMod val="40000"/>
              <a:lumOff val="60000"/>
              <a:alpha val="4900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dirty="0"/>
              <a:t>对所有的行星而言是同一常数</a:t>
            </a:r>
          </a:p>
        </p:txBody>
      </p:sp>
      <p:pic>
        <p:nvPicPr>
          <p:cNvPr id="1033" name="Picture 48" descr="KeplerC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27900" y="981075"/>
            <a:ext cx="144938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2.1.1</a:t>
            </a:r>
            <a:r>
              <a:rPr lang="zh-CN" altLang="en-US" smtClean="0"/>
              <a:t>万有引力定律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/>
      <p:bldP spid="1031" grpId="0"/>
      <p:bldP spid="10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474663" y="1052513"/>
          <a:ext cx="7975600" cy="244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6" name="Equation" r:id="rId4" imgW="4140000" imgH="1269720" progId="Equation.DSMT4">
                  <p:embed/>
                </p:oleObj>
              </mc:Choice>
              <mc:Fallback>
                <p:oleObj name="Equation" r:id="rId4" imgW="4140000" imgH="1269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1052513"/>
                        <a:ext cx="7975600" cy="2443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373609"/>
              </p:ext>
            </p:extLst>
          </p:nvPr>
        </p:nvGraphicFramePr>
        <p:xfrm>
          <a:off x="6226175" y="2935288"/>
          <a:ext cx="23669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7" name="Equation" r:id="rId6" imgW="1447560" imgH="228600" progId="Equation.DSMT4">
                  <p:embed/>
                </p:oleObj>
              </mc:Choice>
              <mc:Fallback>
                <p:oleObj name="Equation" r:id="rId6" imgW="144756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175" y="2935288"/>
                        <a:ext cx="2366963" cy="3746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48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468313" y="3617913"/>
          <a:ext cx="4492625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8" name="Equation" r:id="rId8" imgW="2311200" imgH="634680" progId="Equation.DSMT4">
                  <p:embed/>
                </p:oleObj>
              </mc:Choice>
              <mc:Fallback>
                <p:oleObj name="Equation" r:id="rId8" imgW="2311200" imgH="634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617913"/>
                        <a:ext cx="4492625" cy="1233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10"/>
          <p:cNvSpPr txBox="1">
            <a:spLocks noChangeArrowheads="1"/>
          </p:cNvSpPr>
          <p:nvPr/>
        </p:nvSpPr>
        <p:spPr bwMode="auto">
          <a:xfrm>
            <a:off x="442913" y="5000625"/>
            <a:ext cx="8086725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FF0000"/>
                </a:solidFill>
              </a:rPr>
              <a:t>此即为</a:t>
            </a:r>
            <a:r>
              <a:rPr lang="en-US" altLang="zh-CN" sz="2200">
                <a:solidFill>
                  <a:srgbClr val="FF0000"/>
                </a:solidFill>
              </a:rPr>
              <a:t>Kepler</a:t>
            </a:r>
            <a:r>
              <a:rPr lang="zh-CN" altLang="en-US" sz="2200">
                <a:solidFill>
                  <a:srgbClr val="FF0000"/>
                </a:solidFill>
              </a:rPr>
              <a:t>第三定律</a:t>
            </a:r>
            <a:r>
              <a:rPr lang="en-US" altLang="zh-CN" sz="2200"/>
              <a:t>. </a:t>
            </a:r>
            <a:r>
              <a:rPr lang="zh-CN" altLang="en-US" sz="2200"/>
              <a:t>注意与上一节中的表达式对比</a:t>
            </a:r>
            <a:r>
              <a:rPr lang="en-US" altLang="zh-CN" sz="2200"/>
              <a:t>.</a:t>
            </a:r>
          </a:p>
        </p:txBody>
      </p:sp>
      <p:grpSp>
        <p:nvGrpSpPr>
          <p:cNvPr id="16392" name="Group 18"/>
          <p:cNvGrpSpPr>
            <a:grpSpLocks/>
          </p:cNvGrpSpPr>
          <p:nvPr/>
        </p:nvGrpSpPr>
        <p:grpSpPr bwMode="auto">
          <a:xfrm>
            <a:off x="468821" y="5500690"/>
            <a:ext cx="8207635" cy="1171575"/>
            <a:chOff x="295" y="3465"/>
            <a:chExt cx="4944" cy="738"/>
          </a:xfrm>
        </p:grpSpPr>
        <p:sp>
          <p:nvSpPr>
            <p:cNvPr id="16394" name="Rectangle 15" descr="10%"/>
            <p:cNvSpPr>
              <a:spLocks noChangeArrowheads="1"/>
            </p:cNvSpPr>
            <p:nvPr/>
          </p:nvSpPr>
          <p:spPr bwMode="auto">
            <a:xfrm>
              <a:off x="306" y="3465"/>
              <a:ext cx="4527" cy="738"/>
            </a:xfrm>
            <a:prstGeom prst="rect">
              <a:avLst/>
            </a:prstGeom>
            <a:pattFill prst="pct10">
              <a:fgClr>
                <a:srgbClr val="FFCC00"/>
              </a:fgClr>
              <a:bgClr>
                <a:schemeClr val="bg1"/>
              </a:bgClr>
            </a:pattFill>
            <a:ln w="28575" algn="ctr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6395" name="Group 14"/>
            <p:cNvGrpSpPr>
              <a:grpSpLocks/>
            </p:cNvGrpSpPr>
            <p:nvPr/>
          </p:nvGrpSpPr>
          <p:grpSpPr bwMode="auto">
            <a:xfrm>
              <a:off x="295" y="3512"/>
              <a:ext cx="4944" cy="645"/>
              <a:chOff x="295" y="3512"/>
              <a:chExt cx="4944" cy="645"/>
            </a:xfrm>
          </p:grpSpPr>
          <p:sp>
            <p:nvSpPr>
              <p:cNvPr id="16397" name="Text Box 11"/>
              <p:cNvSpPr txBox="1">
                <a:spLocks noChangeArrowheads="1"/>
              </p:cNvSpPr>
              <p:nvPr/>
            </p:nvSpPr>
            <p:spPr bwMode="auto">
              <a:xfrm>
                <a:off x="295" y="3512"/>
                <a:ext cx="49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</a:rPr>
                  <a:t>3</a:t>
                </a:r>
                <a:r>
                  <a:rPr lang="en-US" altLang="zh-CN" sz="2000" baseline="30000">
                    <a:solidFill>
                      <a:srgbClr val="FF0000"/>
                    </a:solidFill>
                  </a:rPr>
                  <a:t>nd </a:t>
                </a:r>
                <a:r>
                  <a:rPr lang="zh-CN" altLang="en-US" sz="2000">
                    <a:solidFill>
                      <a:srgbClr val="FF0000"/>
                    </a:solidFill>
                  </a:rPr>
                  <a:t>行星绕太阳运动的周期平方与轨道椭圆半长径的立方成正比</a:t>
                </a:r>
              </a:p>
            </p:txBody>
          </p:sp>
          <p:graphicFrame>
            <p:nvGraphicFramePr>
              <p:cNvPr id="16390" name="Object 6"/>
              <p:cNvGraphicFramePr>
                <a:graphicFrameLocks noChangeAspect="1"/>
              </p:cNvGraphicFramePr>
              <p:nvPr/>
            </p:nvGraphicFramePr>
            <p:xfrm>
              <a:off x="1020" y="3853"/>
              <a:ext cx="817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99" name="Equation" r:id="rId10" imgW="545760" imgH="203040" progId="Equation.DSMT4">
                      <p:embed/>
                    </p:oleObj>
                  </mc:Choice>
                  <mc:Fallback>
                    <p:oleObj name="Equation" r:id="rId10" imgW="545760" imgH="20304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0" y="3853"/>
                            <a:ext cx="817" cy="3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398" name="Text Box 13"/>
              <p:cNvSpPr txBox="1">
                <a:spLocks noChangeArrowheads="1"/>
              </p:cNvSpPr>
              <p:nvPr/>
            </p:nvSpPr>
            <p:spPr bwMode="auto">
              <a:xfrm>
                <a:off x="2562" y="3898"/>
                <a:ext cx="2132" cy="24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49000"/>
                </a:schemeClr>
              </a:solidFill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 dirty="0"/>
                  <a:t>k</a:t>
                </a:r>
                <a:r>
                  <a:rPr lang="zh-CN" altLang="en-US" dirty="0"/>
                  <a:t>对所有的行星而言是同一常数</a:t>
                </a:r>
              </a:p>
            </p:txBody>
          </p:sp>
        </p:grpSp>
      </p:grpSp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386491"/>
              </p:ext>
            </p:extLst>
          </p:nvPr>
        </p:nvGraphicFramePr>
        <p:xfrm>
          <a:off x="6016625" y="4303713"/>
          <a:ext cx="2532063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0" name="Equation" r:id="rId12" imgW="1549080" imgH="215640" progId="Equation.DSMT4">
                  <p:embed/>
                </p:oleObj>
              </mc:Choice>
              <mc:Fallback>
                <p:oleObj name="Equation" r:id="rId12" imgW="154908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25" y="4303713"/>
                        <a:ext cx="2532063" cy="35401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48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2.2.1 </a:t>
            </a:r>
            <a:r>
              <a:rPr lang="zh-CN" altLang="en-US" smtClean="0"/>
              <a:t>二体运动的轨道类型</a:t>
            </a:r>
            <a:r>
              <a:rPr lang="en-US" altLang="zh-CN" smtClean="0"/>
              <a:t>:</a:t>
            </a:r>
            <a:r>
              <a:rPr lang="zh-CN" altLang="en-US" smtClean="0"/>
              <a:t>椭圆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425450" y="1395413"/>
          <a:ext cx="4132263" cy="387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6" name="Equation" r:id="rId4" imgW="2489040" imgH="2336760" progId="Equation.DSMT4">
                  <p:embed/>
                </p:oleObj>
              </mc:Choice>
              <mc:Fallback>
                <p:oleObj name="Equation" r:id="rId4" imgW="2489040" imgH="2336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1395413"/>
                        <a:ext cx="4132263" cy="38782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18"/>
          <p:cNvSpPr txBox="1">
            <a:spLocks noChangeArrowheads="1"/>
          </p:cNvSpPr>
          <p:nvPr/>
        </p:nvSpPr>
        <p:spPr bwMode="auto">
          <a:xfrm>
            <a:off x="428625" y="971550"/>
            <a:ext cx="8086725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/>
              <a:t>Kepler</a:t>
            </a:r>
            <a:r>
              <a:rPr lang="zh-CN" altLang="en-US" sz="2200"/>
              <a:t>第三定律的应用</a:t>
            </a:r>
            <a:r>
              <a:rPr lang="en-US" altLang="zh-CN" sz="2200"/>
              <a:t>. 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4672013" y="1401763"/>
          <a:ext cx="4111625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7" name="Equation" r:id="rId6" imgW="2336760" imgH="1143000" progId="Equation.DSMT4">
                  <p:embed/>
                </p:oleObj>
              </mc:Choice>
              <mc:Fallback>
                <p:oleObj name="Equation" r:id="rId6" imgW="2336760" imgH="1143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1401763"/>
                        <a:ext cx="4111625" cy="20113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4" name="Picture 23"/>
          <p:cNvPicPr>
            <a:picLocks noChangeAspect="1" noChangeArrowheads="1"/>
          </p:cNvPicPr>
          <p:nvPr/>
        </p:nvPicPr>
        <p:blipFill>
          <a:blip r:embed="rId8" cstate="print"/>
          <a:srcRect l="15491" t="18149" r="11481" b="21652"/>
          <a:stretch>
            <a:fillRect/>
          </a:stretch>
        </p:blipFill>
        <p:spPr bwMode="auto">
          <a:xfrm>
            <a:off x="4665663" y="3600450"/>
            <a:ext cx="4132262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ext Box 24"/>
          <p:cNvSpPr txBox="1">
            <a:spLocks noChangeArrowheads="1"/>
          </p:cNvSpPr>
          <p:nvPr/>
        </p:nvSpPr>
        <p:spPr bwMode="auto">
          <a:xfrm>
            <a:off x="4533900" y="6186488"/>
            <a:ext cx="3709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altLang="zh-CN">
                <a:latin typeface="Myriad Roman"/>
              </a:rPr>
              <a:t>(243) Ida and Dactyl from </a:t>
            </a:r>
            <a:r>
              <a:rPr lang="en-GB" altLang="zh-CN" i="1">
                <a:latin typeface="Myriad Roman"/>
              </a:rPr>
              <a:t>Galileo</a:t>
            </a:r>
            <a:endParaRPr lang="en-GB" altLang="zh-CN">
              <a:latin typeface="Myriad Roman"/>
            </a:endParaRP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434975" y="5370513"/>
          <a:ext cx="410845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8" name="Equation" r:id="rId9" imgW="2489040" imgH="685800" progId="Equation.DSMT4">
                  <p:embed/>
                </p:oleObj>
              </mc:Choice>
              <mc:Fallback>
                <p:oleObj name="Equation" r:id="rId9" imgW="248904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5370513"/>
                        <a:ext cx="4108450" cy="113188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2.2.1 </a:t>
            </a:r>
            <a:r>
              <a:rPr lang="zh-CN" altLang="en-US" smtClean="0"/>
              <a:t>二体运动的轨道类型</a:t>
            </a:r>
            <a:r>
              <a:rPr lang="en-US" altLang="zh-CN" smtClean="0"/>
              <a:t>:</a:t>
            </a:r>
            <a:r>
              <a:rPr lang="zh-CN" altLang="en-US" smtClean="0"/>
              <a:t>椭圆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35631"/>
              </p:ext>
            </p:extLst>
          </p:nvPr>
        </p:nvGraphicFramePr>
        <p:xfrm>
          <a:off x="385763" y="965200"/>
          <a:ext cx="764222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9" name="Equation" r:id="rId4" imgW="4228920" imgH="583920" progId="Equation.DSMT4">
                  <p:embed/>
                </p:oleObj>
              </mc:Choice>
              <mc:Fallback>
                <p:oleObj name="Equation" r:id="rId4" imgW="4228920" imgH="5839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965200"/>
                        <a:ext cx="7642225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974725" y="2125663"/>
          <a:ext cx="4454525" cy="230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0" name="Equation" r:id="rId6" imgW="2108160" imgH="1091880" progId="Equation.DSMT4">
                  <p:embed/>
                </p:oleObj>
              </mc:Choice>
              <mc:Fallback>
                <p:oleObj name="Equation" r:id="rId6" imgW="2108160" imgH="1091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2125663"/>
                        <a:ext cx="4454525" cy="230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362375"/>
              </p:ext>
            </p:extLst>
          </p:nvPr>
        </p:nvGraphicFramePr>
        <p:xfrm>
          <a:off x="5659438" y="3716338"/>
          <a:ext cx="1785937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1" name="Equation" r:id="rId8" imgW="1091880" imgH="215640" progId="Equation.DSMT4">
                  <p:embed/>
                </p:oleObj>
              </mc:Choice>
              <mc:Fallback>
                <p:oleObj name="Equation" r:id="rId8" imgW="109188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438" y="3716338"/>
                        <a:ext cx="1785937" cy="35401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48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444500" y="4635500"/>
          <a:ext cx="2640013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2" name="Equation" r:id="rId10" imgW="1460160" imgH="634680" progId="Equation.DSMT4">
                  <p:embed/>
                </p:oleObj>
              </mc:Choice>
              <mc:Fallback>
                <p:oleObj name="Equation" r:id="rId10" imgW="1460160" imgH="634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4635500"/>
                        <a:ext cx="2640013" cy="114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334841"/>
              </p:ext>
            </p:extLst>
          </p:nvPr>
        </p:nvGraphicFramePr>
        <p:xfrm>
          <a:off x="3292475" y="5284788"/>
          <a:ext cx="8921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3" name="Equation" r:id="rId12" imgW="545760" imgH="203040" progId="Equation.DSMT4">
                  <p:embed/>
                </p:oleObj>
              </mc:Choice>
              <mc:Fallback>
                <p:oleObj name="Equation" r:id="rId12" imgW="54576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5284788"/>
                        <a:ext cx="892175" cy="3333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48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15"/>
          <p:cNvSpPr txBox="1">
            <a:spLocks noChangeArrowheads="1"/>
          </p:cNvSpPr>
          <p:nvPr/>
        </p:nvSpPr>
        <p:spPr bwMode="auto">
          <a:xfrm>
            <a:off x="371475" y="6015038"/>
            <a:ext cx="4229100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FF0000"/>
                </a:solidFill>
              </a:rPr>
              <a:t>此式称为椭圆运动的活力公式</a:t>
            </a:r>
          </a:p>
        </p:txBody>
      </p:sp>
      <p:sp>
        <p:nvSpPr>
          <p:cNvPr id="18440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2.2.1 </a:t>
            </a:r>
            <a:r>
              <a:rPr lang="zh-CN" altLang="en-US" smtClean="0"/>
              <a:t>二体运动的轨道类型</a:t>
            </a:r>
            <a:r>
              <a:rPr lang="en-US" altLang="zh-CN" smtClean="0"/>
              <a:t>:</a:t>
            </a:r>
            <a:r>
              <a:rPr lang="zh-CN" altLang="en-US" smtClean="0"/>
              <a:t>椭圆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7" descr="cannonb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313" y="2043113"/>
            <a:ext cx="7038975" cy="392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407988" y="1031875"/>
          <a:ext cx="4913312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2" name="Equation" r:id="rId5" imgW="2717640" imgH="685800" progId="Equation.DSMT4">
                  <p:embed/>
                </p:oleObj>
              </mc:Choice>
              <mc:Fallback>
                <p:oleObj name="Equation" r:id="rId5" imgW="271764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1031875"/>
                        <a:ext cx="4913312" cy="1239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279371"/>
              </p:ext>
            </p:extLst>
          </p:nvPr>
        </p:nvGraphicFramePr>
        <p:xfrm>
          <a:off x="5700713" y="1673225"/>
          <a:ext cx="147478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3" name="Equation" r:id="rId7" imgW="901440" imgH="215640" progId="Equation.DSMT4">
                  <p:embed/>
                </p:oleObj>
              </mc:Choice>
              <mc:Fallback>
                <p:oleObj name="Equation" r:id="rId7" imgW="90144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713" y="1673225"/>
                        <a:ext cx="1474787" cy="35401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48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10"/>
          <p:cNvSpPr txBox="1">
            <a:spLocks noChangeArrowheads="1"/>
          </p:cNvSpPr>
          <p:nvPr/>
        </p:nvSpPr>
        <p:spPr bwMode="auto">
          <a:xfrm>
            <a:off x="914400" y="5900738"/>
            <a:ext cx="7358063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轨道是抛物线还是椭圆？倘若是椭圆，地球球心是近焦点还是远焦点？</a:t>
            </a:r>
          </a:p>
        </p:txBody>
      </p:sp>
      <p:sp>
        <p:nvSpPr>
          <p:cNvPr id="1946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2.2.1 </a:t>
            </a:r>
            <a:r>
              <a:rPr lang="zh-CN" altLang="en-US" smtClean="0"/>
              <a:t>二体运动的轨道类型</a:t>
            </a:r>
            <a:r>
              <a:rPr lang="en-US" altLang="zh-CN" smtClean="0"/>
              <a:t>:</a:t>
            </a:r>
            <a:r>
              <a:rPr lang="zh-CN" altLang="en-US" smtClean="0"/>
              <a:t>椭圆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993918"/>
              </p:ext>
            </p:extLst>
          </p:nvPr>
        </p:nvGraphicFramePr>
        <p:xfrm>
          <a:off x="467544" y="1053976"/>
          <a:ext cx="409892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7" name="Equation" r:id="rId4" imgW="2120760" imgH="1117440" progId="Equation.DSMT4">
                  <p:embed/>
                </p:oleObj>
              </mc:Choice>
              <mc:Fallback>
                <p:oleObj name="Equation" r:id="rId4" imgW="2120760" imgH="11174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053976"/>
                        <a:ext cx="4098925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405283"/>
              </p:ext>
            </p:extLst>
          </p:nvPr>
        </p:nvGraphicFramePr>
        <p:xfrm>
          <a:off x="433388" y="3268663"/>
          <a:ext cx="7631112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8" name="Equation" r:id="rId6" imgW="3949560" imgH="939600" progId="Equation.DSMT4">
                  <p:embed/>
                </p:oleObj>
              </mc:Choice>
              <mc:Fallback>
                <p:oleObj name="Equation" r:id="rId6" imgW="3949560" imgH="93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3268663"/>
                        <a:ext cx="7631112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677210"/>
              </p:ext>
            </p:extLst>
          </p:nvPr>
        </p:nvGraphicFramePr>
        <p:xfrm>
          <a:off x="6048373" y="4424784"/>
          <a:ext cx="2700336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9" name="Equation" r:id="rId8" imgW="1650960" imgH="253800" progId="Equation.DSMT4">
                  <p:embed/>
                </p:oleObj>
              </mc:Choice>
              <mc:Fallback>
                <p:oleObj name="Equation" r:id="rId8" imgW="165096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3" y="4424784"/>
                        <a:ext cx="2700336" cy="41592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48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561012"/>
              </p:ext>
            </p:extLst>
          </p:nvPr>
        </p:nvGraphicFramePr>
        <p:xfrm>
          <a:off x="428625" y="5184229"/>
          <a:ext cx="63309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0" name="Equation" r:id="rId10" imgW="3276360" imgH="507960" progId="Equation.DSMT4">
                  <p:embed/>
                </p:oleObj>
              </mc:Choice>
              <mc:Fallback>
                <p:oleObj name="Equation" r:id="rId10" imgW="3276360" imgH="507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5184229"/>
                        <a:ext cx="6330950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14"/>
          <p:cNvSpPr txBox="1">
            <a:spLocks noChangeArrowheads="1"/>
          </p:cNvSpPr>
          <p:nvPr/>
        </p:nvSpPr>
        <p:spPr bwMode="auto">
          <a:xfrm>
            <a:off x="357188" y="6242323"/>
            <a:ext cx="8186737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/>
              <a:t>该式称为</a:t>
            </a:r>
            <a:r>
              <a:rPr lang="en-US" altLang="zh-CN" sz="2200" dirty="0" err="1">
                <a:solidFill>
                  <a:srgbClr val="FF0000"/>
                </a:solidFill>
              </a:rPr>
              <a:t>Kepler</a:t>
            </a:r>
            <a:r>
              <a:rPr lang="zh-CN" altLang="en-US" sz="2200" dirty="0">
                <a:solidFill>
                  <a:srgbClr val="FF0000"/>
                </a:solidFill>
              </a:rPr>
              <a:t>方程</a:t>
            </a:r>
            <a:r>
              <a:rPr lang="en-US" altLang="zh-CN" sz="2200" dirty="0"/>
              <a:t>. </a:t>
            </a:r>
            <a:r>
              <a:rPr lang="zh-CN" altLang="en-US" sz="2200" dirty="0"/>
              <a:t>这个积分显含时间 </a:t>
            </a:r>
            <a:r>
              <a:rPr lang="en-US" altLang="zh-CN" sz="2200" i="1" dirty="0">
                <a:latin typeface="Times New Roman" pitchFamily="18" charset="0"/>
              </a:rPr>
              <a:t>t</a:t>
            </a:r>
            <a:r>
              <a:rPr lang="en-US" altLang="zh-CN" sz="2200" dirty="0"/>
              <a:t>, </a:t>
            </a:r>
            <a:r>
              <a:rPr lang="zh-CN" altLang="en-US" sz="2200" dirty="0"/>
              <a:t>是</a:t>
            </a:r>
            <a:r>
              <a:rPr lang="zh-CN" altLang="en-US" sz="2200" dirty="0">
                <a:solidFill>
                  <a:srgbClr val="FF0000"/>
                </a:solidFill>
              </a:rPr>
              <a:t>一个新的独立积分</a:t>
            </a:r>
            <a:r>
              <a:rPr lang="en-US" altLang="zh-CN" sz="2200" dirty="0"/>
              <a:t>.</a:t>
            </a:r>
          </a:p>
        </p:txBody>
      </p:sp>
      <p:sp>
        <p:nvSpPr>
          <p:cNvPr id="20488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2.2.1 </a:t>
            </a:r>
            <a:r>
              <a:rPr lang="zh-CN" altLang="en-US" smtClean="0"/>
              <a:t>二体运动的轨道类型</a:t>
            </a:r>
            <a:r>
              <a:rPr lang="en-US" altLang="zh-CN" smtClean="0"/>
              <a:t>:</a:t>
            </a:r>
            <a:r>
              <a:rPr lang="zh-CN" altLang="en-US" smtClean="0"/>
              <a:t>椭圆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74436"/>
              </p:ext>
            </p:extLst>
          </p:nvPr>
        </p:nvGraphicFramePr>
        <p:xfrm>
          <a:off x="7140327" y="1055142"/>
          <a:ext cx="16081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1" name="Equation" r:id="rId12" imgW="774360" imgH="241200" progId="Equation.DSMT4">
                  <p:embed/>
                </p:oleObj>
              </mc:Choice>
              <mc:Fallback>
                <p:oleObj name="Equation" r:id="rId12" imgW="77436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327" y="1055142"/>
                        <a:ext cx="1608137" cy="5016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832321"/>
              </p:ext>
            </p:extLst>
          </p:nvPr>
        </p:nvGraphicFramePr>
        <p:xfrm>
          <a:off x="6154738" y="1683073"/>
          <a:ext cx="2611437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2" name="Equation" r:id="rId14" imgW="1384200" imgH="736560" progId="Equation.DSMT4">
                  <p:embed/>
                </p:oleObj>
              </mc:Choice>
              <mc:Fallback>
                <p:oleObj name="Equation" r:id="rId14" imgW="1384200" imgH="736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738" y="1683073"/>
                        <a:ext cx="2611437" cy="1385887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813" y="1857375"/>
            <a:ext cx="8305800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425450" y="1009650"/>
          <a:ext cx="77914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2" name="Equation" r:id="rId5" imgW="4178160" imgH="457200" progId="Equation.DSMT4">
                  <p:embed/>
                </p:oleObj>
              </mc:Choice>
              <mc:Fallback>
                <p:oleObj name="Equation" r:id="rId5" imgW="417816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1009650"/>
                        <a:ext cx="7791450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846212"/>
              </p:ext>
            </p:extLst>
          </p:nvPr>
        </p:nvGraphicFramePr>
        <p:xfrm>
          <a:off x="444500" y="5743575"/>
          <a:ext cx="83121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3" name="Equation" r:id="rId7" imgW="4749480" imgH="457200" progId="Equation.DSMT4">
                  <p:embed/>
                </p:oleObj>
              </mc:Choice>
              <mc:Fallback>
                <p:oleObj name="Equation" r:id="rId7" imgW="474948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5743575"/>
                        <a:ext cx="8312150" cy="8001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1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240648"/>
              </p:ext>
            </p:extLst>
          </p:nvPr>
        </p:nvGraphicFramePr>
        <p:xfrm>
          <a:off x="6258957" y="2348880"/>
          <a:ext cx="2471738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4" name="Equation" r:id="rId9" imgW="1981080" imgH="736560" progId="Equation.DSMT4">
                  <p:embed/>
                </p:oleObj>
              </mc:Choice>
              <mc:Fallback>
                <p:oleObj name="Equation" r:id="rId9" imgW="1981080" imgH="736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8957" y="2348880"/>
                        <a:ext cx="2471738" cy="91916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48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2.2.1 </a:t>
            </a:r>
            <a:r>
              <a:rPr lang="zh-CN" altLang="en-US" smtClean="0"/>
              <a:t>二体运动的轨道类型</a:t>
            </a:r>
            <a:r>
              <a:rPr lang="en-US" altLang="zh-CN" smtClean="0"/>
              <a:t>:</a:t>
            </a:r>
            <a:r>
              <a:rPr lang="zh-CN" altLang="en-US" smtClean="0"/>
              <a:t>椭圆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039813"/>
            <a:ext cx="8280400" cy="4699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  <a:tabLst>
                <a:tab pos="625475" algn="l"/>
              </a:tabLst>
            </a:pPr>
            <a:r>
              <a:rPr lang="en-US" altLang="zh-CN" sz="2200" smtClean="0"/>
              <a:t>Kepler</a:t>
            </a:r>
            <a:r>
              <a:rPr lang="zh-CN" altLang="en-US" sz="2200" b="1" smtClean="0"/>
              <a:t>方程的数值解法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176338" y="1582738"/>
          <a:ext cx="241776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2" name="Equation" r:id="rId4" imgW="990360" imgH="177480" progId="Equation.DSMT4">
                  <p:embed/>
                </p:oleObj>
              </mc:Choice>
              <mc:Fallback>
                <p:oleObj name="Equation" r:id="rId4" imgW="990360" imgH="177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1582738"/>
                        <a:ext cx="2417762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043372"/>
              </p:ext>
            </p:extLst>
          </p:nvPr>
        </p:nvGraphicFramePr>
        <p:xfrm>
          <a:off x="6638925" y="1627188"/>
          <a:ext cx="205581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3" name="Equation" r:id="rId6" imgW="1257120" imgH="203040" progId="Equation.DSMT4">
                  <p:embed/>
                </p:oleObj>
              </mc:Choice>
              <mc:Fallback>
                <p:oleObj name="Equation" r:id="rId6" imgW="125712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925" y="1627188"/>
                        <a:ext cx="2055813" cy="331787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48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7" name="Picture 14"/>
          <p:cNvPicPr>
            <a:picLocks noChangeAspect="1" noChangeArrowheads="1"/>
          </p:cNvPicPr>
          <p:nvPr/>
        </p:nvPicPr>
        <p:blipFill>
          <a:blip r:embed="rId8" cstate="print"/>
          <a:srcRect t="22731"/>
          <a:stretch>
            <a:fillRect/>
          </a:stretch>
        </p:blipFill>
        <p:spPr bwMode="auto">
          <a:xfrm>
            <a:off x="328613" y="5476875"/>
            <a:ext cx="8374062" cy="1152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07988" y="4686300"/>
          <a:ext cx="7215187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4" name="Equation" r:id="rId9" imgW="4356000" imgH="457200" progId="Equation.DSMT4">
                  <p:embed/>
                </p:oleObj>
              </mc:Choice>
              <mc:Fallback>
                <p:oleObj name="Equation" r:id="rId9" imgW="43560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4686300"/>
                        <a:ext cx="7215187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66725" y="2241550"/>
            <a:ext cx="8323263" cy="2319338"/>
            <a:chOff x="466725" y="2241550"/>
            <a:chExt cx="8323263" cy="2319338"/>
          </a:xfrm>
        </p:grpSpPr>
        <p:graphicFrame>
          <p:nvGraphicFramePr>
            <p:cNvPr id="2253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2507661"/>
                </p:ext>
              </p:extLst>
            </p:nvPr>
          </p:nvGraphicFramePr>
          <p:xfrm>
            <a:off x="466725" y="2241550"/>
            <a:ext cx="4183063" cy="2230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85" name="Equation" r:id="rId11" imgW="2095200" imgH="1117440" progId="Equation.DSMT4">
                    <p:embed/>
                  </p:oleObj>
                </mc:Choice>
                <mc:Fallback>
                  <p:oleObj name="Equation" r:id="rId11" imgW="2095200" imgH="11174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725" y="2241550"/>
                          <a:ext cx="4183063" cy="2230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5241610"/>
                </p:ext>
              </p:extLst>
            </p:nvPr>
          </p:nvGraphicFramePr>
          <p:xfrm>
            <a:off x="5408613" y="2716213"/>
            <a:ext cx="3332162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86" name="Equation" r:id="rId13" imgW="2298600" imgH="253800" progId="Equation.DSMT4">
                    <p:embed/>
                  </p:oleObj>
                </mc:Choice>
                <mc:Fallback>
                  <p:oleObj name="Equation" r:id="rId13" imgW="2298600" imgH="253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8613" y="2716213"/>
                          <a:ext cx="3332162" cy="3683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  <a:alpha val="50000"/>
                          </a:schemeClr>
                        </a:solidFill>
                        <a:ln w="28575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5318919"/>
                </p:ext>
              </p:extLst>
            </p:nvPr>
          </p:nvGraphicFramePr>
          <p:xfrm>
            <a:off x="4960938" y="3530600"/>
            <a:ext cx="3829050" cy="1030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87" name="Equation" r:id="rId15" imgW="2641320" imgH="711000" progId="Equation.DSMT4">
                    <p:embed/>
                  </p:oleObj>
                </mc:Choice>
                <mc:Fallback>
                  <p:oleObj name="Equation" r:id="rId15" imgW="2641320" imgH="7110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0938" y="3530600"/>
                          <a:ext cx="3829050" cy="1030288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  <a:alpha val="50000"/>
                          </a:schemeClr>
                        </a:solidFill>
                        <a:ln w="28575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8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2.2.1 </a:t>
            </a:r>
            <a:r>
              <a:rPr lang="zh-CN" altLang="en-US" smtClean="0"/>
              <a:t>二体运动的轨道类型</a:t>
            </a:r>
            <a:r>
              <a:rPr lang="en-US" altLang="zh-CN" smtClean="0"/>
              <a:t>:</a:t>
            </a:r>
            <a:r>
              <a:rPr lang="zh-CN" altLang="en-US" smtClean="0"/>
              <a:t>椭圆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460375" y="1020763"/>
          <a:ext cx="455453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6" name="Equation" r:id="rId4" imgW="2336760" imgH="215640" progId="Equation.DSMT4">
                  <p:embed/>
                </p:oleObj>
              </mc:Choice>
              <mc:Fallback>
                <p:oleObj name="Equation" r:id="rId4" imgW="2336760" imgH="215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1020763"/>
                        <a:ext cx="4554538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54901"/>
              </p:ext>
            </p:extLst>
          </p:nvPr>
        </p:nvGraphicFramePr>
        <p:xfrm>
          <a:off x="806450" y="1527175"/>
          <a:ext cx="34099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7" name="Equation" r:id="rId6" imgW="1511280" imgH="406080" progId="Equation.DSMT4">
                  <p:embed/>
                </p:oleObj>
              </mc:Choice>
              <mc:Fallback>
                <p:oleObj name="Equation" r:id="rId6" imgW="1511280" imgH="406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1527175"/>
                        <a:ext cx="3409950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7" name="Group 30"/>
          <p:cNvGrpSpPr>
            <a:grpSpLocks/>
          </p:cNvGrpSpPr>
          <p:nvPr/>
        </p:nvGrpSpPr>
        <p:grpSpPr bwMode="auto">
          <a:xfrm>
            <a:off x="5014913" y="1214438"/>
            <a:ext cx="3429000" cy="5000625"/>
            <a:chOff x="3159" y="765"/>
            <a:chExt cx="2160" cy="3150"/>
          </a:xfrm>
        </p:grpSpPr>
        <p:sp>
          <p:nvSpPr>
            <p:cNvPr id="23570" name="Line 13"/>
            <p:cNvSpPr>
              <a:spLocks noChangeShapeType="1"/>
            </p:cNvSpPr>
            <p:nvPr/>
          </p:nvSpPr>
          <p:spPr bwMode="auto">
            <a:xfrm>
              <a:off x="3159" y="2385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1" name="Line 14"/>
            <p:cNvSpPr>
              <a:spLocks noChangeShapeType="1"/>
            </p:cNvSpPr>
            <p:nvPr/>
          </p:nvSpPr>
          <p:spPr bwMode="auto">
            <a:xfrm>
              <a:off x="4005" y="837"/>
              <a:ext cx="0" cy="15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2" name="Line 15"/>
            <p:cNvSpPr>
              <a:spLocks noChangeShapeType="1"/>
            </p:cNvSpPr>
            <p:nvPr/>
          </p:nvSpPr>
          <p:spPr bwMode="auto">
            <a:xfrm flipV="1">
              <a:off x="4005" y="1845"/>
              <a:ext cx="540" cy="5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3" name="Line 16"/>
            <p:cNvSpPr>
              <a:spLocks noChangeShapeType="1"/>
            </p:cNvSpPr>
            <p:nvPr/>
          </p:nvSpPr>
          <p:spPr bwMode="auto">
            <a:xfrm>
              <a:off x="4563" y="1836"/>
              <a:ext cx="7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4" name="Line 17"/>
            <p:cNvSpPr>
              <a:spLocks noChangeShapeType="1"/>
            </p:cNvSpPr>
            <p:nvPr/>
          </p:nvSpPr>
          <p:spPr bwMode="auto">
            <a:xfrm>
              <a:off x="5310" y="1026"/>
              <a:ext cx="0" cy="25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5" name="Freeform 18"/>
            <p:cNvSpPr>
              <a:spLocks/>
            </p:cNvSpPr>
            <p:nvPr/>
          </p:nvSpPr>
          <p:spPr bwMode="auto">
            <a:xfrm>
              <a:off x="3933" y="765"/>
              <a:ext cx="725" cy="3150"/>
            </a:xfrm>
            <a:custGeom>
              <a:avLst/>
              <a:gdLst>
                <a:gd name="T0" fmla="*/ 27 w 725"/>
                <a:gd name="T1" fmla="*/ 0 h 3150"/>
                <a:gd name="T2" fmla="*/ 720 w 725"/>
                <a:gd name="T3" fmla="*/ 1620 h 3150"/>
                <a:gd name="T4" fmla="*/ 0 w 725"/>
                <a:gd name="T5" fmla="*/ 3150 h 3150"/>
                <a:gd name="T6" fmla="*/ 0 60000 65536"/>
                <a:gd name="T7" fmla="*/ 0 60000 65536"/>
                <a:gd name="T8" fmla="*/ 0 60000 65536"/>
                <a:gd name="T9" fmla="*/ 0 w 725"/>
                <a:gd name="T10" fmla="*/ 0 h 3150"/>
                <a:gd name="T11" fmla="*/ 725 w 725"/>
                <a:gd name="T12" fmla="*/ 3150 h 31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5" h="3150">
                  <a:moveTo>
                    <a:pt x="27" y="0"/>
                  </a:moveTo>
                  <a:cubicBezTo>
                    <a:pt x="376" y="547"/>
                    <a:pt x="725" y="1095"/>
                    <a:pt x="720" y="1620"/>
                  </a:cubicBezTo>
                  <a:cubicBezTo>
                    <a:pt x="715" y="2145"/>
                    <a:pt x="357" y="2647"/>
                    <a:pt x="0" y="3150"/>
                  </a:cubicBezTo>
                </a:path>
              </a:pathLst>
            </a:custGeom>
            <a:noFill/>
            <a:ln w="28575">
              <a:solidFill>
                <a:srgbClr val="FFCC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6" name="Oval 19"/>
            <p:cNvSpPr>
              <a:spLocks noChangeArrowheads="1"/>
            </p:cNvSpPr>
            <p:nvPr/>
          </p:nvSpPr>
          <p:spPr bwMode="auto">
            <a:xfrm>
              <a:off x="3969" y="2349"/>
              <a:ext cx="65" cy="63"/>
            </a:xfrm>
            <a:prstGeom prst="ellipse">
              <a:avLst/>
            </a:prstGeom>
            <a:solidFill>
              <a:srgbClr val="FFCC00"/>
            </a:solidFill>
            <a:ln w="28575" algn="ctr">
              <a:solidFill>
                <a:srgbClr val="FFCC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7" name="Oval 20"/>
            <p:cNvSpPr>
              <a:spLocks noChangeArrowheads="1"/>
            </p:cNvSpPr>
            <p:nvPr/>
          </p:nvSpPr>
          <p:spPr bwMode="auto">
            <a:xfrm>
              <a:off x="4501" y="1810"/>
              <a:ext cx="56" cy="63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3559" name="Object 7"/>
            <p:cNvGraphicFramePr>
              <a:graphicFrameLocks noChangeAspect="1"/>
            </p:cNvGraphicFramePr>
            <p:nvPr/>
          </p:nvGraphicFramePr>
          <p:xfrm>
            <a:off x="3855" y="2385"/>
            <a:ext cx="191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28" name="Equation" r:id="rId8" imgW="190440" imgH="228600" progId="Equation.DSMT4">
                    <p:embed/>
                  </p:oleObj>
                </mc:Choice>
                <mc:Fallback>
                  <p:oleObj name="Equation" r:id="rId8" imgW="19044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5" y="2385"/>
                          <a:ext cx="191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8"/>
            <p:cNvGraphicFramePr>
              <a:graphicFrameLocks noChangeAspect="1"/>
            </p:cNvGraphicFramePr>
            <p:nvPr/>
          </p:nvGraphicFramePr>
          <p:xfrm>
            <a:off x="4507" y="1585"/>
            <a:ext cx="204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29" name="Equation" r:id="rId10" imgW="203040" imgH="228600" progId="Equation.DSMT4">
                    <p:embed/>
                  </p:oleObj>
                </mc:Choice>
                <mc:Fallback>
                  <p:oleObj name="Equation" r:id="rId10" imgW="20304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7" y="1585"/>
                          <a:ext cx="204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1" name="Object 9"/>
            <p:cNvGraphicFramePr>
              <a:graphicFrameLocks noChangeAspect="1"/>
            </p:cNvGraphicFramePr>
            <p:nvPr/>
          </p:nvGraphicFramePr>
          <p:xfrm>
            <a:off x="4241" y="2350"/>
            <a:ext cx="156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30" name="Equation" r:id="rId12" imgW="164880" imgH="368280" progId="Equation.DSMT4">
                    <p:embed/>
                  </p:oleObj>
                </mc:Choice>
                <mc:Fallback>
                  <p:oleObj name="Equation" r:id="rId12" imgW="164880" imgH="3682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2350"/>
                          <a:ext cx="156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2" name="Object 10"/>
            <p:cNvGraphicFramePr>
              <a:graphicFrameLocks noChangeAspect="1"/>
            </p:cNvGraphicFramePr>
            <p:nvPr/>
          </p:nvGraphicFramePr>
          <p:xfrm>
            <a:off x="4899" y="2351"/>
            <a:ext cx="156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31" name="Equation" r:id="rId14" imgW="164880" imgH="368280" progId="Equation.DSMT4">
                    <p:embed/>
                  </p:oleObj>
                </mc:Choice>
                <mc:Fallback>
                  <p:oleObj name="Equation" r:id="rId14" imgW="164880" imgH="3682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9" y="2351"/>
                          <a:ext cx="156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3" name="Object 11"/>
            <p:cNvGraphicFramePr>
              <a:graphicFrameLocks noChangeAspect="1"/>
            </p:cNvGraphicFramePr>
            <p:nvPr/>
          </p:nvGraphicFramePr>
          <p:xfrm>
            <a:off x="4167" y="1948"/>
            <a:ext cx="14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32" name="Equation" r:id="rId15" imgW="114120" imgH="126720" progId="Equation.DSMT4">
                    <p:embed/>
                  </p:oleObj>
                </mc:Choice>
                <mc:Fallback>
                  <p:oleObj name="Equation" r:id="rId15" imgW="114120" imgH="12672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7" y="1948"/>
                          <a:ext cx="144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Object 12"/>
            <p:cNvGraphicFramePr>
              <a:graphicFrameLocks noChangeAspect="1"/>
            </p:cNvGraphicFramePr>
            <p:nvPr/>
          </p:nvGraphicFramePr>
          <p:xfrm>
            <a:off x="3804" y="1522"/>
            <a:ext cx="168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33" name="Equation" r:id="rId17" imgW="152280" imgH="164880" progId="Equation.DSMT4">
                    <p:embed/>
                  </p:oleObj>
                </mc:Choice>
                <mc:Fallback>
                  <p:oleObj name="Equation" r:id="rId17" imgW="152280" imgH="1648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4" y="1522"/>
                          <a:ext cx="168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5" name="Object 13"/>
            <p:cNvGraphicFramePr>
              <a:graphicFrameLocks noChangeAspect="1"/>
            </p:cNvGraphicFramePr>
            <p:nvPr/>
          </p:nvGraphicFramePr>
          <p:xfrm>
            <a:off x="4860" y="1670"/>
            <a:ext cx="153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34" name="Equation" r:id="rId19" imgW="114120" imgH="126720" progId="Equation.DSMT4">
                    <p:embed/>
                  </p:oleObj>
                </mc:Choice>
                <mc:Fallback>
                  <p:oleObj name="Equation" r:id="rId19" imgW="114120" imgH="12672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" y="1670"/>
                          <a:ext cx="153" cy="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8" name="Freeform 28"/>
            <p:cNvSpPr>
              <a:spLocks/>
            </p:cNvSpPr>
            <p:nvPr/>
          </p:nvSpPr>
          <p:spPr bwMode="auto">
            <a:xfrm>
              <a:off x="4158" y="2223"/>
              <a:ext cx="94" cy="162"/>
            </a:xfrm>
            <a:custGeom>
              <a:avLst/>
              <a:gdLst>
                <a:gd name="T0" fmla="*/ 81 w 94"/>
                <a:gd name="T1" fmla="*/ 162 h 162"/>
                <a:gd name="T2" fmla="*/ 81 w 94"/>
                <a:gd name="T3" fmla="*/ 63 h 162"/>
                <a:gd name="T4" fmla="*/ 0 w 94"/>
                <a:gd name="T5" fmla="*/ 0 h 162"/>
                <a:gd name="T6" fmla="*/ 0 60000 65536"/>
                <a:gd name="T7" fmla="*/ 0 60000 65536"/>
                <a:gd name="T8" fmla="*/ 0 60000 65536"/>
                <a:gd name="T9" fmla="*/ 0 w 94"/>
                <a:gd name="T10" fmla="*/ 0 h 162"/>
                <a:gd name="T11" fmla="*/ 94 w 94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" h="162">
                  <a:moveTo>
                    <a:pt x="81" y="162"/>
                  </a:moveTo>
                  <a:cubicBezTo>
                    <a:pt x="87" y="126"/>
                    <a:pt x="94" y="90"/>
                    <a:pt x="81" y="63"/>
                  </a:cubicBezTo>
                  <a:cubicBezTo>
                    <a:pt x="68" y="36"/>
                    <a:pt x="34" y="18"/>
                    <a:pt x="0" y="0"/>
                  </a:cubicBezTo>
                </a:path>
              </a:pathLst>
            </a:cu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3566" name="Object 14"/>
            <p:cNvGraphicFramePr>
              <a:graphicFrameLocks noChangeAspect="1"/>
            </p:cNvGraphicFramePr>
            <p:nvPr/>
          </p:nvGraphicFramePr>
          <p:xfrm>
            <a:off x="4254" y="2114"/>
            <a:ext cx="15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35" name="Equation" r:id="rId21" imgW="152280" imgH="203040" progId="Equation.DSMT4">
                    <p:embed/>
                  </p:oleObj>
                </mc:Choice>
                <mc:Fallback>
                  <p:oleObj name="Equation" r:id="rId21" imgW="152280" imgH="20304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4" y="2114"/>
                          <a:ext cx="159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433388" y="2566988"/>
            <a:ext cx="3984625" cy="2260600"/>
            <a:chOff x="433388" y="2566988"/>
            <a:chExt cx="3984625" cy="2260600"/>
          </a:xfrm>
        </p:grpSpPr>
        <p:graphicFrame>
          <p:nvGraphicFramePr>
            <p:cNvPr id="2355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7478237"/>
                </p:ext>
              </p:extLst>
            </p:nvPr>
          </p:nvGraphicFramePr>
          <p:xfrm>
            <a:off x="450850" y="2566988"/>
            <a:ext cx="3967163" cy="1289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36" name="Equation" r:id="rId23" imgW="2031840" imgH="660240" progId="Equation.DSMT4">
                    <p:embed/>
                  </p:oleObj>
                </mc:Choice>
                <mc:Fallback>
                  <p:oleObj name="Equation" r:id="rId23" imgW="2031840" imgH="6602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850" y="2566988"/>
                          <a:ext cx="3967163" cy="1289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3409668"/>
                </p:ext>
              </p:extLst>
            </p:nvPr>
          </p:nvGraphicFramePr>
          <p:xfrm>
            <a:off x="433388" y="3935413"/>
            <a:ext cx="3811587" cy="892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37" name="Equation" r:id="rId25" imgW="1955520" imgH="457200" progId="Equation.DSMT4">
                    <p:embed/>
                  </p:oleObj>
                </mc:Choice>
                <mc:Fallback>
                  <p:oleObj name="Equation" r:id="rId25" imgW="1955520" imgH="457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388" y="3935413"/>
                          <a:ext cx="3811587" cy="892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300038" y="4902200"/>
            <a:ext cx="4914900" cy="1646238"/>
            <a:chOff x="300038" y="4902200"/>
            <a:chExt cx="4914900" cy="1646238"/>
          </a:xfrm>
        </p:grpSpPr>
        <p:graphicFrame>
          <p:nvGraphicFramePr>
            <p:cNvPr id="2355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7335905"/>
                </p:ext>
              </p:extLst>
            </p:nvPr>
          </p:nvGraphicFramePr>
          <p:xfrm>
            <a:off x="784225" y="4902200"/>
            <a:ext cx="3563938" cy="728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38" name="Equation" r:id="rId27" imgW="1803240" imgH="368280" progId="Equation.DSMT4">
                    <p:embed/>
                  </p:oleObj>
                </mc:Choice>
                <mc:Fallback>
                  <p:oleObj name="Equation" r:id="rId27" imgW="1803240" imgH="3682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225" y="4902200"/>
                          <a:ext cx="3563938" cy="7286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8" name="Text Box 34"/>
            <p:cNvSpPr txBox="1">
              <a:spLocks noChangeArrowheads="1"/>
            </p:cNvSpPr>
            <p:nvPr/>
          </p:nvSpPr>
          <p:spPr bwMode="auto">
            <a:xfrm>
              <a:off x="300038" y="5786438"/>
              <a:ext cx="4914900" cy="7620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/>
                <a:t>该式可称为抛物线运动的</a:t>
              </a:r>
              <a:r>
                <a:rPr lang="en-US" altLang="zh-CN" sz="2200">
                  <a:solidFill>
                    <a:srgbClr val="FF0000"/>
                  </a:solidFill>
                </a:rPr>
                <a:t>Kepler</a:t>
              </a:r>
              <a:r>
                <a:rPr lang="zh-CN" altLang="en-US" sz="2200">
                  <a:solidFill>
                    <a:srgbClr val="FF0000"/>
                  </a:solidFill>
                </a:rPr>
                <a:t>方程</a:t>
              </a:r>
              <a:r>
                <a:rPr lang="en-US" altLang="zh-CN" sz="2200"/>
                <a:t>. </a:t>
              </a:r>
              <a:r>
                <a:rPr lang="zh-CN" altLang="en-US" sz="2200"/>
                <a:t>是</a:t>
              </a:r>
              <a:r>
                <a:rPr lang="zh-CN" altLang="en-US" sz="2200">
                  <a:solidFill>
                    <a:srgbClr val="FF0000"/>
                  </a:solidFill>
                </a:rPr>
                <a:t>一个独立积分</a:t>
              </a:r>
              <a:r>
                <a:rPr lang="en-US" altLang="zh-CN" sz="2200"/>
                <a:t>.</a:t>
              </a:r>
            </a:p>
          </p:txBody>
        </p:sp>
      </p:grpSp>
      <p:sp>
        <p:nvSpPr>
          <p:cNvPr id="23569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2.2.2 </a:t>
            </a:r>
            <a:r>
              <a:rPr lang="zh-CN" altLang="en-US" smtClean="0"/>
              <a:t>二体运动的轨道类型</a:t>
            </a:r>
            <a:r>
              <a:rPr lang="en-US" altLang="zh-CN" smtClean="0"/>
              <a:t>:</a:t>
            </a:r>
            <a:r>
              <a:rPr lang="zh-CN" altLang="en-US" smtClean="0"/>
              <a:t>抛物线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446088" y="1006475"/>
          <a:ext cx="608647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3" name="Equation" r:id="rId4" imgW="3327120" imgH="977760" progId="Equation.DSMT4">
                  <p:embed/>
                </p:oleObj>
              </mc:Choice>
              <mc:Fallback>
                <p:oleObj name="Equation" r:id="rId4" imgW="3327120" imgH="977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1006475"/>
                        <a:ext cx="6086475" cy="178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551113" y="2425700"/>
          <a:ext cx="1430337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4" name="Equation" r:id="rId6" imgW="583920" imgH="406080" progId="Equation.DSMT4">
                  <p:embed/>
                </p:oleObj>
              </mc:Choice>
              <mc:Fallback>
                <p:oleObj name="Equation" r:id="rId6" imgW="583920" imgH="406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2425700"/>
                        <a:ext cx="1430337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220073" y="2728913"/>
            <a:ext cx="3295278" cy="400110"/>
          </a:xfrm>
          <a:prstGeom prst="rect">
            <a:avLst/>
          </a:prstGeom>
          <a:solidFill>
            <a:schemeClr val="accent6">
              <a:lumMod val="40000"/>
              <a:lumOff val="60000"/>
              <a:alpha val="51000"/>
            </a:schemeClr>
          </a:solidFill>
          <a:ln w="28575" algn="ctr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/>
              <a:t>利用</a:t>
            </a:r>
            <a:r>
              <a:rPr lang="zh-CN" altLang="en-US" sz="2000" dirty="0" smtClean="0"/>
              <a:t>此式可得</a:t>
            </a:r>
            <a:r>
              <a:rPr lang="zh-CN" altLang="en-US" sz="2000" dirty="0" smtClean="0">
                <a:solidFill>
                  <a:srgbClr val="FF0000"/>
                </a:solidFill>
              </a:rPr>
              <a:t>第二宇宙速度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417513" y="3432175"/>
          <a:ext cx="3836987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5" name="Equation" r:id="rId8" imgW="2222280" imgH="609480" progId="Equation.DSMT4">
                  <p:embed/>
                </p:oleObj>
              </mc:Choice>
              <mc:Fallback>
                <p:oleObj name="Equation" r:id="rId8" imgW="2222280" imgH="609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3432175"/>
                        <a:ext cx="3836987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79413" y="4427538"/>
            <a:ext cx="8166100" cy="2238375"/>
            <a:chOff x="239" y="2789"/>
            <a:chExt cx="5144" cy="1410"/>
          </a:xfrm>
        </p:grpSpPr>
        <p:graphicFrame>
          <p:nvGraphicFramePr>
            <p:cNvPr id="24581" name="Object 5"/>
            <p:cNvGraphicFramePr>
              <a:graphicFrameLocks noChangeAspect="1"/>
            </p:cNvGraphicFramePr>
            <p:nvPr/>
          </p:nvGraphicFramePr>
          <p:xfrm>
            <a:off x="239" y="2789"/>
            <a:ext cx="3493" cy="8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26" name="Equation" r:id="rId10" imgW="3213000" imgH="812520" progId="Equation.DSMT4">
                    <p:embed/>
                  </p:oleObj>
                </mc:Choice>
                <mc:Fallback>
                  <p:oleObj name="Equation" r:id="rId10" imgW="3213000" imgH="81252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" y="2789"/>
                          <a:ext cx="3493" cy="8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2" name="Object 6"/>
            <p:cNvGraphicFramePr>
              <a:graphicFrameLocks noChangeAspect="1"/>
            </p:cNvGraphicFramePr>
            <p:nvPr/>
          </p:nvGraphicFramePr>
          <p:xfrm>
            <a:off x="3045" y="3770"/>
            <a:ext cx="79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27" name="Equation" r:id="rId12" imgW="444240" imgH="203040" progId="Equation.DSMT4">
                    <p:embed/>
                  </p:oleObj>
                </mc:Choice>
                <mc:Fallback>
                  <p:oleObj name="Equation" r:id="rId12" imgW="444240" imgH="2030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5" y="3770"/>
                          <a:ext cx="792" cy="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4576025"/>
                </p:ext>
              </p:extLst>
            </p:nvPr>
          </p:nvGraphicFramePr>
          <p:xfrm>
            <a:off x="4209" y="2842"/>
            <a:ext cx="117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28" name="Equation" r:id="rId14" imgW="1295280" imgH="368280" progId="Equation.DSMT4">
                    <p:embed/>
                  </p:oleObj>
                </mc:Choice>
                <mc:Fallback>
                  <p:oleObj name="Equation" r:id="rId14" imgW="1295280" imgH="3682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9" y="2842"/>
                          <a:ext cx="1174" cy="334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  <a:alpha val="48000"/>
                          </a:schemeClr>
                        </a:solidFill>
                        <a:ln w="28575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7616211"/>
                </p:ext>
              </p:extLst>
            </p:nvPr>
          </p:nvGraphicFramePr>
          <p:xfrm>
            <a:off x="3943" y="3302"/>
            <a:ext cx="1439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29" name="Equation" r:id="rId16" imgW="1587240" imgH="368280" progId="Equation.DSMT4">
                    <p:embed/>
                  </p:oleObj>
                </mc:Choice>
                <mc:Fallback>
                  <p:oleObj name="Equation" r:id="rId16" imgW="1587240" imgH="3682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3" y="3302"/>
                          <a:ext cx="1439" cy="334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  <a:alpha val="48000"/>
                          </a:schemeClr>
                        </a:solidFill>
                        <a:ln w="28575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" name="Object 9"/>
            <p:cNvGraphicFramePr>
              <a:graphicFrameLocks noChangeAspect="1"/>
            </p:cNvGraphicFramePr>
            <p:nvPr/>
          </p:nvGraphicFramePr>
          <p:xfrm>
            <a:off x="243" y="3732"/>
            <a:ext cx="2667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30" name="Equation" r:id="rId18" imgW="2463480" imgH="431640" progId="Equation.DSMT4">
                    <p:embed/>
                  </p:oleObj>
                </mc:Choice>
                <mc:Fallback>
                  <p:oleObj name="Equation" r:id="rId18" imgW="2463480" imgH="4316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" y="3732"/>
                          <a:ext cx="2667" cy="4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8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2.2.2 </a:t>
            </a:r>
            <a:r>
              <a:rPr lang="zh-CN" altLang="en-US" smtClean="0"/>
              <a:t>二体运动的轨道类型</a:t>
            </a:r>
            <a:r>
              <a:rPr lang="en-US" altLang="zh-CN" smtClean="0"/>
              <a:t>:</a:t>
            </a:r>
            <a:r>
              <a:rPr lang="zh-CN" altLang="en-US" smtClean="0"/>
              <a:t>抛物线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17513" y="1020763"/>
          <a:ext cx="455453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7" name="Equation" r:id="rId4" imgW="2336760" imgH="215640" progId="Equation.DSMT4">
                  <p:embed/>
                </p:oleObj>
              </mc:Choice>
              <mc:Fallback>
                <p:oleObj name="Equation" r:id="rId4" imgW="2336760" imgH="215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1020763"/>
                        <a:ext cx="4554537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308100" y="1384300"/>
          <a:ext cx="2005013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8" name="Equation" r:id="rId6" imgW="888840" imgH="469800" progId="Equation.DSMT4">
                  <p:embed/>
                </p:oleObj>
              </mc:Choice>
              <mc:Fallback>
                <p:oleObj name="Equation" r:id="rId6" imgW="88884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1384300"/>
                        <a:ext cx="2005013" cy="106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19" name="Group 42"/>
          <p:cNvGrpSpPr>
            <a:grpSpLocks/>
          </p:cNvGrpSpPr>
          <p:nvPr/>
        </p:nvGrpSpPr>
        <p:grpSpPr bwMode="auto">
          <a:xfrm>
            <a:off x="5343525" y="1214438"/>
            <a:ext cx="3409950" cy="4986337"/>
            <a:chOff x="3366" y="765"/>
            <a:chExt cx="2148" cy="3141"/>
          </a:xfrm>
        </p:grpSpPr>
        <p:sp>
          <p:nvSpPr>
            <p:cNvPr id="25621" name="Line 10"/>
            <p:cNvSpPr>
              <a:spLocks noChangeShapeType="1"/>
            </p:cNvSpPr>
            <p:nvPr/>
          </p:nvSpPr>
          <p:spPr bwMode="auto">
            <a:xfrm flipV="1">
              <a:off x="3366" y="2421"/>
              <a:ext cx="1737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5622" name="Group 37"/>
            <p:cNvGrpSpPr>
              <a:grpSpLocks/>
            </p:cNvGrpSpPr>
            <p:nvPr/>
          </p:nvGrpSpPr>
          <p:grpSpPr bwMode="auto">
            <a:xfrm>
              <a:off x="3669" y="765"/>
              <a:ext cx="1845" cy="3141"/>
              <a:chOff x="3489" y="630"/>
              <a:chExt cx="1845" cy="3141"/>
            </a:xfrm>
          </p:grpSpPr>
          <p:sp>
            <p:nvSpPr>
              <p:cNvPr id="25623" name="Line 11"/>
              <p:cNvSpPr>
                <a:spLocks noChangeShapeType="1"/>
              </p:cNvSpPr>
              <p:nvPr/>
            </p:nvSpPr>
            <p:spPr bwMode="auto">
              <a:xfrm flipV="1">
                <a:off x="3717" y="720"/>
                <a:ext cx="1458" cy="30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24" name="Line 12"/>
              <p:cNvSpPr>
                <a:spLocks noChangeShapeType="1"/>
              </p:cNvSpPr>
              <p:nvPr/>
            </p:nvSpPr>
            <p:spPr bwMode="auto">
              <a:xfrm>
                <a:off x="3717" y="630"/>
                <a:ext cx="1323" cy="311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25" name="Line 13"/>
              <p:cNvSpPr>
                <a:spLocks noChangeShapeType="1"/>
              </p:cNvSpPr>
              <p:nvPr/>
            </p:nvSpPr>
            <p:spPr bwMode="auto">
              <a:xfrm>
                <a:off x="4302" y="873"/>
                <a:ext cx="0" cy="279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prstDash val="sysDot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26" name="Line 14"/>
              <p:cNvSpPr>
                <a:spLocks noChangeShapeType="1"/>
              </p:cNvSpPr>
              <p:nvPr/>
            </p:nvSpPr>
            <p:spPr bwMode="auto">
              <a:xfrm>
                <a:off x="3708" y="792"/>
                <a:ext cx="0" cy="15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27" name="Oval 15"/>
              <p:cNvSpPr>
                <a:spLocks noChangeArrowheads="1"/>
              </p:cNvSpPr>
              <p:nvPr/>
            </p:nvSpPr>
            <p:spPr bwMode="auto">
              <a:xfrm>
                <a:off x="3678" y="2278"/>
                <a:ext cx="56" cy="63"/>
              </a:xfrm>
              <a:prstGeom prst="ellipse">
                <a:avLst/>
              </a:prstGeom>
              <a:solidFill>
                <a:srgbClr val="FFCC00"/>
              </a:solidFill>
              <a:ln w="28575" algn="ctr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28" name="Oval 16"/>
              <p:cNvSpPr>
                <a:spLocks noChangeArrowheads="1"/>
              </p:cNvSpPr>
              <p:nvPr/>
            </p:nvSpPr>
            <p:spPr bwMode="auto">
              <a:xfrm>
                <a:off x="3997" y="1792"/>
                <a:ext cx="56" cy="63"/>
              </a:xfrm>
              <a:prstGeom prst="ellipse">
                <a:avLst/>
              </a:prstGeom>
              <a:solidFill>
                <a:srgbClr val="FF0000"/>
              </a:solidFill>
              <a:ln w="2857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29" name="Freeform 18"/>
              <p:cNvSpPr>
                <a:spLocks/>
              </p:cNvSpPr>
              <p:nvPr/>
            </p:nvSpPr>
            <p:spPr bwMode="auto">
              <a:xfrm>
                <a:off x="3681" y="702"/>
                <a:ext cx="389" cy="3024"/>
              </a:xfrm>
              <a:custGeom>
                <a:avLst/>
                <a:gdLst>
                  <a:gd name="T0" fmla="*/ 9 w 389"/>
                  <a:gd name="T1" fmla="*/ 0 h 3024"/>
                  <a:gd name="T2" fmla="*/ 387 w 389"/>
                  <a:gd name="T3" fmla="*/ 1602 h 3024"/>
                  <a:gd name="T4" fmla="*/ 0 w 389"/>
                  <a:gd name="T5" fmla="*/ 3024 h 3024"/>
                  <a:gd name="T6" fmla="*/ 0 60000 65536"/>
                  <a:gd name="T7" fmla="*/ 0 60000 65536"/>
                  <a:gd name="T8" fmla="*/ 0 60000 65536"/>
                  <a:gd name="T9" fmla="*/ 0 w 389"/>
                  <a:gd name="T10" fmla="*/ 0 h 3024"/>
                  <a:gd name="T11" fmla="*/ 389 w 389"/>
                  <a:gd name="T12" fmla="*/ 3024 h 30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9" h="3024">
                    <a:moveTo>
                      <a:pt x="9" y="0"/>
                    </a:moveTo>
                    <a:cubicBezTo>
                      <a:pt x="199" y="549"/>
                      <a:pt x="389" y="1098"/>
                      <a:pt x="387" y="1602"/>
                    </a:cubicBezTo>
                    <a:cubicBezTo>
                      <a:pt x="385" y="2106"/>
                      <a:pt x="192" y="2565"/>
                      <a:pt x="0" y="3024"/>
                    </a:cubicBezTo>
                  </a:path>
                </a:pathLst>
              </a:cu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30" name="Line 19"/>
              <p:cNvSpPr>
                <a:spLocks noChangeShapeType="1"/>
              </p:cNvSpPr>
              <p:nvPr/>
            </p:nvSpPr>
            <p:spPr bwMode="auto">
              <a:xfrm flipV="1">
                <a:off x="3708" y="1827"/>
                <a:ext cx="315" cy="47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31" name="Line 20"/>
              <p:cNvSpPr>
                <a:spLocks noChangeShapeType="1"/>
              </p:cNvSpPr>
              <p:nvPr/>
            </p:nvSpPr>
            <p:spPr bwMode="auto">
              <a:xfrm>
                <a:off x="4023" y="1827"/>
                <a:ext cx="27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32" name="Freeform 21"/>
              <p:cNvSpPr>
                <a:spLocks/>
              </p:cNvSpPr>
              <p:nvPr/>
            </p:nvSpPr>
            <p:spPr bwMode="auto">
              <a:xfrm>
                <a:off x="3807" y="2124"/>
                <a:ext cx="95" cy="180"/>
              </a:xfrm>
              <a:custGeom>
                <a:avLst/>
                <a:gdLst>
                  <a:gd name="T0" fmla="*/ 0 w 95"/>
                  <a:gd name="T1" fmla="*/ 0 h 180"/>
                  <a:gd name="T2" fmla="*/ 81 w 95"/>
                  <a:gd name="T3" fmla="*/ 90 h 180"/>
                  <a:gd name="T4" fmla="*/ 81 w 95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95"/>
                  <a:gd name="T10" fmla="*/ 0 h 180"/>
                  <a:gd name="T11" fmla="*/ 95 w 95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5" h="180">
                    <a:moveTo>
                      <a:pt x="0" y="0"/>
                    </a:moveTo>
                    <a:cubicBezTo>
                      <a:pt x="33" y="30"/>
                      <a:pt x="67" y="60"/>
                      <a:pt x="81" y="90"/>
                    </a:cubicBezTo>
                    <a:cubicBezTo>
                      <a:pt x="95" y="120"/>
                      <a:pt x="88" y="150"/>
                      <a:pt x="81" y="180"/>
                    </a:cubicBezTo>
                  </a:path>
                </a:pathLst>
              </a:cu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25606" name="Object 6"/>
              <p:cNvGraphicFramePr>
                <a:graphicFrameLocks noChangeAspect="1"/>
              </p:cNvGraphicFramePr>
              <p:nvPr/>
            </p:nvGraphicFramePr>
            <p:xfrm>
              <a:off x="3513" y="2259"/>
              <a:ext cx="231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369" name="Equation" r:id="rId8" imgW="190440" imgH="228600" progId="Equation.DSMT4">
                      <p:embed/>
                    </p:oleObj>
                  </mc:Choice>
                  <mc:Fallback>
                    <p:oleObj name="Equation" r:id="rId8" imgW="190440" imgH="22860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13" y="2259"/>
                            <a:ext cx="231" cy="27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07" name="Object 7"/>
              <p:cNvGraphicFramePr>
                <a:graphicFrameLocks noChangeAspect="1"/>
              </p:cNvGraphicFramePr>
              <p:nvPr/>
            </p:nvGraphicFramePr>
            <p:xfrm>
              <a:off x="3761" y="1593"/>
              <a:ext cx="246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370" name="Equation" r:id="rId10" imgW="203040" imgH="228600" progId="Equation.DSMT4">
                      <p:embed/>
                    </p:oleObj>
                  </mc:Choice>
                  <mc:Fallback>
                    <p:oleObj name="Equation" r:id="rId10" imgW="203040" imgH="22860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1" y="1593"/>
                            <a:ext cx="246" cy="27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33" name="Line 24"/>
              <p:cNvSpPr>
                <a:spLocks noChangeShapeType="1"/>
              </p:cNvSpPr>
              <p:nvPr/>
            </p:nvSpPr>
            <p:spPr bwMode="auto">
              <a:xfrm>
                <a:off x="4311" y="3068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34" name="Line 25"/>
              <p:cNvSpPr>
                <a:spLocks noChangeShapeType="1"/>
              </p:cNvSpPr>
              <p:nvPr/>
            </p:nvSpPr>
            <p:spPr bwMode="auto">
              <a:xfrm flipH="1" flipV="1">
                <a:off x="4743" y="2304"/>
                <a:ext cx="9" cy="81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25608" name="Object 8"/>
              <p:cNvGraphicFramePr>
                <a:graphicFrameLocks noChangeAspect="1"/>
              </p:cNvGraphicFramePr>
              <p:nvPr/>
            </p:nvGraphicFramePr>
            <p:xfrm>
              <a:off x="5140" y="677"/>
              <a:ext cx="194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371" name="Equation" r:id="rId12" imgW="139680" imgH="164880" progId="Equation.DSMT4">
                      <p:embed/>
                    </p:oleObj>
                  </mc:Choice>
                  <mc:Fallback>
                    <p:oleObj name="Equation" r:id="rId12" imgW="139680" imgH="16488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0" y="677"/>
                            <a:ext cx="194" cy="22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09" name="Object 9"/>
              <p:cNvGraphicFramePr>
                <a:graphicFrameLocks noChangeAspect="1"/>
              </p:cNvGraphicFramePr>
              <p:nvPr/>
            </p:nvGraphicFramePr>
            <p:xfrm>
              <a:off x="4993" y="3512"/>
              <a:ext cx="247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372" name="Equation" r:id="rId14" imgW="177480" imgH="164880" progId="Equation.DSMT4">
                      <p:embed/>
                    </p:oleObj>
                  </mc:Choice>
                  <mc:Fallback>
                    <p:oleObj name="Equation" r:id="rId14" imgW="177480" imgH="16488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3" y="3512"/>
                            <a:ext cx="247" cy="22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0" name="Object 10"/>
              <p:cNvGraphicFramePr>
                <a:graphicFrameLocks noChangeAspect="1"/>
              </p:cNvGraphicFramePr>
              <p:nvPr/>
            </p:nvGraphicFramePr>
            <p:xfrm>
              <a:off x="3489" y="1388"/>
              <a:ext cx="187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373" name="Equation" r:id="rId16" imgW="152280" imgH="164880" progId="Equation.DSMT4">
                      <p:embed/>
                    </p:oleObj>
                  </mc:Choice>
                  <mc:Fallback>
                    <p:oleObj name="Equation" r:id="rId16" imgW="152280" imgH="164880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89" y="1388"/>
                            <a:ext cx="187" cy="20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1" name="Object 11"/>
              <p:cNvGraphicFramePr>
                <a:graphicFrameLocks noChangeAspect="1"/>
              </p:cNvGraphicFramePr>
              <p:nvPr/>
            </p:nvGraphicFramePr>
            <p:xfrm>
              <a:off x="3885" y="2015"/>
              <a:ext cx="159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374" name="Equation" r:id="rId18" imgW="152280" imgH="203040" progId="Equation.DSMT4">
                      <p:embed/>
                    </p:oleObj>
                  </mc:Choice>
                  <mc:Fallback>
                    <p:oleObj name="Equation" r:id="rId18" imgW="152280" imgH="203040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5" y="2015"/>
                            <a:ext cx="159" cy="2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2" name="Object 12"/>
              <p:cNvGraphicFramePr>
                <a:graphicFrameLocks noChangeAspect="1"/>
              </p:cNvGraphicFramePr>
              <p:nvPr/>
            </p:nvGraphicFramePr>
            <p:xfrm>
              <a:off x="3762" y="1877"/>
              <a:ext cx="153" cy="1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375" name="Equation" r:id="rId20" imgW="114120" imgH="126720" progId="Equation.DSMT4">
                      <p:embed/>
                    </p:oleObj>
                  </mc:Choice>
                  <mc:Fallback>
                    <p:oleObj name="Equation" r:id="rId20" imgW="114120" imgH="12672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2" y="1877"/>
                            <a:ext cx="153" cy="17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3" name="Object 13"/>
              <p:cNvGraphicFramePr>
                <a:graphicFrameLocks noChangeAspect="1"/>
              </p:cNvGraphicFramePr>
              <p:nvPr/>
            </p:nvGraphicFramePr>
            <p:xfrm>
              <a:off x="4064" y="1813"/>
              <a:ext cx="215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376" name="Equation" r:id="rId22" imgW="241200" imgH="215640" progId="Equation.DSMT4">
                      <p:embed/>
                    </p:oleObj>
                  </mc:Choice>
                  <mc:Fallback>
                    <p:oleObj name="Equation" r:id="rId22" imgW="241200" imgH="215640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4" y="1813"/>
                            <a:ext cx="215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4" name="Object 14"/>
              <p:cNvGraphicFramePr>
                <a:graphicFrameLocks noChangeAspect="1"/>
              </p:cNvGraphicFramePr>
              <p:nvPr/>
            </p:nvGraphicFramePr>
            <p:xfrm>
              <a:off x="4484" y="2311"/>
              <a:ext cx="194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377" name="Equation" r:id="rId24" imgW="164880" imgH="177480" progId="Equation.DSMT4">
                      <p:embed/>
                    </p:oleObj>
                  </mc:Choice>
                  <mc:Fallback>
                    <p:oleObj name="Equation" r:id="rId24" imgW="164880" imgH="17748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4" y="2311"/>
                            <a:ext cx="194" cy="20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5" name="Object 15"/>
              <p:cNvGraphicFramePr>
                <a:graphicFrameLocks noChangeAspect="1"/>
              </p:cNvGraphicFramePr>
              <p:nvPr/>
            </p:nvGraphicFramePr>
            <p:xfrm>
              <a:off x="4038" y="2306"/>
              <a:ext cx="196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378" name="Equation" r:id="rId26" imgW="152280" imgH="164880" progId="Equation.DSMT4">
                      <p:embed/>
                    </p:oleObj>
                  </mc:Choice>
                  <mc:Fallback>
                    <p:oleObj name="Equation" r:id="rId26" imgW="152280" imgH="164880" progId="Equation.DSMT4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8" y="2306"/>
                            <a:ext cx="196" cy="2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6" name="Object 16"/>
              <p:cNvGraphicFramePr>
                <a:graphicFrameLocks noChangeAspect="1"/>
              </p:cNvGraphicFramePr>
              <p:nvPr/>
            </p:nvGraphicFramePr>
            <p:xfrm>
              <a:off x="4777" y="2279"/>
              <a:ext cx="229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379" name="Equation" r:id="rId28" imgW="177480" imgH="164880" progId="Equation.DSMT4">
                      <p:embed/>
                    </p:oleObj>
                  </mc:Choice>
                  <mc:Fallback>
                    <p:oleObj name="Equation" r:id="rId28" imgW="177480" imgH="164880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77" y="2279"/>
                            <a:ext cx="229" cy="2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7" name="Object 17"/>
              <p:cNvGraphicFramePr>
                <a:graphicFrameLocks noChangeAspect="1"/>
              </p:cNvGraphicFramePr>
              <p:nvPr/>
            </p:nvGraphicFramePr>
            <p:xfrm>
              <a:off x="4433" y="3142"/>
              <a:ext cx="143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380" name="Equation" r:id="rId30" imgW="126720" imgH="139680" progId="Equation.DSMT4">
                      <p:embed/>
                    </p:oleObj>
                  </mc:Choice>
                  <mc:Fallback>
                    <p:oleObj name="Equation" r:id="rId30" imgW="126720" imgH="139680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3" y="3142"/>
                            <a:ext cx="143" cy="15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8" name="Object 18"/>
              <p:cNvGraphicFramePr>
                <a:graphicFrameLocks noChangeAspect="1"/>
              </p:cNvGraphicFramePr>
              <p:nvPr/>
            </p:nvGraphicFramePr>
            <p:xfrm>
              <a:off x="4775" y="2661"/>
              <a:ext cx="143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381" name="Equation" r:id="rId32" imgW="126720" imgH="177480" progId="Equation.DSMT4">
                      <p:embed/>
                    </p:oleObj>
                  </mc:Choice>
                  <mc:Fallback>
                    <p:oleObj name="Equation" r:id="rId32" imgW="126720" imgH="177480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75" y="2661"/>
                            <a:ext cx="143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398463" y="2482850"/>
          <a:ext cx="4413250" cy="328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82" name="Equation" r:id="rId34" imgW="2387520" imgH="1777680" progId="Equation.DSMT4">
                  <p:embed/>
                </p:oleObj>
              </mc:Choice>
              <mc:Fallback>
                <p:oleObj name="Equation" r:id="rId34" imgW="2387520" imgH="1777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2482850"/>
                        <a:ext cx="4413250" cy="328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186305"/>
              </p:ext>
            </p:extLst>
          </p:nvPr>
        </p:nvGraphicFramePr>
        <p:xfrm>
          <a:off x="392113" y="5948363"/>
          <a:ext cx="338613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83" name="Equation" r:id="rId36" imgW="2070000" imgH="253800" progId="Equation.DSMT4">
                  <p:embed/>
                </p:oleObj>
              </mc:Choice>
              <mc:Fallback>
                <p:oleObj name="Equation" r:id="rId36" imgW="207000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5948363"/>
                        <a:ext cx="3386137" cy="414337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48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0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2.2.3 </a:t>
            </a:r>
            <a:r>
              <a:rPr lang="zh-CN" altLang="en-US" smtClean="0"/>
              <a:t>二体运动的轨道类型</a:t>
            </a:r>
            <a:r>
              <a:rPr lang="en-US" altLang="zh-CN" smtClean="0"/>
              <a:t>:</a:t>
            </a:r>
            <a:r>
              <a:rPr lang="zh-CN" altLang="en-US" smtClean="0"/>
              <a:t>双曲线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023938"/>
            <a:ext cx="8147050" cy="460375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  <a:tabLst>
                <a:tab pos="625475" algn="l"/>
              </a:tabLst>
            </a:pPr>
            <a:r>
              <a:rPr lang="zh-CN" altLang="en-US" sz="2400" b="1" smtClean="0"/>
              <a:t>万有引力定律的推导</a:t>
            </a:r>
          </a:p>
        </p:txBody>
      </p:sp>
      <p:graphicFrame>
        <p:nvGraphicFramePr>
          <p:cNvPr id="2050" name="Object 1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610350" y="267493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2674938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/>
        </p:nvSpPr>
        <p:spPr bwMode="auto">
          <a:xfrm>
            <a:off x="539750" y="1693863"/>
            <a:ext cx="8280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极坐标中加速度可以写成径向和横向分量：</a:t>
            </a:r>
          </a:p>
        </p:txBody>
      </p:sp>
      <p:graphicFrame>
        <p:nvGraphicFramePr>
          <p:cNvPr id="2051" name="Object 2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42988" y="1987550"/>
          <a:ext cx="5761037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" name="Equation" r:id="rId6" imgW="2895480" imgH="393480" progId="Equation.DSMT4">
                  <p:embed/>
                </p:oleObj>
              </mc:Choice>
              <mc:Fallback>
                <p:oleObj name="Equation" r:id="rId6" imgW="2895480" imgH="3934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87550"/>
                        <a:ext cx="5761037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23"/>
          <p:cNvGraphicFramePr>
            <a:graphicFrameLocks noChangeAspect="1"/>
          </p:cNvGraphicFramePr>
          <p:nvPr/>
        </p:nvGraphicFramePr>
        <p:xfrm>
          <a:off x="611188" y="2924175"/>
          <a:ext cx="74771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" name="Equation" r:id="rId8" imgW="4559040" imgH="457200" progId="Equation.DSMT4">
                  <p:embed/>
                </p:oleObj>
              </mc:Choice>
              <mc:Fallback>
                <p:oleObj name="Equation" r:id="rId8" imgW="4559040" imgH="457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24175"/>
                        <a:ext cx="7477125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39750" y="3581400"/>
            <a:ext cx="8131175" cy="1000125"/>
            <a:chOff x="340" y="2160"/>
            <a:chExt cx="5122" cy="630"/>
          </a:xfrm>
        </p:grpSpPr>
        <p:graphicFrame>
          <p:nvGraphicFramePr>
            <p:cNvPr id="2054" name="Object 24"/>
            <p:cNvGraphicFramePr>
              <a:graphicFrameLocks noChangeAspect="1"/>
            </p:cNvGraphicFramePr>
            <p:nvPr/>
          </p:nvGraphicFramePr>
          <p:xfrm>
            <a:off x="1247" y="2160"/>
            <a:ext cx="3453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1" name="Equation" r:id="rId10" imgW="2654280" imgH="482400" progId="Equation.DSMT4">
                    <p:embed/>
                  </p:oleObj>
                </mc:Choice>
                <mc:Fallback>
                  <p:oleObj name="Equation" r:id="rId10" imgW="2654280" imgH="4824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160"/>
                          <a:ext cx="3453" cy="6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2" name="Text Box 25"/>
            <p:cNvSpPr txBox="1">
              <a:spLocks noChangeArrowheads="1"/>
            </p:cNvSpPr>
            <p:nvPr/>
          </p:nvSpPr>
          <p:spPr bwMode="auto">
            <a:xfrm>
              <a:off x="340" y="2341"/>
              <a:ext cx="8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CC"/>
                  </a:solidFill>
                </a:rPr>
                <a:t>(Binet</a:t>
              </a:r>
              <a:r>
                <a:rPr lang="zh-CN" altLang="en-US">
                  <a:solidFill>
                    <a:srgbClr val="0000CC"/>
                  </a:solidFill>
                </a:rPr>
                <a:t>公式</a:t>
              </a:r>
              <a:r>
                <a:rPr lang="en-US" altLang="zh-CN">
                  <a:solidFill>
                    <a:srgbClr val="0000CC"/>
                  </a:solidFill>
                </a:rPr>
                <a:t>)</a:t>
              </a:r>
            </a:p>
          </p:txBody>
        </p:sp>
        <p:graphicFrame>
          <p:nvGraphicFramePr>
            <p:cNvPr id="2055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9122240"/>
                </p:ext>
              </p:extLst>
            </p:nvPr>
          </p:nvGraphicFramePr>
          <p:xfrm>
            <a:off x="4995" y="2205"/>
            <a:ext cx="467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2" name="Equation" r:id="rId12" imgW="368280" imgH="393480" progId="Equation.DSMT4">
                    <p:embed/>
                  </p:oleObj>
                </mc:Choice>
                <mc:Fallback>
                  <p:oleObj name="Equation" r:id="rId12" imgW="368280" imgH="39348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5" y="2205"/>
                          <a:ext cx="467" cy="499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  <a:alpha val="50000"/>
                          </a:schemeClr>
                        </a:solidFill>
                        <a:ln w="25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9" name="Text Box 27"/>
          <p:cNvSpPr txBox="1">
            <a:spLocks noChangeArrowheads="1"/>
          </p:cNvSpPr>
          <p:nvPr/>
        </p:nvSpPr>
        <p:spPr bwMode="auto">
          <a:xfrm>
            <a:off x="539750" y="4575175"/>
            <a:ext cx="8064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将第一定律的数学表达式代入上式：</a:t>
            </a:r>
          </a:p>
        </p:txBody>
      </p:sp>
      <p:graphicFrame>
        <p:nvGraphicFramePr>
          <p:cNvPr id="205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36111"/>
              </p:ext>
            </p:extLst>
          </p:nvPr>
        </p:nvGraphicFramePr>
        <p:xfrm>
          <a:off x="971550" y="5048250"/>
          <a:ext cx="31670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" name="Equation" r:id="rId14" imgW="1562040" imgH="444240" progId="Equation.DSMT4">
                  <p:embed/>
                </p:oleObj>
              </mc:Choice>
              <mc:Fallback>
                <p:oleObj name="Equation" r:id="rId14" imgW="1562040" imgH="4442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48250"/>
                        <a:ext cx="3167063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Text Box 29"/>
          <p:cNvSpPr txBox="1">
            <a:spLocks noChangeArrowheads="1"/>
          </p:cNvSpPr>
          <p:nvPr/>
        </p:nvSpPr>
        <p:spPr bwMode="auto">
          <a:xfrm>
            <a:off x="468313" y="6015038"/>
            <a:ext cx="8280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由此可知</a:t>
            </a:r>
            <a:r>
              <a:rPr lang="zh-CN" altLang="en-US">
                <a:solidFill>
                  <a:srgbClr val="FF0000"/>
                </a:solidFill>
              </a:rPr>
              <a:t>力的大小与行星和太阳之间距离的平方成反比</a:t>
            </a:r>
          </a:p>
        </p:txBody>
      </p:sp>
      <p:sp>
        <p:nvSpPr>
          <p:cNvPr id="206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2.1.1</a:t>
            </a:r>
            <a:r>
              <a:rPr lang="zh-CN" altLang="en-US" smtClean="0"/>
              <a:t>万有引力定律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/>
      <p:bldP spid="206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219284"/>
              </p:ext>
            </p:extLst>
          </p:nvPr>
        </p:nvGraphicFramePr>
        <p:xfrm>
          <a:off x="446088" y="1106488"/>
          <a:ext cx="4408487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5" name="Equation" r:id="rId4" imgW="2222280" imgH="2361960" progId="Equation.DSMT4">
                  <p:embed/>
                </p:oleObj>
              </mc:Choice>
              <mc:Fallback>
                <p:oleObj name="Equation" r:id="rId4" imgW="2222280" imgH="2361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1106488"/>
                        <a:ext cx="4408487" cy="468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8"/>
          <p:cNvSpPr txBox="1">
            <a:spLocks noChangeArrowheads="1"/>
          </p:cNvSpPr>
          <p:nvPr/>
        </p:nvSpPr>
        <p:spPr bwMode="auto">
          <a:xfrm>
            <a:off x="428625" y="5886450"/>
            <a:ext cx="4214813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/>
              <a:t>这是</a:t>
            </a:r>
            <a:r>
              <a:rPr lang="zh-CN" altLang="en-US" sz="2200">
                <a:solidFill>
                  <a:srgbClr val="FF0000"/>
                </a:solidFill>
              </a:rPr>
              <a:t>双曲运动的</a:t>
            </a:r>
            <a:r>
              <a:rPr lang="en-US" altLang="zh-CN" sz="2200">
                <a:solidFill>
                  <a:srgbClr val="FF0000"/>
                </a:solidFill>
              </a:rPr>
              <a:t>Kepler</a:t>
            </a:r>
            <a:r>
              <a:rPr lang="zh-CN" altLang="en-US" sz="2200">
                <a:solidFill>
                  <a:srgbClr val="FF0000"/>
                </a:solidFill>
              </a:rPr>
              <a:t>方程</a:t>
            </a:r>
            <a:r>
              <a:rPr lang="en-US" altLang="zh-CN" sz="2200"/>
              <a:t>.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682504"/>
              </p:ext>
            </p:extLst>
          </p:nvPr>
        </p:nvGraphicFramePr>
        <p:xfrm>
          <a:off x="4695825" y="4189413"/>
          <a:ext cx="37814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6" name="Equation" r:id="rId6" imgW="2311200" imgH="431640" progId="Equation.DSMT4">
                  <p:embed/>
                </p:oleObj>
              </mc:Choice>
              <mc:Fallback>
                <p:oleObj name="Equation" r:id="rId6" imgW="231120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25" y="4189413"/>
                        <a:ext cx="3781425" cy="7048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48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76704"/>
              </p:ext>
            </p:extLst>
          </p:nvPr>
        </p:nvGraphicFramePr>
        <p:xfrm>
          <a:off x="4683125" y="5119688"/>
          <a:ext cx="37814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7" name="Equation" r:id="rId8" imgW="2311200" imgH="431640" progId="Equation.DSMT4">
                  <p:embed/>
                </p:oleObj>
              </mc:Choice>
              <mc:Fallback>
                <p:oleObj name="Equation" r:id="rId8" imgW="23112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5119688"/>
                        <a:ext cx="3781425" cy="7048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48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2.2.3 </a:t>
            </a:r>
            <a:r>
              <a:rPr lang="zh-CN" altLang="en-US" smtClean="0"/>
              <a:t>二体运动的轨道类型</a:t>
            </a:r>
            <a:r>
              <a:rPr lang="en-US" altLang="zh-CN" smtClean="0"/>
              <a:t>:</a:t>
            </a:r>
            <a:r>
              <a:rPr lang="zh-CN" altLang="en-US" smtClean="0"/>
              <a:t>双曲线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7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42069292"/>
              </p:ext>
            </p:extLst>
          </p:nvPr>
        </p:nvGraphicFramePr>
        <p:xfrm>
          <a:off x="971550" y="1393825"/>
          <a:ext cx="302418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Equation" r:id="rId4" imgW="1523880" imgH="444240" progId="Equation.DSMT4">
                  <p:embed/>
                </p:oleObj>
              </mc:Choice>
              <mc:Fallback>
                <p:oleObj name="Equation" r:id="rId4" imgW="152388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93825"/>
                        <a:ext cx="3024188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0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443925070"/>
              </p:ext>
            </p:extLst>
          </p:nvPr>
        </p:nvGraphicFramePr>
        <p:xfrm>
          <a:off x="1031875" y="2884488"/>
          <a:ext cx="19494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Equation" r:id="rId6" imgW="1054080" imgH="444240" progId="Equation.DSMT4">
                  <p:embed/>
                </p:oleObj>
              </mc:Choice>
              <mc:Fallback>
                <p:oleObj name="Equation" r:id="rId6" imgW="1054080" imgH="444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2884488"/>
                        <a:ext cx="194945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71550" y="4005263"/>
          <a:ext cx="165735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Equation" r:id="rId8" imgW="774360" imgH="419040" progId="Equation.DSMT4">
                  <p:embed/>
                </p:oleObj>
              </mc:Choice>
              <mc:Fallback>
                <p:oleObj name="Equation" r:id="rId8" imgW="774360" imgH="419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05263"/>
                        <a:ext cx="1657350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36"/>
          <p:cNvSpPr txBox="1">
            <a:spLocks noChangeArrowheads="1"/>
          </p:cNvSpPr>
          <p:nvPr/>
        </p:nvSpPr>
        <p:spPr bwMode="auto">
          <a:xfrm>
            <a:off x="468313" y="1046163"/>
            <a:ext cx="5616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引力的大小与太阳质量成正比，因此上式该记成</a:t>
            </a:r>
          </a:p>
        </p:txBody>
      </p:sp>
      <p:sp>
        <p:nvSpPr>
          <p:cNvPr id="3081" name="Text Box 37"/>
          <p:cNvSpPr txBox="1">
            <a:spLocks noChangeArrowheads="1"/>
          </p:cNvSpPr>
          <p:nvPr/>
        </p:nvSpPr>
        <p:spPr bwMode="auto">
          <a:xfrm>
            <a:off x="4643438" y="1700213"/>
            <a:ext cx="3673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3077" name="Object 38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84679045"/>
              </p:ext>
            </p:extLst>
          </p:nvPr>
        </p:nvGraphicFramePr>
        <p:xfrm>
          <a:off x="5435600" y="1698625"/>
          <a:ext cx="31480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Equation" r:id="rId10" imgW="2209680" imgH="203040" progId="Equation.DSMT4">
                  <p:embed/>
                </p:oleObj>
              </mc:Choice>
              <mc:Fallback>
                <p:oleObj name="Equation" r:id="rId10" imgW="2209680" imgH="20304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698625"/>
                        <a:ext cx="3148013" cy="29051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54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41"/>
          <p:cNvSpPr txBox="1">
            <a:spLocks noChangeArrowheads="1"/>
          </p:cNvSpPr>
          <p:nvPr/>
        </p:nvSpPr>
        <p:spPr bwMode="auto">
          <a:xfrm>
            <a:off x="396875" y="2349500"/>
            <a:ext cx="4967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面积常数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dirty="0"/>
              <a:t>可以通过计算行星运动一周来计算：</a:t>
            </a:r>
          </a:p>
        </p:txBody>
      </p:sp>
      <p:sp>
        <p:nvSpPr>
          <p:cNvPr id="3083" name="Text Box 42"/>
          <p:cNvSpPr txBox="1">
            <a:spLocks noChangeArrowheads="1"/>
          </p:cNvSpPr>
          <p:nvPr/>
        </p:nvSpPr>
        <p:spPr bwMode="auto">
          <a:xfrm>
            <a:off x="468313" y="3716338"/>
            <a:ext cx="46085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因此</a:t>
            </a:r>
          </a:p>
        </p:txBody>
      </p:sp>
      <p:sp>
        <p:nvSpPr>
          <p:cNvPr id="3084" name="Text Box 43"/>
          <p:cNvSpPr txBox="1">
            <a:spLocks noChangeArrowheads="1"/>
          </p:cNvSpPr>
          <p:nvPr/>
        </p:nvSpPr>
        <p:spPr bwMode="auto">
          <a:xfrm>
            <a:off x="468313" y="5006975"/>
            <a:ext cx="76327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由</a:t>
            </a:r>
            <a:r>
              <a:rPr lang="en-US" altLang="zh-CN"/>
              <a:t>Kepler</a:t>
            </a:r>
            <a:r>
              <a:rPr lang="zh-CN" altLang="en-US"/>
              <a:t>第三定律，</a:t>
            </a:r>
            <a:r>
              <a:rPr lang="en-US" altLang="zh-CN" i="1"/>
              <a:t>G</a:t>
            </a:r>
            <a:r>
              <a:rPr lang="zh-CN" altLang="en-US"/>
              <a:t>对所有行星而言是同一常数，称为</a:t>
            </a:r>
            <a:r>
              <a:rPr lang="zh-CN" altLang="en-US">
                <a:solidFill>
                  <a:srgbClr val="FF0000"/>
                </a:solidFill>
              </a:rPr>
              <a:t>万有引力常数</a:t>
            </a:r>
            <a:r>
              <a:rPr lang="zh-CN" altLang="en-US"/>
              <a:t>。</a:t>
            </a:r>
          </a:p>
        </p:txBody>
      </p:sp>
      <p:graphicFrame>
        <p:nvGraphicFramePr>
          <p:cNvPr id="307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328457"/>
              </p:ext>
            </p:extLst>
          </p:nvPr>
        </p:nvGraphicFramePr>
        <p:xfrm>
          <a:off x="3557588" y="4106863"/>
          <a:ext cx="5046662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Equation" r:id="rId12" imgW="3543120" imgH="482400" progId="Equation.DSMT4">
                  <p:embed/>
                </p:oleObj>
              </mc:Choice>
              <mc:Fallback>
                <p:oleObj name="Equation" r:id="rId12" imgW="3543120" imgH="4824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4106863"/>
                        <a:ext cx="5046662" cy="69056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54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68313" y="5522913"/>
            <a:ext cx="8207375" cy="1001712"/>
            <a:chOff x="295" y="3479"/>
            <a:chExt cx="5170" cy="631"/>
          </a:xfrm>
        </p:grpSpPr>
        <p:sp>
          <p:nvSpPr>
            <p:cNvPr id="3087" name="Text Box 45"/>
            <p:cNvSpPr txBox="1">
              <a:spLocks noChangeArrowheads="1"/>
            </p:cNvSpPr>
            <p:nvPr/>
          </p:nvSpPr>
          <p:spPr bwMode="auto">
            <a:xfrm>
              <a:off x="295" y="3479"/>
              <a:ext cx="5170" cy="40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G</a:t>
              </a:r>
              <a:r>
                <a:rPr lang="zh-CN" altLang="en-US"/>
                <a:t>的数值与单位有关，以太阳质量、平太阳日、天文单位分别作为质量、时间、长度单位时，相应的万有引力常数记为</a:t>
              </a:r>
              <a:r>
                <a:rPr lang="en-US" altLang="zh-CN" i="1"/>
                <a:t>k</a:t>
              </a:r>
              <a:r>
                <a:rPr lang="en-US" altLang="zh-CN" i="1" baseline="30000"/>
                <a:t>2</a:t>
              </a:r>
              <a:r>
                <a:rPr lang="zh-CN" altLang="en-US"/>
                <a:t>，</a:t>
              </a:r>
              <a:r>
                <a:rPr lang="en-US" altLang="zh-CN" i="1"/>
                <a:t>k</a:t>
              </a:r>
              <a:r>
                <a:rPr lang="zh-CN" altLang="en-US"/>
                <a:t>称为</a:t>
              </a:r>
              <a:r>
                <a:rPr lang="en-US" altLang="zh-CN">
                  <a:solidFill>
                    <a:srgbClr val="FF0000"/>
                  </a:solidFill>
                </a:rPr>
                <a:t>Gauss</a:t>
              </a:r>
              <a:r>
                <a:rPr lang="zh-CN" altLang="en-US">
                  <a:solidFill>
                    <a:srgbClr val="FF0000"/>
                  </a:solidFill>
                </a:rPr>
                <a:t>常数</a:t>
              </a:r>
              <a:r>
                <a:rPr lang="zh-CN" altLang="en-US"/>
                <a:t>，</a:t>
              </a:r>
              <a:r>
                <a:rPr lang="en-US" altLang="zh-CN"/>
                <a:t>1976</a:t>
              </a:r>
              <a:r>
                <a:rPr lang="zh-CN" altLang="en-US"/>
                <a:t>年定义为：</a:t>
              </a:r>
            </a:p>
          </p:txBody>
        </p:sp>
        <p:graphicFrame>
          <p:nvGraphicFramePr>
            <p:cNvPr id="3079" name="Object 46"/>
            <p:cNvGraphicFramePr>
              <a:graphicFrameLocks noChangeAspect="1"/>
            </p:cNvGraphicFramePr>
            <p:nvPr/>
          </p:nvGraphicFramePr>
          <p:xfrm>
            <a:off x="340" y="3894"/>
            <a:ext cx="149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3" name="Equation" r:id="rId14" imgW="1231560" imgH="177480" progId="Equation.DSMT4">
                    <p:embed/>
                  </p:oleObj>
                </mc:Choice>
                <mc:Fallback>
                  <p:oleObj name="Equation" r:id="rId14" imgW="1231560" imgH="17748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3894"/>
                          <a:ext cx="1497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6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2.1.1</a:t>
            </a:r>
            <a:r>
              <a:rPr lang="zh-CN" altLang="en-US" smtClean="0"/>
              <a:t>万有引力定律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8"/>
          <p:cNvSpPr txBox="1">
            <a:spLocks noChangeArrowheads="1"/>
          </p:cNvSpPr>
          <p:nvPr/>
        </p:nvSpPr>
        <p:spPr bwMode="auto">
          <a:xfrm>
            <a:off x="250825" y="981075"/>
            <a:ext cx="2520950" cy="768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200" b="1" dirty="0" err="1">
                <a:latin typeface="Times New Roman" pitchFamily="18" charset="0"/>
                <a:ea typeface="+mn-ea"/>
                <a:cs typeface="Times New Roman" pitchFamily="18" charset="0"/>
              </a:rPr>
              <a:t>Kepler</a:t>
            </a:r>
            <a:r>
              <a:rPr lang="zh-CN" altLang="en-US" sz="2200" b="1" dirty="0">
                <a:latin typeface="+mn-ea"/>
                <a:ea typeface="+mn-ea"/>
              </a:rPr>
              <a:t>第三定律在太阳系内的体现</a:t>
            </a:r>
            <a:r>
              <a:rPr lang="en-US" altLang="zh-CN" sz="2200" b="1" dirty="0">
                <a:latin typeface="+mn-ea"/>
                <a:ea typeface="+mn-ea"/>
              </a:rPr>
              <a:t>. </a:t>
            </a:r>
          </a:p>
        </p:txBody>
      </p:sp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2.1.1</a:t>
            </a:r>
            <a:r>
              <a:rPr lang="zh-CN" altLang="en-US" smtClean="0"/>
              <a:t>万有引力定律</a:t>
            </a:r>
          </a:p>
        </p:txBody>
      </p:sp>
      <p:pic>
        <p:nvPicPr>
          <p:cNvPr id="4608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6238" y="981075"/>
            <a:ext cx="5834062" cy="583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179840" cy="706437"/>
          </a:xfrm>
        </p:spPr>
        <p:txBody>
          <a:bodyPr/>
          <a:lstStyle/>
          <a:p>
            <a:r>
              <a:rPr lang="zh-CN" altLang="en-US" dirty="0" smtClean="0"/>
              <a:t>惯性坐标系，相对坐标系和质心坐标系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84784"/>
            <a:ext cx="7992888" cy="4525963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惯性系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sz="2800" dirty="0">
                <a:solidFill>
                  <a:srgbClr val="C00000"/>
                </a:solidFill>
              </a:rPr>
              <a:t>凡是牛顿运动定律成立的参考系，称为惯性参考系，简称惯性系</a:t>
            </a:r>
            <a:r>
              <a:rPr lang="zh-CN" altLang="en-US" sz="2800" dirty="0" smtClean="0">
                <a:solidFill>
                  <a:srgbClr val="C00000"/>
                </a:solidFill>
              </a:rPr>
              <a:t>。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7030A0"/>
                </a:solidFill>
              </a:rPr>
              <a:t>    ①</a:t>
            </a:r>
            <a:r>
              <a:rPr lang="zh-CN" altLang="en-US" sz="2400" dirty="0">
                <a:solidFill>
                  <a:srgbClr val="7030A0"/>
                </a:solidFill>
              </a:rPr>
              <a:t>牛顿第一定律定义了惯性系。</a:t>
            </a: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7030A0"/>
                </a:solidFill>
              </a:rPr>
              <a:t>    ②</a:t>
            </a:r>
            <a:r>
              <a:rPr lang="zh-CN" altLang="en-US" sz="2400" dirty="0">
                <a:solidFill>
                  <a:srgbClr val="7030A0"/>
                </a:solidFill>
              </a:rPr>
              <a:t>牛顿力学在惯性系中成立（在相对论中，修正为麦克斯韦方程组和相对论力学在其中成立）</a:t>
            </a:r>
            <a:r>
              <a:rPr lang="zh-CN" altLang="en-US" sz="2400" dirty="0" smtClean="0">
                <a:solidFill>
                  <a:srgbClr val="7030A0"/>
                </a:solidFill>
              </a:rPr>
              <a:t>。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zh-CN" altLang="en-US" sz="2400" dirty="0"/>
          </a:p>
          <a:p>
            <a:r>
              <a:rPr lang="zh-CN" altLang="en-US" sz="2400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如果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为一惯性系，则任何对于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作等速直线运动的参考系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S'</a:t>
            </a:r>
            <a:r>
              <a:rPr lang="zh-CN" altLang="en-US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都是惯性系；而对于</a:t>
            </a:r>
            <a:r>
              <a:rPr lang="en-US" altLang="zh-CN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4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作加速运动的参照系则是非惯性参考系（非惯性系）。所有惯性系都是等效（等价）的</a:t>
            </a:r>
            <a:r>
              <a:rPr lang="zh-CN" altLang="en-US" sz="2400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400" dirty="0" smtClean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081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179840" cy="706437"/>
          </a:xfrm>
        </p:spPr>
        <p:txBody>
          <a:bodyPr/>
          <a:lstStyle/>
          <a:p>
            <a:r>
              <a:rPr lang="zh-CN" altLang="en-US" dirty="0" smtClean="0"/>
              <a:t>惯性坐标系，相对坐标系和质心坐标系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84784"/>
            <a:ext cx="7920880" cy="5184576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相对坐标系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sz="2400" dirty="0" smtClean="0">
                <a:solidFill>
                  <a:srgbClr val="C00000"/>
                </a:solidFill>
              </a:rPr>
              <a:t>以惯性系中的某一点（有可能相对惯性系运动）为参考点的坐标系，可能是非惯性系。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zh-CN" altLang="en-US" sz="2400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满足</a:t>
            </a:r>
            <a:endParaRPr lang="en-US" altLang="zh-CN" sz="28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932233"/>
              </p:ext>
            </p:extLst>
          </p:nvPr>
        </p:nvGraphicFramePr>
        <p:xfrm>
          <a:off x="2411760" y="2780928"/>
          <a:ext cx="29527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Equation" r:id="rId3" imgW="1041120" imgH="241200" progId="Equation.DSMT4">
                  <p:embed/>
                </p:oleObj>
              </mc:Choice>
              <mc:Fallback>
                <p:oleObj name="Equation" r:id="rId3" imgW="1041120" imgH="241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780928"/>
                        <a:ext cx="295275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958573"/>
              </p:ext>
            </p:extLst>
          </p:nvPr>
        </p:nvGraphicFramePr>
        <p:xfrm>
          <a:off x="1331640" y="3789040"/>
          <a:ext cx="7921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Equation" r:id="rId5" imgW="279360" imgH="241200" progId="Equation.DSMT4">
                  <p:embed/>
                </p:oleObj>
              </mc:Choice>
              <mc:Fallback>
                <p:oleObj name="Equation" r:id="rId5" imgW="279360" imgH="241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789040"/>
                        <a:ext cx="79216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31953" y="394902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所</a:t>
            </a:r>
            <a:r>
              <a:rPr lang="zh-CN" altLang="en-US" sz="2400" dirty="0" smtClean="0"/>
              <a:t>研究物体在惯性坐标系中的坐标</a:t>
            </a:r>
            <a:endParaRPr lang="zh-CN" altLang="en-US" sz="24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617835"/>
              </p:ext>
            </p:extLst>
          </p:nvPr>
        </p:nvGraphicFramePr>
        <p:xfrm>
          <a:off x="1331640" y="4725144"/>
          <a:ext cx="7921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7" imgW="279360" imgH="241200" progId="Equation.DSMT4">
                  <p:embed/>
                </p:oleObj>
              </mc:Choice>
              <mc:Fallback>
                <p:oleObj name="Equation" r:id="rId7" imgW="279360" imgH="24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725144"/>
                        <a:ext cx="79216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48136" y="4797152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所</a:t>
            </a:r>
            <a:r>
              <a:rPr lang="zh-CN" altLang="en-US" sz="2400" dirty="0" smtClean="0"/>
              <a:t>研究物体在相对坐标系中的坐标</a:t>
            </a:r>
            <a:endParaRPr lang="zh-CN" altLang="en-US" sz="24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80643"/>
              </p:ext>
            </p:extLst>
          </p:nvPr>
        </p:nvGraphicFramePr>
        <p:xfrm>
          <a:off x="1367631" y="5661248"/>
          <a:ext cx="90011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9" imgW="317160" imgH="241200" progId="Equation.DSMT4">
                  <p:embed/>
                </p:oleObj>
              </mc:Choice>
              <mc:Fallback>
                <p:oleObj name="Equation" r:id="rId9" imgW="317160" imgH="241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631" y="5661248"/>
                        <a:ext cx="90011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420144" y="5703639"/>
            <a:ext cx="6184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相对坐标系的参考点在惯性坐标系中的坐标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31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9" name="组合 37"/>
          <p:cNvGrpSpPr>
            <a:grpSpLocks/>
          </p:cNvGrpSpPr>
          <p:nvPr/>
        </p:nvGrpSpPr>
        <p:grpSpPr bwMode="auto">
          <a:xfrm>
            <a:off x="684213" y="1773238"/>
            <a:ext cx="5268912" cy="1152525"/>
            <a:chOff x="683568" y="1772816"/>
            <a:chExt cx="5269557" cy="1152252"/>
          </a:xfrm>
        </p:grpSpPr>
        <p:sp>
          <p:nvSpPr>
            <p:cNvPr id="4123" name="椭圆 8"/>
            <p:cNvSpPr>
              <a:spLocks noChangeArrowheads="1"/>
            </p:cNvSpPr>
            <p:nvPr/>
          </p:nvSpPr>
          <p:spPr bwMode="auto">
            <a:xfrm>
              <a:off x="755576" y="1772816"/>
              <a:ext cx="216024" cy="216024"/>
            </a:xfrm>
            <a:prstGeom prst="ellipse">
              <a:avLst/>
            </a:prstGeom>
            <a:solidFill>
              <a:srgbClr val="FFFF00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107" name="Object 9"/>
            <p:cNvGraphicFramePr>
              <a:graphicFrameLocks noChangeAspect="1"/>
            </p:cNvGraphicFramePr>
            <p:nvPr/>
          </p:nvGraphicFramePr>
          <p:xfrm>
            <a:off x="683568" y="1988840"/>
            <a:ext cx="360040" cy="43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1" name="Equation" r:id="rId4" imgW="190440" imgH="228600" progId="Equation.DSMT4">
                    <p:embed/>
                  </p:oleObj>
                </mc:Choice>
                <mc:Fallback>
                  <p:oleObj name="Equation" r:id="rId4" imgW="19044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568" y="1988840"/>
                          <a:ext cx="360040" cy="4320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6"/>
            <p:cNvGraphicFramePr>
              <a:graphicFrameLocks noChangeAspect="1"/>
            </p:cNvGraphicFramePr>
            <p:nvPr/>
          </p:nvGraphicFramePr>
          <p:xfrm>
            <a:off x="5570538" y="2493268"/>
            <a:ext cx="382587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2" name="Equation" r:id="rId6" imgW="203040" imgH="228600" progId="Equation.DSMT4">
                    <p:embed/>
                  </p:oleObj>
                </mc:Choice>
                <mc:Fallback>
                  <p:oleObj name="Equation" r:id="rId6" imgW="20304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0538" y="2493268"/>
                          <a:ext cx="382587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4" name="椭圆 15"/>
            <p:cNvSpPr>
              <a:spLocks noChangeArrowheads="1"/>
            </p:cNvSpPr>
            <p:nvPr/>
          </p:nvSpPr>
          <p:spPr bwMode="auto">
            <a:xfrm>
              <a:off x="5580112" y="2276872"/>
              <a:ext cx="216024" cy="216024"/>
            </a:xfrm>
            <a:prstGeom prst="ellipse">
              <a:avLst/>
            </a:prstGeom>
            <a:solidFill>
              <a:srgbClr val="0070C0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1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81075"/>
            <a:ext cx="5111750" cy="5032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  <a:tabLst>
                <a:tab pos="625475" algn="l"/>
              </a:tabLst>
            </a:pPr>
            <a:r>
              <a:rPr lang="zh-CN" altLang="en-US" sz="2400" b="1" smtClean="0"/>
              <a:t>牛顿引力作用下的两个质点的运动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6516688" y="3789363"/>
            <a:ext cx="2089150" cy="4826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25400" algn="ctr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惯性坐标系下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2.1.2 </a:t>
            </a:r>
            <a:r>
              <a:rPr lang="zh-CN" altLang="en-US" smtClean="0"/>
              <a:t>二体运动方程及经典积分</a:t>
            </a:r>
          </a:p>
        </p:txBody>
      </p:sp>
      <p:graphicFrame>
        <p:nvGraphicFramePr>
          <p:cNvPr id="4098" name="Object 10"/>
          <p:cNvGraphicFramePr>
            <a:graphicFrameLocks noChangeAspect="1"/>
          </p:cNvGraphicFramePr>
          <p:nvPr/>
        </p:nvGraphicFramePr>
        <p:xfrm>
          <a:off x="571500" y="4071938"/>
          <a:ext cx="3314700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3" name="Equation" r:id="rId8" imgW="1396800" imgH="812520" progId="Equation.DSMT4">
                  <p:embed/>
                </p:oleObj>
              </mc:Choice>
              <mc:Fallback>
                <p:oleObj name="Equation" r:id="rId8" imgW="1396800" imgH="8125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071938"/>
                        <a:ext cx="3314700" cy="192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1"/>
          <p:cNvGraphicFramePr>
            <a:graphicFrameLocks noChangeAspect="1"/>
          </p:cNvGraphicFramePr>
          <p:nvPr/>
        </p:nvGraphicFramePr>
        <p:xfrm>
          <a:off x="500063" y="6072188"/>
          <a:ext cx="62150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4" name="Equation" r:id="rId10" imgW="3035160" imgH="228600" progId="Equation.DSMT4">
                  <p:embed/>
                </p:oleObj>
              </mc:Choice>
              <mc:Fallback>
                <p:oleObj name="Equation" r:id="rId10" imgW="303516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6072188"/>
                        <a:ext cx="6215062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38"/>
          <p:cNvGrpSpPr>
            <a:grpSpLocks/>
          </p:cNvGrpSpPr>
          <p:nvPr/>
        </p:nvGrpSpPr>
        <p:grpSpPr bwMode="auto">
          <a:xfrm>
            <a:off x="939800" y="1916832"/>
            <a:ext cx="4672013" cy="1927225"/>
            <a:chOff x="939964" y="1957204"/>
            <a:chExt cx="4671784" cy="1926714"/>
          </a:xfrm>
        </p:grpSpPr>
        <p:graphicFrame>
          <p:nvGraphicFramePr>
            <p:cNvPr id="4104" name="Object 4"/>
            <p:cNvGraphicFramePr>
              <a:graphicFrameLocks noChangeAspect="1"/>
            </p:cNvGraphicFramePr>
            <p:nvPr/>
          </p:nvGraphicFramePr>
          <p:xfrm>
            <a:off x="3994150" y="2925068"/>
            <a:ext cx="431800" cy="644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5" name="Equation" r:id="rId12" imgW="152280" imgH="228600" progId="Equation.DSMT4">
                    <p:embed/>
                  </p:oleObj>
                </mc:Choice>
                <mc:Fallback>
                  <p:oleObj name="Equation" r:id="rId12" imgW="15228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4150" y="2925068"/>
                          <a:ext cx="431800" cy="644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119" name="直接连接符 19"/>
            <p:cNvCxnSpPr>
              <a:cxnSpLocks noChangeShapeType="1"/>
              <a:endCxn id="4123" idx="5"/>
            </p:cNvCxnSpPr>
            <p:nvPr/>
          </p:nvCxnSpPr>
          <p:spPr bwMode="auto">
            <a:xfrm rot="16200000" flipV="1">
              <a:off x="867956" y="2029212"/>
              <a:ext cx="1543804" cy="13997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20" name="直接连接符 21"/>
            <p:cNvCxnSpPr>
              <a:cxnSpLocks noChangeShapeType="1"/>
              <a:endCxn id="4124" idx="3"/>
            </p:cNvCxnSpPr>
            <p:nvPr/>
          </p:nvCxnSpPr>
          <p:spPr bwMode="auto">
            <a:xfrm flipV="1">
              <a:off x="2339752" y="2461260"/>
              <a:ext cx="3271996" cy="103974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21" name="直接箭头连接符 23"/>
            <p:cNvCxnSpPr>
              <a:cxnSpLocks noChangeShapeType="1"/>
            </p:cNvCxnSpPr>
            <p:nvPr/>
          </p:nvCxnSpPr>
          <p:spPr bwMode="auto">
            <a:xfrm flipV="1">
              <a:off x="2339752" y="2996952"/>
              <a:ext cx="1584176" cy="504056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22" name="直接箭头连接符 25"/>
            <p:cNvCxnSpPr>
              <a:cxnSpLocks noChangeShapeType="1"/>
            </p:cNvCxnSpPr>
            <p:nvPr/>
          </p:nvCxnSpPr>
          <p:spPr bwMode="auto">
            <a:xfrm rot="16200000" flipV="1">
              <a:off x="1583668" y="2744924"/>
              <a:ext cx="792088" cy="72008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aphicFrame>
          <p:nvGraphicFramePr>
            <p:cNvPr id="4105" name="Object 7"/>
            <p:cNvGraphicFramePr>
              <a:graphicFrameLocks noChangeAspect="1"/>
            </p:cNvGraphicFramePr>
            <p:nvPr/>
          </p:nvGraphicFramePr>
          <p:xfrm>
            <a:off x="2232025" y="3548956"/>
            <a:ext cx="287338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6" name="Equation" r:id="rId14" imgW="152280" imgH="177480" progId="Equation.DSMT4">
                    <p:embed/>
                  </p:oleObj>
                </mc:Choice>
                <mc:Fallback>
                  <p:oleObj name="Equation" r:id="rId14" imgW="152280" imgH="1774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025" y="3548956"/>
                          <a:ext cx="287338" cy="334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13"/>
            <p:cNvGraphicFramePr>
              <a:graphicFrameLocks noChangeAspect="1"/>
            </p:cNvGraphicFramePr>
            <p:nvPr/>
          </p:nvGraphicFramePr>
          <p:xfrm>
            <a:off x="1203325" y="2564706"/>
            <a:ext cx="395288" cy="644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7" name="Equation" r:id="rId16" imgW="139680" imgH="228600" progId="Equation.DSMT4">
                    <p:embed/>
                  </p:oleObj>
                </mc:Choice>
                <mc:Fallback>
                  <p:oleObj name="Equation" r:id="rId16" imgW="13968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3325" y="2564706"/>
                          <a:ext cx="395288" cy="644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9"/>
          <p:cNvGrpSpPr>
            <a:grpSpLocks/>
          </p:cNvGrpSpPr>
          <p:nvPr/>
        </p:nvGrpSpPr>
        <p:grpSpPr bwMode="auto">
          <a:xfrm>
            <a:off x="971600" y="1412875"/>
            <a:ext cx="4649787" cy="957263"/>
            <a:chOff x="953879" y="1412776"/>
            <a:chExt cx="4649479" cy="957332"/>
          </a:xfrm>
        </p:grpSpPr>
        <p:cxnSp>
          <p:nvCxnSpPr>
            <p:cNvPr id="4115" name="直接箭头连接符 10"/>
            <p:cNvCxnSpPr>
              <a:cxnSpLocks noChangeShapeType="1"/>
              <a:stCxn id="4123" idx="6"/>
            </p:cNvCxnSpPr>
            <p:nvPr/>
          </p:nvCxnSpPr>
          <p:spPr bwMode="auto">
            <a:xfrm>
              <a:off x="971600" y="1880828"/>
              <a:ext cx="2324493" cy="223466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16" name="直接箭头连接符 11"/>
            <p:cNvCxnSpPr>
              <a:cxnSpLocks noChangeShapeType="1"/>
            </p:cNvCxnSpPr>
            <p:nvPr/>
          </p:nvCxnSpPr>
          <p:spPr bwMode="auto">
            <a:xfrm>
              <a:off x="953879" y="1873740"/>
              <a:ext cx="927720" cy="99628"/>
            </a:xfrm>
            <a:prstGeom prst="straightConnector1">
              <a:avLst/>
            </a:prstGeom>
            <a:noFill/>
            <a:ln w="762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17" name="直接连接符 14"/>
            <p:cNvCxnSpPr>
              <a:cxnSpLocks noChangeShapeType="1"/>
              <a:stCxn id="4123" idx="6"/>
            </p:cNvCxnSpPr>
            <p:nvPr/>
          </p:nvCxnSpPr>
          <p:spPr bwMode="auto">
            <a:xfrm>
              <a:off x="971600" y="1880828"/>
              <a:ext cx="4621126" cy="46896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8" name="直接箭头连接符 17"/>
            <p:cNvCxnSpPr>
              <a:cxnSpLocks noChangeShapeType="1"/>
            </p:cNvCxnSpPr>
            <p:nvPr/>
          </p:nvCxnSpPr>
          <p:spPr bwMode="auto">
            <a:xfrm rot="10800000">
              <a:off x="4644008" y="2276872"/>
              <a:ext cx="959350" cy="93236"/>
            </a:xfrm>
            <a:prstGeom prst="straightConnector1">
              <a:avLst/>
            </a:prstGeom>
            <a:noFill/>
            <a:ln w="762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aphicFrame>
          <p:nvGraphicFramePr>
            <p:cNvPr id="4101" name="Object 12"/>
            <p:cNvGraphicFramePr>
              <a:graphicFrameLocks noChangeAspect="1"/>
            </p:cNvGraphicFramePr>
            <p:nvPr/>
          </p:nvGraphicFramePr>
          <p:xfrm>
            <a:off x="3131840" y="1628800"/>
            <a:ext cx="323850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8" name="Equation" r:id="rId18" imgW="114120" imgH="126720" progId="Equation.DSMT4">
                    <p:embed/>
                  </p:oleObj>
                </mc:Choice>
                <mc:Fallback>
                  <p:oleObj name="Equation" r:id="rId18" imgW="114120" imgH="12672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840" y="1628800"/>
                          <a:ext cx="323850" cy="358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14"/>
            <p:cNvGraphicFramePr>
              <a:graphicFrameLocks noChangeAspect="1"/>
            </p:cNvGraphicFramePr>
            <p:nvPr/>
          </p:nvGraphicFramePr>
          <p:xfrm>
            <a:off x="1619672" y="1412776"/>
            <a:ext cx="335516" cy="5008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9" name="Equation" r:id="rId20" imgW="152280" imgH="228600" progId="Equation.DSMT4">
                    <p:embed/>
                  </p:oleObj>
                </mc:Choice>
                <mc:Fallback>
                  <p:oleObj name="Equation" r:id="rId20" imgW="152280" imgH="2286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1412776"/>
                          <a:ext cx="335516" cy="5008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15"/>
            <p:cNvGraphicFramePr>
              <a:graphicFrameLocks noChangeAspect="1"/>
            </p:cNvGraphicFramePr>
            <p:nvPr/>
          </p:nvGraphicFramePr>
          <p:xfrm>
            <a:off x="4572000" y="1700808"/>
            <a:ext cx="392258" cy="5008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0" name="Equation" r:id="rId22" imgW="177480" imgH="228600" progId="Equation.DSMT4">
                    <p:embed/>
                  </p:oleObj>
                </mc:Choice>
                <mc:Fallback>
                  <p:oleObj name="Equation" r:id="rId22" imgW="17748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1700808"/>
                          <a:ext cx="392258" cy="5008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Object 16"/>
          <p:cNvGraphicFramePr>
            <a:graphicFrameLocks noChangeAspect="1"/>
          </p:cNvGraphicFramePr>
          <p:nvPr/>
        </p:nvGraphicFramePr>
        <p:xfrm>
          <a:off x="4103688" y="4654550"/>
          <a:ext cx="16922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1" name="Equation" r:id="rId24" imgW="596880" imgH="228600" progId="Equation.DSMT4">
                  <p:embed/>
                </p:oleObj>
              </mc:Choice>
              <mc:Fallback>
                <p:oleObj name="Equation" r:id="rId24" imgW="59688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4654550"/>
                        <a:ext cx="1692275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81075"/>
            <a:ext cx="3311525" cy="574675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  <a:tabLst>
                <a:tab pos="625475" algn="l"/>
              </a:tabLst>
            </a:pPr>
            <a:r>
              <a:rPr lang="zh-CN" altLang="en-US" sz="2400" b="1" smtClean="0"/>
              <a:t>两式相加并积分</a:t>
            </a:r>
          </a:p>
        </p:txBody>
      </p:sp>
      <p:graphicFrame>
        <p:nvGraphicFramePr>
          <p:cNvPr id="5122" name="Object 21"/>
          <p:cNvGraphicFramePr>
            <a:graphicFrameLocks noChangeAspect="1"/>
          </p:cNvGraphicFramePr>
          <p:nvPr/>
        </p:nvGraphicFramePr>
        <p:xfrm>
          <a:off x="468313" y="3284538"/>
          <a:ext cx="30956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8" name="Equation" r:id="rId4" imgW="1422360" imgH="215640" progId="Equation.DSMT4">
                  <p:embed/>
                </p:oleObj>
              </mc:Choice>
              <mc:Fallback>
                <p:oleObj name="Equation" r:id="rId4" imgW="1422360" imgH="215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284538"/>
                        <a:ext cx="30956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2.1.2 </a:t>
            </a:r>
            <a:r>
              <a:rPr lang="zh-CN" altLang="en-US" smtClean="0"/>
              <a:t>二体运动方程及经典积分</a:t>
            </a:r>
          </a:p>
        </p:txBody>
      </p:sp>
      <p:graphicFrame>
        <p:nvGraphicFramePr>
          <p:cNvPr id="5123" name="Object 16"/>
          <p:cNvGraphicFramePr>
            <a:graphicFrameLocks noChangeAspect="1"/>
          </p:cNvGraphicFramePr>
          <p:nvPr/>
        </p:nvGraphicFramePr>
        <p:xfrm>
          <a:off x="500063" y="1428750"/>
          <a:ext cx="2992437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" name="Equation" r:id="rId6" imgW="1193760" imgH="685800" progId="Equation.DSMT4">
                  <p:embed/>
                </p:oleObj>
              </mc:Choice>
              <mc:Fallback>
                <p:oleObj name="Equation" r:id="rId6" imgW="1193760" imgH="685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428750"/>
                        <a:ext cx="2992437" cy="171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55"/>
          <p:cNvGrpSpPr>
            <a:grpSpLocks/>
          </p:cNvGrpSpPr>
          <p:nvPr/>
        </p:nvGrpSpPr>
        <p:grpSpPr bwMode="auto">
          <a:xfrm>
            <a:off x="381000" y="3786188"/>
            <a:ext cx="5486400" cy="2811462"/>
            <a:chOff x="381000" y="3786188"/>
            <a:chExt cx="5486400" cy="2811164"/>
          </a:xfrm>
        </p:grpSpPr>
        <p:sp>
          <p:nvSpPr>
            <p:cNvPr id="3" name="Text Box 14"/>
            <p:cNvSpPr txBox="1">
              <a:spLocks noChangeArrowheads="1"/>
            </p:cNvSpPr>
            <p:nvPr/>
          </p:nvSpPr>
          <p:spPr bwMode="auto">
            <a:xfrm>
              <a:off x="381000" y="3786188"/>
              <a:ext cx="5486400" cy="457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GB" sz="2400" b="1" dirty="0">
                  <a:latin typeface="+mn-ea"/>
                  <a:ea typeface="+mn-ea"/>
                </a:rPr>
                <a:t>质心坐标可以写出：</a:t>
              </a:r>
              <a:endParaRPr lang="en-GB" altLang="zh-CN" sz="2400" b="1" dirty="0">
                <a:latin typeface="+mn-ea"/>
                <a:ea typeface="+mn-ea"/>
              </a:endParaRPr>
            </a:p>
          </p:txBody>
        </p:sp>
        <p:sp>
          <p:nvSpPr>
            <p:cNvPr id="5" name="Text Box 16"/>
            <p:cNvSpPr txBox="1">
              <a:spLocks noChangeArrowheads="1"/>
            </p:cNvSpPr>
            <p:nvPr/>
          </p:nvSpPr>
          <p:spPr bwMode="auto">
            <a:xfrm>
              <a:off x="381000" y="5186215"/>
              <a:ext cx="5486400" cy="523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GB" sz="2400" dirty="0">
                  <a:latin typeface="+mn-ea"/>
                  <a:ea typeface="+mn-ea"/>
                </a:rPr>
                <a:t>所以由常向量</a:t>
              </a:r>
              <a:r>
                <a:rPr lang="en-GB" altLang="zh-CN" sz="2800" b="1" dirty="0" err="1"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r>
                <a:rPr lang="en-GB" altLang="zh-CN" sz="2800" dirty="0" err="1">
                  <a:latin typeface="Times New Roman" pitchFamily="18" charset="0"/>
                  <a:ea typeface="+mn-ea"/>
                  <a:cs typeface="Times New Roman" pitchFamily="18" charset="0"/>
                </a:rPr>
                <a:t>,</a:t>
              </a:r>
              <a:r>
                <a:rPr lang="en-GB" altLang="zh-CN" sz="2800" b="1" dirty="0" err="1">
                  <a:latin typeface="Times New Roman" pitchFamily="18" charset="0"/>
                  <a:ea typeface="+mn-ea"/>
                  <a:cs typeface="Times New Roman" pitchFamily="18" charset="0"/>
                </a:rPr>
                <a:t>b</a:t>
              </a:r>
              <a:r>
                <a:rPr lang="zh-CN" altLang="en-GB" sz="2400" dirty="0">
                  <a:latin typeface="+mn-ea"/>
                  <a:ea typeface="+mn-ea"/>
                </a:rPr>
                <a:t>得到质心运动：</a:t>
              </a:r>
            </a:p>
          </p:txBody>
        </p:sp>
        <p:graphicFrame>
          <p:nvGraphicFramePr>
            <p:cNvPr id="5133" name="Object 17"/>
            <p:cNvGraphicFramePr>
              <a:graphicFrameLocks noChangeAspect="1"/>
            </p:cNvGraphicFramePr>
            <p:nvPr/>
          </p:nvGraphicFramePr>
          <p:xfrm>
            <a:off x="428625" y="4214813"/>
            <a:ext cx="2199159" cy="9588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0" name="Equation" r:id="rId8" imgW="990360" imgH="431640" progId="Equation.DSMT4">
                    <p:embed/>
                  </p:oleObj>
                </mc:Choice>
                <mc:Fallback>
                  <p:oleObj name="Equation" r:id="rId8" imgW="990360" imgH="43164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25" y="4214813"/>
                          <a:ext cx="2199159" cy="9588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4" name="Object 18"/>
            <p:cNvGraphicFramePr>
              <a:graphicFrameLocks noChangeAspect="1"/>
            </p:cNvGraphicFramePr>
            <p:nvPr/>
          </p:nvGraphicFramePr>
          <p:xfrm>
            <a:off x="500063" y="5684731"/>
            <a:ext cx="3999929" cy="912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1" name="Equation" r:id="rId10" imgW="1892160" imgH="431640" progId="Equation.DSMT4">
                    <p:embed/>
                  </p:oleObj>
                </mc:Choice>
                <mc:Fallback>
                  <p:oleObj name="Equation" r:id="rId10" imgW="1892160" imgH="43164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63" y="5684731"/>
                          <a:ext cx="3999929" cy="9126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8" name="组合 56"/>
          <p:cNvGrpSpPr>
            <a:grpSpLocks/>
          </p:cNvGrpSpPr>
          <p:nvPr/>
        </p:nvGrpSpPr>
        <p:grpSpPr bwMode="auto">
          <a:xfrm>
            <a:off x="4427538" y="1412875"/>
            <a:ext cx="4321175" cy="2087563"/>
            <a:chOff x="683569" y="1412776"/>
            <a:chExt cx="4320479" cy="2088232"/>
          </a:xfrm>
        </p:grpSpPr>
        <p:sp>
          <p:nvSpPr>
            <p:cNvPr id="5141" name="椭圆 57"/>
            <p:cNvSpPr>
              <a:spLocks noChangeArrowheads="1"/>
            </p:cNvSpPr>
            <p:nvPr/>
          </p:nvSpPr>
          <p:spPr bwMode="auto">
            <a:xfrm>
              <a:off x="742608" y="1717027"/>
              <a:ext cx="177117" cy="182551"/>
            </a:xfrm>
            <a:prstGeom prst="ellipse">
              <a:avLst/>
            </a:prstGeom>
            <a:solidFill>
              <a:srgbClr val="FFFF00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25" name="Object 30"/>
            <p:cNvGraphicFramePr>
              <a:graphicFrameLocks noChangeAspect="1"/>
            </p:cNvGraphicFramePr>
            <p:nvPr/>
          </p:nvGraphicFramePr>
          <p:xfrm>
            <a:off x="683569" y="1899577"/>
            <a:ext cx="295195" cy="365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2" name="Equation" r:id="rId12" imgW="190440" imgH="228600" progId="Equation.DSMT4">
                    <p:embed/>
                  </p:oleObj>
                </mc:Choice>
                <mc:Fallback>
                  <p:oleObj name="Equation" r:id="rId12" imgW="190440" imgH="2286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569" y="1899577"/>
                          <a:ext cx="295195" cy="3651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6" name="Object 31"/>
            <p:cNvGraphicFramePr>
              <a:graphicFrameLocks noChangeAspect="1"/>
            </p:cNvGraphicFramePr>
            <p:nvPr/>
          </p:nvGraphicFramePr>
          <p:xfrm>
            <a:off x="4690367" y="2325843"/>
            <a:ext cx="313681" cy="3648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3" name="Equation" r:id="rId14" imgW="203040" imgH="228600" progId="Equation.DSMT4">
                    <p:embed/>
                  </p:oleObj>
                </mc:Choice>
                <mc:Fallback>
                  <p:oleObj name="Equation" r:id="rId14" imgW="203040" imgH="2286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0367" y="2325843"/>
                          <a:ext cx="313681" cy="3648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2" name="椭圆 60"/>
            <p:cNvSpPr>
              <a:spLocks noChangeArrowheads="1"/>
            </p:cNvSpPr>
            <p:nvPr/>
          </p:nvSpPr>
          <p:spPr bwMode="auto">
            <a:xfrm>
              <a:off x="4698217" y="2142978"/>
              <a:ext cx="177117" cy="182551"/>
            </a:xfrm>
            <a:prstGeom prst="ellipse">
              <a:avLst/>
            </a:prstGeom>
            <a:solidFill>
              <a:srgbClr val="0070C0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27" name="Object 12"/>
            <p:cNvGraphicFramePr>
              <a:graphicFrameLocks noChangeAspect="1"/>
            </p:cNvGraphicFramePr>
            <p:nvPr/>
          </p:nvGraphicFramePr>
          <p:xfrm>
            <a:off x="3397896" y="2690734"/>
            <a:ext cx="354030" cy="544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4" name="Equation" r:id="rId16" imgW="152280" imgH="228600" progId="Equation.DSMT4">
                    <p:embed/>
                  </p:oleObj>
                </mc:Choice>
                <mc:Fallback>
                  <p:oleObj name="Equation" r:id="rId16" imgW="15228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7896" y="2690734"/>
                          <a:ext cx="354030" cy="5446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43" name="直接连接符 62"/>
            <p:cNvCxnSpPr>
              <a:cxnSpLocks noChangeShapeType="1"/>
              <a:endCxn id="5141" idx="5"/>
            </p:cNvCxnSpPr>
            <p:nvPr/>
          </p:nvCxnSpPr>
          <p:spPr bwMode="auto">
            <a:xfrm rot="16200000" flipV="1">
              <a:off x="815332" y="1951298"/>
              <a:ext cx="1304587" cy="114767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44" name="直接连接符 63"/>
            <p:cNvCxnSpPr>
              <a:cxnSpLocks noChangeShapeType="1"/>
              <a:endCxn id="5142" idx="3"/>
            </p:cNvCxnSpPr>
            <p:nvPr/>
          </p:nvCxnSpPr>
          <p:spPr bwMode="auto">
            <a:xfrm flipV="1">
              <a:off x="2041465" y="2298795"/>
              <a:ext cx="2682690" cy="87863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45" name="直接箭头连接符 64"/>
            <p:cNvCxnSpPr>
              <a:cxnSpLocks noChangeShapeType="1"/>
            </p:cNvCxnSpPr>
            <p:nvPr/>
          </p:nvCxnSpPr>
          <p:spPr bwMode="auto">
            <a:xfrm flipV="1">
              <a:off x="2041465" y="2751480"/>
              <a:ext cx="1298857" cy="42595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5146" name="直接箭头连接符 65"/>
            <p:cNvCxnSpPr>
              <a:cxnSpLocks noChangeShapeType="1"/>
            </p:cNvCxnSpPr>
            <p:nvPr/>
          </p:nvCxnSpPr>
          <p:spPr bwMode="auto">
            <a:xfrm rot="16200000" flipV="1">
              <a:off x="1411594" y="2547560"/>
              <a:ext cx="669352" cy="590389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aphicFrame>
          <p:nvGraphicFramePr>
            <p:cNvPr id="5128" name="Object 33"/>
            <p:cNvGraphicFramePr>
              <a:graphicFrameLocks noChangeAspect="1"/>
            </p:cNvGraphicFramePr>
            <p:nvPr/>
          </p:nvGraphicFramePr>
          <p:xfrm>
            <a:off x="1953140" y="3217949"/>
            <a:ext cx="235587" cy="2830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5" name="Equation" r:id="rId18" imgW="152280" imgH="177480" progId="Equation.DSMT4">
                    <p:embed/>
                  </p:oleObj>
                </mc:Choice>
                <mc:Fallback>
                  <p:oleObj name="Equation" r:id="rId18" imgW="152280" imgH="17748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3140" y="3217949"/>
                          <a:ext cx="235587" cy="2830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Object 34"/>
            <p:cNvGraphicFramePr>
              <a:graphicFrameLocks noChangeAspect="1"/>
            </p:cNvGraphicFramePr>
            <p:nvPr/>
          </p:nvGraphicFramePr>
          <p:xfrm>
            <a:off x="1109715" y="2386211"/>
            <a:ext cx="324094" cy="544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6" name="Equation" r:id="rId20" imgW="139680" imgH="228600" progId="Equation.DSMT4">
                    <p:embed/>
                  </p:oleObj>
                </mc:Choice>
                <mc:Fallback>
                  <p:oleObj name="Equation" r:id="rId20" imgW="139680" imgH="2286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715" y="2386211"/>
                          <a:ext cx="324094" cy="5446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47" name="直接箭头连接符 68"/>
            <p:cNvCxnSpPr>
              <a:cxnSpLocks noChangeShapeType="1"/>
              <a:stCxn id="5141" idx="6"/>
            </p:cNvCxnSpPr>
            <p:nvPr/>
          </p:nvCxnSpPr>
          <p:spPr bwMode="auto">
            <a:xfrm>
              <a:off x="919725" y="1808302"/>
              <a:ext cx="1905838" cy="188839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5148" name="直接箭头连接符 69"/>
            <p:cNvCxnSpPr>
              <a:cxnSpLocks noChangeShapeType="1"/>
            </p:cNvCxnSpPr>
            <p:nvPr/>
          </p:nvCxnSpPr>
          <p:spPr bwMode="auto">
            <a:xfrm>
              <a:off x="905195" y="1802312"/>
              <a:ext cx="760632" cy="84190"/>
            </a:xfrm>
            <a:prstGeom prst="straightConnector1">
              <a:avLst/>
            </a:prstGeom>
            <a:noFill/>
            <a:ln w="762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5149" name="直接连接符 70"/>
            <p:cNvCxnSpPr>
              <a:cxnSpLocks noChangeShapeType="1"/>
              <a:stCxn id="5141" idx="6"/>
            </p:cNvCxnSpPr>
            <p:nvPr/>
          </p:nvCxnSpPr>
          <p:spPr bwMode="auto">
            <a:xfrm>
              <a:off x="919725" y="1808302"/>
              <a:ext cx="3788834" cy="396299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50" name="直接箭头连接符 71"/>
            <p:cNvCxnSpPr>
              <a:cxnSpLocks noChangeShapeType="1"/>
            </p:cNvCxnSpPr>
            <p:nvPr/>
          </p:nvCxnSpPr>
          <p:spPr bwMode="auto">
            <a:xfrm rot="10800000">
              <a:off x="3930711" y="2142978"/>
              <a:ext cx="786565" cy="78789"/>
            </a:xfrm>
            <a:prstGeom prst="straightConnector1">
              <a:avLst/>
            </a:prstGeom>
            <a:noFill/>
            <a:ln w="762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aphicFrame>
          <p:nvGraphicFramePr>
            <p:cNvPr id="5130" name="Object 35"/>
            <p:cNvGraphicFramePr>
              <a:graphicFrameLocks noChangeAspect="1"/>
            </p:cNvGraphicFramePr>
            <p:nvPr/>
          </p:nvGraphicFramePr>
          <p:xfrm>
            <a:off x="2690893" y="1595327"/>
            <a:ext cx="265523" cy="303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7" name="Equation" r:id="rId22" imgW="114120" imgH="126720" progId="Equation.DSMT4">
                    <p:embed/>
                  </p:oleObj>
                </mc:Choice>
                <mc:Fallback>
                  <p:oleObj name="Equation" r:id="rId22" imgW="114120" imgH="12672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0893" y="1595327"/>
                          <a:ext cx="265523" cy="303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36"/>
            <p:cNvGraphicFramePr>
              <a:graphicFrameLocks noChangeAspect="1"/>
            </p:cNvGraphicFramePr>
            <p:nvPr/>
          </p:nvGraphicFramePr>
          <p:xfrm>
            <a:off x="1451075" y="1412776"/>
            <a:ext cx="275088" cy="423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8" name="Equation" r:id="rId24" imgW="152280" imgH="228600" progId="Equation.DSMT4">
                    <p:embed/>
                  </p:oleObj>
                </mc:Choice>
                <mc:Fallback>
                  <p:oleObj name="Equation" r:id="rId24" imgW="152280" imgH="2286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1075" y="1412776"/>
                          <a:ext cx="275088" cy="423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2" name="Object 37"/>
            <p:cNvGraphicFramePr>
              <a:graphicFrameLocks noChangeAspect="1"/>
            </p:cNvGraphicFramePr>
            <p:nvPr/>
          </p:nvGraphicFramePr>
          <p:xfrm>
            <a:off x="3871672" y="1656177"/>
            <a:ext cx="321610" cy="423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9" name="Equation" r:id="rId26" imgW="177480" imgH="228600" progId="Equation.DSMT4">
                    <p:embed/>
                  </p:oleObj>
                </mc:Choice>
                <mc:Fallback>
                  <p:oleObj name="Equation" r:id="rId26" imgW="177480" imgH="2286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1672" y="1656177"/>
                          <a:ext cx="321610" cy="423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75"/>
          <p:cNvGrpSpPr>
            <a:grpSpLocks/>
          </p:cNvGrpSpPr>
          <p:nvPr/>
        </p:nvGrpSpPr>
        <p:grpSpPr bwMode="auto">
          <a:xfrm>
            <a:off x="5726113" y="1900238"/>
            <a:ext cx="355600" cy="1277937"/>
            <a:chOff x="1982425" y="1899578"/>
            <a:chExt cx="354580" cy="1277854"/>
          </a:xfrm>
        </p:grpSpPr>
        <p:graphicFrame>
          <p:nvGraphicFramePr>
            <p:cNvPr id="5124" name="Object 19"/>
            <p:cNvGraphicFramePr>
              <a:graphicFrameLocks noChangeAspect="1"/>
            </p:cNvGraphicFramePr>
            <p:nvPr/>
          </p:nvGraphicFramePr>
          <p:xfrm>
            <a:off x="2041465" y="2325529"/>
            <a:ext cx="295540" cy="304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0" name="Equation" r:id="rId28" imgW="164880" imgH="164880" progId="Equation.DSMT4">
                    <p:embed/>
                  </p:oleObj>
                </mc:Choice>
                <mc:Fallback>
                  <p:oleObj name="Equation" r:id="rId28" imgW="164880" imgH="16488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1465" y="2325529"/>
                          <a:ext cx="295540" cy="3046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40" name="直接箭头连接符 77"/>
            <p:cNvCxnSpPr>
              <a:cxnSpLocks noChangeShapeType="1"/>
            </p:cNvCxnSpPr>
            <p:nvPr/>
          </p:nvCxnSpPr>
          <p:spPr bwMode="auto">
            <a:xfrm rot="16200000" flipV="1">
              <a:off x="1373018" y="2508985"/>
              <a:ext cx="1277854" cy="59039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lf02">
  <a:themeElements>
    <a:clrScheme name="self0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lf0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self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self02</Template>
  <TotalTime>10570</TotalTime>
  <Words>1311</Words>
  <Application>Microsoft Office PowerPoint</Application>
  <PresentationFormat>全屏显示(4:3)</PresentationFormat>
  <Paragraphs>147</Paragraphs>
  <Slides>30</Slides>
  <Notes>28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3" baseType="lpstr">
      <vt:lpstr>self02</vt:lpstr>
      <vt:lpstr>Equation</vt:lpstr>
      <vt:lpstr>MathType 6.0 Equation</vt:lpstr>
      <vt:lpstr>天体力学基础</vt:lpstr>
      <vt:lpstr>2.1.1万有引力定律</vt:lpstr>
      <vt:lpstr>2.1.1万有引力定律</vt:lpstr>
      <vt:lpstr>2.1.1万有引力定律</vt:lpstr>
      <vt:lpstr>2.1.1万有引力定律</vt:lpstr>
      <vt:lpstr>惯性坐标系，相对坐标系和质心坐标系</vt:lpstr>
      <vt:lpstr>惯性坐标系，相对坐标系和质心坐标系</vt:lpstr>
      <vt:lpstr>2.1.2 二体运动方程及经典积分</vt:lpstr>
      <vt:lpstr>2.1.2 二体运动方程及经典积分</vt:lpstr>
      <vt:lpstr>2.1.2 二体运动方程及经典积分</vt:lpstr>
      <vt:lpstr>2.1.2 二体运动方程及经典积分</vt:lpstr>
      <vt:lpstr>2.1.2 二体运动方程及经典积分</vt:lpstr>
      <vt:lpstr>2.1.2 二体运动方程及经典积分</vt:lpstr>
      <vt:lpstr>2.1.2 二体运动方程及经典积分</vt:lpstr>
      <vt:lpstr>2.1.2 二体运动方程及经典积分</vt:lpstr>
      <vt:lpstr>2.2 二体运动的轨道类型</vt:lpstr>
      <vt:lpstr>2.2.1 二体运动的轨道类型:椭圆</vt:lpstr>
      <vt:lpstr>2.2.1 二体运动的轨道类型:椭圆</vt:lpstr>
      <vt:lpstr>2.2.1 二体运动的轨道类型:椭圆</vt:lpstr>
      <vt:lpstr>2.2.1 二体运动的轨道类型:椭圆</vt:lpstr>
      <vt:lpstr>2.2.1 二体运动的轨道类型:椭圆</vt:lpstr>
      <vt:lpstr>2.2.1 二体运动的轨道类型:椭圆</vt:lpstr>
      <vt:lpstr>2.2.1 二体运动的轨道类型:椭圆</vt:lpstr>
      <vt:lpstr>2.2.1 二体运动的轨道类型:椭圆</vt:lpstr>
      <vt:lpstr>2.2.1 二体运动的轨道类型:椭圆</vt:lpstr>
      <vt:lpstr>2.2.1 二体运动的轨道类型:椭圆</vt:lpstr>
      <vt:lpstr>2.2.2 二体运动的轨道类型:抛物线</vt:lpstr>
      <vt:lpstr>2.2.2 二体运动的轨道类型:抛物线</vt:lpstr>
      <vt:lpstr>2.2.3 二体运动的轨道类型:双曲线</vt:lpstr>
      <vt:lpstr>2.2.3 二体运动的轨道类型:双曲线</vt:lpstr>
    </vt:vector>
  </TitlesOfParts>
  <Company>Astron. Dept. NJU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Chapt.2.1&amp;2.2</dc:title>
  <dc:subject>万有引力，引力势，二体运动方程</dc:subject>
  <dc:creator>ZhouLiyong</dc:creator>
  <cp:lastModifiedBy>Wy</cp:lastModifiedBy>
  <cp:revision>287</cp:revision>
  <cp:lastPrinted>2014-02-24T13:05:13Z</cp:lastPrinted>
  <dcterms:created xsi:type="dcterms:W3CDTF">2005-02-21T07:43:32Z</dcterms:created>
  <dcterms:modified xsi:type="dcterms:W3CDTF">2020-05-31T13:27:20Z</dcterms:modified>
</cp:coreProperties>
</file>