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98" r:id="rId2"/>
    <p:sldId id="326" r:id="rId3"/>
    <p:sldId id="299" r:id="rId4"/>
    <p:sldId id="300" r:id="rId5"/>
    <p:sldId id="301" r:id="rId6"/>
    <p:sldId id="302" r:id="rId7"/>
    <p:sldId id="303" r:id="rId8"/>
    <p:sldId id="327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22" r:id="rId17"/>
    <p:sldId id="325" r:id="rId18"/>
    <p:sldId id="323" r:id="rId19"/>
    <p:sldId id="324" r:id="rId20"/>
    <p:sldId id="316" r:id="rId21"/>
    <p:sldId id="317" r:id="rId22"/>
    <p:sldId id="318" r:id="rId23"/>
    <p:sldId id="319" r:id="rId24"/>
    <p:sldId id="320" r:id="rId25"/>
    <p:sldId id="321" r:id="rId2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BE0E3"/>
    <a:srgbClr val="1D9FEF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0"/>
    <p:restoredTop sz="86449" autoAdjust="0"/>
  </p:normalViewPr>
  <p:slideViewPr>
    <p:cSldViewPr>
      <p:cViewPr varScale="1">
        <p:scale>
          <a:sx n="14" d="100"/>
          <a:sy n="14" d="100"/>
        </p:scale>
        <p:origin x="32" y="8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73AB4-B851-49AE-BA76-34A3986D7302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451EC-113A-426F-B9DF-EF9EB047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15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5T12:38:49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18641 9852 0,'13'-14'62,"1"14"-46,-14 68-1,0-41 1,0 0 0,-14 14-1,14-14 16,0 1-15,0-1 0,0 14-1,-13 0 1,13-14 0,0-14-1,0 1 1,0 0-1,0-1 17,0 1-1,0 13 16</inkml:trace>
  <inkml:trace contextRef="#ctx0" brushRef="#br0" timeOffset="2336.96">22396 7634 0,'14'-14'47,"-1"14"-31,1 0-1,0 0 1,-1 0 15,1 27-15,13 14 15,-41 13 0,-13 1-15,-14-41 0,14-1-1,14 1 1,-15-1 0,1 1-1,14 13 1,-1-27-1,0 0 1,-13 0 0,14 14-1,-1-14 1,0 0 0,1 13 93,40-13-78,95 0-15,-67 0-16,13 0 15,-14 0 1,55 0 0,-41 0-1,-41 0 1,-13 0 0,0 0-1,-1 0 16,14 0-31,-13 0 16,13 0 0,-13 0-1,13 0 1,0 0 0,-13 0 15</inkml:trace>
  <inkml:trace contextRef="#ctx0" brushRef="#br0" timeOffset="117237.76">3415 17281 0,'41'0'47,"54"0"-32,-27 0 1,14 0 0,136 0-1,95-14 1,-259 1-16,41-14 16,0 13-1,-27 0 1,0-13-1,-27 27 1,68-13 15,-82-1-15,1 14 0,12 0-1,1 0 1,0 0-1,-14 0 17,0 0-17,-13 0 1</inkml:trace>
  <inkml:trace contextRef="#ctx0" brushRef="#br0" timeOffset="118900.35">10082 17512 0,'41'-13'31,"27"13"-15,-41 13-16,28-13 15,108 14 1,0 0 0,-27-14-1,-54 0-15,54 0 16,14 0-1,-28 0 1,-95 0 15,14 0-15,-13 0 0,-15 0-1,14 0 1,-13 0-16,27 0 15,-28 0-15,15 0 16,26-14 0,-40 14-1,13 0 1,-14 0-16,1-14 16,0 14-1,-1 0 1,1-13-1,13 13 17,-13-14 186</inkml:trace>
  <inkml:trace contextRef="#ctx0" brushRef="#br0" timeOffset="124576.52">6082 11852 0,'-14'0'63,"14"-27"-48,82 27 17,-14 0-17,-14 0-15,28 0 16,109 0-1,-1 0 1,-40 0 15,-82-14-31,81 14 16,-26 0 0,-55 0-1,-14 0 1,14 0-1,0 0 1,-13 0 0,-14 0-1,-14 0-15,-13 0 16,54 0 0,-55 0-1,28 0 1,0 0-1,54 0 1,-81 0-16,26 0 31,-12 0-15,-15 0 0,1 0-1,13 0 95,14 0-79,-14 0 0,-13 0 0,-1 0-15,55 0 15,-54 0-15,13 0-1,-13 0 1,13 0 0,14 0-1,-14 0 1,0 0 0,-13 0-16,27 0 15,13 0 1,-27 0-1,1 0 1,-15 0 15,14 0-15,-13 0 0,0 0 15,-1 0-16,1 0-15,-1 0 16,15 0 0,-15 0-1,1 0 1,-1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18:41.5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10336 6337 0,'-19'0'16,"58"0"31,0-19-47,1 19 15,18-20-15,-38 20 16,0 0-16,38-20 16,-38 20-1,0 0 1,-1-19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18:43.0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7728 7338 0,'0'-20'15,"39"20"-15,-19 0 16,38 0-16,-38 0 16,0 0-16,-1 0 15,1 0-15,0 0 16,19 0-16,0 0 31,-19 0-31,-1 0 16,1 0-1,19 0 1,-19 0 0,-1 0-1,21 0 1,-21 0-1,1 0 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18:50.5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4158 7259 0,'20'0'47,"-1"0"-31,1 0-16,0 0 15,38 0 1,-38 0-16,19 0 16,20-19-16,-39 19 0,-1 0 15,1 0-15,0 0 16,-1 0 0,1 0-16,39 0 15,-40 0 1,1 0-16,-1 0 15,21 0 1,-1 0-16,-19 0 16,-1 0-1,1 0-15,-1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18:51.8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3942 6082 0,'20'0'110,"19"0"-110,0 0 15,-19 0-15,0 0 16,-1 0-16,1 0 16,39 0-1,-40 0 1,1 0-16,0 0 15,19 0-15,0 0 16,-19 0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18:53.6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5904 6318 0,'-20'0'15,"40"0"63,-1 0-62,1 0-16,0 0 16,-1 0-16,20 0 31,-19 0-31,0 0 15,-1 0 1,1 0 0,-1 0-1,1 0 1,0 0 15,-1 0 32,21 0-1,-21 0-46,1 0-1,-1 0 1,1 0 0,0 0-1,-1 0 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18:55.7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5139 7044 0,'39'0'31,"-19"-20"-15,-1 20 0,1 0-1,-1 0-15,1 0 32,0 0-32,-1 0 15,1 0-15,19 0 16,-19 0-1,-1 0 64,1 0-1,0 0-63,-1 0 17,1 0-17,-1 0-15,1 0 16,0 0-1,19 0 1,-19 0-16,-1 0 16,1 0 15,-1 0-15,1 0 30,0 0-30,-1 0 0,1 0-1,19 0 1,-19 0 0,-1 0 15,1 0 0,-1 0-15,1 0-1,0 0 1,-1 0 15,1 0 0,19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18:58.4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7747 6220 0,'20'-20'78,"0"0"-31,-1 20-31,1 0 0,19 0-1,-19 0 1,-1 0-1,1 0 1,0 20 0,-1-20-1,1 0 1,-1 0-16,1 0 31,0 0-31,19 20 31,-20-20 1,1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25:29.1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2177 11732 0,'20'0'94,"-1"20"-94,21-20 15,-1 0-15,0 0 0,39 0 16,1 0-16,19 0 16,-20 0-16,40 0 15,-39 0-15,38 0 16,21 0 0,-21 0-16,40 0 15,0 0-15,-39 0 16,-1 0-16,-19 0 15,1 0-15,-21 0 16,0 0-16,1 0 16,-20 0-16,19 0 15,-19 20-15,20-20 0,-40 39 16,20-39 0,-20 0-16,20 0 15,0 20-15,-40-20 16,20 0-16,-19 0 15,0 0-15,38 0 16,-38 0-16,0 0 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25:31.1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1549 12399 0,'40'0'46,"-1"0"-30,20 0 0,-20 0-16,79 0 15,39 20 1,58 19-16,1-19 0,-39 19 16,38 0-16,1 1 15,-59-1-15,59-19 16,0-20-16,-60 39 15,119 0 1,-157-39-16,-79 0 31,20 0-15,-40 0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25:33.4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6590 12537 0,'20'0'31,"19"0"-15,20 0-16,19 0 16,40 0-16,0 0 15,19 0 1,118 0-16,-39 0 16,39 0-16,-40 39 15,-97-39-15,-39 0 16,-21 0-16,-18 0 15,-21 20 220,-78-1-220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5T12:41:34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3443 0,'0'-14'31,"0"68"16,-13 14-16,13-27-15,0 0 109,0 14-94,0-15 0,0 1 0,0-14 1,0-13 93,0 0-94,0-1-31,0 14 47,0-13-16,0 0 0,0-1 1,0 14 14,0 1-14,0-15-1,0 1 0,0 0 16</inkml:trace>
  <inkml:trace contextRef="#ctx0" brushRef="#br0" timeOffset="1594.82">13389 3225 0,'0'14'63,"-14"-14"-47,-13 68-1,-14 0 1,14-28-1,13-12 1,-13-15 0,13-13 327,1 14-280,-1-1-1,14 1-46,-13 13-16,-1 0 16,0-13-1,1-14 17,-28 27-17,27-27 1</inkml:trace>
  <inkml:trace contextRef="#ctx0" brushRef="#br0" timeOffset="2433.75">13321 3429 0,'40'0'125,"29"27"-94,-42-13 0,14-14 0,-28 0 1,-13 27-17,14-27 17,-1 0-1,1 14 0,0-14 32</inkml:trace>
  <inkml:trace contextRef="#ctx0" brushRef="#br0" timeOffset="4376.05">13266 3415 0,'14'0'63,"-1"55"-32,-13-42-31,0 15 16,0-1-1,0 14 1,0 0 0,0-28-16,0 28 15,0-14 1,0-13-1,0 13 1,0-13-16,0-1 16,0 1-1,0 27 1,0-28 0,0 1-1,0 13-15,0-13 235,0-1-204,0 14 0,0-13-15,0 0 15,0-1 0,0 1-15,0 0-1,14-1 1,-14 1 15,0 27 110</inkml:trace>
  <inkml:trace contextRef="#ctx0" brushRef="#br0" timeOffset="6119.37">13906 3375 0,'0'-28'109,"13"1"-93,69-54-1,27 40 1,-82 27-1,14 14 17,-14 0-17,14 0 1,-27 0-16,-1 0 16,42 27-1,-28-13 1,-14-14-1,1 14-15,27 13 32,-41-14-17,0 1 1,13 13 0,-13 0-16,-40 28 15,-1-28 1,-14 14-1,42-41 17,-1 13-32,-27-13 31,28 0 31,-1 0-15,0 0-15,-13 28-1,27-15-16,-13 14 17,13-13-17,0 0 1,0 27 0,0-28-16,0 1 31,0 13-16,0-13-15,0-1 16,0 28 0,0-14-1,0-13 1,0 13 15,0 0 16,0-13 31,-28 27-47,1-28-15,0 28-16</inkml:trace>
  <inkml:trace contextRef="#ctx0" brushRef="#br0" timeOffset="6591.34">14028 4123 0</inkml:trace>
  <inkml:trace contextRef="#ctx0" brushRef="#br0" timeOffset="9517.01">14981 3375 0,'40'0'15,"1"40"1,55 137 0,-15-41-1,-13-40-15,-54-42 16,40 41-1,1-40 1,-14-28 0,-28-13-16,1 13 15,-1-27-15,15 0 16,-1 13 15</inkml:trace>
  <inkml:trace contextRef="#ctx0" brushRef="#br0" timeOffset="11316.41">15579 3293 0,'-13'0'16,"-28"0"-1,-13 68 1,13-14 15,27-40-31,-13 13 16,0 0-1,13-13 1,-27 40 0,0-13-1,14 14 1,14-42-1,-1 1 1,0 0 0,-13 13-1,14-27 1,13 27 0,-14-27 15,0 27 0,1-13-15,13 13-1,-14-13-15,1 26 16,-1-26 0,-13 0-1,27-1 16,-14-13-15,14 14-16,-14-1 16,-13 1 46,0 13-31,27-13 1,-14 0 233,1-1-249,-14-13 15,27 14 0,-14-1-15,0 1 15,1 0 126,13-1-142</inkml:trace>
  <inkml:trace contextRef="#ctx0" brushRef="#br0" timeOffset="54490.68">12572 4450 0,'-13'0'15,"26"0"17,42-14-17,-28 14-15,41 0 16,-14 0 0,110 0-1,-28 0 16,-82 0-31,41 0 16,-13 0 0,13 0-1,41 0 1,-27 0-16,286 14 31,-218-14-15,-68 0-1,-55 0 1,-40 0-16,-1 0 16,28 0-1,54 0 1,41 0 0,-54 0-1,-28 0 1,14 0-1,14 0 1,-14 0 0,-27 0-1,27 0 1,-27 0 0,27 0-1,-55 0 1,15 0-1,-15 0-15,1 0 16,54 0 0,-27 0-1,0 0 1,-14 0-16,41 0 16,-27 0 15,-28 0-16,1 0 1,-1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25:36.2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784 13086 0,'-19'0'15,"78"0"48,19 0-63,-19 20 15,19-20-15,1 0 16,39 0-16,-40 0 16,1 0-16,-1 0 15,40 0 1,-40 0-16,40 0 0,-1 0 16,-38 0-16,-1 0 15,1 0-15,19 0 16,-20 0-16,-38 0 15,18 0-15,-18 0 16,19 0-16,-40 0 16,20 0-16,20 0 15,-39 0 1,19 0-16,20 0 16,-40 0-16,21 0 15,-21 0-15,1 0 16,0 0-16,38 0 0,-38 0 15,0 0 1,-1 0-16,40 0 16,-39 0-1,19 0-15,-19 0 16,19 0-16,0 0 16,0 0-16,-19 0 15,19 0-15,20 0 16,-20 0-16,20 0 15,-20 0-15,-19 0 16,39 0-16,-20 0 16,20 0-1,-20 0-15,20 0 16,-20 0-16,-19 0 0,38 0 16,-18 0-16,19 0 15,-40 0-15,1 0 16,19 0-1,-19 0-15,38 39 16,-38-39-16,19 0 16,20 20-1,0-20-15,-20 0 16,-19 19-16,19-19 16,20 0-16,-39 0 15,-1 20-15,1-20 16,39 0-16,-40 0 0,20 19 15,-19-19-15,0 0 32,39 0-17,-40 0-15,1 0 16,-1 0-16,1 0 16,0 0-1,-1 0-15,20 0 16,-19 0-1,0 0 1,-1 0 0,20 0-1,-19 40 1,0-40-16,19 0 0,-19 0 16,19 0-1,-20 19-15,1-19 16,0 0-1,-1 0 1,1 0 0,19 20-16,-19-20 15,-1 0 1,1 20 15,0-20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5T13:00:50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2993 16369 0,'41'-40'62,"0"26"-31,41 0 1,122 14-1,-123-13-31,1 13 15,68 0 1,67 0 0,-81 0-1,-13 0 1,-96 0 0,68 0-1,-67 0-15,-1 0 16,14 0-1,-1 0 1,-26 0 0,27 0-16,27 0 15,-41 0 1,41 0 0,0 0 15,-27 0-31,0 0 15,-14 0 1,41 0 0,-14 0-1,-26 0-15,12 0 16,1 0 0,-13 0-1,26 0 1,-40 0-1,-1 0 1,1 0-16,13 0 16,0 0-1,28 0 1,13 0 0,-41 0-1,14 0 1,-14 0-1,0 0 1,14 0 0,-14 0-16,-13 0 15,40 0 1,-27 0 0,1 0-1,-15 0-15,1 0 16,40 0-1,-27 0 1,1 0 0,-15 0-1,1 0 1,-1 0 0,15 0 15,-15 0-16,15 0 1,-15 0 0,1 0-1,-1 0 32,1 0-31,0 0-1,13 0 17,-14 0-17</inkml:trace>
  <inkml:trace contextRef="#ctx0" brushRef="#br0" timeOffset="5510.03">7987 16383 0,'54'0'63,"96"0"-48,-96-14 1,164 14 0,0 0-1,54-27 1,-109 27 0,14 0 15,-41 0-16,-13 0 1,-14 14 0,-14-14-1,-27 0 1,0 0 0,-41 0-16,68 0 15,-54 0 1,14 0-1,-42 0 1,1 0-16,13 0 31,0 0-15,-13 0 0,13 0 15,-13 0-31,-1 0 15,1 0 1,-1 0 93,15 0-93,-15 0 0,28 0-1,-14 0 1,-13 0 0,13 0 15,-13 0-16,40 0 17,-27 0-17,-13 0 1,0 0 0,-1 0-16,1 0 15,-1 0 1,28 0-1,-27 0 1,-1 0 15</inkml:trace>
  <inkml:trace contextRef="#ctx0" brushRef="#br0" timeOffset="7170.01">13715 16383 0,'14'-14'32,"27"14"-17,40-27-15,-26 27 16,122-13 0,-96 13-1,69-28 1,-14 15-1,95 13 1,-95 0 0,150 0-1,-55 0 1,-81 0 0,-68 0-1,13 0-15,-27 27 31,-14-13-15,-40-14 0,13 0-16,28-14 15,-14 0 1,13 14 0,-13 0-1,-14 0-15,27 0 31,-40 0-15,54 0 0,-27 0-1,-14 0 1,-13 0 15,-1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5T12:53:19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11103 14913 0,'0'0'0,"13"0"16,28 0-1,-27 0 1,27 0 0,-28 0-16,28 0 15,82 0 1,-15 0 0,15 0 15,-69 0-31,1 0 15,54 0 1,13-13 0,14 13-1,-81 0-15,-1 0 16,28 0-16,-28 0 16,0 0-16,55 0 15,14 0 1,-69 0-1,82 0 1,-54-27-16,81 27 16,-40-14-1,-15 14 1,-12 0 0,-28 0 15,-41-14-31,14 14 15,40 0 1,15-27 0,-1 27-1,-68 0-15,41 0 16,-13 0 0,-15 0-1,15 0 1,-28 0-1,82 0 1,-68 0 0,13 0-1,-27 0-15,14 0 16,-27 0-16,27 0 16,-14 0-1,14 0 16,-1 0-15,-12-13 15,-1 13-15,-14-14 0,1 14-1,13 0 1,-13 0-1,13 0 1,-13 0 15,13 0-15,-13 0 46</inkml:trace>
  <inkml:trace contextRef="#ctx0" brushRef="#br0" timeOffset="3116.5">9905 17567 0,'14'-14'32,"0"14"-1,-1-13-15,14-1-1,1 0 16,-1 14-15,-14-13 0,15 13-16,26 0 15,-13 0 1,-14 0 0,-13 0-1,13 0-15,-13-14 16,13 14-1,-14 0 1,1 0 0,0 0-16,-1 0 15,28 0 1,-27 0 0,26 0-1,29 0 16,12 0-15,-54 0 0,28 0-1,-28 0 1,0 0 0,68 0-1,14 0 1,14 0-1,-14-27 1,-69 27-16,28-14 16,-27 14-1,55 0 1,-42 0 0,28 0-1,81 0-15,-54 0 31,0 0-15,-14 0 0,-41 0-16,-40 0 15,81 0 1,-27 0 0,82 0-1,13 0 1,-40-13-1,-96-14-15,68 13 16,-27 14 0,27 0-1,-27 0 1,14 0-16,149 0 16,-54 0 15,-41 0-16,0 0 1,-68 0-16,-13 0 16,94 0-1,-121 0 1,67 0 0,-68 0-16,-13 0 15,95 0 1,-28 27-1,14-27 1,-40 0-16,-1 0 16,14 0-16,-40 0 15,40 0 1,-41 0 15,-14 0 0,15 0-31,-15 0 16,1 14 15,-1-14-15,15 0 15,-15 0 0,1 0-15,-1 0 15</inkml:trace>
  <inkml:trace contextRef="#ctx0" brushRef="#br0" timeOffset="6334.61">19974 7742 0</inkml:trace>
  <inkml:trace contextRef="#ctx0" brushRef="#br0" timeOffset="8152.41">16205 10831 0</inkml:trace>
  <inkml:trace contextRef="#ctx0" brushRef="#br0" timeOffset="84873.87">23090 5715 0,'0'-14'62,"0"69"-15,-13 54-16,13 122 1,0 96-1,0-259-31,0 81 31,0-40-15,0-41-1,0-27 1,0 0 0,0-28-1,0 42-15,-28 67 16,28-67 0,0-42-1,-13 28 1,13 0-16,0-27 15,0 67 1,0-54 0,0 69 15,0-69-31,0-13 16,-14 26-16,14 28 15,0 14 1,0 13-1,-13 1 1,13-69-16,0 177 31,-28-95-15,28 0 0,-13 13-1,-15 41 1,15-67-1,13-56 1,-27 96 0,13-81-1,-13-1-15,0 123 32,-14-54-17,14-28 1,13 14-1,-54 27 1,-14 41 0,14 0-1,-13-41 1,-1 13 0,14-67-16,41-14 15,-28 14-15,-13 40 16,-13-13-1,40-41 1,-27 14-16,-14 40 16,1 1-1,13-28 17,27-54-17,13 13-15,1-13 0,0-14 16,-41 68-1,27-54 1,0 0 0,1 0-16,-1-14 15,-68 82 1,14-55 0,13 1-1,-13 26 1,40-40-1,-26 0-15,-110 95 16,14-27 0,28-27-1,-55 13 17,108-54-32,-108 54 15,27-13 1,123-55-1,-150 55 1,122-28-16,-40-13 16,-69 13-1,69-13 1,-14 27 0,68-54-16,13 13 15,-67 0 1,-14 14-1,27-14 1,41-13 0,-27 13 15,54-27-31,0 0 16,14 14-1,-14-14-15,27 0 16,-13 0-1,-95 0 1,67 0 0,-13 0-1,41 0 1,-136 0 0,54 0-1,27 0 1,-81 0-1,27 0 1,81 0 0,-53 0-16,-15-14 31,41 14-15,-13 0-1,41 0-15,-96 0 31,41 0-15,14-14 0,27 1-1,27 13-15,-54 0 16,27 0 0,41-27-1,-96 27 1,69-14-16,-1 14 15,-67 0 1,54 0 0,-27 0-1,27 0 17,27-14-17,-54 14 1,26 0-1,56 0-15,-14 0 16,-1 0 0,15 0-16,-14 0 15,-14-13 1,14 13 0,13 0-1,0-28-15,-40 28 16,40-13-1,-13 13 1,14 0 15,-15-14-31,1 1 32,14 13-17,-1-14 1,0 14-1,1-14-15,-1 1 16,-54-55 15,54 27-15,1 0 15,-1 28-15,-13-15-1,0 15 1,27-1-16,-27-13 16,-1-28 15,15 42-15,-14-1-1,13 1 1,0-1-1,1-13 1,-14 0 0,27 13-1,-14 0 1,14 1 15,-41-42-15,27 42-16,1-1 15,-1 1 1,14-1 0,-27-13-1,27 13 32,-14 14-31,1-27-1,-1 13 1,1 1-16,13-1 31,-28 0-15,28 1 15,-27-55-15,14 41-1,13-1 1,-14-26 0,14 13-1,0 0 1,0 1 0,0-29-1,0 15-15,-27 13 16,27 0-1,-14-122 1,14 68 0,-13 27-1,13 13 1,0-13 0,0 14-1,0 40 1,0-54-1,-41 0 1,41 27-16,-14-54 16,14 14 15,-27-15-15,27 1-1,0 27 1,0-41-1,0 0 1,0 14 0,0 27-1,0-27 1,0 27 0,0 13-1,0 28 1,0-82-1,0 68 1,0-27 0,0 14-1,0 27 17,0 0-32,0-28 15,0 28 1,0-14-1,0 0 1,0 28-16,0-96 16,27 0-1,-27 14 1,0-1 0,0 42-16,14-96 31,13 82-16,-27 41 1,14-82 15,-14 55-31,0 13 0,13-109 32,-13 96-17,27-55 1,-27 14-1,14-55 1,0 55 0,-14 27-1,27 27 1,-27-13 0,13-96-1,1 14 1,27 41-1,-14-1 1,-13 42 0,-1-41-16,28 27 15,-27 0 17,13-1-17,14 15-15,-28 0 16,42-82-1,-14 81 1,-28 28 0,1 13-16,-14-27 15,41-13 1,-14 13 0,27-27-1,14 14 1,0-41-1,-13 40 1,26 28 0,28-41 15,-27 27-15,13 0-16,41 0 15,-41 1 1,-27 12-1,-13 1 1,-1 27 0,137-54-1,-110 40 1,205-13 0,54-28-1,-40 15 1,-123 12-1,-69 15 1,-26-14 0,-28 27 15,28-28-15,-41 28-1,27-13 1,0-14-1,68-1 1,-68 28 0,0-27-1,-27 27 1,13-14-16,-26 14 16,121-27-1,-26 14 1,-14 13-1,-28-28 1,-26 28-16,190 0 31,-137-13-31,137 13 32,-54 0-17,-69 0 1,-54 0-16,68 0 15,0 0 1,1 0 0,-56 0-1,1-27-15,81 27 16,-54 0 0,-14 0-1,0 0 1,-40 0-16,26 0 15,15 0 1,-42 0 0,205 0 15,-82 0-31,-41 0 16,163 0-1,-163 0 1,-82 0-1,96 13 1,-95-13 0,-28 0-1,0 0 1,14 0 0,0 0-1,27 14 1,0-14-1,-27 13 1,95 28 15,-109-27 1,54-1-17,-53-13 1,12 14-1,1 0 1,-27-14 0,27 27-1,-28-13 1,28-1 0,-27-13-1,13 0 1,0 0-1,0 14 1,14-1 0,-27-13-1,-1 14 17,28-14-17,-27 14 1,13-14 15,-13 0-15,-1 13-1,1-13 1,-1 0 0,1 14-1,0 13 1,27-13-1,-28-14 1,1 13 15,-1-13 1</inkml:trace>
  <inkml:trace contextRef="#ctx0" brushRef="#br0" timeOffset="89219.51">18654 9130 0,'0'-13'63,"-13"-1"-32,-82 14-15,-1 0-1,1 0 1,13 0 0,-13 0 15,41 0-31,-28-27 16,-149 0-1,-28 13 1,110 14-1,81 0-15,-14 0 16,-13 0 0,27 0-1,-41 0 1,27 0 0,-190 0-1,136 0 1,27 0-1,14 27 1,-82 1 0,95-28-1,1 0 17,-28 0-17,-68 0 1,82 0-1,40 0 1,-67 0 0,13 0-1,55 0-15,-28 0 16,-54 0 0,27 0-1,14 0 1,54 0-16,-27 0 15,27 0 1,14 0 0,13 0 15,-27 0-31,28 0 16,-55 0-1,27 0 1,14 0-1,-14 0-15,27 0 16,-13 0-16,-27 0 16,27 0-1,13 0 1,-41 0 0,28 0-1,-54 0 1,53 0-1,15 0 1,-1 0 0,-27 0-1,28 0 17,-1 0-17,1 27 1,-1-27-16,0 0 31,1 0 344</inkml:trace>
  <inkml:trace contextRef="#ctx0" brushRef="#br0" timeOffset="91746.54">15743 8654 0,'0'-27'47,"0"13"-32,-28 1 1,1-1 0,0 14-16,13 0 0,-13 0 15,-27-14 17,40 1-17,1 13-15,-28-14 31,-14 1-15,14-15 0,14 15-1,-14 13 1,1 0 0,26 0-1,-13 13 1,27 1-1,-14 0 1,14 26 0,0 1-16,-13 14 31,13-14-15,0-14-1,0 0-15,0-13 16,0-1-1,0 1 1,27-14 0,0 13-16,-13-13 15,54 0 1,-14 0 0,-13-13-1,-14 13-15,-13-14 16,-1 14-1,15-41 1,-15 28 0,1 13-1,13-27 17,0 13-32,-13 0 15,-14 1 1,13-1-1,15-27 1,-1 0-16,27-27 16,-54 41-1,14 14 32,-14-1 94,0 28-110,0 26-15,-14 15-1,14-28 1,0-13-16,0-1 31,0 15 0,0-1-15,0-14 0,14-13 15,-1 14-15,1-14-1,0 14-15,-1-14 16,42 0 15,-42 13 0,1-13-15,0 0 0,-1 0 15,1 0-16,-1 0 17</inkml:trace>
  <inkml:trace contextRef="#ctx0" brushRef="#br0" timeOffset="96615.47">22995 7198 0,'0'-27'0,"-14"13"31,14 1 0,0-1-15,0 1 15,14-1 1,0 14-17,-1 0 16,14 0 1,-13 0 15,0 0-1,-14 27 17,0-13-47,-14-14 15,-13 0 0,13 0 16,1 0-31,-1 0-1,0 0 1,1 0 46,13-27-46,0 13 0,0 0-1,27 14 16,-13-13 1,-1 13-1,14 0 16,-13 0-32,0 13 48,-14 1-32,0 27 0,-14 0 1,-13-28-1,13 1-15,1-14-1,-1 13 63,0-13-46,1 0-32,-1-13 46,14-1-14,-14-27-17,14 28 1,0-1 0,0 1-1,14 13 48</inkml:trace>
  <inkml:trace contextRef="#ctx0" brushRef="#br0" timeOffset="211147.72">19879 7783 0,'-14'-13'125,"14"-1"-79,0 0-30,28 1 15,40-28 1,-41 14-17,-14 13 16,28 14-31,14-41 32,-28 14-17,14 14 1,-14-15 0,-13 28-16,-1-13 15,42-1 1,-42 1-1,28-1 1,27-13 0,109-41-1,-109 54 1,-14 0 0,-13 1-1,0 13 16,-14-27-31,69-14 16,26 14 0,-54-14-1,54 27 1,-94-13-16,67 13 16,0-26-1,0-1 1,-54 27-1,14 14-15,-28-13 16,82-28 0,-96 27-1,55 0 1,-54 14 0,54-13 15,-41-14-16,55-1 1,-28 1-16,-27 14 16,1 13-1,67-28 1,-54 1 0,-14 14-1,-13 13-15,81-28 31,-27-12-15,0 12 0,-41 28 15,0-13-15,-13-1-1,0-13 126,-1 27-110</inkml:trace>
  <inkml:trace contextRef="#ctx0" brushRef="#br0" timeOffset="213381.74">19906 7783 0,'14'0'62,"13"0"-30,-13 0-17,26 0 1,56-41 0,-28 28-1,41-55-15,-14 41 31,27-1-15,-26-12 0,-28 26-1,27 0 1,-14-13 0,42 14-1,-28 13 1,-13-28-1,67 15 1,-94 13 0,-41 0-16,26 0 31,42-27-15,-28-1-1,14 15 16,-27 13-31,-27-14 16,68 0 0,-55 14-1,41 0 1,0 0 0,-14-27-1,-27 27-15,41-13 16,0 13-1,-13 0 1,-14 0 0,54 0-1,-81 0 1,13 0 0,-14 0-1,28 0 1,-14-14-1,14 14 1,-27 0 0,-1-14-1,28 14-15,-27 0 16,13-13 0,-13 13-1,13-14 1,14 14-1,-28 0 1,15 0 0,-15 0-1,42 0 1,-28 0 0,14 0-1,-14-27 16,-14 27-15,28-14 0,-27 14-1,13 0-15,0 0 16,-13-13 0,13 13-1,-13 0 1,-1-14-1,1 14 17</inkml:trace>
  <inkml:trace contextRef="#ctx0" brushRef="#br0" timeOffset="-210346.32">18437 6736 0</inkml:trace>
  <inkml:trace contextRef="#ctx0" brushRef="#br0" timeOffset="-209904.86">18736 6885 0,'27'41'140</inkml:trace>
  <inkml:trace contextRef="#ctx0" brushRef="#br0" timeOffset="-209553.29">19117 7253 0,'0'0'0,"14"0"47,-1 0 16</inkml:trace>
  <inkml:trace contextRef="#ctx0" brushRef="#br0" timeOffset="-209288.72">19253 7293 0,'0'0'15,"14"14"17,-1-14-17,15 41 17,-15-28-17,1 1 1,27 0-1</inkml:trace>
  <inkml:trace contextRef="#ctx0" brushRef="#br0" timeOffset="-208872.09">19580 7511 0,'13'14'78,"1"-1"-46</inkml:trace>
  <inkml:trace contextRef="#ctx0" brushRef="#br0" timeOffset="-208656.8">19675 7647 0,'0'14'47,"14"-1"15</inkml:trace>
  <inkml:trace contextRef="#ctx0" brushRef="#br0" timeOffset="-208439.02">19729 7742 0,'0'14'16,"14"0"0,13-14 15,-13 27-15</inkml:trace>
  <inkml:trace contextRef="#ctx0" brushRef="#br0" timeOffset="-208222.02">19852 7879 0,'13'0'47,"28"27"-32,-41-14 17</inkml:trace>
  <inkml:trace contextRef="#ctx0" brushRef="#br0" timeOffset="-208038.8">19961 7987 0,'0'0'0,"13"14"31,1-14 0,13 41 0</inkml:trace>
  <inkml:trace contextRef="#ctx0" brushRef="#br0" timeOffset="-207672.29">20219 8164 0,'14'14'16,"13"0"0,-13-1-1,-1-13 1,1 14 0,13 13-1,-13 0 1,-1 0-1</inkml:trace>
  <inkml:trace contextRef="#ctx0" brushRef="#br0" timeOffset="-207471.52">20382 8328 0,'0'0'0,"14"0"16,0 13-1,-1-13 16,-13 14 1,14 13-17,13-13 1,-27-1 0</inkml:trace>
  <inkml:trace contextRef="#ctx0" brushRef="#br0" timeOffset="-207255.35">20532 8477 0,'0'0'16,"0"14"-1,14-14-15,-1 13 16,1 1 31,13-14-32,-13 14-15,-1-1 16,15 28 0</inkml:trace>
  <inkml:trace contextRef="#ctx0" brushRef="#br0" timeOffset="-206904.77">20736 8668 0,'0'0'0,"14"0"16,-14 13 0,13-13-1,1 28 1,0-28 15,-1 0 16,1 0-16,-1 13-15,28 14 15,-27-27 0</inkml:trace>
  <inkml:trace contextRef="#ctx0" brushRef="#br0" timeOffset="-206637.98">20913 8763 0,'14'0'0,"-1"14"31,1-1 1,0 1 30</inkml:trace>
  <inkml:trace contextRef="#ctx0" brushRef="#br0" timeOffset="-206378.83">21144 8926 0,'0'28'16,"14"-28"15</inkml:trace>
  <inkml:trace contextRef="#ctx0" brushRef="#br0" timeOffset="-206159.76">21158 8954 0</inkml:trace>
  <inkml:trace contextRef="#ctx0" brushRef="#br0" timeOffset="-203071.25">22070 6110 0,'-14'0'47,"0"40"-16,14-12-31,0-1 32,0-14-32,0 42 31,0-41-16,0 13 1,28 27 0,-28-40-1,0 27 32,13-28 0,-13 42-16,0-28 1,0 14 14,0-28-30,0 1 15,0 40 1,0-26-17,0-15 1,0 28-1,14-41 79</inkml:trace>
  <inkml:trace contextRef="#ctx0" brushRef="#br0" timeOffset="-201489.99">22124 6096 0,'0'-14'31,"0"1"0,14-14 16,13 27-31,14 0 0,-28 0-1,28 0 1,14 0-1,-42 0-15,1 0 16,13 0 0,-13 0-1,-1 0 1,14 13 15,1 1 0,-15-14 1,1 27-17,-1-13 17,-13-1-17,0 1 1,0-1-1,0 1 17,0 13-17,0-13-15,0 13 32,-13-13-1,-1-1-16,-13 1 1,0 0 0,0-1-1,-1 1 1,15-14 0,-1 27-1,1-27 1,-15 0-1,15 14 1,-14-14 0,13 0-1,0 13 1,1-13 0,-14 0 15,13 0-16,0 0 1,1 0 0,-1 0 15,0 0 110</inkml:trace>
  <inkml:trace contextRef="#ctx0" brushRef="#br0" timeOffset="-200348.26">23485 7049 0,'0'-14'31,"0"55"0,0 13-15,0-40-16,0 27 15,0 13 1,0-27 0,0 0-1,0-13-15,0 13 16,0 0-16,0 1 15,0 26 1,0-13 0,0 13-1,0-26-15,0-15 16,0 14 15,0 28-31,0-14 31,0-14-31,0-14 16,0 15 0,0-1-1,0 0 1,0 14 0,0-27-1,0-1 63</inkml:trace>
  <inkml:trace contextRef="#ctx0" brushRef="#br0" timeOffset="-198985.19">23430 7117 0,'0'-14'46,"0"0"-14,14 14-17,13 0 1,41 0 0,-13 0 15,-28 0-16,0 0 1,-13 0-16,-1 14 31,42-14-15,-42 0 0,28 14-1,0-14 1,-14 13-1,0 28 17,-27-27-17,14-1 1,0 14 0,-1-13-1,-13 0 32,27 13-31,-27-14-1,0 15 1,0-15 0,-13 1-1,13-1-15,-27 15 31,-1 13-15,1-41 0,14 13-1,-1-13 1,0 14 0,-27-1-1,28-13 16,-1 14-15,1-14 0,-1 0-16,0 14 15,1-14 1,-1 0 0,-13 0-1,-14 13 16,28-13-15,-1 0 0,0 0-1</inkml:trace>
  <inkml:trace contextRef="#ctx0" brushRef="#br0" timeOffset="-198321.19">24369 6899 0,'14'-14'31,"-1"14"0,-13 27-15,0-13-1,0 40 1,0-40 0,0 27-1,-13-27 1,-1 40-1,14-40 1,0 13 0,0-14-1,0 1 1</inkml:trace>
  <inkml:trace contextRef="#ctx0" brushRef="#br0" timeOffset="-197017.29">18927 7797 0,'27'-14'31,"-14"1"-15,15-1 0,-1 14 15,14 0-31,-1 0 15,-12 0 1,12 0 0,-12 0 15,-15 0-15,1 0-1,0 0 1,-1 0 15</inkml:trace>
  <inkml:trace contextRef="#ctx0" brushRef="#br0" timeOffset="-196238">19063 7770 0,'-14'0'32,"-13"0"-17,13 13 1,14 15 0,0-15 15,0 28-16,0-14 1,0 14 0,0 13-16,0 1 15,0-14 1,0-28 0,0 1-1,0 13 1,0 14-1,27-27-15,-27 13 16,0-14 0</inkml:trace>
  <inkml:trace contextRef="#ctx0" brushRef="#br0" timeOffset="-195271.23">19035 8015 0,'0'-14'62,"28"0"-15,12 14-31,-26 0-16,0 0 15,26 0 1,-26 0-16,54 0 15,-27 0 1,-14 0 0,14 0-1,-27 0 1</inkml:trace>
  <inkml:trace contextRef="#ctx0" brushRef="#br0" timeOffset="-192337.91">20342 7688 0,'-14'0'63,"14"68"-32,14-27-31,-14-14 16,0 14-1,13 0-15,-13-14 16,0 0 78,14 28-63,-14-28-31,0 0 31,0 0 1,0-13-1,-14 13 47,14 0-62,0-13 46,-13 0 32,13-1-79,-14 1 17,-13-1-1,13-13-15,14 14-16,-13 13 31,13-13 0,27-1 16</inkml:trace>
  <inkml:trace contextRef="#ctx0" brushRef="#br0" timeOffset="-190121.4">21063 7906 0,'-14'0'16,"1"0"15,-1 13-16,-13 42 1,0-14 0,13 13-1,0-27 1,1-13 0,13 13-16,0-13 15,-14-1 1,1-13-1,13 14 1,-14 0 15,14-1-15,0 1 31,0-1 125,41-53-157,0-1 1,-14 13 15,27-53-15,-40 67-1,13 1 1,-27-1 31,14 0 94,-1 14-110,1 0-16,-1 14 1,1 27-16,0-28 16,-1 15-1,14-15 1,-13 1 0,0-1-16,-1 1 15,1 13 1,-14-13-1,13 0 1,-13-1 0,14 1-1,-14-1-15,14 1 16,-14 0 109,13-14-109,15-28-1,-15-12 1,28-29-1,-27 42 1,-1 27-16,-13-27 31,14 27-15,13-14 31,-13 14 109,13 0-140,0 0-1,0 68 1,0-27-16,-13 14 16,40 81 15,-26-109-16,-1-13 1,-27-1-16,27-13 31,-13 14 1,-1-14-1,1 0-16,-14 13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5T12:57:33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 14709 0,'0'-13'109,"-191"298"-78,164-203-15,-14 109-1,14-69-15,14 55 16,13-41 0,0-68-1,0-27 1,0 0 0,13 68-1,14-41 1,-27 54-1,0 14 1,-68 41 0,14-136-1,-69 13 1,1-40 0,54-14 15,41 0-31,13 0 15,-13 0 1,13 0 0,-26 0-1,26-14-15,14-13 16,41-14 0,40 28-1,-13 13 1,-27 0-16,-14 0 15,28 0 1,-42 0 0,15 13-1,-1 14 1,14 55 15,-41-55-15,13 14-1,-13-27 1,0-1 0,0 15-1,0-1 1,0-14 0,0 42-1,0-1 1,14-27-1,-14 1 1,27 40 0,-13-41-16,-1 41 15,42-41 17,-42-27-32,15 14 31,40-14-16,54 0 1,-95 0 0,41 0-1,-27 0 17,-27 0-1</inkml:trace>
  <inkml:trace contextRef="#ctx0" brushRef="#br0" timeOffset="1516.08">1986 17703 0,'0'13'0,"381"42"32,368-1-1,-273-54-15,1143 28 15,-1020-28-16,-28 0 1,-312 27 0,-41 0-1,13 14 1,136 40 0,28-53-1,-273-1 1,-13-27-1,218 0 1,81 0 0,-190 0 15,-82 0-31,476 27 31,-217-27-15,-191 0-1,544 0 1,-217 0 0,-246 0-16,232 0 15,-190 0 1,272 0 0,-150 0-1,-259 0-15,96 0 16,0 0-1,40-13 1,1 13 0,-218 0-1,149-28 1,-81 28 0,-95-13 15,13-28-16,-54 41-15,0-14 16,13-13 0,-13 27-1,27-14 1,27 1 0,-13 13-1,-69 0 1,1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5T12:57:44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5211 3878 0,'14'0'15,"13"14"17,27-14-17,-13 0 1,27-14-1,-13 14 1,13 0 0,0 0-1,0 0 1,-27 0 0,27 0-1,-28 0-15,29 0 16,121-14-1,28 14 1,-109 0 0,-1 0-16,1 0 15,55 0 1,12 0 0,-94 0 15,13-27-16,28 14 1,-82 13 0,40 0-1,-40 0 1,-14 0 0,14 0-16,82 0 15,-55 0 1,0 0-1,-55 0 1,28 0-16,0 0 16,-28 0-1,1 0 1,13 0 0,0 0-1,-13 0 1,0 0-16,13 0 15,-13 0 1,40 0 0,0 0-1,-26 0-15,-15 0 16,1 0 0,-1 0-1,1 0 16</inkml:trace>
  <inkml:trace contextRef="#ctx0" brushRef="#br0" timeOffset="3210.32">7361 2885 0,'-14'0'0,"1"0"47,-1 0-31,1 0-16,-1 0 31,-13 0-15,13 13-16,1-13 31,-1 28 0,0-15-15,1 1-16,-1-14 15,1 13 1,-1 15 0,-13-1-1,13 0 1,0 14 15,-13-14-15,27-13-1,-13-1 1,-1 1 0,0-1-16,1 42 15,-14-28 1,27-13 0,-28 13-1,28-13-15,-13 26 16,13-26-1,0 0 1,-14 13 0,14-14-16,0 15 15,0 12 17,-13 1-32,13-14 31,0-13-31,0 27 15,-14 13 1,14-13 0,0-14-1,0-13 1,0 13 0,0-13-16,0-1 15,0 28 1,0 0-1,14 13 1,-1-40-16,1 13 16,40 28 15,-27-28 0,14-27-31,-27 14 16,40 26-1,1-26 1,-28 13 0,-13-27-16,40 14 15,-27-14-15,82 0 16,95 27 0,-68-27-1,-27-14 1,-68 1-16,-14-14 15,41-1 1,-54 15 0,13 13-1,14-27 17,0-14-17,-14-14 1,-27 42-1,13-1 1,1-40 0,-14 40-16,0-13 15,0 13 1,27-67 0,-27 53-1,0 15-15,0-28 16,0 27 15,0 1-15,0-14-1,-13-96 1,-1-13 15,14 122-15,-41-26-1,28-1 1,-1 41 0,0-14-1,1 1 1,-14 13 0,13-14-1,-40 14 16,26-14-15,15 14-16,-15-13 16,1 13-1,14-14 1,-1 14 15,-13 0-31,13 0 16,-40 0-1,13 0 1,-13-27 0,40 27-16,0 0 15,1 0-15,-14-14 16,-14 14 0,27 0-1,-27 0 1,14 0-16,-14 0 31,14 0-15,0 0-1,-14 0 17,27 0-32,-13 0 0,14 0 31,-1 0-16,0 0 1,1 0 0,-14 0-1,13 0 1,0 0 0</inkml:trace>
  <inkml:trace contextRef="#ctx0" brushRef="#br0" timeOffset="6335.49">10599 3524 0</inkml:trace>
  <inkml:trace contextRef="#ctx0" brushRef="#br0" timeOffset="127547.14">2259 5388 0,'13'0'47,"14"0"-31,14 0-1,-14 0 1,1 0-16,-1 0 16,14 0-1,-28 0 1,14 0 0,1 0-1,-15 0-15,96 0 16,-27 0 15,54 0-15,54 0-1,1 0 1,-28 0 0,14 0-1,-55 0 1,-54 0-1,-13 0-15,54 0 16,-14 0 0,14 0-1,-27 0 1,26 0-16,233 0 31,-178 0-15,0 0 15,28 0-15,-123 0-16,68 0 15,-27 0 1,81 0 0,-54 0-1,-109 0-15,28 0 16,122 0-1,-69 0 1,15 0 0,-69 0-16,28 0 15,68-27 1,-14 27 0,-14-13-1,-13 13 1,-41 0 15,-14 0-31,1 0 16,-28 0-1,41 0 1,0 0 0,-54 0-16,40 0 15,-13 0 1,13 0-1,-13 0 1,-27 0-16,27 0 31,-28 0-15,-2367 0 0,4763-14-1,-2396 14 1,15-27-16,-15 27 31,14 0-15,14 0-1,27 0-15,0 0 16,68-14 0</inkml:trace>
  <inkml:trace contextRef="#ctx0" brushRef="#br0" timeOffset="130188.83">2259 6763 0,'0'13'47,"40"-13"-16,56 0 0,40 0 1,95 0-1,204-27 0,-326 27-15,136 0-1,-136 0 1,13 0 0,-53 0-1,12 0 1,55 0-1,-13 0 1,-69 0 0,69 0-1,-96 0-15,41 0 16,27 0 0,0 0-1,-27 0 16,-40 0-31,26 0 0,96 0 32,-55 0-17,14 0 1,-41 0 0,41 0-1,-55 0 1,82 0-1,0 0 1,-27 0 0,-55-13-16,42 13 15,-1 0 1,-27 0 0,-41 0-1,28 0 1,67 0-16,14-14 15,0 14 17,-27-27-17,-55 27-15,-13 0 16,123 0 0,-124 0-1,69 0 1,-54 0-16,13 0 15,0 0 1,0 0 0,0 0-1,-14-14 1,1 14 0,13 0-1,0 0 1,-41 0-1,14 0 17,0 0-32,-14 0 15,-14 0 1,15-13 0,40 13-1,-55 0-15,14 0 16,28 0-1,-28 0 1,0 0 0,1 0-1,-1 0 1,-14 0 0,15 0-1</inkml:trace>
  <inkml:trace contextRef="#ctx0" brushRef="#br0" timeOffset="134672.64">2177 8205 0,'-14'0'31,"28"0"32,0 0-48,67 0 1,14 0 0,-40 0-1,-14 0-15,40 0 16,15 0 15,-28 0-15,-14 0-1,14 0 1,0 0 0,0 0-1,27 0 1,-54 0-1,14 0-15,-1 0 16,123 14 0,-68-14-1,-14 0 1,-68 0-16,41 0 16,0 0-1,-27 0 1,41 0 15,54 0-15,41 0-1,-41 0 1,-27 0 0,-55 0-16,0 0 15,-13 0-15,177 0 31,-55-27-15,-95 27 0,14 0-1,136-14-15,-55 14 16,0 0 0,-95 0-1,123 0 1,-82 0-1,-1 0 1,110 0 0,-82 0-1,-27 0 1,-14 0 0,-40 0-16,-1 0 15,41 0 1,-13 0-1,-14 0 1,-14 0-16,-13 0 16,82 0-1,-55 0 1,0 0 0,-14 0-1,69 0 1,-28 0-1,14 0 17,-14 0-17,0 0 1,-67 0-16,40-27 16,-28 27-1,56 0 1,-56 0-1,-12 0-15,40 0 16,-14 0 0,14 0-1,-27 0 1,-27 0-16,54 0 31,-55 0 0,1 0-31,-1 0 16,15 0 0,-1 0-16,-14 0 15,1 0 1,13 0 15,-13 0-15,13 0-1</inkml:trace>
  <inkml:trace contextRef="#ctx0" brushRef="#br0" timeOffset="138799.47">4558 8123 0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5T13:00:30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 9838 0,'0'-14'32,"40"1"14,15 13-14,-41 0-17,40 0 1,-40 0 0,13 0-16,14 0 15,13 0 1,0 0-1,-26 0 1,40 0 0,0 0-1,-14 0 1,55-27 0,-41 27-1,-27-14 16,-14 14-15,-13 0 0</inkml:trace>
  <inkml:trace contextRef="#ctx0" brushRef="#br0" timeOffset="1150.1">1728 13838 0,'14'-13'16,"-1"13"15,55 0-15,-41 0-1,123 0 1,-41 0 0,13 0-1,-67 0-15,-1-14 16,69 14-1,-28 0 1,-27 27 0,0-13-1,-27-14 1,-28 0-16,15 0 16,-1 0-1,-14 0 16</inkml:trace>
  <inkml:trace contextRef="#ctx0" brushRef="#br0" timeOffset="4612.38">4163 15771 0,'0'13'31,"41"-13"-15,-27 0-1,54 0 1,-14 0-16,-13 0 16,-14 0-16,69 0 15,-1-27 1,0 27 0,14 0-1,-55 0 1,1 0-1,67 0 1,-40 0 0,-41 0-1,-14 0 1,-13 0-16,-1 0 47,1 0-32</inkml:trace>
  <inkml:trace contextRef="#ctx0" brushRef="#br0" timeOffset="6609.16">4544 3810 0,'-13'0'46,"13"-14"-30,13 14 0,15 0-16,12 0 15,-12 0-15,94 0 32,1 0-1,-55 0-31,0 0 31,-41 0-31,0 0 16,-13 0 31,-1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18:32.9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1275 15225 0,'19'-20'31,"1"20"0,0 0-15,19 0 0,20 0-1,-20 0-15,59 0 16,-59 0-16,40 0 16,-1 0-16,-19 0 15,19 0-15,1 0 16,-1 0-1,-19 0-15,-20 0 16,20 0-16,-39 0 16,19 0-16,-19 0 0,39 0 15,-40 0-15,1 0 16,19 0-16,-19 0 16,19 0-16,0 0 15,-19 0 1,19 0-16,0 0 15,0 0-15,1 0 16,-21 0-16,40 0 16,-39 0-16,19 0 15,20 0-15,-40 0 16,1 0 0,0 0-1,-1 0 1,40 0-16,-39 0 0,-1 0 15,1 0-15,19 0 16,-19 0-16,19 0 16,-19 0-16,-1 0 15,1 0-15,19 0 16,-19 0 0,-1 0-1,21 0 1,-1 0-16,39 0 15,79 0-15,0 0 16,0 0-16,-39 0 16,39 0-16,-59 0 0,19 0 15,1 0-15,0 0 16,-1 0-16,1 0 16,-20 0-1,79 39-15,-20-39 16,-40 0-16,1 39 15,0-39-15,-40 0 16,40 0-16,-40 0 16,-39 0-16,40 0 15,-20 0-15,-40 0 16,21 0-16,18 0 16,-38 0-1,19 0-15,20 0 0,-20 0 16,20 0-16,-39 0 15,19 0-15,-19 0 16,38 0-16,-18 0 16,19 0-16,-20 0 15,39 0-15,40 0 16,-40 0-16,79 0 16,0 0-1,59 0-15,-20 0 16,20 0-1,-59 20-15,58-20 0,-58 0 0,59 39 16,-59-39-16,20 40 16,-21-40-16,60 39 15,-59-39-15,39 0 16,79 39 0,-20-39-16,0 0 15,0 0-15,-98 0 16,0 0-16,-40 0 15,1 0-15,-20 0 16,20 0-16,-1 0 16,-38 0-16,39 0 15,-40 0-15,0 0 16,40 0 0,0 0-16,-40 0 15,40 0-15,-40 0 0,1 0 16,19 0-16,-20 0 15,-38 0-15,38 0 16,-19 0-16,-20 0 16,20 0-16,-39 0 15,19 0-15,0 0 16,0 0 0,-19 0-16,19 0 15,-19 0-15,19 0 16,-19 0-16,19 0 15,20 0-15,-20 0 16,20 0-16,-40 0 0,1 0 16,0 0-16,-1 0 15,1 0 1,-1 0-16,1 0 16,0 0-1,19 0 16,-19 0-15,-1 0 0,1 0-1,-1 0 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40" units="cm"/>
          <inkml:channel name="Y" type="integer" max="1400" units="cm"/>
          <inkml:channel name="T" type="integer" max="2.14748E9" units="dev"/>
        </inkml:traceFormat>
        <inkml:channelProperties>
          <inkml:channelProperty channel="X" name="resolution" value="74.17219" units="1/cm"/>
          <inkml:channelProperty channel="Y" name="resolution" value="74.46809" units="1/cm"/>
          <inkml:channelProperty channel="T" name="resolution" value="1" units="1/dev"/>
        </inkml:channelProperties>
      </inkml:inkSource>
      <inkml:timestamp xml:id="ts0" timeString="2024-11-06T02:18:39.6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14024 6553 0,'0'20'16,"19"-20"15,1 0-15,0 0-16,-1 0 15,21 0-15,-21 0 16,1 0 0,-1 0-16,1-20 31,0 20-31,-1 0 0,1 0 15,-1 0 1,1 0-16,19 0 16,-19 0-1,19 0 1,-19 0 15,-1 0-31,1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Arial" charset="0"/>
              </a:defRPr>
            </a:lvl1pPr>
          </a:lstStyle>
          <a:p>
            <a:pPr>
              <a:defRPr/>
            </a:pPr>
            <a:fld id="{F9979D66-469A-46D9-B60F-2DE0D4BA7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164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B0D39-6156-4FAA-BE44-BC28C784A6A8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最后速度矢量由轨道公式计算</a:t>
            </a:r>
            <a:endParaRPr lang="zh-CN" altLang="zh-CN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0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26D8DF-F7AB-4468-A5A5-463430ADCD6B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2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DE7BC-3578-49DC-8274-D8059D8AD810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0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CB333-9E9C-46FB-B463-DE8F34D4F2C9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5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94BC0-9D8B-41D8-AD96-0677DAE93D91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73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DCE79-FADA-4E48-B1FC-31D85F0B5982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74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3BDD95-1DB6-4124-8450-9BC100D316C2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4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259D3-653B-40CC-9BBD-EB396E2A15F8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09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P=a(1-e^2), p=h^2 / \mu  </a:t>
            </a:r>
          </a:p>
          <a:p>
            <a:r>
              <a:rPr lang="en-US" altLang="zh-CN" dirty="0" err="1"/>
              <a:t>x,y,z</a:t>
            </a:r>
            <a:r>
              <a:rPr lang="zh-CN" altLang="en-US" dirty="0"/>
              <a:t>方向定义时，</a:t>
            </a:r>
            <a:r>
              <a:rPr lang="en-US" altLang="zh-CN" dirty="0"/>
              <a:t>x</a:t>
            </a:r>
            <a:r>
              <a:rPr lang="zh-CN" altLang="en-US" dirty="0"/>
              <a:t>方向定义为向北，并假设它就是两个平面的交线方向，因为径向速度法无法确定交线方向，</a:t>
            </a:r>
            <a:r>
              <a:rPr lang="en-US" altLang="zh-CN" dirty="0"/>
              <a:t>z</a:t>
            </a:r>
            <a:r>
              <a:rPr lang="zh-CN" altLang="en-US" dirty="0"/>
              <a:t>方向背离观测者。</a:t>
            </a:r>
            <a:endParaRPr lang="en-US" altLang="zh-CN" dirty="0"/>
          </a:p>
          <a:p>
            <a:r>
              <a:rPr lang="zh-CN" altLang="en-US" dirty="0"/>
              <a:t>此时注意</a:t>
            </a:r>
            <a:r>
              <a:rPr lang="en-US" altLang="zh-CN" dirty="0"/>
              <a:t>\omega</a:t>
            </a:r>
            <a:r>
              <a:rPr lang="zh-CN" altLang="en-US" dirty="0"/>
              <a:t>从</a:t>
            </a:r>
            <a:r>
              <a:rPr lang="en-US" altLang="zh-CN" dirty="0"/>
              <a:t>x</a:t>
            </a:r>
            <a:r>
              <a:rPr lang="zh-CN" altLang="en-US" dirty="0"/>
              <a:t>方向量起。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79D66-469A-46D9-B60F-2DE0D4BA7E4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803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应该注意到，公式当中的</a:t>
            </a:r>
            <a:r>
              <a:rPr lang="en-US" altLang="zh-CN" dirty="0"/>
              <a:t>f</a:t>
            </a:r>
            <a:r>
              <a:rPr lang="zh-CN" altLang="en-US" dirty="0"/>
              <a:t>是时间的函数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979D66-469A-46D9-B60F-2DE0D4BA7E4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2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4E401-9594-4F4C-B39B-B17E6540842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除速度大小外还需考虑速度方向！</a:t>
            </a:r>
          </a:p>
        </p:txBody>
      </p:sp>
    </p:spTree>
    <p:extLst>
      <p:ext uri="{BB962C8B-B14F-4D97-AF65-F5344CB8AC3E}">
        <p14:creationId xmlns:p14="http://schemas.microsoft.com/office/powerpoint/2010/main" val="89810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227D1-DC32-48EE-AEAD-74BE722E4ECD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5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54841-2522-43DC-B4F1-66A83E413BA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5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A053B-6C09-48E1-BB44-FD8076A56068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76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3C392-C4ED-4AB5-BC01-1FFF9D988698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6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D1F33-5219-4D60-AD67-B77D3BA6CED1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6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C76E5-524D-EBB2-B81F-EE2B4029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D9CE0DC-56B7-FABB-3380-E0617FCD2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D1F33-5219-4D60-AD67-B77D3BA6CED1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9AD3B5CE-B837-4C74-3024-E7ED8BBFB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AC717C2-159B-0F18-4926-440600FC9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6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162BF-9CEF-49E3-99A9-F2CD5D393A2F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10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4C257C-C18B-4AA2-BE92-5E8D3AF8453B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6925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6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2413" y="188913"/>
            <a:ext cx="2084387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4488" y="188913"/>
            <a:ext cx="6105525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488" y="188913"/>
            <a:ext cx="6551612" cy="7064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44488" y="188913"/>
            <a:ext cx="6551612" cy="7064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44035" name="Picture 3" descr="NJU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86600" y="249238"/>
            <a:ext cx="1676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457200" y="908050"/>
            <a:ext cx="830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457200" y="831850"/>
            <a:ext cx="830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png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customXml" Target="../ink/ink1.xml"/><Relationship Id="rId8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11" Type="http://schemas.openxmlformats.org/officeDocument/2006/relationships/customXml" Target="../ink/ink6.xml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8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97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9.wmf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56.wmf"/><Relationship Id="rId19" Type="http://schemas.openxmlformats.org/officeDocument/2006/relationships/customXml" Target="../ink/ink7.xml"/><Relationship Id="rId4" Type="http://schemas.openxmlformats.org/officeDocument/2006/relationships/image" Target="../media/image53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6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7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0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24.bin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8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95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90.png"/><Relationship Id="rId21" Type="http://schemas.openxmlformats.org/officeDocument/2006/relationships/image" Target="../media/image99.png"/><Relationship Id="rId7" Type="http://schemas.openxmlformats.org/officeDocument/2006/relationships/image" Target="../media/image92.wmf"/><Relationship Id="rId12" Type="http://schemas.openxmlformats.org/officeDocument/2006/relationships/customXml" Target="../ink/ink9.xml"/><Relationship Id="rId17" Type="http://schemas.openxmlformats.org/officeDocument/2006/relationships/image" Target="../media/image97.png"/><Relationship Id="rId25" Type="http://schemas.openxmlformats.org/officeDocument/2006/relationships/image" Target="../media/image101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94.png"/><Relationship Id="rId24" Type="http://schemas.openxmlformats.org/officeDocument/2006/relationships/customXml" Target="../ink/ink15.xml"/><Relationship Id="rId5" Type="http://schemas.openxmlformats.org/officeDocument/2006/relationships/image" Target="../media/image91.wmf"/><Relationship Id="rId15" Type="http://schemas.openxmlformats.org/officeDocument/2006/relationships/image" Target="../media/image96.png"/><Relationship Id="rId23" Type="http://schemas.openxmlformats.org/officeDocument/2006/relationships/image" Target="../media/image100.png"/><Relationship Id="rId10" Type="http://schemas.openxmlformats.org/officeDocument/2006/relationships/customXml" Target="../ink/ink8.xml"/><Relationship Id="rId19" Type="http://schemas.openxmlformats.org/officeDocument/2006/relationships/image" Target="../media/image98.png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93.w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0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customXml" Target="../ink/ink18.xml"/><Relationship Id="rId10" Type="http://schemas.openxmlformats.org/officeDocument/2006/relationships/image" Target="../media/image108.png"/><Relationship Id="rId4" Type="http://schemas.openxmlformats.org/officeDocument/2006/relationships/image" Target="../media/image105.png"/><Relationship Id="rId9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gif"/><Relationship Id="rId2" Type="http://schemas.openxmlformats.org/officeDocument/2006/relationships/image" Target="../media/image1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gif"/><Relationship Id="rId4" Type="http://schemas.openxmlformats.org/officeDocument/2006/relationships/image" Target="../media/image114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.bin"/><Relationship Id="rId18" Type="http://schemas.openxmlformats.org/officeDocument/2006/relationships/image" Target="../media/image9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24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1.wmf"/><Relationship Id="rId36" Type="http://schemas.openxmlformats.org/officeDocument/2006/relationships/image" Target="../media/image26.png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22.wmf"/><Relationship Id="rId35" Type="http://schemas.openxmlformats.org/officeDocument/2006/relationships/customXml" Target="../ink/ink2.xml"/><Relationship Id="rId8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.bin"/><Relationship Id="rId18" Type="http://schemas.openxmlformats.org/officeDocument/2006/relationships/image" Target="../media/image9.wmf"/><Relationship Id="rId26" Type="http://schemas.openxmlformats.org/officeDocument/2006/relationships/image" Target="../media/image8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28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7.wmf"/><Relationship Id="rId32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25.wmf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.wmf"/><Relationship Id="rId22" Type="http://schemas.openxmlformats.org/officeDocument/2006/relationships/image" Target="../media/image6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26.wmf"/><Relationship Id="rId8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2.wmf"/><Relationship Id="rId22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9.wmf"/><Relationship Id="rId26" Type="http://schemas.openxmlformats.org/officeDocument/2006/relationships/image" Target="../media/image34.wmf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38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40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7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35.wmf"/><Relationship Id="rId36" Type="http://schemas.openxmlformats.org/officeDocument/2006/relationships/image" Target="../media/image39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77.bin"/><Relationship Id="rId8" Type="http://schemas.openxmlformats.org/officeDocument/2006/relationships/image" Target="../media/image4.wmf"/><Relationship Id="rId3" Type="http://schemas.openxmlformats.org/officeDocument/2006/relationships/oleObject" Target="../embeddings/oleObject6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6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4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49.png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82.bin"/><Relationship Id="rId1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81.bin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50.png"/><Relationship Id="rId10" Type="http://schemas.openxmlformats.org/officeDocument/2006/relationships/image" Target="../media/image51.png"/><Relationship Id="rId4" Type="http://schemas.openxmlformats.org/officeDocument/2006/relationships/image" Target="../media/image43.wmf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oleObject" Target="../embeddings/oleObject84.bin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83113" y="1022350"/>
            <a:ext cx="4164012" cy="4468813"/>
            <a:chOff x="1941" y="1093"/>
            <a:chExt cx="2623" cy="2815"/>
          </a:xfrm>
        </p:grpSpPr>
        <p:grpSp>
          <p:nvGrpSpPr>
            <p:cNvPr id="27685" name="Group 11"/>
            <p:cNvGrpSpPr>
              <a:grpSpLocks/>
            </p:cNvGrpSpPr>
            <p:nvPr/>
          </p:nvGrpSpPr>
          <p:grpSpPr bwMode="auto">
            <a:xfrm>
              <a:off x="1941" y="1093"/>
              <a:ext cx="2623" cy="2815"/>
              <a:chOff x="1796" y="957"/>
              <a:chExt cx="2101" cy="2248"/>
            </a:xfrm>
          </p:grpSpPr>
          <p:grpSp>
            <p:nvGrpSpPr>
              <p:cNvPr id="27686" name="Group 12"/>
              <p:cNvGrpSpPr>
                <a:grpSpLocks/>
              </p:cNvGrpSpPr>
              <p:nvPr/>
            </p:nvGrpSpPr>
            <p:grpSpPr bwMode="auto">
              <a:xfrm>
                <a:off x="1796" y="1107"/>
                <a:ext cx="2101" cy="2098"/>
                <a:chOff x="1805" y="1107"/>
                <a:chExt cx="2101" cy="2098"/>
              </a:xfrm>
            </p:grpSpPr>
            <p:sp>
              <p:nvSpPr>
                <p:cNvPr id="27687" name="Oval 13"/>
                <p:cNvSpPr>
                  <a:spLocks noChangeArrowheads="1"/>
                </p:cNvSpPr>
                <p:nvPr/>
              </p:nvSpPr>
              <p:spPr bwMode="auto">
                <a:xfrm>
                  <a:off x="1805" y="1113"/>
                  <a:ext cx="2101" cy="2092"/>
                </a:xfrm>
                <a:prstGeom prst="ellipse">
                  <a:avLst/>
                </a:prstGeom>
                <a:noFill/>
                <a:ln w="28575" algn="ctr">
                  <a:solidFill>
                    <a:srgbClr val="FFCC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8" name="Freeform 14"/>
                <p:cNvSpPr>
                  <a:spLocks/>
                </p:cNvSpPr>
                <p:nvPr/>
              </p:nvSpPr>
              <p:spPr bwMode="auto">
                <a:xfrm>
                  <a:off x="1809" y="2178"/>
                  <a:ext cx="2096" cy="140"/>
                </a:xfrm>
                <a:custGeom>
                  <a:avLst/>
                  <a:gdLst>
                    <a:gd name="T0" fmla="*/ 0 w 1629"/>
                    <a:gd name="T1" fmla="*/ 0 h 109"/>
                    <a:gd name="T2" fmla="*/ 3636 w 1629"/>
                    <a:gd name="T3" fmla="*/ 487 h 109"/>
                    <a:gd name="T4" fmla="*/ 7392 w 1629"/>
                    <a:gd name="T5" fmla="*/ 40 h 109"/>
                    <a:gd name="T6" fmla="*/ 0 60000 65536"/>
                    <a:gd name="T7" fmla="*/ 0 60000 65536"/>
                    <a:gd name="T8" fmla="*/ 0 60000 65536"/>
                    <a:gd name="T9" fmla="*/ 0 w 1629"/>
                    <a:gd name="T10" fmla="*/ 0 h 109"/>
                    <a:gd name="T11" fmla="*/ 1629 w 1629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29" h="109">
                      <a:moveTo>
                        <a:pt x="0" y="0"/>
                      </a:moveTo>
                      <a:cubicBezTo>
                        <a:pt x="265" y="53"/>
                        <a:pt x="530" y="107"/>
                        <a:pt x="801" y="108"/>
                      </a:cubicBezTo>
                      <a:cubicBezTo>
                        <a:pt x="1072" y="109"/>
                        <a:pt x="1350" y="59"/>
                        <a:pt x="1629" y="9"/>
                      </a:cubicBezTo>
                    </a:path>
                  </a:pathLst>
                </a:cu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610" y="2160"/>
                  <a:ext cx="270" cy="144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 type="stealth" w="med" len="lg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0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2160"/>
                  <a:ext cx="726" cy="91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 type="stealth" w="med" len="lg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80" y="1107"/>
                  <a:ext cx="0" cy="1053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7664" name="Object 16"/>
              <p:cNvGraphicFramePr>
                <a:graphicFrameLocks noChangeAspect="1"/>
              </p:cNvGraphicFramePr>
              <p:nvPr/>
            </p:nvGraphicFramePr>
            <p:xfrm>
              <a:off x="2513" y="2342"/>
              <a:ext cx="113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64880" imgH="164880" progId="Equation.DSMT4">
                      <p:embed/>
                    </p:oleObj>
                  </mc:Choice>
                  <mc:Fallback>
                    <p:oleObj name="Equation" r:id="rId3" imgW="164880" imgH="16488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3" y="2342"/>
                            <a:ext cx="113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5" name="Object 17"/>
              <p:cNvGraphicFramePr>
                <a:graphicFrameLocks noChangeAspect="1"/>
              </p:cNvGraphicFramePr>
              <p:nvPr/>
            </p:nvGraphicFramePr>
            <p:xfrm>
              <a:off x="2827" y="957"/>
              <a:ext cx="104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52280" imgH="164880" progId="Equation.DSMT4">
                      <p:embed/>
                    </p:oleObj>
                  </mc:Choice>
                  <mc:Fallback>
                    <p:oleObj name="Equation" r:id="rId5" imgW="152280" imgH="16488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7" y="957"/>
                            <a:ext cx="104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6" name="Object 18"/>
              <p:cNvGraphicFramePr>
                <a:graphicFrameLocks noChangeAspect="1"/>
              </p:cNvGraphicFramePr>
              <p:nvPr/>
            </p:nvGraphicFramePr>
            <p:xfrm>
              <a:off x="3487" y="2290"/>
              <a:ext cx="113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64880" imgH="164880" progId="Equation.DSMT4">
                      <p:embed/>
                    </p:oleObj>
                  </mc:Choice>
                  <mc:Fallback>
                    <p:oleObj name="Equation" r:id="rId7" imgW="164880" imgH="16488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7" y="2290"/>
                            <a:ext cx="113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663" name="Object 15"/>
            <p:cNvGraphicFramePr>
              <a:graphicFrameLocks noChangeAspect="1"/>
            </p:cNvGraphicFramePr>
            <p:nvPr/>
          </p:nvGraphicFramePr>
          <p:xfrm>
            <a:off x="3074" y="2509"/>
            <a:ext cx="13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177480" progId="Equation.DSMT4">
                    <p:embed/>
                  </p:oleObj>
                </mc:Choice>
                <mc:Fallback>
                  <p:oleObj name="Equation" r:id="rId9" imgW="16488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2509"/>
                          <a:ext cx="137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964113" y="1636713"/>
            <a:ext cx="3376612" cy="2984500"/>
            <a:chOff x="2000" y="1263"/>
            <a:chExt cx="1704" cy="1501"/>
          </a:xfrm>
        </p:grpSpPr>
        <p:grpSp>
          <p:nvGrpSpPr>
            <p:cNvPr id="27679" name="Group 23"/>
            <p:cNvGrpSpPr>
              <a:grpSpLocks/>
            </p:cNvGrpSpPr>
            <p:nvPr/>
          </p:nvGrpSpPr>
          <p:grpSpPr bwMode="auto">
            <a:xfrm>
              <a:off x="2025" y="1413"/>
              <a:ext cx="1679" cy="1351"/>
              <a:chOff x="2025" y="1413"/>
              <a:chExt cx="1679" cy="1351"/>
            </a:xfrm>
          </p:grpSpPr>
          <p:sp>
            <p:nvSpPr>
              <p:cNvPr id="27680" name="Freeform 24"/>
              <p:cNvSpPr>
                <a:spLocks/>
              </p:cNvSpPr>
              <p:nvPr/>
            </p:nvSpPr>
            <p:spPr bwMode="auto">
              <a:xfrm>
                <a:off x="2025" y="1530"/>
                <a:ext cx="1679" cy="1234"/>
              </a:xfrm>
              <a:custGeom>
                <a:avLst/>
                <a:gdLst>
                  <a:gd name="T0" fmla="*/ 0 w 1305"/>
                  <a:gd name="T1" fmla="*/ 4263 h 963"/>
                  <a:gd name="T2" fmla="*/ 3673 w 1305"/>
                  <a:gd name="T3" fmla="*/ 2947 h 963"/>
                  <a:gd name="T4" fmla="*/ 5918 w 1305"/>
                  <a:gd name="T5" fmla="*/ 0 h 963"/>
                  <a:gd name="T6" fmla="*/ 0 60000 65536"/>
                  <a:gd name="T7" fmla="*/ 0 60000 65536"/>
                  <a:gd name="T8" fmla="*/ 0 60000 65536"/>
                  <a:gd name="T9" fmla="*/ 0 w 1305"/>
                  <a:gd name="T10" fmla="*/ 0 h 963"/>
                  <a:gd name="T11" fmla="*/ 1305 w 1305"/>
                  <a:gd name="T12" fmla="*/ 963 h 9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5" h="963">
                    <a:moveTo>
                      <a:pt x="0" y="963"/>
                    </a:moveTo>
                    <a:cubicBezTo>
                      <a:pt x="296" y="894"/>
                      <a:pt x="593" y="826"/>
                      <a:pt x="810" y="666"/>
                    </a:cubicBezTo>
                    <a:cubicBezTo>
                      <a:pt x="1027" y="506"/>
                      <a:pt x="1166" y="253"/>
                      <a:pt x="1305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1" name="Freeform 25"/>
              <p:cNvSpPr>
                <a:spLocks/>
              </p:cNvSpPr>
              <p:nvPr/>
            </p:nvSpPr>
            <p:spPr bwMode="auto">
              <a:xfrm>
                <a:off x="2034" y="1521"/>
                <a:ext cx="1667" cy="1234"/>
              </a:xfrm>
              <a:custGeom>
                <a:avLst/>
                <a:gdLst>
                  <a:gd name="T0" fmla="*/ 0 w 1296"/>
                  <a:gd name="T1" fmla="*/ 4263 h 963"/>
                  <a:gd name="T2" fmla="*/ 2283 w 1296"/>
                  <a:gd name="T3" fmla="*/ 1075 h 963"/>
                  <a:gd name="T4" fmla="*/ 5871 w 1296"/>
                  <a:gd name="T5" fmla="*/ 0 h 963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963"/>
                  <a:gd name="T11" fmla="*/ 1296 w 1296"/>
                  <a:gd name="T12" fmla="*/ 963 h 9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963">
                    <a:moveTo>
                      <a:pt x="0" y="963"/>
                    </a:moveTo>
                    <a:cubicBezTo>
                      <a:pt x="144" y="683"/>
                      <a:pt x="288" y="403"/>
                      <a:pt x="504" y="243"/>
                    </a:cubicBezTo>
                    <a:cubicBezTo>
                      <a:pt x="720" y="83"/>
                      <a:pt x="1008" y="41"/>
                      <a:pt x="129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2" name="Line 26"/>
              <p:cNvSpPr>
                <a:spLocks noChangeShapeType="1"/>
              </p:cNvSpPr>
              <p:nvPr/>
            </p:nvSpPr>
            <p:spPr bwMode="auto">
              <a:xfrm flipV="1">
                <a:off x="2880" y="1971"/>
                <a:ext cx="558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3" name="Line 27"/>
              <p:cNvSpPr>
                <a:spLocks noChangeShapeType="1"/>
              </p:cNvSpPr>
              <p:nvPr/>
            </p:nvSpPr>
            <p:spPr bwMode="auto">
              <a:xfrm flipH="1" flipV="1">
                <a:off x="2754" y="1764"/>
                <a:ext cx="126" cy="3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4" name="Line 28"/>
              <p:cNvSpPr>
                <a:spLocks noChangeShapeType="1"/>
              </p:cNvSpPr>
              <p:nvPr/>
            </p:nvSpPr>
            <p:spPr bwMode="auto">
              <a:xfrm flipH="1" flipV="1">
                <a:off x="2124" y="1413"/>
                <a:ext cx="756" cy="7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3475" y="1874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0440" imgH="164880" progId="Equation.DSMT4">
                    <p:embed/>
                  </p:oleObj>
                </mc:Choice>
                <mc:Fallback>
                  <p:oleObj name="Equation" r:id="rId11" imgW="19044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5" y="1874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3"/>
            <p:cNvGraphicFramePr>
              <a:graphicFrameLocks noChangeAspect="1"/>
            </p:cNvGraphicFramePr>
            <p:nvPr/>
          </p:nvGraphicFramePr>
          <p:xfrm>
            <a:off x="2000" y="1263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440" imgH="164880" progId="Equation.DSMT4">
                    <p:embed/>
                  </p:oleObj>
                </mc:Choice>
                <mc:Fallback>
                  <p:oleObj name="Equation" r:id="rId13" imgW="190440" imgH="1648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1263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2604" y="1606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0440" imgH="164880" progId="Equation.DSMT4">
                    <p:embed/>
                  </p:oleObj>
                </mc:Choice>
                <mc:Fallback>
                  <p:oleObj name="Equation" r:id="rId15" imgW="19044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1606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575425" y="3228975"/>
            <a:ext cx="1393825" cy="522288"/>
            <a:chOff x="2808" y="2068"/>
            <a:chExt cx="703" cy="263"/>
          </a:xfrm>
        </p:grpSpPr>
        <p:sp>
          <p:nvSpPr>
            <p:cNvPr id="27675" name="Line 33"/>
            <p:cNvSpPr>
              <a:spLocks noChangeShapeType="1"/>
            </p:cNvSpPr>
            <p:nvPr/>
          </p:nvSpPr>
          <p:spPr bwMode="auto">
            <a:xfrm>
              <a:off x="2880" y="2160"/>
              <a:ext cx="272" cy="1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6" name="Freeform 34"/>
            <p:cNvSpPr>
              <a:spLocks/>
            </p:cNvSpPr>
            <p:nvPr/>
          </p:nvSpPr>
          <p:spPr bwMode="auto">
            <a:xfrm>
              <a:off x="2970" y="2115"/>
              <a:ext cx="54" cy="99"/>
            </a:xfrm>
            <a:custGeom>
              <a:avLst/>
              <a:gdLst>
                <a:gd name="T0" fmla="*/ 1 w 108"/>
                <a:gd name="T1" fmla="*/ 0 h 207"/>
                <a:gd name="T2" fmla="*/ 2 w 108"/>
                <a:gd name="T3" fmla="*/ 1 h 207"/>
                <a:gd name="T4" fmla="*/ 0 w 108"/>
                <a:gd name="T5" fmla="*/ 2 h 207"/>
                <a:gd name="T6" fmla="*/ 0 60000 65536"/>
                <a:gd name="T7" fmla="*/ 0 60000 65536"/>
                <a:gd name="T8" fmla="*/ 0 60000 65536"/>
                <a:gd name="T9" fmla="*/ 0 w 108"/>
                <a:gd name="T10" fmla="*/ 0 h 207"/>
                <a:gd name="T11" fmla="*/ 108 w 108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207">
                  <a:moveTo>
                    <a:pt x="54" y="0"/>
                  </a:moveTo>
                  <a:cubicBezTo>
                    <a:pt x="81" y="46"/>
                    <a:pt x="108" y="92"/>
                    <a:pt x="99" y="126"/>
                  </a:cubicBezTo>
                  <a:cubicBezTo>
                    <a:pt x="90" y="160"/>
                    <a:pt x="45" y="183"/>
                    <a:pt x="0" y="207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7" name="Freeform 35"/>
            <p:cNvSpPr>
              <a:spLocks/>
            </p:cNvSpPr>
            <p:nvPr/>
          </p:nvSpPr>
          <p:spPr bwMode="auto">
            <a:xfrm>
              <a:off x="2808" y="2205"/>
              <a:ext cx="135" cy="27"/>
            </a:xfrm>
            <a:custGeom>
              <a:avLst/>
              <a:gdLst>
                <a:gd name="T0" fmla="*/ 0 w 504"/>
                <a:gd name="T1" fmla="*/ 0 h 112"/>
                <a:gd name="T2" fmla="*/ 0 w 504"/>
                <a:gd name="T3" fmla="*/ 0 h 112"/>
                <a:gd name="T4" fmla="*/ 0 w 504"/>
                <a:gd name="T5" fmla="*/ 0 h 112"/>
                <a:gd name="T6" fmla="*/ 0 60000 65536"/>
                <a:gd name="T7" fmla="*/ 0 60000 65536"/>
                <a:gd name="T8" fmla="*/ 0 60000 65536"/>
                <a:gd name="T9" fmla="*/ 0 w 504"/>
                <a:gd name="T10" fmla="*/ 0 h 112"/>
                <a:gd name="T11" fmla="*/ 504 w 504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2">
                  <a:moveTo>
                    <a:pt x="0" y="27"/>
                  </a:moveTo>
                  <a:cubicBezTo>
                    <a:pt x="88" y="69"/>
                    <a:pt x="177" y="112"/>
                    <a:pt x="261" y="108"/>
                  </a:cubicBezTo>
                  <a:cubicBezTo>
                    <a:pt x="345" y="104"/>
                    <a:pt x="462" y="19"/>
                    <a:pt x="504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8" name="Freeform 36"/>
            <p:cNvSpPr>
              <a:spLocks/>
            </p:cNvSpPr>
            <p:nvPr/>
          </p:nvSpPr>
          <p:spPr bwMode="auto">
            <a:xfrm>
              <a:off x="3366" y="2097"/>
              <a:ext cx="27" cy="180"/>
            </a:xfrm>
            <a:custGeom>
              <a:avLst/>
              <a:gdLst>
                <a:gd name="T0" fmla="*/ 0 w 135"/>
                <a:gd name="T1" fmla="*/ 0 h 450"/>
                <a:gd name="T2" fmla="*/ 0 w 135"/>
                <a:gd name="T3" fmla="*/ 1 h 450"/>
                <a:gd name="T4" fmla="*/ 0 w 135"/>
                <a:gd name="T5" fmla="*/ 2 h 450"/>
                <a:gd name="T6" fmla="*/ 0 60000 65536"/>
                <a:gd name="T7" fmla="*/ 0 60000 65536"/>
                <a:gd name="T8" fmla="*/ 0 60000 65536"/>
                <a:gd name="T9" fmla="*/ 0 w 135"/>
                <a:gd name="T10" fmla="*/ 0 h 450"/>
                <a:gd name="T11" fmla="*/ 135 w 135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450">
                  <a:moveTo>
                    <a:pt x="0" y="0"/>
                  </a:moveTo>
                  <a:cubicBezTo>
                    <a:pt x="58" y="61"/>
                    <a:pt x="117" y="123"/>
                    <a:pt x="126" y="198"/>
                  </a:cubicBezTo>
                  <a:cubicBezTo>
                    <a:pt x="135" y="273"/>
                    <a:pt x="94" y="361"/>
                    <a:pt x="54" y="45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3419" y="2068"/>
            <a:ext cx="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8560" imgH="164880" progId="Equation.DSMT4">
                    <p:embed/>
                  </p:oleObj>
                </mc:Choice>
                <mc:Fallback>
                  <p:oleObj name="Equation" r:id="rId17" imgW="8856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2068"/>
                          <a:ext cx="92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3045" y="2091"/>
            <a:ext cx="15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2280" imgH="139680" progId="Equation.DSMT4">
                    <p:embed/>
                  </p:oleObj>
                </mc:Choice>
                <mc:Fallback>
                  <p:oleObj name="Equation" r:id="rId19" imgW="152280" imgH="1396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2091"/>
                          <a:ext cx="158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2887" y="2223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2223"/>
                          <a:ext cx="108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11"/>
            <p:cNvGraphicFramePr>
              <a:graphicFrameLocks noChangeAspect="1"/>
            </p:cNvGraphicFramePr>
            <p:nvPr/>
          </p:nvGraphicFramePr>
          <p:xfrm>
            <a:off x="2887" y="2223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2223"/>
                          <a:ext cx="108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0" name="Oval 41"/>
          <p:cNvSpPr>
            <a:spLocks noChangeArrowheads="1"/>
          </p:cNvSpPr>
          <p:nvPr/>
        </p:nvSpPr>
        <p:spPr bwMode="auto">
          <a:xfrm>
            <a:off x="8047038" y="2560638"/>
            <a:ext cx="74612" cy="889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671" name="Oval 42"/>
          <p:cNvSpPr>
            <a:spLocks noChangeArrowheads="1"/>
          </p:cNvSpPr>
          <p:nvPr/>
        </p:nvSpPr>
        <p:spPr bwMode="auto">
          <a:xfrm>
            <a:off x="6677025" y="3348038"/>
            <a:ext cx="74613" cy="88900"/>
          </a:xfrm>
          <a:prstGeom prst="ellipse">
            <a:avLst/>
          </a:prstGeom>
          <a:solidFill>
            <a:srgbClr val="FFCC00"/>
          </a:solidFill>
          <a:ln w="28575" algn="ctr">
            <a:solidFill>
              <a:srgbClr val="FFCC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28625" y="1063625"/>
          <a:ext cx="38100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438280" imgH="1638000" progId="Equation.DSMT4">
                  <p:embed/>
                </p:oleObj>
              </mc:Choice>
              <mc:Fallback>
                <p:oleObj name="Equation" r:id="rId23" imgW="2438280" imgH="163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063625"/>
                        <a:ext cx="38100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365125" y="3757613"/>
            <a:ext cx="8383590" cy="2998787"/>
            <a:chOff x="230" y="2367"/>
            <a:chExt cx="5281" cy="1889"/>
          </a:xfrm>
        </p:grpSpPr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230" y="3105"/>
            <a:ext cx="1060" cy="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838080" imgH="711000" progId="Equation.DSMT4">
                    <p:embed/>
                  </p:oleObj>
                </mc:Choice>
                <mc:Fallback>
                  <p:oleObj name="Equation" r:id="rId25" imgW="838080" imgH="711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" y="3105"/>
                          <a:ext cx="1060" cy="8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3728397"/>
                </p:ext>
              </p:extLst>
            </p:nvPr>
          </p:nvGraphicFramePr>
          <p:xfrm>
            <a:off x="259" y="4006"/>
            <a:ext cx="96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977760" imgH="253800" progId="Equation.DSMT4">
                    <p:embed/>
                  </p:oleObj>
                </mc:Choice>
                <mc:Fallback>
                  <p:oleObj name="Equation" r:id="rId27" imgW="977760" imgH="253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4006"/>
                          <a:ext cx="963" cy="25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1681" y="2841"/>
            <a:ext cx="1389" cy="1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06360" imgH="1218960" progId="Equation.DSMT4">
                    <p:embed/>
                  </p:oleObj>
                </mc:Choice>
                <mc:Fallback>
                  <p:oleObj name="Equation" r:id="rId29" imgW="1206360" imgH="12189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" y="2841"/>
                          <a:ext cx="1389" cy="1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4" name="Line 44"/>
            <p:cNvSpPr>
              <a:spLocks noChangeShapeType="1"/>
            </p:cNvSpPr>
            <p:nvPr/>
          </p:nvSpPr>
          <p:spPr bwMode="auto">
            <a:xfrm>
              <a:off x="252" y="2367"/>
              <a:ext cx="20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235" y="2475"/>
            <a:ext cx="2352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438280" imgH="457200" progId="Equation.DSMT4">
                    <p:embed/>
                  </p:oleObj>
                </mc:Choice>
                <mc:Fallback>
                  <p:oleObj name="Equation" r:id="rId31" imgW="2438280" imgH="45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" y="2475"/>
                          <a:ext cx="2352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7445117"/>
                </p:ext>
              </p:extLst>
            </p:nvPr>
          </p:nvGraphicFramePr>
          <p:xfrm>
            <a:off x="3682" y="3757"/>
            <a:ext cx="1829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777680" imgH="431640" progId="Equation.DSMT4">
                    <p:embed/>
                  </p:oleObj>
                </mc:Choice>
                <mc:Fallback>
                  <p:oleObj name="Equation" r:id="rId33" imgW="177768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3757"/>
                          <a:ext cx="1829" cy="444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49000"/>
                          </a:schemeClr>
                        </a:solidFill>
                        <a:ln w="1905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3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/>
              <a:t>空间固定坐标系中的二体轨道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68B3C59-61DF-5C1E-F481-006C190EEF36}"/>
                  </a:ext>
                </a:extLst>
              </p14:cNvPr>
              <p14:cNvContentPartPr/>
              <p14:nvPr/>
            </p14:nvContentPartPr>
            <p14:xfrm>
              <a:off x="1229400" y="2743200"/>
              <a:ext cx="7024680" cy="3571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68B3C59-61DF-5C1E-F481-006C190EEF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20040" y="2733840"/>
                <a:ext cx="7043400" cy="359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14338" y="1000125"/>
            <a:ext cx="1457325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/>
              <a:t>轨道计算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909763" y="1049338"/>
          <a:ext cx="2733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880" imgH="215640" progId="Equation.DSMT4">
                  <p:embed/>
                </p:oleObj>
              </mc:Choice>
              <mc:Fallback>
                <p:oleObj name="Equation" r:id="rId3" imgW="152388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049338"/>
                        <a:ext cx="27336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762000" y="1465263"/>
          <a:ext cx="5726113" cy="317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05040" imgH="1498320" progId="Equation.DSMT4">
                  <p:embed/>
                </p:oleObj>
              </mc:Choice>
              <mc:Fallback>
                <p:oleObj name="Equation" r:id="rId5" imgW="2705040" imgH="1498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65263"/>
                        <a:ext cx="5726113" cy="317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8638" y="4786313"/>
            <a:ext cx="8035925" cy="1622425"/>
            <a:chOff x="333" y="3015"/>
            <a:chExt cx="5062" cy="1022"/>
          </a:xfrm>
        </p:grpSpPr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V="1">
              <a:off x="333" y="3015"/>
              <a:ext cx="2340" cy="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820" name="Object 4"/>
            <p:cNvGraphicFramePr>
              <a:graphicFrameLocks noChangeAspect="1"/>
            </p:cNvGraphicFramePr>
            <p:nvPr/>
          </p:nvGraphicFramePr>
          <p:xfrm>
            <a:off x="357" y="3151"/>
            <a:ext cx="1329" cy="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66680" imgH="711000" progId="Equation.DSMT4">
                    <p:embed/>
                  </p:oleObj>
                </mc:Choice>
                <mc:Fallback>
                  <p:oleObj name="Equation" r:id="rId7" imgW="1066680" imgH="711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3151"/>
                          <a:ext cx="1329" cy="8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058499"/>
                </p:ext>
              </p:extLst>
            </p:nvPr>
          </p:nvGraphicFramePr>
          <p:xfrm>
            <a:off x="3134" y="3517"/>
            <a:ext cx="226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197080" imgH="406080" progId="Equation.DSMT4">
                    <p:embed/>
                  </p:oleObj>
                </mc:Choice>
                <mc:Fallback>
                  <p:oleObj name="Equation" r:id="rId9" imgW="2197080" imgH="4060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" y="3517"/>
                          <a:ext cx="2261" cy="418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2.3.2 </a:t>
            </a:r>
            <a:r>
              <a:rPr lang="zh-CN" altLang="en-US"/>
              <a:t>轨道计算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6A12CD8-6C97-2097-E77B-459CE577AE50}"/>
                  </a:ext>
                </a:extLst>
              </p14:cNvPr>
              <p14:cNvContentPartPr/>
              <p14:nvPr/>
            </p14:nvContentPartPr>
            <p14:xfrm>
              <a:off x="778680" y="1038600"/>
              <a:ext cx="3037320" cy="1920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6A12CD8-6C97-2097-E77B-459CE577AE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9320" y="1029240"/>
                <a:ext cx="3056040" cy="193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0" name="Group 11"/>
          <p:cNvGrpSpPr>
            <a:grpSpLocks/>
          </p:cNvGrpSpPr>
          <p:nvPr/>
        </p:nvGrpSpPr>
        <p:grpSpPr bwMode="auto">
          <a:xfrm>
            <a:off x="430213" y="996950"/>
            <a:ext cx="8255000" cy="1357313"/>
            <a:chOff x="271" y="628"/>
            <a:chExt cx="5200" cy="855"/>
          </a:xfrm>
        </p:grpSpPr>
        <p:graphicFrame>
          <p:nvGraphicFramePr>
            <p:cNvPr id="35848" name="Object 8"/>
            <p:cNvGraphicFramePr>
              <a:graphicFrameLocks noChangeAspect="1"/>
            </p:cNvGraphicFramePr>
            <p:nvPr/>
          </p:nvGraphicFramePr>
          <p:xfrm>
            <a:off x="271" y="628"/>
            <a:ext cx="1140" cy="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14400" imgH="685800" progId="Equation.DSMT4">
                    <p:embed/>
                  </p:oleObj>
                </mc:Choice>
                <mc:Fallback>
                  <p:oleObj name="Equation" r:id="rId3" imgW="914400" imgH="685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" y="628"/>
                          <a:ext cx="1140" cy="8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5017095"/>
                </p:ext>
              </p:extLst>
            </p:nvPr>
          </p:nvGraphicFramePr>
          <p:xfrm>
            <a:off x="4425" y="964"/>
            <a:ext cx="104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15920" imgH="330120" progId="Equation.DSMT4">
                    <p:embed/>
                  </p:oleObj>
                </mc:Choice>
                <mc:Fallback>
                  <p:oleObj name="Equation" r:id="rId5" imgW="1015920" imgH="3301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964"/>
                          <a:ext cx="1046" cy="34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04800" y="2427288"/>
            <a:ext cx="8305800" cy="1357312"/>
            <a:chOff x="192" y="1529"/>
            <a:chExt cx="5232" cy="855"/>
          </a:xfrm>
        </p:grpSpPr>
        <p:graphicFrame>
          <p:nvGraphicFramePr>
            <p:cNvPr id="35846" name="Object 6"/>
            <p:cNvGraphicFramePr>
              <a:graphicFrameLocks noChangeAspect="1"/>
            </p:cNvGraphicFramePr>
            <p:nvPr/>
          </p:nvGraphicFramePr>
          <p:xfrm>
            <a:off x="192" y="1529"/>
            <a:ext cx="1282" cy="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28520" imgH="685800" progId="Equation.DSMT4">
                    <p:embed/>
                  </p:oleObj>
                </mc:Choice>
                <mc:Fallback>
                  <p:oleObj name="Equation" r:id="rId7" imgW="1028520" imgH="685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529"/>
                          <a:ext cx="1282" cy="8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8276963"/>
                </p:ext>
              </p:extLst>
            </p:nvPr>
          </p:nvGraphicFramePr>
          <p:xfrm>
            <a:off x="4797" y="1846"/>
            <a:ext cx="627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09480" imgH="368280" progId="Equation.DSMT4">
                    <p:embed/>
                  </p:oleObj>
                </mc:Choice>
                <mc:Fallback>
                  <p:oleObj name="Equation" r:id="rId9" imgW="609480" imgH="3682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7" y="1846"/>
                          <a:ext cx="627" cy="379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03213" y="3803650"/>
            <a:ext cx="8385175" cy="1408113"/>
            <a:chOff x="191" y="2396"/>
            <a:chExt cx="5282" cy="887"/>
          </a:xfrm>
        </p:grpSpPr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191" y="2396"/>
            <a:ext cx="1377" cy="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04840" imgH="711000" progId="Equation.DSMT4">
                    <p:embed/>
                  </p:oleObj>
                </mc:Choice>
                <mc:Fallback>
                  <p:oleObj name="Equation" r:id="rId11" imgW="1104840" imgH="711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2396"/>
                          <a:ext cx="1377" cy="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749767"/>
                </p:ext>
              </p:extLst>
            </p:nvPr>
          </p:nvGraphicFramePr>
          <p:xfrm>
            <a:off x="3905" y="2759"/>
            <a:ext cx="1568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3880" imgH="431640" progId="Equation.DSMT4">
                    <p:embed/>
                  </p:oleObj>
                </mc:Choice>
                <mc:Fallback>
                  <p:oleObj name="Equation" r:id="rId13" imgW="152388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2759"/>
                          <a:ext cx="1568" cy="445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6075" y="5289550"/>
            <a:ext cx="8302625" cy="1206500"/>
            <a:chOff x="218" y="3332"/>
            <a:chExt cx="5230" cy="760"/>
          </a:xfrm>
        </p:grpSpPr>
        <p:graphicFrame>
          <p:nvGraphicFramePr>
            <p:cNvPr id="3584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6209585"/>
                </p:ext>
              </p:extLst>
            </p:nvPr>
          </p:nvGraphicFramePr>
          <p:xfrm>
            <a:off x="3254" y="3592"/>
            <a:ext cx="219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33360" imgH="482400" progId="Equation.DSMT4">
                    <p:embed/>
                  </p:oleObj>
                </mc:Choice>
                <mc:Fallback>
                  <p:oleObj name="Equation" r:id="rId15" imgW="2133360" imgH="482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" y="3592"/>
                          <a:ext cx="2194" cy="496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" name="Object 3"/>
            <p:cNvGraphicFramePr>
              <a:graphicFrameLocks noChangeAspect="1"/>
            </p:cNvGraphicFramePr>
            <p:nvPr/>
          </p:nvGraphicFramePr>
          <p:xfrm>
            <a:off x="218" y="3332"/>
            <a:ext cx="2549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044440" imgH="609480" progId="Equation.DSMT4">
                    <p:embed/>
                  </p:oleObj>
                </mc:Choice>
                <mc:Fallback>
                  <p:oleObj name="Equation" r:id="rId17" imgW="2044440" imgH="609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" y="3332"/>
                          <a:ext cx="2549" cy="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2.3.2 </a:t>
            </a:r>
            <a:r>
              <a:rPr lang="zh-CN" altLang="en-US"/>
              <a:t>轨道计算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34E3550-2930-825A-A067-A40BA440EEFE}"/>
                  </a:ext>
                </a:extLst>
              </p14:cNvPr>
              <p14:cNvContentPartPr/>
              <p14:nvPr/>
            </p14:nvContentPartPr>
            <p14:xfrm>
              <a:off x="587880" y="1366560"/>
              <a:ext cx="1293480" cy="4316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34E3550-2930-825A-A067-A40BA440EE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8520" y="1357200"/>
                <a:ext cx="1312200" cy="4334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884C68A-649D-F187-9257-9BFAD9F5D9C2}"/>
              </a:ext>
            </a:extLst>
          </p:cNvPr>
          <p:cNvSpPr txBox="1"/>
          <p:nvPr/>
        </p:nvSpPr>
        <p:spPr>
          <a:xfrm>
            <a:off x="2039027" y="53165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effectLst/>
                <a:latin typeface="KaTeX_Math"/>
              </a:rPr>
              <a:t>M</a:t>
            </a:r>
            <a:r>
              <a:rPr lang="en-US" altLang="zh-CN" b="0" i="0" dirty="0">
                <a:effectLst/>
                <a:latin typeface="KaTeX_Main"/>
              </a:rPr>
              <a:t>=</a:t>
            </a:r>
            <a:r>
              <a:rPr lang="en-US" altLang="zh-CN" b="0" i="1" dirty="0">
                <a:effectLst/>
                <a:latin typeface="KaTeX_Math"/>
              </a:rPr>
              <a:t>E</a:t>
            </a:r>
            <a:r>
              <a:rPr lang="en-US" altLang="zh-CN" b="0" i="0" dirty="0">
                <a:effectLst/>
                <a:latin typeface="KaTeX_Main"/>
              </a:rPr>
              <a:t>−</a:t>
            </a:r>
            <a:r>
              <a:rPr lang="en-US" altLang="zh-CN" b="0" i="1" dirty="0" err="1">
                <a:effectLst/>
                <a:latin typeface="KaTeX_Math"/>
              </a:rPr>
              <a:t>e</a:t>
            </a:r>
            <a:r>
              <a:rPr lang="en-US" altLang="zh-CN" b="0" i="0" dirty="0" err="1">
                <a:effectLst/>
                <a:latin typeface="KaTeX_Main"/>
              </a:rPr>
              <a:t>sin</a:t>
            </a:r>
            <a:r>
              <a:rPr lang="en-US" altLang="zh-CN" b="0" i="1" dirty="0" err="1">
                <a:effectLst/>
                <a:latin typeface="KaTeX_Math"/>
              </a:rPr>
              <a:t>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11"/>
          <p:cNvGrpSpPr>
            <a:grpSpLocks/>
          </p:cNvGrpSpPr>
          <p:nvPr/>
        </p:nvGrpSpPr>
        <p:grpSpPr bwMode="auto">
          <a:xfrm>
            <a:off x="346076" y="1123953"/>
            <a:ext cx="8524875" cy="2413000"/>
            <a:chOff x="218" y="1230"/>
            <a:chExt cx="5370" cy="1520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309319"/>
                </p:ext>
              </p:extLst>
            </p:nvPr>
          </p:nvGraphicFramePr>
          <p:xfrm>
            <a:off x="3871" y="1614"/>
            <a:ext cx="1622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52480" imgH="533160" progId="Equation.DSMT4">
                    <p:embed/>
                  </p:oleObj>
                </mc:Choice>
                <mc:Fallback>
                  <p:oleObj name="Equation" r:id="rId3" imgW="1752480" imgH="5331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1614"/>
                          <a:ext cx="1622" cy="493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  <a:alpha val="50000"/>
                          </a:schemeClr>
                        </a:solidFill>
                        <a:ln w="28575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375394"/>
                </p:ext>
              </p:extLst>
            </p:nvPr>
          </p:nvGraphicFramePr>
          <p:xfrm>
            <a:off x="218" y="1230"/>
            <a:ext cx="5370" cy="1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05240" imgH="1218960" progId="Equation.DSMT4">
                    <p:embed/>
                  </p:oleObj>
                </mc:Choice>
                <mc:Fallback>
                  <p:oleObj name="Equation" r:id="rId5" imgW="4305240" imgH="12189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" y="1230"/>
                          <a:ext cx="5370" cy="1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9" name="Text Box 12"/>
          <p:cNvSpPr txBox="1">
            <a:spLocks noChangeArrowheads="1"/>
          </p:cNvSpPr>
          <p:nvPr/>
        </p:nvSpPr>
        <p:spPr bwMode="auto">
          <a:xfrm>
            <a:off x="314325" y="4171950"/>
            <a:ext cx="8215313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/>
              <a:t>计算各轨道根数可以有其他的过程及公式。</a:t>
            </a:r>
          </a:p>
        </p:txBody>
      </p:sp>
      <p:sp>
        <p:nvSpPr>
          <p:cNvPr id="3687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2.3.2 </a:t>
            </a:r>
            <a:r>
              <a:rPr lang="zh-CN" altLang="en-US"/>
              <a:t>轨道计算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06400" y="1006475"/>
          <a:ext cx="18875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215640" progId="Equation.DSMT4">
                  <p:embed/>
                </p:oleObj>
              </mc:Choice>
              <mc:Fallback>
                <p:oleObj name="Equation" r:id="rId3" imgW="90144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006475"/>
                        <a:ext cx="18875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39334"/>
              </p:ext>
            </p:extLst>
          </p:nvPr>
        </p:nvGraphicFramePr>
        <p:xfrm>
          <a:off x="457200" y="3906838"/>
          <a:ext cx="24130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200" imgH="634680" progId="Equation.DSMT4">
                  <p:embed/>
                </p:oleObj>
              </mc:Choice>
              <mc:Fallback>
                <p:oleObj name="Equation" r:id="rId5" imgW="138420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06838"/>
                        <a:ext cx="2413000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95517"/>
              </p:ext>
            </p:extLst>
          </p:nvPr>
        </p:nvGraphicFramePr>
        <p:xfrm>
          <a:off x="5316538" y="1595438"/>
          <a:ext cx="3397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82600" imgH="507960" progId="Equation.DSMT4">
                  <p:embed/>
                </p:oleObj>
              </mc:Choice>
              <mc:Fallback>
                <p:oleObj name="Equation" r:id="rId7" imgW="20826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1595438"/>
                        <a:ext cx="3397250" cy="8286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002488"/>
              </p:ext>
            </p:extLst>
          </p:nvPr>
        </p:nvGraphicFramePr>
        <p:xfrm>
          <a:off x="6629400" y="5588000"/>
          <a:ext cx="18018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04840" imgH="203040" progId="Equation.DSMT4">
                  <p:embed/>
                </p:oleObj>
              </mc:Choice>
              <mc:Fallback>
                <p:oleObj name="Equation" r:id="rId9" imgW="1104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588000"/>
                        <a:ext cx="1801813" cy="3317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2.3.2 </a:t>
            </a:r>
            <a:r>
              <a:rPr lang="zh-CN" altLang="en-US"/>
              <a:t>轨道计算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759212"/>
              </p:ext>
            </p:extLst>
          </p:nvPr>
        </p:nvGraphicFramePr>
        <p:xfrm>
          <a:off x="446088" y="1484313"/>
          <a:ext cx="5908675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90840" imgH="1422360" progId="Equation.DSMT4">
                  <p:embed/>
                </p:oleObj>
              </mc:Choice>
              <mc:Fallback>
                <p:oleObj name="Equation" r:id="rId11" imgW="3390840" imgH="1422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484313"/>
                        <a:ext cx="5908675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161469"/>
              </p:ext>
            </p:extLst>
          </p:nvPr>
        </p:nvGraphicFramePr>
        <p:xfrm>
          <a:off x="467544" y="5085184"/>
          <a:ext cx="650557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733560" imgH="838080" progId="Equation.DSMT4">
                  <p:embed/>
                </p:oleObj>
              </mc:Choice>
              <mc:Fallback>
                <p:oleObj name="Equation" r:id="rId13" imgW="3733560" imgH="838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085184"/>
                        <a:ext cx="6505575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832542"/>
              </p:ext>
            </p:extLst>
          </p:nvPr>
        </p:nvGraphicFramePr>
        <p:xfrm>
          <a:off x="6543675" y="5895975"/>
          <a:ext cx="2197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393480" progId="Equation.DSMT4">
                  <p:embed/>
                </p:oleObj>
              </mc:Choice>
              <mc:Fallback>
                <p:oleObj name="Equation" r:id="rId3" imgW="134604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5895975"/>
                        <a:ext cx="2197100" cy="6445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9" name="Group 17"/>
          <p:cNvGrpSpPr>
            <a:grpSpLocks/>
          </p:cNvGrpSpPr>
          <p:nvPr/>
        </p:nvGrpSpPr>
        <p:grpSpPr bwMode="auto">
          <a:xfrm>
            <a:off x="4214813" y="2957513"/>
            <a:ext cx="4686300" cy="2300287"/>
            <a:chOff x="2655" y="1233"/>
            <a:chExt cx="2952" cy="1449"/>
          </a:xfrm>
        </p:grpSpPr>
        <p:sp>
          <p:nvSpPr>
            <p:cNvPr id="38921" name="Oval 7"/>
            <p:cNvSpPr>
              <a:spLocks noChangeArrowheads="1"/>
            </p:cNvSpPr>
            <p:nvPr/>
          </p:nvSpPr>
          <p:spPr bwMode="auto">
            <a:xfrm>
              <a:off x="2934" y="1269"/>
              <a:ext cx="2385" cy="1413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2" name="Oval 9"/>
            <p:cNvSpPr>
              <a:spLocks noChangeArrowheads="1"/>
            </p:cNvSpPr>
            <p:nvPr/>
          </p:nvSpPr>
          <p:spPr bwMode="auto">
            <a:xfrm>
              <a:off x="4546" y="1810"/>
              <a:ext cx="468" cy="288"/>
            </a:xfrm>
            <a:prstGeom prst="ellipse">
              <a:avLst/>
            </a:prstGeom>
            <a:noFill/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3" name="Oval 10"/>
            <p:cNvSpPr>
              <a:spLocks noChangeArrowheads="1"/>
            </p:cNvSpPr>
            <p:nvPr/>
          </p:nvSpPr>
          <p:spPr bwMode="auto">
            <a:xfrm>
              <a:off x="4932" y="2025"/>
              <a:ext cx="45" cy="54"/>
            </a:xfrm>
            <a:prstGeom prst="ellipse">
              <a:avLst/>
            </a:prstGeom>
            <a:solidFill>
              <a:srgbClr val="0000CC"/>
            </a:solidFill>
            <a:ln w="28575" algn="ctr">
              <a:solidFill>
                <a:srgbClr val="0000CC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4" name="Oval 11"/>
            <p:cNvSpPr>
              <a:spLocks noChangeArrowheads="1"/>
            </p:cNvSpPr>
            <p:nvPr/>
          </p:nvSpPr>
          <p:spPr bwMode="auto">
            <a:xfrm>
              <a:off x="3214" y="1477"/>
              <a:ext cx="45" cy="54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>
              <a:off x="3288" y="1525"/>
              <a:ext cx="1633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6" name="Line 13"/>
            <p:cNvSpPr>
              <a:spLocks noChangeShapeType="1"/>
            </p:cNvSpPr>
            <p:nvPr/>
          </p:nvSpPr>
          <p:spPr bwMode="auto">
            <a:xfrm flipV="1">
              <a:off x="2655" y="1953"/>
              <a:ext cx="2952" cy="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3023" y="1233"/>
            <a:ext cx="2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3040" imgH="228600" progId="Equation.DSMT4">
                    <p:embed/>
                  </p:oleObj>
                </mc:Choice>
                <mc:Fallback>
                  <p:oleObj name="Equation" r:id="rId5" imgW="20304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1233"/>
                          <a:ext cx="232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4983" y="2016"/>
            <a:ext cx="21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" y="2016"/>
                          <a:ext cx="218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Oval 16"/>
            <p:cNvSpPr>
              <a:spLocks noChangeArrowheads="1"/>
            </p:cNvSpPr>
            <p:nvPr/>
          </p:nvSpPr>
          <p:spPr bwMode="auto">
            <a:xfrm>
              <a:off x="4680" y="1926"/>
              <a:ext cx="54" cy="63"/>
            </a:xfrm>
            <a:prstGeom prst="ellipse">
              <a:avLst/>
            </a:prstGeom>
            <a:solidFill>
              <a:srgbClr val="FFCC00"/>
            </a:solidFill>
            <a:ln w="28575" algn="ctr">
              <a:solidFill>
                <a:srgbClr val="FFCC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30213" y="1003300"/>
          <a:ext cx="5813425" cy="566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20680" imgH="2844720" progId="Equation.DSMT4">
                  <p:embed/>
                </p:oleObj>
              </mc:Choice>
              <mc:Fallback>
                <p:oleObj name="Equation" r:id="rId9" imgW="2920680" imgH="2844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003300"/>
                        <a:ext cx="5813425" cy="566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05662"/>
              </p:ext>
            </p:extLst>
          </p:nvPr>
        </p:nvGraphicFramePr>
        <p:xfrm>
          <a:off x="5110485" y="1930400"/>
          <a:ext cx="37099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73040" imgH="457200" progId="Equation.DSMT4">
                  <p:embed/>
                </p:oleObj>
              </mc:Choice>
              <mc:Fallback>
                <p:oleObj name="Equation" r:id="rId11" imgW="22730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485" y="1930400"/>
                        <a:ext cx="3709987" cy="7493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2.3.3 </a:t>
            </a:r>
            <a:r>
              <a:rPr lang="zh-CN" altLang="en-US"/>
              <a:t>质心坐标系中的二体轨道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28625" y="1066800"/>
          <a:ext cx="6488113" cy="534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54200" imgH="2844720" progId="Equation.DSMT4">
                  <p:embed/>
                </p:oleObj>
              </mc:Choice>
              <mc:Fallback>
                <p:oleObj name="Equation" r:id="rId3" imgW="3454200" imgH="2844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066800"/>
                        <a:ext cx="6488113" cy="534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2.3.3 </a:t>
            </a:r>
            <a:r>
              <a:rPr lang="zh-CN" altLang="en-US"/>
              <a:t>质心坐标系中的二体轨道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914005"/>
              </p:ext>
            </p:extLst>
          </p:nvPr>
        </p:nvGraphicFramePr>
        <p:xfrm>
          <a:off x="5429250" y="3419475"/>
          <a:ext cx="3287713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760" imgH="1295280" progId="Equation.DSMT4">
                  <p:embed/>
                </p:oleObj>
              </mc:Choice>
              <mc:Fallback>
                <p:oleObj name="Equation" r:id="rId5" imgW="1904760" imgH="1295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3419475"/>
                        <a:ext cx="3287713" cy="22352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190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839216"/>
              </p:ext>
            </p:extLst>
          </p:nvPr>
        </p:nvGraphicFramePr>
        <p:xfrm>
          <a:off x="482600" y="977900"/>
          <a:ext cx="5794375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080" imgH="3276360" progId="Equation.DSMT4">
                  <p:embed/>
                </p:oleObj>
              </mc:Choice>
              <mc:Fallback>
                <p:oleObj name="Equation" r:id="rId3" imgW="3340080" imgH="327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977900"/>
                        <a:ext cx="5794375" cy="568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578895"/>
              </p:ext>
            </p:extLst>
          </p:nvPr>
        </p:nvGraphicFramePr>
        <p:xfrm>
          <a:off x="6858000" y="2070100"/>
          <a:ext cx="17399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15640" progId="Equation.DSMT4">
                  <p:embed/>
                </p:oleObj>
              </mc:Choice>
              <mc:Fallback>
                <p:oleObj name="Equation" r:id="rId5" imgW="106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070100"/>
                        <a:ext cx="1739900" cy="3524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7290"/>
              </p:ext>
            </p:extLst>
          </p:nvPr>
        </p:nvGraphicFramePr>
        <p:xfrm>
          <a:off x="6751638" y="3509963"/>
          <a:ext cx="18430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040" imgH="431640" progId="Equation.DSMT4">
                  <p:embed/>
                </p:oleObj>
              </mc:Choice>
              <mc:Fallback>
                <p:oleObj name="Equation" r:id="rId7" imgW="1130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3509963"/>
                        <a:ext cx="1843087" cy="7048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968803"/>
              </p:ext>
            </p:extLst>
          </p:nvPr>
        </p:nvGraphicFramePr>
        <p:xfrm>
          <a:off x="6256338" y="5768975"/>
          <a:ext cx="2381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60160" imgH="431640" progId="Equation.DSMT4">
                  <p:embed/>
                </p:oleObj>
              </mc:Choice>
              <mc:Fallback>
                <p:oleObj name="Equation" r:id="rId9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5768975"/>
                        <a:ext cx="2381250" cy="7048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2.3.3 </a:t>
            </a:r>
            <a:r>
              <a:rPr lang="zh-CN" altLang="en-US"/>
              <a:t>质心坐标系中的二体轨道</a:t>
            </a:r>
          </a:p>
        </p:txBody>
      </p:sp>
    </p:spTree>
    <p:extLst>
      <p:ext uri="{BB962C8B-B14F-4D97-AF65-F5344CB8AC3E}">
        <p14:creationId xmlns:p14="http://schemas.microsoft.com/office/powerpoint/2010/main" val="28625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861145"/>
            <a:ext cx="5872162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8"/>
          <p:cNvSpPr txBox="1">
            <a:spLocks noChangeArrowheads="1"/>
          </p:cNvSpPr>
          <p:nvPr/>
        </p:nvSpPr>
        <p:spPr bwMode="auto">
          <a:xfrm>
            <a:off x="385763" y="1000125"/>
            <a:ext cx="8286750" cy="7694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/>
              <a:t>行星与中心天体的相互绕转运动将导致二者围绕共同质心的运动，利用二体运动的这一特点，可以发现太阳系外的行星</a:t>
            </a:r>
            <a:endParaRPr lang="zh-CN" altLang="en-US" sz="2200" dirty="0"/>
          </a:p>
        </p:txBody>
      </p:sp>
      <p:sp>
        <p:nvSpPr>
          <p:cNvPr id="4710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2.3.3 </a:t>
            </a:r>
            <a:r>
              <a:rPr lang="zh-CN" altLang="en-US"/>
              <a:t>质心坐标系中的二体轨道</a:t>
            </a:r>
          </a:p>
        </p:txBody>
      </p:sp>
    </p:spTree>
    <p:extLst>
      <p:ext uri="{BB962C8B-B14F-4D97-AF65-F5344CB8AC3E}">
        <p14:creationId xmlns:p14="http://schemas.microsoft.com/office/powerpoint/2010/main" val="8333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饼形 17"/>
          <p:cNvSpPr/>
          <p:nvPr/>
        </p:nvSpPr>
        <p:spPr bwMode="auto">
          <a:xfrm rot="8991174">
            <a:off x="5477395" y="3480177"/>
            <a:ext cx="3703548" cy="1282501"/>
          </a:xfrm>
          <a:prstGeom prst="pie">
            <a:avLst>
              <a:gd name="adj1" fmla="val 18265724"/>
              <a:gd name="adj2" fmla="val 797767"/>
            </a:avLst>
          </a:prstGeom>
          <a:solidFill>
            <a:schemeClr val="accent1">
              <a:alpha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8992" y="857250"/>
            <a:ext cx="4191000" cy="699542"/>
          </a:xfrm>
        </p:spPr>
        <p:txBody>
          <a:bodyPr/>
          <a:lstStyle/>
          <a:p>
            <a:pPr marL="838200" indent="-838200" eaLnBrk="1" hangingPunct="1"/>
            <a:r>
              <a:rPr lang="zh-CN" altLang="en-US" sz="24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多普勒方法测恒星视向速度</a:t>
            </a: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质心坐标系中的二体轨道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058119"/>
              </p:ext>
            </p:extLst>
          </p:nvPr>
        </p:nvGraphicFramePr>
        <p:xfrm>
          <a:off x="406400" y="1528514"/>
          <a:ext cx="6334125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86200" imgH="901440" progId="Equation.DSMT4">
                  <p:embed/>
                </p:oleObj>
              </mc:Choice>
              <mc:Fallback>
                <p:oleObj name="Equation" r:id="rId3" imgW="38862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528514"/>
                        <a:ext cx="6334125" cy="1468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53846"/>
              </p:ext>
            </p:extLst>
          </p:nvPr>
        </p:nvGraphicFramePr>
        <p:xfrm>
          <a:off x="7431481" y="1124744"/>
          <a:ext cx="1316983" cy="171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880" imgH="1422360" progId="Equation.DSMT4">
                  <p:embed/>
                </p:oleObj>
              </mc:Choice>
              <mc:Fallback>
                <p:oleObj name="Equation" r:id="rId5" imgW="109188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481" y="1124744"/>
                        <a:ext cx="1316983" cy="171792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0000"/>
                        </a:schemeClr>
                      </a:solidFill>
                      <a:ln w="285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993824"/>
              </p:ext>
            </p:extLst>
          </p:nvPr>
        </p:nvGraphicFramePr>
        <p:xfrm>
          <a:off x="395536" y="3133328"/>
          <a:ext cx="45958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19160" imgH="888840" progId="Equation.DSMT4">
                  <p:embed/>
                </p:oleObj>
              </mc:Choice>
              <mc:Fallback>
                <p:oleObj name="Equation" r:id="rId7" imgW="28191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33328"/>
                        <a:ext cx="4595813" cy="144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 bwMode="auto">
          <a:xfrm>
            <a:off x="5194216" y="3578902"/>
            <a:ext cx="3770272" cy="13205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饼形 4"/>
          <p:cNvSpPr/>
          <p:nvPr/>
        </p:nvSpPr>
        <p:spPr bwMode="auto">
          <a:xfrm rot="19770421">
            <a:off x="5334698" y="3574015"/>
            <a:ext cx="3483079" cy="1310514"/>
          </a:xfrm>
          <a:prstGeom prst="pie">
            <a:avLst>
              <a:gd name="adj1" fmla="val 17016722"/>
              <a:gd name="adj2" fmla="val 6284041"/>
            </a:avLst>
          </a:prstGeom>
          <a:solidFill>
            <a:schemeClr val="accent1">
              <a:alpha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532440" y="3645032"/>
            <a:ext cx="72000" cy="72000"/>
          </a:xfrm>
          <a:prstGeom prst="ellipse">
            <a:avLst/>
          </a:prstGeom>
          <a:solidFill>
            <a:srgbClr val="0000CC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6968108" y="4077072"/>
            <a:ext cx="124172" cy="12600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0" name="直接连接符 9"/>
          <p:cNvCxnSpPr>
            <a:stCxn id="6" idx="6"/>
            <a:endCxn id="22" idx="3"/>
          </p:cNvCxnSpPr>
          <p:nvPr/>
        </p:nvCxnSpPr>
        <p:spPr bwMode="auto">
          <a:xfrm flipV="1">
            <a:off x="7092280" y="3706488"/>
            <a:ext cx="1450704" cy="4335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箭头连接符 18"/>
          <p:cNvCxnSpPr>
            <a:stCxn id="6" idx="0"/>
          </p:cNvCxnSpPr>
          <p:nvPr/>
        </p:nvCxnSpPr>
        <p:spPr bwMode="auto">
          <a:xfrm flipH="1" flipV="1">
            <a:off x="6715127" y="2981326"/>
            <a:ext cx="315067" cy="1095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H="1">
            <a:off x="4860032" y="4140072"/>
            <a:ext cx="2108076" cy="6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V="1">
            <a:off x="7067550" y="2492896"/>
            <a:ext cx="24730" cy="15838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57498"/>
              </p:ext>
            </p:extLst>
          </p:nvPr>
        </p:nvGraphicFramePr>
        <p:xfrm>
          <a:off x="6489601" y="2924944"/>
          <a:ext cx="242639" cy="24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26720" progId="Equation.DSMT4">
                  <p:embed/>
                </p:oleObj>
              </mc:Choice>
              <mc:Fallback>
                <p:oleObj name="Equation" r:id="rId9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89601" y="2924944"/>
                        <a:ext cx="242639" cy="242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16570"/>
              </p:ext>
            </p:extLst>
          </p:nvPr>
        </p:nvGraphicFramePr>
        <p:xfrm>
          <a:off x="4787900" y="4230688"/>
          <a:ext cx="2428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87900" y="4230688"/>
                        <a:ext cx="24288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9405"/>
              </p:ext>
            </p:extLst>
          </p:nvPr>
        </p:nvGraphicFramePr>
        <p:xfrm>
          <a:off x="6804248" y="2466281"/>
          <a:ext cx="242639" cy="24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720" imgH="126720" progId="Equation.DSMT4">
                  <p:embed/>
                </p:oleObj>
              </mc:Choice>
              <mc:Fallback>
                <p:oleObj name="Equation" r:id="rId13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04248" y="2466281"/>
                        <a:ext cx="242639" cy="242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 flipV="1">
            <a:off x="8604448" y="3563837"/>
            <a:ext cx="353819" cy="1022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8250629" y="3398712"/>
            <a:ext cx="353819" cy="1022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639328"/>
              </p:ext>
            </p:extLst>
          </p:nvPr>
        </p:nvGraphicFramePr>
        <p:xfrm>
          <a:off x="8820472" y="3284984"/>
          <a:ext cx="114598" cy="2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20472" y="3284984"/>
                        <a:ext cx="114598" cy="2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346678"/>
              </p:ext>
            </p:extLst>
          </p:nvPr>
        </p:nvGraphicFramePr>
        <p:xfrm>
          <a:off x="8274050" y="3237483"/>
          <a:ext cx="131763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1520" imgH="203040" progId="Equation.DSMT4">
                  <p:embed/>
                </p:oleObj>
              </mc:Choice>
              <mc:Fallback>
                <p:oleObj name="Equation" r:id="rId17" imgW="101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74050" y="3237483"/>
                        <a:ext cx="131763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5580112" y="42739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任意多边形 44"/>
          <p:cNvSpPr/>
          <p:nvPr/>
        </p:nvSpPr>
        <p:spPr bwMode="auto">
          <a:xfrm>
            <a:off x="6129495" y="5013176"/>
            <a:ext cx="582804" cy="110532"/>
          </a:xfrm>
          <a:custGeom>
            <a:avLst/>
            <a:gdLst>
              <a:gd name="connsiteX0" fmla="*/ 0 w 582804"/>
              <a:gd name="connsiteY0" fmla="*/ 110532 h 110532"/>
              <a:gd name="connsiteX1" fmla="*/ 271305 w 582804"/>
              <a:gd name="connsiteY1" fmla="*/ 80387 h 110532"/>
              <a:gd name="connsiteX2" fmla="*/ 582804 w 582804"/>
              <a:gd name="connsiteY2" fmla="*/ 0 h 11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804" h="110532">
                <a:moveTo>
                  <a:pt x="0" y="110532"/>
                </a:moveTo>
                <a:cubicBezTo>
                  <a:pt x="87085" y="104670"/>
                  <a:pt x="174171" y="98809"/>
                  <a:pt x="271305" y="80387"/>
                </a:cubicBezTo>
                <a:cubicBezTo>
                  <a:pt x="368439" y="61965"/>
                  <a:pt x="475621" y="30982"/>
                  <a:pt x="582804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156801"/>
              </p:ext>
            </p:extLst>
          </p:nvPr>
        </p:nvGraphicFramePr>
        <p:xfrm>
          <a:off x="425500" y="4764360"/>
          <a:ext cx="515461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162240" imgH="1168200" progId="Equation.DSMT4">
                  <p:embed/>
                </p:oleObj>
              </mc:Choice>
              <mc:Fallback>
                <p:oleObj name="Equation" r:id="rId19" imgW="316224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00" y="4764360"/>
                        <a:ext cx="5154612" cy="190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2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5" grpId="0" animBg="1"/>
      <p:bldP spid="22" grpId="0" animBg="1"/>
      <p:bldP spid="6" grpId="0" animBg="1"/>
      <p:bldP spid="39" grpId="0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653136"/>
            <a:ext cx="2962496" cy="1494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344488" y="188913"/>
            <a:ext cx="65516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质心坐标系中的二体轨道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981706"/>
              </p:ext>
            </p:extLst>
          </p:nvPr>
        </p:nvGraphicFramePr>
        <p:xfrm>
          <a:off x="468313" y="969963"/>
          <a:ext cx="6480175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74760" imgH="1346040" progId="Equation.DSMT4">
                  <p:embed/>
                </p:oleObj>
              </mc:Choice>
              <mc:Fallback>
                <p:oleObj name="Equation" r:id="rId4" imgW="39747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69963"/>
                        <a:ext cx="6480175" cy="2192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262368"/>
              </p:ext>
            </p:extLst>
          </p:nvPr>
        </p:nvGraphicFramePr>
        <p:xfrm>
          <a:off x="467544" y="3069183"/>
          <a:ext cx="70389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7840" imgH="1371600" progId="Equation.DSMT4">
                  <p:embed/>
                </p:oleObj>
              </mc:Choice>
              <mc:Fallback>
                <p:oleObj name="Equation" r:id="rId6" imgW="431784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69183"/>
                        <a:ext cx="7038975" cy="223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39552" y="644404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http://astro.unl.edu/naap/esp/animations/radialVelocitySimulator.html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16250"/>
              </p:ext>
            </p:extLst>
          </p:nvPr>
        </p:nvGraphicFramePr>
        <p:xfrm>
          <a:off x="477838" y="5329238"/>
          <a:ext cx="48926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87440" imgH="698400" progId="Equation.DSMT4">
                  <p:embed/>
                </p:oleObj>
              </mc:Choice>
              <mc:Fallback>
                <p:oleObj name="Equation" r:id="rId8" imgW="31874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7838" y="5329238"/>
                        <a:ext cx="4892675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2F04F91-C504-6DC2-E0AD-EF613BFB659C}"/>
                  </a:ext>
                </a:extLst>
              </p14:cNvPr>
              <p14:cNvContentPartPr/>
              <p14:nvPr/>
            </p14:nvContentPartPr>
            <p14:xfrm>
              <a:off x="459000" y="5473800"/>
              <a:ext cx="4526280" cy="921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2F04F91-C504-6DC2-E0AD-EF613BFB65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160" y="5410440"/>
                <a:ext cx="4557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4EB4B4C-2FAE-F4A3-76E0-C2A35CEDD3A2}"/>
                  </a:ext>
                </a:extLst>
              </p14:cNvPr>
              <p14:cNvContentPartPr/>
              <p14:nvPr/>
            </p14:nvContentPartPr>
            <p14:xfrm>
              <a:off x="5048640" y="2359080"/>
              <a:ext cx="162720" cy="75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4EB4B4C-2FAE-F4A3-76E0-C2A35CEDD3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2800" y="2295720"/>
                <a:ext cx="1940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7C03845-D691-6059-0A71-D327DDA0BC7A}"/>
                  </a:ext>
                </a:extLst>
              </p14:cNvPr>
              <p14:cNvContentPartPr/>
              <p14:nvPr/>
            </p14:nvContentPartPr>
            <p14:xfrm>
              <a:off x="3714120" y="2253240"/>
              <a:ext cx="120240" cy="284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7C03845-D691-6059-0A71-D327DDA0BC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8280" y="2189880"/>
                <a:ext cx="1515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74075E8-8E86-447A-EB7D-AD81287B5839}"/>
                  </a:ext>
                </a:extLst>
              </p14:cNvPr>
              <p14:cNvContentPartPr/>
              <p14:nvPr/>
            </p14:nvContentPartPr>
            <p14:xfrm>
              <a:off x="2782080" y="2634480"/>
              <a:ext cx="183960" cy="7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74075E8-8E86-447A-EB7D-AD81287B58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66240" y="2571120"/>
                <a:ext cx="215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3CF8CEE-2799-F047-27FF-195DF13DE3B5}"/>
                  </a:ext>
                </a:extLst>
              </p14:cNvPr>
              <p14:cNvContentPartPr/>
              <p14:nvPr/>
            </p14:nvContentPartPr>
            <p14:xfrm>
              <a:off x="1496880" y="2606400"/>
              <a:ext cx="233280" cy="72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3CF8CEE-2799-F047-27FF-195DF13DE3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81040" y="2543040"/>
                <a:ext cx="264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FD25A1E-E182-518B-4E64-F81FF8EF02CA}"/>
                  </a:ext>
                </a:extLst>
              </p14:cNvPr>
              <p14:cNvContentPartPr/>
              <p14:nvPr/>
            </p14:nvContentPartPr>
            <p14:xfrm>
              <a:off x="1419120" y="2189520"/>
              <a:ext cx="14184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FD25A1E-E182-518B-4E64-F81FF8EF02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03280" y="2126160"/>
                <a:ext cx="173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9B0A648-C9FF-F0A7-8CBC-A10D33D09AFD}"/>
                  </a:ext>
                </a:extLst>
              </p14:cNvPr>
              <p14:cNvContentPartPr/>
              <p14:nvPr/>
            </p14:nvContentPartPr>
            <p14:xfrm>
              <a:off x="2118240" y="2274480"/>
              <a:ext cx="162720" cy="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9B0A648-C9FF-F0A7-8CBC-A10D33D09A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2400" y="2211120"/>
                <a:ext cx="194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A5C345D3-17FD-E912-B84F-602AABF86162}"/>
                  </a:ext>
                </a:extLst>
              </p14:cNvPr>
              <p14:cNvContentPartPr/>
              <p14:nvPr/>
            </p14:nvContentPartPr>
            <p14:xfrm>
              <a:off x="1850040" y="2528640"/>
              <a:ext cx="303840" cy="75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A5C345D3-17FD-E912-B84F-602AABF861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34200" y="2465280"/>
                <a:ext cx="3351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E344720-4C2A-3306-D2C3-D6165F9333AA}"/>
                  </a:ext>
                </a:extLst>
              </p14:cNvPr>
              <p14:cNvContentPartPr/>
              <p14:nvPr/>
            </p14:nvContentPartPr>
            <p14:xfrm>
              <a:off x="2788920" y="2224800"/>
              <a:ext cx="134640" cy="147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E344720-4C2A-3306-D2C3-D6165F9333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73080" y="2161440"/>
                <a:ext cx="16596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5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06873-1990-5146-EDA3-61EB7EA9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15C32-C477-62C0-382C-E4B8BFBD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1" dirty="0">
                <a:effectLst/>
                <a:latin typeface="KaTeX_Math"/>
              </a:rPr>
              <a:t>O</a:t>
            </a:r>
            <a:r>
              <a:rPr lang="zh-CN" altLang="en-US" b="0" i="0" dirty="0">
                <a:effectLst/>
                <a:latin typeface="KaTeX_Main"/>
              </a:rPr>
              <a:t>−</a:t>
            </a:r>
            <a:r>
              <a:rPr lang="en-US" altLang="zh-CN" b="0" i="1" dirty="0">
                <a:effectLst/>
                <a:latin typeface="KaTeX_Math"/>
              </a:rPr>
              <a:t>X</a:t>
            </a:r>
            <a:r>
              <a:rPr lang="en-US" altLang="zh-CN" b="0" i="0" dirty="0">
                <a:effectLst/>
                <a:latin typeface="KaTeX_Main"/>
              </a:rPr>
              <a:t>′</a:t>
            </a:r>
            <a:r>
              <a:rPr lang="en-US" altLang="zh-CN" b="0" i="1" dirty="0">
                <a:effectLst/>
                <a:latin typeface="KaTeX_Math"/>
              </a:rPr>
              <a:t>Y</a:t>
            </a:r>
            <a:r>
              <a:rPr lang="en-US" altLang="zh-CN" b="0" i="0" dirty="0">
                <a:effectLst/>
                <a:latin typeface="KaTeX_Main"/>
              </a:rPr>
              <a:t>′</a:t>
            </a:r>
            <a:r>
              <a:rPr lang="en-US" altLang="zh-CN" b="0" i="1" dirty="0">
                <a:effectLst/>
                <a:latin typeface="KaTeX_Math"/>
              </a:rPr>
              <a:t>Z</a:t>
            </a:r>
            <a:r>
              <a:rPr lang="en-US" altLang="zh-CN" b="0" i="0" dirty="0">
                <a:effectLst/>
                <a:latin typeface="KaTeX_Main"/>
              </a:rPr>
              <a:t>′</a:t>
            </a:r>
            <a:r>
              <a:rPr lang="zh-CN" altLang="en-US" b="0" i="0" dirty="0">
                <a:effectLst/>
                <a:latin typeface="-apple-system"/>
              </a:rPr>
              <a:t> 是质心坐标系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b="0" i="1" dirty="0">
                <a:effectLst/>
                <a:latin typeface="KaTeX_Math"/>
              </a:rPr>
              <a:t>O</a:t>
            </a:r>
            <a:r>
              <a:rPr lang="zh-CN" altLang="en-US" b="0" i="0" dirty="0">
                <a:effectLst/>
                <a:latin typeface="KaTeX_Main"/>
              </a:rPr>
              <a:t>−</a:t>
            </a:r>
            <a:r>
              <a:rPr lang="en-US" altLang="zh-CN" b="0" i="1" dirty="0">
                <a:effectLst/>
                <a:latin typeface="KaTeX_Math"/>
              </a:rPr>
              <a:t>XYZ</a:t>
            </a:r>
            <a:r>
              <a:rPr lang="zh-CN" altLang="en-US" b="0" i="0" dirty="0">
                <a:effectLst/>
                <a:latin typeface="-apple-system"/>
              </a:rPr>
              <a:t> 是固定参考系。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从质心坐标系转换到固定参考系（或反之）是常见的操作，因为这样可以简化计算，尤其是在处理双体问题时。在质心坐标系中，系统的总动量为零，这使得运动方程变得更简单。而在固定参考系中，可以更容易地与远处的观测点进行比较和观测数据的整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8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0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7" y="1612553"/>
            <a:ext cx="6675783" cy="498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2.3.3 </a:t>
            </a:r>
            <a:r>
              <a:rPr lang="zh-CN" altLang="en-US" dirty="0"/>
              <a:t>质心坐标系中的二体轨道</a:t>
            </a:r>
          </a:p>
        </p:txBody>
      </p:sp>
      <p:sp>
        <p:nvSpPr>
          <p:cNvPr id="4" name="矩形 3"/>
          <p:cNvSpPr/>
          <p:nvPr/>
        </p:nvSpPr>
        <p:spPr>
          <a:xfrm>
            <a:off x="204712" y="1023119"/>
            <a:ext cx="8831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因行星的存在和运动，造成太阳的运动。最大幅度约为</a:t>
            </a:r>
            <a:r>
              <a:rPr lang="en-US" altLang="zh-CN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13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米</a:t>
            </a:r>
            <a:r>
              <a:rPr lang="en-US" altLang="zh-CN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秒。</a:t>
            </a:r>
            <a:endParaRPr lang="en-US" altLang="zh-CN" sz="24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0271" y="1488841"/>
            <a:ext cx="18722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地面通过多普勒频移测量速度时，要减去观测者自身运动速度的影响。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4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太阳自行线速度：</a:t>
            </a: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220,000m/s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endParaRPr lang="en-US" altLang="zh-CN" sz="12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地球公转线速度：</a:t>
            </a: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29,790m/s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endParaRPr lang="en-US" altLang="zh-CN" sz="12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地球自转线速度（赤道处）：</a:t>
            </a: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465m/s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endParaRPr lang="en-US" altLang="zh-CN" sz="12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绕地月系质心的线速度：</a:t>
            </a: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13m/s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04227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2.3.3 </a:t>
            </a:r>
            <a:r>
              <a:rPr lang="zh-CN" altLang="en-US" dirty="0"/>
              <a:t>质心坐标系中的二体轨道</a:t>
            </a:r>
          </a:p>
        </p:txBody>
      </p:sp>
      <p:pic>
        <p:nvPicPr>
          <p:cNvPr id="604162" name="Picture 2" descr="C:\Documents and Settings\HP\桌面\img5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952" y="1196752"/>
            <a:ext cx="539115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79512" y="1556792"/>
            <a:ext cx="280831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HD 102195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该视向速度变化由一个轨道周期为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4.1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天的圆轨道上的行星运动引起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上图已将多个周期内观测到的数据点都叠加到一个轨道周期内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其横坐标为周期相位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;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纵坐标为视向速度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实线是拟合计算的视向速度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下图则显示了观测的视向速度值和最佳拟合之间的偏差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O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–</a:t>
            </a:r>
            <a:r>
              <a:rPr lang="en-US" altLang="zh-CN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),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横坐标为儒略日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2311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单行星系统的例子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53509E1-24D2-E4C8-8064-0285AED36047}"/>
                  </a:ext>
                </a:extLst>
              </p14:cNvPr>
              <p14:cNvContentPartPr/>
              <p14:nvPr/>
            </p14:nvContentPartPr>
            <p14:xfrm>
              <a:off x="783720" y="4223520"/>
              <a:ext cx="996120" cy="360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53509E1-24D2-E4C8-8064-0285AED360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880" y="4160160"/>
                <a:ext cx="1027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5FD6F77-4EE0-1CB4-43E5-EAC5DE7A1509}"/>
                  </a:ext>
                </a:extLst>
              </p14:cNvPr>
              <p14:cNvContentPartPr/>
              <p14:nvPr/>
            </p14:nvContentPartPr>
            <p14:xfrm>
              <a:off x="557640" y="4463640"/>
              <a:ext cx="988920" cy="120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5FD6F77-4EE0-1CB4-43E5-EAC5DE7A15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800" y="4400280"/>
                <a:ext cx="10202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0B7E339-5A16-9981-48EC-7C3690BBD455}"/>
                  </a:ext>
                </a:extLst>
              </p14:cNvPr>
              <p14:cNvContentPartPr/>
              <p14:nvPr/>
            </p14:nvContentPartPr>
            <p14:xfrm>
              <a:off x="2372400" y="4513320"/>
              <a:ext cx="657000" cy="28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0B7E339-5A16-9981-48EC-7C3690BBD4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6560" y="4449960"/>
                <a:ext cx="688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5AE773B-F05E-BEB2-EAB8-4B8DF35DD52C}"/>
                  </a:ext>
                </a:extLst>
              </p14:cNvPr>
              <p14:cNvContentPartPr/>
              <p14:nvPr/>
            </p14:nvContentPartPr>
            <p14:xfrm>
              <a:off x="275400" y="4710960"/>
              <a:ext cx="1652760" cy="853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5AE773B-F05E-BEB2-EAB8-4B8DF35DD5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9560" y="4647600"/>
                <a:ext cx="1684080" cy="2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18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2.3.3 </a:t>
            </a:r>
            <a:r>
              <a:rPr lang="zh-CN" altLang="en-US" dirty="0"/>
              <a:t>质心坐标系中的二体轨道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509166"/>
            <a:ext cx="280831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HD 47536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该视向速度曲线由一个轨道周期为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712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天的行星运动引起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它的轨道偏心率较大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横坐标为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JD–2400000;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纵坐标为视向速度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同时显示了测量误差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实线是拟合计算的视向速度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下图则显示了观测到的视向速度值和最佳拟合之间的偏差（</a:t>
            </a:r>
            <a:r>
              <a:rPr lang="en-US" altLang="zh-CN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O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–</a:t>
            </a:r>
            <a:r>
              <a:rPr lang="en-US" altLang="zh-CN" sz="200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平均大约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25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米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秒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注：更多的观测资料表明，该系统中至少有两颗行星，周期也不是</a:t>
            </a:r>
            <a:r>
              <a:rPr lang="en-US" altLang="zh-CN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712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天！</a:t>
            </a:r>
          </a:p>
        </p:txBody>
      </p:sp>
      <p:pic>
        <p:nvPicPr>
          <p:cNvPr id="603139" name="Picture 3" descr="C:\Documents and Settings\HP\桌面\eso0305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49360"/>
            <a:ext cx="5902352" cy="576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90872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单行星系统的例子</a:t>
            </a:r>
          </a:p>
        </p:txBody>
      </p:sp>
    </p:spTree>
    <p:extLst>
      <p:ext uri="{BB962C8B-B14F-4D97-AF65-F5344CB8AC3E}">
        <p14:creationId xmlns:p14="http://schemas.microsoft.com/office/powerpoint/2010/main" val="210221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2.3.3 </a:t>
            </a:r>
            <a:r>
              <a:rPr lang="zh-CN" altLang="en-US" dirty="0"/>
              <a:t>质心坐标系中的二体轨道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412776"/>
            <a:ext cx="28083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HD 80606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该视向速度由一个轨道周期为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111.5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天、高轨道偏心率、大约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倍木星质量的行星运动引起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横坐标为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JD–2400000;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纵坐标为视向速度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不同颜色的点表示来源于不同望远镜的数据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实线是拟合计算的视向速度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90872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单行星系统的例子</a:t>
            </a:r>
          </a:p>
        </p:txBody>
      </p:sp>
      <p:pic>
        <p:nvPicPr>
          <p:cNvPr id="605186" name="Picture 2" descr="C:\Documents and Settings\HP\桌面\HD80606b_Orbi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34739"/>
            <a:ext cx="2232247" cy="318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01963"/>
              </p:ext>
            </p:extLst>
          </p:nvPr>
        </p:nvGraphicFramePr>
        <p:xfrm>
          <a:off x="3631744" y="4941168"/>
          <a:ext cx="2884472" cy="1676400"/>
        </p:xfrm>
        <a:graphic>
          <a:graphicData uri="http://schemas.openxmlformats.org/drawingml/2006/table">
            <a:tbl>
              <a:tblPr/>
              <a:tblGrid>
                <a:gridCol w="48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0.453±0.015AU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0.9336±0.0002</a:t>
                      </a:r>
                      <a:endParaRPr lang="zh-CN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111.436±0.003 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89.285±0.023°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sz="16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τ</a:t>
                      </a:r>
                      <a:endParaRPr lang="en-US" sz="160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JD</a:t>
                      </a:r>
                      <a:r>
                        <a:rPr lang="en-US" sz="1600" dirty="0"/>
                        <a:t>2,454,424.857±0.05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05187" name="Picture 3" descr="C:\Documents and Settings\HP\桌面\eso011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76" y="980728"/>
            <a:ext cx="571484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4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59283"/>
            <a:ext cx="8229600" cy="63341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2.3.3 </a:t>
            </a:r>
            <a:r>
              <a:rPr lang="zh-CN" altLang="en-US" dirty="0"/>
              <a:t>质心坐标系中的二体轨道</a:t>
            </a:r>
          </a:p>
        </p:txBody>
      </p:sp>
      <p:pic>
        <p:nvPicPr>
          <p:cNvPr id="609282" name="Picture 2" descr="C:\Documents and Settings\HP\桌面\img2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1628800"/>
            <a:ext cx="382707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9286" name="Picture 6" descr="C:\Documents and Settings\HP\桌面\img2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436" y="1571432"/>
            <a:ext cx="2581060" cy="459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604211" y="4437112"/>
            <a:ext cx="4200036" cy="1858608"/>
            <a:chOff x="107504" y="4612737"/>
            <a:chExt cx="5362575" cy="2128631"/>
          </a:xfrm>
        </p:grpSpPr>
        <p:grpSp>
          <p:nvGrpSpPr>
            <p:cNvPr id="4" name="组合 3"/>
            <p:cNvGrpSpPr/>
            <p:nvPr/>
          </p:nvGrpSpPr>
          <p:grpSpPr>
            <a:xfrm>
              <a:off x="107504" y="4612737"/>
              <a:ext cx="5362575" cy="2128631"/>
              <a:chOff x="144463" y="364265"/>
              <a:chExt cx="5362575" cy="2128631"/>
            </a:xfrm>
          </p:grpSpPr>
          <p:pic>
            <p:nvPicPr>
              <p:cNvPr id="60928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463" y="2292871"/>
                <a:ext cx="5362575" cy="200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928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464" y="364265"/>
                <a:ext cx="4917214" cy="1970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" name="矩形 4"/>
            <p:cNvSpPr/>
            <p:nvPr/>
          </p:nvSpPr>
          <p:spPr>
            <a:xfrm>
              <a:off x="2160266" y="4676943"/>
              <a:ext cx="2851235" cy="669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Clear peaks are evident for the first three planets.</a:t>
              </a:r>
              <a:endParaRPr lang="zh-CN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79511" y="1412776"/>
            <a:ext cx="23762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HD 40307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该视向速度主要由三个轨道周期分别为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4.2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天、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9.6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天和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20.5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天的行星运动引起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对视向速度的傅里叶分析给出非常清晰的峰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90872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多行星系统的例子</a:t>
            </a:r>
          </a:p>
        </p:txBody>
      </p:sp>
      <p:graphicFrame>
        <p:nvGraphicFramePr>
          <p:cNvPr id="1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450410"/>
              </p:ext>
            </p:extLst>
          </p:nvPr>
        </p:nvGraphicFramePr>
        <p:xfrm>
          <a:off x="107504" y="4293096"/>
          <a:ext cx="2789976" cy="2217696"/>
        </p:xfrm>
        <a:graphic>
          <a:graphicData uri="http://schemas.openxmlformats.org/drawingml/2006/table">
            <a:tbl>
              <a:tblPr/>
              <a:tblGrid>
                <a:gridCol w="55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Planet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Mass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200" i="1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1200" baseline="-25000" dirty="0">
                          <a:latin typeface="Times New Roman" pitchFamily="18" charset="0"/>
                          <a:cs typeface="Times New Roman" pitchFamily="18" charset="0"/>
                        </a:rPr>
                        <a:t>⊕</a:t>
                      </a:r>
                      <a:r>
                        <a:rPr lang="en-US" altLang="zh-CN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(AU)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Period</a:t>
                      </a:r>
                      <a:b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(days)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B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B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4.0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0.0468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4.3123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0.20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6.6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0.0799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9.6184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0.06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9.5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0.1321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20.432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0.07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</a:t>
                      </a:r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0.1886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34.62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0.15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5.2 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0.247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51.76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0.02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</a:t>
                      </a:r>
                      <a:endParaRPr 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7.1</a:t>
                      </a:r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0.600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197.8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0.29</a:t>
                      </a:r>
                      <a:endParaRPr lang="zh-CN" altLang="en-US" sz="1200" dirty="0"/>
                    </a:p>
                  </a:txBody>
                  <a:tcPr marL="61999" marR="61999" marT="31000" marB="31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45000">
                          <a:srgbClr val="96C789"/>
                        </a:gs>
                        <a:gs pos="25000">
                          <a:srgbClr val="92D050">
                            <a:alpha val="99000"/>
                          </a:srgbClr>
                        </a:gs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65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2915815" y="920914"/>
            <a:ext cx="612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2008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年该系统中发现三颗行星。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2012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年，更多的数据和更多的分析再次发现三颗行星。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5815" y="6167045"/>
            <a:ext cx="6120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左图是观测数据、三颗行星拟合曲线、傅里叶分析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右图为三个</a:t>
            </a:r>
            <a:r>
              <a:rPr lang="en-US" altLang="zh-CN" dirty="0" err="1">
                <a:latin typeface="华文楷体" pitchFamily="2" charset="-122"/>
                <a:ea typeface="华文楷体" pitchFamily="2" charset="-122"/>
              </a:rPr>
              <a:t>Kepler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轨道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去除其他两颗行星效果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的拟合效果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066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2.3.3 </a:t>
            </a:r>
            <a:r>
              <a:rPr lang="zh-CN" altLang="en-US" dirty="0"/>
              <a:t>质心坐标系中的二体轨道</a:t>
            </a:r>
          </a:p>
        </p:txBody>
      </p:sp>
      <p:pic>
        <p:nvPicPr>
          <p:cNvPr id="610306" name="Picture 2" descr="C:\Documents and Settings\HP\桌面\aa15577-10-fig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376880"/>
            <a:ext cx="6629873" cy="54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3" y="940658"/>
            <a:ext cx="662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视向速度法发现的多行星的系统 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HD 10180</a:t>
            </a:r>
            <a:endParaRPr lang="zh-CN" altLang="en-US" sz="20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3212976"/>
            <a:ext cx="23042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上图为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HD 10180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的视向速度测量（红点）及包含七个行星的动力学模拟。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下图为模拟结果和观测数据之差。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注：第七个行星有待进一步证实</a:t>
            </a:r>
          </a:p>
        </p:txBody>
      </p:sp>
    </p:spTree>
    <p:extLst>
      <p:ext uri="{BB962C8B-B14F-4D97-AF65-F5344CB8AC3E}">
        <p14:creationId xmlns:p14="http://schemas.microsoft.com/office/powerpoint/2010/main" val="10643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1" name="Group 47"/>
          <p:cNvGrpSpPr>
            <a:grpSpLocks/>
          </p:cNvGrpSpPr>
          <p:nvPr/>
        </p:nvGrpSpPr>
        <p:grpSpPr bwMode="auto">
          <a:xfrm>
            <a:off x="5395913" y="1177925"/>
            <a:ext cx="3335337" cy="3568700"/>
            <a:chOff x="1941" y="1093"/>
            <a:chExt cx="2101" cy="2248"/>
          </a:xfrm>
        </p:grpSpPr>
        <p:grpSp>
          <p:nvGrpSpPr>
            <p:cNvPr id="28698" name="Group 8"/>
            <p:cNvGrpSpPr>
              <a:grpSpLocks/>
            </p:cNvGrpSpPr>
            <p:nvPr/>
          </p:nvGrpSpPr>
          <p:grpSpPr bwMode="auto">
            <a:xfrm>
              <a:off x="1941" y="1093"/>
              <a:ext cx="2101" cy="2248"/>
              <a:chOff x="1796" y="957"/>
              <a:chExt cx="2101" cy="2248"/>
            </a:xfrm>
          </p:grpSpPr>
          <p:grpSp>
            <p:nvGrpSpPr>
              <p:cNvPr id="28710" name="Group 9"/>
              <p:cNvGrpSpPr>
                <a:grpSpLocks/>
              </p:cNvGrpSpPr>
              <p:nvPr/>
            </p:nvGrpSpPr>
            <p:grpSpPr bwMode="auto">
              <a:xfrm>
                <a:off x="1796" y="1107"/>
                <a:ext cx="2101" cy="2098"/>
                <a:chOff x="1805" y="1107"/>
                <a:chExt cx="2101" cy="2098"/>
              </a:xfrm>
            </p:grpSpPr>
            <p:sp>
              <p:nvSpPr>
                <p:cNvPr id="28711" name="Oval 10"/>
                <p:cNvSpPr>
                  <a:spLocks noChangeArrowheads="1"/>
                </p:cNvSpPr>
                <p:nvPr/>
              </p:nvSpPr>
              <p:spPr bwMode="auto">
                <a:xfrm>
                  <a:off x="1805" y="1113"/>
                  <a:ext cx="2101" cy="2092"/>
                </a:xfrm>
                <a:prstGeom prst="ellipse">
                  <a:avLst/>
                </a:prstGeom>
                <a:noFill/>
                <a:ln w="28575" algn="ctr">
                  <a:solidFill>
                    <a:srgbClr val="FFCC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12" name="Freeform 11"/>
                <p:cNvSpPr>
                  <a:spLocks/>
                </p:cNvSpPr>
                <p:nvPr/>
              </p:nvSpPr>
              <p:spPr bwMode="auto">
                <a:xfrm>
                  <a:off x="1809" y="2178"/>
                  <a:ext cx="2096" cy="140"/>
                </a:xfrm>
                <a:custGeom>
                  <a:avLst/>
                  <a:gdLst>
                    <a:gd name="T0" fmla="*/ 0 w 1629"/>
                    <a:gd name="T1" fmla="*/ 0 h 109"/>
                    <a:gd name="T2" fmla="*/ 3636 w 1629"/>
                    <a:gd name="T3" fmla="*/ 487 h 109"/>
                    <a:gd name="T4" fmla="*/ 7392 w 1629"/>
                    <a:gd name="T5" fmla="*/ 40 h 109"/>
                    <a:gd name="T6" fmla="*/ 0 60000 65536"/>
                    <a:gd name="T7" fmla="*/ 0 60000 65536"/>
                    <a:gd name="T8" fmla="*/ 0 60000 65536"/>
                    <a:gd name="T9" fmla="*/ 0 w 1629"/>
                    <a:gd name="T10" fmla="*/ 0 h 109"/>
                    <a:gd name="T11" fmla="*/ 1629 w 1629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29" h="109">
                      <a:moveTo>
                        <a:pt x="0" y="0"/>
                      </a:moveTo>
                      <a:cubicBezTo>
                        <a:pt x="265" y="53"/>
                        <a:pt x="530" y="107"/>
                        <a:pt x="801" y="108"/>
                      </a:cubicBezTo>
                      <a:cubicBezTo>
                        <a:pt x="1072" y="109"/>
                        <a:pt x="1350" y="59"/>
                        <a:pt x="1629" y="9"/>
                      </a:cubicBezTo>
                    </a:path>
                  </a:pathLst>
                </a:cu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1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610" y="2160"/>
                  <a:ext cx="270" cy="144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 type="stealth" w="med" len="lg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14" name="Line 13"/>
                <p:cNvSpPr>
                  <a:spLocks noChangeShapeType="1"/>
                </p:cNvSpPr>
                <p:nvPr/>
              </p:nvSpPr>
              <p:spPr bwMode="auto">
                <a:xfrm>
                  <a:off x="2880" y="2160"/>
                  <a:ext cx="726" cy="91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 type="stealth" w="med" len="lg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1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0" y="1107"/>
                  <a:ext cx="0" cy="1053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8688" name="Object 16"/>
              <p:cNvGraphicFramePr>
                <a:graphicFrameLocks noChangeAspect="1"/>
              </p:cNvGraphicFramePr>
              <p:nvPr/>
            </p:nvGraphicFramePr>
            <p:xfrm>
              <a:off x="2513" y="2342"/>
              <a:ext cx="113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64880" imgH="164880" progId="Equation.DSMT4">
                      <p:embed/>
                    </p:oleObj>
                  </mc:Choice>
                  <mc:Fallback>
                    <p:oleObj name="Equation" r:id="rId3" imgW="164880" imgH="16488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3" y="2342"/>
                            <a:ext cx="113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9" name="Object 17"/>
              <p:cNvGraphicFramePr>
                <a:graphicFrameLocks noChangeAspect="1"/>
              </p:cNvGraphicFramePr>
              <p:nvPr/>
            </p:nvGraphicFramePr>
            <p:xfrm>
              <a:off x="2827" y="957"/>
              <a:ext cx="104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52280" imgH="164880" progId="Equation.DSMT4">
                      <p:embed/>
                    </p:oleObj>
                  </mc:Choice>
                  <mc:Fallback>
                    <p:oleObj name="Equation" r:id="rId5" imgW="152280" imgH="16488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7" y="957"/>
                            <a:ext cx="104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0" name="Object 18"/>
              <p:cNvGraphicFramePr>
                <a:graphicFrameLocks noChangeAspect="1"/>
              </p:cNvGraphicFramePr>
              <p:nvPr/>
            </p:nvGraphicFramePr>
            <p:xfrm>
              <a:off x="3487" y="2290"/>
              <a:ext cx="113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64880" imgH="164880" progId="Equation.DSMT4">
                      <p:embed/>
                    </p:oleObj>
                  </mc:Choice>
                  <mc:Fallback>
                    <p:oleObj name="Equation" r:id="rId7" imgW="164880" imgH="16488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7" y="2290"/>
                            <a:ext cx="113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680" name="Object 8"/>
            <p:cNvGraphicFramePr>
              <a:graphicFrameLocks noChangeAspect="1"/>
            </p:cNvGraphicFramePr>
            <p:nvPr/>
          </p:nvGraphicFramePr>
          <p:xfrm>
            <a:off x="2838" y="2177"/>
            <a:ext cx="14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177480" progId="Equation.DSMT4">
                    <p:embed/>
                  </p:oleObj>
                </mc:Choice>
                <mc:Fallback>
                  <p:oleObj name="Equation" r:id="rId9" imgW="16488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8" y="2177"/>
                          <a:ext cx="14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9" name="Freeform 21"/>
            <p:cNvSpPr>
              <a:spLocks/>
            </p:cNvSpPr>
            <p:nvPr/>
          </p:nvSpPr>
          <p:spPr bwMode="auto">
            <a:xfrm>
              <a:off x="2161" y="1666"/>
              <a:ext cx="1679" cy="1234"/>
            </a:xfrm>
            <a:custGeom>
              <a:avLst/>
              <a:gdLst>
                <a:gd name="T0" fmla="*/ 0 w 1305"/>
                <a:gd name="T1" fmla="*/ 4263 h 963"/>
                <a:gd name="T2" fmla="*/ 3673 w 1305"/>
                <a:gd name="T3" fmla="*/ 2947 h 963"/>
                <a:gd name="T4" fmla="*/ 5918 w 1305"/>
                <a:gd name="T5" fmla="*/ 0 h 963"/>
                <a:gd name="T6" fmla="*/ 0 60000 65536"/>
                <a:gd name="T7" fmla="*/ 0 60000 65536"/>
                <a:gd name="T8" fmla="*/ 0 60000 65536"/>
                <a:gd name="T9" fmla="*/ 0 w 1305"/>
                <a:gd name="T10" fmla="*/ 0 h 963"/>
                <a:gd name="T11" fmla="*/ 1305 w 1305"/>
                <a:gd name="T12" fmla="*/ 963 h 9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5" h="963">
                  <a:moveTo>
                    <a:pt x="0" y="963"/>
                  </a:moveTo>
                  <a:cubicBezTo>
                    <a:pt x="296" y="894"/>
                    <a:pt x="593" y="826"/>
                    <a:pt x="810" y="666"/>
                  </a:cubicBezTo>
                  <a:cubicBezTo>
                    <a:pt x="1027" y="506"/>
                    <a:pt x="1166" y="253"/>
                    <a:pt x="130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0" name="Freeform 22"/>
            <p:cNvSpPr>
              <a:spLocks/>
            </p:cNvSpPr>
            <p:nvPr/>
          </p:nvSpPr>
          <p:spPr bwMode="auto">
            <a:xfrm>
              <a:off x="2170" y="1657"/>
              <a:ext cx="1667" cy="1234"/>
            </a:xfrm>
            <a:custGeom>
              <a:avLst/>
              <a:gdLst>
                <a:gd name="T0" fmla="*/ 0 w 1296"/>
                <a:gd name="T1" fmla="*/ 4263 h 963"/>
                <a:gd name="T2" fmla="*/ 2283 w 1296"/>
                <a:gd name="T3" fmla="*/ 1075 h 963"/>
                <a:gd name="T4" fmla="*/ 5871 w 1296"/>
                <a:gd name="T5" fmla="*/ 0 h 963"/>
                <a:gd name="T6" fmla="*/ 0 60000 65536"/>
                <a:gd name="T7" fmla="*/ 0 60000 65536"/>
                <a:gd name="T8" fmla="*/ 0 60000 65536"/>
                <a:gd name="T9" fmla="*/ 0 w 1296"/>
                <a:gd name="T10" fmla="*/ 0 h 963"/>
                <a:gd name="T11" fmla="*/ 1296 w 1296"/>
                <a:gd name="T12" fmla="*/ 963 h 9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963">
                  <a:moveTo>
                    <a:pt x="0" y="963"/>
                  </a:moveTo>
                  <a:cubicBezTo>
                    <a:pt x="144" y="683"/>
                    <a:pt x="288" y="403"/>
                    <a:pt x="504" y="243"/>
                  </a:cubicBezTo>
                  <a:cubicBezTo>
                    <a:pt x="720" y="83"/>
                    <a:pt x="1008" y="41"/>
                    <a:pt x="129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1" name="Line 23"/>
            <p:cNvSpPr>
              <a:spLocks noChangeShapeType="1"/>
            </p:cNvSpPr>
            <p:nvPr/>
          </p:nvSpPr>
          <p:spPr bwMode="auto">
            <a:xfrm flipV="1">
              <a:off x="3016" y="2107"/>
              <a:ext cx="558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2" name="Line 24"/>
            <p:cNvSpPr>
              <a:spLocks noChangeShapeType="1"/>
            </p:cNvSpPr>
            <p:nvPr/>
          </p:nvSpPr>
          <p:spPr bwMode="auto">
            <a:xfrm flipH="1" flipV="1">
              <a:off x="2890" y="1900"/>
              <a:ext cx="126" cy="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3" name="Line 25"/>
            <p:cNvSpPr>
              <a:spLocks noChangeShapeType="1"/>
            </p:cNvSpPr>
            <p:nvPr/>
          </p:nvSpPr>
          <p:spPr bwMode="auto">
            <a:xfrm flipH="1" flipV="1">
              <a:off x="2260" y="1549"/>
              <a:ext cx="756" cy="7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8681" name="Object 9"/>
            <p:cNvGraphicFramePr>
              <a:graphicFrameLocks noChangeAspect="1"/>
            </p:cNvGraphicFramePr>
            <p:nvPr/>
          </p:nvGraphicFramePr>
          <p:xfrm>
            <a:off x="3611" y="2010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0440" imgH="164880" progId="Equation.DSMT4">
                    <p:embed/>
                  </p:oleObj>
                </mc:Choice>
                <mc:Fallback>
                  <p:oleObj name="Equation" r:id="rId11" imgW="19044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2010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10"/>
            <p:cNvGraphicFramePr>
              <a:graphicFrameLocks noChangeAspect="1"/>
            </p:cNvGraphicFramePr>
            <p:nvPr/>
          </p:nvGraphicFramePr>
          <p:xfrm>
            <a:off x="2136" y="1399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440" imgH="164880" progId="Equation.DSMT4">
                    <p:embed/>
                  </p:oleObj>
                </mc:Choice>
                <mc:Fallback>
                  <p:oleObj name="Equation" r:id="rId13" imgW="19044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1399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2740" y="1742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0440" imgH="164880" progId="Equation.DSMT4">
                    <p:embed/>
                  </p:oleObj>
                </mc:Choice>
                <mc:Fallback>
                  <p:oleObj name="Equation" r:id="rId15" imgW="19044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1742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4" name="Line 30"/>
            <p:cNvSpPr>
              <a:spLocks noChangeShapeType="1"/>
            </p:cNvSpPr>
            <p:nvPr/>
          </p:nvSpPr>
          <p:spPr bwMode="auto">
            <a:xfrm>
              <a:off x="3016" y="2296"/>
              <a:ext cx="272" cy="1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5" name="Freeform 31"/>
            <p:cNvSpPr>
              <a:spLocks/>
            </p:cNvSpPr>
            <p:nvPr/>
          </p:nvSpPr>
          <p:spPr bwMode="auto">
            <a:xfrm>
              <a:off x="3106" y="2251"/>
              <a:ext cx="54" cy="99"/>
            </a:xfrm>
            <a:custGeom>
              <a:avLst/>
              <a:gdLst>
                <a:gd name="T0" fmla="*/ 1 w 108"/>
                <a:gd name="T1" fmla="*/ 0 h 207"/>
                <a:gd name="T2" fmla="*/ 2 w 108"/>
                <a:gd name="T3" fmla="*/ 1 h 207"/>
                <a:gd name="T4" fmla="*/ 0 w 108"/>
                <a:gd name="T5" fmla="*/ 2 h 207"/>
                <a:gd name="T6" fmla="*/ 0 60000 65536"/>
                <a:gd name="T7" fmla="*/ 0 60000 65536"/>
                <a:gd name="T8" fmla="*/ 0 60000 65536"/>
                <a:gd name="T9" fmla="*/ 0 w 108"/>
                <a:gd name="T10" fmla="*/ 0 h 207"/>
                <a:gd name="T11" fmla="*/ 108 w 108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207">
                  <a:moveTo>
                    <a:pt x="54" y="0"/>
                  </a:moveTo>
                  <a:cubicBezTo>
                    <a:pt x="81" y="46"/>
                    <a:pt x="108" y="92"/>
                    <a:pt x="99" y="126"/>
                  </a:cubicBezTo>
                  <a:cubicBezTo>
                    <a:pt x="90" y="160"/>
                    <a:pt x="45" y="183"/>
                    <a:pt x="0" y="207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6" name="Freeform 32"/>
            <p:cNvSpPr>
              <a:spLocks/>
            </p:cNvSpPr>
            <p:nvPr/>
          </p:nvSpPr>
          <p:spPr bwMode="auto">
            <a:xfrm>
              <a:off x="2944" y="2341"/>
              <a:ext cx="135" cy="27"/>
            </a:xfrm>
            <a:custGeom>
              <a:avLst/>
              <a:gdLst>
                <a:gd name="T0" fmla="*/ 0 w 504"/>
                <a:gd name="T1" fmla="*/ 0 h 112"/>
                <a:gd name="T2" fmla="*/ 0 w 504"/>
                <a:gd name="T3" fmla="*/ 0 h 112"/>
                <a:gd name="T4" fmla="*/ 0 w 504"/>
                <a:gd name="T5" fmla="*/ 0 h 112"/>
                <a:gd name="T6" fmla="*/ 0 60000 65536"/>
                <a:gd name="T7" fmla="*/ 0 60000 65536"/>
                <a:gd name="T8" fmla="*/ 0 60000 65536"/>
                <a:gd name="T9" fmla="*/ 0 w 504"/>
                <a:gd name="T10" fmla="*/ 0 h 112"/>
                <a:gd name="T11" fmla="*/ 504 w 504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2">
                  <a:moveTo>
                    <a:pt x="0" y="27"/>
                  </a:moveTo>
                  <a:cubicBezTo>
                    <a:pt x="88" y="69"/>
                    <a:pt x="177" y="112"/>
                    <a:pt x="261" y="108"/>
                  </a:cubicBezTo>
                  <a:cubicBezTo>
                    <a:pt x="345" y="104"/>
                    <a:pt x="462" y="19"/>
                    <a:pt x="504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7" name="Freeform 33"/>
            <p:cNvSpPr>
              <a:spLocks/>
            </p:cNvSpPr>
            <p:nvPr/>
          </p:nvSpPr>
          <p:spPr bwMode="auto">
            <a:xfrm>
              <a:off x="3502" y="2233"/>
              <a:ext cx="27" cy="180"/>
            </a:xfrm>
            <a:custGeom>
              <a:avLst/>
              <a:gdLst>
                <a:gd name="T0" fmla="*/ 0 w 135"/>
                <a:gd name="T1" fmla="*/ 0 h 450"/>
                <a:gd name="T2" fmla="*/ 0 w 135"/>
                <a:gd name="T3" fmla="*/ 1 h 450"/>
                <a:gd name="T4" fmla="*/ 0 w 135"/>
                <a:gd name="T5" fmla="*/ 2 h 450"/>
                <a:gd name="T6" fmla="*/ 0 60000 65536"/>
                <a:gd name="T7" fmla="*/ 0 60000 65536"/>
                <a:gd name="T8" fmla="*/ 0 60000 65536"/>
                <a:gd name="T9" fmla="*/ 0 w 135"/>
                <a:gd name="T10" fmla="*/ 0 h 450"/>
                <a:gd name="T11" fmla="*/ 135 w 135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450">
                  <a:moveTo>
                    <a:pt x="0" y="0"/>
                  </a:moveTo>
                  <a:cubicBezTo>
                    <a:pt x="58" y="61"/>
                    <a:pt x="117" y="123"/>
                    <a:pt x="126" y="198"/>
                  </a:cubicBezTo>
                  <a:cubicBezTo>
                    <a:pt x="135" y="273"/>
                    <a:pt x="94" y="361"/>
                    <a:pt x="54" y="45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8684" name="Object 12"/>
            <p:cNvGraphicFramePr>
              <a:graphicFrameLocks noChangeAspect="1"/>
            </p:cNvGraphicFramePr>
            <p:nvPr/>
          </p:nvGraphicFramePr>
          <p:xfrm>
            <a:off x="3555" y="2204"/>
            <a:ext cx="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8560" imgH="164880" progId="Equation.DSMT4">
                    <p:embed/>
                  </p:oleObj>
                </mc:Choice>
                <mc:Fallback>
                  <p:oleObj name="Equation" r:id="rId17" imgW="8856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2204"/>
                          <a:ext cx="92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13"/>
            <p:cNvGraphicFramePr>
              <a:graphicFrameLocks noChangeAspect="1"/>
            </p:cNvGraphicFramePr>
            <p:nvPr/>
          </p:nvGraphicFramePr>
          <p:xfrm>
            <a:off x="3181" y="2227"/>
            <a:ext cx="15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2280" imgH="139680" progId="Equation.DSMT4">
                    <p:embed/>
                  </p:oleObj>
                </mc:Choice>
                <mc:Fallback>
                  <p:oleObj name="Equation" r:id="rId19" imgW="15228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" y="2227"/>
                          <a:ext cx="158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14"/>
            <p:cNvGraphicFramePr>
              <a:graphicFrameLocks noChangeAspect="1"/>
            </p:cNvGraphicFramePr>
            <p:nvPr/>
          </p:nvGraphicFramePr>
          <p:xfrm>
            <a:off x="3023" y="2359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2359"/>
                          <a:ext cx="108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15"/>
            <p:cNvGraphicFramePr>
              <a:graphicFrameLocks noChangeAspect="1"/>
            </p:cNvGraphicFramePr>
            <p:nvPr/>
          </p:nvGraphicFramePr>
          <p:xfrm>
            <a:off x="3023" y="2359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2359"/>
                          <a:ext cx="108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Oval 38"/>
            <p:cNvSpPr>
              <a:spLocks noChangeArrowheads="1"/>
            </p:cNvSpPr>
            <p:nvPr/>
          </p:nvSpPr>
          <p:spPr bwMode="auto">
            <a:xfrm>
              <a:off x="3718" y="1819"/>
              <a:ext cx="38" cy="45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9" name="Oval 39"/>
            <p:cNvSpPr>
              <a:spLocks noChangeArrowheads="1"/>
            </p:cNvSpPr>
            <p:nvPr/>
          </p:nvSpPr>
          <p:spPr bwMode="auto">
            <a:xfrm>
              <a:off x="2999" y="2270"/>
              <a:ext cx="38" cy="45"/>
            </a:xfrm>
            <a:prstGeom prst="ellipse">
              <a:avLst/>
            </a:prstGeom>
            <a:solidFill>
              <a:srgbClr val="FFCC00"/>
            </a:solidFill>
            <a:ln w="28575" algn="ctr">
              <a:solidFill>
                <a:srgbClr val="FFCC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702300" y="1663700"/>
            <a:ext cx="2051050" cy="1862138"/>
            <a:chOff x="2134" y="940"/>
            <a:chExt cx="1292" cy="1173"/>
          </a:xfrm>
        </p:grpSpPr>
        <p:grpSp>
          <p:nvGrpSpPr>
            <p:cNvPr id="28694" name="Group 43"/>
            <p:cNvGrpSpPr>
              <a:grpSpLocks/>
            </p:cNvGrpSpPr>
            <p:nvPr/>
          </p:nvGrpSpPr>
          <p:grpSpPr bwMode="auto">
            <a:xfrm>
              <a:off x="2250" y="1080"/>
              <a:ext cx="1035" cy="882"/>
              <a:chOff x="2259" y="1557"/>
              <a:chExt cx="1035" cy="882"/>
            </a:xfrm>
          </p:grpSpPr>
          <p:sp>
            <p:nvSpPr>
              <p:cNvPr id="28695" name="Line 40"/>
              <p:cNvSpPr>
                <a:spLocks noChangeShapeType="1"/>
              </p:cNvSpPr>
              <p:nvPr/>
            </p:nvSpPr>
            <p:spPr bwMode="auto">
              <a:xfrm>
                <a:off x="3016" y="2296"/>
                <a:ext cx="278" cy="14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96" name="Line 41"/>
              <p:cNvSpPr>
                <a:spLocks noChangeShapeType="1"/>
              </p:cNvSpPr>
              <p:nvPr/>
            </p:nvSpPr>
            <p:spPr bwMode="auto">
              <a:xfrm flipV="1">
                <a:off x="3015" y="1773"/>
                <a:ext cx="243" cy="5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97" name="Line 42"/>
              <p:cNvSpPr>
                <a:spLocks noChangeShapeType="1"/>
              </p:cNvSpPr>
              <p:nvPr/>
            </p:nvSpPr>
            <p:spPr bwMode="auto">
              <a:xfrm flipH="1" flipV="1">
                <a:off x="2259" y="1557"/>
                <a:ext cx="747" cy="72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3275" y="1982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90440" imgH="164880" progId="Equation.DSMT4">
                    <p:embed/>
                  </p:oleObj>
                </mc:Choice>
                <mc:Fallback>
                  <p:oleObj name="Equation" r:id="rId23" imgW="19044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1982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6"/>
            <p:cNvGraphicFramePr>
              <a:graphicFrameLocks noChangeAspect="1"/>
            </p:cNvGraphicFramePr>
            <p:nvPr/>
          </p:nvGraphicFramePr>
          <p:xfrm>
            <a:off x="3123" y="1128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90440" imgH="164880" progId="Equation.DSMT4">
                    <p:embed/>
                  </p:oleObj>
                </mc:Choice>
                <mc:Fallback>
                  <p:oleObj name="Equation" r:id="rId25" imgW="19044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1128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2134" y="940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90440" imgH="164880" progId="Equation.DSMT4">
                    <p:embed/>
                  </p:oleObj>
                </mc:Choice>
                <mc:Fallback>
                  <p:oleObj name="Equation" r:id="rId27" imgW="19044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4" y="940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458788" y="3711575"/>
          <a:ext cx="3705225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904760" imgH="1422360" progId="Equation.DSMT4">
                  <p:embed/>
                </p:oleObj>
              </mc:Choice>
              <mc:Fallback>
                <p:oleObj name="Equation" r:id="rId29" imgW="190476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3711575"/>
                        <a:ext cx="3705225" cy="276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2217"/>
              </p:ext>
            </p:extLst>
          </p:nvPr>
        </p:nvGraphicFramePr>
        <p:xfrm>
          <a:off x="3173413" y="5611813"/>
          <a:ext cx="982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82400" imgH="177480" progId="Equation.DSMT4">
                  <p:embed/>
                </p:oleObj>
              </mc:Choice>
              <mc:Fallback>
                <p:oleObj name="Equation" r:id="rId31" imgW="48240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5611813"/>
                        <a:ext cx="982662" cy="3619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9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57200" y="1271588"/>
          <a:ext cx="39290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14600" imgH="1371600" progId="Equation.DSMT4">
                  <p:embed/>
                </p:oleObj>
              </mc:Choice>
              <mc:Fallback>
                <p:oleObj name="Equation" r:id="rId33" imgW="2514600" imgH="1371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71588"/>
                        <a:ext cx="3929063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/>
              <a:t>空间固定坐标系中的二体轨道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F4C3EF5-8D34-A2D9-84E9-69D99E4066B7}"/>
                  </a:ext>
                </a:extLst>
              </p14:cNvPr>
              <p14:cNvContentPartPr/>
              <p14:nvPr/>
            </p14:nvContentPartPr>
            <p14:xfrm>
              <a:off x="4521240" y="1146240"/>
              <a:ext cx="1112040" cy="456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F4C3EF5-8D34-A2D9-84E9-69D99E4066B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11880" y="1136880"/>
                <a:ext cx="1130760" cy="47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5" name="Group 36"/>
          <p:cNvGrpSpPr>
            <a:grpSpLocks/>
          </p:cNvGrpSpPr>
          <p:nvPr/>
        </p:nvGrpSpPr>
        <p:grpSpPr bwMode="auto">
          <a:xfrm>
            <a:off x="5759450" y="1606550"/>
            <a:ext cx="2051050" cy="1862138"/>
            <a:chOff x="2134" y="940"/>
            <a:chExt cx="1292" cy="1173"/>
          </a:xfrm>
        </p:grpSpPr>
        <p:grpSp>
          <p:nvGrpSpPr>
            <p:cNvPr id="29738" name="Group 37"/>
            <p:cNvGrpSpPr>
              <a:grpSpLocks/>
            </p:cNvGrpSpPr>
            <p:nvPr/>
          </p:nvGrpSpPr>
          <p:grpSpPr bwMode="auto">
            <a:xfrm>
              <a:off x="2250" y="1080"/>
              <a:ext cx="1035" cy="882"/>
              <a:chOff x="2259" y="1557"/>
              <a:chExt cx="1035" cy="882"/>
            </a:xfrm>
          </p:grpSpPr>
          <p:sp>
            <p:nvSpPr>
              <p:cNvPr id="29739" name="Line 38"/>
              <p:cNvSpPr>
                <a:spLocks noChangeShapeType="1"/>
              </p:cNvSpPr>
              <p:nvPr/>
            </p:nvSpPr>
            <p:spPr bwMode="auto">
              <a:xfrm>
                <a:off x="3016" y="2296"/>
                <a:ext cx="278" cy="14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40" name="Line 39"/>
              <p:cNvSpPr>
                <a:spLocks noChangeShapeType="1"/>
              </p:cNvSpPr>
              <p:nvPr/>
            </p:nvSpPr>
            <p:spPr bwMode="auto">
              <a:xfrm flipV="1">
                <a:off x="3015" y="1773"/>
                <a:ext cx="243" cy="5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41" name="Line 40"/>
              <p:cNvSpPr>
                <a:spLocks noChangeShapeType="1"/>
              </p:cNvSpPr>
              <p:nvPr/>
            </p:nvSpPr>
            <p:spPr bwMode="auto">
              <a:xfrm flipH="1" flipV="1">
                <a:off x="2259" y="1557"/>
                <a:ext cx="747" cy="72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9712" name="Object 16"/>
            <p:cNvGraphicFramePr>
              <a:graphicFrameLocks noChangeAspect="1"/>
            </p:cNvGraphicFramePr>
            <p:nvPr/>
          </p:nvGraphicFramePr>
          <p:xfrm>
            <a:off x="3275" y="1982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440" imgH="164880" progId="Equation.DSMT4">
                    <p:embed/>
                  </p:oleObj>
                </mc:Choice>
                <mc:Fallback>
                  <p:oleObj name="Equation" r:id="rId3" imgW="190440" imgH="164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1982"/>
                          <a:ext cx="151" cy="13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sysDot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3123" y="1128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0440" imgH="164880" progId="Equation.DSMT4">
                    <p:embed/>
                  </p:oleObj>
                </mc:Choice>
                <mc:Fallback>
                  <p:oleObj name="Equation" r:id="rId5" imgW="190440" imgH="1648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1128"/>
                          <a:ext cx="151" cy="13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sysDot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18"/>
            <p:cNvGraphicFramePr>
              <a:graphicFrameLocks noChangeAspect="1"/>
            </p:cNvGraphicFramePr>
            <p:nvPr/>
          </p:nvGraphicFramePr>
          <p:xfrm>
            <a:off x="2134" y="940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164880" progId="Equation.DSMT4">
                    <p:embed/>
                  </p:oleObj>
                </mc:Choice>
                <mc:Fallback>
                  <p:oleObj name="Equation" r:id="rId7" imgW="190440" imgH="1648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4" y="940"/>
                          <a:ext cx="151" cy="13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sysDot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6" name="Group 7"/>
          <p:cNvGrpSpPr>
            <a:grpSpLocks/>
          </p:cNvGrpSpPr>
          <p:nvPr/>
        </p:nvGrpSpPr>
        <p:grpSpPr bwMode="auto">
          <a:xfrm>
            <a:off x="5440363" y="1093788"/>
            <a:ext cx="3335337" cy="3568700"/>
            <a:chOff x="1796" y="957"/>
            <a:chExt cx="2101" cy="2248"/>
          </a:xfrm>
        </p:grpSpPr>
        <p:grpSp>
          <p:nvGrpSpPr>
            <p:cNvPr id="29732" name="Group 8"/>
            <p:cNvGrpSpPr>
              <a:grpSpLocks/>
            </p:cNvGrpSpPr>
            <p:nvPr/>
          </p:nvGrpSpPr>
          <p:grpSpPr bwMode="auto">
            <a:xfrm>
              <a:off x="1796" y="1107"/>
              <a:ext cx="2101" cy="2098"/>
              <a:chOff x="1805" y="1107"/>
              <a:chExt cx="2101" cy="2098"/>
            </a:xfrm>
          </p:grpSpPr>
          <p:sp>
            <p:nvSpPr>
              <p:cNvPr id="29733" name="Oval 9"/>
              <p:cNvSpPr>
                <a:spLocks noChangeArrowheads="1"/>
              </p:cNvSpPr>
              <p:nvPr/>
            </p:nvSpPr>
            <p:spPr bwMode="auto">
              <a:xfrm>
                <a:off x="1805" y="1113"/>
                <a:ext cx="2101" cy="2092"/>
              </a:xfrm>
              <a:prstGeom prst="ellipse">
                <a:avLst/>
              </a:prstGeom>
              <a:noFill/>
              <a:ln w="28575" algn="ctr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4" name="Freeform 10"/>
              <p:cNvSpPr>
                <a:spLocks/>
              </p:cNvSpPr>
              <p:nvPr/>
            </p:nvSpPr>
            <p:spPr bwMode="auto">
              <a:xfrm>
                <a:off x="1809" y="2178"/>
                <a:ext cx="2096" cy="140"/>
              </a:xfrm>
              <a:custGeom>
                <a:avLst/>
                <a:gdLst>
                  <a:gd name="T0" fmla="*/ 0 w 1629"/>
                  <a:gd name="T1" fmla="*/ 0 h 109"/>
                  <a:gd name="T2" fmla="*/ 3636 w 1629"/>
                  <a:gd name="T3" fmla="*/ 487 h 109"/>
                  <a:gd name="T4" fmla="*/ 7392 w 1629"/>
                  <a:gd name="T5" fmla="*/ 40 h 109"/>
                  <a:gd name="T6" fmla="*/ 0 60000 65536"/>
                  <a:gd name="T7" fmla="*/ 0 60000 65536"/>
                  <a:gd name="T8" fmla="*/ 0 60000 65536"/>
                  <a:gd name="T9" fmla="*/ 0 w 1629"/>
                  <a:gd name="T10" fmla="*/ 0 h 109"/>
                  <a:gd name="T11" fmla="*/ 1629 w 1629"/>
                  <a:gd name="T12" fmla="*/ 109 h 1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9" h="109">
                    <a:moveTo>
                      <a:pt x="0" y="0"/>
                    </a:moveTo>
                    <a:cubicBezTo>
                      <a:pt x="265" y="53"/>
                      <a:pt x="530" y="107"/>
                      <a:pt x="801" y="108"/>
                    </a:cubicBezTo>
                    <a:cubicBezTo>
                      <a:pt x="1072" y="109"/>
                      <a:pt x="1350" y="59"/>
                      <a:pt x="1629" y="9"/>
                    </a:cubicBezTo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5" name="Line 11"/>
              <p:cNvSpPr>
                <a:spLocks noChangeShapeType="1"/>
              </p:cNvSpPr>
              <p:nvPr/>
            </p:nvSpPr>
            <p:spPr bwMode="auto">
              <a:xfrm flipH="1">
                <a:off x="2610" y="2160"/>
                <a:ext cx="270" cy="14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 type="stealth" w="med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6" name="Line 12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726" cy="9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 type="stealth" w="med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7" name="Line 13"/>
              <p:cNvSpPr>
                <a:spLocks noChangeShapeType="1"/>
              </p:cNvSpPr>
              <p:nvPr/>
            </p:nvSpPr>
            <p:spPr bwMode="auto">
              <a:xfrm flipV="1">
                <a:off x="2880" y="1107"/>
                <a:ext cx="0" cy="105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9709" name="Object 13"/>
            <p:cNvGraphicFramePr>
              <a:graphicFrameLocks noChangeAspect="1"/>
            </p:cNvGraphicFramePr>
            <p:nvPr/>
          </p:nvGraphicFramePr>
          <p:xfrm>
            <a:off x="2513" y="2342"/>
            <a:ext cx="113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164880" progId="Equation.DSMT4">
                    <p:embed/>
                  </p:oleObj>
                </mc:Choice>
                <mc:Fallback>
                  <p:oleObj name="Equation" r:id="rId9" imgW="164880" imgH="1648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2342"/>
                          <a:ext cx="113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14"/>
            <p:cNvGraphicFramePr>
              <a:graphicFrameLocks noChangeAspect="1"/>
            </p:cNvGraphicFramePr>
            <p:nvPr/>
          </p:nvGraphicFramePr>
          <p:xfrm>
            <a:off x="2827" y="957"/>
            <a:ext cx="104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957"/>
                          <a:ext cx="104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3487" y="2290"/>
            <a:ext cx="113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" y="2290"/>
                          <a:ext cx="113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864350" y="2814638"/>
          <a:ext cx="22225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177480" progId="Equation.DSMT4">
                  <p:embed/>
                </p:oleObj>
              </mc:Choice>
              <mc:Fallback>
                <p:oleObj name="Equation" r:id="rId15" imgW="16488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2814638"/>
                        <a:ext cx="22225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Freeform 18"/>
          <p:cNvSpPr>
            <a:spLocks/>
          </p:cNvSpPr>
          <p:nvPr/>
        </p:nvSpPr>
        <p:spPr bwMode="auto">
          <a:xfrm>
            <a:off x="5789613" y="2003425"/>
            <a:ext cx="2665412" cy="1958975"/>
          </a:xfrm>
          <a:custGeom>
            <a:avLst/>
            <a:gdLst>
              <a:gd name="T0" fmla="*/ 0 w 1305"/>
              <a:gd name="T1" fmla="*/ 2147483647 h 963"/>
              <a:gd name="T2" fmla="*/ 2147483647 w 1305"/>
              <a:gd name="T3" fmla="*/ 2147483647 h 963"/>
              <a:gd name="T4" fmla="*/ 2147483647 w 1305"/>
              <a:gd name="T5" fmla="*/ 0 h 963"/>
              <a:gd name="T6" fmla="*/ 0 60000 65536"/>
              <a:gd name="T7" fmla="*/ 0 60000 65536"/>
              <a:gd name="T8" fmla="*/ 0 60000 65536"/>
              <a:gd name="T9" fmla="*/ 0 w 1305"/>
              <a:gd name="T10" fmla="*/ 0 h 963"/>
              <a:gd name="T11" fmla="*/ 1305 w 1305"/>
              <a:gd name="T12" fmla="*/ 963 h 9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5" h="963">
                <a:moveTo>
                  <a:pt x="0" y="963"/>
                </a:moveTo>
                <a:cubicBezTo>
                  <a:pt x="296" y="894"/>
                  <a:pt x="593" y="826"/>
                  <a:pt x="810" y="666"/>
                </a:cubicBezTo>
                <a:cubicBezTo>
                  <a:pt x="1027" y="506"/>
                  <a:pt x="1166" y="253"/>
                  <a:pt x="1305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8" name="Freeform 19"/>
          <p:cNvSpPr>
            <a:spLocks/>
          </p:cNvSpPr>
          <p:nvPr/>
        </p:nvSpPr>
        <p:spPr bwMode="auto">
          <a:xfrm>
            <a:off x="5803900" y="1989138"/>
            <a:ext cx="2646363" cy="1958975"/>
          </a:xfrm>
          <a:custGeom>
            <a:avLst/>
            <a:gdLst>
              <a:gd name="T0" fmla="*/ 0 w 1296"/>
              <a:gd name="T1" fmla="*/ 2147483647 h 963"/>
              <a:gd name="T2" fmla="*/ 2147483647 w 1296"/>
              <a:gd name="T3" fmla="*/ 2147483647 h 963"/>
              <a:gd name="T4" fmla="*/ 2147483647 w 1296"/>
              <a:gd name="T5" fmla="*/ 0 h 963"/>
              <a:gd name="T6" fmla="*/ 0 60000 65536"/>
              <a:gd name="T7" fmla="*/ 0 60000 65536"/>
              <a:gd name="T8" fmla="*/ 0 60000 65536"/>
              <a:gd name="T9" fmla="*/ 0 w 1296"/>
              <a:gd name="T10" fmla="*/ 0 h 963"/>
              <a:gd name="T11" fmla="*/ 1296 w 1296"/>
              <a:gd name="T12" fmla="*/ 963 h 9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963">
                <a:moveTo>
                  <a:pt x="0" y="963"/>
                </a:moveTo>
                <a:cubicBezTo>
                  <a:pt x="144" y="683"/>
                  <a:pt x="288" y="403"/>
                  <a:pt x="504" y="243"/>
                </a:cubicBezTo>
                <a:cubicBezTo>
                  <a:pt x="720" y="83"/>
                  <a:pt x="1008" y="41"/>
                  <a:pt x="129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9" name="Freeform 28"/>
          <p:cNvSpPr>
            <a:spLocks/>
          </p:cNvSpPr>
          <p:nvPr/>
        </p:nvSpPr>
        <p:spPr bwMode="auto">
          <a:xfrm>
            <a:off x="7032625" y="3074988"/>
            <a:ext cx="214313" cy="42862"/>
          </a:xfrm>
          <a:custGeom>
            <a:avLst/>
            <a:gdLst>
              <a:gd name="T0" fmla="*/ 0 w 504"/>
              <a:gd name="T1" fmla="*/ 2147483647 h 112"/>
              <a:gd name="T2" fmla="*/ 2147483647 w 504"/>
              <a:gd name="T3" fmla="*/ 2147483647 h 112"/>
              <a:gd name="T4" fmla="*/ 2147483647 w 504"/>
              <a:gd name="T5" fmla="*/ 0 h 112"/>
              <a:gd name="T6" fmla="*/ 0 60000 65536"/>
              <a:gd name="T7" fmla="*/ 0 60000 65536"/>
              <a:gd name="T8" fmla="*/ 0 60000 65536"/>
              <a:gd name="T9" fmla="*/ 0 w 504"/>
              <a:gd name="T10" fmla="*/ 0 h 112"/>
              <a:gd name="T11" fmla="*/ 504 w 50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112">
                <a:moveTo>
                  <a:pt x="0" y="27"/>
                </a:moveTo>
                <a:cubicBezTo>
                  <a:pt x="88" y="69"/>
                  <a:pt x="177" y="112"/>
                  <a:pt x="261" y="108"/>
                </a:cubicBezTo>
                <a:cubicBezTo>
                  <a:pt x="345" y="104"/>
                  <a:pt x="462" y="19"/>
                  <a:pt x="504" y="0"/>
                </a:cubicBezTo>
              </a:path>
            </a:pathLst>
          </a:cu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0" name="Freeform 29"/>
          <p:cNvSpPr>
            <a:spLocks/>
          </p:cNvSpPr>
          <p:nvPr/>
        </p:nvSpPr>
        <p:spPr bwMode="auto">
          <a:xfrm>
            <a:off x="7918450" y="2903538"/>
            <a:ext cx="42863" cy="285750"/>
          </a:xfrm>
          <a:custGeom>
            <a:avLst/>
            <a:gdLst>
              <a:gd name="T0" fmla="*/ 0 w 135"/>
              <a:gd name="T1" fmla="*/ 0 h 450"/>
              <a:gd name="T2" fmla="*/ 2147483647 w 135"/>
              <a:gd name="T3" fmla="*/ 2147483647 h 450"/>
              <a:gd name="T4" fmla="*/ 2147483647 w 135"/>
              <a:gd name="T5" fmla="*/ 2147483647 h 450"/>
              <a:gd name="T6" fmla="*/ 0 60000 65536"/>
              <a:gd name="T7" fmla="*/ 0 60000 65536"/>
              <a:gd name="T8" fmla="*/ 0 60000 65536"/>
              <a:gd name="T9" fmla="*/ 0 w 135"/>
              <a:gd name="T10" fmla="*/ 0 h 450"/>
              <a:gd name="T11" fmla="*/ 135 w 135"/>
              <a:gd name="T12" fmla="*/ 450 h 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" h="450">
                <a:moveTo>
                  <a:pt x="0" y="0"/>
                </a:moveTo>
                <a:cubicBezTo>
                  <a:pt x="58" y="61"/>
                  <a:pt x="117" y="123"/>
                  <a:pt x="126" y="198"/>
                </a:cubicBezTo>
                <a:cubicBezTo>
                  <a:pt x="135" y="273"/>
                  <a:pt x="94" y="361"/>
                  <a:pt x="54" y="450"/>
                </a:cubicBezTo>
              </a:path>
            </a:pathLst>
          </a:custGeom>
          <a:noFill/>
          <a:ln w="1905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002588" y="2857500"/>
          <a:ext cx="1460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8560" imgH="164880" progId="Equation.DSMT4">
                  <p:embed/>
                </p:oleObj>
              </mc:Choice>
              <mc:Fallback>
                <p:oleObj name="Equation" r:id="rId17" imgW="8856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2857500"/>
                        <a:ext cx="14605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158038" y="3103563"/>
          <a:ext cx="1714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880" imgH="164880" progId="Equation.DSMT4">
                  <p:embed/>
                </p:oleObj>
              </mc:Choice>
              <mc:Fallback>
                <p:oleObj name="Equation" r:id="rId19" imgW="1648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3103563"/>
                        <a:ext cx="171450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7158038" y="3103563"/>
          <a:ext cx="1714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880" imgH="164880" progId="Equation.DSMT4">
                  <p:embed/>
                </p:oleObj>
              </mc:Choice>
              <mc:Fallback>
                <p:oleObj name="Equation" r:id="rId19" imgW="16488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3103563"/>
                        <a:ext cx="171450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Oval 34"/>
          <p:cNvSpPr>
            <a:spLocks noChangeArrowheads="1"/>
          </p:cNvSpPr>
          <p:nvPr/>
        </p:nvSpPr>
        <p:spPr bwMode="auto">
          <a:xfrm>
            <a:off x="8261350" y="2246313"/>
            <a:ext cx="60325" cy="71437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722" name="Oval 35"/>
          <p:cNvSpPr>
            <a:spLocks noChangeArrowheads="1"/>
          </p:cNvSpPr>
          <p:nvPr/>
        </p:nvSpPr>
        <p:spPr bwMode="auto">
          <a:xfrm>
            <a:off x="7119938" y="2962275"/>
            <a:ext cx="60325" cy="71438"/>
          </a:xfrm>
          <a:prstGeom prst="ellipse">
            <a:avLst/>
          </a:prstGeom>
          <a:solidFill>
            <a:srgbClr val="FFCC00"/>
          </a:solidFill>
          <a:ln w="28575" algn="ctr">
            <a:solidFill>
              <a:srgbClr val="FFCC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915150" y="1065213"/>
            <a:ext cx="1604963" cy="2406650"/>
            <a:chOff x="3006" y="1211"/>
            <a:chExt cx="1011" cy="1516"/>
          </a:xfrm>
        </p:grpSpPr>
        <p:grpSp>
          <p:nvGrpSpPr>
            <p:cNvPr id="29727" name="Group 47"/>
            <p:cNvGrpSpPr>
              <a:grpSpLocks/>
            </p:cNvGrpSpPr>
            <p:nvPr/>
          </p:nvGrpSpPr>
          <p:grpSpPr bwMode="auto">
            <a:xfrm>
              <a:off x="3109" y="1211"/>
              <a:ext cx="908" cy="1516"/>
              <a:chOff x="3109" y="1211"/>
              <a:chExt cx="908" cy="1516"/>
            </a:xfrm>
          </p:grpSpPr>
          <p:graphicFrame>
            <p:nvGraphicFramePr>
              <p:cNvPr id="29706" name="Object 10"/>
              <p:cNvGraphicFramePr>
                <a:graphicFrameLocks noChangeAspect="1"/>
              </p:cNvGraphicFramePr>
              <p:nvPr/>
            </p:nvGraphicFramePr>
            <p:xfrm>
              <a:off x="3423" y="2596"/>
              <a:ext cx="15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90440" imgH="164880" progId="Equation.DSMT4">
                      <p:embed/>
                    </p:oleObj>
                  </mc:Choice>
                  <mc:Fallback>
                    <p:oleObj name="Equation" r:id="rId21" imgW="190440" imgH="16488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3" y="2596"/>
                            <a:ext cx="151" cy="1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7" name="Object 11"/>
              <p:cNvGraphicFramePr>
                <a:graphicFrameLocks noChangeAspect="1"/>
              </p:cNvGraphicFramePr>
              <p:nvPr/>
            </p:nvGraphicFramePr>
            <p:xfrm>
              <a:off x="3109" y="1211"/>
              <a:ext cx="15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90440" imgH="164880" progId="Equation.DSMT4">
                      <p:embed/>
                    </p:oleObj>
                  </mc:Choice>
                  <mc:Fallback>
                    <p:oleObj name="Equation" r:id="rId23" imgW="190440" imgH="16488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9" y="1211"/>
                            <a:ext cx="151" cy="1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8" name="Object 12"/>
              <p:cNvGraphicFramePr>
                <a:graphicFrameLocks noChangeAspect="1"/>
              </p:cNvGraphicFramePr>
              <p:nvPr/>
            </p:nvGraphicFramePr>
            <p:xfrm>
              <a:off x="3866" y="2175"/>
              <a:ext cx="15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90440" imgH="164880" progId="Equation.DSMT4">
                      <p:embed/>
                    </p:oleObj>
                  </mc:Choice>
                  <mc:Fallback>
                    <p:oleObj name="Equation" r:id="rId25" imgW="190440" imgH="1648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6" y="2175"/>
                            <a:ext cx="151" cy="1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29" name="Line 44"/>
              <p:cNvSpPr>
                <a:spLocks noChangeShapeType="1"/>
              </p:cNvSpPr>
              <p:nvPr/>
            </p:nvSpPr>
            <p:spPr bwMode="auto">
              <a:xfrm flipV="1">
                <a:off x="3159" y="2241"/>
                <a:ext cx="711" cy="17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0" name="Line 45"/>
              <p:cNvSpPr>
                <a:spLocks noChangeShapeType="1"/>
              </p:cNvSpPr>
              <p:nvPr/>
            </p:nvSpPr>
            <p:spPr bwMode="auto">
              <a:xfrm flipV="1">
                <a:off x="3150" y="1386"/>
                <a:ext cx="0" cy="102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1" name="Line 46"/>
              <p:cNvSpPr>
                <a:spLocks noChangeShapeType="1"/>
              </p:cNvSpPr>
              <p:nvPr/>
            </p:nvSpPr>
            <p:spPr bwMode="auto">
              <a:xfrm>
                <a:off x="3150" y="2412"/>
                <a:ext cx="261" cy="15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28" name="Freeform 48"/>
            <p:cNvSpPr>
              <a:spLocks/>
            </p:cNvSpPr>
            <p:nvPr/>
          </p:nvSpPr>
          <p:spPr bwMode="auto">
            <a:xfrm>
              <a:off x="3006" y="2178"/>
              <a:ext cx="135" cy="108"/>
            </a:xfrm>
            <a:custGeom>
              <a:avLst/>
              <a:gdLst>
                <a:gd name="T0" fmla="*/ 0 w 180"/>
                <a:gd name="T1" fmla="*/ 108 h 108"/>
                <a:gd name="T2" fmla="*/ 10 w 180"/>
                <a:gd name="T3" fmla="*/ 18 h 108"/>
                <a:gd name="T4" fmla="*/ 32 w 180"/>
                <a:gd name="T5" fmla="*/ 0 h 108"/>
                <a:gd name="T6" fmla="*/ 0 60000 65536"/>
                <a:gd name="T7" fmla="*/ 0 60000 65536"/>
                <a:gd name="T8" fmla="*/ 0 60000 65536"/>
                <a:gd name="T9" fmla="*/ 0 w 180"/>
                <a:gd name="T10" fmla="*/ 0 h 108"/>
                <a:gd name="T11" fmla="*/ 180 w 180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108">
                  <a:moveTo>
                    <a:pt x="0" y="108"/>
                  </a:moveTo>
                  <a:cubicBezTo>
                    <a:pt x="12" y="72"/>
                    <a:pt x="24" y="36"/>
                    <a:pt x="54" y="18"/>
                  </a:cubicBezTo>
                  <a:cubicBezTo>
                    <a:pt x="84" y="0"/>
                    <a:pt x="159" y="3"/>
                    <a:pt x="180" y="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9705" name="Object 9"/>
            <p:cNvGraphicFramePr>
              <a:graphicFrameLocks noChangeAspect="1"/>
            </p:cNvGraphicFramePr>
            <p:nvPr/>
          </p:nvGraphicFramePr>
          <p:xfrm>
            <a:off x="3008" y="2035"/>
            <a:ext cx="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88560" imgH="164880" progId="Equation.DSMT4">
                    <p:embed/>
                  </p:oleObj>
                </mc:Choice>
                <mc:Fallback>
                  <p:oleObj name="Equation" r:id="rId27" imgW="8856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2035"/>
                          <a:ext cx="92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47" name="Object 6"/>
          <p:cNvGraphicFramePr>
            <a:graphicFrameLocks noChangeAspect="1"/>
          </p:cNvGraphicFramePr>
          <p:nvPr/>
        </p:nvGraphicFramePr>
        <p:xfrm>
          <a:off x="490538" y="3803650"/>
          <a:ext cx="356870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904760" imgH="1422360" progId="Equation.DSMT4">
                  <p:embed/>
                </p:oleObj>
              </mc:Choice>
              <mc:Fallback>
                <p:oleObj name="Equation" r:id="rId29" imgW="1904760" imgH="1422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3803650"/>
                        <a:ext cx="3568700" cy="266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972989"/>
              </p:ext>
            </p:extLst>
          </p:nvPr>
        </p:nvGraphicFramePr>
        <p:xfrm>
          <a:off x="3279775" y="5768975"/>
          <a:ext cx="8540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19040" imgH="177480" progId="Equation.DSMT4">
                  <p:embed/>
                </p:oleObj>
              </mc:Choice>
              <mc:Fallback>
                <p:oleObj name="Equation" r:id="rId31" imgW="41904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5768975"/>
                        <a:ext cx="854075" cy="3619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9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24" name="Group 55"/>
          <p:cNvGrpSpPr>
            <a:grpSpLocks/>
          </p:cNvGrpSpPr>
          <p:nvPr/>
        </p:nvGrpSpPr>
        <p:grpSpPr bwMode="auto">
          <a:xfrm>
            <a:off x="442913" y="1252538"/>
            <a:ext cx="3943350" cy="2182812"/>
            <a:chOff x="279" y="789"/>
            <a:chExt cx="2484" cy="1375"/>
          </a:xfrm>
        </p:grpSpPr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288" y="789"/>
            <a:ext cx="2475" cy="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514600" imgH="1396800" progId="Equation.DSMT4">
                    <p:embed/>
                  </p:oleObj>
                </mc:Choice>
                <mc:Fallback>
                  <p:oleObj name="Equation" r:id="rId33" imgW="2514600" imgH="1396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789"/>
                          <a:ext cx="2475" cy="1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6" name="Line 54"/>
            <p:cNvSpPr>
              <a:spLocks noChangeShapeType="1"/>
            </p:cNvSpPr>
            <p:nvPr/>
          </p:nvSpPr>
          <p:spPr bwMode="auto">
            <a:xfrm flipV="1">
              <a:off x="279" y="1584"/>
              <a:ext cx="216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2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/>
              <a:t>空间固定坐标系中的二体轨道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4" name="Group 77"/>
          <p:cNvGrpSpPr>
            <a:grpSpLocks/>
          </p:cNvGrpSpPr>
          <p:nvPr/>
        </p:nvGrpSpPr>
        <p:grpSpPr bwMode="auto">
          <a:xfrm>
            <a:off x="5426075" y="1079500"/>
            <a:ext cx="3335338" cy="3582988"/>
            <a:chOff x="2086" y="1220"/>
            <a:chExt cx="2101" cy="2257"/>
          </a:xfrm>
        </p:grpSpPr>
        <p:graphicFrame>
          <p:nvGraphicFramePr>
            <p:cNvPr id="30730" name="Object 10"/>
            <p:cNvGraphicFramePr>
              <a:graphicFrameLocks noChangeAspect="1"/>
            </p:cNvGraphicFramePr>
            <p:nvPr/>
          </p:nvGraphicFramePr>
          <p:xfrm>
            <a:off x="2974" y="2313"/>
            <a:ext cx="14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4880" imgH="177480" progId="Equation.DSMT4">
                    <p:embed/>
                  </p:oleObj>
                </mc:Choice>
                <mc:Fallback>
                  <p:oleObj name="Equation" r:id="rId3" imgW="16488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2313"/>
                          <a:ext cx="14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4" name="Oval 62"/>
            <p:cNvSpPr>
              <a:spLocks noChangeArrowheads="1"/>
            </p:cNvSpPr>
            <p:nvPr/>
          </p:nvSpPr>
          <p:spPr bwMode="auto">
            <a:xfrm>
              <a:off x="3854" y="1955"/>
              <a:ext cx="38" cy="45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5" name="Oval 63"/>
            <p:cNvSpPr>
              <a:spLocks noChangeArrowheads="1"/>
            </p:cNvSpPr>
            <p:nvPr/>
          </p:nvSpPr>
          <p:spPr bwMode="auto">
            <a:xfrm>
              <a:off x="3135" y="2406"/>
              <a:ext cx="38" cy="45"/>
            </a:xfrm>
            <a:prstGeom prst="ellipse">
              <a:avLst/>
            </a:prstGeom>
            <a:solidFill>
              <a:srgbClr val="FFCC00"/>
            </a:solidFill>
            <a:ln w="28575" algn="ctr">
              <a:solidFill>
                <a:srgbClr val="FFCC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0746" name="Group 65"/>
            <p:cNvGrpSpPr>
              <a:grpSpLocks/>
            </p:cNvGrpSpPr>
            <p:nvPr/>
          </p:nvGrpSpPr>
          <p:grpSpPr bwMode="auto">
            <a:xfrm>
              <a:off x="3118" y="1220"/>
              <a:ext cx="908" cy="1516"/>
              <a:chOff x="3109" y="1211"/>
              <a:chExt cx="908" cy="1516"/>
            </a:xfrm>
          </p:grpSpPr>
          <p:graphicFrame>
            <p:nvGraphicFramePr>
              <p:cNvPr id="30731" name="Object 11"/>
              <p:cNvGraphicFramePr>
                <a:graphicFrameLocks noChangeAspect="1"/>
              </p:cNvGraphicFramePr>
              <p:nvPr/>
            </p:nvGraphicFramePr>
            <p:xfrm>
              <a:off x="3423" y="2596"/>
              <a:ext cx="15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90440" imgH="164880" progId="Equation.DSMT4">
                      <p:embed/>
                    </p:oleObj>
                  </mc:Choice>
                  <mc:Fallback>
                    <p:oleObj name="Equation" r:id="rId5" imgW="190440" imgH="16488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3" y="2596"/>
                            <a:ext cx="151" cy="13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sysDot"/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Object 12"/>
              <p:cNvGraphicFramePr>
                <a:graphicFrameLocks noChangeAspect="1"/>
              </p:cNvGraphicFramePr>
              <p:nvPr/>
            </p:nvGraphicFramePr>
            <p:xfrm>
              <a:off x="3109" y="1211"/>
              <a:ext cx="15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90440" imgH="164880" progId="Equation.DSMT4">
                      <p:embed/>
                    </p:oleObj>
                  </mc:Choice>
                  <mc:Fallback>
                    <p:oleObj name="Equation" r:id="rId7" imgW="190440" imgH="1648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9" y="1211"/>
                            <a:ext cx="151" cy="13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sysDot"/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3" name="Object 13"/>
              <p:cNvGraphicFramePr>
                <a:graphicFrameLocks noChangeAspect="1"/>
              </p:cNvGraphicFramePr>
              <p:nvPr/>
            </p:nvGraphicFramePr>
            <p:xfrm>
              <a:off x="3866" y="2175"/>
              <a:ext cx="15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90440" imgH="164880" progId="Equation.DSMT4">
                      <p:embed/>
                    </p:oleObj>
                  </mc:Choice>
                  <mc:Fallback>
                    <p:oleObj name="Equation" r:id="rId9" imgW="190440" imgH="16488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6" y="2175"/>
                            <a:ext cx="151" cy="13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prstDash val="sysDot"/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1" name="Line 69"/>
              <p:cNvSpPr>
                <a:spLocks noChangeShapeType="1"/>
              </p:cNvSpPr>
              <p:nvPr/>
            </p:nvSpPr>
            <p:spPr bwMode="auto">
              <a:xfrm flipV="1">
                <a:off x="3159" y="2241"/>
                <a:ext cx="711" cy="17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2" name="Line 70"/>
              <p:cNvSpPr>
                <a:spLocks noChangeShapeType="1"/>
              </p:cNvSpPr>
              <p:nvPr/>
            </p:nvSpPr>
            <p:spPr bwMode="auto">
              <a:xfrm flipV="1">
                <a:off x="3150" y="1386"/>
                <a:ext cx="0" cy="102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3" name="Line 71"/>
              <p:cNvSpPr>
                <a:spLocks noChangeShapeType="1"/>
              </p:cNvSpPr>
              <p:nvPr/>
            </p:nvSpPr>
            <p:spPr bwMode="auto">
              <a:xfrm>
                <a:off x="3150" y="2412"/>
                <a:ext cx="261" cy="15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747" name="Freeform 55"/>
            <p:cNvSpPr>
              <a:spLocks/>
            </p:cNvSpPr>
            <p:nvPr/>
          </p:nvSpPr>
          <p:spPr bwMode="auto">
            <a:xfrm>
              <a:off x="2306" y="1802"/>
              <a:ext cx="1679" cy="1234"/>
            </a:xfrm>
            <a:custGeom>
              <a:avLst/>
              <a:gdLst>
                <a:gd name="T0" fmla="*/ 0 w 1305"/>
                <a:gd name="T1" fmla="*/ 4263 h 963"/>
                <a:gd name="T2" fmla="*/ 3673 w 1305"/>
                <a:gd name="T3" fmla="*/ 2947 h 963"/>
                <a:gd name="T4" fmla="*/ 5918 w 1305"/>
                <a:gd name="T5" fmla="*/ 0 h 963"/>
                <a:gd name="T6" fmla="*/ 0 60000 65536"/>
                <a:gd name="T7" fmla="*/ 0 60000 65536"/>
                <a:gd name="T8" fmla="*/ 0 60000 65536"/>
                <a:gd name="T9" fmla="*/ 0 w 1305"/>
                <a:gd name="T10" fmla="*/ 0 h 963"/>
                <a:gd name="T11" fmla="*/ 1305 w 1305"/>
                <a:gd name="T12" fmla="*/ 963 h 9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5" h="963">
                  <a:moveTo>
                    <a:pt x="0" y="963"/>
                  </a:moveTo>
                  <a:cubicBezTo>
                    <a:pt x="296" y="894"/>
                    <a:pt x="593" y="826"/>
                    <a:pt x="810" y="666"/>
                  </a:cubicBezTo>
                  <a:cubicBezTo>
                    <a:pt x="1027" y="506"/>
                    <a:pt x="1166" y="253"/>
                    <a:pt x="130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8" name="Freeform 56"/>
            <p:cNvSpPr>
              <a:spLocks/>
            </p:cNvSpPr>
            <p:nvPr/>
          </p:nvSpPr>
          <p:spPr bwMode="auto">
            <a:xfrm>
              <a:off x="2315" y="1793"/>
              <a:ext cx="1667" cy="1234"/>
            </a:xfrm>
            <a:custGeom>
              <a:avLst/>
              <a:gdLst>
                <a:gd name="T0" fmla="*/ 0 w 1296"/>
                <a:gd name="T1" fmla="*/ 4263 h 963"/>
                <a:gd name="T2" fmla="*/ 2283 w 1296"/>
                <a:gd name="T3" fmla="*/ 1075 h 963"/>
                <a:gd name="T4" fmla="*/ 5871 w 1296"/>
                <a:gd name="T5" fmla="*/ 0 h 963"/>
                <a:gd name="T6" fmla="*/ 0 60000 65536"/>
                <a:gd name="T7" fmla="*/ 0 60000 65536"/>
                <a:gd name="T8" fmla="*/ 0 60000 65536"/>
                <a:gd name="T9" fmla="*/ 0 w 1296"/>
                <a:gd name="T10" fmla="*/ 0 h 963"/>
                <a:gd name="T11" fmla="*/ 1296 w 1296"/>
                <a:gd name="T12" fmla="*/ 963 h 9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963">
                  <a:moveTo>
                    <a:pt x="0" y="963"/>
                  </a:moveTo>
                  <a:cubicBezTo>
                    <a:pt x="144" y="683"/>
                    <a:pt x="288" y="403"/>
                    <a:pt x="504" y="243"/>
                  </a:cubicBezTo>
                  <a:cubicBezTo>
                    <a:pt x="720" y="83"/>
                    <a:pt x="1008" y="41"/>
                    <a:pt x="129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9" name="Oval 46"/>
            <p:cNvSpPr>
              <a:spLocks noChangeArrowheads="1"/>
            </p:cNvSpPr>
            <p:nvPr/>
          </p:nvSpPr>
          <p:spPr bwMode="auto">
            <a:xfrm>
              <a:off x="2086" y="1385"/>
              <a:ext cx="2101" cy="2092"/>
            </a:xfrm>
            <a:prstGeom prst="ellipse">
              <a:avLst/>
            </a:prstGeom>
            <a:noFill/>
            <a:ln w="28575" algn="ctr">
              <a:solidFill>
                <a:srgbClr val="FFCC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50" name="Freeform 47"/>
            <p:cNvSpPr>
              <a:spLocks/>
            </p:cNvSpPr>
            <p:nvPr/>
          </p:nvSpPr>
          <p:spPr bwMode="auto">
            <a:xfrm>
              <a:off x="2090" y="2450"/>
              <a:ext cx="2096" cy="140"/>
            </a:xfrm>
            <a:custGeom>
              <a:avLst/>
              <a:gdLst>
                <a:gd name="T0" fmla="*/ 0 w 1629"/>
                <a:gd name="T1" fmla="*/ 0 h 109"/>
                <a:gd name="T2" fmla="*/ 3636 w 1629"/>
                <a:gd name="T3" fmla="*/ 487 h 109"/>
                <a:gd name="T4" fmla="*/ 7392 w 1629"/>
                <a:gd name="T5" fmla="*/ 40 h 109"/>
                <a:gd name="T6" fmla="*/ 0 60000 65536"/>
                <a:gd name="T7" fmla="*/ 0 60000 65536"/>
                <a:gd name="T8" fmla="*/ 0 60000 65536"/>
                <a:gd name="T9" fmla="*/ 0 w 1629"/>
                <a:gd name="T10" fmla="*/ 0 h 109"/>
                <a:gd name="T11" fmla="*/ 1629 w 1629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9" h="109">
                  <a:moveTo>
                    <a:pt x="0" y="0"/>
                  </a:moveTo>
                  <a:cubicBezTo>
                    <a:pt x="265" y="53"/>
                    <a:pt x="530" y="107"/>
                    <a:pt x="801" y="108"/>
                  </a:cubicBezTo>
                  <a:cubicBezTo>
                    <a:pt x="1072" y="109"/>
                    <a:pt x="1350" y="59"/>
                    <a:pt x="1629" y="9"/>
                  </a:cubicBezTo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6556375" y="1089025"/>
            <a:ext cx="1735138" cy="2378075"/>
            <a:chOff x="2794" y="1229"/>
            <a:chExt cx="1093" cy="1498"/>
          </a:xfrm>
        </p:grpSpPr>
        <p:sp>
          <p:nvSpPr>
            <p:cNvPr id="30740" name="Freeform 57"/>
            <p:cNvSpPr>
              <a:spLocks/>
            </p:cNvSpPr>
            <p:nvPr/>
          </p:nvSpPr>
          <p:spPr bwMode="auto">
            <a:xfrm>
              <a:off x="3080" y="2477"/>
              <a:ext cx="135" cy="27"/>
            </a:xfrm>
            <a:custGeom>
              <a:avLst/>
              <a:gdLst>
                <a:gd name="T0" fmla="*/ 0 w 504"/>
                <a:gd name="T1" fmla="*/ 0 h 112"/>
                <a:gd name="T2" fmla="*/ 0 w 504"/>
                <a:gd name="T3" fmla="*/ 0 h 112"/>
                <a:gd name="T4" fmla="*/ 0 w 504"/>
                <a:gd name="T5" fmla="*/ 0 h 112"/>
                <a:gd name="T6" fmla="*/ 0 60000 65536"/>
                <a:gd name="T7" fmla="*/ 0 60000 65536"/>
                <a:gd name="T8" fmla="*/ 0 60000 65536"/>
                <a:gd name="T9" fmla="*/ 0 w 504"/>
                <a:gd name="T10" fmla="*/ 0 h 112"/>
                <a:gd name="T11" fmla="*/ 504 w 504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2">
                  <a:moveTo>
                    <a:pt x="0" y="27"/>
                  </a:moveTo>
                  <a:cubicBezTo>
                    <a:pt x="88" y="69"/>
                    <a:pt x="177" y="112"/>
                    <a:pt x="261" y="108"/>
                  </a:cubicBezTo>
                  <a:cubicBezTo>
                    <a:pt x="345" y="104"/>
                    <a:pt x="462" y="19"/>
                    <a:pt x="504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3024" y="2504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164880" progId="Equation.DSMT4">
                    <p:embed/>
                  </p:oleObj>
                </mc:Choice>
                <mc:Fallback>
                  <p:oleObj name="Equation" r:id="rId11" imgW="1648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504"/>
                          <a:ext cx="108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1" name="Line 49"/>
            <p:cNvSpPr>
              <a:spLocks noChangeShapeType="1"/>
            </p:cNvSpPr>
            <p:nvPr/>
          </p:nvSpPr>
          <p:spPr bwMode="auto">
            <a:xfrm>
              <a:off x="3161" y="2432"/>
              <a:ext cx="726" cy="9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2" name="Line 50"/>
            <p:cNvSpPr>
              <a:spLocks noChangeShapeType="1"/>
            </p:cNvSpPr>
            <p:nvPr/>
          </p:nvSpPr>
          <p:spPr bwMode="auto">
            <a:xfrm flipV="1">
              <a:off x="3161" y="1379"/>
              <a:ext cx="0" cy="10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2794" y="2614"/>
            <a:ext cx="113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2614"/>
                          <a:ext cx="113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3108" y="1229"/>
            <a:ext cx="104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1229"/>
                          <a:ext cx="104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3768" y="2562"/>
            <a:ext cx="113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4880" imgH="164880" progId="Equation.DSMT4">
                    <p:embed/>
                  </p:oleObj>
                </mc:Choice>
                <mc:Fallback>
                  <p:oleObj name="Equation" r:id="rId17" imgW="1648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2562"/>
                          <a:ext cx="113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3" name="Line 75"/>
            <p:cNvSpPr>
              <a:spLocks noChangeShapeType="1"/>
            </p:cNvSpPr>
            <p:nvPr/>
          </p:nvSpPr>
          <p:spPr bwMode="auto">
            <a:xfrm flipH="1">
              <a:off x="2891" y="2432"/>
              <a:ext cx="270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stealth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079065"/>
              </p:ext>
            </p:extLst>
          </p:nvPr>
        </p:nvGraphicFramePr>
        <p:xfrm>
          <a:off x="2932113" y="4940300"/>
          <a:ext cx="10080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95000" imgH="177480" progId="Equation.DSMT4">
                  <p:embed/>
                </p:oleObj>
              </mc:Choice>
              <mc:Fallback>
                <p:oleObj name="Equation" r:id="rId19" imgW="49500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4940300"/>
                        <a:ext cx="1008062" cy="3619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9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58763" y="3040063"/>
          <a:ext cx="3705225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4760" imgH="1422360" progId="Equation.DSMT4">
                  <p:embed/>
                </p:oleObj>
              </mc:Choice>
              <mc:Fallback>
                <p:oleObj name="Equation" r:id="rId21" imgW="1904760" imgH="1422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3040063"/>
                        <a:ext cx="3705225" cy="276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09563" y="5454650"/>
          <a:ext cx="8447087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508280" imgH="711000" progId="Equation.DSMT4">
                  <p:embed/>
                </p:oleObj>
              </mc:Choice>
              <mc:Fallback>
                <p:oleObj name="Equation" r:id="rId23" imgW="450828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5454650"/>
                        <a:ext cx="8447087" cy="133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6" name="Group 89"/>
          <p:cNvGrpSpPr>
            <a:grpSpLocks/>
          </p:cNvGrpSpPr>
          <p:nvPr/>
        </p:nvGrpSpPr>
        <p:grpSpPr bwMode="auto">
          <a:xfrm>
            <a:off x="428625" y="1039813"/>
            <a:ext cx="3671888" cy="1806575"/>
            <a:chOff x="270" y="655"/>
            <a:chExt cx="2313" cy="1138"/>
          </a:xfrm>
        </p:grpSpPr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270" y="655"/>
            <a:ext cx="2313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349360" imgH="1155600" progId="Equation.DSMT4">
                    <p:embed/>
                  </p:oleObj>
                </mc:Choice>
                <mc:Fallback>
                  <p:oleObj name="Equation" r:id="rId25" imgW="2349360" imgH="1155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655"/>
                          <a:ext cx="2313" cy="1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Line 87"/>
            <p:cNvSpPr>
              <a:spLocks noChangeShapeType="1"/>
            </p:cNvSpPr>
            <p:nvPr/>
          </p:nvSpPr>
          <p:spPr bwMode="auto">
            <a:xfrm flipV="1">
              <a:off x="288" y="990"/>
              <a:ext cx="216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9" name="Line 88"/>
            <p:cNvSpPr>
              <a:spLocks noChangeShapeType="1"/>
            </p:cNvSpPr>
            <p:nvPr/>
          </p:nvSpPr>
          <p:spPr bwMode="auto">
            <a:xfrm flipV="1">
              <a:off x="289" y="1225"/>
              <a:ext cx="216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37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/>
              <a:t>空间固定坐标系中的二体轨道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65" name="Group 7"/>
          <p:cNvGrpSpPr>
            <a:grpSpLocks/>
          </p:cNvGrpSpPr>
          <p:nvPr/>
        </p:nvGrpSpPr>
        <p:grpSpPr bwMode="auto">
          <a:xfrm>
            <a:off x="5395913" y="1020763"/>
            <a:ext cx="3335337" cy="3568700"/>
            <a:chOff x="590" y="957"/>
            <a:chExt cx="2101" cy="2248"/>
          </a:xfrm>
        </p:grpSpPr>
        <p:grpSp>
          <p:nvGrpSpPr>
            <p:cNvPr id="31784" name="Group 8"/>
            <p:cNvGrpSpPr>
              <a:grpSpLocks/>
            </p:cNvGrpSpPr>
            <p:nvPr/>
          </p:nvGrpSpPr>
          <p:grpSpPr bwMode="auto">
            <a:xfrm>
              <a:off x="590" y="957"/>
              <a:ext cx="2101" cy="2248"/>
              <a:chOff x="1796" y="957"/>
              <a:chExt cx="2101" cy="2248"/>
            </a:xfrm>
          </p:grpSpPr>
          <p:grpSp>
            <p:nvGrpSpPr>
              <p:cNvPr id="31785" name="Group 9"/>
              <p:cNvGrpSpPr>
                <a:grpSpLocks/>
              </p:cNvGrpSpPr>
              <p:nvPr/>
            </p:nvGrpSpPr>
            <p:grpSpPr bwMode="auto">
              <a:xfrm>
                <a:off x="1796" y="1107"/>
                <a:ext cx="2101" cy="2098"/>
                <a:chOff x="1805" y="1107"/>
                <a:chExt cx="2101" cy="2098"/>
              </a:xfrm>
            </p:grpSpPr>
            <p:sp>
              <p:nvSpPr>
                <p:cNvPr id="31786" name="Oval 10"/>
                <p:cNvSpPr>
                  <a:spLocks noChangeArrowheads="1"/>
                </p:cNvSpPr>
                <p:nvPr/>
              </p:nvSpPr>
              <p:spPr bwMode="auto">
                <a:xfrm>
                  <a:off x="1805" y="1113"/>
                  <a:ext cx="2101" cy="2092"/>
                </a:xfrm>
                <a:prstGeom prst="ellipse">
                  <a:avLst/>
                </a:prstGeom>
                <a:noFill/>
                <a:ln w="28575" algn="ctr">
                  <a:solidFill>
                    <a:srgbClr val="FFCC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87" name="Freeform 11"/>
                <p:cNvSpPr>
                  <a:spLocks/>
                </p:cNvSpPr>
                <p:nvPr/>
              </p:nvSpPr>
              <p:spPr bwMode="auto">
                <a:xfrm>
                  <a:off x="1809" y="2178"/>
                  <a:ext cx="2096" cy="140"/>
                </a:xfrm>
                <a:custGeom>
                  <a:avLst/>
                  <a:gdLst>
                    <a:gd name="T0" fmla="*/ 0 w 1629"/>
                    <a:gd name="T1" fmla="*/ 0 h 109"/>
                    <a:gd name="T2" fmla="*/ 3636 w 1629"/>
                    <a:gd name="T3" fmla="*/ 487 h 109"/>
                    <a:gd name="T4" fmla="*/ 7392 w 1629"/>
                    <a:gd name="T5" fmla="*/ 40 h 109"/>
                    <a:gd name="T6" fmla="*/ 0 60000 65536"/>
                    <a:gd name="T7" fmla="*/ 0 60000 65536"/>
                    <a:gd name="T8" fmla="*/ 0 60000 65536"/>
                    <a:gd name="T9" fmla="*/ 0 w 1629"/>
                    <a:gd name="T10" fmla="*/ 0 h 109"/>
                    <a:gd name="T11" fmla="*/ 1629 w 1629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29" h="109">
                      <a:moveTo>
                        <a:pt x="0" y="0"/>
                      </a:moveTo>
                      <a:cubicBezTo>
                        <a:pt x="265" y="53"/>
                        <a:pt x="530" y="107"/>
                        <a:pt x="801" y="108"/>
                      </a:cubicBezTo>
                      <a:cubicBezTo>
                        <a:pt x="1072" y="109"/>
                        <a:pt x="1350" y="59"/>
                        <a:pt x="1629" y="9"/>
                      </a:cubicBezTo>
                    </a:path>
                  </a:pathLst>
                </a:cu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8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610" y="2160"/>
                  <a:ext cx="270" cy="144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 type="stealth" w="med" len="lg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89" name="Line 13"/>
                <p:cNvSpPr>
                  <a:spLocks noChangeShapeType="1"/>
                </p:cNvSpPr>
                <p:nvPr/>
              </p:nvSpPr>
              <p:spPr bwMode="auto">
                <a:xfrm>
                  <a:off x="2880" y="2160"/>
                  <a:ext cx="726" cy="91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 type="stealth" w="med" len="lg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9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80" y="1107"/>
                  <a:ext cx="0" cy="1053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1762" name="Object 18"/>
              <p:cNvGraphicFramePr>
                <a:graphicFrameLocks noChangeAspect="1"/>
              </p:cNvGraphicFramePr>
              <p:nvPr/>
            </p:nvGraphicFramePr>
            <p:xfrm>
              <a:off x="2513" y="2342"/>
              <a:ext cx="113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64880" imgH="164880" progId="Equation.DSMT4">
                      <p:embed/>
                    </p:oleObj>
                  </mc:Choice>
                  <mc:Fallback>
                    <p:oleObj name="Equation" r:id="rId3" imgW="164880" imgH="16488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3" y="2342"/>
                            <a:ext cx="113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3" name="Object 19"/>
              <p:cNvGraphicFramePr>
                <a:graphicFrameLocks noChangeAspect="1"/>
              </p:cNvGraphicFramePr>
              <p:nvPr/>
            </p:nvGraphicFramePr>
            <p:xfrm>
              <a:off x="2827" y="957"/>
              <a:ext cx="104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52280" imgH="164880" progId="Equation.DSMT4">
                      <p:embed/>
                    </p:oleObj>
                  </mc:Choice>
                  <mc:Fallback>
                    <p:oleObj name="Equation" r:id="rId5" imgW="152280" imgH="16488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7" y="957"/>
                            <a:ext cx="104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4" name="Object 20"/>
              <p:cNvGraphicFramePr>
                <a:graphicFrameLocks noChangeAspect="1"/>
              </p:cNvGraphicFramePr>
              <p:nvPr/>
            </p:nvGraphicFramePr>
            <p:xfrm>
              <a:off x="3487" y="2290"/>
              <a:ext cx="113" cy="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64880" imgH="164880" progId="Equation.DSMT4">
                      <p:embed/>
                    </p:oleObj>
                  </mc:Choice>
                  <mc:Fallback>
                    <p:oleObj name="Equation" r:id="rId7" imgW="164880" imgH="16488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7" y="2290"/>
                            <a:ext cx="113" cy="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61" name="Object 17"/>
            <p:cNvGraphicFramePr>
              <a:graphicFrameLocks noChangeAspect="1"/>
            </p:cNvGraphicFramePr>
            <p:nvPr/>
          </p:nvGraphicFramePr>
          <p:xfrm>
            <a:off x="1487" y="2041"/>
            <a:ext cx="14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177480" progId="Equation.DSMT4">
                    <p:embed/>
                  </p:oleObj>
                </mc:Choice>
                <mc:Fallback>
                  <p:oleObj name="Equation" r:id="rId9" imgW="164880" imgH="1774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2041"/>
                          <a:ext cx="14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6" name="Group 19"/>
          <p:cNvGrpSpPr>
            <a:grpSpLocks/>
          </p:cNvGrpSpPr>
          <p:nvPr/>
        </p:nvGrpSpPr>
        <p:grpSpPr bwMode="auto">
          <a:xfrm>
            <a:off x="5719763" y="1506538"/>
            <a:ext cx="2705100" cy="2382837"/>
            <a:chOff x="2000" y="1263"/>
            <a:chExt cx="1704" cy="1501"/>
          </a:xfrm>
        </p:grpSpPr>
        <p:grpSp>
          <p:nvGrpSpPr>
            <p:cNvPr id="31778" name="Group 20"/>
            <p:cNvGrpSpPr>
              <a:grpSpLocks/>
            </p:cNvGrpSpPr>
            <p:nvPr/>
          </p:nvGrpSpPr>
          <p:grpSpPr bwMode="auto">
            <a:xfrm>
              <a:off x="2025" y="1413"/>
              <a:ext cx="1679" cy="1351"/>
              <a:chOff x="2025" y="1413"/>
              <a:chExt cx="1679" cy="1351"/>
            </a:xfrm>
          </p:grpSpPr>
          <p:sp>
            <p:nvSpPr>
              <p:cNvPr id="31779" name="Freeform 21"/>
              <p:cNvSpPr>
                <a:spLocks/>
              </p:cNvSpPr>
              <p:nvPr/>
            </p:nvSpPr>
            <p:spPr bwMode="auto">
              <a:xfrm>
                <a:off x="2025" y="1530"/>
                <a:ext cx="1679" cy="1234"/>
              </a:xfrm>
              <a:custGeom>
                <a:avLst/>
                <a:gdLst>
                  <a:gd name="T0" fmla="*/ 0 w 1305"/>
                  <a:gd name="T1" fmla="*/ 4263 h 963"/>
                  <a:gd name="T2" fmla="*/ 3673 w 1305"/>
                  <a:gd name="T3" fmla="*/ 2947 h 963"/>
                  <a:gd name="T4" fmla="*/ 5918 w 1305"/>
                  <a:gd name="T5" fmla="*/ 0 h 963"/>
                  <a:gd name="T6" fmla="*/ 0 60000 65536"/>
                  <a:gd name="T7" fmla="*/ 0 60000 65536"/>
                  <a:gd name="T8" fmla="*/ 0 60000 65536"/>
                  <a:gd name="T9" fmla="*/ 0 w 1305"/>
                  <a:gd name="T10" fmla="*/ 0 h 963"/>
                  <a:gd name="T11" fmla="*/ 1305 w 1305"/>
                  <a:gd name="T12" fmla="*/ 963 h 9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5" h="963">
                    <a:moveTo>
                      <a:pt x="0" y="963"/>
                    </a:moveTo>
                    <a:cubicBezTo>
                      <a:pt x="296" y="894"/>
                      <a:pt x="593" y="826"/>
                      <a:pt x="810" y="666"/>
                    </a:cubicBezTo>
                    <a:cubicBezTo>
                      <a:pt x="1027" y="506"/>
                      <a:pt x="1166" y="253"/>
                      <a:pt x="1305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0" name="Freeform 22"/>
              <p:cNvSpPr>
                <a:spLocks/>
              </p:cNvSpPr>
              <p:nvPr/>
            </p:nvSpPr>
            <p:spPr bwMode="auto">
              <a:xfrm>
                <a:off x="2034" y="1521"/>
                <a:ext cx="1667" cy="1234"/>
              </a:xfrm>
              <a:custGeom>
                <a:avLst/>
                <a:gdLst>
                  <a:gd name="T0" fmla="*/ 0 w 1296"/>
                  <a:gd name="T1" fmla="*/ 4263 h 963"/>
                  <a:gd name="T2" fmla="*/ 2283 w 1296"/>
                  <a:gd name="T3" fmla="*/ 1075 h 963"/>
                  <a:gd name="T4" fmla="*/ 5871 w 1296"/>
                  <a:gd name="T5" fmla="*/ 0 h 963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963"/>
                  <a:gd name="T11" fmla="*/ 1296 w 1296"/>
                  <a:gd name="T12" fmla="*/ 963 h 9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963">
                    <a:moveTo>
                      <a:pt x="0" y="963"/>
                    </a:moveTo>
                    <a:cubicBezTo>
                      <a:pt x="144" y="683"/>
                      <a:pt x="288" y="403"/>
                      <a:pt x="504" y="243"/>
                    </a:cubicBezTo>
                    <a:cubicBezTo>
                      <a:pt x="720" y="83"/>
                      <a:pt x="1008" y="41"/>
                      <a:pt x="129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1" name="Line 23"/>
              <p:cNvSpPr>
                <a:spLocks noChangeShapeType="1"/>
              </p:cNvSpPr>
              <p:nvPr/>
            </p:nvSpPr>
            <p:spPr bwMode="auto">
              <a:xfrm flipV="1">
                <a:off x="2880" y="1971"/>
                <a:ext cx="558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2" name="Line 24"/>
              <p:cNvSpPr>
                <a:spLocks noChangeShapeType="1"/>
              </p:cNvSpPr>
              <p:nvPr/>
            </p:nvSpPr>
            <p:spPr bwMode="auto">
              <a:xfrm flipH="1" flipV="1">
                <a:off x="2754" y="1764"/>
                <a:ext cx="126" cy="3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3" name="Line 25"/>
              <p:cNvSpPr>
                <a:spLocks noChangeShapeType="1"/>
              </p:cNvSpPr>
              <p:nvPr/>
            </p:nvSpPr>
            <p:spPr bwMode="auto">
              <a:xfrm flipH="1" flipV="1">
                <a:off x="2124" y="1413"/>
                <a:ext cx="756" cy="7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1758" name="Object 14"/>
            <p:cNvGraphicFramePr>
              <a:graphicFrameLocks noChangeAspect="1"/>
            </p:cNvGraphicFramePr>
            <p:nvPr/>
          </p:nvGraphicFramePr>
          <p:xfrm>
            <a:off x="3475" y="1874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0440" imgH="164880" progId="Equation.DSMT4">
                    <p:embed/>
                  </p:oleObj>
                </mc:Choice>
                <mc:Fallback>
                  <p:oleObj name="Equation" r:id="rId11" imgW="19044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5" y="1874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5"/>
            <p:cNvGraphicFramePr>
              <a:graphicFrameLocks noChangeAspect="1"/>
            </p:cNvGraphicFramePr>
            <p:nvPr/>
          </p:nvGraphicFramePr>
          <p:xfrm>
            <a:off x="2000" y="1263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440" imgH="164880" progId="Equation.DSMT4">
                    <p:embed/>
                  </p:oleObj>
                </mc:Choice>
                <mc:Fallback>
                  <p:oleObj name="Equation" r:id="rId13" imgW="190440" imgH="1648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1263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16"/>
            <p:cNvGraphicFramePr>
              <a:graphicFrameLocks noChangeAspect="1"/>
            </p:cNvGraphicFramePr>
            <p:nvPr/>
          </p:nvGraphicFramePr>
          <p:xfrm>
            <a:off x="2604" y="1606"/>
            <a:ext cx="15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0440" imgH="164880" progId="Equation.DSMT4">
                    <p:embed/>
                  </p:oleObj>
                </mc:Choice>
                <mc:Fallback>
                  <p:oleObj name="Equation" r:id="rId15" imgW="190440" imgH="164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1606"/>
                          <a:ext cx="151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7" name="Group 29"/>
          <p:cNvGrpSpPr>
            <a:grpSpLocks/>
          </p:cNvGrpSpPr>
          <p:nvPr/>
        </p:nvGrpSpPr>
        <p:grpSpPr bwMode="auto">
          <a:xfrm>
            <a:off x="6988175" y="2784475"/>
            <a:ext cx="1116013" cy="417513"/>
            <a:chOff x="2808" y="2068"/>
            <a:chExt cx="703" cy="263"/>
          </a:xfrm>
        </p:grpSpPr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272" cy="1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5" name="Freeform 31"/>
            <p:cNvSpPr>
              <a:spLocks/>
            </p:cNvSpPr>
            <p:nvPr/>
          </p:nvSpPr>
          <p:spPr bwMode="auto">
            <a:xfrm>
              <a:off x="2970" y="2115"/>
              <a:ext cx="54" cy="99"/>
            </a:xfrm>
            <a:custGeom>
              <a:avLst/>
              <a:gdLst>
                <a:gd name="T0" fmla="*/ 1 w 108"/>
                <a:gd name="T1" fmla="*/ 0 h 207"/>
                <a:gd name="T2" fmla="*/ 2 w 108"/>
                <a:gd name="T3" fmla="*/ 1 h 207"/>
                <a:gd name="T4" fmla="*/ 0 w 108"/>
                <a:gd name="T5" fmla="*/ 2 h 207"/>
                <a:gd name="T6" fmla="*/ 0 60000 65536"/>
                <a:gd name="T7" fmla="*/ 0 60000 65536"/>
                <a:gd name="T8" fmla="*/ 0 60000 65536"/>
                <a:gd name="T9" fmla="*/ 0 w 108"/>
                <a:gd name="T10" fmla="*/ 0 h 207"/>
                <a:gd name="T11" fmla="*/ 108 w 108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" h="207">
                  <a:moveTo>
                    <a:pt x="54" y="0"/>
                  </a:moveTo>
                  <a:cubicBezTo>
                    <a:pt x="81" y="46"/>
                    <a:pt x="108" y="92"/>
                    <a:pt x="99" y="126"/>
                  </a:cubicBezTo>
                  <a:cubicBezTo>
                    <a:pt x="90" y="160"/>
                    <a:pt x="45" y="183"/>
                    <a:pt x="0" y="207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auto">
            <a:xfrm>
              <a:off x="2808" y="2205"/>
              <a:ext cx="135" cy="27"/>
            </a:xfrm>
            <a:custGeom>
              <a:avLst/>
              <a:gdLst>
                <a:gd name="T0" fmla="*/ 0 w 504"/>
                <a:gd name="T1" fmla="*/ 0 h 112"/>
                <a:gd name="T2" fmla="*/ 0 w 504"/>
                <a:gd name="T3" fmla="*/ 0 h 112"/>
                <a:gd name="T4" fmla="*/ 0 w 504"/>
                <a:gd name="T5" fmla="*/ 0 h 112"/>
                <a:gd name="T6" fmla="*/ 0 60000 65536"/>
                <a:gd name="T7" fmla="*/ 0 60000 65536"/>
                <a:gd name="T8" fmla="*/ 0 60000 65536"/>
                <a:gd name="T9" fmla="*/ 0 w 504"/>
                <a:gd name="T10" fmla="*/ 0 h 112"/>
                <a:gd name="T11" fmla="*/ 504 w 504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2">
                  <a:moveTo>
                    <a:pt x="0" y="27"/>
                  </a:moveTo>
                  <a:cubicBezTo>
                    <a:pt x="88" y="69"/>
                    <a:pt x="177" y="112"/>
                    <a:pt x="261" y="108"/>
                  </a:cubicBezTo>
                  <a:cubicBezTo>
                    <a:pt x="345" y="104"/>
                    <a:pt x="462" y="19"/>
                    <a:pt x="504" y="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7" name="Freeform 33"/>
            <p:cNvSpPr>
              <a:spLocks/>
            </p:cNvSpPr>
            <p:nvPr/>
          </p:nvSpPr>
          <p:spPr bwMode="auto">
            <a:xfrm>
              <a:off x="3366" y="2097"/>
              <a:ext cx="27" cy="180"/>
            </a:xfrm>
            <a:custGeom>
              <a:avLst/>
              <a:gdLst>
                <a:gd name="T0" fmla="*/ 0 w 135"/>
                <a:gd name="T1" fmla="*/ 0 h 450"/>
                <a:gd name="T2" fmla="*/ 0 w 135"/>
                <a:gd name="T3" fmla="*/ 1 h 450"/>
                <a:gd name="T4" fmla="*/ 0 w 135"/>
                <a:gd name="T5" fmla="*/ 2 h 450"/>
                <a:gd name="T6" fmla="*/ 0 60000 65536"/>
                <a:gd name="T7" fmla="*/ 0 60000 65536"/>
                <a:gd name="T8" fmla="*/ 0 60000 65536"/>
                <a:gd name="T9" fmla="*/ 0 w 135"/>
                <a:gd name="T10" fmla="*/ 0 h 450"/>
                <a:gd name="T11" fmla="*/ 135 w 135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450">
                  <a:moveTo>
                    <a:pt x="0" y="0"/>
                  </a:moveTo>
                  <a:cubicBezTo>
                    <a:pt x="58" y="61"/>
                    <a:pt x="117" y="123"/>
                    <a:pt x="126" y="198"/>
                  </a:cubicBezTo>
                  <a:cubicBezTo>
                    <a:pt x="135" y="273"/>
                    <a:pt x="94" y="361"/>
                    <a:pt x="54" y="450"/>
                  </a:cubicBezTo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1754" name="Object 10"/>
            <p:cNvGraphicFramePr>
              <a:graphicFrameLocks noChangeAspect="1"/>
            </p:cNvGraphicFramePr>
            <p:nvPr/>
          </p:nvGraphicFramePr>
          <p:xfrm>
            <a:off x="3419" y="2068"/>
            <a:ext cx="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8560" imgH="164880" progId="Equation.DSMT4">
                    <p:embed/>
                  </p:oleObj>
                </mc:Choice>
                <mc:Fallback>
                  <p:oleObj name="Equation" r:id="rId17" imgW="8856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2068"/>
                          <a:ext cx="92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11"/>
            <p:cNvGraphicFramePr>
              <a:graphicFrameLocks noChangeAspect="1"/>
            </p:cNvGraphicFramePr>
            <p:nvPr/>
          </p:nvGraphicFramePr>
          <p:xfrm>
            <a:off x="3045" y="2091"/>
            <a:ext cx="15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2280" imgH="139680" progId="Equation.DSMT4">
                    <p:embed/>
                  </p:oleObj>
                </mc:Choice>
                <mc:Fallback>
                  <p:oleObj name="Equation" r:id="rId19" imgW="152280" imgH="1396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2091"/>
                          <a:ext cx="158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2887" y="2223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2223"/>
                          <a:ext cx="108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13"/>
            <p:cNvGraphicFramePr>
              <a:graphicFrameLocks noChangeAspect="1"/>
            </p:cNvGraphicFramePr>
            <p:nvPr/>
          </p:nvGraphicFramePr>
          <p:xfrm>
            <a:off x="2887" y="2223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4880" imgH="164880" progId="Equation.DSMT4">
                    <p:embed/>
                  </p:oleObj>
                </mc:Choice>
                <mc:Fallback>
                  <p:oleObj name="Equation" r:id="rId21" imgW="164880" imgH="1648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2223"/>
                          <a:ext cx="108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8" name="Oval 38"/>
          <p:cNvSpPr>
            <a:spLocks noChangeArrowheads="1"/>
          </p:cNvSpPr>
          <p:nvPr/>
        </p:nvSpPr>
        <p:spPr bwMode="auto">
          <a:xfrm>
            <a:off x="8216900" y="2173288"/>
            <a:ext cx="60325" cy="71437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769" name="Oval 39"/>
          <p:cNvSpPr>
            <a:spLocks noChangeArrowheads="1"/>
          </p:cNvSpPr>
          <p:nvPr/>
        </p:nvSpPr>
        <p:spPr bwMode="auto">
          <a:xfrm>
            <a:off x="7075488" y="2889250"/>
            <a:ext cx="60325" cy="71438"/>
          </a:xfrm>
          <a:prstGeom prst="ellipse">
            <a:avLst/>
          </a:prstGeom>
          <a:solidFill>
            <a:srgbClr val="FFCC00"/>
          </a:solidFill>
          <a:ln w="28575" algn="ctr">
            <a:solidFill>
              <a:srgbClr val="FFCC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73063" y="1584325"/>
          <a:ext cx="40116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879560" imgH="253800" progId="Equation.DSMT4">
                  <p:embed/>
                </p:oleObj>
              </mc:Choice>
              <mc:Fallback>
                <p:oleObj name="Equation" r:id="rId23" imgW="18795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584325"/>
                        <a:ext cx="40116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60363" y="2187575"/>
          <a:ext cx="3973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879560" imgH="253800" progId="Equation.DSMT4">
                  <p:embed/>
                </p:oleObj>
              </mc:Choice>
              <mc:Fallback>
                <p:oleObj name="Equation" r:id="rId25" imgW="18795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2187575"/>
                        <a:ext cx="39735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690977"/>
              </p:ext>
            </p:extLst>
          </p:nvPr>
        </p:nvGraphicFramePr>
        <p:xfrm>
          <a:off x="1042988" y="2877567"/>
          <a:ext cx="3854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682800" imgH="457200" progId="Equation.DSMT4">
                  <p:embed/>
                </p:oleObj>
              </mc:Choice>
              <mc:Fallback>
                <p:oleObj name="Equation" r:id="rId27" imgW="3682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77567"/>
                        <a:ext cx="3854450" cy="4794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51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14325" y="4999038"/>
          <a:ext cx="8621713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902120" imgH="965160" progId="Equation.DSMT4">
                  <p:embed/>
                </p:oleObj>
              </mc:Choice>
              <mc:Fallback>
                <p:oleObj name="Equation" r:id="rId29" imgW="4902120" imgH="965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4999038"/>
                        <a:ext cx="8621713" cy="169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43298"/>
              </p:ext>
            </p:extLst>
          </p:nvPr>
        </p:nvGraphicFramePr>
        <p:xfrm>
          <a:off x="374650" y="3573016"/>
          <a:ext cx="40798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031840" imgH="609480" progId="Equation.DSMT4">
                  <p:embed/>
                </p:oleObj>
              </mc:Choice>
              <mc:Fallback>
                <p:oleObj name="Equation" r:id="rId31" imgW="2031840" imgH="609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573016"/>
                        <a:ext cx="407987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671513" y="5502275"/>
            <a:ext cx="6673850" cy="1127125"/>
            <a:chOff x="423" y="2962"/>
            <a:chExt cx="4150" cy="710"/>
          </a:xfrm>
        </p:grpSpPr>
        <p:sp>
          <p:nvSpPr>
            <p:cNvPr id="31772" name="Rectangle 46"/>
            <p:cNvSpPr>
              <a:spLocks noChangeArrowheads="1"/>
            </p:cNvSpPr>
            <p:nvPr/>
          </p:nvSpPr>
          <p:spPr bwMode="auto">
            <a:xfrm>
              <a:off x="423" y="2970"/>
              <a:ext cx="1989" cy="70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3" name="Rectangle 47"/>
            <p:cNvSpPr>
              <a:spLocks noChangeArrowheads="1"/>
            </p:cNvSpPr>
            <p:nvPr/>
          </p:nvSpPr>
          <p:spPr bwMode="auto">
            <a:xfrm>
              <a:off x="2476" y="2962"/>
              <a:ext cx="2097" cy="70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1752" name="Object 8"/>
            <p:cNvGraphicFramePr>
              <a:graphicFrameLocks noChangeAspect="1"/>
            </p:cNvGraphicFramePr>
            <p:nvPr/>
          </p:nvGraphicFramePr>
          <p:xfrm>
            <a:off x="2224" y="3431"/>
            <a:ext cx="18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39680" imgH="164880" progId="Equation.DSMT4">
                    <p:embed/>
                  </p:oleObj>
                </mc:Choice>
                <mc:Fallback>
                  <p:oleObj name="Equation" r:id="rId33" imgW="13968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431"/>
                          <a:ext cx="180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9"/>
            <p:cNvGraphicFramePr>
              <a:graphicFrameLocks noChangeAspect="1"/>
            </p:cNvGraphicFramePr>
            <p:nvPr/>
          </p:nvGraphicFramePr>
          <p:xfrm>
            <a:off x="4340" y="3414"/>
            <a:ext cx="21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64880" imgH="190440" progId="Equation.DSMT4">
                    <p:embed/>
                  </p:oleObj>
                </mc:Choice>
                <mc:Fallback>
                  <p:oleObj name="Equation" r:id="rId35" imgW="164880" imgH="1904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3414"/>
                          <a:ext cx="21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98463" y="1084263"/>
          <a:ext cx="35353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917360" imgH="203040" progId="Equation.DSMT4">
                  <p:embed/>
                </p:oleObj>
              </mc:Choice>
              <mc:Fallback>
                <p:oleObj name="Equation" r:id="rId37" imgW="1917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084263"/>
                        <a:ext cx="353536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/>
              <a:t>空间固定坐标系中的二体轨道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761725"/>
              </p:ext>
            </p:extLst>
          </p:nvPr>
        </p:nvGraphicFramePr>
        <p:xfrm>
          <a:off x="261938" y="2843213"/>
          <a:ext cx="83947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5800" imgH="774360" progId="Equation.DSMT4">
                  <p:embed/>
                </p:oleObj>
              </mc:Choice>
              <mc:Fallback>
                <p:oleObj name="Equation" r:id="rId3" imgW="4825800" imgH="774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2843213"/>
                        <a:ext cx="8394700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84175" y="1060450"/>
          <a:ext cx="79962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08280" imgH="939600" progId="Equation.DSMT4">
                  <p:embed/>
                </p:oleObj>
              </mc:Choice>
              <mc:Fallback>
                <p:oleObj name="Equation" r:id="rId5" imgW="450828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060450"/>
                        <a:ext cx="7996238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232150" y="4213225"/>
          <a:ext cx="26844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4213225"/>
                        <a:ext cx="26844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36550" y="4800600"/>
          <a:ext cx="56261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27120" imgH="685800" progId="Equation.DSMT4">
                  <p:embed/>
                </p:oleObj>
              </mc:Choice>
              <mc:Fallback>
                <p:oleObj name="Equation" r:id="rId9" imgW="332712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4800600"/>
                        <a:ext cx="562610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512683"/>
              </p:ext>
            </p:extLst>
          </p:nvPr>
        </p:nvGraphicFramePr>
        <p:xfrm>
          <a:off x="611188" y="6021388"/>
          <a:ext cx="56483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46160" imgH="457200" progId="Equation.DSMT4">
                  <p:embed/>
                </p:oleObj>
              </mc:Choice>
              <mc:Fallback>
                <p:oleObj name="Equation" r:id="rId11" imgW="37461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021388"/>
                        <a:ext cx="5648325" cy="6889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5" name="Picture 46" descr="orbi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0638" y="4102100"/>
            <a:ext cx="242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/>
              <a:t>空间固定坐标系中的二体轨道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2DDF711-1011-84FF-3364-A436C6E1785B}"/>
                  </a:ext>
                </a:extLst>
              </p14:cNvPr>
              <p14:cNvContentPartPr/>
              <p14:nvPr/>
            </p14:nvContentPartPr>
            <p14:xfrm>
              <a:off x="1077480" y="5863680"/>
              <a:ext cx="4781160" cy="34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2DDF711-1011-84FF-3364-A436C6E178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8120" y="5854320"/>
                <a:ext cx="4799880" cy="5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2BFB-A4DE-431A-FA31-D3C70F4C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DA6E426B-F0AB-5D69-6FA1-06233865C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28226"/>
              </p:ext>
            </p:extLst>
          </p:nvPr>
        </p:nvGraphicFramePr>
        <p:xfrm>
          <a:off x="539552" y="1012142"/>
          <a:ext cx="26844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12142"/>
                        <a:ext cx="26844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Object 5">
                <a:extLst>
                  <a:ext uri="{FF2B5EF4-FFF2-40B4-BE49-F238E27FC236}">
                    <a16:creationId xmlns:a16="http://schemas.microsoft.com/office/drawing/2014/main" id="{9D994FE1-E3E0-429D-AE43-CAEF6A6665AA}"/>
                  </a:ext>
                </a:extLst>
              </p:cNvPr>
              <p:cNvSpPr txBox="1"/>
              <p:nvPr/>
            </p:nvSpPr>
            <p:spPr bwMode="auto">
              <a:xfrm>
                <a:off x="179512" y="4402821"/>
                <a:ext cx="5626100" cy="11604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这六个轨道根数分别称为：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轨道半长径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轨道偏心率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   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轨道倾角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升交点经度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近点角距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  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平近点角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3" name="Object 5">
                <a:extLst>
                  <a:ext uri="{FF2B5EF4-FFF2-40B4-BE49-F238E27FC236}">
                    <a16:creationId xmlns:a16="http://schemas.microsoft.com/office/drawing/2014/main" id="{9D994FE1-E3E0-429D-AE43-CAEF6A666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402821"/>
                <a:ext cx="5626100" cy="1160462"/>
              </a:xfrm>
              <a:prstGeom prst="rect">
                <a:avLst/>
              </a:prstGeom>
              <a:blipFill>
                <a:blip r:embed="rId5"/>
                <a:stretch>
                  <a:fillRect l="-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15FF7A1E-DD16-2033-D911-9BC131414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15696"/>
              </p:ext>
            </p:extLst>
          </p:nvPr>
        </p:nvGraphicFramePr>
        <p:xfrm>
          <a:off x="248580" y="5661248"/>
          <a:ext cx="56483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160" imgH="457200" progId="Equation.DSMT4">
                  <p:embed/>
                </p:oleObj>
              </mc:Choice>
              <mc:Fallback>
                <p:oleObj name="Equation" r:id="rId6" imgW="3746160" imgH="457200" progId="Equation.DSMT4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80" y="5661248"/>
                        <a:ext cx="5648325" cy="6889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5" name="Picture 46" descr="orbit">
            <a:extLst>
              <a:ext uri="{FF2B5EF4-FFF2-40B4-BE49-F238E27FC236}">
                <a16:creationId xmlns:a16="http://schemas.microsoft.com/office/drawing/2014/main" id="{EF3E88B4-F548-3F9C-D252-2BA5C84EF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784" y="897271"/>
            <a:ext cx="4200672" cy="447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Rectangle 47">
            <a:extLst>
              <a:ext uri="{FF2B5EF4-FFF2-40B4-BE49-F238E27FC236}">
                <a16:creationId xmlns:a16="http://schemas.microsoft.com/office/drawing/2014/main" id="{C79B75B3-A26D-AE4C-76E2-0F98DDC0F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90834"/>
            <a:ext cx="6551612" cy="706437"/>
          </a:xfrm>
        </p:spPr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/>
              <a:t>空间固定坐标系中的二体轨道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44257C1-6C2A-6BFE-DAD2-0FCA5114B0E2}"/>
                  </a:ext>
                </a:extLst>
              </p14:cNvPr>
              <p14:cNvContentPartPr/>
              <p14:nvPr/>
            </p14:nvContentPartPr>
            <p14:xfrm>
              <a:off x="3565800" y="1949760"/>
              <a:ext cx="5217120" cy="4374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44257C1-6C2A-6BFE-DAD2-0FCA5114B0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56440" y="1940400"/>
                <a:ext cx="5235840" cy="439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70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66"/>
          <p:cNvSpPr txBox="1">
            <a:spLocks noChangeArrowheads="1"/>
          </p:cNvSpPr>
          <p:nvPr/>
        </p:nvSpPr>
        <p:spPr bwMode="auto">
          <a:xfrm>
            <a:off x="371475" y="1100138"/>
            <a:ext cx="8372475" cy="10969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/>
              <a:t>利用上述公式，可以从轨道根数出发计算某天体的位置与速度</a:t>
            </a:r>
            <a:r>
              <a:rPr lang="en-US" altLang="zh-CN" sz="2200"/>
              <a:t>, </a:t>
            </a:r>
            <a:r>
              <a:rPr lang="zh-CN" altLang="en-US" sz="2200"/>
              <a:t>这一过程称为</a:t>
            </a:r>
            <a:r>
              <a:rPr lang="zh-CN" altLang="en-US" sz="2200">
                <a:solidFill>
                  <a:srgbClr val="FF0000"/>
                </a:solidFill>
              </a:rPr>
              <a:t>星历表计算</a:t>
            </a:r>
            <a:r>
              <a:rPr lang="en-US" altLang="zh-CN" sz="2200">
                <a:solidFill>
                  <a:srgbClr val="FF0000"/>
                </a:solidFill>
              </a:rPr>
              <a:t>. </a:t>
            </a:r>
            <a:r>
              <a:rPr lang="zh-CN" altLang="en-US" sz="2200"/>
              <a:t>反之</a:t>
            </a:r>
            <a:r>
              <a:rPr lang="en-US" altLang="zh-CN" sz="2200"/>
              <a:t>, </a:t>
            </a:r>
            <a:r>
              <a:rPr lang="zh-CN" altLang="en-US" sz="2200"/>
              <a:t>从观测到的天体位置速度数据出发</a:t>
            </a:r>
            <a:r>
              <a:rPr lang="en-US" altLang="zh-CN" sz="2200"/>
              <a:t>, </a:t>
            </a:r>
            <a:r>
              <a:rPr lang="zh-CN" altLang="en-US" sz="2200"/>
              <a:t>计算轨道根数的过程则称为</a:t>
            </a:r>
            <a:r>
              <a:rPr lang="zh-CN" altLang="en-US" sz="2200">
                <a:solidFill>
                  <a:srgbClr val="FF0000"/>
                </a:solidFill>
              </a:rPr>
              <a:t>轨道计算</a:t>
            </a:r>
            <a:r>
              <a:rPr lang="en-US" altLang="zh-CN" sz="2200">
                <a:solidFill>
                  <a:srgbClr val="FF0000"/>
                </a:solidFill>
              </a:rPr>
              <a:t>. </a:t>
            </a:r>
          </a:p>
        </p:txBody>
      </p:sp>
      <p:grpSp>
        <p:nvGrpSpPr>
          <p:cNvPr id="33797" name="Group 71"/>
          <p:cNvGrpSpPr>
            <a:grpSpLocks/>
          </p:cNvGrpSpPr>
          <p:nvPr/>
        </p:nvGrpSpPr>
        <p:grpSpPr bwMode="auto">
          <a:xfrm>
            <a:off x="1257300" y="2660650"/>
            <a:ext cx="5845175" cy="1123950"/>
            <a:chOff x="792" y="1685"/>
            <a:chExt cx="3682" cy="708"/>
          </a:xfrm>
        </p:grpSpPr>
        <p:sp>
          <p:nvSpPr>
            <p:cNvPr id="33800" name="Text Box 64"/>
            <p:cNvSpPr txBox="1">
              <a:spLocks noChangeArrowheads="1"/>
            </p:cNvSpPr>
            <p:nvPr/>
          </p:nvSpPr>
          <p:spPr bwMode="auto">
            <a:xfrm>
              <a:off x="792" y="1872"/>
              <a:ext cx="873" cy="28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dirty="0"/>
                <a:t>轨道根数</a:t>
              </a:r>
            </a:p>
          </p:txBody>
        </p:sp>
        <p:sp>
          <p:nvSpPr>
            <p:cNvPr id="33801" name="Text Box 65"/>
            <p:cNvSpPr txBox="1">
              <a:spLocks noChangeArrowheads="1"/>
            </p:cNvSpPr>
            <p:nvPr/>
          </p:nvSpPr>
          <p:spPr bwMode="auto">
            <a:xfrm>
              <a:off x="3601" y="1909"/>
              <a:ext cx="873" cy="28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8575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200" dirty="0"/>
                <a:t>观测资料</a:t>
              </a:r>
            </a:p>
          </p:txBody>
        </p:sp>
        <p:sp>
          <p:nvSpPr>
            <p:cNvPr id="33802" name="Line 67"/>
            <p:cNvSpPr>
              <a:spLocks noChangeShapeType="1"/>
            </p:cNvSpPr>
            <p:nvPr/>
          </p:nvSpPr>
          <p:spPr bwMode="auto">
            <a:xfrm>
              <a:off x="1800" y="1935"/>
              <a:ext cx="170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3" name="Line 68"/>
            <p:cNvSpPr>
              <a:spLocks noChangeShapeType="1"/>
            </p:cNvSpPr>
            <p:nvPr/>
          </p:nvSpPr>
          <p:spPr bwMode="auto">
            <a:xfrm flipH="1">
              <a:off x="1791" y="2151"/>
              <a:ext cx="171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4" name="Rectangle 69"/>
            <p:cNvSpPr>
              <a:spLocks noChangeArrowheads="1"/>
            </p:cNvSpPr>
            <p:nvPr/>
          </p:nvSpPr>
          <p:spPr bwMode="auto">
            <a:xfrm>
              <a:off x="2219" y="1685"/>
              <a:ext cx="836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星历表计算</a:t>
              </a:r>
            </a:p>
          </p:txBody>
        </p:sp>
        <p:sp>
          <p:nvSpPr>
            <p:cNvPr id="33805" name="Rectangle 70"/>
            <p:cNvSpPr>
              <a:spLocks noChangeArrowheads="1"/>
            </p:cNvSpPr>
            <p:nvPr/>
          </p:nvSpPr>
          <p:spPr bwMode="auto">
            <a:xfrm>
              <a:off x="2336" y="2162"/>
              <a:ext cx="692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轨道计算</a:t>
              </a:r>
            </a:p>
          </p:txBody>
        </p:sp>
      </p:grpSp>
      <p:sp>
        <p:nvSpPr>
          <p:cNvPr id="33798" name="Text Box 72"/>
          <p:cNvSpPr txBox="1">
            <a:spLocks noChangeArrowheads="1"/>
          </p:cNvSpPr>
          <p:nvPr/>
        </p:nvSpPr>
        <p:spPr bwMode="auto">
          <a:xfrm>
            <a:off x="400050" y="4157663"/>
            <a:ext cx="8243888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/>
              <a:t>在星历表计算时，往往会要用偏近点角计算位置和坐标，我们写出用偏近点角表示的位置和坐标如下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92163" y="5072063"/>
          <a:ext cx="458470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685800" progId="Equation.DSMT4">
                  <p:embed/>
                </p:oleObj>
              </mc:Choice>
              <mc:Fallback>
                <p:oleObj name="Equation" r:id="rId3" imgW="238752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072063"/>
                        <a:ext cx="4584700" cy="131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303336"/>
              </p:ext>
            </p:extLst>
          </p:nvPr>
        </p:nvGraphicFramePr>
        <p:xfrm>
          <a:off x="6153150" y="5075238"/>
          <a:ext cx="24717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81080" imgH="901440" progId="Equation.DSMT4">
                  <p:embed/>
                </p:oleObj>
              </mc:Choice>
              <mc:Fallback>
                <p:oleObj name="Equation" r:id="rId5" imgW="1981080" imgH="901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5075238"/>
                        <a:ext cx="2471738" cy="11255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  <a:alpha val="48000"/>
                        </a:schemeClr>
                      </a:solidFill>
                      <a:ln w="28575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2.3.2 </a:t>
            </a:r>
            <a:r>
              <a:rPr lang="zh-CN" altLang="en-US"/>
              <a:t>轨道计算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CF09165-A2C6-4FCE-2F1F-4E47394E0423}"/>
                  </a:ext>
                </a:extLst>
              </p14:cNvPr>
              <p14:cNvContentPartPr/>
              <p14:nvPr/>
            </p14:nvContentPartPr>
            <p14:xfrm>
              <a:off x="323280" y="5290560"/>
              <a:ext cx="5589360" cy="1229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CF09165-A2C6-4FCE-2F1F-4E47394E04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920" y="5281200"/>
                <a:ext cx="5608080" cy="124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theme/theme1.xml><?xml version="1.0" encoding="utf-8"?>
<a:theme xmlns:a="http://schemas.openxmlformats.org/drawingml/2006/main" name="self02">
  <a:themeElements>
    <a:clrScheme name="self0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lf0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elf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f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f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self02</Template>
  <TotalTime>8607</TotalTime>
  <Words>1063</Words>
  <Application>Microsoft Office PowerPoint</Application>
  <PresentationFormat>全屏显示(4:3)</PresentationFormat>
  <Paragraphs>154</Paragraphs>
  <Slides>25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KaTeX_Main</vt:lpstr>
      <vt:lpstr>KaTeX_Math</vt:lpstr>
      <vt:lpstr>仿宋_GB2312</vt:lpstr>
      <vt:lpstr>华文楷体</vt:lpstr>
      <vt:lpstr>Arial</vt:lpstr>
      <vt:lpstr>Cambria Math</vt:lpstr>
      <vt:lpstr>Times New Roman</vt:lpstr>
      <vt:lpstr>self02</vt:lpstr>
      <vt:lpstr>Equation</vt:lpstr>
      <vt:lpstr>2.3.1 空间固定坐标系中的二体轨道</vt:lpstr>
      <vt:lpstr>坐标系的转换</vt:lpstr>
      <vt:lpstr>2.3.1 空间固定坐标系中的二体轨道</vt:lpstr>
      <vt:lpstr>2.3.1 空间固定坐标系中的二体轨道</vt:lpstr>
      <vt:lpstr>2.3.1 空间固定坐标系中的二体轨道</vt:lpstr>
      <vt:lpstr>2.3.1 空间固定坐标系中的二体轨道</vt:lpstr>
      <vt:lpstr>2.3.1 空间固定坐标系中的二体轨道</vt:lpstr>
      <vt:lpstr>2.3.1 空间固定坐标系中的二体轨道</vt:lpstr>
      <vt:lpstr>2.3.2 轨道计算</vt:lpstr>
      <vt:lpstr>2.3.2 轨道计算</vt:lpstr>
      <vt:lpstr>2.3.2 轨道计算</vt:lpstr>
      <vt:lpstr>2.3.2 轨道计算</vt:lpstr>
      <vt:lpstr>2.3.2 轨道计算</vt:lpstr>
      <vt:lpstr>2.3.3 质心坐标系中的二体轨道</vt:lpstr>
      <vt:lpstr>2.3.3 质心坐标系中的二体轨道</vt:lpstr>
      <vt:lpstr>2.3.3 质心坐标系中的二体轨道</vt:lpstr>
      <vt:lpstr>2.3.3 质心坐标系中的二体轨道</vt:lpstr>
      <vt:lpstr>多普勒方法测恒星视向速度</vt:lpstr>
      <vt:lpstr>PowerPoint 演示文稿</vt:lpstr>
      <vt:lpstr>2.3.3 质心坐标系中的二体轨道</vt:lpstr>
      <vt:lpstr>2.3.3 质心坐标系中的二体轨道</vt:lpstr>
      <vt:lpstr>2.3.3 质心坐标系中的二体轨道</vt:lpstr>
      <vt:lpstr>2.3.3 质心坐标系中的二体轨道</vt:lpstr>
      <vt:lpstr>2.3.3 质心坐标系中的二体轨道</vt:lpstr>
      <vt:lpstr>2.3.3 质心坐标系中的二体轨道</vt:lpstr>
    </vt:vector>
  </TitlesOfParts>
  <Company>Astron. Dept. 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Chapt.2.1&amp;2.2</dc:title>
  <dc:subject>万有引力，引力势，二体运动方程</dc:subject>
  <dc:creator>ZhouLiyong</dc:creator>
  <cp:lastModifiedBy>青龙 小</cp:lastModifiedBy>
  <cp:revision>284</cp:revision>
  <cp:lastPrinted>2014-02-24T13:05:13Z</cp:lastPrinted>
  <dcterms:created xsi:type="dcterms:W3CDTF">2005-02-21T07:43:32Z</dcterms:created>
  <dcterms:modified xsi:type="dcterms:W3CDTF">2024-11-06T02:37:55Z</dcterms:modified>
</cp:coreProperties>
</file>