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94" r:id="rId9"/>
    <p:sldId id="286" r:id="rId10"/>
    <p:sldId id="287" r:id="rId11"/>
    <p:sldId id="288" r:id="rId12"/>
    <p:sldId id="289" r:id="rId13"/>
    <p:sldId id="295" r:id="rId14"/>
    <p:sldId id="297" r:id="rId15"/>
    <p:sldId id="298" r:id="rId16"/>
    <p:sldId id="299" r:id="rId17"/>
    <p:sldId id="296" r:id="rId18"/>
    <p:sldId id="290" r:id="rId19"/>
    <p:sldId id="291" r:id="rId20"/>
    <p:sldId id="292" r:id="rId21"/>
    <p:sldId id="293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CC6600"/>
    <a:srgbClr val="FF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7321" autoAdjust="0"/>
  </p:normalViewPr>
  <p:slideViewPr>
    <p:cSldViewPr>
      <p:cViewPr varScale="1">
        <p:scale>
          <a:sx n="65" d="100"/>
          <a:sy n="65" d="100"/>
        </p:scale>
        <p:origin x="15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AB98F8-B323-41CF-BDB1-FC71EC6706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515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07B3BE-2490-4820-94AE-34E823455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979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DBE08-D7B4-4F18-8684-9730507089E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9475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0168-3BD1-4ABB-BA5A-644E752DEDF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4972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7B2E5-E7B9-4696-B928-43D7DA0E516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 dirty="0" smtClean="0"/>
              <a:t>L=T-V; H=T+V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</a:t>
            </a:r>
            <a:r>
              <a:rPr lang="zh-CN" altLang="en-US" dirty="0" smtClean="0"/>
              <a:t>先写成球坐标系，</a:t>
            </a:r>
            <a:r>
              <a:rPr lang="en-US" altLang="zh-CN" dirty="0" smtClean="0"/>
              <a:t>    r: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向径，</a:t>
            </a:r>
            <a:r>
              <a:rPr lang="en-US" altLang="zh-CN" baseline="0" dirty="0" smtClean="0"/>
              <a:t>\theta: </a:t>
            </a:r>
            <a:r>
              <a:rPr lang="zh-CN" altLang="en-US" baseline="0" dirty="0" smtClean="0"/>
              <a:t>天顶距；</a:t>
            </a:r>
            <a:r>
              <a:rPr lang="en-US" altLang="zh-CN" baseline="0" dirty="0" smtClean="0"/>
              <a:t>\phi: </a:t>
            </a:r>
            <a:r>
              <a:rPr lang="zh-CN" altLang="en-US" baseline="0" dirty="0" smtClean="0"/>
              <a:t>经度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88911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E1E3E-C931-4382-BD01-C68D723E384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 dirty="0" smtClean="0"/>
              <a:t>最后一式乘</a:t>
            </a:r>
            <a:r>
              <a:rPr lang="en-US" altLang="zh-CN" dirty="0" smtClean="0"/>
              <a:t>r^2, </a:t>
            </a:r>
            <a:r>
              <a:rPr lang="zh-CN" altLang="en-US" dirty="0" smtClean="0"/>
              <a:t>可发现 </a:t>
            </a:r>
            <a:r>
              <a:rPr lang="en-US" altLang="zh-CN" dirty="0" smtClean="0"/>
              <a:t>r,\theta</a:t>
            </a:r>
            <a:r>
              <a:rPr lang="zh-CN" altLang="en-US" dirty="0" smtClean="0"/>
              <a:t>可分离变量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5531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E1E3E-C931-4382-BD01-C68D723E384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055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E1E3E-C931-4382-BD01-C68D723E384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 dirty="0" smtClean="0"/>
              <a:t>注意此处并未要求出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的显式表达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36898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E1E3E-C931-4382-BD01-C68D723E384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9197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E1E3E-C931-4382-BD01-C68D723E384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77827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E1E3E-C931-4382-BD01-C68D723E384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35324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CFADD-AC85-40F2-B974-5DBCCBC7C8B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1454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D60E5-BCBC-4726-B934-50B089B239E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402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9AED8-7505-4602-98E5-E75310F7BFB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 dirty="0" smtClean="0"/>
              <a:t>哈斯行列式不等于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r=r(p)</a:t>
            </a:r>
            <a:r>
              <a:rPr lang="zh-CN" altLang="en-US" dirty="0" smtClean="0"/>
              <a:t>存在逆变换</a:t>
            </a:r>
            <a:r>
              <a:rPr lang="en-US" altLang="zh-CN" dirty="0" smtClean="0"/>
              <a:t>p=p(r),</a:t>
            </a:r>
            <a:r>
              <a:rPr lang="zh-CN" altLang="en-US" dirty="0" smtClean="0"/>
              <a:t>它可以定义为</a:t>
            </a:r>
            <a:r>
              <a:rPr lang="en-US" altLang="zh-CN" dirty="0" smtClean="0"/>
              <a:t>p=</a:t>
            </a:r>
            <a:r>
              <a:rPr lang="en-US" altLang="zh-CN" dirty="0" err="1" smtClean="0"/>
              <a:t>L_r</a:t>
            </a:r>
            <a:r>
              <a:rPr lang="en-US" altLang="zh-CN" dirty="0" smtClean="0"/>
              <a:t>(r).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24035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72FAA-CFF6-4A14-B418-C8152653379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4194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E5102-2DBE-466A-A7A2-9908A4CF5F8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905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6D4B8-1B9B-4481-AC14-EA0ED3C1C63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 dirty="0" smtClean="0"/>
              <a:t>第一式右侧对</a:t>
            </a:r>
            <a:r>
              <a:rPr lang="en-US" altLang="zh-CN" dirty="0" smtClean="0"/>
              <a:t>s</a:t>
            </a:r>
            <a:r>
              <a:rPr lang="zh-CN" altLang="en-US" dirty="0" smtClean="0"/>
              <a:t>求导，为</a:t>
            </a:r>
            <a:r>
              <a:rPr lang="en-US" altLang="zh-CN" dirty="0" smtClean="0"/>
              <a:t>r\dot </a:t>
            </a:r>
            <a:r>
              <a:rPr lang="en-US" altLang="zh-CN" dirty="0" err="1" smtClean="0"/>
              <a:t>p_s</a:t>
            </a:r>
            <a:endParaRPr lang="en-US" altLang="zh-CN" dirty="0" smtClean="0"/>
          </a:p>
          <a:p>
            <a:r>
              <a:rPr lang="zh-CN" altLang="en-US" dirty="0" smtClean="0"/>
              <a:t>在“极值原理”出现之前，所有的推导不牵涉任何物理系统。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9028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86EBB-2897-4A45-BD9C-41093BE48A6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 dirty="0" smtClean="0"/>
              <a:t>可从形式上理解，左侧如果等于零的话，右侧也等于零，则新变量也具有哈密顿正则形式。</a:t>
            </a:r>
            <a:endParaRPr lang="en-US" altLang="zh-CN" dirty="0" smtClean="0"/>
          </a:p>
          <a:p>
            <a:r>
              <a:rPr lang="zh-CN" altLang="en-US" dirty="0" smtClean="0"/>
              <a:t>注意定义式中的“任意</a:t>
            </a:r>
            <a:r>
              <a:rPr lang="en-US" altLang="zh-CN" dirty="0" smtClean="0"/>
              <a:t>Hamilton</a:t>
            </a:r>
            <a:r>
              <a:rPr lang="zh-CN" altLang="en-US" dirty="0" smtClean="0"/>
              <a:t>函数”，说明此变换正则与否和哈密顿函数无关。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9410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6A702-1AEB-440A-BADF-90C4B4914A0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5998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2AB6-15F6-4E35-A1FC-F6A7CF07A9A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4959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E2CAA-E403-462B-83A5-27D82F8ED4C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4515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 </a:t>
            </a:r>
            <a:r>
              <a:rPr lang="en-US" altLang="zh-CN" dirty="0" smtClean="0"/>
              <a:t>d(cot\theta)=-1/\sin^2\theta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7B3BE-2490-4820-94AE-34E823455024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28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C9214-6A7B-4723-A89D-85217BC5D64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417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2413" y="188913"/>
            <a:ext cx="2084387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4488" y="188913"/>
            <a:ext cx="6105525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88913"/>
            <a:ext cx="655161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59395" name="Picture 3" descr="NJ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86600" y="249238"/>
            <a:ext cx="1676400" cy="566737"/>
          </a:xfrm>
          <a:prstGeom prst="rect">
            <a:avLst/>
          </a:prstGeom>
          <a:noFill/>
        </p:spPr>
      </p:pic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58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60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9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68313" y="1628775"/>
            <a:ext cx="828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Hamilton</a:t>
            </a:r>
            <a:r>
              <a:rPr lang="zh-CN" altLang="en-US" sz="2400">
                <a:solidFill>
                  <a:srgbClr val="0000CC"/>
                </a:solidFill>
              </a:rPr>
              <a:t>正则方程组</a:t>
            </a:r>
            <a:r>
              <a:rPr lang="zh-CN" altLang="en-US" sz="2400"/>
              <a:t>具有简单的反对称形式，并且有一些原则解法，因此在天体力学中，常用</a:t>
            </a:r>
            <a:r>
              <a:rPr lang="en-US" altLang="zh-CN" sz="2400"/>
              <a:t>Hamilton</a:t>
            </a:r>
            <a:r>
              <a:rPr lang="zh-CN" altLang="en-US" sz="2400"/>
              <a:t>正则方程组表达各类天体的运动方程。</a:t>
            </a:r>
          </a:p>
          <a:p>
            <a:pPr>
              <a:spcBef>
                <a:spcPct val="50000"/>
              </a:spcBef>
            </a:pPr>
            <a:endParaRPr lang="zh-CN" altLang="en-US" sz="2400"/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CC"/>
                </a:solidFill>
              </a:rPr>
              <a:t>正则变换</a:t>
            </a:r>
            <a:r>
              <a:rPr lang="zh-CN" altLang="en-US" sz="2400"/>
              <a:t>保持</a:t>
            </a:r>
            <a:r>
              <a:rPr lang="en-US" altLang="zh-CN" sz="2400"/>
              <a:t>Hamilton</a:t>
            </a:r>
            <a:r>
              <a:rPr lang="zh-CN" altLang="en-US" sz="2400"/>
              <a:t>方程的形式不变，通过适当的正则变换可以将</a:t>
            </a:r>
            <a:r>
              <a:rPr lang="en-US" altLang="zh-CN" sz="2400"/>
              <a:t>Hamilton</a:t>
            </a:r>
            <a:r>
              <a:rPr lang="zh-CN" altLang="en-US" sz="2400"/>
              <a:t>方程组转化成更加简单的形式。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 </a:t>
            </a:r>
            <a:r>
              <a:rPr lang="zh-CN" altLang="en-US"/>
              <a:t>哈密顿方程与正则根数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95288" y="981075"/>
            <a:ext cx="74882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/>
              <a:t>解正则方程组的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Hamilton-Jacobi</a:t>
            </a:r>
            <a:r>
              <a:rPr lang="zh-CN" altLang="en-US" sz="2200" b="1" dirty="0"/>
              <a:t>方法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211590"/>
              </p:ext>
            </p:extLst>
          </p:nvPr>
        </p:nvGraphicFramePr>
        <p:xfrm>
          <a:off x="479923" y="1568450"/>
          <a:ext cx="820420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2" name="Equation" r:id="rId4" imgW="4711680" imgH="1168200" progId="Equation.DSMT4">
                  <p:embed/>
                </p:oleObj>
              </mc:Choice>
              <mc:Fallback>
                <p:oleObj name="Equation" r:id="rId4" imgW="4711680" imgH="1168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23" y="1568450"/>
                        <a:ext cx="8204200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931934"/>
              </p:ext>
            </p:extLst>
          </p:nvPr>
        </p:nvGraphicFramePr>
        <p:xfrm>
          <a:off x="7360989" y="1976438"/>
          <a:ext cx="13874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3" name="Equation" r:id="rId6" imgW="850680" imgH="228600" progId="Equation.DSMT4">
                  <p:embed/>
                </p:oleObj>
              </mc:Choice>
              <mc:Fallback>
                <p:oleObj name="Equation" r:id="rId6" imgW="8506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0989" y="1976438"/>
                        <a:ext cx="1387475" cy="3730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67544" y="3884613"/>
            <a:ext cx="8288338" cy="2419350"/>
            <a:chOff x="396875" y="3884613"/>
            <a:chExt cx="8288338" cy="2419350"/>
          </a:xfrm>
        </p:grpSpPr>
        <p:graphicFrame>
          <p:nvGraphicFramePr>
            <p:cNvPr id="2253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1765181"/>
                </p:ext>
              </p:extLst>
            </p:nvPr>
          </p:nvGraphicFramePr>
          <p:xfrm>
            <a:off x="396875" y="3884613"/>
            <a:ext cx="7775575" cy="2419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84" name="Equation" r:id="rId8" imgW="4406760" imgH="1371600" progId="Equation.DSMT4">
                    <p:embed/>
                  </p:oleObj>
                </mc:Choice>
                <mc:Fallback>
                  <p:oleObj name="Equation" r:id="rId8" imgW="4406760" imgH="1371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75" y="3884613"/>
                          <a:ext cx="7775575" cy="2419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8936192"/>
                </p:ext>
              </p:extLst>
            </p:nvPr>
          </p:nvGraphicFramePr>
          <p:xfrm>
            <a:off x="7173913" y="5373688"/>
            <a:ext cx="151130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85" name="Equation" r:id="rId10" imgW="927000" imgH="228600" progId="Equation.DSMT4">
                    <p:embed/>
                  </p:oleObj>
                </mc:Choice>
                <mc:Fallback>
                  <p:oleObj name="Equation" r:id="rId10" imgW="92700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3913" y="5373688"/>
                          <a:ext cx="1511300" cy="373062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2.6.1 </a:t>
            </a:r>
            <a:r>
              <a:rPr lang="zh-CN" altLang="en-US"/>
              <a:t>哈密顿方程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95288" y="914400"/>
            <a:ext cx="79200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Hamilton-Jacobi</a:t>
            </a:r>
            <a:r>
              <a:rPr lang="zh-CN" altLang="en-US" sz="2200" b="1" dirty="0"/>
              <a:t>方法解二体问题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927924"/>
              </p:ext>
            </p:extLst>
          </p:nvPr>
        </p:nvGraphicFramePr>
        <p:xfrm>
          <a:off x="467544" y="1412776"/>
          <a:ext cx="5434012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5" name="Equation" r:id="rId4" imgW="3213000" imgH="990360" progId="Equation.DSMT4">
                  <p:embed/>
                </p:oleObj>
              </mc:Choice>
              <mc:Fallback>
                <p:oleObj name="Equation" r:id="rId4" imgW="3213000" imgH="990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12776"/>
                        <a:ext cx="5434012" cy="167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2.6.2 </a:t>
            </a:r>
            <a:r>
              <a:rPr lang="zh-CN" altLang="en-US"/>
              <a:t>椭圆运动正则根数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179616"/>
              </p:ext>
            </p:extLst>
          </p:nvPr>
        </p:nvGraphicFramePr>
        <p:xfrm>
          <a:off x="468313" y="3012901"/>
          <a:ext cx="6335712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6" name="Equation" r:id="rId6" imgW="3746160" imgH="2247840" progId="Equation.DSMT4">
                  <p:embed/>
                </p:oleObj>
              </mc:Choice>
              <mc:Fallback>
                <p:oleObj name="Equation" r:id="rId6" imgW="3746160" imgH="2247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12901"/>
                        <a:ext cx="6335712" cy="380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497359"/>
              </p:ext>
            </p:extLst>
          </p:nvPr>
        </p:nvGraphicFramePr>
        <p:xfrm>
          <a:off x="395536" y="986234"/>
          <a:ext cx="613727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8" name="Equation" r:id="rId4" imgW="3504960" imgH="736560" progId="Equation.DSMT4">
                  <p:embed/>
                </p:oleObj>
              </mc:Choice>
              <mc:Fallback>
                <p:oleObj name="Equation" r:id="rId4" imgW="350496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86234"/>
                        <a:ext cx="6137275" cy="129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45625"/>
              </p:ext>
            </p:extLst>
          </p:nvPr>
        </p:nvGraphicFramePr>
        <p:xfrm>
          <a:off x="6300192" y="980728"/>
          <a:ext cx="2592288" cy="620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9" name="Equation" r:id="rId6" imgW="2019240" imgH="482400" progId="Equation.DSMT4">
                  <p:embed/>
                </p:oleObj>
              </mc:Choice>
              <mc:Fallback>
                <p:oleObj name="Equation" r:id="rId6" imgW="201924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980728"/>
                        <a:ext cx="2592288" cy="6202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2.6.2 </a:t>
            </a:r>
            <a:r>
              <a:rPr lang="zh-CN" altLang="en-US"/>
              <a:t>椭圆运动正则根数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975145"/>
              </p:ext>
            </p:extLst>
          </p:nvPr>
        </p:nvGraphicFramePr>
        <p:xfrm>
          <a:off x="427657" y="2420888"/>
          <a:ext cx="522446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0" name="Equation" r:id="rId8" imgW="2984400" imgH="583920" progId="Equation.DSMT4">
                  <p:embed/>
                </p:oleObj>
              </mc:Choice>
              <mc:Fallback>
                <p:oleObj name="Equation" r:id="rId8" imgW="2984400" imgH="5839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57" y="2420888"/>
                        <a:ext cx="5224463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99727"/>
              </p:ext>
            </p:extLst>
          </p:nvPr>
        </p:nvGraphicFramePr>
        <p:xfrm>
          <a:off x="395536" y="4455938"/>
          <a:ext cx="5646737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1" name="Equation" r:id="rId10" imgW="3225600" imgH="1346040" progId="Equation.DSMT4">
                  <p:embed/>
                </p:oleObj>
              </mc:Choice>
              <mc:Fallback>
                <p:oleObj name="Equation" r:id="rId10" imgW="3225600" imgH="1346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55938"/>
                        <a:ext cx="5646737" cy="235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331884"/>
              </p:ext>
            </p:extLst>
          </p:nvPr>
        </p:nvGraphicFramePr>
        <p:xfrm>
          <a:off x="395536" y="3429000"/>
          <a:ext cx="769302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2" name="Equation" r:id="rId12" imgW="4394160" imgH="634680" progId="Equation.DSMT4">
                  <p:embed/>
                </p:oleObj>
              </mc:Choice>
              <mc:Fallback>
                <p:oleObj name="Equation" r:id="rId12" imgW="4394160" imgH="6346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429000"/>
                        <a:ext cx="7693025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991319"/>
              </p:ext>
            </p:extLst>
          </p:nvPr>
        </p:nvGraphicFramePr>
        <p:xfrm>
          <a:off x="449263" y="3348880"/>
          <a:ext cx="3648075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3" name="Equation" r:id="rId4" imgW="2158920" imgH="2006280" progId="Equation.DSMT4">
                  <p:embed/>
                </p:oleObj>
              </mc:Choice>
              <mc:Fallback>
                <p:oleObj name="Equation" r:id="rId4" imgW="2158920" imgH="2006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3348880"/>
                        <a:ext cx="3648075" cy="3392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2.6.2 </a:t>
            </a:r>
            <a:r>
              <a:rPr lang="zh-CN" altLang="en-US"/>
              <a:t>椭圆运动正则根数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192657"/>
              </p:ext>
            </p:extLst>
          </p:nvPr>
        </p:nvGraphicFramePr>
        <p:xfrm>
          <a:off x="7740352" y="2420888"/>
          <a:ext cx="10763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4" name="Equation" r:id="rId6" imgW="660240" imgH="431640" progId="Equation.DSMT4">
                  <p:embed/>
                </p:oleObj>
              </mc:Choice>
              <mc:Fallback>
                <p:oleObj name="Equation" r:id="rId6" imgW="6602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2420888"/>
                        <a:ext cx="1076325" cy="7048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8787"/>
              </p:ext>
            </p:extLst>
          </p:nvPr>
        </p:nvGraphicFramePr>
        <p:xfrm>
          <a:off x="5148064" y="6237288"/>
          <a:ext cx="37068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5" name="Equation" r:id="rId8" imgW="2273040" imgH="228600" progId="Equation.DSMT4">
                  <p:embed/>
                </p:oleObj>
              </mc:Choice>
              <mc:Fallback>
                <p:oleObj name="Equation" r:id="rId8" imgW="227304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6237288"/>
                        <a:ext cx="3706813" cy="3730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460904"/>
              </p:ext>
            </p:extLst>
          </p:nvPr>
        </p:nvGraphicFramePr>
        <p:xfrm>
          <a:off x="395288" y="908720"/>
          <a:ext cx="806767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6" name="Equation" r:id="rId10" imgW="4775040" imgH="1269720" progId="Equation.DSMT4">
                  <p:embed/>
                </p:oleObj>
              </mc:Choice>
              <mc:Fallback>
                <p:oleObj name="Equation" r:id="rId10" imgW="4775040" imgH="1269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720"/>
                        <a:ext cx="8067675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68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24763"/>
              </p:ext>
            </p:extLst>
          </p:nvPr>
        </p:nvGraphicFramePr>
        <p:xfrm>
          <a:off x="468313" y="5094288"/>
          <a:ext cx="6211887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0" name="Equation" r:id="rId4" imgW="3924000" imgH="1091880" progId="Equation.DSMT4">
                  <p:embed/>
                </p:oleObj>
              </mc:Choice>
              <mc:Fallback>
                <p:oleObj name="Equation" r:id="rId4" imgW="392400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94288"/>
                        <a:ext cx="6211887" cy="1730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2.6.2 </a:t>
            </a:r>
            <a:r>
              <a:rPr lang="zh-CN" altLang="en-US"/>
              <a:t>椭圆运动正则根数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89416"/>
              </p:ext>
            </p:extLst>
          </p:nvPr>
        </p:nvGraphicFramePr>
        <p:xfrm>
          <a:off x="6444208" y="3212976"/>
          <a:ext cx="23844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1" name="Equation" r:id="rId6" imgW="1460160" imgH="939600" progId="Equation.DSMT4">
                  <p:embed/>
                </p:oleObj>
              </mc:Choice>
              <mc:Fallback>
                <p:oleObj name="Equation" r:id="rId6" imgW="1460160" imgH="93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212976"/>
                        <a:ext cx="2384425" cy="15335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682709"/>
              </p:ext>
            </p:extLst>
          </p:nvPr>
        </p:nvGraphicFramePr>
        <p:xfrm>
          <a:off x="7057595" y="6093296"/>
          <a:ext cx="17621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2" name="Equation" r:id="rId8" imgW="1079280" imgH="253800" progId="Equation.DSMT4">
                  <p:embed/>
                </p:oleObj>
              </mc:Choice>
              <mc:Fallback>
                <p:oleObj name="Equation" r:id="rId8" imgW="1079280" imgH="253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7595" y="6093296"/>
                        <a:ext cx="1762125" cy="41433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00516"/>
              </p:ext>
            </p:extLst>
          </p:nvPr>
        </p:nvGraphicFramePr>
        <p:xfrm>
          <a:off x="496888" y="980728"/>
          <a:ext cx="8181975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3" name="Equation" r:id="rId10" imgW="5168880" imgH="1015920" progId="Equation.DSMT4">
                  <p:embed/>
                </p:oleObj>
              </mc:Choice>
              <mc:Fallback>
                <p:oleObj name="Equation" r:id="rId10" imgW="5168880" imgH="10159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980728"/>
                        <a:ext cx="8181975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317006"/>
              </p:ext>
            </p:extLst>
          </p:nvPr>
        </p:nvGraphicFramePr>
        <p:xfrm>
          <a:off x="475431" y="2636912"/>
          <a:ext cx="8201025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4" name="Equation" r:id="rId12" imgW="5181480" imgH="1536480" progId="Equation.DSMT4">
                  <p:embed/>
                </p:oleObj>
              </mc:Choice>
              <mc:Fallback>
                <p:oleObj name="Equation" r:id="rId12" imgW="5181480" imgH="1536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31" y="2636912"/>
                        <a:ext cx="8201025" cy="243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89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068358"/>
              </p:ext>
            </p:extLst>
          </p:nvPr>
        </p:nvGraphicFramePr>
        <p:xfrm>
          <a:off x="323528" y="1124744"/>
          <a:ext cx="7216775" cy="362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3" name="Equation" r:id="rId4" imgW="4559040" imgH="2286000" progId="Equation.DSMT4">
                  <p:embed/>
                </p:oleObj>
              </mc:Choice>
              <mc:Fallback>
                <p:oleObj name="Equation" r:id="rId4" imgW="4559040" imgH="228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24744"/>
                        <a:ext cx="7216775" cy="3621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2.6.2 </a:t>
            </a:r>
            <a:r>
              <a:rPr lang="zh-CN" altLang="en-US"/>
              <a:t>椭圆运动正则根数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07916"/>
              </p:ext>
            </p:extLst>
          </p:nvPr>
        </p:nvGraphicFramePr>
        <p:xfrm>
          <a:off x="6227763" y="1006475"/>
          <a:ext cx="2595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4" name="Equation" r:id="rId6" imgW="1854000" imgH="355320" progId="Equation.DSMT4">
                  <p:embed/>
                </p:oleObj>
              </mc:Choice>
              <mc:Fallback>
                <p:oleObj name="Equation" r:id="rId6" imgW="1854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006475"/>
                        <a:ext cx="2595562" cy="4953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353261"/>
              </p:ext>
            </p:extLst>
          </p:nvPr>
        </p:nvGraphicFramePr>
        <p:xfrm>
          <a:off x="350838" y="4978673"/>
          <a:ext cx="8440737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5" name="Equation" r:id="rId8" imgW="5333760" imgH="1066680" progId="Equation.DSMT4">
                  <p:embed/>
                </p:oleObj>
              </mc:Choice>
              <mc:Fallback>
                <p:oleObj name="Equation" r:id="rId8" imgW="533376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4978673"/>
                        <a:ext cx="8440737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48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71789"/>
              </p:ext>
            </p:extLst>
          </p:nvPr>
        </p:nvGraphicFramePr>
        <p:xfrm>
          <a:off x="468313" y="1030685"/>
          <a:ext cx="79629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4" name="Equation" r:id="rId4" imgW="5029200" imgH="787320" progId="Equation.DSMT4">
                  <p:embed/>
                </p:oleObj>
              </mc:Choice>
              <mc:Fallback>
                <p:oleObj name="Equation" r:id="rId4" imgW="50292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030685"/>
                        <a:ext cx="7962900" cy="12461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2.6.2 </a:t>
            </a:r>
            <a:r>
              <a:rPr lang="zh-CN" altLang="en-US"/>
              <a:t>椭圆运动正则根数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66037"/>
              </p:ext>
            </p:extLst>
          </p:nvPr>
        </p:nvGraphicFramePr>
        <p:xfrm>
          <a:off x="6156325" y="2474913"/>
          <a:ext cx="2630488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5" name="Equation" r:id="rId6" imgW="1879560" imgH="952200" progId="Equation.DSMT4">
                  <p:embed/>
                </p:oleObj>
              </mc:Choice>
              <mc:Fallback>
                <p:oleObj name="Equation" r:id="rId6" imgW="187956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474913"/>
                        <a:ext cx="2630488" cy="133191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232621"/>
              </p:ext>
            </p:extLst>
          </p:nvPr>
        </p:nvGraphicFramePr>
        <p:xfrm>
          <a:off x="411162" y="2132856"/>
          <a:ext cx="4160838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6" name="Equation" r:id="rId8" imgW="2628720" imgH="1346040" progId="Equation.DSMT4">
                  <p:embed/>
                </p:oleObj>
              </mc:Choice>
              <mc:Fallback>
                <p:oleObj name="Equation" r:id="rId8" imgW="262872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" y="2132856"/>
                        <a:ext cx="4160838" cy="213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67381"/>
              </p:ext>
            </p:extLst>
          </p:nvPr>
        </p:nvGraphicFramePr>
        <p:xfrm>
          <a:off x="323528" y="4221088"/>
          <a:ext cx="8018463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7" name="Equation" r:id="rId10" imgW="5067000" imgH="1358640" progId="Equation.DSMT4">
                  <p:embed/>
                </p:oleObj>
              </mc:Choice>
              <mc:Fallback>
                <p:oleObj name="Equation" r:id="rId10" imgW="5067000" imgH="1358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221088"/>
                        <a:ext cx="8018463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69733"/>
              </p:ext>
            </p:extLst>
          </p:nvPr>
        </p:nvGraphicFramePr>
        <p:xfrm>
          <a:off x="7020272" y="5445224"/>
          <a:ext cx="179546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8" name="Equation" r:id="rId12" imgW="1282680" imgH="787320" progId="Equation.DSMT4">
                  <p:embed/>
                </p:oleObj>
              </mc:Choice>
              <mc:Fallback>
                <p:oleObj name="Equation" r:id="rId12" imgW="1282680" imgH="7873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5445224"/>
                        <a:ext cx="1795463" cy="11017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rgbClr val="0000CC">
                            <a:alpha val="5000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76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2.6.2 </a:t>
            </a:r>
            <a:r>
              <a:rPr lang="zh-CN" altLang="en-US"/>
              <a:t>椭圆运动正则根数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761680"/>
              </p:ext>
            </p:extLst>
          </p:nvPr>
        </p:nvGraphicFramePr>
        <p:xfrm>
          <a:off x="467544" y="1069330"/>
          <a:ext cx="7978775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33" name="Equation" r:id="rId4" imgW="5041800" imgH="1942920" progId="Equation.DSMT4">
                  <p:embed/>
                </p:oleObj>
              </mc:Choice>
              <mc:Fallback>
                <p:oleObj name="Equation" r:id="rId4" imgW="5041800" imgH="19429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069330"/>
                        <a:ext cx="7978775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755438"/>
              </p:ext>
            </p:extLst>
          </p:nvPr>
        </p:nvGraphicFramePr>
        <p:xfrm>
          <a:off x="6227763" y="2357636"/>
          <a:ext cx="2595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34" name="Equation" r:id="rId6" imgW="1854000" imgH="355320" progId="Equation.DSMT4">
                  <p:embed/>
                </p:oleObj>
              </mc:Choice>
              <mc:Fallback>
                <p:oleObj name="Equation" r:id="rId6" imgW="1854000" imgH="3553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357636"/>
                        <a:ext cx="2595562" cy="495300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195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467544" y="3547428"/>
            <a:ext cx="8395469" cy="2185828"/>
            <a:chOff x="467544" y="3452327"/>
            <a:chExt cx="8395469" cy="2185828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6429285"/>
                </p:ext>
              </p:extLst>
            </p:nvPr>
          </p:nvGraphicFramePr>
          <p:xfrm>
            <a:off x="467544" y="4149080"/>
            <a:ext cx="3435350" cy="148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35" name="Equation" r:id="rId8" imgW="2171520" imgH="939600" progId="Equation.DSMT4">
                    <p:embed/>
                  </p:oleObj>
                </mc:Choice>
                <mc:Fallback>
                  <p:oleObj name="Equation" r:id="rId8" imgW="2171520" imgH="939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" y="4149080"/>
                          <a:ext cx="3435350" cy="1489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4649465" y="3452327"/>
              <a:ext cx="4213548" cy="1652605"/>
              <a:chOff x="4649465" y="3452327"/>
              <a:chExt cx="4213548" cy="165260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4932040" y="4450702"/>
                <a:ext cx="3797559" cy="281846"/>
              </a:xfrm>
              <a:custGeom>
                <a:avLst/>
                <a:gdLst>
                  <a:gd name="connsiteX0" fmla="*/ 0 w 3797559"/>
                  <a:gd name="connsiteY0" fmla="*/ 46653 h 281846"/>
                  <a:gd name="connsiteX1" fmla="*/ 1586204 w 3797559"/>
                  <a:gd name="connsiteY1" fmla="*/ 279918 h 281846"/>
                  <a:gd name="connsiteX2" fmla="*/ 3088432 w 3797559"/>
                  <a:gd name="connsiteY2" fmla="*/ 149290 h 281846"/>
                  <a:gd name="connsiteX3" fmla="*/ 3797559 w 3797559"/>
                  <a:gd name="connsiteY3" fmla="*/ 0 h 2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559" h="281846">
                    <a:moveTo>
                      <a:pt x="0" y="46653"/>
                    </a:moveTo>
                    <a:cubicBezTo>
                      <a:pt x="535732" y="154732"/>
                      <a:pt x="1071465" y="262812"/>
                      <a:pt x="1586204" y="279918"/>
                    </a:cubicBezTo>
                    <a:cubicBezTo>
                      <a:pt x="2100943" y="297024"/>
                      <a:pt x="2719873" y="195943"/>
                      <a:pt x="3088432" y="149290"/>
                    </a:cubicBezTo>
                    <a:cubicBezTo>
                      <a:pt x="3456991" y="102637"/>
                      <a:pt x="3627275" y="51318"/>
                      <a:pt x="3797559" y="0"/>
                    </a:cubicBezTo>
                  </a:path>
                </a:pathLst>
              </a:cu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5131837" y="3452327"/>
                <a:ext cx="3349690" cy="1521636"/>
              </a:xfrm>
              <a:custGeom>
                <a:avLst/>
                <a:gdLst>
                  <a:gd name="connsiteX0" fmla="*/ 0 w 3349690"/>
                  <a:gd name="connsiteY0" fmla="*/ 1520889 h 1521636"/>
                  <a:gd name="connsiteX1" fmla="*/ 1175657 w 3349690"/>
                  <a:gd name="connsiteY1" fmla="*/ 1436914 h 1521636"/>
                  <a:gd name="connsiteX2" fmla="*/ 2239347 w 3349690"/>
                  <a:gd name="connsiteY2" fmla="*/ 989044 h 1521636"/>
                  <a:gd name="connsiteX3" fmla="*/ 3013787 w 3349690"/>
                  <a:gd name="connsiteY3" fmla="*/ 419877 h 1521636"/>
                  <a:gd name="connsiteX4" fmla="*/ 3349690 w 3349690"/>
                  <a:gd name="connsiteY4" fmla="*/ 0 h 1521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9690" h="1521636">
                    <a:moveTo>
                      <a:pt x="0" y="1520889"/>
                    </a:moveTo>
                    <a:cubicBezTo>
                      <a:pt x="401216" y="1523222"/>
                      <a:pt x="802433" y="1525555"/>
                      <a:pt x="1175657" y="1436914"/>
                    </a:cubicBezTo>
                    <a:cubicBezTo>
                      <a:pt x="1548882" y="1348273"/>
                      <a:pt x="1932992" y="1158550"/>
                      <a:pt x="2239347" y="989044"/>
                    </a:cubicBezTo>
                    <a:cubicBezTo>
                      <a:pt x="2545702" y="819538"/>
                      <a:pt x="2828730" y="584718"/>
                      <a:pt x="3013787" y="419877"/>
                    </a:cubicBezTo>
                    <a:cubicBezTo>
                      <a:pt x="3198844" y="255036"/>
                      <a:pt x="3349690" y="0"/>
                      <a:pt x="3349690" y="0"/>
                    </a:cubicBezTo>
                  </a:path>
                </a:pathLst>
              </a:custGeom>
              <a:noFill/>
              <a:ln w="127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H="1">
                <a:off x="4860032" y="3933056"/>
                <a:ext cx="1800200" cy="10409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任意多边形 11"/>
              <p:cNvSpPr/>
              <p:nvPr/>
            </p:nvSpPr>
            <p:spPr>
              <a:xfrm>
                <a:off x="8406882" y="3582955"/>
                <a:ext cx="261257" cy="867747"/>
              </a:xfrm>
              <a:custGeom>
                <a:avLst/>
                <a:gdLst>
                  <a:gd name="connsiteX0" fmla="*/ 0 w 261257"/>
                  <a:gd name="connsiteY0" fmla="*/ 0 h 867747"/>
                  <a:gd name="connsiteX1" fmla="*/ 186612 w 261257"/>
                  <a:gd name="connsiteY1" fmla="*/ 391886 h 867747"/>
                  <a:gd name="connsiteX2" fmla="*/ 261257 w 261257"/>
                  <a:gd name="connsiteY2" fmla="*/ 867747 h 867747"/>
                  <a:gd name="connsiteX3" fmla="*/ 261257 w 261257"/>
                  <a:gd name="connsiteY3" fmla="*/ 867747 h 8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257" h="867747">
                    <a:moveTo>
                      <a:pt x="0" y="0"/>
                    </a:moveTo>
                    <a:cubicBezTo>
                      <a:pt x="71534" y="123631"/>
                      <a:pt x="143069" y="247262"/>
                      <a:pt x="186612" y="391886"/>
                    </a:cubicBezTo>
                    <a:cubicBezTo>
                      <a:pt x="230155" y="536511"/>
                      <a:pt x="261257" y="867747"/>
                      <a:pt x="261257" y="867747"/>
                    </a:cubicBezTo>
                    <a:lnTo>
                      <a:pt x="261257" y="867747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5852776"/>
                  </p:ext>
                </p:extLst>
              </p:nvPr>
            </p:nvGraphicFramePr>
            <p:xfrm>
              <a:off x="6012160" y="4450702"/>
              <a:ext cx="261937" cy="2619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236" name="Equation" r:id="rId10" imgW="164880" imgH="164880" progId="Equation.DSMT4">
                      <p:embed/>
                    </p:oleObj>
                  </mc:Choice>
                  <mc:Fallback>
                    <p:oleObj name="Equation" r:id="rId10" imgW="164880" imgH="164880" progId="Equation.DSMT4">
                      <p:embed/>
                      <p:pic>
                        <p:nvPicPr>
                          <p:cNvPr id="0" name="对象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12160" y="4450702"/>
                            <a:ext cx="261937" cy="2619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1007303"/>
                  </p:ext>
                </p:extLst>
              </p:nvPr>
            </p:nvGraphicFramePr>
            <p:xfrm>
              <a:off x="8661400" y="3759200"/>
              <a:ext cx="201613" cy="322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237" name="Equation" r:id="rId12" imgW="126720" imgH="203040" progId="Equation.DSMT4">
                      <p:embed/>
                    </p:oleObj>
                  </mc:Choice>
                  <mc:Fallback>
                    <p:oleObj name="Equation" r:id="rId12" imgW="126720" imgH="203040" progId="Equation.DSMT4">
                      <p:embed/>
                      <p:pic>
                        <p:nvPicPr>
                          <p:cNvPr id="0" name="对象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61400" y="3759200"/>
                            <a:ext cx="201613" cy="322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4306719"/>
                  </p:ext>
                </p:extLst>
              </p:nvPr>
            </p:nvGraphicFramePr>
            <p:xfrm>
              <a:off x="7452320" y="3937924"/>
              <a:ext cx="625475" cy="322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238" name="Equation" r:id="rId14" imgW="393480" imgH="203040" progId="Equation.DSMT4">
                      <p:embed/>
                    </p:oleObj>
                  </mc:Choice>
                  <mc:Fallback>
                    <p:oleObj name="Equation" r:id="rId14" imgW="393480" imgH="203040" progId="Equation.DSMT4">
                      <p:embed/>
                      <p:pic>
                        <p:nvPicPr>
                          <p:cNvPr id="0" name="对象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52320" y="3937924"/>
                            <a:ext cx="625475" cy="322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6345623"/>
                  </p:ext>
                </p:extLst>
              </p:nvPr>
            </p:nvGraphicFramePr>
            <p:xfrm>
              <a:off x="7308304" y="4450702"/>
              <a:ext cx="141287" cy="2619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239" name="Equation" r:id="rId16" imgW="88560" imgH="164880" progId="Equation.DSMT4">
                      <p:embed/>
                    </p:oleObj>
                  </mc:Choice>
                  <mc:Fallback>
                    <p:oleObj name="Equation" r:id="rId16" imgW="88560" imgH="164880" progId="Equation.DSMT4">
                      <p:embed/>
                      <p:pic>
                        <p:nvPicPr>
                          <p:cNvPr id="0" name="对象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08304" y="4450702"/>
                            <a:ext cx="141287" cy="2619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椭圆 17"/>
              <p:cNvSpPr/>
              <p:nvPr/>
            </p:nvSpPr>
            <p:spPr>
              <a:xfrm>
                <a:off x="6740819" y="468754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361102" y="3529000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660232" y="386104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94167341"/>
                  </p:ext>
                </p:extLst>
              </p:nvPr>
            </p:nvGraphicFramePr>
            <p:xfrm>
              <a:off x="4649465" y="4842994"/>
              <a:ext cx="282575" cy="2619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240" name="Equation" r:id="rId18" imgW="177480" imgH="164880" progId="Equation.DSMT4">
                      <p:embed/>
                    </p:oleObj>
                  </mc:Choice>
                  <mc:Fallback>
                    <p:oleObj name="Equation" r:id="rId18" imgW="177480" imgH="164880" progId="Equation.DSMT4">
                      <p:embed/>
                      <p:pic>
                        <p:nvPicPr>
                          <p:cNvPr id="0" name="对象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9465" y="4842994"/>
                            <a:ext cx="282575" cy="2619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919849"/>
              </p:ext>
            </p:extLst>
          </p:nvPr>
        </p:nvGraphicFramePr>
        <p:xfrm>
          <a:off x="449213" y="5877272"/>
          <a:ext cx="31146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1" name="Equation" r:id="rId20" imgW="1968480" imgH="457200" progId="Equation.DSMT4">
                  <p:embed/>
                </p:oleObj>
              </mc:Choice>
              <mc:Fallback>
                <p:oleObj name="Equation" r:id="rId20" imgW="1968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13" y="5877272"/>
                        <a:ext cx="31146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9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133053"/>
              </p:ext>
            </p:extLst>
          </p:nvPr>
        </p:nvGraphicFramePr>
        <p:xfrm>
          <a:off x="431800" y="1052513"/>
          <a:ext cx="5795963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4" name="Equation" r:id="rId4" imgW="3187440" imgH="2946240" progId="Equation.DSMT4">
                  <p:embed/>
                </p:oleObj>
              </mc:Choice>
              <mc:Fallback>
                <p:oleObj name="Equation" r:id="rId4" imgW="3187440" imgH="2946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052513"/>
                        <a:ext cx="5795963" cy="536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06028"/>
              </p:ext>
            </p:extLst>
          </p:nvPr>
        </p:nvGraphicFramePr>
        <p:xfrm>
          <a:off x="6084888" y="1989138"/>
          <a:ext cx="2608262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5" name="Equation" r:id="rId6" imgW="1600200" imgH="672840" progId="Equation.DSMT4">
                  <p:embed/>
                </p:oleObj>
              </mc:Choice>
              <mc:Fallback>
                <p:oleObj name="Equation" r:id="rId6" imgW="160020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989138"/>
                        <a:ext cx="2608262" cy="10937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2.6.2 </a:t>
            </a:r>
            <a:r>
              <a:rPr lang="zh-CN" altLang="en-US"/>
              <a:t>椭圆运动正则根数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95288" y="985838"/>
            <a:ext cx="79200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/>
              <a:t>其他常用的正则根数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458788" y="1452563"/>
          <a:ext cx="8228012" cy="485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6" name="Equation" r:id="rId4" imgW="4902120" imgH="2895480" progId="Equation.DSMT4">
                  <p:embed/>
                </p:oleObj>
              </mc:Choice>
              <mc:Fallback>
                <p:oleObj name="Equation" r:id="rId4" imgW="4902120" imgH="2895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1452563"/>
                        <a:ext cx="8228012" cy="485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4355"/>
              </p:ext>
            </p:extLst>
          </p:nvPr>
        </p:nvGraphicFramePr>
        <p:xfrm>
          <a:off x="5076825" y="3395663"/>
          <a:ext cx="36861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7" name="Equation" r:id="rId6" imgW="2260440" imgH="507960" progId="Equation.DSMT4">
                  <p:embed/>
                </p:oleObj>
              </mc:Choice>
              <mc:Fallback>
                <p:oleObj name="Equation" r:id="rId6" imgW="226044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395663"/>
                        <a:ext cx="3686175" cy="8255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331724"/>
              </p:ext>
            </p:extLst>
          </p:nvPr>
        </p:nvGraphicFramePr>
        <p:xfrm>
          <a:off x="6948488" y="5824538"/>
          <a:ext cx="18002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8" name="Equation" r:id="rId8" imgW="1104840" imgH="253800" progId="Equation.DSMT4">
                  <p:embed/>
                </p:oleObj>
              </mc:Choice>
              <mc:Fallback>
                <p:oleObj name="Equation" r:id="rId8" imgW="110484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824538"/>
                        <a:ext cx="1800225" cy="4127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2.6.2 </a:t>
            </a:r>
            <a:r>
              <a:rPr lang="zh-CN" altLang="en-US"/>
              <a:t>椭圆运动正则根数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81075"/>
            <a:ext cx="8280400" cy="5032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  <a:tabLst>
                <a:tab pos="625475" algn="l"/>
              </a:tabLst>
            </a:pPr>
            <a:r>
              <a:rPr lang="en-US" altLang="zh-CN" sz="2400" b="1"/>
              <a:t>Hamilton</a:t>
            </a:r>
            <a:r>
              <a:rPr lang="zh-CN" altLang="en-US" sz="2400" b="1"/>
              <a:t>方程的导出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980296"/>
              </p:ext>
            </p:extLst>
          </p:nvPr>
        </p:nvGraphicFramePr>
        <p:xfrm>
          <a:off x="395288" y="1412875"/>
          <a:ext cx="8280400" cy="537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8" name="Equation" r:id="rId4" imgW="4940280" imgH="3213000" progId="Equation.DSMT4">
                  <p:embed/>
                </p:oleObj>
              </mc:Choice>
              <mc:Fallback>
                <p:oleObj name="Equation" r:id="rId4" imgW="4940280" imgH="3213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12875"/>
                        <a:ext cx="8280400" cy="537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2.6.1 </a:t>
            </a:r>
            <a:r>
              <a:rPr lang="zh-CN" altLang="en-US"/>
              <a:t>哈密顿方程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79388" y="1060450"/>
          <a:ext cx="8208962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2" name="Equation" r:id="rId4" imgW="4889160" imgH="3429000" progId="Equation.DSMT4">
                  <p:embed/>
                </p:oleObj>
              </mc:Choice>
              <mc:Fallback>
                <p:oleObj name="Equation" r:id="rId4" imgW="4889160" imgH="3429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60450"/>
                        <a:ext cx="8208962" cy="575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647912"/>
              </p:ext>
            </p:extLst>
          </p:nvPr>
        </p:nvGraphicFramePr>
        <p:xfrm>
          <a:off x="6948488" y="4611688"/>
          <a:ext cx="15113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3" name="Equation" r:id="rId6" imgW="927000" imgH="215640" progId="Equation.DSMT4">
                  <p:embed/>
                </p:oleObj>
              </mc:Choice>
              <mc:Fallback>
                <p:oleObj name="Equation" r:id="rId6" imgW="92700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611688"/>
                        <a:ext cx="1511300" cy="35083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2.6.2 </a:t>
            </a:r>
            <a:r>
              <a:rPr lang="zh-CN" altLang="en-US"/>
              <a:t>椭圆运动正则根数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182060"/>
              </p:ext>
            </p:extLst>
          </p:nvPr>
        </p:nvGraphicFramePr>
        <p:xfrm>
          <a:off x="439738" y="925513"/>
          <a:ext cx="7838482" cy="588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4" name="Equation" r:id="rId4" imgW="4863960" imgH="3657600" progId="Equation.DSMT4">
                  <p:embed/>
                </p:oleObj>
              </mc:Choice>
              <mc:Fallback>
                <p:oleObj name="Equation" r:id="rId4" imgW="4863960" imgH="3657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925513"/>
                        <a:ext cx="7838482" cy="5887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811344"/>
              </p:ext>
            </p:extLst>
          </p:nvPr>
        </p:nvGraphicFramePr>
        <p:xfrm>
          <a:off x="7226300" y="4797425"/>
          <a:ext cx="14493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5" name="Equation" r:id="rId6" imgW="888840" imgH="203040" progId="Equation.DSMT4">
                  <p:embed/>
                </p:oleObj>
              </mc:Choice>
              <mc:Fallback>
                <p:oleObj name="Equation" r:id="rId6" imgW="88884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4797425"/>
                        <a:ext cx="1449388" cy="3302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196556"/>
              </p:ext>
            </p:extLst>
          </p:nvPr>
        </p:nvGraphicFramePr>
        <p:xfrm>
          <a:off x="5651500" y="3933825"/>
          <a:ext cx="30051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6" name="Equation" r:id="rId8" imgW="2019240" imgH="253800" progId="Equation.DSMT4">
                  <p:embed/>
                </p:oleObj>
              </mc:Choice>
              <mc:Fallback>
                <p:oleObj name="Equation" r:id="rId8" imgW="201924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933825"/>
                        <a:ext cx="3005138" cy="3778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2.6.2 </a:t>
            </a:r>
            <a:r>
              <a:rPr lang="zh-CN" altLang="en-US"/>
              <a:t>椭圆运动正则根数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203840"/>
              </p:ext>
            </p:extLst>
          </p:nvPr>
        </p:nvGraphicFramePr>
        <p:xfrm>
          <a:off x="468313" y="981075"/>
          <a:ext cx="7874000" cy="563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4" name="Equation" r:id="rId4" imgW="4686120" imgH="3352680" progId="Equation.DSMT4">
                  <p:embed/>
                </p:oleObj>
              </mc:Choice>
              <mc:Fallback>
                <p:oleObj name="Equation" r:id="rId4" imgW="4686120" imgH="3352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7874000" cy="563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503166"/>
              </p:ext>
            </p:extLst>
          </p:nvPr>
        </p:nvGraphicFramePr>
        <p:xfrm>
          <a:off x="6516688" y="5589588"/>
          <a:ext cx="198913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5" name="Equation" r:id="rId6" imgW="1218960" imgH="279360" progId="Equation.DSMT4">
                  <p:embed/>
                </p:oleObj>
              </mc:Choice>
              <mc:Fallback>
                <p:oleObj name="Equation" r:id="rId6" imgW="121896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589588"/>
                        <a:ext cx="1989137" cy="45561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2.6.1 </a:t>
            </a:r>
            <a:r>
              <a:rPr lang="zh-CN" altLang="en-US"/>
              <a:t>哈密顿方程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450645"/>
              </p:ext>
            </p:extLst>
          </p:nvPr>
        </p:nvGraphicFramePr>
        <p:xfrm>
          <a:off x="479425" y="1052513"/>
          <a:ext cx="5942013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9" name="Equation" r:id="rId4" imgW="3162240" imgH="1676160" progId="Equation.DSMT4">
                  <p:embed/>
                </p:oleObj>
              </mc:Choice>
              <mc:Fallback>
                <p:oleObj name="Equation" r:id="rId4" imgW="3162240" imgH="1676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052513"/>
                        <a:ext cx="5942013" cy="315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312738" y="4365625"/>
          <a:ext cx="843597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0" name="Equation" r:id="rId6" imgW="4698720" imgH="761760" progId="Equation.DSMT4">
                  <p:embed/>
                </p:oleObj>
              </mc:Choice>
              <mc:Fallback>
                <p:oleObj name="Equation" r:id="rId6" imgW="4698720" imgH="761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4365625"/>
                        <a:ext cx="8435975" cy="1370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842025"/>
              </p:ext>
            </p:extLst>
          </p:nvPr>
        </p:nvGraphicFramePr>
        <p:xfrm>
          <a:off x="4140200" y="5949950"/>
          <a:ext cx="44132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1" name="Equation" r:id="rId8" imgW="2705040" imgH="253800" progId="Equation.DSMT4">
                  <p:embed/>
                </p:oleObj>
              </mc:Choice>
              <mc:Fallback>
                <p:oleObj name="Equation" r:id="rId8" imgW="270504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949950"/>
                        <a:ext cx="4413250" cy="41433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2.6.1 </a:t>
            </a:r>
            <a:r>
              <a:rPr lang="zh-CN" altLang="en-US"/>
              <a:t>哈密顿方程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395288" y="1557338"/>
          <a:ext cx="82375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8" name="Equation" r:id="rId4" imgW="4254480" imgH="482400" progId="Equation.DSMT4">
                  <p:embed/>
                </p:oleObj>
              </mc:Choice>
              <mc:Fallback>
                <p:oleObj name="Equation" r:id="rId4" imgW="425448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7338"/>
                        <a:ext cx="8237537" cy="933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23850" y="981075"/>
            <a:ext cx="74882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/>
              <a:t>判断一个</a:t>
            </a:r>
            <a:r>
              <a:rPr lang="zh-CN" altLang="en-US" sz="2200" b="1">
                <a:solidFill>
                  <a:srgbClr val="0000CC"/>
                </a:solidFill>
              </a:rPr>
              <a:t>显函数形式</a:t>
            </a:r>
            <a:r>
              <a:rPr lang="zh-CN" altLang="en-US" sz="2200" b="1"/>
              <a:t>的变换是否为正则变换的</a:t>
            </a:r>
            <a:r>
              <a:rPr lang="zh-CN" altLang="en-US" sz="2200" b="1">
                <a:solidFill>
                  <a:srgbClr val="FF0000"/>
                </a:solidFill>
              </a:rPr>
              <a:t>定理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2413" y="2930525"/>
            <a:ext cx="8210550" cy="2443163"/>
            <a:chOff x="252413" y="2930525"/>
            <a:chExt cx="8210550" cy="2443163"/>
          </a:xfrm>
        </p:grpSpPr>
        <p:graphicFrame>
          <p:nvGraphicFramePr>
            <p:cNvPr id="1229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5891224"/>
                </p:ext>
              </p:extLst>
            </p:nvPr>
          </p:nvGraphicFramePr>
          <p:xfrm>
            <a:off x="323850" y="3457575"/>
            <a:ext cx="8139113" cy="1916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9" name="Equation" r:id="rId6" imgW="4203360" imgH="990360" progId="Equation.DSMT4">
                    <p:embed/>
                  </p:oleObj>
                </mc:Choice>
                <mc:Fallback>
                  <p:oleObj name="Equation" r:id="rId6" imgW="4203360" imgH="99036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50" y="3457575"/>
                          <a:ext cx="8139113" cy="1916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252413" y="2930525"/>
              <a:ext cx="7488237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 dirty="0"/>
                <a:t>正则变换前后</a:t>
              </a:r>
              <a:r>
                <a:rPr lang="en-US" altLang="zh-CN" sz="2200" dirty="0"/>
                <a:t>Hamilton</a:t>
              </a:r>
              <a:r>
                <a:rPr lang="zh-CN" altLang="en-US" sz="2200" b="1" dirty="0"/>
                <a:t>函数的</a:t>
              </a:r>
              <a:r>
                <a:rPr lang="zh-CN" altLang="en-US" sz="2200" b="1" dirty="0">
                  <a:solidFill>
                    <a:srgbClr val="FF0000"/>
                  </a:solidFill>
                </a:rPr>
                <a:t>关系</a:t>
              </a:r>
            </a:p>
          </p:txBody>
        </p:sp>
      </p:grpSp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735690"/>
              </p:ext>
            </p:extLst>
          </p:nvPr>
        </p:nvGraphicFramePr>
        <p:xfrm>
          <a:off x="4932363" y="5516563"/>
          <a:ext cx="36258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0" name="Equation" r:id="rId8" imgW="2222280" imgH="482400" progId="Equation.DSMT4">
                  <p:embed/>
                </p:oleObj>
              </mc:Choice>
              <mc:Fallback>
                <p:oleObj name="Equation" r:id="rId8" imgW="222228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516563"/>
                        <a:ext cx="3625850" cy="7874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2.6.1 </a:t>
            </a:r>
            <a:r>
              <a:rPr lang="zh-CN" altLang="en-US"/>
              <a:t>哈密顿方程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384175" y="922338"/>
          <a:ext cx="829151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7" name="Equation" r:id="rId4" imgW="4800600" imgH="533160" progId="Equation.DSMT4">
                  <p:embed/>
                </p:oleObj>
              </mc:Choice>
              <mc:Fallback>
                <p:oleObj name="Equation" r:id="rId4" imgW="480060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922338"/>
                        <a:ext cx="8291513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471001"/>
              </p:ext>
            </p:extLst>
          </p:nvPr>
        </p:nvGraphicFramePr>
        <p:xfrm>
          <a:off x="395288" y="1844675"/>
          <a:ext cx="8285162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8" name="Equation" r:id="rId6" imgW="4609800" imgH="1206360" progId="Equation.DSMT4">
                  <p:embed/>
                </p:oleObj>
              </mc:Choice>
              <mc:Fallback>
                <p:oleObj name="Equation" r:id="rId6" imgW="4609800" imgH="1206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44675"/>
                        <a:ext cx="8285162" cy="2166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50825" y="4292600"/>
            <a:ext cx="8497888" cy="2308225"/>
            <a:chOff x="250825" y="4292600"/>
            <a:chExt cx="8497888" cy="2308225"/>
          </a:xfrm>
        </p:grpSpPr>
        <p:graphicFrame>
          <p:nvGraphicFramePr>
            <p:cNvPr id="1434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1337967"/>
                </p:ext>
              </p:extLst>
            </p:nvPr>
          </p:nvGraphicFramePr>
          <p:xfrm>
            <a:off x="395288" y="4724400"/>
            <a:ext cx="8353425" cy="187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29" name="Equation" r:id="rId8" imgW="4736880" imgH="1066680" progId="Equation.DSMT4">
                    <p:embed/>
                  </p:oleObj>
                </mc:Choice>
                <mc:Fallback>
                  <p:oleObj name="Equation" r:id="rId8" imgW="4736880" imgH="10666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8" y="4724400"/>
                          <a:ext cx="8353425" cy="18764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250825" y="4292600"/>
              <a:ext cx="3600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上述定理更常用的情况</a:t>
              </a:r>
            </a:p>
          </p:txBody>
        </p:sp>
      </p:grpSp>
      <p:sp>
        <p:nvSpPr>
          <p:cNvPr id="1434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2.6.1 </a:t>
            </a:r>
            <a:r>
              <a:rPr lang="zh-CN" altLang="en-US"/>
              <a:t>哈密顿方程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95288" y="981075"/>
            <a:ext cx="74882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/>
              <a:t>判断一个</a:t>
            </a:r>
            <a:r>
              <a:rPr lang="zh-CN" altLang="en-US" sz="2200" b="1">
                <a:solidFill>
                  <a:srgbClr val="0000CC"/>
                </a:solidFill>
              </a:rPr>
              <a:t>隐函数形式</a:t>
            </a:r>
            <a:r>
              <a:rPr lang="zh-CN" altLang="en-US" sz="2200" b="1"/>
              <a:t>的变换是否为正则变换的</a:t>
            </a:r>
            <a:r>
              <a:rPr lang="zh-CN" altLang="en-US" sz="2200" b="1">
                <a:solidFill>
                  <a:srgbClr val="FF0000"/>
                </a:solidFill>
              </a:rPr>
              <a:t>定理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079321"/>
              </p:ext>
            </p:extLst>
          </p:nvPr>
        </p:nvGraphicFramePr>
        <p:xfrm>
          <a:off x="411163" y="1484313"/>
          <a:ext cx="8264525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8" name="Equation" r:id="rId4" imgW="4686120" imgH="799920" progId="Equation.DSMT4">
                  <p:embed/>
                </p:oleObj>
              </mc:Choice>
              <mc:Fallback>
                <p:oleObj name="Equation" r:id="rId4" imgW="4686120" imgH="7999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484313"/>
                        <a:ext cx="8264525" cy="14081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11666"/>
              </p:ext>
            </p:extLst>
          </p:nvPr>
        </p:nvGraphicFramePr>
        <p:xfrm>
          <a:off x="411931" y="3284538"/>
          <a:ext cx="8264525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9" name="Equation" r:id="rId6" imgW="4686120" imgH="799920" progId="Equation.DSMT4">
                  <p:embed/>
                </p:oleObj>
              </mc:Choice>
              <mc:Fallback>
                <p:oleObj name="Equation" r:id="rId6" imgW="4686120" imgH="7999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31" y="3284538"/>
                        <a:ext cx="8264525" cy="14081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38725"/>
              </p:ext>
            </p:extLst>
          </p:nvPr>
        </p:nvGraphicFramePr>
        <p:xfrm>
          <a:off x="434156" y="5084763"/>
          <a:ext cx="8242300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0" name="Equation" r:id="rId8" imgW="4673520" imgH="799920" progId="Equation.DSMT4">
                  <p:embed/>
                </p:oleObj>
              </mc:Choice>
              <mc:Fallback>
                <p:oleObj name="Equation" r:id="rId8" imgW="4673520" imgH="7999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56" y="5084763"/>
                        <a:ext cx="8242300" cy="14081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2.6.1 </a:t>
            </a:r>
            <a:r>
              <a:rPr lang="zh-CN" altLang="en-US" dirty="0"/>
              <a:t>哈密顿方程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2.6.1 </a:t>
            </a:r>
            <a:r>
              <a:rPr lang="zh-CN" altLang="en-US" dirty="0" smtClean="0"/>
              <a:t>哈密顿方程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11560" y="1556792"/>
            <a:ext cx="4176464" cy="5326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：恒等变换的生成函数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980728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正则变换的例子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702875"/>
              </p:ext>
            </p:extLst>
          </p:nvPr>
        </p:nvGraphicFramePr>
        <p:xfrm>
          <a:off x="1259632" y="1945431"/>
          <a:ext cx="4596819" cy="1242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7" name="Equation" r:id="rId4" imgW="1879560" imgH="507960" progId="Equation.DSMT4">
                  <p:embed/>
                </p:oleObj>
              </mc:Choice>
              <mc:Fallback>
                <p:oleObj name="Equation" r:id="rId4" imgW="1879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1945431"/>
                        <a:ext cx="4596819" cy="1242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11560" y="3429000"/>
            <a:ext cx="8107337" cy="3384376"/>
            <a:chOff x="611560" y="3429000"/>
            <a:chExt cx="8107337" cy="3384376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611560" y="3429000"/>
              <a:ext cx="4824536" cy="576064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buFontTx/>
                <a:buNone/>
                <a:defRPr/>
              </a:pPr>
              <a:r>
                <a:rPr lang="zh-CN" altLang="en-US" sz="2400" dirty="0" smtClean="0"/>
                <a:t>例</a:t>
              </a:r>
              <a:r>
                <a:rPr lang="en-US" altLang="zh-CN" sz="2400" dirty="0" smtClean="0"/>
                <a:t>2</a:t>
              </a:r>
              <a:r>
                <a:rPr lang="zh-CN" altLang="en-US" sz="2400" dirty="0" smtClean="0"/>
                <a:t>：谐振子常用变换的生成函数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8219238"/>
                </p:ext>
              </p:extLst>
            </p:nvPr>
          </p:nvGraphicFramePr>
          <p:xfrm>
            <a:off x="1187624" y="3824114"/>
            <a:ext cx="5105400" cy="298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98" name="Equation" r:id="rId6" imgW="2298600" imgH="1346040" progId="Equation.DSMT4">
                    <p:embed/>
                  </p:oleObj>
                </mc:Choice>
                <mc:Fallback>
                  <p:oleObj name="Equation" r:id="rId6" imgW="2298600" imgH="134604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3824114"/>
                          <a:ext cx="5105400" cy="2989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618975"/>
                </p:ext>
              </p:extLst>
            </p:nvPr>
          </p:nvGraphicFramePr>
          <p:xfrm>
            <a:off x="7020272" y="4904581"/>
            <a:ext cx="1698625" cy="828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99" name="Equation" r:id="rId8" imgW="1041120" imgH="507960" progId="Equation.DSMT4">
                    <p:embed/>
                  </p:oleObj>
                </mc:Choice>
                <mc:Fallback>
                  <p:oleObj name="Equation" r:id="rId8" imgW="1041120" imgH="50796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904581"/>
                          <a:ext cx="1698625" cy="82867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54296"/>
              </p:ext>
            </p:extLst>
          </p:nvPr>
        </p:nvGraphicFramePr>
        <p:xfrm>
          <a:off x="7092280" y="2060848"/>
          <a:ext cx="15335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0" name="Equation" r:id="rId10" imgW="939600" imgH="507960" progId="Equation.DSMT4">
                  <p:embed/>
                </p:oleObj>
              </mc:Choice>
              <mc:Fallback>
                <p:oleObj name="Equation" r:id="rId10" imgW="939600" imgH="5079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060848"/>
                        <a:ext cx="1533525" cy="8286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95288" y="981075"/>
            <a:ext cx="74882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/>
              <a:t>解正则方程组的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Hamilton-Jacobi</a:t>
            </a:r>
            <a:r>
              <a:rPr lang="zh-CN" altLang="en-US" sz="2200" b="1" dirty="0"/>
              <a:t>方法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84175" y="1412875"/>
          <a:ext cx="837565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6" name="Equation" r:id="rId4" imgW="4749480" imgH="2247840" progId="Equation.DSMT4">
                  <p:embed/>
                </p:oleObj>
              </mc:Choice>
              <mc:Fallback>
                <p:oleObj name="Equation" r:id="rId4" imgW="4749480" imgH="2247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1412875"/>
                        <a:ext cx="8375650" cy="394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33069"/>
              </p:ext>
            </p:extLst>
          </p:nvPr>
        </p:nvGraphicFramePr>
        <p:xfrm>
          <a:off x="6648450" y="3644900"/>
          <a:ext cx="18843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7" name="Equation" r:id="rId6" imgW="1155600" imgH="215640" progId="Equation.DSMT4">
                  <p:embed/>
                </p:oleObj>
              </mc:Choice>
              <mc:Fallback>
                <p:oleObj name="Equation" r:id="rId6" imgW="115560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3644900"/>
                        <a:ext cx="1884363" cy="3524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395288" y="5634038"/>
          <a:ext cx="82804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8" name="Equation" r:id="rId8" imgW="5003640" imgH="533160" progId="Equation.DSMT4">
                  <p:embed/>
                </p:oleObj>
              </mc:Choice>
              <mc:Fallback>
                <p:oleObj name="Equation" r:id="rId8" imgW="500364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634038"/>
                        <a:ext cx="8280400" cy="879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2.6.1 </a:t>
            </a:r>
            <a:r>
              <a:rPr lang="zh-CN" altLang="en-US"/>
              <a:t>哈密顿方程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lf02">
  <a:themeElements>
    <a:clrScheme name="self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lf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lf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self02</Template>
  <TotalTime>6662</TotalTime>
  <Words>401</Words>
  <Application>Microsoft Office PowerPoint</Application>
  <PresentationFormat>全屏显示(4:3)</PresentationFormat>
  <Paragraphs>66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Times New Roman</vt:lpstr>
      <vt:lpstr>self02</vt:lpstr>
      <vt:lpstr>Equation</vt:lpstr>
      <vt:lpstr>2.6 哈密顿方程与正则根数</vt:lpstr>
      <vt:lpstr>2.6.1 哈密顿方程</vt:lpstr>
      <vt:lpstr>2.6.1 哈密顿方程</vt:lpstr>
      <vt:lpstr>2.6.1 哈密顿方程</vt:lpstr>
      <vt:lpstr>2.6.1 哈密顿方程</vt:lpstr>
      <vt:lpstr>2.6.1 哈密顿方程</vt:lpstr>
      <vt:lpstr>2.6.1 哈密顿方程</vt:lpstr>
      <vt:lpstr>2.6.1 哈密顿方程</vt:lpstr>
      <vt:lpstr>2.6.1 哈密顿方程</vt:lpstr>
      <vt:lpstr>2.6.1 哈密顿方程</vt:lpstr>
      <vt:lpstr>2.6.2 椭圆运动正则根数</vt:lpstr>
      <vt:lpstr>2.6.2 椭圆运动正则根数</vt:lpstr>
      <vt:lpstr>2.6.2 椭圆运动正则根数</vt:lpstr>
      <vt:lpstr>2.6.2 椭圆运动正则根数</vt:lpstr>
      <vt:lpstr>2.6.2 椭圆运动正则根数</vt:lpstr>
      <vt:lpstr>2.6.2 椭圆运动正则根数</vt:lpstr>
      <vt:lpstr>2.6.2 椭圆运动正则根数</vt:lpstr>
      <vt:lpstr>2.6.2 椭圆运动正则根数</vt:lpstr>
      <vt:lpstr>2.6.2 椭圆运动正则根数</vt:lpstr>
      <vt:lpstr>2.6.2 椭圆运动正则根数</vt:lpstr>
      <vt:lpstr>2.6.2 椭圆运动正则根数</vt:lpstr>
    </vt:vector>
  </TitlesOfParts>
  <Company>Astron. Dept. 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Hamilton形式与正则根数</dc:title>
  <dc:creator>ZhouLiyong</dc:creator>
  <cp:lastModifiedBy>dell</cp:lastModifiedBy>
  <cp:revision>198</cp:revision>
  <dcterms:created xsi:type="dcterms:W3CDTF">2005-03-06T10:33:40Z</dcterms:created>
  <dcterms:modified xsi:type="dcterms:W3CDTF">2015-05-18T08:55:55Z</dcterms:modified>
</cp:coreProperties>
</file>