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397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360" r:id="rId15"/>
    <p:sldId id="361" r:id="rId16"/>
    <p:sldId id="363" r:id="rId17"/>
    <p:sldId id="362" r:id="rId18"/>
    <p:sldId id="307" r:id="rId19"/>
    <p:sldId id="372" r:id="rId20"/>
    <p:sldId id="371" r:id="rId21"/>
    <p:sldId id="366" r:id="rId22"/>
    <p:sldId id="389" r:id="rId23"/>
    <p:sldId id="367" r:id="rId24"/>
    <p:sldId id="368" r:id="rId25"/>
    <p:sldId id="373" r:id="rId26"/>
    <p:sldId id="380" r:id="rId2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5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CC00"/>
    <a:srgbClr val="FFFF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53" autoAdjust="0"/>
    <p:restoredTop sz="86410"/>
  </p:normalViewPr>
  <p:slideViewPr>
    <p:cSldViewPr snapToGrid="0">
      <p:cViewPr varScale="1">
        <p:scale>
          <a:sx n="101" d="100"/>
          <a:sy n="101" d="100"/>
        </p:scale>
        <p:origin x="1692" y="114"/>
      </p:cViewPr>
      <p:guideLst>
        <p:guide orient="horz" pos="2160"/>
        <p:guide pos="2880"/>
        <p:guide pos="25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70.wmf"/><Relationship Id="rId7" Type="http://schemas.openxmlformats.org/officeDocument/2006/relationships/image" Target="../media/image62.wmf"/><Relationship Id="rId2" Type="http://schemas.openxmlformats.org/officeDocument/2006/relationships/image" Target="../media/image69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71.wmf"/><Relationship Id="rId9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5.wmf"/><Relationship Id="rId5" Type="http://schemas.openxmlformats.org/officeDocument/2006/relationships/image" Target="../media/image16.wmf"/><Relationship Id="rId10" Type="http://schemas.openxmlformats.org/officeDocument/2006/relationships/image" Target="../media/image24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EBA9F-B68C-4B86-8102-57F8D974E0F7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2E8D1-FEBF-4B83-B039-8FA8E67E37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962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D8A8C775-3E1C-4253-89E0-3ECF784E74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951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6E8A0-FC09-4782-A347-525590ED373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r>
              <a:rPr lang="zh-CN" altLang="en-US" dirty="0" smtClean="0"/>
              <a:t>行星相对于太阳的质量，是小量</a:t>
            </a:r>
            <a:r>
              <a:rPr lang="en-US" altLang="zh-CN" dirty="0" smtClean="0"/>
              <a:t>.</a:t>
            </a:r>
            <a:r>
              <a:rPr lang="zh-CN" altLang="en-US" dirty="0" smtClean="0"/>
              <a:t>质量大小，存在等级结构。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6377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838D9-B1C7-4EA0-A6FD-92E9467C157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2171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Tisserand</a:t>
            </a:r>
            <a:r>
              <a:rPr lang="en-US" altLang="zh-CN" dirty="0" smtClean="0"/>
              <a:t> parameter / </a:t>
            </a:r>
            <a:r>
              <a:rPr lang="en-US" altLang="zh-CN" dirty="0" err="1" smtClean="0"/>
              <a:t>Tisserand</a:t>
            </a:r>
            <a:r>
              <a:rPr lang="en-US" altLang="zh-CN" baseline="0" dirty="0" smtClean="0"/>
              <a:t> invariant</a:t>
            </a:r>
            <a:r>
              <a:rPr lang="zh-CN" altLang="en-US" baseline="0" dirty="0" smtClean="0"/>
              <a:t>中的下标</a:t>
            </a:r>
            <a:r>
              <a:rPr lang="en-US" altLang="zh-CN" baseline="0" dirty="0" smtClean="0"/>
              <a:t>P</a:t>
            </a:r>
            <a:r>
              <a:rPr lang="zh-CN" altLang="en-US" baseline="0" dirty="0" smtClean="0"/>
              <a:t>表示行星，可以是木星或其它行星。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C775-3E1C-4253-89E0-3ECF784E7417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013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C775-3E1C-4253-89E0-3ECF784E7417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251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C775-3E1C-4253-89E0-3ECF784E7417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334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9A0BC-455A-4380-9D4A-0862314E7C7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3198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Hill</a:t>
            </a:r>
            <a:r>
              <a:rPr lang="zh-CN" altLang="en-US" dirty="0" smtClean="0"/>
              <a:t>半径的大小</a:t>
            </a:r>
            <a:r>
              <a:rPr lang="en-US" altLang="zh-CN" dirty="0" smtClean="0"/>
              <a:t>$(\mu/3)^{1/3}$</a:t>
            </a:r>
            <a:r>
              <a:rPr lang="zh-CN" altLang="en-US" dirty="0" smtClean="0"/>
              <a:t>，具体到行星或卫星的</a:t>
            </a:r>
            <a:r>
              <a:rPr lang="en-US" altLang="zh-CN" dirty="0" smtClean="0"/>
              <a:t>Hill</a:t>
            </a:r>
            <a:r>
              <a:rPr lang="zh-CN" altLang="en-US" dirty="0" smtClean="0"/>
              <a:t>范围大小与所取的长度单位有关。因而海王星的</a:t>
            </a:r>
            <a:r>
              <a:rPr lang="en-US" altLang="zh-CN" dirty="0" smtClean="0"/>
              <a:t>Hill</a:t>
            </a:r>
            <a:r>
              <a:rPr lang="zh-CN" altLang="en-US" dirty="0" smtClean="0"/>
              <a:t>半径比木星的</a:t>
            </a:r>
            <a:r>
              <a:rPr lang="en-US" altLang="zh-CN" dirty="0" smtClean="0"/>
              <a:t>Hill</a:t>
            </a:r>
            <a:r>
              <a:rPr lang="zh-CN" altLang="en-US" dirty="0" smtClean="0"/>
              <a:t>半径大。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C775-3E1C-4253-89E0-3ECF784E7417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79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0D25A-DFA8-4CCF-96D9-5A3CC925DA4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r>
              <a:rPr lang="zh-CN" altLang="en-US" dirty="0" smtClean="0"/>
              <a:t>卫星相对于行星的质量是小量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9818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21A19-D631-4ED8-91D6-593A0C66801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r>
              <a:rPr lang="en-US" altLang="zh-CN" dirty="0" smtClean="0"/>
              <a:t>\xi,\eta,\zeta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8437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8E371-0268-4CCE-A023-8D8EC1670E4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550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8E371-0268-4CCE-A023-8D8EC1670E4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0687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3C9E4-4DF5-4686-B3D2-D5147DA7A2E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2253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4B958B-73BC-4A43-A772-A079638CABB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r>
              <a:rPr lang="zh-CN" altLang="en-US" dirty="0" smtClean="0"/>
              <a:t>有时一些文献中等效势还有一项 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frac</a:t>
            </a:r>
            <a:r>
              <a:rPr lang="en-US" altLang="zh-CN" dirty="0" smtClean="0"/>
              <a:t>{1}{2}\mu</a:t>
            </a:r>
            <a:r>
              <a:rPr lang="en-US" altLang="zh-CN" baseline="0" dirty="0" smtClean="0"/>
              <a:t> (1-\mu)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816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3236E-03F1-4CEF-94B0-FC0AEE70E9C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358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2B38E-641D-4781-B7DF-93055BFF461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729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2413" y="188913"/>
            <a:ext cx="2084387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4488" y="188913"/>
            <a:ext cx="6105525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88913"/>
            <a:ext cx="655161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68291" name="Picture 3" descr="NJU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86600" y="249238"/>
            <a:ext cx="1676400" cy="566737"/>
          </a:xfrm>
          <a:prstGeom prst="rect">
            <a:avLst/>
          </a:prstGeom>
          <a:noFill/>
        </p:spPr>
      </p:pic>
      <p:sp>
        <p:nvSpPr>
          <p:cNvPr id="268292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9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jpeg"/><Relationship Id="rId11" Type="http://schemas.openxmlformats.org/officeDocument/2006/relationships/oleObject" Target="../embeddings/oleObject64.bin"/><Relationship Id="rId5" Type="http://schemas.openxmlformats.org/officeDocument/2006/relationships/image" Target="../media/image64.wmf"/><Relationship Id="rId10" Type="http://schemas.openxmlformats.org/officeDocument/2006/relationships/image" Target="../media/image66.wmf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5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7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83.png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4.png"/><Relationship Id="rId11" Type="http://schemas.openxmlformats.org/officeDocument/2006/relationships/oleObject" Target="../embeddings/oleObject82.bin"/><Relationship Id="rId5" Type="http://schemas.openxmlformats.org/officeDocument/2006/relationships/image" Target="../media/image79.wmf"/><Relationship Id="rId10" Type="http://schemas.openxmlformats.org/officeDocument/2006/relationships/image" Target="../media/image81.wmf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8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0.jpeg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8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8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7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9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9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23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8.wmf"/><Relationship Id="rId26" Type="http://schemas.openxmlformats.org/officeDocument/2006/relationships/image" Target="../media/image25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6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9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2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8" name="Picture 2" descr="NJ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65113"/>
            <a:ext cx="1676400" cy="566737"/>
          </a:xfrm>
          <a:prstGeom prst="rect">
            <a:avLst/>
          </a:prstGeom>
          <a:noFill/>
        </p:spPr>
      </p:pic>
      <p:sp>
        <p:nvSpPr>
          <p:cNvPr id="249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93700" y="174625"/>
            <a:ext cx="6626225" cy="574675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00FF"/>
                </a:solidFill>
              </a:rPr>
              <a:t>3.3 </a:t>
            </a:r>
            <a:r>
              <a:rPr lang="zh-CN" altLang="en-US" sz="3200" b="1">
                <a:solidFill>
                  <a:srgbClr val="0000FF"/>
                </a:solidFill>
              </a:rPr>
              <a:t>限制性三体问题</a:t>
            </a:r>
          </a:p>
        </p:txBody>
      </p:sp>
      <p:sp>
        <p:nvSpPr>
          <p:cNvPr id="249860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498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667000"/>
            <a:ext cx="8686800" cy="389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98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1295400"/>
            <a:ext cx="85471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228600" y="2895600"/>
            <a:ext cx="2438400" cy="3429000"/>
          </a:xfrm>
          <a:prstGeom prst="rect">
            <a:avLst/>
          </a:prstGeom>
          <a:noFill/>
          <a:ln w="38100">
            <a:solidFill>
              <a:srgbClr val="FF4C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4648200" y="1676400"/>
            <a:ext cx="3657600" cy="457200"/>
          </a:xfrm>
          <a:prstGeom prst="rect">
            <a:avLst/>
          </a:prstGeom>
          <a:noFill/>
          <a:ln w="38100">
            <a:solidFill>
              <a:srgbClr val="FF4C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0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62" name="Picture 2" descr="NJ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265113"/>
            <a:ext cx="1676400" cy="566737"/>
          </a:xfrm>
          <a:prstGeom prst="rect">
            <a:avLst/>
          </a:prstGeom>
          <a:noFill/>
        </p:spPr>
      </p:pic>
      <p:sp>
        <p:nvSpPr>
          <p:cNvPr id="296963" name="Rectangle 3"/>
          <p:cNvSpPr>
            <a:spLocks noGrp="1" noChangeArrowheads="1"/>
          </p:cNvSpPr>
          <p:nvPr>
            <p:ph type="title"/>
          </p:nvPr>
        </p:nvSpPr>
        <p:spPr>
          <a:xfrm>
            <a:off x="393700" y="174625"/>
            <a:ext cx="6626225" cy="574675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</a:rPr>
              <a:t>3.4.1 Jacobi</a:t>
            </a:r>
            <a:r>
              <a:rPr lang="zh-CN" altLang="en-US" sz="3200" b="1" dirty="0">
                <a:solidFill>
                  <a:srgbClr val="0000FF"/>
                </a:solidFill>
              </a:rPr>
              <a:t>积分</a:t>
            </a:r>
          </a:p>
        </p:txBody>
      </p:sp>
      <p:sp>
        <p:nvSpPr>
          <p:cNvPr id="296964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6967" name="Object 7"/>
          <p:cNvGraphicFramePr>
            <a:graphicFrameLocks noChangeAspect="1"/>
          </p:cNvGraphicFramePr>
          <p:nvPr>
            <p:extLst/>
          </p:nvPr>
        </p:nvGraphicFramePr>
        <p:xfrm>
          <a:off x="427057" y="968339"/>
          <a:ext cx="7441318" cy="3112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58" name="Equation" r:id="rId5" imgW="4495680" imgH="1879560" progId="Equation.DSMT4">
                  <p:embed/>
                </p:oleObj>
              </mc:Choice>
              <mc:Fallback>
                <p:oleObj name="Equation" r:id="rId5" imgW="4495680" imgH="1879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57" y="968339"/>
                        <a:ext cx="7441318" cy="31128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10395" y="3575269"/>
            <a:ext cx="1776248" cy="46166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旋转坐标系</a:t>
            </a:r>
            <a:endParaRPr lang="zh-CN" altLang="en-US" sz="24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7331075" y="1460500"/>
          <a:ext cx="14319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59" name="Equation" r:id="rId7" imgW="876240" imgH="1206360" progId="Equation.DSMT4">
                  <p:embed/>
                </p:oleObj>
              </mc:Choice>
              <mc:Fallback>
                <p:oleObj name="Equation" r:id="rId7" imgW="87624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1460500"/>
                        <a:ext cx="1431925" cy="19685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064240"/>
              </p:ext>
            </p:extLst>
          </p:nvPr>
        </p:nvGraphicFramePr>
        <p:xfrm>
          <a:off x="416614" y="4118977"/>
          <a:ext cx="8390352" cy="2653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60" name="Equation" r:id="rId9" imgW="5181480" imgH="1638000" progId="Equation.DSMT4">
                  <p:embed/>
                </p:oleObj>
              </mc:Choice>
              <mc:Fallback>
                <p:oleObj name="Equation" r:id="rId9" imgW="518148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14" y="4118977"/>
                        <a:ext cx="8390352" cy="2653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5535443" y="4987016"/>
          <a:ext cx="32512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61" name="Equation" r:id="rId11" imgW="2133360" imgH="253800" progId="Equation.DSMT4">
                  <p:embed/>
                </p:oleObj>
              </mc:Choice>
              <mc:Fallback>
                <p:oleObj name="Equation" r:id="rId11" imgW="2133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443" y="4987016"/>
                        <a:ext cx="3251200" cy="38576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6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373015" y="933447"/>
            <a:ext cx="86028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dirty="0" smtClean="0">
                <a:latin typeface="+mj-ea"/>
                <a:ea typeface="+mj-ea"/>
              </a:rPr>
              <a:t>一个彗星</a:t>
            </a:r>
            <a:r>
              <a:rPr lang="en-US" altLang="zh-CN" sz="2000" dirty="0" smtClean="0">
                <a:latin typeface="+mj-ea"/>
                <a:ea typeface="+mj-ea"/>
              </a:rPr>
              <a:t>,</a:t>
            </a:r>
            <a:r>
              <a:rPr lang="zh-CN" altLang="en-US" sz="2000" dirty="0" smtClean="0">
                <a:latin typeface="+mj-ea"/>
                <a:ea typeface="+mj-ea"/>
              </a:rPr>
              <a:t>在接近木星时受木星引力的摄动其轨道根数可能会发生显著变化</a:t>
            </a:r>
            <a:r>
              <a:rPr lang="en-US" altLang="zh-CN" sz="2000" dirty="0" smtClean="0">
                <a:latin typeface="+mj-ea"/>
                <a:ea typeface="+mj-ea"/>
              </a:rPr>
              <a:t>.</a:t>
            </a:r>
          </a:p>
          <a:p>
            <a:pPr marL="452438" indent="-452438" eaLnBrk="0" hangingPunct="0"/>
            <a:r>
              <a:rPr lang="en-US" altLang="zh-CN" sz="2000" b="1" dirty="0" smtClean="0">
                <a:latin typeface="+mj-ea"/>
                <a:ea typeface="+mj-ea"/>
              </a:rPr>
              <a:t>1.</a:t>
            </a:r>
            <a:r>
              <a:rPr lang="zh-CN" altLang="en-US" sz="2000" b="1" dirty="0" smtClean="0">
                <a:latin typeface="+mj-ea"/>
                <a:ea typeface="+mj-ea"/>
              </a:rPr>
              <a:t> 如何通过轨道根数证认处于不同轨道上的彗星其实是同一颗彗星</a:t>
            </a:r>
            <a:r>
              <a:rPr lang="en-US" altLang="zh-CN" sz="2000" b="1" dirty="0" smtClean="0">
                <a:latin typeface="+mj-ea"/>
                <a:ea typeface="+mj-ea"/>
              </a:rPr>
              <a:t>?</a:t>
            </a:r>
          </a:p>
          <a:p>
            <a:pPr marL="452438" indent="-452438" eaLnBrk="0" hangingPunct="0"/>
            <a:r>
              <a:rPr lang="en-US" altLang="zh-CN" sz="2000" b="1" dirty="0" smtClean="0">
                <a:latin typeface="+mj-ea"/>
                <a:ea typeface="+mj-ea"/>
              </a:rPr>
              <a:t>2.</a:t>
            </a:r>
            <a:r>
              <a:rPr lang="en-GB" altLang="zh-CN" sz="2000" b="1" dirty="0" smtClean="0">
                <a:latin typeface="+mj-ea"/>
                <a:ea typeface="+mj-ea"/>
              </a:rPr>
              <a:t> </a:t>
            </a:r>
            <a:r>
              <a:rPr lang="zh-CN" altLang="en-US" sz="2000" b="1" dirty="0" smtClean="0">
                <a:latin typeface="+mj-ea"/>
                <a:ea typeface="+mj-ea"/>
              </a:rPr>
              <a:t>是否可能找到一个方法来量化彗星轨道的变化</a:t>
            </a:r>
            <a:r>
              <a:rPr lang="en-US" altLang="zh-CN" sz="2000" b="1" dirty="0" smtClean="0">
                <a:latin typeface="+mj-ea"/>
                <a:ea typeface="+mj-ea"/>
              </a:rPr>
              <a:t>?</a:t>
            </a:r>
            <a:endParaRPr lang="en-GB" altLang="zh-CN" sz="2000" b="1" dirty="0">
              <a:latin typeface="+mj-ea"/>
              <a:ea typeface="+mj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3.4.2 </a:t>
            </a:r>
            <a:r>
              <a:rPr lang="zh-CN" altLang="en-US" dirty="0" smtClean="0"/>
              <a:t>梯塞朗关系式</a:t>
            </a:r>
            <a:endParaRPr lang="zh-CN" altLang="en-US" dirty="0"/>
          </a:p>
        </p:txBody>
      </p:sp>
      <p:graphicFrame>
        <p:nvGraphicFramePr>
          <p:cNvPr id="340993" name="Object 1"/>
          <p:cNvGraphicFramePr>
            <a:graphicFrameLocks noChangeAspect="1"/>
          </p:cNvGraphicFramePr>
          <p:nvPr>
            <p:extLst/>
          </p:nvPr>
        </p:nvGraphicFramePr>
        <p:xfrm>
          <a:off x="396843" y="1969587"/>
          <a:ext cx="5491492" cy="1948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84" name="Equation" r:id="rId4" imgW="3149280" imgH="1117440" progId="Equation.DSMT4">
                  <p:embed/>
                </p:oleObj>
              </mc:Choice>
              <mc:Fallback>
                <p:oleObj name="Equation" r:id="rId4" imgW="314928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43" y="1969587"/>
                        <a:ext cx="5491492" cy="19483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4" name="Object 2"/>
          <p:cNvGraphicFramePr>
            <a:graphicFrameLocks noChangeAspect="1"/>
          </p:cNvGraphicFramePr>
          <p:nvPr>
            <p:extLst/>
          </p:nvPr>
        </p:nvGraphicFramePr>
        <p:xfrm>
          <a:off x="6379606" y="2099833"/>
          <a:ext cx="2468562" cy="391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85" name="Equation" r:id="rId6" imgW="1396800" imgH="2209680" progId="Equation.DSMT4">
                  <p:embed/>
                </p:oleObj>
              </mc:Choice>
              <mc:Fallback>
                <p:oleObj name="Equation" r:id="rId6" imgW="139680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606" y="2099833"/>
                        <a:ext cx="2468562" cy="391001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60363" y="3924393"/>
          <a:ext cx="5751512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86" name="Equation" r:id="rId8" imgW="3517560" imgH="1447560" progId="Equation.DSMT4">
                  <p:embed/>
                </p:oleObj>
              </mc:Choice>
              <mc:Fallback>
                <p:oleObj name="Equation" r:id="rId8" imgW="35175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3924393"/>
                        <a:ext cx="5751512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73044" y="6224588"/>
          <a:ext cx="66643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87" name="Equation" r:id="rId10" imgW="4076640" imgH="355320" progId="Equation.DSMT4">
                  <p:embed/>
                </p:oleObj>
              </mc:Choice>
              <mc:Fallback>
                <p:oleObj name="Equation" r:id="rId10" imgW="4076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44" y="6224588"/>
                        <a:ext cx="66643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27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0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06" y="2997268"/>
            <a:ext cx="5562600" cy="377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253464" y="2663118"/>
            <a:ext cx="2507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latin typeface="Myriad Roman" charset="0"/>
              </a:rPr>
              <a:t>一个实例：数值结果</a:t>
            </a:r>
            <a:endParaRPr lang="en-GB" altLang="zh-CN" sz="2000" b="1" dirty="0">
              <a:latin typeface="Myriad Roman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3.4.2 </a:t>
            </a:r>
            <a:r>
              <a:rPr lang="zh-CN" altLang="en-US" dirty="0" smtClean="0"/>
              <a:t>梯塞朗关系式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0997" y="9835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只要彗星与木星没有</a:t>
            </a:r>
            <a:r>
              <a:rPr lang="zh-CN" altLang="en-US" sz="2000" dirty="0"/>
              <a:t>经历非常</a:t>
            </a:r>
            <a:r>
              <a:rPr lang="zh-CN" altLang="en-US" sz="2000" dirty="0" smtClean="0"/>
              <a:t>紧密的交会，彗星在与木星交会前后的轨道根数有如下关系</a:t>
            </a:r>
            <a:r>
              <a:rPr lang="en-US" altLang="zh-CN" sz="2000" dirty="0"/>
              <a:t>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Tisserand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Relation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，该式又被称为梯塞朗判据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graphicFrame>
        <p:nvGraphicFramePr>
          <p:cNvPr id="3450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626771"/>
              </p:ext>
            </p:extLst>
          </p:nvPr>
        </p:nvGraphicFramePr>
        <p:xfrm>
          <a:off x="1476267" y="1703585"/>
          <a:ext cx="58578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38" name="Equation" r:id="rId5" imgW="2882880" imgH="355320" progId="Equation.DSMT4">
                  <p:embed/>
                </p:oleObj>
              </mc:Choice>
              <mc:Fallback>
                <p:oleObj name="Equation" r:id="rId5" imgW="2882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267" y="1703585"/>
                        <a:ext cx="5857875" cy="722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476461" y="2315253"/>
            <a:ext cx="3593580" cy="4435159"/>
            <a:chOff x="5476461" y="2315253"/>
            <a:chExt cx="3593580" cy="4435159"/>
          </a:xfrm>
        </p:grpSpPr>
        <p:grpSp>
          <p:nvGrpSpPr>
            <p:cNvPr id="9" name="组合 8"/>
            <p:cNvGrpSpPr/>
            <p:nvPr/>
          </p:nvGrpSpPr>
          <p:grpSpPr>
            <a:xfrm>
              <a:off x="5532778" y="2315253"/>
              <a:ext cx="3517385" cy="2839245"/>
              <a:chOff x="228600" y="2743201"/>
              <a:chExt cx="3517385" cy="2839245"/>
            </a:xfrm>
          </p:grpSpPr>
          <p:pic>
            <p:nvPicPr>
              <p:cNvPr id="10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b="48547"/>
              <a:stretch>
                <a:fillRect/>
              </a:stretch>
            </p:blipFill>
            <p:spPr bwMode="auto">
              <a:xfrm>
                <a:off x="228600" y="2743201"/>
                <a:ext cx="3517385" cy="2839245"/>
              </a:xfrm>
              <a:prstGeom prst="rect">
                <a:avLst/>
              </a:prstGeom>
              <a:noFill/>
            </p:spPr>
          </p:pic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2686888" y="3120888"/>
                <a:ext cx="357700" cy="222327"/>
              </a:xfrm>
              <a:prstGeom prst="rect">
                <a:avLst/>
              </a:prstGeom>
              <a:noFill/>
              <a:ln w="9525">
                <a:solidFill>
                  <a:srgbClr val="FF4C2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192069" y="5029977"/>
              <a:ext cx="2646087" cy="1720435"/>
              <a:chOff x="5854148" y="2126974"/>
              <a:chExt cx="2646087" cy="1720435"/>
            </a:xfrm>
          </p:grpSpPr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t="57262"/>
              <a:stretch>
                <a:fillRect/>
              </a:stretch>
            </p:blipFill>
            <p:spPr bwMode="auto">
              <a:xfrm>
                <a:off x="5854148" y="2126974"/>
                <a:ext cx="2646087" cy="1720435"/>
              </a:xfrm>
              <a:prstGeom prst="rect">
                <a:avLst/>
              </a:prstGeom>
              <a:noFill/>
            </p:spPr>
          </p:pic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6241774" y="2341018"/>
                <a:ext cx="2140225" cy="1468982"/>
              </a:xfrm>
              <a:prstGeom prst="rect">
                <a:avLst/>
              </a:prstGeom>
              <a:noFill/>
              <a:ln w="9525">
                <a:solidFill>
                  <a:srgbClr val="FF4C2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5476461" y="4699680"/>
              <a:ext cx="35935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1600" dirty="0">
                  <a:latin typeface="Myriad Roman" charset="0"/>
                </a:rPr>
                <a:t>固定于木星的坐标系中该</a:t>
              </a:r>
              <a:r>
                <a:rPr lang="zh-CN" altLang="en-US" sz="1600" dirty="0" smtClean="0">
                  <a:latin typeface="Myriad Roman" charset="0"/>
                </a:rPr>
                <a:t>彗星的轨道</a:t>
              </a:r>
              <a:r>
                <a:rPr lang="en-US" altLang="zh-CN" sz="1600" dirty="0" smtClean="0">
                  <a:latin typeface="Myriad Roman" charset="0"/>
                </a:rPr>
                <a:t>.</a:t>
              </a:r>
              <a:r>
                <a:rPr lang="zh-CN" altLang="en-US" sz="1600" dirty="0" smtClean="0">
                  <a:latin typeface="Myriad Roman" charset="0"/>
                </a:rPr>
                <a:t>注意彗星</a:t>
              </a:r>
              <a:r>
                <a:rPr lang="zh-CN" altLang="en-US" sz="1600" dirty="0">
                  <a:latin typeface="Myriad Roman" charset="0"/>
                </a:rPr>
                <a:t>相对于木星的轨道是双曲线</a:t>
              </a:r>
              <a:r>
                <a:rPr lang="en-US" altLang="zh-CN" sz="1600" dirty="0" smtClean="0">
                  <a:latin typeface="Myriad Roman" charset="0"/>
                </a:rPr>
                <a:t>.</a:t>
              </a:r>
              <a:endParaRPr lang="en-GB" altLang="zh-CN" sz="1600" dirty="0">
                <a:latin typeface="Myriad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81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05032"/>
            <a:ext cx="5874026" cy="365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3.4.2 </a:t>
            </a:r>
            <a:r>
              <a:rPr lang="zh-CN" altLang="en-US" dirty="0" smtClean="0"/>
              <a:t>梯塞朗关系式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145317"/>
              </p:ext>
            </p:extLst>
          </p:nvPr>
        </p:nvGraphicFramePr>
        <p:xfrm>
          <a:off x="431455" y="958997"/>
          <a:ext cx="825817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9" name="Equation" r:id="rId4" imgW="4914720" imgH="1295280" progId="Equation.DSMT4">
                  <p:embed/>
                </p:oleObj>
              </mc:Choice>
              <mc:Fallback>
                <p:oleObj name="Equation" r:id="rId4" imgW="4914720" imgH="12952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55" y="958997"/>
                        <a:ext cx="8258175" cy="217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454849"/>
              </p:ext>
            </p:extLst>
          </p:nvPr>
        </p:nvGraphicFramePr>
        <p:xfrm>
          <a:off x="5694363" y="3295650"/>
          <a:ext cx="3348037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0" name="Equation" r:id="rId6" imgW="2171520" imgH="2057400" progId="Equation.DSMT4">
                  <p:embed/>
                </p:oleObj>
              </mc:Choice>
              <mc:Fallback>
                <p:oleObj name="Equation" r:id="rId6" imgW="2171520" imgH="2057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3295650"/>
                        <a:ext cx="3348037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5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3.4.3 </a:t>
            </a:r>
            <a:r>
              <a:rPr lang="zh-CN" altLang="en-US" dirty="0" smtClean="0"/>
              <a:t>平动点</a:t>
            </a:r>
            <a:endParaRPr lang="zh-CN" altLang="en-US" dirty="0"/>
          </a:p>
        </p:txBody>
      </p:sp>
      <p:graphicFrame>
        <p:nvGraphicFramePr>
          <p:cNvPr id="334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059876"/>
              </p:ext>
            </p:extLst>
          </p:nvPr>
        </p:nvGraphicFramePr>
        <p:xfrm>
          <a:off x="411956" y="990713"/>
          <a:ext cx="8320088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52" name="Equation" r:id="rId3" imgW="4863960" imgH="1371600" progId="Equation.DSMT4">
                  <p:embed/>
                </p:oleObj>
              </mc:Choice>
              <mc:Fallback>
                <p:oleObj name="Equation" r:id="rId3" imgW="4863960" imgH="1371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" y="990713"/>
                        <a:ext cx="8320088" cy="234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15309"/>
              </p:ext>
            </p:extLst>
          </p:nvPr>
        </p:nvGraphicFramePr>
        <p:xfrm>
          <a:off x="6070600" y="1373188"/>
          <a:ext cx="2613025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53" name="Equation" r:id="rId5" imgW="1739880" imgH="2209680" progId="Equation.DSMT4">
                  <p:embed/>
                </p:oleObj>
              </mc:Choice>
              <mc:Fallback>
                <p:oleObj name="Equation" r:id="rId5" imgW="1739880" imgH="2209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1373188"/>
                        <a:ext cx="2613025" cy="33178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1997" y="3396672"/>
            <a:ext cx="5395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令右端为零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所得解是旋转坐标系中的</a:t>
            </a:r>
            <a:r>
              <a:rPr lang="zh-CN" altLang="en-US" sz="2000" b="1" dirty="0" smtClean="0"/>
              <a:t>不动点</a:t>
            </a:r>
            <a:r>
              <a:rPr lang="zh-CN" altLang="en-US" sz="2000" dirty="0" smtClean="0"/>
              <a:t>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惯性坐标系中称为</a:t>
            </a:r>
            <a:r>
              <a:rPr lang="zh-CN" altLang="en-US" sz="2000" b="1" dirty="0" smtClean="0"/>
              <a:t>平动点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graphicFrame>
        <p:nvGraphicFramePr>
          <p:cNvPr id="334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445595"/>
              </p:ext>
            </p:extLst>
          </p:nvPr>
        </p:nvGraphicFramePr>
        <p:xfrm>
          <a:off x="402609" y="4138333"/>
          <a:ext cx="4149725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54" name="Equation" r:id="rId7" imgW="2565360" imgH="1625400" progId="Equation.DSMT4">
                  <p:embed/>
                </p:oleObj>
              </mc:Choice>
              <mc:Fallback>
                <p:oleObj name="Equation" r:id="rId7" imgW="2565360" imgH="1625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09" y="4138333"/>
                        <a:ext cx="4149725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0"/>
          <p:cNvGrpSpPr/>
          <p:nvPr/>
        </p:nvGrpSpPr>
        <p:grpSpPr>
          <a:xfrm>
            <a:off x="3717890" y="6030912"/>
            <a:ext cx="4804914" cy="739775"/>
            <a:chOff x="3717890" y="6030912"/>
            <a:chExt cx="4804914" cy="739775"/>
          </a:xfrm>
        </p:grpSpPr>
        <p:cxnSp>
          <p:nvCxnSpPr>
            <p:cNvPr id="9" name="直接箭头连接符 8"/>
            <p:cNvCxnSpPr/>
            <p:nvPr/>
          </p:nvCxnSpPr>
          <p:spPr bwMode="auto">
            <a:xfrm flipV="1">
              <a:off x="3717890" y="6400800"/>
              <a:ext cx="1507253" cy="100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33485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3172758"/>
                </p:ext>
              </p:extLst>
            </p:nvPr>
          </p:nvGraphicFramePr>
          <p:xfrm>
            <a:off x="5625617" y="6030912"/>
            <a:ext cx="2897187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55" name="Equation" r:id="rId9" imgW="1790640" imgH="457200" progId="Equation.DSMT4">
                    <p:embed/>
                  </p:oleObj>
                </mc:Choice>
                <mc:Fallback>
                  <p:oleObj name="Equation" r:id="rId9" imgW="1790640" imgH="457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5617" y="6030912"/>
                          <a:ext cx="2897187" cy="739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3717890" y="4661452"/>
            <a:ext cx="2975424" cy="1139480"/>
            <a:chOff x="3717890" y="4661452"/>
            <a:chExt cx="2975424" cy="1139480"/>
          </a:xfrm>
        </p:grpSpPr>
        <p:cxnSp>
          <p:nvCxnSpPr>
            <p:cNvPr id="5" name="直接箭头连接符 4"/>
            <p:cNvCxnSpPr/>
            <p:nvPr/>
          </p:nvCxnSpPr>
          <p:spPr bwMode="auto">
            <a:xfrm>
              <a:off x="3717890" y="5605670"/>
              <a:ext cx="2106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4171709"/>
                </p:ext>
              </p:extLst>
            </p:nvPr>
          </p:nvGraphicFramePr>
          <p:xfrm>
            <a:off x="5850352" y="5410407"/>
            <a:ext cx="842962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56" name="Equation" r:id="rId11" imgW="520560" imgH="241200" progId="Equation.DSMT4">
                    <p:embed/>
                  </p:oleObj>
                </mc:Choice>
                <mc:Fallback>
                  <p:oleObj name="Equation" r:id="rId11" imgW="5205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0352" y="5410407"/>
                          <a:ext cx="842962" cy="39052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0000"/>
                          </a:solidFill>
                          <a:prstDash val="dash"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直接箭头连接符 10"/>
            <p:cNvCxnSpPr/>
            <p:nvPr/>
          </p:nvCxnSpPr>
          <p:spPr bwMode="auto">
            <a:xfrm flipV="1">
              <a:off x="6192078" y="4661452"/>
              <a:ext cx="0" cy="6758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3.4.3 </a:t>
            </a:r>
            <a:r>
              <a:rPr lang="zh-CN" altLang="en-US" dirty="0" smtClean="0"/>
              <a:t>平动点</a:t>
            </a:r>
            <a:endParaRPr lang="zh-CN" altLang="en-US" dirty="0"/>
          </a:p>
        </p:txBody>
      </p:sp>
      <p:graphicFrame>
        <p:nvGraphicFramePr>
          <p:cNvPr id="335874" name="Object 2"/>
          <p:cNvGraphicFramePr>
            <a:graphicFrameLocks noChangeAspect="1"/>
          </p:cNvGraphicFramePr>
          <p:nvPr/>
        </p:nvGraphicFramePr>
        <p:xfrm>
          <a:off x="469830" y="993286"/>
          <a:ext cx="62261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440" name="Equation" r:id="rId3" imgW="3848040" imgH="482400" progId="Equation.DSMT4">
                  <p:embed/>
                </p:oleObj>
              </mc:Choice>
              <mc:Fallback>
                <p:oleObj name="Equation" r:id="rId3" imgW="384804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30" y="993286"/>
                        <a:ext cx="62261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248806"/>
              </p:ext>
            </p:extLst>
          </p:nvPr>
        </p:nvGraphicFramePr>
        <p:xfrm>
          <a:off x="439324" y="1814581"/>
          <a:ext cx="5087937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441" name="Equation" r:id="rId5" imgW="2819160" imgH="1104840" progId="Equation.DSMT4">
                  <p:embed/>
                </p:oleObj>
              </mc:Choice>
              <mc:Fallback>
                <p:oleObj name="Equation" r:id="rId5" imgW="2819160" imgH="1104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24" y="1814581"/>
                        <a:ext cx="5087937" cy="199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642047"/>
              </p:ext>
            </p:extLst>
          </p:nvPr>
        </p:nvGraphicFramePr>
        <p:xfrm>
          <a:off x="6820314" y="2124835"/>
          <a:ext cx="2003425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442" name="Equation" r:id="rId7" imgW="1333440" imgH="977760" progId="Equation.DSMT4">
                  <p:embed/>
                </p:oleObj>
              </mc:Choice>
              <mc:Fallback>
                <p:oleObj name="Equation" r:id="rId7" imgW="1333440" imgH="977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0314" y="2124835"/>
                        <a:ext cx="2003425" cy="146843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8" name="Object 6"/>
          <p:cNvGraphicFramePr>
            <a:graphicFrameLocks noChangeAspect="1"/>
          </p:cNvGraphicFramePr>
          <p:nvPr/>
        </p:nvGraphicFramePr>
        <p:xfrm>
          <a:off x="387350" y="4015247"/>
          <a:ext cx="5272088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443" name="Equation" r:id="rId9" imgW="2920680" imgH="1396800" progId="Equation.DSMT4">
                  <p:embed/>
                </p:oleObj>
              </mc:Choice>
              <mc:Fallback>
                <p:oleObj name="Equation" r:id="rId9" imgW="2920680" imgH="1396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015247"/>
                        <a:ext cx="5272088" cy="252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933661" y="4230714"/>
            <a:ext cx="2862470" cy="682530"/>
            <a:chOff x="5933661" y="4230714"/>
            <a:chExt cx="2862470" cy="682530"/>
          </a:xfrm>
        </p:grpSpPr>
        <p:cxnSp>
          <p:nvCxnSpPr>
            <p:cNvPr id="4" name="直接箭头连接符 3"/>
            <p:cNvCxnSpPr/>
            <p:nvPr/>
          </p:nvCxnSpPr>
          <p:spPr bwMode="auto">
            <a:xfrm>
              <a:off x="5933661" y="4512365"/>
              <a:ext cx="28624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3732309"/>
                </p:ext>
              </p:extLst>
            </p:nvPr>
          </p:nvGraphicFramePr>
          <p:xfrm>
            <a:off x="6083508" y="4602093"/>
            <a:ext cx="388937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444" name="Equation" r:id="rId11" imgW="241200" imgH="164880" progId="Equation.DSMT4">
                    <p:embed/>
                  </p:oleObj>
                </mc:Choice>
                <mc:Fallback>
                  <p:oleObj name="Equation" r:id="rId11" imgW="24120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508" y="4602093"/>
                          <a:ext cx="388937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8703813"/>
                </p:ext>
              </p:extLst>
            </p:nvPr>
          </p:nvGraphicFramePr>
          <p:xfrm>
            <a:off x="8091764" y="4584632"/>
            <a:ext cx="533400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445" name="Equation" r:id="rId13" imgW="330120" imgH="203040" progId="Equation.DSMT4">
                    <p:embed/>
                  </p:oleObj>
                </mc:Choice>
                <mc:Fallback>
                  <p:oleObj name="Equation" r:id="rId13" imgW="330120" imgH="20304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1764" y="4584632"/>
                          <a:ext cx="533400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椭圆 6"/>
            <p:cNvSpPr/>
            <p:nvPr/>
          </p:nvSpPr>
          <p:spPr bwMode="auto">
            <a:xfrm>
              <a:off x="6241774" y="4482547"/>
              <a:ext cx="59635" cy="61200"/>
            </a:xfrm>
            <a:prstGeom prst="ellipse">
              <a:avLst/>
            </a:prstGeom>
            <a:solidFill>
              <a:srgbClr val="FFFF00"/>
            </a:solidFill>
            <a:ln w="28575" cap="flat" cmpd="sng" algn="ctr">
              <a:solidFill>
                <a:srgbClr val="FFCC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6712222" y="4485862"/>
              <a:ext cx="59635" cy="61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8316416" y="4486807"/>
              <a:ext cx="59635" cy="61200"/>
            </a:xfrm>
            <a:prstGeom prst="ellipse">
              <a:avLst/>
            </a:prstGeom>
            <a:solidFill>
              <a:srgbClr val="0000CC"/>
            </a:solidFill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1517768"/>
                </p:ext>
              </p:extLst>
            </p:nvPr>
          </p:nvGraphicFramePr>
          <p:xfrm>
            <a:off x="6660132" y="4606511"/>
            <a:ext cx="190690" cy="223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446" name="Equation" r:id="rId15" imgW="152280" imgH="177480" progId="Equation.DSMT4">
                    <p:embed/>
                  </p:oleObj>
                </mc:Choice>
                <mc:Fallback>
                  <p:oleObj name="Equation" r:id="rId15" imgW="152280" imgH="17748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132" y="4606511"/>
                          <a:ext cx="190690" cy="223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0507348"/>
                </p:ext>
              </p:extLst>
            </p:nvPr>
          </p:nvGraphicFramePr>
          <p:xfrm>
            <a:off x="8589756" y="4230714"/>
            <a:ext cx="206375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447" name="Equation" r:id="rId17" imgW="164880" imgH="164880" progId="Equation.DSMT4">
                    <p:embed/>
                  </p:oleObj>
                </mc:Choice>
                <mc:Fallback>
                  <p:oleObj name="Equation" r:id="rId17" imgW="164880" imgH="164880" progId="Equation.DSMT4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9756" y="4230714"/>
                          <a:ext cx="206375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椭圆 15"/>
          <p:cNvSpPr/>
          <p:nvPr/>
        </p:nvSpPr>
        <p:spPr bwMode="auto">
          <a:xfrm>
            <a:off x="7649803" y="4479238"/>
            <a:ext cx="59635" cy="6120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3.4.3 </a:t>
            </a:r>
            <a:r>
              <a:rPr lang="zh-CN" altLang="en-US" dirty="0" smtClean="0"/>
              <a:t>平动点</a:t>
            </a:r>
            <a:endParaRPr lang="zh-CN" altLang="en-US" dirty="0"/>
          </a:p>
        </p:txBody>
      </p:sp>
      <p:graphicFrame>
        <p:nvGraphicFramePr>
          <p:cNvPr id="384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291354"/>
              </p:ext>
            </p:extLst>
          </p:nvPr>
        </p:nvGraphicFramePr>
        <p:xfrm>
          <a:off x="384519" y="1000125"/>
          <a:ext cx="6843713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03" name="Equation" r:id="rId4" imgW="3962160" imgH="990360" progId="Equation.DSMT4">
                  <p:embed/>
                </p:oleObj>
              </mc:Choice>
              <mc:Fallback>
                <p:oleObj name="Equation" r:id="rId4" imgW="3962160" imgH="990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19" y="1000125"/>
                        <a:ext cx="6843713" cy="171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727848" y="3516044"/>
            <a:ext cx="4322887" cy="3219048"/>
            <a:chOff x="4727848" y="3516044"/>
            <a:chExt cx="4322887" cy="3219048"/>
          </a:xfrm>
        </p:grpSpPr>
        <p:pic>
          <p:nvPicPr>
            <p:cNvPr id="384048" name="Picture 48" descr="E:\tmp\Graph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848" y="3516044"/>
              <a:ext cx="4322887" cy="3219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8543463"/>
                </p:ext>
              </p:extLst>
            </p:nvPr>
          </p:nvGraphicFramePr>
          <p:xfrm>
            <a:off x="5223220" y="5125568"/>
            <a:ext cx="2981325" cy="1222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304" name="Equation" r:id="rId7" imgW="2730240" imgH="1117440" progId="Equation.DSMT4">
                    <p:embed/>
                  </p:oleObj>
                </mc:Choice>
                <mc:Fallback>
                  <p:oleObj name="Equation" r:id="rId7" imgW="2730240" imgH="11174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3220" y="5125568"/>
                          <a:ext cx="2981325" cy="1222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4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60778"/>
              </p:ext>
            </p:extLst>
          </p:nvPr>
        </p:nvGraphicFramePr>
        <p:xfrm>
          <a:off x="374396" y="2757488"/>
          <a:ext cx="7975600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05" name="Equation" r:id="rId9" imgW="5016240" imgH="1193760" progId="Equation.DSMT4">
                  <p:embed/>
                </p:oleObj>
              </mc:Choice>
              <mc:Fallback>
                <p:oleObj name="Equation" r:id="rId9" imgW="5016240" imgH="1193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96" y="2757488"/>
                        <a:ext cx="7975600" cy="189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362353"/>
              </p:ext>
            </p:extLst>
          </p:nvPr>
        </p:nvGraphicFramePr>
        <p:xfrm>
          <a:off x="394588" y="4747813"/>
          <a:ext cx="4516437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06" name="Equation" r:id="rId11" imgW="2946240" imgH="1320480" progId="Equation.DSMT4">
                  <p:embed/>
                </p:oleObj>
              </mc:Choice>
              <mc:Fallback>
                <p:oleObj name="Equation" r:id="rId11" imgW="2946240" imgH="1320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88" y="4747813"/>
                        <a:ext cx="4516437" cy="202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3.4.3 </a:t>
            </a:r>
            <a:r>
              <a:rPr lang="zh-CN" altLang="en-US" dirty="0" smtClean="0"/>
              <a:t>平动点</a:t>
            </a:r>
            <a:endParaRPr lang="zh-CN" altLang="en-US" dirty="0"/>
          </a:p>
        </p:txBody>
      </p:sp>
      <p:graphicFrame>
        <p:nvGraphicFramePr>
          <p:cNvPr id="336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421985"/>
              </p:ext>
            </p:extLst>
          </p:nvPr>
        </p:nvGraphicFramePr>
        <p:xfrm>
          <a:off x="469900" y="993775"/>
          <a:ext cx="5901083" cy="74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47" name="Equation" r:id="rId3" imgW="3848040" imgH="482400" progId="Equation.DSMT4">
                  <p:embed/>
                </p:oleObj>
              </mc:Choice>
              <mc:Fallback>
                <p:oleObj name="Equation" r:id="rId3" imgW="384804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993775"/>
                        <a:ext cx="5901083" cy="7402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406686"/>
              </p:ext>
            </p:extLst>
          </p:nvPr>
        </p:nvGraphicFramePr>
        <p:xfrm>
          <a:off x="440306" y="1666725"/>
          <a:ext cx="5244877" cy="2979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48" name="Equation" r:id="rId5" imgW="3174840" imgH="1803240" progId="Equation.DSMT4">
                  <p:embed/>
                </p:oleObj>
              </mc:Choice>
              <mc:Fallback>
                <p:oleObj name="Equation" r:id="rId5" imgW="3174840" imgH="1803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06" y="1666725"/>
                        <a:ext cx="5244877" cy="29792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6917" name="组合 336916"/>
          <p:cNvGrpSpPr/>
          <p:nvPr/>
        </p:nvGrpSpPr>
        <p:grpSpPr>
          <a:xfrm>
            <a:off x="331595" y="4780850"/>
            <a:ext cx="5295348" cy="1746998"/>
            <a:chOff x="331595" y="4780850"/>
            <a:chExt cx="5295348" cy="1746998"/>
          </a:xfrm>
        </p:grpSpPr>
        <p:sp>
          <p:nvSpPr>
            <p:cNvPr id="7" name="TextBox 6"/>
            <p:cNvSpPr txBox="1"/>
            <p:nvPr/>
          </p:nvSpPr>
          <p:spPr>
            <a:xfrm>
              <a:off x="331595" y="4780850"/>
              <a:ext cx="5115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这两个不动点与两个主天体形成等边三角形，称为</a:t>
              </a:r>
              <a:r>
                <a:rPr lang="zh-CN" altLang="en-US" sz="2000" b="1" dirty="0" smtClean="0"/>
                <a:t>三角不动点</a:t>
              </a:r>
              <a:r>
                <a:rPr lang="zh-CN" altLang="en-US" sz="2000" dirty="0" smtClean="0"/>
                <a:t>，坐标分别为：</a:t>
              </a:r>
              <a:endParaRPr lang="zh-CN" altLang="en-US" sz="2000" dirty="0"/>
            </a:p>
          </p:txBody>
        </p:sp>
        <p:graphicFrame>
          <p:nvGraphicFramePr>
            <p:cNvPr id="33690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5850049"/>
                </p:ext>
              </p:extLst>
            </p:nvPr>
          </p:nvGraphicFramePr>
          <p:xfrm>
            <a:off x="470743" y="5688061"/>
            <a:ext cx="5156200" cy="839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449" name="Equation" r:id="rId7" imgW="2958840" imgH="482400" progId="Equation.DSMT4">
                    <p:embed/>
                  </p:oleObj>
                </mc:Choice>
                <mc:Fallback>
                  <p:oleObj name="Equation" r:id="rId7" imgW="2958840" imgH="4824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743" y="5688061"/>
                          <a:ext cx="5156200" cy="839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489207"/>
              </p:ext>
            </p:extLst>
          </p:nvPr>
        </p:nvGraphicFramePr>
        <p:xfrm>
          <a:off x="5863535" y="1929157"/>
          <a:ext cx="3109913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50" name="Equation" r:id="rId9" imgW="2070000" imgH="914400" progId="Equation.DSMT4">
                  <p:embed/>
                </p:oleObj>
              </mc:Choice>
              <mc:Fallback>
                <p:oleObj name="Equation" r:id="rId9" imgW="20700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535" y="1929157"/>
                        <a:ext cx="3109913" cy="1373188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195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6908" name="组合 336907"/>
          <p:cNvGrpSpPr/>
          <p:nvPr/>
        </p:nvGrpSpPr>
        <p:grpSpPr>
          <a:xfrm>
            <a:off x="6091374" y="3429001"/>
            <a:ext cx="2657090" cy="3339547"/>
            <a:chOff x="6091374" y="3429001"/>
            <a:chExt cx="2657090" cy="3339547"/>
          </a:xfrm>
        </p:grpSpPr>
        <p:cxnSp>
          <p:nvCxnSpPr>
            <p:cNvPr id="8" name="直接箭头连接符 7"/>
            <p:cNvCxnSpPr/>
            <p:nvPr/>
          </p:nvCxnSpPr>
          <p:spPr bwMode="auto">
            <a:xfrm flipV="1">
              <a:off x="6742039" y="3429001"/>
              <a:ext cx="0" cy="33395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V="1">
              <a:off x="6102626" y="5042993"/>
              <a:ext cx="2645838" cy="361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0090908"/>
                </p:ext>
              </p:extLst>
            </p:nvPr>
          </p:nvGraphicFramePr>
          <p:xfrm>
            <a:off x="6091374" y="5098774"/>
            <a:ext cx="388937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451" name="Equation" r:id="rId11" imgW="241200" imgH="164880" progId="Equation.DSMT4">
                    <p:embed/>
                  </p:oleObj>
                </mc:Choice>
                <mc:Fallback>
                  <p:oleObj name="Equation" r:id="rId11" imgW="2412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1374" y="5098774"/>
                          <a:ext cx="388937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5991689"/>
                </p:ext>
              </p:extLst>
            </p:nvPr>
          </p:nvGraphicFramePr>
          <p:xfrm>
            <a:off x="8172400" y="5075784"/>
            <a:ext cx="533400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452" name="Equation" r:id="rId13" imgW="330120" imgH="203040" progId="Equation.DSMT4">
                    <p:embed/>
                  </p:oleObj>
                </mc:Choice>
                <mc:Fallback>
                  <p:oleObj name="Equation" r:id="rId13" imgW="330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2400" y="5075784"/>
                          <a:ext cx="533400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椭圆 13"/>
            <p:cNvSpPr/>
            <p:nvPr/>
          </p:nvSpPr>
          <p:spPr bwMode="auto">
            <a:xfrm>
              <a:off x="6420676" y="5034462"/>
              <a:ext cx="59635" cy="61200"/>
            </a:xfrm>
            <a:prstGeom prst="ellipse">
              <a:avLst/>
            </a:prstGeom>
            <a:solidFill>
              <a:srgbClr val="FFFF00"/>
            </a:solidFill>
            <a:ln w="28575" cap="flat" cmpd="sng" algn="ctr">
              <a:solidFill>
                <a:srgbClr val="FFCC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6712222" y="5027838"/>
              <a:ext cx="59635" cy="61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8177270" y="5018844"/>
              <a:ext cx="59635" cy="61200"/>
            </a:xfrm>
            <a:prstGeom prst="ellipse">
              <a:avLst/>
            </a:prstGeom>
            <a:solidFill>
              <a:srgbClr val="0000CC"/>
            </a:solidFill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7088527"/>
                </p:ext>
              </p:extLst>
            </p:nvPr>
          </p:nvGraphicFramePr>
          <p:xfrm>
            <a:off x="6735409" y="5104016"/>
            <a:ext cx="190690" cy="223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453" name="Equation" r:id="rId15" imgW="152280" imgH="177480" progId="Equation.DSMT4">
                    <p:embed/>
                  </p:oleObj>
                </mc:Choice>
                <mc:Fallback>
                  <p:oleObj name="Equation" r:id="rId15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5409" y="5104016"/>
                          <a:ext cx="190690" cy="223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5167319"/>
                </p:ext>
              </p:extLst>
            </p:nvPr>
          </p:nvGraphicFramePr>
          <p:xfrm>
            <a:off x="8470168" y="4727578"/>
            <a:ext cx="206375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454" name="Equation" r:id="rId17" imgW="164880" imgH="164880" progId="Equation.DSMT4">
                    <p:embed/>
                  </p:oleObj>
                </mc:Choice>
                <mc:Fallback>
                  <p:oleObj name="Equation" r:id="rId1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0168" y="4727578"/>
                          <a:ext cx="206375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1302392"/>
                </p:ext>
              </p:extLst>
            </p:nvPr>
          </p:nvGraphicFramePr>
          <p:xfrm>
            <a:off x="6505847" y="3513740"/>
            <a:ext cx="206375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455" name="Equation" r:id="rId19" imgW="164880" imgH="164880" progId="Equation.DSMT4">
                    <p:embed/>
                  </p:oleObj>
                </mc:Choice>
                <mc:Fallback>
                  <p:oleObj name="Equation" r:id="rId19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5847" y="3513740"/>
                          <a:ext cx="206375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6916" name="组合 336915"/>
          <p:cNvGrpSpPr/>
          <p:nvPr/>
        </p:nvGrpSpPr>
        <p:grpSpPr>
          <a:xfrm>
            <a:off x="6473700" y="3776474"/>
            <a:ext cx="1739325" cy="2545065"/>
            <a:chOff x="6473700" y="3776474"/>
            <a:chExt cx="1739325" cy="2545065"/>
          </a:xfrm>
        </p:grpSpPr>
        <p:cxnSp>
          <p:nvCxnSpPr>
            <p:cNvPr id="21" name="直接连接符 20"/>
            <p:cNvCxnSpPr/>
            <p:nvPr/>
          </p:nvCxnSpPr>
          <p:spPr bwMode="auto">
            <a:xfrm>
              <a:off x="6480311" y="5085184"/>
              <a:ext cx="881257" cy="12057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7030A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H="1">
              <a:off x="7361568" y="5085184"/>
              <a:ext cx="810832" cy="12057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7030A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7348321" y="3806687"/>
              <a:ext cx="864704" cy="12556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7030A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6473700" y="3806687"/>
              <a:ext cx="874621" cy="12457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7030A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椭圆 46"/>
            <p:cNvSpPr/>
            <p:nvPr/>
          </p:nvSpPr>
          <p:spPr bwMode="auto">
            <a:xfrm>
              <a:off x="7311872" y="3776474"/>
              <a:ext cx="59635" cy="61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7335770" y="6260339"/>
              <a:ext cx="59635" cy="61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0" name="Picture 2" descr="NJ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265113"/>
            <a:ext cx="1676400" cy="566737"/>
          </a:xfrm>
          <a:prstGeom prst="rect">
            <a:avLst/>
          </a:prstGeom>
          <a:noFill/>
        </p:spPr>
      </p:pic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53944" y="254137"/>
            <a:ext cx="6626225" cy="574675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solidFill>
                  <a:srgbClr val="0000FF"/>
                </a:solidFill>
              </a:rPr>
              <a:t>3.4.4 </a:t>
            </a:r>
            <a:r>
              <a:rPr lang="en-US" altLang="zh-CN" sz="3200" b="1" dirty="0">
                <a:solidFill>
                  <a:srgbClr val="0000FF"/>
                </a:solidFill>
              </a:rPr>
              <a:t>Hill</a:t>
            </a:r>
            <a:r>
              <a:rPr lang="zh-CN" altLang="en-US" sz="3200" b="1" dirty="0">
                <a:solidFill>
                  <a:srgbClr val="0000FF"/>
                </a:solidFill>
              </a:rPr>
              <a:t>曲面</a:t>
            </a:r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03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467771"/>
              </p:ext>
            </p:extLst>
          </p:nvPr>
        </p:nvGraphicFramePr>
        <p:xfrm>
          <a:off x="4156075" y="1012825"/>
          <a:ext cx="4587875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61" name="Equation" r:id="rId5" imgW="3035160" imgH="1015920" progId="Equation.DSMT4">
                  <p:embed/>
                </p:oleObj>
              </mc:Choice>
              <mc:Fallback>
                <p:oleObj name="Equation" r:id="rId5" imgW="3035160" imgH="101592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1012825"/>
                        <a:ext cx="4587875" cy="15351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6" name="Object 2"/>
          <p:cNvGraphicFramePr>
            <a:graphicFrameLocks noChangeAspect="1"/>
          </p:cNvGraphicFramePr>
          <p:nvPr/>
        </p:nvGraphicFramePr>
        <p:xfrm>
          <a:off x="295275" y="2893554"/>
          <a:ext cx="86058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62" name="Equation" r:id="rId7" imgW="4914720" imgH="431640" progId="Equation.DSMT4">
                  <p:embed/>
                </p:oleObj>
              </mc:Choice>
              <mc:Fallback>
                <p:oleObj name="Equation" r:id="rId7" imgW="491472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2893554"/>
                        <a:ext cx="8605838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126570"/>
              </p:ext>
            </p:extLst>
          </p:nvPr>
        </p:nvGraphicFramePr>
        <p:xfrm>
          <a:off x="310920" y="1008516"/>
          <a:ext cx="3484606" cy="1887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63" name="Equation" r:id="rId9" imgW="1968480" imgH="1066680" progId="Equation.DSMT4">
                  <p:embed/>
                </p:oleObj>
              </mc:Choice>
              <mc:Fallback>
                <p:oleObj name="Equation" r:id="rId9" imgW="1968480" imgH="1066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20" y="1008516"/>
                        <a:ext cx="3484606" cy="1887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251661"/>
              </p:ext>
            </p:extLst>
          </p:nvPr>
        </p:nvGraphicFramePr>
        <p:xfrm>
          <a:off x="419100" y="3730625"/>
          <a:ext cx="8096250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64" name="Equation" r:id="rId11" imgW="4622760" imgH="1650960" progId="Equation.DSMT4">
                  <p:embed/>
                </p:oleObj>
              </mc:Choice>
              <mc:Fallback>
                <p:oleObj name="Equation" r:id="rId11" imgW="4622760" imgH="1650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3730625"/>
                        <a:ext cx="8096250" cy="288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3.4.4 Hill</a:t>
            </a:r>
            <a:r>
              <a:rPr lang="zh-CN" altLang="en-US" dirty="0" smtClean="0"/>
              <a:t>曲面</a:t>
            </a:r>
            <a:endParaRPr lang="zh-CN" altLang="en-US" dirty="0"/>
          </a:p>
        </p:txBody>
      </p:sp>
      <p:pic>
        <p:nvPicPr>
          <p:cNvPr id="4" name="Picture 6" descr="JacobiConst_1"/>
          <p:cNvPicPr>
            <a:picLocks noChangeAspect="1" noChangeArrowheads="1"/>
          </p:cNvPicPr>
          <p:nvPr/>
        </p:nvPicPr>
        <p:blipFill>
          <a:blip r:embed="rId3"/>
          <a:srcRect l="6932" t="4962" r="13863" b="4962"/>
          <a:stretch>
            <a:fillRect/>
          </a:stretch>
        </p:blipFill>
        <p:spPr bwMode="auto">
          <a:xfrm>
            <a:off x="2841449" y="997350"/>
            <a:ext cx="6218002" cy="570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62850" name="Object 2"/>
          <p:cNvGraphicFramePr>
            <a:graphicFrameLocks noChangeAspect="1"/>
          </p:cNvGraphicFramePr>
          <p:nvPr/>
        </p:nvGraphicFramePr>
        <p:xfrm>
          <a:off x="403687" y="1118666"/>
          <a:ext cx="2562225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17" name="Equation" r:id="rId4" imgW="1485720" imgH="1854000" progId="Equation.DSMT4">
                  <p:embed/>
                </p:oleObj>
              </mc:Choice>
              <mc:Fallback>
                <p:oleObj name="Equation" r:id="rId4" imgW="1485720" imgH="1854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687" y="1118666"/>
                        <a:ext cx="2562225" cy="320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4" name="Picture 2" descr="NJ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65113"/>
            <a:ext cx="1676400" cy="566737"/>
          </a:xfrm>
          <a:prstGeom prst="rect">
            <a:avLst/>
          </a:prstGeom>
          <a:noFill/>
        </p:spPr>
      </p:pic>
      <p:sp>
        <p:nvSpPr>
          <p:cNvPr id="243715" name="Rectangle 3"/>
          <p:cNvSpPr>
            <a:spLocks noGrp="1" noChangeArrowheads="1"/>
          </p:cNvSpPr>
          <p:nvPr>
            <p:ph type="title"/>
          </p:nvPr>
        </p:nvSpPr>
        <p:spPr>
          <a:xfrm>
            <a:off x="393700" y="174625"/>
            <a:ext cx="6626225" cy="574675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00FF"/>
                </a:solidFill>
              </a:rPr>
              <a:t>3.3 </a:t>
            </a:r>
            <a:r>
              <a:rPr lang="zh-CN" altLang="en-US" sz="3200" b="1">
                <a:solidFill>
                  <a:srgbClr val="0000FF"/>
                </a:solidFill>
              </a:rPr>
              <a:t>限制性三体问题</a:t>
            </a:r>
          </a:p>
        </p:txBody>
      </p:sp>
      <p:sp>
        <p:nvSpPr>
          <p:cNvPr id="243716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3717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437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676400"/>
            <a:ext cx="69342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3719" name="Picture 7"/>
          <p:cNvPicPr>
            <a:picLocks noChangeAspect="1" noChangeArrowheads="1"/>
          </p:cNvPicPr>
          <p:nvPr/>
        </p:nvPicPr>
        <p:blipFill>
          <a:blip r:embed="rId5" cstate="print"/>
          <a:srcRect l="59113"/>
          <a:stretch>
            <a:fillRect/>
          </a:stretch>
        </p:blipFill>
        <p:spPr bwMode="auto">
          <a:xfrm>
            <a:off x="4267200" y="1143000"/>
            <a:ext cx="10541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372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1143000"/>
            <a:ext cx="1143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3721" name="Text Box 9"/>
          <p:cNvSpPr txBox="1">
            <a:spLocks noChangeArrowheads="1"/>
          </p:cNvSpPr>
          <p:nvPr/>
        </p:nvSpPr>
        <p:spPr bwMode="auto">
          <a:xfrm>
            <a:off x="1143000" y="114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GB" altLang="zh-CN" sz="2400" dirty="0">
                <a:latin typeface="Myriad Roman" charset="0"/>
              </a:rPr>
              <a:t>Mass of Jupiter: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219199" y="3338111"/>
            <a:ext cx="6934201" cy="1002536"/>
          </a:xfrm>
          <a:prstGeom prst="rect">
            <a:avLst/>
          </a:prstGeom>
          <a:noFill/>
          <a:ln w="38100">
            <a:solidFill>
              <a:srgbClr val="FF4C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2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9171" y="1361023"/>
            <a:ext cx="3091541" cy="234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3.4.4 Hill</a:t>
            </a:r>
            <a:r>
              <a:rPr lang="zh-CN" altLang="en-US" dirty="0" smtClean="0"/>
              <a:t>曲面</a:t>
            </a:r>
            <a:endParaRPr lang="zh-CN" altLang="en-US" dirty="0"/>
          </a:p>
        </p:txBody>
      </p:sp>
      <p:graphicFrame>
        <p:nvGraphicFramePr>
          <p:cNvPr id="461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956327"/>
              </p:ext>
            </p:extLst>
          </p:nvPr>
        </p:nvGraphicFramePr>
        <p:xfrm>
          <a:off x="354555" y="1069594"/>
          <a:ext cx="6693914" cy="2588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06" name="Equation" r:id="rId4" imgW="3873240" imgH="1498320" progId="Equation.DSMT4">
                  <p:embed/>
                </p:oleObj>
              </mc:Choice>
              <mc:Fallback>
                <p:oleObj name="Equation" r:id="rId4" imgW="3873240" imgH="1498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555" y="1069594"/>
                        <a:ext cx="6693914" cy="25880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96320" y="3658841"/>
            <a:ext cx="6931794" cy="3003216"/>
            <a:chOff x="296320" y="3658841"/>
            <a:chExt cx="6931794" cy="3003216"/>
          </a:xfrm>
        </p:grpSpPr>
        <p:grpSp>
          <p:nvGrpSpPr>
            <p:cNvPr id="7" name="组合 6"/>
            <p:cNvGrpSpPr/>
            <p:nvPr/>
          </p:nvGrpSpPr>
          <p:grpSpPr>
            <a:xfrm>
              <a:off x="4150214" y="3658841"/>
              <a:ext cx="3077900" cy="3003216"/>
              <a:chOff x="3752846" y="1979270"/>
              <a:chExt cx="5242813" cy="4878729"/>
            </a:xfrm>
          </p:grpSpPr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752846" y="1979270"/>
                <a:ext cx="5242813" cy="48787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aphicFrame>
            <p:nvGraphicFramePr>
              <p:cNvPr id="461827" name="Object 3"/>
              <p:cNvGraphicFramePr>
                <a:graphicFrameLocks noChangeAspect="1"/>
              </p:cNvGraphicFramePr>
              <p:nvPr/>
            </p:nvGraphicFramePr>
            <p:xfrm>
              <a:off x="5763298" y="4723797"/>
              <a:ext cx="1317796" cy="896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107" name="Equation" r:id="rId7" imgW="634680" imgH="431640" progId="Equation.DSMT4">
                      <p:embed/>
                    </p:oleObj>
                  </mc:Choice>
                  <mc:Fallback>
                    <p:oleObj name="Equation" r:id="rId7" imgW="634680" imgH="43164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3298" y="4723797"/>
                            <a:ext cx="1317796" cy="89633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61828" name="Object 4"/>
            <p:cNvGraphicFramePr>
              <a:graphicFrameLocks noChangeAspect="1"/>
            </p:cNvGraphicFramePr>
            <p:nvPr/>
          </p:nvGraphicFramePr>
          <p:xfrm>
            <a:off x="296320" y="3734222"/>
            <a:ext cx="3863975" cy="2408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08" name="Equation" r:id="rId9" imgW="2234880" imgH="1396800" progId="Equation.DSMT4">
                    <p:embed/>
                  </p:oleObj>
                </mc:Choice>
                <mc:Fallback>
                  <p:oleObj name="Equation" r:id="rId9" imgW="2234880" imgH="13968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320" y="3734222"/>
                          <a:ext cx="3863975" cy="2408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4976089" y="1457103"/>
          <a:ext cx="760591" cy="325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09" name="Equation" r:id="rId11" imgW="495000" imgH="203040" progId="Equation.DSMT4">
                  <p:embed/>
                </p:oleObj>
              </mc:Choice>
              <mc:Fallback>
                <p:oleObj name="Equation" r:id="rId11" imgW="4950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089" y="1457103"/>
                        <a:ext cx="760591" cy="3253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419" name="Picture 3"/>
          <p:cNvPicPr>
            <a:picLocks noChangeAspect="1" noChangeArrowheads="1"/>
          </p:cNvPicPr>
          <p:nvPr/>
        </p:nvPicPr>
        <p:blipFill>
          <a:blip r:embed="rId3"/>
          <a:srcRect b="71834"/>
          <a:stretch>
            <a:fillRect/>
          </a:stretch>
        </p:blipFill>
        <p:spPr bwMode="auto">
          <a:xfrm>
            <a:off x="380448" y="1567541"/>
            <a:ext cx="8381592" cy="3722814"/>
          </a:xfrm>
          <a:prstGeom prst="rect">
            <a:avLst/>
          </a:prstGeom>
          <a:noFill/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3.4.4 Hill</a:t>
            </a:r>
            <a:r>
              <a:rPr lang="zh-CN" altLang="en-US" dirty="0" smtClean="0"/>
              <a:t>曲面</a:t>
            </a:r>
            <a:endParaRPr lang="zh-CN" altLang="en-US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360713" y="1133703"/>
          <a:ext cx="6435725" cy="544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86" name="Equation" r:id="rId4" imgW="2705040" imgH="228600" progId="Equation.DSMT4">
                  <p:embed/>
                </p:oleObj>
              </mc:Choice>
              <mc:Fallback>
                <p:oleObj name="Equation" r:id="rId4" imgW="270504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713" y="1133703"/>
                        <a:ext cx="6435725" cy="54460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136489"/>
              </p:ext>
            </p:extLst>
          </p:nvPr>
        </p:nvGraphicFramePr>
        <p:xfrm>
          <a:off x="380448" y="6131443"/>
          <a:ext cx="55356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87" name="Equation" r:id="rId6" imgW="3111480" imgH="355320" progId="Equation.DSMT4">
                  <p:embed/>
                </p:oleObj>
              </mc:Choice>
              <mc:Fallback>
                <p:oleObj name="Equation" r:id="rId6" imgW="3111480" imgH="355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448" y="6131443"/>
                        <a:ext cx="553561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7566" y="5429617"/>
            <a:ext cx="58541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000" dirty="0" smtClean="0">
                <a:latin typeface="Myriad Roman" charset="0"/>
              </a:rPr>
              <a:t>阴影区域为运动禁止区域，其余部分则为运动允许区域。</a:t>
            </a:r>
            <a:endParaRPr lang="en-GB" altLang="zh-CN" sz="2000" dirty="0">
              <a:latin typeface="Myriad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3.4.4 Hill</a:t>
            </a:r>
            <a:r>
              <a:rPr lang="zh-CN" altLang="en-US" dirty="0"/>
              <a:t>曲面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787954"/>
              </p:ext>
            </p:extLst>
          </p:nvPr>
        </p:nvGraphicFramePr>
        <p:xfrm>
          <a:off x="431455" y="1042780"/>
          <a:ext cx="21129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35" name="Equation" r:id="rId4" imgW="1168200" imgH="279360" progId="Equation.DSMT4">
                  <p:embed/>
                </p:oleObj>
              </mc:Choice>
              <mc:Fallback>
                <p:oleObj name="Equation" r:id="rId4" imgW="1168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55" y="1042780"/>
                        <a:ext cx="2112962" cy="504825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000"/>
                        </a:schemeClr>
                      </a:solidFill>
                      <a:ln w="2857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 descr="RocheLobe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7102" y="1597302"/>
            <a:ext cx="3507782" cy="2507559"/>
          </a:xfrm>
          <a:prstGeom prst="rect">
            <a:avLst/>
          </a:prstGeom>
          <a:noFill/>
        </p:spPr>
      </p:pic>
      <p:pic>
        <p:nvPicPr>
          <p:cNvPr id="535554" name="Picture 2" descr="File:Hill sphere of the planet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78" y="3260036"/>
            <a:ext cx="5295122" cy="353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642661"/>
              </p:ext>
            </p:extLst>
          </p:nvPr>
        </p:nvGraphicFramePr>
        <p:xfrm>
          <a:off x="4218125" y="2880898"/>
          <a:ext cx="47767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36" name="Equation" r:id="rId8" imgW="2641320" imgH="203040" progId="Equation.DSMT4">
                  <p:embed/>
                </p:oleObj>
              </mc:Choice>
              <mc:Fallback>
                <p:oleObj name="Equation" r:id="rId8" imgW="26413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125" y="2880898"/>
                        <a:ext cx="4776788" cy="366712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195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7102" y="5565913"/>
            <a:ext cx="3360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一个宇航员会不会绕空间站作轨道运动？</a:t>
            </a:r>
            <a:endParaRPr lang="en-US" altLang="zh-CN" dirty="0" smtClean="0"/>
          </a:p>
          <a:p>
            <a:r>
              <a:rPr lang="zh-CN" altLang="en-US" dirty="0" smtClean="0"/>
              <a:t>试用</a:t>
            </a:r>
            <a:r>
              <a:rPr lang="en-US" altLang="zh-CN" dirty="0" smtClean="0"/>
              <a:t>Hill</a:t>
            </a:r>
            <a:r>
              <a:rPr lang="zh-CN" altLang="en-US" dirty="0" smtClean="0"/>
              <a:t>半径的概念解释之。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3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5" name="Picture 5"/>
          <p:cNvPicPr>
            <a:picLocks noChangeAspect="1" noChangeArrowheads="1"/>
          </p:cNvPicPr>
          <p:nvPr/>
        </p:nvPicPr>
        <p:blipFill>
          <a:blip r:embed="rId3"/>
          <a:srcRect t="28166" b="45633"/>
          <a:stretch>
            <a:fillRect/>
          </a:stretch>
        </p:blipFill>
        <p:spPr bwMode="auto">
          <a:xfrm>
            <a:off x="228599" y="1719944"/>
            <a:ext cx="8893629" cy="3627021"/>
          </a:xfrm>
          <a:prstGeom prst="rect">
            <a:avLst/>
          </a:prstGeom>
          <a:noFill/>
        </p:spPr>
      </p:pic>
      <p:graphicFrame>
        <p:nvGraphicFramePr>
          <p:cNvPr id="468993" name="Object 1"/>
          <p:cNvGraphicFramePr>
            <a:graphicFrameLocks noChangeAspect="1"/>
          </p:cNvGraphicFramePr>
          <p:nvPr/>
        </p:nvGraphicFramePr>
        <p:xfrm>
          <a:off x="401410" y="5639595"/>
          <a:ext cx="5646346" cy="68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58" name="Equation" r:id="rId4" imgW="2920680" imgH="355320" progId="Equation.DSMT4">
                  <p:embed/>
                </p:oleObj>
              </mc:Choice>
              <mc:Fallback>
                <p:oleObj name="Equation" r:id="rId4" imgW="2920680" imgH="35532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10" y="5639595"/>
                        <a:ext cx="5646346" cy="6869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4" name="Object 2"/>
          <p:cNvGraphicFramePr>
            <a:graphicFrameLocks noChangeAspect="1"/>
          </p:cNvGraphicFramePr>
          <p:nvPr/>
        </p:nvGraphicFramePr>
        <p:xfrm>
          <a:off x="1088345" y="1155247"/>
          <a:ext cx="64357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59" name="Equation" r:id="rId6" imgW="2705040" imgH="228600" progId="Equation.DSMT4">
                  <p:embed/>
                </p:oleObj>
              </mc:Choice>
              <mc:Fallback>
                <p:oleObj name="Equation" r:id="rId6" imgW="27050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345" y="1155247"/>
                        <a:ext cx="6435725" cy="544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3.4.4 Hill</a:t>
            </a:r>
            <a:r>
              <a:rPr lang="zh-CN" altLang="en-US" dirty="0" smtClean="0"/>
              <a:t>曲面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469" name="Picture 5"/>
          <p:cNvPicPr>
            <a:picLocks noChangeAspect="1" noChangeArrowheads="1"/>
          </p:cNvPicPr>
          <p:nvPr/>
        </p:nvPicPr>
        <p:blipFill>
          <a:blip r:embed="rId3"/>
          <a:srcRect l="2719" t="54149" r="3456" b="22270"/>
          <a:stretch>
            <a:fillRect/>
          </a:stretch>
        </p:blipFill>
        <p:spPr bwMode="auto">
          <a:xfrm>
            <a:off x="266930" y="1785257"/>
            <a:ext cx="8877070" cy="3472543"/>
          </a:xfrm>
          <a:prstGeom prst="rect">
            <a:avLst/>
          </a:prstGeom>
          <a:noFill/>
        </p:spPr>
      </p:pic>
      <p:graphicFrame>
        <p:nvGraphicFramePr>
          <p:cNvPr id="467969" name="Object 1"/>
          <p:cNvGraphicFramePr>
            <a:graphicFrameLocks noChangeAspect="1"/>
          </p:cNvGraphicFramePr>
          <p:nvPr/>
        </p:nvGraphicFramePr>
        <p:xfrm>
          <a:off x="604610" y="6053137"/>
          <a:ext cx="4589876" cy="532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03" name="Equation" r:id="rId4" imgW="2184120" imgH="253800" progId="Equation.DSMT4">
                  <p:embed/>
                </p:oleObj>
              </mc:Choice>
              <mc:Fallback>
                <p:oleObj name="Equation" r:id="rId4" imgW="2184120" imgH="2538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10" y="6053137"/>
                        <a:ext cx="4589876" cy="532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0" name="Object 2"/>
          <p:cNvGraphicFramePr>
            <a:graphicFrameLocks noChangeAspect="1"/>
          </p:cNvGraphicFramePr>
          <p:nvPr/>
        </p:nvGraphicFramePr>
        <p:xfrm>
          <a:off x="1099911" y="1068614"/>
          <a:ext cx="64357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04" name="Equation" r:id="rId6" imgW="2705040" imgH="228600" progId="Equation.DSMT4">
                  <p:embed/>
                </p:oleObj>
              </mc:Choice>
              <mc:Fallback>
                <p:oleObj name="Equation" r:id="rId6" imgW="27050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911" y="1068614"/>
                        <a:ext cx="6435725" cy="544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3.4.4 Hill</a:t>
            </a:r>
            <a:r>
              <a:rPr lang="zh-CN" altLang="en-US" dirty="0" smtClean="0"/>
              <a:t>曲面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493" name="Picture 5"/>
          <p:cNvPicPr>
            <a:picLocks noChangeAspect="1" noChangeArrowheads="1"/>
          </p:cNvPicPr>
          <p:nvPr/>
        </p:nvPicPr>
        <p:blipFill>
          <a:blip r:embed="rId3"/>
          <a:srcRect l="9518" t="77292" r="4816"/>
          <a:stretch>
            <a:fillRect/>
          </a:stretch>
        </p:blipFill>
        <p:spPr bwMode="auto">
          <a:xfrm>
            <a:off x="228600" y="1676399"/>
            <a:ext cx="8763000" cy="3616213"/>
          </a:xfrm>
          <a:prstGeom prst="rect">
            <a:avLst/>
          </a:prstGeom>
          <a:noFill/>
        </p:spPr>
      </p:pic>
      <p:graphicFrame>
        <p:nvGraphicFramePr>
          <p:cNvPr id="523266" name="Object 2"/>
          <p:cNvGraphicFramePr>
            <a:graphicFrameLocks noChangeAspect="1"/>
          </p:cNvGraphicFramePr>
          <p:nvPr/>
        </p:nvGraphicFramePr>
        <p:xfrm>
          <a:off x="1524681" y="1133475"/>
          <a:ext cx="58912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2" name="Equation" r:id="rId4" imgW="2476440" imgH="228600" progId="Equation.DSMT4">
                  <p:embed/>
                </p:oleObj>
              </mc:Choice>
              <mc:Fallback>
                <p:oleObj name="Equation" r:id="rId4" imgW="24764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681" y="1133475"/>
                        <a:ext cx="5891212" cy="544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7" name="Object 3"/>
          <p:cNvGraphicFramePr>
            <a:graphicFrameLocks noChangeAspect="1"/>
          </p:cNvGraphicFramePr>
          <p:nvPr/>
        </p:nvGraphicFramePr>
        <p:xfrm>
          <a:off x="592138" y="6053138"/>
          <a:ext cx="4616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3" name="Equation" r:id="rId6" imgW="2197080" imgH="253800" progId="Equation.DSMT4">
                  <p:embed/>
                </p:oleObj>
              </mc:Choice>
              <mc:Fallback>
                <p:oleObj name="Equation" r:id="rId6" imgW="219708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6053138"/>
                        <a:ext cx="46164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3.4.4 Hill</a:t>
            </a:r>
            <a:r>
              <a:rPr lang="zh-CN" altLang="en-US" dirty="0" smtClean="0"/>
              <a:t>曲面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平动点的线性稳定性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/>
          <a:srcRect l="62311" t="77292" r="11863"/>
          <a:stretch/>
        </p:blipFill>
        <p:spPr bwMode="auto">
          <a:xfrm>
            <a:off x="228600" y="1503404"/>
            <a:ext cx="2642400" cy="3616213"/>
          </a:xfrm>
          <a:prstGeom prst="rect">
            <a:avLst/>
          </a:prstGeom>
          <a:noFill/>
        </p:spPr>
      </p:pic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486999"/>
              </p:ext>
            </p:extLst>
          </p:nvPr>
        </p:nvGraphicFramePr>
        <p:xfrm>
          <a:off x="457972" y="1131886"/>
          <a:ext cx="36242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53" name="Equation" r:id="rId4" imgW="1523880" imgH="228600" progId="Equation.DSMT4">
                  <p:embed/>
                </p:oleObj>
              </mc:Choice>
              <mc:Fallback>
                <p:oleObj name="Equation" r:id="rId4" imgW="1523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72" y="1131886"/>
                        <a:ext cx="3624263" cy="544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8410" y="5436973"/>
            <a:ext cx="799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对足够高的能量，在运动允许区域，譬如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L4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L5</a:t>
            </a:r>
            <a:r>
              <a:rPr lang="zh-CN" altLang="en-US" sz="2000" dirty="0" smtClean="0"/>
              <a:t>点周围，运动稳定性如何？</a:t>
            </a:r>
            <a:endParaRPr lang="zh-CN" altLang="en-US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858097" y="2135660"/>
            <a:ext cx="3407672" cy="2215991"/>
            <a:chOff x="3858097" y="2135660"/>
            <a:chExt cx="3407672" cy="2215991"/>
          </a:xfrm>
        </p:grpSpPr>
        <p:sp>
          <p:nvSpPr>
            <p:cNvPr id="7" name="右箭头 6"/>
            <p:cNvSpPr/>
            <p:nvPr/>
          </p:nvSpPr>
          <p:spPr bwMode="auto">
            <a:xfrm>
              <a:off x="3858097" y="3026345"/>
              <a:ext cx="1415446" cy="434620"/>
            </a:xfrm>
            <a:prstGeom prst="rightArrow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90732" y="2135660"/>
              <a:ext cx="107503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?</a:t>
              </a:r>
              <a:endParaRPr lang="zh-CN" altLang="en-US" sz="13800" b="1" dirty="0">
                <a:solidFill>
                  <a:srgbClr val="FF0000"/>
                </a:solidFill>
                <a:latin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60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4" name="Picture 2" descr="NJ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265113"/>
            <a:ext cx="1676400" cy="566737"/>
          </a:xfrm>
          <a:prstGeom prst="rect">
            <a:avLst/>
          </a:prstGeom>
          <a:noFill/>
        </p:spPr>
      </p:pic>
      <p:sp>
        <p:nvSpPr>
          <p:cNvPr id="253955" name="Rectangle 3"/>
          <p:cNvSpPr>
            <a:spLocks noGrp="1" noChangeArrowheads="1"/>
          </p:cNvSpPr>
          <p:nvPr>
            <p:ph type="title"/>
          </p:nvPr>
        </p:nvSpPr>
        <p:spPr>
          <a:xfrm>
            <a:off x="393700" y="174625"/>
            <a:ext cx="6626225" cy="574675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00FF"/>
                </a:solidFill>
              </a:rPr>
              <a:t>3.3 </a:t>
            </a:r>
            <a:r>
              <a:rPr lang="zh-CN" altLang="en-US" sz="3200" b="1">
                <a:solidFill>
                  <a:srgbClr val="0000FF"/>
                </a:solidFill>
              </a:rPr>
              <a:t>限制性三体问题</a:t>
            </a:r>
          </a:p>
        </p:txBody>
      </p:sp>
      <p:sp>
        <p:nvSpPr>
          <p:cNvPr id="253956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957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3958" name="Object 6"/>
          <p:cNvGraphicFramePr>
            <a:graphicFrameLocks noChangeAspect="1"/>
          </p:cNvGraphicFramePr>
          <p:nvPr>
            <p:extLst/>
          </p:nvPr>
        </p:nvGraphicFramePr>
        <p:xfrm>
          <a:off x="4868863" y="1106488"/>
          <a:ext cx="3887787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1" name="Equation" r:id="rId5" imgW="2527200" imgH="939600" progId="Equation.DSMT4">
                  <p:embed/>
                </p:oleObj>
              </mc:Choice>
              <mc:Fallback>
                <p:oleObj name="Equation" r:id="rId5" imgW="25272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1106488"/>
                        <a:ext cx="3887787" cy="14509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9" name="Object 7"/>
          <p:cNvGraphicFramePr>
            <a:graphicFrameLocks noChangeAspect="1"/>
          </p:cNvGraphicFramePr>
          <p:nvPr>
            <p:extLst/>
          </p:nvPr>
        </p:nvGraphicFramePr>
        <p:xfrm>
          <a:off x="276225" y="4690477"/>
          <a:ext cx="44450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2" name="Equation" r:id="rId7" imgW="2628720" imgH="1168200" progId="Equation.DSMT4">
                  <p:embed/>
                </p:oleObj>
              </mc:Choice>
              <mc:Fallback>
                <p:oleObj name="Equation" r:id="rId7" imgW="262872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4690477"/>
                        <a:ext cx="4445000" cy="197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0" name="Object 8"/>
          <p:cNvGraphicFramePr>
            <a:graphicFrameLocks noChangeAspect="1"/>
          </p:cNvGraphicFramePr>
          <p:nvPr>
            <p:extLst/>
          </p:nvPr>
        </p:nvGraphicFramePr>
        <p:xfrm>
          <a:off x="7274231" y="3762127"/>
          <a:ext cx="15144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3" name="Equation" r:id="rId9" imgW="927000" imgH="419040" progId="Equation.DSMT4">
                  <p:embed/>
                </p:oleObj>
              </mc:Choice>
              <mc:Fallback>
                <p:oleObj name="Equation" r:id="rId9" imgW="927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4231" y="3762127"/>
                        <a:ext cx="1514475" cy="6842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54645" y="917575"/>
          <a:ext cx="4616450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4" name="Equation" r:id="rId11" imgW="2730240" imgH="1333440" progId="Equation.DSMT4">
                  <p:embed/>
                </p:oleObj>
              </mc:Choice>
              <mc:Fallback>
                <p:oleObj name="Equation" r:id="rId11" imgW="273024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5" y="917575"/>
                        <a:ext cx="4616450" cy="225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04168" y="3313388"/>
          <a:ext cx="4143375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5" name="Equation" r:id="rId13" imgW="2450880" imgH="736560" progId="Equation.DSMT4">
                  <p:embed/>
                </p:oleObj>
              </mc:Choice>
              <mc:Fallback>
                <p:oleObj name="Equation" r:id="rId13" imgW="24508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8" y="3313388"/>
                        <a:ext cx="4143375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26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2" name="Picture 2" descr="NJ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265113"/>
            <a:ext cx="1676400" cy="566737"/>
          </a:xfrm>
          <a:prstGeom prst="rect">
            <a:avLst/>
          </a:prstGeom>
          <a:noFill/>
        </p:spPr>
      </p:pic>
      <p:sp>
        <p:nvSpPr>
          <p:cNvPr id="256003" name="Rectangle 3"/>
          <p:cNvSpPr>
            <a:spLocks noGrp="1" noChangeArrowheads="1"/>
          </p:cNvSpPr>
          <p:nvPr>
            <p:ph type="title"/>
          </p:nvPr>
        </p:nvSpPr>
        <p:spPr>
          <a:xfrm>
            <a:off x="393700" y="174625"/>
            <a:ext cx="6626225" cy="574675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00FF"/>
                </a:solidFill>
              </a:rPr>
              <a:t>3.3 </a:t>
            </a:r>
            <a:r>
              <a:rPr lang="zh-CN" altLang="en-US" sz="3200" b="1">
                <a:solidFill>
                  <a:srgbClr val="0000FF"/>
                </a:solidFill>
              </a:rPr>
              <a:t>限制性三体问题</a:t>
            </a:r>
          </a:p>
        </p:txBody>
      </p:sp>
      <p:sp>
        <p:nvSpPr>
          <p:cNvPr id="256004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005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610636" y="2846388"/>
            <a:ext cx="3262313" cy="3027362"/>
            <a:chOff x="3348" y="740"/>
            <a:chExt cx="2055" cy="1907"/>
          </a:xfrm>
        </p:grpSpPr>
        <p:sp>
          <p:nvSpPr>
            <p:cNvPr id="256007" name="Line 7"/>
            <p:cNvSpPr>
              <a:spLocks noChangeShapeType="1"/>
            </p:cNvSpPr>
            <p:nvPr/>
          </p:nvSpPr>
          <p:spPr bwMode="auto">
            <a:xfrm flipV="1">
              <a:off x="3897" y="2169"/>
              <a:ext cx="1134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008" name="Line 8"/>
            <p:cNvSpPr>
              <a:spLocks noChangeShapeType="1"/>
            </p:cNvSpPr>
            <p:nvPr/>
          </p:nvSpPr>
          <p:spPr bwMode="auto">
            <a:xfrm flipV="1">
              <a:off x="3897" y="1134"/>
              <a:ext cx="0" cy="1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009" name="Line 9"/>
            <p:cNvSpPr>
              <a:spLocks noChangeShapeType="1"/>
            </p:cNvSpPr>
            <p:nvPr/>
          </p:nvSpPr>
          <p:spPr bwMode="auto">
            <a:xfrm flipV="1">
              <a:off x="3456" y="1602"/>
              <a:ext cx="1917" cy="7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010" name="Line 10"/>
            <p:cNvSpPr>
              <a:spLocks noChangeShapeType="1"/>
            </p:cNvSpPr>
            <p:nvPr/>
          </p:nvSpPr>
          <p:spPr bwMode="auto">
            <a:xfrm flipH="1" flipV="1">
              <a:off x="3375" y="810"/>
              <a:ext cx="522" cy="135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011" name="Oval 11"/>
            <p:cNvSpPr>
              <a:spLocks noChangeArrowheads="1"/>
            </p:cNvSpPr>
            <p:nvPr/>
          </p:nvSpPr>
          <p:spPr bwMode="auto">
            <a:xfrm>
              <a:off x="3420" y="2302"/>
              <a:ext cx="64" cy="64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012" name="Object 12"/>
            <p:cNvGraphicFramePr>
              <a:graphicFrameLocks noChangeAspect="1"/>
            </p:cNvGraphicFramePr>
            <p:nvPr/>
          </p:nvGraphicFramePr>
          <p:xfrm>
            <a:off x="3348" y="2368"/>
            <a:ext cx="76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46" name="Equation" r:id="rId5" imgW="634680" imgH="228600" progId="Equation.DSMT4">
                    <p:embed/>
                  </p:oleObj>
                </mc:Choice>
                <mc:Fallback>
                  <p:oleObj name="Equation" r:id="rId5" imgW="634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2368"/>
                          <a:ext cx="769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13" name="Oval 13"/>
            <p:cNvSpPr>
              <a:spLocks noChangeArrowheads="1"/>
            </p:cNvSpPr>
            <p:nvPr/>
          </p:nvSpPr>
          <p:spPr bwMode="auto">
            <a:xfrm>
              <a:off x="4894" y="1738"/>
              <a:ext cx="64" cy="65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014" name="Object 14"/>
            <p:cNvGraphicFramePr>
              <a:graphicFrameLocks noChangeAspect="1"/>
            </p:cNvGraphicFramePr>
            <p:nvPr/>
          </p:nvGraphicFramePr>
          <p:xfrm>
            <a:off x="4836" y="1784"/>
            <a:ext cx="56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47" name="Equation" r:id="rId7" imgW="469800" imgH="228600" progId="Equation.DSMT4">
                    <p:embed/>
                  </p:oleObj>
                </mc:Choice>
                <mc:Fallback>
                  <p:oleObj name="Equation" r:id="rId7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1784"/>
                          <a:ext cx="567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16" name="Freeform 16"/>
            <p:cNvSpPr>
              <a:spLocks/>
            </p:cNvSpPr>
            <p:nvPr/>
          </p:nvSpPr>
          <p:spPr bwMode="auto">
            <a:xfrm>
              <a:off x="4158" y="2052"/>
              <a:ext cx="60" cy="1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54"/>
                </a:cxn>
                <a:cxn ang="0">
                  <a:pos x="36" y="117"/>
                </a:cxn>
              </a:cxnLst>
              <a:rect l="0" t="0" r="r" b="b"/>
              <a:pathLst>
                <a:path w="60" h="117">
                  <a:moveTo>
                    <a:pt x="0" y="0"/>
                  </a:moveTo>
                  <a:cubicBezTo>
                    <a:pt x="24" y="17"/>
                    <a:pt x="48" y="35"/>
                    <a:pt x="54" y="54"/>
                  </a:cubicBezTo>
                  <a:cubicBezTo>
                    <a:pt x="60" y="73"/>
                    <a:pt x="48" y="95"/>
                    <a:pt x="36" y="117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017" name="Object 17"/>
            <p:cNvGraphicFramePr>
              <a:graphicFrameLocks noChangeAspect="1"/>
            </p:cNvGraphicFramePr>
            <p:nvPr/>
          </p:nvGraphicFramePr>
          <p:xfrm>
            <a:off x="4914" y="2195"/>
            <a:ext cx="1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48" name="Equation" r:id="rId9" imgW="114120" imgH="203040" progId="Equation.DSMT4">
                    <p:embed/>
                  </p:oleObj>
                </mc:Choice>
                <mc:Fallback>
                  <p:oleObj name="Equation" r:id="rId9" imgW="114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2195"/>
                          <a:ext cx="153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18" name="Object 18"/>
            <p:cNvGraphicFramePr>
              <a:graphicFrameLocks noChangeAspect="1"/>
            </p:cNvGraphicFramePr>
            <p:nvPr/>
          </p:nvGraphicFramePr>
          <p:xfrm>
            <a:off x="3938" y="1091"/>
            <a:ext cx="17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49" name="Equation" r:id="rId11" imgW="126720" imgH="164880" progId="Equation.DSMT4">
                    <p:embed/>
                  </p:oleObj>
                </mc:Choice>
                <mc:Fallback>
                  <p:oleObj name="Equation" r:id="rId11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" y="1091"/>
                          <a:ext cx="170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19" name="Object 19"/>
            <p:cNvGraphicFramePr>
              <a:graphicFrameLocks noChangeAspect="1"/>
            </p:cNvGraphicFramePr>
            <p:nvPr/>
          </p:nvGraphicFramePr>
          <p:xfrm>
            <a:off x="5198" y="1409"/>
            <a:ext cx="170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50" name="Equation" r:id="rId13" imgW="126720" imgH="126720" progId="Equation.DSMT4">
                    <p:embed/>
                  </p:oleObj>
                </mc:Choice>
                <mc:Fallback>
                  <p:oleObj name="Equation" r:id="rId13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8" y="1409"/>
                          <a:ext cx="170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20" name="Object 20"/>
            <p:cNvGraphicFramePr>
              <a:graphicFrameLocks noChangeAspect="1"/>
            </p:cNvGraphicFramePr>
            <p:nvPr/>
          </p:nvGraphicFramePr>
          <p:xfrm>
            <a:off x="3497" y="740"/>
            <a:ext cx="17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51" name="Equation" r:id="rId15" imgW="126720" imgH="164880" progId="Equation.DSMT4">
                    <p:embed/>
                  </p:oleObj>
                </mc:Choice>
                <mc:Fallback>
                  <p:oleObj name="Equation" r:id="rId15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740"/>
                          <a:ext cx="170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21" name="Object 21"/>
            <p:cNvGraphicFramePr>
              <a:graphicFrameLocks noChangeAspect="1"/>
            </p:cNvGraphicFramePr>
            <p:nvPr/>
          </p:nvGraphicFramePr>
          <p:xfrm>
            <a:off x="3809" y="2185"/>
            <a:ext cx="15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52" name="Equation" r:id="rId17" imgW="164880" imgH="177480" progId="Equation.DSMT4">
                    <p:embed/>
                  </p:oleObj>
                </mc:Choice>
                <mc:Fallback>
                  <p:oleObj name="Equation" r:id="rId17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9" y="2185"/>
                          <a:ext cx="158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22" name="Object 22"/>
            <p:cNvGraphicFramePr>
              <a:graphicFrameLocks noChangeAspect="1"/>
            </p:cNvGraphicFramePr>
            <p:nvPr/>
          </p:nvGraphicFramePr>
          <p:xfrm>
            <a:off x="4236" y="1997"/>
            <a:ext cx="1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53" name="Equation" r:id="rId19" imgW="152280" imgH="203040" progId="Equation.DSMT4">
                    <p:embed/>
                  </p:oleObj>
                </mc:Choice>
                <mc:Fallback>
                  <p:oleObj name="Equation" r:id="rId19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6" y="1997"/>
                          <a:ext cx="132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23" name="Oval 23"/>
            <p:cNvSpPr>
              <a:spLocks noChangeArrowheads="1"/>
            </p:cNvSpPr>
            <p:nvPr/>
          </p:nvSpPr>
          <p:spPr bwMode="auto">
            <a:xfrm>
              <a:off x="4328" y="1343"/>
              <a:ext cx="64" cy="65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024" name="Object 24"/>
            <p:cNvGraphicFramePr>
              <a:graphicFrameLocks noChangeAspect="1"/>
            </p:cNvGraphicFramePr>
            <p:nvPr>
              <p:extLst/>
            </p:nvPr>
          </p:nvGraphicFramePr>
          <p:xfrm>
            <a:off x="4305" y="1083"/>
            <a:ext cx="88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54" name="Equation" r:id="rId21" imgW="711000" imgH="228600" progId="Equation.DSMT4">
                    <p:embed/>
                  </p:oleObj>
                </mc:Choice>
                <mc:Fallback>
                  <p:oleObj name="Equation" r:id="rId21" imgW="711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" y="1083"/>
                          <a:ext cx="884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25" name="Line 25"/>
            <p:cNvSpPr>
              <a:spLocks noChangeShapeType="1"/>
            </p:cNvSpPr>
            <p:nvPr/>
          </p:nvSpPr>
          <p:spPr bwMode="auto">
            <a:xfrm flipV="1">
              <a:off x="3474" y="1395"/>
              <a:ext cx="864" cy="909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026" name="Line 26"/>
            <p:cNvSpPr>
              <a:spLocks noChangeShapeType="1"/>
            </p:cNvSpPr>
            <p:nvPr/>
          </p:nvSpPr>
          <p:spPr bwMode="auto">
            <a:xfrm>
              <a:off x="4383" y="1395"/>
              <a:ext cx="522" cy="36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6028" name="Object 28"/>
          <p:cNvGraphicFramePr>
            <a:graphicFrameLocks noChangeAspect="1"/>
          </p:cNvGraphicFramePr>
          <p:nvPr>
            <p:extLst/>
          </p:nvPr>
        </p:nvGraphicFramePr>
        <p:xfrm>
          <a:off x="423862" y="1034255"/>
          <a:ext cx="8296275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55" name="Equation" r:id="rId23" imgW="5117760" imgH="1739880" progId="Equation.DSMT4">
                  <p:embed/>
                </p:oleObj>
              </mc:Choice>
              <mc:Fallback>
                <p:oleObj name="Equation" r:id="rId23" imgW="5117760" imgH="1739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" y="1034255"/>
                        <a:ext cx="8296275" cy="282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29" name="Object 29"/>
          <p:cNvGraphicFramePr>
            <a:graphicFrameLocks noChangeAspect="1"/>
          </p:cNvGraphicFramePr>
          <p:nvPr>
            <p:extLst/>
          </p:nvPr>
        </p:nvGraphicFramePr>
        <p:xfrm>
          <a:off x="4168153" y="6251435"/>
          <a:ext cx="46878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56" name="Equation" r:id="rId25" imgW="2869920" imgH="228600" progId="Equation.DSMT4">
                  <p:embed/>
                </p:oleObj>
              </mc:Choice>
              <mc:Fallback>
                <p:oleObj name="Equation" r:id="rId25" imgW="286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153" y="6251435"/>
                        <a:ext cx="4687887" cy="3730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71830" y="3903040"/>
          <a:ext cx="55372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57" name="Equation" r:id="rId27" imgW="3416040" imgH="1714320" progId="Equation.DSMT4">
                  <p:embed/>
                </p:oleObj>
              </mc:Choice>
              <mc:Fallback>
                <p:oleObj name="Equation" r:id="rId27" imgW="3416040" imgH="1714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30" y="3903040"/>
                        <a:ext cx="5537200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7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2" name="Picture 2" descr="NJ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265113"/>
            <a:ext cx="1676400" cy="566737"/>
          </a:xfrm>
          <a:prstGeom prst="rect">
            <a:avLst/>
          </a:prstGeom>
          <a:noFill/>
        </p:spPr>
      </p:pic>
      <p:sp>
        <p:nvSpPr>
          <p:cNvPr id="256003" name="Rectangle 3"/>
          <p:cNvSpPr>
            <a:spLocks noGrp="1" noChangeArrowheads="1"/>
          </p:cNvSpPr>
          <p:nvPr>
            <p:ph type="title"/>
          </p:nvPr>
        </p:nvSpPr>
        <p:spPr>
          <a:xfrm>
            <a:off x="393700" y="174625"/>
            <a:ext cx="6626225" cy="574675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00FF"/>
                </a:solidFill>
              </a:rPr>
              <a:t>3.3 </a:t>
            </a:r>
            <a:r>
              <a:rPr lang="zh-CN" altLang="en-US" sz="3200" b="1">
                <a:solidFill>
                  <a:srgbClr val="0000FF"/>
                </a:solidFill>
              </a:rPr>
              <a:t>限制性三体问题</a:t>
            </a:r>
          </a:p>
        </p:txBody>
      </p:sp>
      <p:sp>
        <p:nvSpPr>
          <p:cNvPr id="256004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005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969314" y="3468759"/>
            <a:ext cx="2813237" cy="2414371"/>
            <a:chOff x="3348" y="740"/>
            <a:chExt cx="2055" cy="1907"/>
          </a:xfrm>
        </p:grpSpPr>
        <p:sp>
          <p:nvSpPr>
            <p:cNvPr id="256007" name="Line 7"/>
            <p:cNvSpPr>
              <a:spLocks noChangeShapeType="1"/>
            </p:cNvSpPr>
            <p:nvPr/>
          </p:nvSpPr>
          <p:spPr bwMode="auto">
            <a:xfrm flipV="1">
              <a:off x="3897" y="2169"/>
              <a:ext cx="1134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008" name="Line 8"/>
            <p:cNvSpPr>
              <a:spLocks noChangeShapeType="1"/>
            </p:cNvSpPr>
            <p:nvPr/>
          </p:nvSpPr>
          <p:spPr bwMode="auto">
            <a:xfrm flipV="1">
              <a:off x="3897" y="1134"/>
              <a:ext cx="0" cy="1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009" name="Line 9"/>
            <p:cNvSpPr>
              <a:spLocks noChangeShapeType="1"/>
            </p:cNvSpPr>
            <p:nvPr/>
          </p:nvSpPr>
          <p:spPr bwMode="auto">
            <a:xfrm flipV="1">
              <a:off x="3456" y="1602"/>
              <a:ext cx="1917" cy="7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010" name="Line 10"/>
            <p:cNvSpPr>
              <a:spLocks noChangeShapeType="1"/>
            </p:cNvSpPr>
            <p:nvPr/>
          </p:nvSpPr>
          <p:spPr bwMode="auto">
            <a:xfrm flipH="1" flipV="1">
              <a:off x="3375" y="810"/>
              <a:ext cx="522" cy="135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011" name="Oval 11"/>
            <p:cNvSpPr>
              <a:spLocks noChangeArrowheads="1"/>
            </p:cNvSpPr>
            <p:nvPr/>
          </p:nvSpPr>
          <p:spPr bwMode="auto">
            <a:xfrm>
              <a:off x="3420" y="2302"/>
              <a:ext cx="64" cy="64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012" name="Object 12"/>
            <p:cNvGraphicFramePr>
              <a:graphicFrameLocks noChangeAspect="1"/>
            </p:cNvGraphicFramePr>
            <p:nvPr/>
          </p:nvGraphicFramePr>
          <p:xfrm>
            <a:off x="3348" y="2368"/>
            <a:ext cx="76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70" name="Equation" r:id="rId5" imgW="634680" imgH="228600" progId="Equation.DSMT4">
                    <p:embed/>
                  </p:oleObj>
                </mc:Choice>
                <mc:Fallback>
                  <p:oleObj name="Equation" r:id="rId5" imgW="634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2368"/>
                          <a:ext cx="769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13" name="Oval 13"/>
            <p:cNvSpPr>
              <a:spLocks noChangeArrowheads="1"/>
            </p:cNvSpPr>
            <p:nvPr/>
          </p:nvSpPr>
          <p:spPr bwMode="auto">
            <a:xfrm>
              <a:off x="4894" y="1738"/>
              <a:ext cx="64" cy="65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014" name="Object 14"/>
            <p:cNvGraphicFramePr>
              <a:graphicFrameLocks noChangeAspect="1"/>
            </p:cNvGraphicFramePr>
            <p:nvPr/>
          </p:nvGraphicFramePr>
          <p:xfrm>
            <a:off x="4836" y="1784"/>
            <a:ext cx="56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71" name="Equation" r:id="rId7" imgW="469800" imgH="228600" progId="Equation.DSMT4">
                    <p:embed/>
                  </p:oleObj>
                </mc:Choice>
                <mc:Fallback>
                  <p:oleObj name="Equation" r:id="rId7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1784"/>
                          <a:ext cx="567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16" name="Freeform 16"/>
            <p:cNvSpPr>
              <a:spLocks/>
            </p:cNvSpPr>
            <p:nvPr/>
          </p:nvSpPr>
          <p:spPr bwMode="auto">
            <a:xfrm>
              <a:off x="4158" y="2052"/>
              <a:ext cx="60" cy="1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54"/>
                </a:cxn>
                <a:cxn ang="0">
                  <a:pos x="36" y="117"/>
                </a:cxn>
              </a:cxnLst>
              <a:rect l="0" t="0" r="r" b="b"/>
              <a:pathLst>
                <a:path w="60" h="117">
                  <a:moveTo>
                    <a:pt x="0" y="0"/>
                  </a:moveTo>
                  <a:cubicBezTo>
                    <a:pt x="24" y="17"/>
                    <a:pt x="48" y="35"/>
                    <a:pt x="54" y="54"/>
                  </a:cubicBezTo>
                  <a:cubicBezTo>
                    <a:pt x="60" y="73"/>
                    <a:pt x="48" y="95"/>
                    <a:pt x="36" y="117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017" name="Object 17"/>
            <p:cNvGraphicFramePr>
              <a:graphicFrameLocks noChangeAspect="1"/>
            </p:cNvGraphicFramePr>
            <p:nvPr/>
          </p:nvGraphicFramePr>
          <p:xfrm>
            <a:off x="4914" y="2195"/>
            <a:ext cx="1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72" name="Equation" r:id="rId9" imgW="114120" imgH="203040" progId="Equation.DSMT4">
                    <p:embed/>
                  </p:oleObj>
                </mc:Choice>
                <mc:Fallback>
                  <p:oleObj name="Equation" r:id="rId9" imgW="114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2195"/>
                          <a:ext cx="153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18" name="Object 18"/>
            <p:cNvGraphicFramePr>
              <a:graphicFrameLocks noChangeAspect="1"/>
            </p:cNvGraphicFramePr>
            <p:nvPr/>
          </p:nvGraphicFramePr>
          <p:xfrm>
            <a:off x="3938" y="1091"/>
            <a:ext cx="17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73" name="Equation" r:id="rId11" imgW="126720" imgH="164880" progId="Equation.DSMT4">
                    <p:embed/>
                  </p:oleObj>
                </mc:Choice>
                <mc:Fallback>
                  <p:oleObj name="Equation" r:id="rId11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" y="1091"/>
                          <a:ext cx="170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19" name="Object 19"/>
            <p:cNvGraphicFramePr>
              <a:graphicFrameLocks noChangeAspect="1"/>
            </p:cNvGraphicFramePr>
            <p:nvPr/>
          </p:nvGraphicFramePr>
          <p:xfrm>
            <a:off x="5198" y="1409"/>
            <a:ext cx="170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74" name="Equation" r:id="rId13" imgW="126720" imgH="126720" progId="Equation.DSMT4">
                    <p:embed/>
                  </p:oleObj>
                </mc:Choice>
                <mc:Fallback>
                  <p:oleObj name="Equation" r:id="rId13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8" y="1409"/>
                          <a:ext cx="170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20" name="Object 20"/>
            <p:cNvGraphicFramePr>
              <a:graphicFrameLocks noChangeAspect="1"/>
            </p:cNvGraphicFramePr>
            <p:nvPr/>
          </p:nvGraphicFramePr>
          <p:xfrm>
            <a:off x="3497" y="740"/>
            <a:ext cx="17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75" name="Equation" r:id="rId15" imgW="126720" imgH="164880" progId="Equation.DSMT4">
                    <p:embed/>
                  </p:oleObj>
                </mc:Choice>
                <mc:Fallback>
                  <p:oleObj name="Equation" r:id="rId15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740"/>
                          <a:ext cx="170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21" name="Object 21"/>
            <p:cNvGraphicFramePr>
              <a:graphicFrameLocks noChangeAspect="1"/>
            </p:cNvGraphicFramePr>
            <p:nvPr/>
          </p:nvGraphicFramePr>
          <p:xfrm>
            <a:off x="3809" y="2185"/>
            <a:ext cx="15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76" name="Equation" r:id="rId17" imgW="164880" imgH="177480" progId="Equation.DSMT4">
                    <p:embed/>
                  </p:oleObj>
                </mc:Choice>
                <mc:Fallback>
                  <p:oleObj name="Equation" r:id="rId17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9" y="2185"/>
                          <a:ext cx="158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22" name="Object 22"/>
            <p:cNvGraphicFramePr>
              <a:graphicFrameLocks noChangeAspect="1"/>
            </p:cNvGraphicFramePr>
            <p:nvPr/>
          </p:nvGraphicFramePr>
          <p:xfrm>
            <a:off x="4236" y="1997"/>
            <a:ext cx="1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77" name="Equation" r:id="rId19" imgW="152280" imgH="203040" progId="Equation.DSMT4">
                    <p:embed/>
                  </p:oleObj>
                </mc:Choice>
                <mc:Fallback>
                  <p:oleObj name="Equation" r:id="rId19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6" y="1997"/>
                          <a:ext cx="132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23" name="Oval 23"/>
            <p:cNvSpPr>
              <a:spLocks noChangeArrowheads="1"/>
            </p:cNvSpPr>
            <p:nvPr/>
          </p:nvSpPr>
          <p:spPr bwMode="auto">
            <a:xfrm>
              <a:off x="4328" y="1343"/>
              <a:ext cx="64" cy="65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024" name="Object 24"/>
            <p:cNvGraphicFramePr>
              <a:graphicFrameLocks noChangeAspect="1"/>
            </p:cNvGraphicFramePr>
            <p:nvPr>
              <p:extLst/>
            </p:nvPr>
          </p:nvGraphicFramePr>
          <p:xfrm>
            <a:off x="4305" y="1083"/>
            <a:ext cx="88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78" name="Equation" r:id="rId21" imgW="711000" imgH="228600" progId="Equation.DSMT4">
                    <p:embed/>
                  </p:oleObj>
                </mc:Choice>
                <mc:Fallback>
                  <p:oleObj name="Equation" r:id="rId21" imgW="711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" y="1083"/>
                          <a:ext cx="884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25" name="Line 25"/>
            <p:cNvSpPr>
              <a:spLocks noChangeShapeType="1"/>
            </p:cNvSpPr>
            <p:nvPr/>
          </p:nvSpPr>
          <p:spPr bwMode="auto">
            <a:xfrm flipV="1">
              <a:off x="3474" y="1395"/>
              <a:ext cx="864" cy="909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026" name="Line 26"/>
            <p:cNvSpPr>
              <a:spLocks noChangeShapeType="1"/>
            </p:cNvSpPr>
            <p:nvPr/>
          </p:nvSpPr>
          <p:spPr bwMode="auto">
            <a:xfrm>
              <a:off x="4383" y="1395"/>
              <a:ext cx="522" cy="36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60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456907"/>
              </p:ext>
            </p:extLst>
          </p:nvPr>
        </p:nvGraphicFramePr>
        <p:xfrm>
          <a:off x="457200" y="1038778"/>
          <a:ext cx="7100888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79" name="Equation" r:id="rId23" imgW="4381200" imgH="2184120" progId="Equation.DSMT4">
                  <p:embed/>
                </p:oleObj>
              </mc:Choice>
              <mc:Fallback>
                <p:oleObj name="Equation" r:id="rId23" imgW="4381200" imgH="218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38778"/>
                        <a:ext cx="7100888" cy="354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28072" y="4632395"/>
          <a:ext cx="4692650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80" name="Equation" r:id="rId25" imgW="2895480" imgH="990360" progId="Equation.DSMT4">
                  <p:embed/>
                </p:oleObj>
              </mc:Choice>
              <mc:Fallback>
                <p:oleObj name="Equation" r:id="rId25" imgW="289548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72" y="4632395"/>
                        <a:ext cx="4692650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4462671" y="6305688"/>
          <a:ext cx="43561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81" name="Equation" r:id="rId27" imgW="2666880" imgH="253800" progId="Equation.DSMT4">
                  <p:embed/>
                </p:oleObj>
              </mc:Choice>
              <mc:Fallback>
                <p:oleObj name="Equation" r:id="rId27" imgW="2666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671" y="6305688"/>
                        <a:ext cx="4356100" cy="41433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3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050" name="Picture 2" descr="NJ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265113"/>
            <a:ext cx="1676400" cy="566737"/>
          </a:xfrm>
          <a:prstGeom prst="rect">
            <a:avLst/>
          </a:prstGeom>
          <a:noFill/>
        </p:spPr>
      </p:pic>
      <p:sp>
        <p:nvSpPr>
          <p:cNvPr id="258051" name="Rectangle 3"/>
          <p:cNvSpPr>
            <a:spLocks noGrp="1" noChangeArrowheads="1"/>
          </p:cNvSpPr>
          <p:nvPr>
            <p:ph type="title"/>
          </p:nvPr>
        </p:nvSpPr>
        <p:spPr>
          <a:xfrm>
            <a:off x="393700" y="174625"/>
            <a:ext cx="6626225" cy="574675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00FF"/>
                </a:solidFill>
              </a:rPr>
              <a:t>3.3 </a:t>
            </a:r>
            <a:r>
              <a:rPr lang="zh-CN" altLang="en-US" sz="3200" b="1">
                <a:solidFill>
                  <a:srgbClr val="0000FF"/>
                </a:solidFill>
              </a:rPr>
              <a:t>限制性三体问题</a:t>
            </a:r>
          </a:p>
        </p:txBody>
      </p:sp>
      <p:sp>
        <p:nvSpPr>
          <p:cNvPr id="258052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8053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10283" y="3534420"/>
            <a:ext cx="8352717" cy="3182903"/>
            <a:chOff x="470484" y="3506159"/>
            <a:chExt cx="8352717" cy="3182903"/>
          </a:xfrm>
        </p:grpSpPr>
        <p:graphicFrame>
          <p:nvGraphicFramePr>
            <p:cNvPr id="258056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3824164" y="5774662"/>
            <a:ext cx="4999037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887" name="Equation" r:id="rId5" imgW="3060360" imgH="558720" progId="Equation.DSMT4">
                    <p:embed/>
                  </p:oleObj>
                </mc:Choice>
                <mc:Fallback>
                  <p:oleObj name="Equation" r:id="rId5" imgW="3060360" imgH="558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164" y="5774662"/>
                          <a:ext cx="4999037" cy="9144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>
              <p:extLst/>
            </p:nvPr>
          </p:nvGraphicFramePr>
          <p:xfrm>
            <a:off x="470484" y="3506159"/>
            <a:ext cx="7666038" cy="2214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888" name="Equation" r:id="rId7" imgW="4483080" imgH="1295280" progId="Equation.DSMT4">
                    <p:embed/>
                  </p:oleObj>
                </mc:Choice>
                <mc:Fallback>
                  <p:oleObj name="Equation" r:id="rId7" imgW="4483080" imgH="1295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84" y="3506159"/>
                          <a:ext cx="7666038" cy="2214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86861" y="1043954"/>
          <a:ext cx="5233988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89" name="Equation" r:id="rId9" imgW="3060360" imgH="1447560" progId="Equation.DSMT4">
                  <p:embed/>
                </p:oleObj>
              </mc:Choice>
              <mc:Fallback>
                <p:oleObj name="Equation" r:id="rId9" imgW="30603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61" y="1043954"/>
                        <a:ext cx="5233988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35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98" name="Picture 2" descr="NJ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265113"/>
            <a:ext cx="1676400" cy="566737"/>
          </a:xfrm>
          <a:prstGeom prst="rect">
            <a:avLst/>
          </a:prstGeom>
          <a:noFill/>
        </p:spPr>
      </p:pic>
      <p:sp>
        <p:nvSpPr>
          <p:cNvPr id="260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93700" y="174625"/>
            <a:ext cx="6626225" cy="574675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00FF"/>
                </a:solidFill>
              </a:rPr>
              <a:t>3.3 </a:t>
            </a:r>
            <a:r>
              <a:rPr lang="zh-CN" altLang="en-US" sz="3200" b="1">
                <a:solidFill>
                  <a:srgbClr val="0000FF"/>
                </a:solidFill>
              </a:rPr>
              <a:t>限制性三体问题</a:t>
            </a:r>
          </a:p>
        </p:txBody>
      </p:sp>
      <p:sp>
        <p:nvSpPr>
          <p:cNvPr id="260100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0101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0102" name="Object 6"/>
          <p:cNvGraphicFramePr>
            <a:graphicFrameLocks noChangeAspect="1"/>
          </p:cNvGraphicFramePr>
          <p:nvPr>
            <p:extLst/>
          </p:nvPr>
        </p:nvGraphicFramePr>
        <p:xfrm>
          <a:off x="477838" y="1031875"/>
          <a:ext cx="5473700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34" name="Equation" r:id="rId5" imgW="3200400" imgH="2666880" progId="Equation.DSMT4">
                  <p:embed/>
                </p:oleObj>
              </mc:Choice>
              <mc:Fallback>
                <p:oleObj name="Equation" r:id="rId5" imgW="3200400" imgH="266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031875"/>
                        <a:ext cx="5473700" cy="456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 noChangeAspect="1"/>
          </p:cNvGraphicFramePr>
          <p:nvPr>
            <p:extLst/>
          </p:nvPr>
        </p:nvGraphicFramePr>
        <p:xfrm>
          <a:off x="7061200" y="2292350"/>
          <a:ext cx="16176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35" name="Equation" r:id="rId7" imgW="990360" imgH="241200" progId="Equation.DSMT4">
                  <p:embed/>
                </p:oleObj>
              </mc:Choice>
              <mc:Fallback>
                <p:oleObj name="Equation" r:id="rId7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2292350"/>
                        <a:ext cx="1617663" cy="3937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4" name="Object 8"/>
          <p:cNvGraphicFramePr>
            <a:graphicFrameLocks noChangeAspect="1"/>
          </p:cNvGraphicFramePr>
          <p:nvPr>
            <p:extLst/>
          </p:nvPr>
        </p:nvGraphicFramePr>
        <p:xfrm>
          <a:off x="6307138" y="2971800"/>
          <a:ext cx="23860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36" name="Equation" r:id="rId9" imgW="1460160" imgH="215640" progId="Equation.DSMT4">
                  <p:embed/>
                </p:oleObj>
              </mc:Choice>
              <mc:Fallback>
                <p:oleObj name="Equation" r:id="rId9" imgW="1460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138" y="2971800"/>
                        <a:ext cx="2386012" cy="35242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5" name="Object 9"/>
          <p:cNvGraphicFramePr>
            <a:graphicFrameLocks noChangeAspect="1"/>
          </p:cNvGraphicFramePr>
          <p:nvPr>
            <p:extLst/>
          </p:nvPr>
        </p:nvGraphicFramePr>
        <p:xfrm>
          <a:off x="5999163" y="4278313"/>
          <a:ext cx="271938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37" name="Equation" r:id="rId11" imgW="1663560" imgH="787320" progId="Equation.DSMT4">
                  <p:embed/>
                </p:oleObj>
              </mc:Choice>
              <mc:Fallback>
                <p:oleObj name="Equation" r:id="rId11" imgW="16635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3" y="4278313"/>
                        <a:ext cx="2719387" cy="12858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3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 descr="NJ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65113"/>
            <a:ext cx="1676400" cy="566737"/>
          </a:xfrm>
          <a:prstGeom prst="rect">
            <a:avLst/>
          </a:prstGeom>
          <a:noFill/>
        </p:spPr>
      </p:pic>
      <p:sp>
        <p:nvSpPr>
          <p:cNvPr id="262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93700" y="174625"/>
            <a:ext cx="6626225" cy="574675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00FF"/>
                </a:solidFill>
              </a:rPr>
              <a:t>3.4 </a:t>
            </a:r>
            <a:r>
              <a:rPr lang="zh-CN" altLang="en-US" sz="3200" b="1">
                <a:solidFill>
                  <a:srgbClr val="0000FF"/>
                </a:solidFill>
              </a:rPr>
              <a:t>圆型限制性三体问题</a:t>
            </a:r>
          </a:p>
        </p:txBody>
      </p:sp>
      <p:sp>
        <p:nvSpPr>
          <p:cNvPr id="262148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2149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62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117600"/>
            <a:ext cx="1143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1143000" y="114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GB" altLang="zh-CN" sz="2400">
                <a:latin typeface="Myriad Roman" charset="0"/>
              </a:rPr>
              <a:t>Mass of Saturn:</a:t>
            </a:r>
          </a:p>
        </p:txBody>
      </p:sp>
      <p:pic>
        <p:nvPicPr>
          <p:cNvPr id="262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1168400"/>
            <a:ext cx="1041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215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986" y="1524000"/>
            <a:ext cx="6629400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1714499"/>
            <a:ext cx="969484" cy="4950706"/>
          </a:xfrm>
          <a:prstGeom prst="rect">
            <a:avLst/>
          </a:prstGeom>
          <a:noFill/>
          <a:ln w="38100">
            <a:solidFill>
              <a:srgbClr val="FF4C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0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 descr="NJ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65113"/>
            <a:ext cx="1676400" cy="566737"/>
          </a:xfrm>
          <a:prstGeom prst="rect">
            <a:avLst/>
          </a:prstGeom>
          <a:noFill/>
        </p:spPr>
      </p:pic>
      <p:sp>
        <p:nvSpPr>
          <p:cNvPr id="294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93700" y="174625"/>
            <a:ext cx="6626225" cy="574675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00FF"/>
                </a:solidFill>
              </a:rPr>
              <a:t>3.4 </a:t>
            </a:r>
            <a:r>
              <a:rPr lang="zh-CN" altLang="en-US" sz="3200" b="1">
                <a:solidFill>
                  <a:srgbClr val="0000FF"/>
                </a:solidFill>
              </a:rPr>
              <a:t>圆型限制性三体问题</a:t>
            </a:r>
          </a:p>
        </p:txBody>
      </p:sp>
      <p:sp>
        <p:nvSpPr>
          <p:cNvPr id="294916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4917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492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143000"/>
            <a:ext cx="6172200" cy="549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177935" y="1421176"/>
            <a:ext cx="969484" cy="4439797"/>
          </a:xfrm>
          <a:prstGeom prst="rect">
            <a:avLst/>
          </a:prstGeom>
          <a:noFill/>
          <a:ln w="38100">
            <a:solidFill>
              <a:srgbClr val="FF4C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5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elf02">
  <a:themeElements>
    <a:clrScheme name="self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lf0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self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self02</Template>
  <TotalTime>20731</TotalTime>
  <Words>425</Words>
  <Application>Microsoft Office PowerPoint</Application>
  <PresentationFormat>全屏显示(4:3)</PresentationFormat>
  <Paragraphs>63</Paragraphs>
  <Slides>26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Myriad Roman</vt:lpstr>
      <vt:lpstr>宋体</vt:lpstr>
      <vt:lpstr>Arial</vt:lpstr>
      <vt:lpstr>Cambria Math</vt:lpstr>
      <vt:lpstr>Times New Roman</vt:lpstr>
      <vt:lpstr>self02</vt:lpstr>
      <vt:lpstr>Equation</vt:lpstr>
      <vt:lpstr>3.3 限制性三体问题</vt:lpstr>
      <vt:lpstr>3.3 限制性三体问题</vt:lpstr>
      <vt:lpstr>3.3 限制性三体问题</vt:lpstr>
      <vt:lpstr>3.3 限制性三体问题</vt:lpstr>
      <vt:lpstr>3.3 限制性三体问题</vt:lpstr>
      <vt:lpstr>3.3 限制性三体问题</vt:lpstr>
      <vt:lpstr>3.3 限制性三体问题</vt:lpstr>
      <vt:lpstr>3.4 圆型限制性三体问题</vt:lpstr>
      <vt:lpstr>3.4 圆型限制性三体问题</vt:lpstr>
      <vt:lpstr>3.4.1 Jacobi积分</vt:lpstr>
      <vt:lpstr>3.4.2 梯塞朗关系式</vt:lpstr>
      <vt:lpstr>3.4.2 梯塞朗关系式</vt:lpstr>
      <vt:lpstr>3.4.2 梯塞朗关系式</vt:lpstr>
      <vt:lpstr>3.4.3 平动点</vt:lpstr>
      <vt:lpstr>3.4.3 平动点</vt:lpstr>
      <vt:lpstr>3.4.3 平动点</vt:lpstr>
      <vt:lpstr>3.4.3 平动点</vt:lpstr>
      <vt:lpstr>3.4.4 Hill曲面</vt:lpstr>
      <vt:lpstr>3.4.4 Hill曲面</vt:lpstr>
      <vt:lpstr>3.4.4 Hill曲面</vt:lpstr>
      <vt:lpstr>3.4.4 Hill曲面</vt:lpstr>
      <vt:lpstr>3.4.4 Hill曲面</vt:lpstr>
      <vt:lpstr>3.4.4 Hill曲面</vt:lpstr>
      <vt:lpstr>3.4.4 Hill曲面</vt:lpstr>
      <vt:lpstr>3.4.4 Hill曲面</vt:lpstr>
      <vt:lpstr>3.5 平动点的线性稳定性</vt:lpstr>
    </vt:vector>
  </TitlesOfParts>
  <Company>Astron. Dept. 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Chapt. 3.1&amp;3.2</dc:title>
  <dc:subject>圆型限制性三体问题的平动点，平动点的稳定性</dc:subject>
  <dc:creator>ZhouLiyong</dc:creator>
  <cp:lastModifiedBy>dell</cp:lastModifiedBy>
  <cp:revision>444</cp:revision>
  <dcterms:created xsi:type="dcterms:W3CDTF">2005-02-21T07:43:32Z</dcterms:created>
  <dcterms:modified xsi:type="dcterms:W3CDTF">2015-04-23T06:27:31Z</dcterms:modified>
</cp:coreProperties>
</file>