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380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95" r:id="rId13"/>
    <p:sldId id="339" r:id="rId14"/>
    <p:sldId id="396" r:id="rId15"/>
    <p:sldId id="340" r:id="rId16"/>
    <p:sldId id="341" r:id="rId17"/>
    <p:sldId id="342" r:id="rId18"/>
    <p:sldId id="343" r:id="rId19"/>
    <p:sldId id="344" r:id="rId20"/>
    <p:sldId id="345" r:id="rId21"/>
    <p:sldId id="346" r:id="rId22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5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FFCC00"/>
    <a:srgbClr val="FFFF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053" autoAdjust="0"/>
    <p:restoredTop sz="86410"/>
  </p:normalViewPr>
  <p:slideViewPr>
    <p:cSldViewPr snapToGrid="0">
      <p:cViewPr varScale="1">
        <p:scale>
          <a:sx n="101" d="100"/>
          <a:sy n="101" d="100"/>
        </p:scale>
        <p:origin x="1692" y="114"/>
      </p:cViewPr>
      <p:guideLst>
        <p:guide orient="horz" pos="2160"/>
        <p:guide pos="2880"/>
        <p:guide pos="25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Relationship Id="rId9" Type="http://schemas.openxmlformats.org/officeDocument/2006/relationships/image" Target="../media/image6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EBA9F-B68C-4B86-8102-57F8D974E0F7}" type="datetimeFigureOut">
              <a:rPr lang="zh-CN" altLang="en-US" smtClean="0"/>
              <a:pPr/>
              <a:t>2015/4/23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2E8D1-FEBF-4B83-B039-8FA8E67E37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9627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0" tIns="47375" rIns="94750" bIns="47375" numCol="1" anchor="t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0" tIns="47375" rIns="94750" bIns="47375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0" tIns="47375" rIns="94750" bIns="473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0" tIns="47375" rIns="94750" bIns="47375" numCol="1" anchor="b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0" tIns="47375" rIns="94750" bIns="47375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fld id="{D8A8C775-3E1C-4253-89E0-3ECF784E74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99519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2F6DCD-0EE0-461C-8B60-6E42523FEB77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1237"/>
            <a:ext cx="5205932" cy="4605984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5706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59730C-EA29-4257-8BA7-680EB007DFC9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1237"/>
            <a:ext cx="5205932" cy="4605984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5933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F0142E-DFD3-4E9C-8759-B9E72C4E87F0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1237"/>
            <a:ext cx="5205932" cy="4605984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74783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ED221-6292-470D-8A0C-E3E05753F914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1237"/>
            <a:ext cx="5205932" cy="4605984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48621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46C3C8-C990-44AC-B135-A13697E7502A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1237"/>
            <a:ext cx="5205932" cy="4605984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44756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84BEE5-1821-4ACF-8FD5-9C74BAD27871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1237"/>
            <a:ext cx="5205932" cy="4605984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98523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FF7CCA-0A9E-4EF0-AAE4-1A1FB2162273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1237"/>
            <a:ext cx="5205932" cy="4605984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43676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0D0494-1B6F-4FCB-B76A-F8C7B7E0A18A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1237"/>
            <a:ext cx="5205932" cy="4605984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43787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59453F-8D12-4D31-A23F-C5166481D616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1237"/>
            <a:ext cx="5205932" cy="4605984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25280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DA421-966E-4F59-9B9D-A89E70AD8EB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1237"/>
            <a:ext cx="5205932" cy="4605984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40501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DA1716-1BFB-4A93-ADA4-A2CF777C61E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1237"/>
            <a:ext cx="5205932" cy="4605984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27372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904E72-D543-4826-A1FC-4E225468534D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1237"/>
            <a:ext cx="5205932" cy="4605984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6872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B6036A-F117-4A1C-B901-736EAC645B2C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71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46685" y="4861237"/>
                <a:ext cx="5205932" cy="4605984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120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charset="-122"/>
                              <a:cs typeface="+mn-cs"/>
                            </a:rPr>
                          </m:ctrlPr>
                        </m:mPr>
                        <m:mr>
                          <m:e>
                            <m:r>
                              <a:rPr lang="zh-CN" altLang="en-US" sz="1200" kern="12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  <a:cs typeface="+mn-cs"/>
                              </a:rPr>
                              <m:t>各</m:t>
                            </m:r>
                            <m: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  <a:cs typeface="+mn-cs"/>
                              </a:rPr>
                              <m:t>变量之间有关联</m:t>
                            </m:r>
                          </m:e>
                        </m:mr>
                        <m:mr>
                          <m:e>
                            <m: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  <a:cs typeface="+mn-cs"/>
                              </a:rPr>
                              <m:t>例如</m:t>
                            </m:r>
                            <m:r>
                              <m:rPr>
                                <m:nor/>
                              </m:rPr>
                              <a:rPr lang="zh-CN" altLang="en-US" sz="1200" i="1" kern="1200">
                                <a:solidFill>
                                  <a:schemeClr val="tx1"/>
                                </a:solidFill>
                                <a:latin typeface="Arial" charset="0"/>
                                <a:ea typeface="宋体" charset="-122"/>
                                <a:cs typeface="+mn-cs"/>
                              </a:rPr>
                              <m:t> </m:t>
                            </m:r>
                            <m:sSub>
                              <m:sSubPr>
                                <m:ctrlP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宋体" charset="-122"/>
                                    <a:cs typeface="+mn-cs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宋体" charset="-122"/>
                                    <a:cs typeface="+mn-cs"/>
                                  </a:rPr>
                                  <m:t>𝑋</m:t>
                                </m:r>
                              </m:sub>
                            </m:sSub>
                            <m: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  <a:cs typeface="+mn-cs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宋体" charset="-122"/>
                                    <a:cs typeface="+mn-cs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宋体" charset="-122"/>
                                    <a:cs typeface="+mn-cs"/>
                                  </a:rPr>
                                  <m:t>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charset="-122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宋体" charset="-122"/>
                                    <a:cs typeface="+mn-cs"/>
                                  </a:rPr>
                                  <m:t>𝑋</m:t>
                                </m:r>
                                <m:r>
                                  <a:rPr lang="zh-CN" altLang="en-US" sz="1200" i="0" kern="12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宋体" charset="-122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宋体" charset="-122"/>
                                    <a:cs typeface="+mn-cs"/>
                                  </a:rPr>
                                  <m:t>𝑌</m:t>
                                </m:r>
                                <m:r>
                                  <a:rPr lang="zh-CN" altLang="en-US" sz="1200" i="0" kern="12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宋体" charset="-122"/>
                                    <a:cs typeface="+mn-cs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sz="12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200" i="1" kern="120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宋体" charset="-122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zh-CN" altLang="en-US" sz="1200" i="1" kern="120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宋体" charset="-122"/>
                                        <a:cs typeface="+mn-cs"/>
                                      </a:rPr>
                                      <m:t>𝑌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3471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46685" y="4861237"/>
                <a:ext cx="5205932" cy="4605984"/>
              </a:xfrm>
            </p:spPr>
            <p:txBody>
              <a:bodyPr/>
              <a:lstStyle/>
              <a:p>
                <a:r>
                  <a:rPr lang="zh-CN" altLang="en-US" sz="1200" i="0" kern="1200" smtClean="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rPr>
                  <a:t>■8(</a:t>
                </a:r>
                <a:r>
                  <a:rPr lang="zh-CN" altLang="en-US" sz="1200" i="0"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rPr>
                  <a:t>各变量之间有关联@例如" " 𝑉_𝑋=𝑉_𝑋 (𝑋,𝑌,𝑉_𝑌 ) )</a:t>
                </a:r>
                <a:endParaRPr lang="zh-CN" altLang="zh-CN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154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B40687-272F-4C06-AA37-17818197B7D0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1237"/>
            <a:ext cx="5205932" cy="4605984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1347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CBCA29-926F-48B3-93D6-8841A22B095A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1237"/>
            <a:ext cx="5205932" cy="4605984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78010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6C1FC4-2676-4E67-9B91-778E6ECE30A8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1237"/>
            <a:ext cx="5205932" cy="4605984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12575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9A04FC-8924-4543-84AB-AC8511B15B9A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1237"/>
            <a:ext cx="5205932" cy="4605984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98972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9575B2-CA16-47B2-8E86-6E137C7F4D92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1237"/>
            <a:ext cx="5205932" cy="4605984"/>
          </a:xfrm>
        </p:spPr>
        <p:txBody>
          <a:bodyPr/>
          <a:lstStyle/>
          <a:p>
            <a:r>
              <a:rPr lang="zh-CN" altLang="en-US" dirty="0" smtClean="0"/>
              <a:t>庞加莱截面在原来的相空间中，不一定是平面</a:t>
            </a:r>
            <a:r>
              <a:rPr lang="en-US" altLang="zh-CN" dirty="0" smtClean="0"/>
              <a:t>.</a:t>
            </a:r>
            <a:r>
              <a:rPr lang="zh-CN" altLang="en-US" dirty="0" smtClean="0"/>
              <a:t>它是一个与相流相交的超曲面</a:t>
            </a:r>
            <a:r>
              <a:rPr lang="en-US" altLang="zh-CN" dirty="0" smtClean="0"/>
              <a:t>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68411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2413" y="188913"/>
            <a:ext cx="2084387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4488" y="188913"/>
            <a:ext cx="6105525" cy="59372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4488" y="188913"/>
            <a:ext cx="6551612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268291" name="Picture 3" descr="NJU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086600" y="249238"/>
            <a:ext cx="1676400" cy="566737"/>
          </a:xfrm>
          <a:prstGeom prst="rect">
            <a:avLst/>
          </a:prstGeom>
          <a:noFill/>
        </p:spPr>
      </p:pic>
      <p:sp>
        <p:nvSpPr>
          <p:cNvPr id="268292" name="Line 4"/>
          <p:cNvSpPr>
            <a:spLocks noChangeShapeType="1"/>
          </p:cNvSpPr>
          <p:nvPr/>
        </p:nvSpPr>
        <p:spPr bwMode="auto">
          <a:xfrm>
            <a:off x="457200" y="908050"/>
            <a:ext cx="8305800" cy="0"/>
          </a:xfrm>
          <a:prstGeom prst="line">
            <a:avLst/>
          </a:prstGeom>
          <a:noFill/>
          <a:ln w="444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8293" name="Line 5"/>
          <p:cNvSpPr>
            <a:spLocks noChangeShapeType="1"/>
          </p:cNvSpPr>
          <p:nvPr/>
        </p:nvSpPr>
        <p:spPr bwMode="auto">
          <a:xfrm>
            <a:off x="457200" y="831850"/>
            <a:ext cx="83058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jpeg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9.jpeg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4.jpeg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5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63.wmf"/><Relationship Id="rId18" Type="http://schemas.openxmlformats.org/officeDocument/2006/relationships/oleObject" Target="../embeddings/oleObject52.bin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67.wmf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1.bin"/><Relationship Id="rId20" Type="http://schemas.openxmlformats.org/officeDocument/2006/relationships/oleObject" Target="../embeddings/oleObject53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62.wmf"/><Relationship Id="rId5" Type="http://schemas.openxmlformats.org/officeDocument/2006/relationships/image" Target="../media/image59.wmf"/><Relationship Id="rId15" Type="http://schemas.openxmlformats.org/officeDocument/2006/relationships/image" Target="../media/image64.wmf"/><Relationship Id="rId10" Type="http://schemas.openxmlformats.org/officeDocument/2006/relationships/oleObject" Target="../embeddings/oleObject48.bin"/><Relationship Id="rId19" Type="http://schemas.openxmlformats.org/officeDocument/2006/relationships/image" Target="../media/image66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61.wmf"/><Relationship Id="rId14" Type="http://schemas.openxmlformats.org/officeDocument/2006/relationships/oleObject" Target="../embeddings/oleObject5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6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7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2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2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5" Type="http://schemas.openxmlformats.org/officeDocument/2006/relationships/image" Target="../media/image33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3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平动点的线性稳定性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3"/>
          <a:srcRect l="62311" t="77292" r="11863"/>
          <a:stretch/>
        </p:blipFill>
        <p:spPr bwMode="auto">
          <a:xfrm>
            <a:off x="228600" y="1503404"/>
            <a:ext cx="2642400" cy="3616213"/>
          </a:xfrm>
          <a:prstGeom prst="rect">
            <a:avLst/>
          </a:prstGeom>
          <a:noFill/>
        </p:spPr>
      </p:pic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486999"/>
              </p:ext>
            </p:extLst>
          </p:nvPr>
        </p:nvGraphicFramePr>
        <p:xfrm>
          <a:off x="457972" y="1131886"/>
          <a:ext cx="362426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55" name="Equation" r:id="rId4" imgW="1523880" imgH="228600" progId="Equation.DSMT4">
                  <p:embed/>
                </p:oleObj>
              </mc:Choice>
              <mc:Fallback>
                <p:oleObj name="Equation" r:id="rId4" imgW="1523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972" y="1131886"/>
                        <a:ext cx="3624263" cy="5445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8410" y="5436973"/>
            <a:ext cx="7994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对足够高的能量，在运动允许区域，譬如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L4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L5</a:t>
            </a:r>
            <a:r>
              <a:rPr lang="zh-CN" altLang="en-US" sz="2000" dirty="0" smtClean="0"/>
              <a:t>点周围，运动稳定性如何？</a:t>
            </a:r>
            <a:endParaRPr lang="zh-CN" altLang="en-US" sz="2000" dirty="0"/>
          </a:p>
        </p:txBody>
      </p:sp>
      <p:grpSp>
        <p:nvGrpSpPr>
          <p:cNvPr id="3" name="组合 2"/>
          <p:cNvGrpSpPr/>
          <p:nvPr/>
        </p:nvGrpSpPr>
        <p:grpSpPr>
          <a:xfrm>
            <a:off x="3858097" y="2135660"/>
            <a:ext cx="3407672" cy="2215991"/>
            <a:chOff x="3858097" y="2135660"/>
            <a:chExt cx="3407672" cy="2215991"/>
          </a:xfrm>
        </p:grpSpPr>
        <p:sp>
          <p:nvSpPr>
            <p:cNvPr id="7" name="右箭头 6"/>
            <p:cNvSpPr/>
            <p:nvPr/>
          </p:nvSpPr>
          <p:spPr bwMode="auto">
            <a:xfrm>
              <a:off x="3858097" y="3026345"/>
              <a:ext cx="1415446" cy="434620"/>
            </a:xfrm>
            <a:prstGeom prst="rightArrow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90732" y="2135660"/>
              <a:ext cx="1075037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800" b="1" dirty="0" smtClean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</a:rPr>
                <a:t>?</a:t>
              </a:r>
              <a:endParaRPr lang="zh-CN" altLang="en-US" sz="13800" b="1" dirty="0">
                <a:solidFill>
                  <a:srgbClr val="FF0000"/>
                </a:solidFill>
                <a:latin typeface="Cambria Math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460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583285"/>
              </p:ext>
            </p:extLst>
          </p:nvPr>
        </p:nvGraphicFramePr>
        <p:xfrm>
          <a:off x="374305" y="1044364"/>
          <a:ext cx="3894137" cy="321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80" name="Equation" r:id="rId4" imgW="2247840" imgH="1854000" progId="Equation.DSMT4">
                  <p:embed/>
                </p:oleObj>
              </mc:Choice>
              <mc:Fallback>
                <p:oleObj name="Equation" r:id="rId4" imgW="2247840" imgH="1854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05" y="1044364"/>
                        <a:ext cx="3894137" cy="3217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8409" name="Picture 9" descr="poincare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60032" y="1084331"/>
            <a:ext cx="4454525" cy="2687638"/>
          </a:xfrm>
          <a:prstGeom prst="rect">
            <a:avLst/>
          </a:prstGeom>
          <a:noFill/>
        </p:spPr>
      </p:pic>
      <p:pic>
        <p:nvPicPr>
          <p:cNvPr id="358410" name="Picture 10" descr="poincare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367969" y="3767206"/>
            <a:ext cx="4437063" cy="2725738"/>
          </a:xfrm>
          <a:prstGeom prst="rect">
            <a:avLst/>
          </a:prstGeom>
          <a:noFill/>
        </p:spPr>
      </p:pic>
      <p:sp>
        <p:nvSpPr>
          <p:cNvPr id="35841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3.5.2 </a:t>
            </a:r>
            <a:r>
              <a:rPr lang="zh-CN" altLang="en-US"/>
              <a:t>共线平动点线性稳定性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056864"/>
              </p:ext>
            </p:extLst>
          </p:nvPr>
        </p:nvGraphicFramePr>
        <p:xfrm>
          <a:off x="349390" y="4559512"/>
          <a:ext cx="3630613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81" name="Equation" r:id="rId8" imgW="2095200" imgH="1168200" progId="Equation.DSMT4">
                  <p:embed/>
                </p:oleObj>
              </mc:Choice>
              <mc:Fallback>
                <p:oleObj name="Equation" r:id="rId8" imgW="2095200" imgH="1168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390" y="4559512"/>
                        <a:ext cx="3630613" cy="202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09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626244"/>
              </p:ext>
            </p:extLst>
          </p:nvPr>
        </p:nvGraphicFramePr>
        <p:xfrm>
          <a:off x="410088" y="1016000"/>
          <a:ext cx="8047037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4" name="Equation" r:id="rId4" imgW="4647960" imgH="253800" progId="Equation.DSMT4">
                  <p:embed/>
                </p:oleObj>
              </mc:Choice>
              <mc:Fallback>
                <p:oleObj name="Equation" r:id="rId4" imgW="4647960" imgH="25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088" y="1016000"/>
                        <a:ext cx="8047037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3.5.2 </a:t>
            </a:r>
            <a:r>
              <a:rPr lang="zh-CN" altLang="en-US" dirty="0"/>
              <a:t>共线平动点线性稳定性</a:t>
            </a:r>
          </a:p>
        </p:txBody>
      </p:sp>
      <p:pic>
        <p:nvPicPr>
          <p:cNvPr id="286736" name="Picture 16" descr="D:\天体力学基础2009\计算程序\Poincare Section\SoSL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60" y="1412488"/>
            <a:ext cx="8585734" cy="533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5417820" y="3829050"/>
            <a:ext cx="1725930" cy="1966020"/>
            <a:chOff x="5417820" y="3829050"/>
            <a:chExt cx="1725930" cy="1966020"/>
          </a:xfrm>
        </p:grpSpPr>
        <p:cxnSp>
          <p:nvCxnSpPr>
            <p:cNvPr id="3" name="直接箭头连接符 2"/>
            <p:cNvCxnSpPr>
              <a:stCxn id="4" idx="0"/>
            </p:cNvCxnSpPr>
            <p:nvPr/>
          </p:nvCxnSpPr>
          <p:spPr bwMode="auto">
            <a:xfrm flipV="1">
              <a:off x="6080760" y="3829050"/>
              <a:ext cx="1062990" cy="156591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" name="TextBox 3"/>
            <p:cNvSpPr txBox="1"/>
            <p:nvPr/>
          </p:nvSpPr>
          <p:spPr>
            <a:xfrm>
              <a:off x="5417820" y="5394960"/>
              <a:ext cx="1325880" cy="40011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逆行卫星</a:t>
              </a:r>
              <a:endParaRPr lang="zh-CN" alt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3.5.2 </a:t>
            </a:r>
            <a:r>
              <a:rPr lang="zh-CN" altLang="en-US" dirty="0"/>
              <a:t>共线平动点线性稳定性</a:t>
            </a:r>
          </a:p>
        </p:txBody>
      </p:sp>
      <p:pic>
        <p:nvPicPr>
          <p:cNvPr id="540674" name="Picture 2" descr="D:\Poincare Section\RetroSatOr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455" y="1053078"/>
            <a:ext cx="5951676" cy="569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362963"/>
              </p:ext>
            </p:extLst>
          </p:nvPr>
        </p:nvGraphicFramePr>
        <p:xfrm>
          <a:off x="6739663" y="5747068"/>
          <a:ext cx="18478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734" name="Equation" r:id="rId4" imgW="1066680" imgH="228600" progId="Equation.DSMT4">
                  <p:embed/>
                </p:oleObj>
              </mc:Choice>
              <mc:Fallback>
                <p:oleObj name="Equation" r:id="rId4" imgW="106668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9663" y="5747068"/>
                        <a:ext cx="184785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493446"/>
              </p:ext>
            </p:extLst>
          </p:nvPr>
        </p:nvGraphicFramePr>
        <p:xfrm>
          <a:off x="4010025" y="1373188"/>
          <a:ext cx="18256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735" name="Equation" r:id="rId6" imgW="1054080" imgH="228600" progId="Equation.DSMT4">
                  <p:embed/>
                </p:oleObj>
              </mc:Choice>
              <mc:Fallback>
                <p:oleObj name="Equation" r:id="rId6" imgW="1054080" imgH="228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025" y="1373188"/>
                        <a:ext cx="182562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4330" y="4743450"/>
            <a:ext cx="21374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惯性坐标系之下的轨道如何？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表达为轨道根数，又如何？</a:t>
            </a:r>
            <a:endParaRPr lang="zh-CN" altLang="en-US" sz="2000" dirty="0"/>
          </a:p>
        </p:txBody>
      </p:sp>
      <p:sp>
        <p:nvSpPr>
          <p:cNvPr id="3" name="任意多边形 2"/>
          <p:cNvSpPr/>
          <p:nvPr/>
        </p:nvSpPr>
        <p:spPr bwMode="auto">
          <a:xfrm>
            <a:off x="5791200" y="2428875"/>
            <a:ext cx="828675" cy="914400"/>
          </a:xfrm>
          <a:custGeom>
            <a:avLst/>
            <a:gdLst>
              <a:gd name="connsiteX0" fmla="*/ 0 w 828675"/>
              <a:gd name="connsiteY0" fmla="*/ 914400 h 914400"/>
              <a:gd name="connsiteX1" fmla="*/ 314325 w 828675"/>
              <a:gd name="connsiteY1" fmla="*/ 361950 h 914400"/>
              <a:gd name="connsiteX2" fmla="*/ 828675 w 828675"/>
              <a:gd name="connsiteY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675" h="914400">
                <a:moveTo>
                  <a:pt x="0" y="914400"/>
                </a:moveTo>
                <a:cubicBezTo>
                  <a:pt x="88106" y="714375"/>
                  <a:pt x="176213" y="514350"/>
                  <a:pt x="314325" y="361950"/>
                </a:cubicBezTo>
                <a:cubicBezTo>
                  <a:pt x="452437" y="209550"/>
                  <a:pt x="640556" y="104775"/>
                  <a:pt x="828675" y="0"/>
                </a:cubicBezTo>
              </a:path>
            </a:pathLst>
          </a:custGeom>
          <a:noFill/>
          <a:ln w="28575" cap="flat" cmpd="sng" algn="ctr">
            <a:solidFill>
              <a:srgbClr val="00B0F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6591300" y="1771650"/>
            <a:ext cx="990600" cy="533400"/>
          </a:xfrm>
          <a:custGeom>
            <a:avLst/>
            <a:gdLst>
              <a:gd name="connsiteX0" fmla="*/ 990600 w 990600"/>
              <a:gd name="connsiteY0" fmla="*/ 533400 h 533400"/>
              <a:gd name="connsiteX1" fmla="*/ 514350 w 990600"/>
              <a:gd name="connsiteY1" fmla="*/ 209550 h 533400"/>
              <a:gd name="connsiteX2" fmla="*/ 0 w 990600"/>
              <a:gd name="connsiteY2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600" h="533400">
                <a:moveTo>
                  <a:pt x="990600" y="533400"/>
                </a:moveTo>
                <a:cubicBezTo>
                  <a:pt x="835025" y="415925"/>
                  <a:pt x="679450" y="298450"/>
                  <a:pt x="514350" y="209550"/>
                </a:cubicBezTo>
                <a:cubicBezTo>
                  <a:pt x="349250" y="120650"/>
                  <a:pt x="174625" y="60325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00B0F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382905" y="1962150"/>
            <a:ext cx="21374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在旋转坐标系下，轨道绕</a:t>
            </a:r>
            <a:r>
              <a:rPr lang="en-US" altLang="zh-CN" sz="2000" i="1" dirty="0" smtClean="0"/>
              <a:t>m</a:t>
            </a:r>
            <a:r>
              <a:rPr lang="en-US" altLang="zh-CN" sz="2000" baseline="-25000" dirty="0" smtClean="0"/>
              <a:t>2</a:t>
            </a:r>
            <a:r>
              <a:rPr lang="zh-CN" altLang="en-US" sz="2000" dirty="0" smtClean="0"/>
              <a:t>逆向运动，因而被称为逆行</a:t>
            </a:r>
            <a:r>
              <a:rPr lang="zh-CN" altLang="en-US" sz="2000" smtClean="0"/>
              <a:t>卫星式轨道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48829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63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824030"/>
              </p:ext>
            </p:extLst>
          </p:nvPr>
        </p:nvGraphicFramePr>
        <p:xfrm>
          <a:off x="368713" y="1016000"/>
          <a:ext cx="811212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17" name="Equation" r:id="rId4" imgW="4686120" imgH="253800" progId="Equation.DSMT4">
                  <p:embed/>
                </p:oleObj>
              </mc:Choice>
              <mc:Fallback>
                <p:oleObj name="Equation" r:id="rId4" imgW="4686120" imgH="25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13" y="1016000"/>
                        <a:ext cx="8112125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6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3.5.2 </a:t>
            </a:r>
            <a:r>
              <a:rPr lang="zh-CN" altLang="en-US"/>
              <a:t>共线平动点线性稳定性</a:t>
            </a:r>
          </a:p>
        </p:txBody>
      </p:sp>
      <p:pic>
        <p:nvPicPr>
          <p:cNvPr id="287762" name="Picture 18" descr="D:\天体力学基础2009\计算程序\Poincare Section\SoSL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36" y="1424539"/>
            <a:ext cx="8325851" cy="538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3.5.2 </a:t>
            </a:r>
            <a:r>
              <a:rPr lang="zh-CN" altLang="en-US" dirty="0"/>
              <a:t>共线平动点线性稳定性</a:t>
            </a:r>
          </a:p>
        </p:txBody>
      </p:sp>
      <p:pic>
        <p:nvPicPr>
          <p:cNvPr id="541698" name="Picture 2" descr="D:\Poincare Section\RetroSatOrbL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913" y="1005522"/>
            <a:ext cx="6281087" cy="584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308370"/>
              </p:ext>
            </p:extLst>
          </p:nvPr>
        </p:nvGraphicFramePr>
        <p:xfrm>
          <a:off x="3878263" y="1373188"/>
          <a:ext cx="20891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74" name="Equation" r:id="rId4" imgW="1206360" imgH="228600" progId="Equation.DSMT4">
                  <p:embed/>
                </p:oleObj>
              </mc:Choice>
              <mc:Fallback>
                <p:oleObj name="Equation" r:id="rId4" imgW="1206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263" y="1373188"/>
                        <a:ext cx="208915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625588"/>
              </p:ext>
            </p:extLst>
          </p:nvPr>
        </p:nvGraphicFramePr>
        <p:xfrm>
          <a:off x="6542088" y="5769610"/>
          <a:ext cx="2243137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75" name="Equation" r:id="rId6" imgW="1295280" imgH="228600" progId="Equation.DSMT4">
                  <p:embed/>
                </p:oleObj>
              </mc:Choice>
              <mc:Fallback>
                <p:oleObj name="Equation" r:id="rId6" imgW="1295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2088" y="5769610"/>
                        <a:ext cx="2243137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749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883" name="Picture 11" descr="S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4650" y="1160463"/>
            <a:ext cx="8483600" cy="5627687"/>
          </a:xfrm>
          <a:prstGeom prst="rect">
            <a:avLst/>
          </a:prstGeom>
          <a:noFill/>
        </p:spPr>
      </p:pic>
      <p:graphicFrame>
        <p:nvGraphicFramePr>
          <p:cNvPr id="3358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18671"/>
              </p:ext>
            </p:extLst>
          </p:nvPr>
        </p:nvGraphicFramePr>
        <p:xfrm>
          <a:off x="447000" y="1016000"/>
          <a:ext cx="82232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40" name="Equation" r:id="rId5" imgW="4749480" imgH="253800" progId="Equation.DSMT4">
                  <p:embed/>
                </p:oleObj>
              </mc:Choice>
              <mc:Fallback>
                <p:oleObj name="Equation" r:id="rId5" imgW="4749480" imgH="25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00" y="1016000"/>
                        <a:ext cx="822325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88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3.5.2 </a:t>
            </a:r>
            <a:r>
              <a:rPr lang="zh-CN" altLang="en-US"/>
              <a:t>共线平动点线性稳定性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502" name="Picture 6" descr="SOHOorbi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30600" y="3135313"/>
            <a:ext cx="5300663" cy="3533775"/>
          </a:xfrm>
          <a:prstGeom prst="rect">
            <a:avLst/>
          </a:prstGeom>
          <a:noFill/>
        </p:spPr>
      </p:pic>
      <p:pic>
        <p:nvPicPr>
          <p:cNvPr id="362503" name="Picture 7" descr="SOHO_artist-F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1800" y="960438"/>
            <a:ext cx="4554538" cy="3643312"/>
          </a:xfrm>
          <a:prstGeom prst="rect">
            <a:avLst/>
          </a:prstGeom>
          <a:noFill/>
        </p:spPr>
      </p:pic>
      <p:pic>
        <p:nvPicPr>
          <p:cNvPr id="362504" name="Picture 8" descr="SOHO_artis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7038" y="4202113"/>
            <a:ext cx="3103562" cy="2482850"/>
          </a:xfrm>
          <a:prstGeom prst="rect">
            <a:avLst/>
          </a:prstGeom>
          <a:noFill/>
        </p:spPr>
      </p:pic>
      <p:sp>
        <p:nvSpPr>
          <p:cNvPr id="362505" name="Text Box 9"/>
          <p:cNvSpPr txBox="1">
            <a:spLocks noChangeArrowheads="1"/>
          </p:cNvSpPr>
          <p:nvPr/>
        </p:nvSpPr>
        <p:spPr bwMode="auto">
          <a:xfrm>
            <a:off x="5129213" y="1028700"/>
            <a:ext cx="3592512" cy="1874838"/>
          </a:xfrm>
          <a:prstGeom prst="rect">
            <a:avLst/>
          </a:prstGeom>
          <a:noFill/>
          <a:ln w="28575" algn="ctr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>
                <a:solidFill>
                  <a:srgbClr val="FF0000"/>
                </a:solidFill>
              </a:rPr>
              <a:t>SOHO</a:t>
            </a:r>
            <a:r>
              <a:rPr lang="en-US" altLang="zh-CN" sz="2800">
                <a:solidFill>
                  <a:srgbClr val="FF0000"/>
                </a:solidFill>
              </a:rPr>
              <a:t> </a:t>
            </a:r>
            <a:r>
              <a:rPr lang="en-US" altLang="zh-CN" sz="2400">
                <a:solidFill>
                  <a:srgbClr val="0000CC"/>
                </a:solidFill>
              </a:rPr>
              <a:t>   (ESA/NASA) </a:t>
            </a:r>
            <a:r>
              <a:rPr lang="en-US" altLang="zh-CN" sz="2600">
                <a:solidFill>
                  <a:srgbClr val="0000CC"/>
                </a:solidFill>
              </a:rPr>
              <a:t>The Solar Heliospheric Observatory</a:t>
            </a:r>
            <a:endParaRPr lang="en-US" altLang="zh-CN" sz="2400">
              <a:solidFill>
                <a:srgbClr val="0000CC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rgbClr val="0000CC"/>
                </a:solidFill>
              </a:rPr>
              <a:t>位于太阳</a:t>
            </a:r>
            <a:r>
              <a:rPr lang="en-US" altLang="zh-CN" sz="2200" b="1">
                <a:solidFill>
                  <a:srgbClr val="0000CC"/>
                </a:solidFill>
              </a:rPr>
              <a:t>-</a:t>
            </a:r>
            <a:r>
              <a:rPr lang="zh-CN" altLang="en-US" sz="2200" b="1">
                <a:solidFill>
                  <a:srgbClr val="0000CC"/>
                </a:solidFill>
              </a:rPr>
              <a:t>地球的</a:t>
            </a:r>
            <a:r>
              <a:rPr lang="en-US" altLang="zh-CN" sz="2200" b="1">
                <a:solidFill>
                  <a:srgbClr val="0000CC"/>
                </a:solidFill>
                <a:latin typeface="Times New Roman" pitchFamily="18" charset="0"/>
              </a:rPr>
              <a:t>L</a:t>
            </a:r>
            <a:r>
              <a:rPr lang="en-US" altLang="zh-CN" sz="2200" b="1" baseline="-25000">
                <a:solidFill>
                  <a:srgbClr val="0000CC"/>
                </a:solidFill>
              </a:rPr>
              <a:t>1</a:t>
            </a:r>
            <a:r>
              <a:rPr lang="zh-CN" altLang="en-US" sz="2200" b="1">
                <a:solidFill>
                  <a:srgbClr val="0000CC"/>
                </a:solidFill>
              </a:rPr>
              <a:t>平动点</a:t>
            </a:r>
          </a:p>
        </p:txBody>
      </p:sp>
      <p:sp>
        <p:nvSpPr>
          <p:cNvPr id="36250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3.5.2 </a:t>
            </a:r>
            <a:r>
              <a:rPr lang="zh-CN" altLang="en-US"/>
              <a:t>共线平动点线性稳定性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550" name="Picture 6" descr="SOHO_halo_orbi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0250" y="2771775"/>
            <a:ext cx="5461000" cy="3971925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</p:spPr>
      </p:pic>
      <p:pic>
        <p:nvPicPr>
          <p:cNvPr id="364551" name="Picture 7" descr="SOHO_fdf"/>
          <p:cNvPicPr>
            <a:picLocks noChangeAspect="1" noChangeArrowheads="1"/>
          </p:cNvPicPr>
          <p:nvPr/>
        </p:nvPicPr>
        <p:blipFill>
          <a:blip r:embed="rId4"/>
          <a:srcRect r="39838" b="24228"/>
          <a:stretch>
            <a:fillRect/>
          </a:stretch>
        </p:blipFill>
        <p:spPr bwMode="auto">
          <a:xfrm>
            <a:off x="471488" y="1014413"/>
            <a:ext cx="4324350" cy="3359150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</p:spPr>
      </p:pic>
      <p:sp>
        <p:nvSpPr>
          <p:cNvPr id="364552" name="Text Box 8"/>
          <p:cNvSpPr txBox="1">
            <a:spLocks noChangeArrowheads="1"/>
          </p:cNvSpPr>
          <p:nvPr/>
        </p:nvSpPr>
        <p:spPr bwMode="auto">
          <a:xfrm>
            <a:off x="5386388" y="1028700"/>
            <a:ext cx="3349625" cy="1689100"/>
          </a:xfrm>
          <a:prstGeom prst="rect">
            <a:avLst/>
          </a:prstGeom>
          <a:noFill/>
          <a:ln w="19050" algn="ctr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SOHO </a:t>
            </a:r>
            <a:r>
              <a:rPr lang="en-US" altLang="zh-CN" sz="2400">
                <a:solidFill>
                  <a:srgbClr val="0000CC"/>
                </a:solidFill>
              </a:rPr>
              <a:t>   </a:t>
            </a:r>
            <a:r>
              <a:rPr lang="en-US" altLang="zh-CN" sz="2000">
                <a:solidFill>
                  <a:srgbClr val="0000CC"/>
                </a:solidFill>
              </a:rPr>
              <a:t>(ESA/NASA) </a:t>
            </a:r>
            <a:r>
              <a:rPr lang="en-US" altLang="zh-CN" sz="2200">
                <a:solidFill>
                  <a:srgbClr val="0000CC"/>
                </a:solidFill>
              </a:rPr>
              <a:t>The Solar Heliospheric Observatory</a:t>
            </a:r>
            <a:endParaRPr lang="en-US" altLang="zh-CN" sz="2000">
              <a:solidFill>
                <a:srgbClr val="0000CC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2100" b="1">
                <a:solidFill>
                  <a:srgbClr val="0000CC"/>
                </a:solidFill>
              </a:rPr>
              <a:t>位于太阳</a:t>
            </a:r>
            <a:r>
              <a:rPr lang="en-US" altLang="zh-CN" sz="2100" b="1">
                <a:solidFill>
                  <a:srgbClr val="0000CC"/>
                </a:solidFill>
              </a:rPr>
              <a:t>-</a:t>
            </a:r>
            <a:r>
              <a:rPr lang="zh-CN" altLang="en-US" sz="2100" b="1">
                <a:solidFill>
                  <a:srgbClr val="0000CC"/>
                </a:solidFill>
              </a:rPr>
              <a:t>地球的</a:t>
            </a:r>
            <a:r>
              <a:rPr lang="en-US" altLang="zh-CN" sz="2100" b="1">
                <a:solidFill>
                  <a:srgbClr val="0000CC"/>
                </a:solidFill>
                <a:latin typeface="Times New Roman" pitchFamily="18" charset="0"/>
              </a:rPr>
              <a:t>L</a:t>
            </a:r>
            <a:r>
              <a:rPr lang="en-US" altLang="zh-CN" sz="2100" b="1" baseline="-25000">
                <a:solidFill>
                  <a:srgbClr val="0000CC"/>
                </a:solidFill>
              </a:rPr>
              <a:t>1</a:t>
            </a:r>
            <a:r>
              <a:rPr lang="zh-CN" altLang="en-US" sz="2100" b="1">
                <a:solidFill>
                  <a:srgbClr val="0000CC"/>
                </a:solidFill>
              </a:rPr>
              <a:t>平动点</a:t>
            </a:r>
          </a:p>
        </p:txBody>
      </p:sp>
      <p:sp>
        <p:nvSpPr>
          <p:cNvPr id="364553" name="Text Box 9"/>
          <p:cNvSpPr txBox="1">
            <a:spLocks noChangeArrowheads="1"/>
          </p:cNvSpPr>
          <p:nvPr/>
        </p:nvSpPr>
        <p:spPr bwMode="auto">
          <a:xfrm>
            <a:off x="300038" y="4943475"/>
            <a:ext cx="3019425" cy="161582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dirty="0">
                <a:solidFill>
                  <a:srgbClr val="0000CC"/>
                </a:solidFill>
              </a:rPr>
              <a:t>SOHO</a:t>
            </a:r>
            <a:r>
              <a:rPr lang="zh-CN" altLang="en-US" sz="2200" dirty="0">
                <a:solidFill>
                  <a:srgbClr val="0000CC"/>
                </a:solidFill>
              </a:rPr>
              <a:t>发射及工作轨道</a:t>
            </a:r>
          </a:p>
          <a:p>
            <a:pPr>
              <a:spcBef>
                <a:spcPct val="50000"/>
              </a:spcBef>
            </a:pPr>
            <a:r>
              <a:rPr lang="zh-CN" altLang="en-US" sz="2200" dirty="0"/>
              <a:t>实际上，仍然可以在平动点附近</a:t>
            </a:r>
            <a:r>
              <a:rPr lang="zh-CN" altLang="en-US" sz="2200" dirty="0" smtClean="0"/>
              <a:t>找到</a:t>
            </a:r>
            <a:r>
              <a:rPr lang="zh-CN" altLang="en-US" sz="2200" dirty="0"/>
              <a:t>一些</a:t>
            </a:r>
            <a:r>
              <a:rPr lang="zh-CN" altLang="en-US" sz="2200" dirty="0" smtClean="0"/>
              <a:t>周期轨道</a:t>
            </a:r>
            <a:r>
              <a:rPr lang="zh-CN" altLang="en-US" sz="2200" dirty="0"/>
              <a:t>。</a:t>
            </a:r>
          </a:p>
        </p:txBody>
      </p:sp>
      <p:sp>
        <p:nvSpPr>
          <p:cNvPr id="36455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3.5.2 </a:t>
            </a:r>
            <a:r>
              <a:rPr lang="zh-CN" altLang="en-US"/>
              <a:t>共线平动点线性稳定性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3" name="Line 5"/>
          <p:cNvSpPr>
            <a:spLocks noChangeShapeType="1"/>
          </p:cNvSpPr>
          <p:nvPr/>
        </p:nvSpPr>
        <p:spPr bwMode="auto">
          <a:xfrm>
            <a:off x="457200" y="831850"/>
            <a:ext cx="83058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604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856722"/>
              </p:ext>
            </p:extLst>
          </p:nvPr>
        </p:nvGraphicFramePr>
        <p:xfrm>
          <a:off x="387557" y="1009788"/>
          <a:ext cx="6354762" cy="332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52" name="Equation" r:id="rId4" imgW="3835080" imgH="2006280" progId="Equation.DSMT4">
                  <p:embed/>
                </p:oleObj>
              </mc:Choice>
              <mc:Fallback>
                <p:oleObj name="Equation" r:id="rId4" imgW="3835080" imgH="20062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557" y="1009788"/>
                        <a:ext cx="6354762" cy="332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265812"/>
              </p:ext>
            </p:extLst>
          </p:nvPr>
        </p:nvGraphicFramePr>
        <p:xfrm>
          <a:off x="4784725" y="3855830"/>
          <a:ext cx="397827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53" name="Equation" r:id="rId6" imgW="2438280" imgH="228600" progId="Equation.DSMT4">
                  <p:embed/>
                </p:oleObj>
              </mc:Choice>
              <mc:Fallback>
                <p:oleObj name="Equation" r:id="rId6" imgW="243828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4725" y="3855830"/>
                        <a:ext cx="3978275" cy="373063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618886"/>
              </p:ext>
            </p:extLst>
          </p:nvPr>
        </p:nvGraphicFramePr>
        <p:xfrm>
          <a:off x="6837363" y="1119188"/>
          <a:ext cx="18446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54" name="Equation" r:id="rId8" imgW="1130040" imgH="228600" progId="Equation.DSMT4">
                  <p:embed/>
                </p:oleObj>
              </mc:Choice>
              <mc:Fallback>
                <p:oleObj name="Equation" r:id="rId8" imgW="113004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7363" y="1119188"/>
                        <a:ext cx="1844675" cy="37306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5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3.5.3 </a:t>
            </a:r>
            <a:r>
              <a:rPr lang="zh-CN" altLang="en-US"/>
              <a:t>三角平动点线性稳定性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034891"/>
              </p:ext>
            </p:extLst>
          </p:nvPr>
        </p:nvGraphicFramePr>
        <p:xfrm>
          <a:off x="395288" y="4428273"/>
          <a:ext cx="7931150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55" name="Equation" r:id="rId10" imgW="4787640" imgH="1346040" progId="Equation.DSMT4">
                  <p:embed/>
                </p:oleObj>
              </mc:Choice>
              <mc:Fallback>
                <p:oleObj name="Equation" r:id="rId10" imgW="4787640" imgH="1346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428273"/>
                        <a:ext cx="7931150" cy="222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65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690610"/>
              </p:ext>
            </p:extLst>
          </p:nvPr>
        </p:nvGraphicFramePr>
        <p:xfrm>
          <a:off x="403985" y="983837"/>
          <a:ext cx="601662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233" name="Equation" r:id="rId4" imgW="3632040" imgH="583920" progId="Equation.DSMT4">
                  <p:embed/>
                </p:oleObj>
              </mc:Choice>
              <mc:Fallback>
                <p:oleObj name="Equation" r:id="rId4" imgW="3632040" imgH="5839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985" y="983837"/>
                        <a:ext cx="6016625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59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3.5.3 </a:t>
            </a:r>
            <a:r>
              <a:rPr lang="zh-CN" altLang="en-US"/>
              <a:t>三角平动点线性稳定性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005040"/>
              </p:ext>
            </p:extLst>
          </p:nvPr>
        </p:nvGraphicFramePr>
        <p:xfrm>
          <a:off x="402742" y="2110476"/>
          <a:ext cx="8247062" cy="227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234" name="Equation" r:id="rId6" imgW="4978080" imgH="1371600" progId="Equation.DSMT4">
                  <p:embed/>
                </p:oleObj>
              </mc:Choice>
              <mc:Fallback>
                <p:oleObj name="Equation" r:id="rId6" imgW="4978080" imgH="1371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42" y="2110476"/>
                        <a:ext cx="8247062" cy="227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289666"/>
              </p:ext>
            </p:extLst>
          </p:nvPr>
        </p:nvGraphicFramePr>
        <p:xfrm>
          <a:off x="396667" y="4466809"/>
          <a:ext cx="8120062" cy="223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235" name="Equation" r:id="rId8" imgW="4902120" imgH="1346040" progId="Equation.DSMT4">
                  <p:embed/>
                </p:oleObj>
              </mc:Choice>
              <mc:Fallback>
                <p:oleObj name="Equation" r:id="rId8" imgW="4902120" imgH="1346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667" y="4466809"/>
                        <a:ext cx="8120062" cy="223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任意多边形 4"/>
          <p:cNvSpPr/>
          <p:nvPr/>
        </p:nvSpPr>
        <p:spPr bwMode="auto">
          <a:xfrm>
            <a:off x="7494106" y="1510743"/>
            <a:ext cx="854764" cy="1268344"/>
          </a:xfrm>
          <a:custGeom>
            <a:avLst/>
            <a:gdLst>
              <a:gd name="connsiteX0" fmla="*/ 0 w 1401417"/>
              <a:gd name="connsiteY0" fmla="*/ 49695 h 1268344"/>
              <a:gd name="connsiteX1" fmla="*/ 457200 w 1401417"/>
              <a:gd name="connsiteY1" fmla="*/ 1053548 h 1268344"/>
              <a:gd name="connsiteX2" fmla="*/ 795130 w 1401417"/>
              <a:gd name="connsiteY2" fmla="*/ 1262269 h 1268344"/>
              <a:gd name="connsiteX3" fmla="*/ 1123121 w 1401417"/>
              <a:gd name="connsiteY3" fmla="*/ 924339 h 1268344"/>
              <a:gd name="connsiteX4" fmla="*/ 1401417 w 1401417"/>
              <a:gd name="connsiteY4" fmla="*/ 0 h 126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1417" h="1268344">
                <a:moveTo>
                  <a:pt x="0" y="49695"/>
                </a:moveTo>
                <a:cubicBezTo>
                  <a:pt x="162339" y="450573"/>
                  <a:pt x="324678" y="851452"/>
                  <a:pt x="457200" y="1053548"/>
                </a:cubicBezTo>
                <a:cubicBezTo>
                  <a:pt x="589722" y="1255644"/>
                  <a:pt x="684143" y="1283804"/>
                  <a:pt x="795130" y="1262269"/>
                </a:cubicBezTo>
                <a:cubicBezTo>
                  <a:pt x="906117" y="1240734"/>
                  <a:pt x="1022073" y="1134717"/>
                  <a:pt x="1123121" y="924339"/>
                </a:cubicBezTo>
                <a:cubicBezTo>
                  <a:pt x="1224169" y="713961"/>
                  <a:pt x="1312793" y="356980"/>
                  <a:pt x="1401417" y="0"/>
                </a:cubicBezTo>
              </a:path>
            </a:pathLst>
          </a:custGeom>
          <a:noFill/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7285383" y="2464900"/>
            <a:ext cx="136166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直接箭头连接符 8"/>
          <p:cNvCxnSpPr/>
          <p:nvPr/>
        </p:nvCxnSpPr>
        <p:spPr bwMode="auto">
          <a:xfrm flipV="1">
            <a:off x="7523920" y="1272209"/>
            <a:ext cx="0" cy="15604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接连接符 11"/>
          <p:cNvCxnSpPr/>
          <p:nvPr/>
        </p:nvCxnSpPr>
        <p:spPr bwMode="auto">
          <a:xfrm>
            <a:off x="7936397" y="2464900"/>
            <a:ext cx="0" cy="3141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417894"/>
              </p:ext>
            </p:extLst>
          </p:nvPr>
        </p:nvGraphicFramePr>
        <p:xfrm>
          <a:off x="7523920" y="2401262"/>
          <a:ext cx="2952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236" name="Equation" r:id="rId10" imgW="177480" imgH="228600" progId="Equation.DSMT4">
                  <p:embed/>
                </p:oleObj>
              </mc:Choice>
              <mc:Fallback>
                <p:oleObj name="Equation" r:id="rId10" imgW="1774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3920" y="2401262"/>
                        <a:ext cx="29527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087550"/>
              </p:ext>
            </p:extLst>
          </p:nvPr>
        </p:nvGraphicFramePr>
        <p:xfrm>
          <a:off x="8520113" y="2517635"/>
          <a:ext cx="2540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237" name="Equation" r:id="rId12" imgW="152280" imgH="164880" progId="Equation.DSMT4">
                  <p:embed/>
                </p:oleObj>
              </mc:Choice>
              <mc:Fallback>
                <p:oleObj name="Equation" r:id="rId12" imgW="152280" imgH="16488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2517635"/>
                        <a:ext cx="254000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440318"/>
              </p:ext>
            </p:extLst>
          </p:nvPr>
        </p:nvGraphicFramePr>
        <p:xfrm>
          <a:off x="7134634" y="915312"/>
          <a:ext cx="1275522" cy="316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238" name="Equation" r:id="rId14" imgW="914400" imgH="228600" progId="Equation.DSMT4">
                  <p:embed/>
                </p:oleObj>
              </mc:Choice>
              <mc:Fallback>
                <p:oleObj name="Equation" r:id="rId14" imgW="914400" imgH="22860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4634" y="915312"/>
                        <a:ext cx="1275522" cy="3162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618741"/>
              </p:ext>
            </p:extLst>
          </p:nvPr>
        </p:nvGraphicFramePr>
        <p:xfrm>
          <a:off x="7799388" y="2175081"/>
          <a:ext cx="314325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239" name="Equation" r:id="rId16" imgW="228600" imgH="215640" progId="Equation.DSMT4">
                  <p:embed/>
                </p:oleObj>
              </mc:Choice>
              <mc:Fallback>
                <p:oleObj name="Equation" r:id="rId16" imgW="228600" imgH="21564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9388" y="2175081"/>
                        <a:ext cx="314325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120625"/>
              </p:ext>
            </p:extLst>
          </p:nvPr>
        </p:nvGraphicFramePr>
        <p:xfrm>
          <a:off x="7370763" y="1565275"/>
          <a:ext cx="122237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240" name="Equation" r:id="rId18" imgW="88560" imgH="164880" progId="Equation.DSMT4">
                  <p:embed/>
                </p:oleObj>
              </mc:Choice>
              <mc:Fallback>
                <p:oleObj name="Equation" r:id="rId18" imgW="88560" imgH="164880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0763" y="1565275"/>
                        <a:ext cx="122237" cy="22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972035"/>
              </p:ext>
            </p:extLst>
          </p:nvPr>
        </p:nvGraphicFramePr>
        <p:xfrm>
          <a:off x="7359236" y="2207108"/>
          <a:ext cx="174625" cy="24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241" name="Equation" r:id="rId20" imgW="126720" imgH="177480" progId="Equation.DSMT4">
                  <p:embed/>
                </p:oleObj>
              </mc:Choice>
              <mc:Fallback>
                <p:oleObj name="Equation" r:id="rId20" imgW="126720" imgH="177480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9236" y="2207108"/>
                        <a:ext cx="174625" cy="24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03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986655"/>
              </p:ext>
            </p:extLst>
          </p:nvPr>
        </p:nvGraphicFramePr>
        <p:xfrm>
          <a:off x="448880" y="1060450"/>
          <a:ext cx="6483350" cy="558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77" name="Equation" r:id="rId4" imgW="3644640" imgH="3136680" progId="Equation.DSMT4">
                  <p:embed/>
                </p:oleObj>
              </mc:Choice>
              <mc:Fallback>
                <p:oleObj name="Equation" r:id="rId4" imgW="3644640" imgH="3136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880" y="1060450"/>
                        <a:ext cx="6483350" cy="558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40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平动点的线性稳定性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27" name="Picture 7" descr="S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5588" y="1204913"/>
            <a:ext cx="8718550" cy="5375275"/>
          </a:xfrm>
          <a:prstGeom prst="rect">
            <a:avLst/>
          </a:prstGeom>
          <a:noFill/>
        </p:spPr>
      </p:pic>
      <p:graphicFrame>
        <p:nvGraphicFramePr>
          <p:cNvPr id="337929" name="Object 9"/>
          <p:cNvGraphicFramePr>
            <a:graphicFrameLocks noChangeAspect="1"/>
          </p:cNvGraphicFramePr>
          <p:nvPr/>
        </p:nvGraphicFramePr>
        <p:xfrm>
          <a:off x="446088" y="962025"/>
          <a:ext cx="82010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912" name="Equation" r:id="rId5" imgW="4736880" imgH="266400" progId="Equation.DSMT4">
                  <p:embed/>
                </p:oleObj>
              </mc:Choice>
              <mc:Fallback>
                <p:oleObj name="Equation" r:id="rId5" imgW="4736880" imgH="266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8" y="962025"/>
                        <a:ext cx="82010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3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3.5.3 </a:t>
            </a:r>
            <a:r>
              <a:rPr lang="zh-CN" altLang="en-US"/>
              <a:t>三角平动点线性稳定性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5" name="Picture 15" descr="S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3075" y="1258888"/>
            <a:ext cx="7983538" cy="5572125"/>
          </a:xfrm>
          <a:prstGeom prst="rect">
            <a:avLst/>
          </a:prstGeom>
          <a:noFill/>
        </p:spPr>
      </p:pic>
      <p:graphicFrame>
        <p:nvGraphicFramePr>
          <p:cNvPr id="266257" name="Object 17"/>
          <p:cNvGraphicFramePr>
            <a:graphicFrameLocks noChangeAspect="1"/>
          </p:cNvGraphicFramePr>
          <p:nvPr/>
        </p:nvGraphicFramePr>
        <p:xfrm>
          <a:off x="441325" y="962025"/>
          <a:ext cx="740886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35" name="Equation" r:id="rId5" imgW="4279680" imgH="266400" progId="Equation.DSMT4">
                  <p:embed/>
                </p:oleObj>
              </mc:Choice>
              <mc:Fallback>
                <p:oleObj name="Equation" r:id="rId5" imgW="4279680" imgH="266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962025"/>
                        <a:ext cx="7408863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58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3.5.3 </a:t>
            </a:r>
            <a:r>
              <a:rPr lang="zh-CN" altLang="en-US"/>
              <a:t>三角平动点线性稳定性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20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87186"/>
              </p:ext>
            </p:extLst>
          </p:nvPr>
        </p:nvGraphicFramePr>
        <p:xfrm>
          <a:off x="354013" y="4738688"/>
          <a:ext cx="7370762" cy="203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34" name="Equation" r:id="rId4" imgW="4406760" imgH="1218960" progId="Equation.DSMT4">
                  <p:embed/>
                </p:oleObj>
              </mc:Choice>
              <mc:Fallback>
                <p:oleObj name="Equation" r:id="rId4" imgW="4406760" imgH="1218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3" y="4738688"/>
                        <a:ext cx="7370762" cy="2039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816963"/>
              </p:ext>
            </p:extLst>
          </p:nvPr>
        </p:nvGraphicFramePr>
        <p:xfrm>
          <a:off x="7277100" y="1423988"/>
          <a:ext cx="15779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35" name="Equation" r:id="rId6" imgW="965160" imgH="215640" progId="Equation.DSMT4">
                  <p:embed/>
                </p:oleObj>
              </mc:Choice>
              <mc:Fallback>
                <p:oleObj name="Equation" r:id="rId6" imgW="965160" imgH="215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7100" y="1423988"/>
                        <a:ext cx="1577975" cy="35242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762676"/>
              </p:ext>
            </p:extLst>
          </p:nvPr>
        </p:nvGraphicFramePr>
        <p:xfrm>
          <a:off x="5186363" y="5394534"/>
          <a:ext cx="37147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36" name="Equation" r:id="rId8" imgW="2273040" imgH="279360" progId="Equation.DSMT4">
                  <p:embed/>
                </p:oleObj>
              </mc:Choice>
              <mc:Fallback>
                <p:oleObj name="Equation" r:id="rId8" imgW="2273040" imgH="2793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6363" y="5394534"/>
                        <a:ext cx="3714750" cy="455612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2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3.5.1 </a:t>
            </a:r>
            <a:r>
              <a:rPr lang="zh-CN" altLang="en-US"/>
              <a:t>变分方程与线性稳定性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103735"/>
              </p:ext>
            </p:extLst>
          </p:nvPr>
        </p:nvGraphicFramePr>
        <p:xfrm>
          <a:off x="7544422" y="2140709"/>
          <a:ext cx="13081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37" name="Equation" r:id="rId10" imgW="799920" imgH="1206360" progId="Equation.DSMT4">
                  <p:embed/>
                </p:oleObj>
              </mc:Choice>
              <mc:Fallback>
                <p:oleObj name="Equation" r:id="rId10" imgW="799920" imgH="12063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4422" y="2140709"/>
                        <a:ext cx="1308100" cy="19685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50000"/>
                        </a:schemeClr>
                      </a:solidFill>
                      <a:ln w="28575">
                        <a:solidFill>
                          <a:srgbClr val="7575D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524555"/>
              </p:ext>
            </p:extLst>
          </p:nvPr>
        </p:nvGraphicFramePr>
        <p:xfrm>
          <a:off x="436563" y="942975"/>
          <a:ext cx="81788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38" name="Equation" r:id="rId12" imgW="4889160" imgH="507960" progId="Equation.DSMT4">
                  <p:embed/>
                </p:oleObj>
              </mc:Choice>
              <mc:Fallback>
                <p:oleObj name="Equation" r:id="rId12" imgW="48891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942975"/>
                        <a:ext cx="8178800" cy="849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894268"/>
              </p:ext>
            </p:extLst>
          </p:nvPr>
        </p:nvGraphicFramePr>
        <p:xfrm>
          <a:off x="428625" y="1820863"/>
          <a:ext cx="5545138" cy="284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39" name="Equation" r:id="rId14" imgW="3314520" imgH="1701720" progId="Equation.DSMT4">
                  <p:embed/>
                </p:oleObj>
              </mc:Choice>
              <mc:Fallback>
                <p:oleObj name="Equation" r:id="rId14" imgW="3314520" imgH="1701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1820863"/>
                        <a:ext cx="5545138" cy="284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40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686554"/>
              </p:ext>
            </p:extLst>
          </p:nvPr>
        </p:nvGraphicFramePr>
        <p:xfrm>
          <a:off x="433388" y="938075"/>
          <a:ext cx="8105775" cy="346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10" name="Equation" r:id="rId4" imgW="4965480" imgH="2120760" progId="Equation.DSMT4">
                  <p:embed/>
                </p:oleObj>
              </mc:Choice>
              <mc:Fallback>
                <p:oleObj name="Equation" r:id="rId4" imgW="4965480" imgH="21207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938075"/>
                        <a:ext cx="8105775" cy="3462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806745"/>
              </p:ext>
            </p:extLst>
          </p:nvPr>
        </p:nvGraphicFramePr>
        <p:xfrm>
          <a:off x="6827838" y="2955925"/>
          <a:ext cx="174307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11" name="Equation" r:id="rId6" imgW="1066680" imgH="444240" progId="Equation.DSMT4">
                  <p:embed/>
                </p:oleObj>
              </mc:Choice>
              <mc:Fallback>
                <p:oleObj name="Equation" r:id="rId6" imgW="1066680" imgH="444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7838" y="2955925"/>
                        <a:ext cx="1743075" cy="725488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07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3.5.1 </a:t>
            </a:r>
            <a:r>
              <a:rPr lang="zh-CN" altLang="en-US"/>
              <a:t>变分方程与线性稳定性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11369" y="4373493"/>
            <a:ext cx="8230981" cy="2405063"/>
            <a:chOff x="411369" y="4363968"/>
            <a:chExt cx="8230981" cy="2405063"/>
          </a:xfrm>
        </p:grpSpPr>
        <p:graphicFrame>
          <p:nvGraphicFramePr>
            <p:cNvPr id="34407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0096880"/>
                </p:ext>
              </p:extLst>
            </p:nvPr>
          </p:nvGraphicFramePr>
          <p:xfrm>
            <a:off x="6276975" y="5951538"/>
            <a:ext cx="236537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812" name="Equation" r:id="rId8" imgW="1447560" imgH="241200" progId="Equation.DSMT4">
                    <p:embed/>
                  </p:oleObj>
                </mc:Choice>
                <mc:Fallback>
                  <p:oleObj name="Equation" r:id="rId8" imgW="1447560" imgH="2412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76975" y="5951538"/>
                          <a:ext cx="2365375" cy="3937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40000"/>
                            <a:lumOff val="60000"/>
                            <a:alpha val="50000"/>
                          </a:schemeClr>
                        </a:solidFill>
                        <a:ln w="28575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1924689"/>
                </p:ext>
              </p:extLst>
            </p:nvPr>
          </p:nvGraphicFramePr>
          <p:xfrm>
            <a:off x="411369" y="4363968"/>
            <a:ext cx="6405563" cy="2405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813" name="Equation" r:id="rId10" imgW="3924000" imgH="1473120" progId="Equation.DSMT4">
                    <p:embed/>
                  </p:oleObj>
                </mc:Choice>
                <mc:Fallback>
                  <p:oleObj name="Equation" r:id="rId10" imgW="3924000" imgH="147312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369" y="4363968"/>
                          <a:ext cx="6405563" cy="2405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61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314246"/>
              </p:ext>
            </p:extLst>
          </p:nvPr>
        </p:nvGraphicFramePr>
        <p:xfrm>
          <a:off x="433856" y="946150"/>
          <a:ext cx="8247062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824" name="Equation" r:id="rId4" imgW="4978080" imgH="1803240" progId="Equation.DSMT4">
                  <p:embed/>
                </p:oleObj>
              </mc:Choice>
              <mc:Fallback>
                <p:oleObj name="Equation" r:id="rId4" imgW="4978080" imgH="1803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856" y="946150"/>
                        <a:ext cx="8247062" cy="298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400050" y="4086225"/>
            <a:ext cx="8275638" cy="2586038"/>
            <a:chOff x="400050" y="4086225"/>
            <a:chExt cx="8275638" cy="2586038"/>
          </a:xfrm>
        </p:grpSpPr>
        <p:sp>
          <p:nvSpPr>
            <p:cNvPr id="346120" name="Line 8"/>
            <p:cNvSpPr>
              <a:spLocks noChangeShapeType="1"/>
            </p:cNvSpPr>
            <p:nvPr/>
          </p:nvSpPr>
          <p:spPr bwMode="auto">
            <a:xfrm>
              <a:off x="400050" y="4086225"/>
              <a:ext cx="497205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4612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389819"/>
                </p:ext>
              </p:extLst>
            </p:nvPr>
          </p:nvGraphicFramePr>
          <p:xfrm>
            <a:off x="428625" y="4146550"/>
            <a:ext cx="8247063" cy="2525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825" name="Equation" r:id="rId6" imgW="4978080" imgH="1523880" progId="Equation.DSMT4">
                    <p:embed/>
                  </p:oleObj>
                </mc:Choice>
                <mc:Fallback>
                  <p:oleObj name="Equation" r:id="rId6" imgW="4978080" imgH="152388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25" y="4146550"/>
                          <a:ext cx="8247063" cy="25257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612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3064908"/>
                </p:ext>
              </p:extLst>
            </p:nvPr>
          </p:nvGraphicFramePr>
          <p:xfrm>
            <a:off x="6945313" y="4614863"/>
            <a:ext cx="1597025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826" name="Equation" r:id="rId8" imgW="977760" imgH="215640" progId="Equation.DSMT4">
                    <p:embed/>
                  </p:oleObj>
                </mc:Choice>
                <mc:Fallback>
                  <p:oleObj name="Equation" r:id="rId8" imgW="977760" imgH="21564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5313" y="4614863"/>
                          <a:ext cx="1597025" cy="352425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40000"/>
                            <a:lumOff val="60000"/>
                            <a:alpha val="50000"/>
                          </a:schemeClr>
                        </a:solidFill>
                        <a:ln w="28575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612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3.5.1 </a:t>
            </a:r>
            <a:r>
              <a:rPr lang="zh-CN" altLang="en-US"/>
              <a:t>变分方程与线性稳定性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808009"/>
              </p:ext>
            </p:extLst>
          </p:nvPr>
        </p:nvGraphicFramePr>
        <p:xfrm>
          <a:off x="464448" y="966995"/>
          <a:ext cx="7319962" cy="277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009" name="Equation" r:id="rId4" imgW="4419360" imgH="1676160" progId="Equation.DSMT4">
                  <p:embed/>
                </p:oleObj>
              </mc:Choice>
              <mc:Fallback>
                <p:oleObj name="Equation" r:id="rId4" imgW="4419360" imgH="16761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48" y="966995"/>
                        <a:ext cx="7319962" cy="277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726363"/>
              </p:ext>
            </p:extLst>
          </p:nvPr>
        </p:nvGraphicFramePr>
        <p:xfrm>
          <a:off x="6643688" y="1390650"/>
          <a:ext cx="2052637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010" name="Equation" r:id="rId6" imgW="1257120" imgH="698400" progId="Equation.DSMT4">
                  <p:embed/>
                </p:oleObj>
              </mc:Choice>
              <mc:Fallback>
                <p:oleObj name="Equation" r:id="rId6" imgW="1257120" imgH="698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688" y="1390650"/>
                        <a:ext cx="2052637" cy="113982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48716"/>
              </p:ext>
            </p:extLst>
          </p:nvPr>
        </p:nvGraphicFramePr>
        <p:xfrm>
          <a:off x="450850" y="5373342"/>
          <a:ext cx="7718425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011" name="Equation" r:id="rId8" imgW="4698720" imgH="507960" progId="Equation.DSMT4">
                  <p:embed/>
                </p:oleObj>
              </mc:Choice>
              <mc:Fallback>
                <p:oleObj name="Equation" r:id="rId8" imgW="4698720" imgH="5079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5373342"/>
                        <a:ext cx="7718425" cy="8334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70" name="Object 10"/>
          <p:cNvGraphicFramePr>
            <a:graphicFrameLocks noChangeAspect="1"/>
          </p:cNvGraphicFramePr>
          <p:nvPr/>
        </p:nvGraphicFramePr>
        <p:xfrm>
          <a:off x="420688" y="6307138"/>
          <a:ext cx="8351837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012" name="Equation" r:id="rId10" imgW="5041800" imgH="228600" progId="Equation.DSMT4">
                  <p:embed/>
                </p:oleObj>
              </mc:Choice>
              <mc:Fallback>
                <p:oleObj name="Equation" r:id="rId10" imgW="504180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6307138"/>
                        <a:ext cx="8351837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7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3.5.1 </a:t>
            </a:r>
            <a:r>
              <a:rPr lang="zh-CN" altLang="en-US"/>
              <a:t>变分方程与线性稳定性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49262" y="2959100"/>
            <a:ext cx="8262938" cy="2417073"/>
            <a:chOff x="449262" y="2959100"/>
            <a:chExt cx="8262938" cy="2417073"/>
          </a:xfrm>
        </p:grpSpPr>
        <p:graphicFrame>
          <p:nvGraphicFramePr>
            <p:cNvPr id="34816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2096275"/>
                </p:ext>
              </p:extLst>
            </p:nvPr>
          </p:nvGraphicFramePr>
          <p:xfrm>
            <a:off x="5975350" y="2959100"/>
            <a:ext cx="2736850" cy="1492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013" name="Equation" r:id="rId12" imgW="1676160" imgH="914400" progId="Equation.DSMT4">
                    <p:embed/>
                  </p:oleObj>
                </mc:Choice>
                <mc:Fallback>
                  <p:oleObj name="Equation" r:id="rId12" imgW="1676160" imgH="9144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75350" y="2959100"/>
                          <a:ext cx="2736850" cy="149225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40000"/>
                            <a:lumOff val="60000"/>
                            <a:alpha val="50000"/>
                          </a:schemeClr>
                        </a:solidFill>
                        <a:ln w="28575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3032244"/>
                </p:ext>
              </p:extLst>
            </p:nvPr>
          </p:nvGraphicFramePr>
          <p:xfrm>
            <a:off x="449262" y="3775973"/>
            <a:ext cx="8245475" cy="160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014" name="Equation" r:id="rId14" imgW="4978080" imgH="965160" progId="Equation.DSMT4">
                    <p:embed/>
                  </p:oleObj>
                </mc:Choice>
                <mc:Fallback>
                  <p:oleObj name="Equation" r:id="rId14" imgW="4978080" imgH="965160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262" y="3775973"/>
                          <a:ext cx="8245475" cy="160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0215" name="Object 7"/>
          <p:cNvGraphicFramePr>
            <a:graphicFrameLocks noChangeAspect="1"/>
          </p:cNvGraphicFramePr>
          <p:nvPr/>
        </p:nvGraphicFramePr>
        <p:xfrm>
          <a:off x="463550" y="1020763"/>
          <a:ext cx="6564313" cy="572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836" name="Equation" r:id="rId4" imgW="3962160" imgH="3454200" progId="Equation.DSMT4">
                  <p:embed/>
                </p:oleObj>
              </mc:Choice>
              <mc:Fallback>
                <p:oleObj name="Equation" r:id="rId4" imgW="3962160" imgH="3454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1020763"/>
                        <a:ext cx="6564313" cy="572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516305"/>
              </p:ext>
            </p:extLst>
          </p:nvPr>
        </p:nvGraphicFramePr>
        <p:xfrm>
          <a:off x="5613400" y="3856038"/>
          <a:ext cx="3027363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837" name="Equation" r:id="rId6" imgW="1854000" imgH="723600" progId="Equation.DSMT4">
                  <p:embed/>
                </p:oleObj>
              </mc:Choice>
              <mc:Fallback>
                <p:oleObj name="Equation" r:id="rId6" imgW="1854000" imgH="723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3856038"/>
                        <a:ext cx="3027363" cy="11811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678144"/>
              </p:ext>
            </p:extLst>
          </p:nvPr>
        </p:nvGraphicFramePr>
        <p:xfrm>
          <a:off x="6054448" y="6375400"/>
          <a:ext cx="257175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838" name="Equation" r:id="rId8" imgW="1574640" imgH="228600" progId="Equation.DSMT4">
                  <p:embed/>
                </p:oleObj>
              </mc:Choice>
              <mc:Fallback>
                <p:oleObj name="Equation" r:id="rId8" imgW="157464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4448" y="6375400"/>
                        <a:ext cx="2571750" cy="373063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1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3.5.1 </a:t>
            </a:r>
            <a:r>
              <a:rPr lang="zh-CN" altLang="en-US"/>
              <a:t>变分方程与线性稳定性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2263" name="Object 7"/>
          <p:cNvGraphicFramePr>
            <a:graphicFrameLocks noChangeAspect="1"/>
          </p:cNvGraphicFramePr>
          <p:nvPr/>
        </p:nvGraphicFramePr>
        <p:xfrm>
          <a:off x="461963" y="1219200"/>
          <a:ext cx="5995987" cy="466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19" name="Equation" r:id="rId4" imgW="3619440" imgH="2819160" progId="Equation.DSMT4">
                  <p:embed/>
                </p:oleObj>
              </mc:Choice>
              <mc:Fallback>
                <p:oleObj name="Equation" r:id="rId4" imgW="3619440" imgH="28191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1219200"/>
                        <a:ext cx="5995987" cy="466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6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3.5.1 </a:t>
            </a:r>
            <a:r>
              <a:rPr lang="zh-CN" altLang="en-US"/>
              <a:t>变分方程与线性稳定性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99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228919"/>
              </p:ext>
            </p:extLst>
          </p:nvPr>
        </p:nvGraphicFramePr>
        <p:xfrm>
          <a:off x="435873" y="976036"/>
          <a:ext cx="5680075" cy="176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044" name="Equation" r:id="rId4" imgW="3429000" imgH="1066680" progId="Equation.DSMT4">
                  <p:embed/>
                </p:oleObj>
              </mc:Choice>
              <mc:Fallback>
                <p:oleObj name="Equation" r:id="rId4" imgW="3429000" imgH="1066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873" y="976036"/>
                        <a:ext cx="5680075" cy="176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306285"/>
              </p:ext>
            </p:extLst>
          </p:nvPr>
        </p:nvGraphicFramePr>
        <p:xfrm>
          <a:off x="6581085" y="1316522"/>
          <a:ext cx="2155825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045" name="Equation" r:id="rId6" imgW="1320480" imgH="711000" progId="Equation.DSMT4">
                  <p:embed/>
                </p:oleObj>
              </mc:Choice>
              <mc:Fallback>
                <p:oleObj name="Equation" r:id="rId6" imgW="1320480" imgH="711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1085" y="1316522"/>
                        <a:ext cx="2155825" cy="1160463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347870" y="5166967"/>
            <a:ext cx="8232568" cy="1535113"/>
            <a:chOff x="347870" y="5166967"/>
            <a:chExt cx="8232568" cy="1535113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2225253"/>
                </p:ext>
              </p:extLst>
            </p:nvPr>
          </p:nvGraphicFramePr>
          <p:xfrm>
            <a:off x="347870" y="5166967"/>
            <a:ext cx="7805738" cy="1535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046" name="Equation" r:id="rId8" imgW="4711680" imgH="927000" progId="Equation.DSMT4">
                    <p:embed/>
                  </p:oleObj>
                </mc:Choice>
                <mc:Fallback>
                  <p:oleObj name="Equation" r:id="rId8" imgW="4711680" imgH="9270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870" y="5166967"/>
                          <a:ext cx="7805738" cy="1535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997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5494554"/>
                </p:ext>
              </p:extLst>
            </p:nvPr>
          </p:nvGraphicFramePr>
          <p:xfrm>
            <a:off x="6735763" y="5737225"/>
            <a:ext cx="184467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047" name="Equation" r:id="rId10" imgW="1130040" imgH="241200" progId="Equation.DSMT4">
                    <p:embed/>
                  </p:oleObj>
                </mc:Choice>
                <mc:Fallback>
                  <p:oleObj name="Equation" r:id="rId10" imgW="1130040" imgH="2412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35763" y="5737225"/>
                          <a:ext cx="1844675" cy="3937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40000"/>
                            <a:lumOff val="60000"/>
                            <a:alpha val="50000"/>
                          </a:schemeClr>
                        </a:solidFill>
                        <a:ln w="28575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997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6323539"/>
                </p:ext>
              </p:extLst>
            </p:nvPr>
          </p:nvGraphicFramePr>
          <p:xfrm>
            <a:off x="2819400" y="5748338"/>
            <a:ext cx="1077913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048" name="Equation" r:id="rId12" imgW="660240" imgH="228600" progId="Equation.DSMT4">
                    <p:embed/>
                  </p:oleObj>
                </mc:Choice>
                <mc:Fallback>
                  <p:oleObj name="Equation" r:id="rId12" imgW="660240" imgH="2286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400" y="5748338"/>
                          <a:ext cx="1077913" cy="373062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40000"/>
                            <a:lumOff val="60000"/>
                            <a:alpha val="50000"/>
                          </a:schemeClr>
                        </a:solidFill>
                        <a:ln w="28575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997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3.5.2 </a:t>
            </a:r>
            <a:r>
              <a:rPr lang="zh-CN" altLang="en-US"/>
              <a:t>共线平动点线性稳定性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665403"/>
              </p:ext>
            </p:extLst>
          </p:nvPr>
        </p:nvGraphicFramePr>
        <p:xfrm>
          <a:off x="367748" y="2686948"/>
          <a:ext cx="7805738" cy="243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049" name="Equation" r:id="rId14" imgW="4711680" imgH="1473120" progId="Equation.DSMT4">
                  <p:embed/>
                </p:oleObj>
              </mc:Choice>
              <mc:Fallback>
                <p:oleObj name="Equation" r:id="rId14" imgW="4711680" imgH="14731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748" y="2686948"/>
                        <a:ext cx="7805738" cy="243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elf02">
  <a:themeElements>
    <a:clrScheme name="self0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elf0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self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self02</Template>
  <TotalTime>20734</TotalTime>
  <Words>274</Words>
  <Application>Microsoft Office PowerPoint</Application>
  <PresentationFormat>全屏显示(4:3)</PresentationFormat>
  <Paragraphs>54</Paragraphs>
  <Slides>21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宋体</vt:lpstr>
      <vt:lpstr>Arial</vt:lpstr>
      <vt:lpstr>Cambria Math</vt:lpstr>
      <vt:lpstr>Times New Roman</vt:lpstr>
      <vt:lpstr>self02</vt:lpstr>
      <vt:lpstr>Equation</vt:lpstr>
      <vt:lpstr>3.5 平动点的线性稳定性</vt:lpstr>
      <vt:lpstr>3.5 平动点的线性稳定性</vt:lpstr>
      <vt:lpstr>3.5.1 变分方程与线性稳定性</vt:lpstr>
      <vt:lpstr>3.5.1 变分方程与线性稳定性</vt:lpstr>
      <vt:lpstr>3.5.1 变分方程与线性稳定性</vt:lpstr>
      <vt:lpstr>3.5.1 变分方程与线性稳定性</vt:lpstr>
      <vt:lpstr>3.5.1 变分方程与线性稳定性</vt:lpstr>
      <vt:lpstr>3.5.1 变分方程与线性稳定性</vt:lpstr>
      <vt:lpstr>3.5.2 共线平动点线性稳定性</vt:lpstr>
      <vt:lpstr>3.5.2 共线平动点线性稳定性</vt:lpstr>
      <vt:lpstr>3.5.2 共线平动点线性稳定性</vt:lpstr>
      <vt:lpstr>3.5.2 共线平动点线性稳定性</vt:lpstr>
      <vt:lpstr>3.5.2 共线平动点线性稳定性</vt:lpstr>
      <vt:lpstr>3.5.2 共线平动点线性稳定性</vt:lpstr>
      <vt:lpstr>3.5.2 共线平动点线性稳定性</vt:lpstr>
      <vt:lpstr>3.5.2 共线平动点线性稳定性</vt:lpstr>
      <vt:lpstr>3.5.2 共线平动点线性稳定性</vt:lpstr>
      <vt:lpstr>3.5.3 三角平动点线性稳定性</vt:lpstr>
      <vt:lpstr>3.5.3 三角平动点线性稳定性</vt:lpstr>
      <vt:lpstr>3.5.3 三角平动点线性稳定性</vt:lpstr>
      <vt:lpstr>3.5.3 三角平动点线性稳定性</vt:lpstr>
    </vt:vector>
  </TitlesOfParts>
  <Company>Astron. Dept. NJU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Chapt. 3.1&amp;3.2</dc:title>
  <dc:subject>圆型限制性三体问题的平动点，平动点的稳定性</dc:subject>
  <dc:creator>ZhouLiyong</dc:creator>
  <cp:lastModifiedBy>dell</cp:lastModifiedBy>
  <cp:revision>446</cp:revision>
  <dcterms:created xsi:type="dcterms:W3CDTF">2005-02-21T07:43:32Z</dcterms:created>
  <dcterms:modified xsi:type="dcterms:W3CDTF">2015-04-23T06:34:20Z</dcterms:modified>
</cp:coreProperties>
</file>