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37"/>
  </p:notesMasterIdLst>
  <p:sldIdLst>
    <p:sldId id="306" r:id="rId2"/>
    <p:sldId id="266" r:id="rId3"/>
    <p:sldId id="288" r:id="rId4"/>
    <p:sldId id="313" r:id="rId5"/>
    <p:sldId id="307" r:id="rId6"/>
    <p:sldId id="311" r:id="rId7"/>
    <p:sldId id="331" r:id="rId8"/>
    <p:sldId id="294" r:id="rId9"/>
    <p:sldId id="332" r:id="rId10"/>
    <p:sldId id="312" r:id="rId11"/>
    <p:sldId id="295" r:id="rId12"/>
    <p:sldId id="296" r:id="rId13"/>
    <p:sldId id="330" r:id="rId14"/>
    <p:sldId id="297" r:id="rId15"/>
    <p:sldId id="329" r:id="rId16"/>
    <p:sldId id="298" r:id="rId17"/>
    <p:sldId id="299" r:id="rId18"/>
    <p:sldId id="300" r:id="rId19"/>
    <p:sldId id="301" r:id="rId20"/>
    <p:sldId id="302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33" r:id="rId32"/>
    <p:sldId id="325" r:id="rId33"/>
    <p:sldId id="326" r:id="rId34"/>
    <p:sldId id="327" r:id="rId35"/>
    <p:sldId id="328" r:id="rId36"/>
  </p:sldIdLst>
  <p:sldSz cx="9144000" cy="6858000" type="screen4x3"/>
  <p:notesSz cx="6797675" cy="99298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290" autoAdjust="0"/>
  </p:normalViewPr>
  <p:slideViewPr>
    <p:cSldViewPr snapToGrid="0">
      <p:cViewPr varScale="1">
        <p:scale>
          <a:sx n="101" d="100"/>
          <a:sy n="101" d="100"/>
        </p:scale>
        <p:origin x="108" y="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image" Target="../media/image55.wmf"/><Relationship Id="rId18" Type="http://schemas.openxmlformats.org/officeDocument/2006/relationships/image" Target="../media/image59.wmf"/><Relationship Id="rId3" Type="http://schemas.openxmlformats.org/officeDocument/2006/relationships/image" Target="../media/image45.wmf"/><Relationship Id="rId21" Type="http://schemas.openxmlformats.org/officeDocument/2006/relationships/image" Target="../media/image16.wmf"/><Relationship Id="rId7" Type="http://schemas.openxmlformats.org/officeDocument/2006/relationships/image" Target="../media/image49.wmf"/><Relationship Id="rId12" Type="http://schemas.openxmlformats.org/officeDocument/2006/relationships/image" Target="../media/image54.wmf"/><Relationship Id="rId17" Type="http://schemas.openxmlformats.org/officeDocument/2006/relationships/image" Target="../media/image15.wmf"/><Relationship Id="rId2" Type="http://schemas.openxmlformats.org/officeDocument/2006/relationships/image" Target="../media/image44.wmf"/><Relationship Id="rId16" Type="http://schemas.openxmlformats.org/officeDocument/2006/relationships/image" Target="../media/image58.wmf"/><Relationship Id="rId20" Type="http://schemas.openxmlformats.org/officeDocument/2006/relationships/image" Target="../media/image61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11" Type="http://schemas.openxmlformats.org/officeDocument/2006/relationships/image" Target="../media/image53.wmf"/><Relationship Id="rId5" Type="http://schemas.openxmlformats.org/officeDocument/2006/relationships/image" Target="../media/image47.wmf"/><Relationship Id="rId15" Type="http://schemas.openxmlformats.org/officeDocument/2006/relationships/image" Target="../media/image57.wmf"/><Relationship Id="rId10" Type="http://schemas.openxmlformats.org/officeDocument/2006/relationships/image" Target="../media/image52.wmf"/><Relationship Id="rId19" Type="http://schemas.openxmlformats.org/officeDocument/2006/relationships/image" Target="../media/image60.wmf"/><Relationship Id="rId4" Type="http://schemas.openxmlformats.org/officeDocument/2006/relationships/image" Target="../media/image46.wmf"/><Relationship Id="rId9" Type="http://schemas.openxmlformats.org/officeDocument/2006/relationships/image" Target="../media/image51.wmf"/><Relationship Id="rId14" Type="http://schemas.openxmlformats.org/officeDocument/2006/relationships/image" Target="../media/image56.wmf"/><Relationship Id="rId22" Type="http://schemas.openxmlformats.org/officeDocument/2006/relationships/image" Target="../media/image6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4" Type="http://schemas.openxmlformats.org/officeDocument/2006/relationships/image" Target="../media/image98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4" Type="http://schemas.openxmlformats.org/officeDocument/2006/relationships/image" Target="../media/image102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6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4" Type="http://schemas.openxmlformats.org/officeDocument/2006/relationships/image" Target="../media/image112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7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wmf"/><Relationship Id="rId1" Type="http://schemas.openxmlformats.org/officeDocument/2006/relationships/image" Target="../media/image11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FB3744-AC21-4678-A4AF-797C4B1CA4A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61365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163E01-7DD9-4AD1-AC31-B13C85B49ED6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33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8812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13821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64858E-6E9D-4300-BA6C-510628F3DF57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8812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37011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FDB66A-16D3-48F8-BF26-F0269C6782B2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8812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55296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C597AD-799A-4AC2-8942-FF77AE30A133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8812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867374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18113E-98DB-44B9-A057-9C0CD76F6F1E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8812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84243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A635DA-1AA9-4E79-A507-BF3A5F1AAD1B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8812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990438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F625C5-AB6A-4F16-9028-3D8C91DC3F7A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8812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355135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FEA09C-D87C-4CA1-8813-DD4FCA3EB18D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8812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041051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9B81B3-33F0-4E49-9ED9-84F4DCE92DDE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8812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215407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82F86F-41A2-4299-8143-2DAADA0546A2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8812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656916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73973B-52E8-478A-B7F8-A6BACFA1F874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952" y="4716161"/>
            <a:ext cx="4985772" cy="4469725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63248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3DA9FD-6357-4414-95DD-FB94343C5CFA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8812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828756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CA79EF-CD6E-4949-8454-70C5D2AA36AA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952" y="4716161"/>
            <a:ext cx="4985772" cy="4469725"/>
          </a:xfrm>
        </p:spPr>
        <p:txBody>
          <a:bodyPr/>
          <a:lstStyle/>
          <a:p>
            <a:r>
              <a:rPr lang="zh-CN" altLang="en-US" dirty="0" smtClean="0"/>
              <a:t>这里的余函数显然就是</a:t>
            </a:r>
            <a:r>
              <a:rPr lang="en-US" altLang="zh-CN" dirty="0" err="1" smtClean="0"/>
              <a:t>S_t</a:t>
            </a:r>
            <a:r>
              <a:rPr lang="en-US" altLang="zh-CN" dirty="0" smtClean="0"/>
              <a:t>=-H_0</a:t>
            </a:r>
            <a:r>
              <a:rPr lang="zh-CN" altLang="en-US" dirty="0" smtClean="0"/>
              <a:t>（</a:t>
            </a:r>
            <a:r>
              <a:rPr lang="en-US" altLang="zh-CN" dirty="0" smtClean="0"/>
              <a:t>H-J</a:t>
            </a:r>
            <a:r>
              <a:rPr lang="zh-CN" altLang="en-US" dirty="0" smtClean="0"/>
              <a:t>方程）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1794665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705B9C-FE43-4523-8E69-B08A961EAE36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6125"/>
            <a:ext cx="4962525" cy="3722688"/>
          </a:xfrm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952" y="4716160"/>
            <a:ext cx="4985772" cy="4468185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426497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7AD0A9-EADF-4DCD-A321-6D2BDAB35899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952" y="4716161"/>
            <a:ext cx="4985772" cy="4469725"/>
          </a:xfrm>
        </p:spPr>
        <p:txBody>
          <a:bodyPr/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2335295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093B1D-DF22-4FF0-85FE-003CF5E70CA9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952" y="4716161"/>
            <a:ext cx="4985772" cy="4469725"/>
          </a:xfrm>
        </p:spPr>
        <p:txBody>
          <a:bodyPr/>
          <a:lstStyle/>
          <a:p>
            <a:r>
              <a:rPr lang="zh-CN" altLang="en-US" dirty="0" smtClean="0"/>
              <a:t>注意：此处的变量已经经过变换，由</a:t>
            </a:r>
            <a:r>
              <a:rPr lang="en-US" altLang="zh-CN" dirty="0" smtClean="0"/>
              <a:t>\alpha,\beta</a:t>
            </a:r>
            <a:r>
              <a:rPr lang="zh-CN" altLang="en-US" dirty="0" smtClean="0"/>
              <a:t>变换至</a:t>
            </a:r>
            <a:r>
              <a:rPr lang="en-US" altLang="zh-CN" dirty="0" smtClean="0"/>
              <a:t>Delaunay</a:t>
            </a:r>
            <a:r>
              <a:rPr lang="zh-CN" altLang="en-US" dirty="0" smtClean="0"/>
              <a:t>变量和</a:t>
            </a:r>
            <a:r>
              <a:rPr lang="en-US" altLang="zh-CN" dirty="0" smtClean="0"/>
              <a:t>Poincare</a:t>
            </a:r>
            <a:r>
              <a:rPr lang="zh-CN" altLang="en-US" dirty="0" smtClean="0"/>
              <a:t>变量。故而相应的哈密顿函数不是</a:t>
            </a:r>
            <a:r>
              <a:rPr lang="en-US" altLang="zh-CN" dirty="0" smtClean="0"/>
              <a:t>-R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2540939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3663B9-6AB4-404A-B918-D84550ACCE53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35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952" y="4716161"/>
            <a:ext cx="4985772" cy="4469725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3719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8EE608-910E-4BA1-BCBC-69BEA02C83FF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952" y="4716161"/>
            <a:ext cx="4985772" cy="4469725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991575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5D0FE8-3C9F-48DC-8504-A09DB2D153DF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952" y="4716161"/>
            <a:ext cx="4985772" cy="4469725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368214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C8A01F-FA7C-4529-A67E-652D1471F436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952" y="4716161"/>
            <a:ext cx="4985772" cy="4469725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174705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20B933-CA55-46E5-A96E-8089ADBF1C82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952" y="4716161"/>
            <a:ext cx="4985772" cy="4469725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48947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7263D-CC9B-4C63-85C1-7559946EF5A9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952" y="4716161"/>
            <a:ext cx="4985772" cy="4469725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287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596140-A41C-433F-B267-EECD5D9CADA0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8812"/>
          </a:xfrm>
        </p:spPr>
        <p:txBody>
          <a:bodyPr/>
          <a:lstStyle/>
          <a:p>
            <a:r>
              <a:rPr lang="zh-CN" altLang="en-US" dirty="0" smtClean="0"/>
              <a:t>轨道解的形式中，仅有</a:t>
            </a:r>
            <a:r>
              <a:rPr lang="en-US" altLang="zh-CN" dirty="0" smtClean="0"/>
              <a:t>E</a:t>
            </a:r>
            <a:r>
              <a:rPr lang="zh-CN" altLang="en-US" dirty="0" smtClean="0"/>
              <a:t>是时间的函数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735648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E9CA7D-05AA-4DBB-9409-5CE5D4A7C4C2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36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952" y="4716161"/>
            <a:ext cx="4985772" cy="4469725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881287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234FC3-F2FE-4DE2-AAE8-D3E772E29DB3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952" y="4716161"/>
            <a:ext cx="4985772" cy="4469725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394845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9E0320-74D6-4B4C-82D5-6FC01AE15E9A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952" y="4716161"/>
            <a:ext cx="4985772" cy="4469725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634998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5B953D-CAEB-4580-BD50-84696AE85327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952" y="4716161"/>
            <a:ext cx="4985772" cy="4469725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7937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5D94DD-4293-42CB-9B55-FFCD58CDAF87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8812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76665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2CFEC9-A016-4112-BDB1-D01A44DA2B16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33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8812"/>
          </a:xfrm>
        </p:spPr>
        <p:txBody>
          <a:bodyPr/>
          <a:lstStyle/>
          <a:p>
            <a:r>
              <a:rPr lang="zh-CN" altLang="en-US" dirty="0" smtClean="0"/>
              <a:t>在给定的摄动力作用下，计算积分守恒量（能量、角动量等等）如何变化。然后再由积分守恒量的变化导出轨道根数的变化。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866978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7F780E-C7EA-4BD6-B7A3-C98B89ACDFD3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8812"/>
          </a:xfrm>
        </p:spPr>
        <p:txBody>
          <a:bodyPr/>
          <a:lstStyle/>
          <a:p>
            <a:r>
              <a:rPr lang="zh-CN" altLang="en-US" dirty="0" smtClean="0"/>
              <a:t>关键就是计算</a:t>
            </a:r>
            <a:r>
              <a:rPr lang="en-US" altLang="zh-CN" dirty="0" err="1" smtClean="0"/>
              <a:t>C,h</a:t>
            </a:r>
            <a:r>
              <a:rPr lang="zh-CN" altLang="en-US" dirty="0" smtClean="0"/>
              <a:t>随时间的变化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765072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E961E7-A8F5-4771-8E81-F1A65E28F50B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33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8812"/>
          </a:xfrm>
        </p:spPr>
        <p:txBody>
          <a:bodyPr/>
          <a:lstStyle/>
          <a:p>
            <a:r>
              <a:rPr lang="zh-CN" altLang="en-US" dirty="0" smtClean="0"/>
              <a:t>利用角动量分量改变的方式，可以获得直观理解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325242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DF89E9-929D-4948-8B8E-F021F7A7A601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8812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22266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13F3EE-9658-4CFF-A6FA-ABA455A3CA2C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338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8812"/>
          </a:xfrm>
        </p:spPr>
        <p:txBody>
          <a:bodyPr/>
          <a:lstStyle/>
          <a:p>
            <a:r>
              <a:rPr lang="zh-CN" altLang="en-US" dirty="0" smtClean="0"/>
              <a:t>瞬变量，渐变量。</a:t>
            </a:r>
            <a:r>
              <a:rPr lang="en-US" altLang="zh-CN" dirty="0" smtClean="0"/>
              <a:t>\theta</a:t>
            </a:r>
            <a:r>
              <a:rPr lang="zh-CN" altLang="en-US" dirty="0" smtClean="0"/>
              <a:t>为自升交点量起的角度，因而其瞬间变化源于升交点经度的瞬间变化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smtClean="0"/>
              <a:t>渐变量为瞬变量的时间积分？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576422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2413" y="188913"/>
            <a:ext cx="2084387" cy="5937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4488" y="188913"/>
            <a:ext cx="6105525" cy="59372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4488" y="188913"/>
            <a:ext cx="6551612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370691" name="Picture 3" descr="NJU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86600" y="249238"/>
            <a:ext cx="1676400" cy="566737"/>
          </a:xfrm>
          <a:prstGeom prst="rect">
            <a:avLst/>
          </a:prstGeom>
          <a:noFill/>
        </p:spPr>
      </p:pic>
      <p:sp>
        <p:nvSpPr>
          <p:cNvPr id="370692" name="Line 4"/>
          <p:cNvSpPr>
            <a:spLocks noChangeShapeType="1"/>
          </p:cNvSpPr>
          <p:nvPr/>
        </p:nvSpPr>
        <p:spPr bwMode="auto">
          <a:xfrm>
            <a:off x="457200" y="908050"/>
            <a:ext cx="8305800" cy="0"/>
          </a:xfrm>
          <a:prstGeom prst="line">
            <a:avLst/>
          </a:prstGeom>
          <a:noFill/>
          <a:ln w="4445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0693" name="Line 5"/>
          <p:cNvSpPr>
            <a:spLocks noChangeShapeType="1"/>
          </p:cNvSpPr>
          <p:nvPr/>
        </p:nvSpPr>
        <p:spPr bwMode="auto">
          <a:xfrm>
            <a:off x="457200" y="831850"/>
            <a:ext cx="83058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charset="-122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charset="-122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charset="-122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2.wmf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.wmf"/><Relationship Id="rId18" Type="http://schemas.openxmlformats.org/officeDocument/2006/relationships/oleObject" Target="../embeddings/oleObject48.bin"/><Relationship Id="rId26" Type="http://schemas.openxmlformats.org/officeDocument/2006/relationships/oleObject" Target="../embeddings/oleObject52.bin"/><Relationship Id="rId39" Type="http://schemas.openxmlformats.org/officeDocument/2006/relationships/image" Target="../media/image59.wmf"/><Relationship Id="rId21" Type="http://schemas.openxmlformats.org/officeDocument/2006/relationships/image" Target="../media/image51.wmf"/><Relationship Id="rId34" Type="http://schemas.openxmlformats.org/officeDocument/2006/relationships/oleObject" Target="../embeddings/oleObject56.bin"/><Relationship Id="rId42" Type="http://schemas.openxmlformats.org/officeDocument/2006/relationships/oleObject" Target="../embeddings/oleObject60.bin"/><Relationship Id="rId47" Type="http://schemas.openxmlformats.org/officeDocument/2006/relationships/image" Target="../media/image62.wmf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7.bin"/><Relationship Id="rId29" Type="http://schemas.openxmlformats.org/officeDocument/2006/relationships/image" Target="../media/image55.wmf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46.wmf"/><Relationship Id="rId24" Type="http://schemas.openxmlformats.org/officeDocument/2006/relationships/oleObject" Target="../embeddings/oleObject51.bin"/><Relationship Id="rId32" Type="http://schemas.openxmlformats.org/officeDocument/2006/relationships/oleObject" Target="../embeddings/oleObject55.bin"/><Relationship Id="rId37" Type="http://schemas.openxmlformats.org/officeDocument/2006/relationships/image" Target="../media/image15.wmf"/><Relationship Id="rId40" Type="http://schemas.openxmlformats.org/officeDocument/2006/relationships/oleObject" Target="../embeddings/oleObject59.bin"/><Relationship Id="rId45" Type="http://schemas.openxmlformats.org/officeDocument/2006/relationships/image" Target="../media/image16.wmf"/><Relationship Id="rId5" Type="http://schemas.openxmlformats.org/officeDocument/2006/relationships/image" Target="../media/image43.wmf"/><Relationship Id="rId15" Type="http://schemas.openxmlformats.org/officeDocument/2006/relationships/image" Target="../media/image48.wmf"/><Relationship Id="rId23" Type="http://schemas.openxmlformats.org/officeDocument/2006/relationships/image" Target="../media/image52.wmf"/><Relationship Id="rId28" Type="http://schemas.openxmlformats.org/officeDocument/2006/relationships/oleObject" Target="../embeddings/oleObject53.bin"/><Relationship Id="rId36" Type="http://schemas.openxmlformats.org/officeDocument/2006/relationships/oleObject" Target="../embeddings/oleObject57.bin"/><Relationship Id="rId10" Type="http://schemas.openxmlformats.org/officeDocument/2006/relationships/oleObject" Target="../embeddings/oleObject44.bin"/><Relationship Id="rId19" Type="http://schemas.openxmlformats.org/officeDocument/2006/relationships/image" Target="../media/image50.wmf"/><Relationship Id="rId31" Type="http://schemas.openxmlformats.org/officeDocument/2006/relationships/image" Target="../media/image56.wmf"/><Relationship Id="rId44" Type="http://schemas.openxmlformats.org/officeDocument/2006/relationships/oleObject" Target="../embeddings/oleObject61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45.wmf"/><Relationship Id="rId14" Type="http://schemas.openxmlformats.org/officeDocument/2006/relationships/oleObject" Target="../embeddings/oleObject46.bin"/><Relationship Id="rId22" Type="http://schemas.openxmlformats.org/officeDocument/2006/relationships/oleObject" Target="../embeddings/oleObject50.bin"/><Relationship Id="rId27" Type="http://schemas.openxmlformats.org/officeDocument/2006/relationships/image" Target="../media/image54.wmf"/><Relationship Id="rId30" Type="http://schemas.openxmlformats.org/officeDocument/2006/relationships/oleObject" Target="../embeddings/oleObject54.bin"/><Relationship Id="rId35" Type="http://schemas.openxmlformats.org/officeDocument/2006/relationships/image" Target="../media/image58.wmf"/><Relationship Id="rId43" Type="http://schemas.openxmlformats.org/officeDocument/2006/relationships/image" Target="../media/image61.wmf"/><Relationship Id="rId8" Type="http://schemas.openxmlformats.org/officeDocument/2006/relationships/oleObject" Target="../embeddings/oleObject43.bin"/><Relationship Id="rId3" Type="http://schemas.openxmlformats.org/officeDocument/2006/relationships/notesSlide" Target="../notesSlides/notesSlide11.xml"/><Relationship Id="rId12" Type="http://schemas.openxmlformats.org/officeDocument/2006/relationships/oleObject" Target="../embeddings/oleObject45.bin"/><Relationship Id="rId17" Type="http://schemas.openxmlformats.org/officeDocument/2006/relationships/image" Target="../media/image49.wmf"/><Relationship Id="rId25" Type="http://schemas.openxmlformats.org/officeDocument/2006/relationships/image" Target="../media/image53.wmf"/><Relationship Id="rId33" Type="http://schemas.openxmlformats.org/officeDocument/2006/relationships/image" Target="../media/image57.wmf"/><Relationship Id="rId38" Type="http://schemas.openxmlformats.org/officeDocument/2006/relationships/oleObject" Target="../embeddings/oleObject58.bin"/><Relationship Id="rId46" Type="http://schemas.openxmlformats.org/officeDocument/2006/relationships/oleObject" Target="../embeddings/oleObject62.bin"/><Relationship Id="rId20" Type="http://schemas.openxmlformats.org/officeDocument/2006/relationships/oleObject" Target="../embeddings/oleObject49.bin"/><Relationship Id="rId41" Type="http://schemas.openxmlformats.org/officeDocument/2006/relationships/image" Target="../media/image6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6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64.bin"/><Relationship Id="rId5" Type="http://schemas.openxmlformats.org/officeDocument/2006/relationships/image" Target="../media/image63.wmf"/><Relationship Id="rId4" Type="http://schemas.openxmlformats.org/officeDocument/2006/relationships/oleObject" Target="../embeddings/oleObject6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70.bin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5" Type="http://schemas.openxmlformats.org/officeDocument/2006/relationships/oleObject" Target="../embeddings/oleObject71.bin"/><Relationship Id="rId10" Type="http://schemas.openxmlformats.org/officeDocument/2006/relationships/image" Target="../media/image15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1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6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73.bin"/><Relationship Id="rId5" Type="http://schemas.openxmlformats.org/officeDocument/2006/relationships/image" Target="../media/image67.wmf"/><Relationship Id="rId4" Type="http://schemas.openxmlformats.org/officeDocument/2006/relationships/oleObject" Target="../embeddings/oleObject72.bin"/><Relationship Id="rId9" Type="http://schemas.openxmlformats.org/officeDocument/2006/relationships/image" Target="../media/image6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70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7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78.bin"/><Relationship Id="rId5" Type="http://schemas.openxmlformats.org/officeDocument/2006/relationships/image" Target="../media/image72.wmf"/><Relationship Id="rId4" Type="http://schemas.openxmlformats.org/officeDocument/2006/relationships/oleObject" Target="../embeddings/oleObject77.bin"/><Relationship Id="rId9" Type="http://schemas.openxmlformats.org/officeDocument/2006/relationships/image" Target="../media/image7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7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8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82.bin"/><Relationship Id="rId5" Type="http://schemas.openxmlformats.org/officeDocument/2006/relationships/image" Target="../media/image79.wmf"/><Relationship Id="rId4" Type="http://schemas.openxmlformats.org/officeDocument/2006/relationships/oleObject" Target="../embeddings/oleObject81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8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84.bin"/><Relationship Id="rId5" Type="http://schemas.openxmlformats.org/officeDocument/2006/relationships/image" Target="../media/image81.wmf"/><Relationship Id="rId4" Type="http://schemas.openxmlformats.org/officeDocument/2006/relationships/oleObject" Target="../embeddings/oleObject83.bin"/><Relationship Id="rId9" Type="http://schemas.openxmlformats.org/officeDocument/2006/relationships/image" Target="../media/image83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8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87.bin"/><Relationship Id="rId5" Type="http://schemas.openxmlformats.org/officeDocument/2006/relationships/image" Target="../media/image84.wmf"/><Relationship Id="rId4" Type="http://schemas.openxmlformats.org/officeDocument/2006/relationships/oleObject" Target="../embeddings/oleObject86.bin"/><Relationship Id="rId9" Type="http://schemas.openxmlformats.org/officeDocument/2006/relationships/image" Target="../media/image86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8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90.bin"/><Relationship Id="rId5" Type="http://schemas.openxmlformats.org/officeDocument/2006/relationships/image" Target="../media/image87.wmf"/><Relationship Id="rId4" Type="http://schemas.openxmlformats.org/officeDocument/2006/relationships/oleObject" Target="../embeddings/oleObject89.bin"/><Relationship Id="rId9" Type="http://schemas.openxmlformats.org/officeDocument/2006/relationships/image" Target="../media/image89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9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93.bin"/><Relationship Id="rId5" Type="http://schemas.openxmlformats.org/officeDocument/2006/relationships/image" Target="../media/image90.wmf"/><Relationship Id="rId4" Type="http://schemas.openxmlformats.org/officeDocument/2006/relationships/oleObject" Target="../embeddings/oleObject92.bin"/><Relationship Id="rId9" Type="http://schemas.openxmlformats.org/officeDocument/2006/relationships/image" Target="../media/image92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9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96.bin"/><Relationship Id="rId5" Type="http://schemas.openxmlformats.org/officeDocument/2006/relationships/image" Target="../media/image93.wmf"/><Relationship Id="rId4" Type="http://schemas.openxmlformats.org/officeDocument/2006/relationships/oleObject" Target="../embeddings/oleObject95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9.bin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9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98.bin"/><Relationship Id="rId11" Type="http://schemas.openxmlformats.org/officeDocument/2006/relationships/image" Target="../media/image98.wmf"/><Relationship Id="rId5" Type="http://schemas.openxmlformats.org/officeDocument/2006/relationships/image" Target="../media/image95.wmf"/><Relationship Id="rId10" Type="http://schemas.openxmlformats.org/officeDocument/2006/relationships/oleObject" Target="../embeddings/oleObject100.bin"/><Relationship Id="rId4" Type="http://schemas.openxmlformats.org/officeDocument/2006/relationships/oleObject" Target="../embeddings/oleObject97.bin"/><Relationship Id="rId9" Type="http://schemas.openxmlformats.org/officeDocument/2006/relationships/image" Target="../media/image97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3.bin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0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02.bin"/><Relationship Id="rId11" Type="http://schemas.openxmlformats.org/officeDocument/2006/relationships/image" Target="../media/image102.wmf"/><Relationship Id="rId5" Type="http://schemas.openxmlformats.org/officeDocument/2006/relationships/image" Target="../media/image99.wmf"/><Relationship Id="rId10" Type="http://schemas.openxmlformats.org/officeDocument/2006/relationships/oleObject" Target="../embeddings/oleObject104.bin"/><Relationship Id="rId4" Type="http://schemas.openxmlformats.org/officeDocument/2006/relationships/oleObject" Target="../embeddings/oleObject101.bin"/><Relationship Id="rId9" Type="http://schemas.openxmlformats.org/officeDocument/2006/relationships/image" Target="../media/image101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7.bin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10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06.bin"/><Relationship Id="rId5" Type="http://schemas.openxmlformats.org/officeDocument/2006/relationships/image" Target="../media/image103.wmf"/><Relationship Id="rId4" Type="http://schemas.openxmlformats.org/officeDocument/2006/relationships/oleObject" Target="../embeddings/oleObject105.bin"/><Relationship Id="rId9" Type="http://schemas.openxmlformats.org/officeDocument/2006/relationships/image" Target="../media/image105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106.wmf"/><Relationship Id="rId4" Type="http://schemas.openxmlformats.org/officeDocument/2006/relationships/oleObject" Target="../embeddings/oleObject108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8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1.bin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10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10.bin"/><Relationship Id="rId5" Type="http://schemas.openxmlformats.org/officeDocument/2006/relationships/image" Target="../media/image107.wmf"/><Relationship Id="rId4" Type="http://schemas.openxmlformats.org/officeDocument/2006/relationships/oleObject" Target="../embeddings/oleObject109.bin"/><Relationship Id="rId9" Type="http://schemas.openxmlformats.org/officeDocument/2006/relationships/image" Target="../media/image105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4.bin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1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13.bin"/><Relationship Id="rId11" Type="http://schemas.openxmlformats.org/officeDocument/2006/relationships/image" Target="../media/image112.wmf"/><Relationship Id="rId5" Type="http://schemas.openxmlformats.org/officeDocument/2006/relationships/image" Target="../media/image109.wmf"/><Relationship Id="rId10" Type="http://schemas.openxmlformats.org/officeDocument/2006/relationships/oleObject" Target="../embeddings/oleObject115.bin"/><Relationship Id="rId4" Type="http://schemas.openxmlformats.org/officeDocument/2006/relationships/oleObject" Target="../embeddings/oleObject112.bin"/><Relationship Id="rId9" Type="http://schemas.openxmlformats.org/officeDocument/2006/relationships/image" Target="../media/image111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113.wmf"/><Relationship Id="rId4" Type="http://schemas.openxmlformats.org/officeDocument/2006/relationships/oleObject" Target="../embeddings/oleObject116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9.bin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1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18.bin"/><Relationship Id="rId5" Type="http://schemas.openxmlformats.org/officeDocument/2006/relationships/image" Target="../media/image114.wmf"/><Relationship Id="rId4" Type="http://schemas.openxmlformats.org/officeDocument/2006/relationships/oleObject" Target="../embeddings/oleObject117.bin"/><Relationship Id="rId9" Type="http://schemas.openxmlformats.org/officeDocument/2006/relationships/image" Target="../media/image116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117.wmf"/><Relationship Id="rId4" Type="http://schemas.openxmlformats.org/officeDocument/2006/relationships/oleObject" Target="../embeddings/oleObject120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1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22.bin"/><Relationship Id="rId5" Type="http://schemas.openxmlformats.org/officeDocument/2006/relationships/image" Target="../media/image118.wmf"/><Relationship Id="rId4" Type="http://schemas.openxmlformats.org/officeDocument/2006/relationships/oleObject" Target="../embeddings/oleObject12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6.wmf"/><Relationship Id="rId18" Type="http://schemas.openxmlformats.org/officeDocument/2006/relationships/oleObject" Target="../embeddings/oleObject17.bin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20.wmf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6.bin"/><Relationship Id="rId20" Type="http://schemas.openxmlformats.org/officeDocument/2006/relationships/oleObject" Target="../embeddings/oleObject18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5" Type="http://schemas.openxmlformats.org/officeDocument/2006/relationships/image" Target="../media/image17.wmf"/><Relationship Id="rId10" Type="http://schemas.openxmlformats.org/officeDocument/2006/relationships/oleObject" Target="../embeddings/oleObject13.bin"/><Relationship Id="rId19" Type="http://schemas.openxmlformats.org/officeDocument/2006/relationships/image" Target="../media/image19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1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25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30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34.wmf"/><Relationship Id="rId5" Type="http://schemas.openxmlformats.org/officeDocument/2006/relationships/image" Target="../media/image31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39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38.wmf"/><Relationship Id="rId5" Type="http://schemas.openxmlformats.org/officeDocument/2006/relationships/image" Target="../media/image35.wmf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3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778" name="Picture 2" descr="40-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3" y="1106488"/>
            <a:ext cx="8280400" cy="553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1783" name="Text Box 7"/>
          <p:cNvSpPr txBox="1">
            <a:spLocks noChangeArrowheads="1"/>
          </p:cNvSpPr>
          <p:nvPr/>
        </p:nvSpPr>
        <p:spPr bwMode="auto">
          <a:xfrm>
            <a:off x="714375" y="1271588"/>
            <a:ext cx="7815263" cy="304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kumimoji="1" lang="zh-CN" altLang="en-US" sz="4400" b="1">
                <a:solidFill>
                  <a:srgbClr val="FFFF00"/>
                </a:solidFill>
                <a:latin typeface="Times New Roman" pitchFamily="18" charset="0"/>
              </a:rPr>
              <a:t>第四章</a:t>
            </a:r>
          </a:p>
          <a:p>
            <a:pPr algn="dist">
              <a:spcBef>
                <a:spcPct val="50000"/>
              </a:spcBef>
            </a:pPr>
            <a:r>
              <a:rPr kumimoji="1" lang="zh-CN" altLang="en-US" sz="880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受摄二体问题</a:t>
            </a:r>
          </a:p>
        </p:txBody>
      </p:sp>
      <p:sp>
        <p:nvSpPr>
          <p:cNvPr id="331784" name="Rectangle 8"/>
          <p:cNvSpPr>
            <a:spLocks noGrp="1" noChangeArrowheads="1"/>
          </p:cNvSpPr>
          <p:nvPr>
            <p:ph type="ctrTitle"/>
          </p:nvPr>
        </p:nvSpPr>
        <p:spPr>
          <a:xfrm>
            <a:off x="385763" y="230188"/>
            <a:ext cx="7772400" cy="569912"/>
          </a:xfrm>
        </p:spPr>
        <p:txBody>
          <a:bodyPr/>
          <a:lstStyle/>
          <a:p>
            <a:r>
              <a:rPr lang="zh-CN" altLang="en-US"/>
              <a:t>天体力学基础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40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96186"/>
              </p:ext>
            </p:extLst>
          </p:nvPr>
        </p:nvGraphicFramePr>
        <p:xfrm>
          <a:off x="227013" y="1006475"/>
          <a:ext cx="8478837" cy="230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201" name="Equation" r:id="rId4" imgW="4762440" imgH="1295280" progId="Equation.DSMT4">
                  <p:embed/>
                </p:oleObj>
              </mc:Choice>
              <mc:Fallback>
                <p:oleObj name="Equation" r:id="rId4" imgW="4762440" imgH="129528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13" y="1006475"/>
                        <a:ext cx="8478837" cy="2306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336056"/>
              </p:ext>
            </p:extLst>
          </p:nvPr>
        </p:nvGraphicFramePr>
        <p:xfrm>
          <a:off x="5405438" y="3369663"/>
          <a:ext cx="2589212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202" name="Equation" r:id="rId6" imgW="2006600" imgH="457200" progId="Equation.DSMT4">
                  <p:embed/>
                </p:oleObj>
              </mc:Choice>
              <mc:Fallback>
                <p:oleObj name="Equation" r:id="rId6" imgW="2006600" imgH="4572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5438" y="3369663"/>
                        <a:ext cx="2589212" cy="593725"/>
                      </a:xfrm>
                      <a:prstGeom prst="rect">
                        <a:avLst/>
                      </a:prstGeom>
                      <a:solidFill>
                        <a:srgbClr val="BFBFBF">
                          <a:alpha val="50980"/>
                        </a:srgbClr>
                      </a:solidFill>
                      <a:ln w="28575">
                        <a:solidFill>
                          <a:srgbClr val="7575D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407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4.1.2 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Gauss</a:t>
            </a:r>
            <a:r>
              <a:rPr lang="zh-CN" altLang="en-US" dirty="0"/>
              <a:t>型受摄运动方程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196929"/>
              </p:ext>
            </p:extLst>
          </p:nvPr>
        </p:nvGraphicFramePr>
        <p:xfrm>
          <a:off x="0" y="3544503"/>
          <a:ext cx="8931275" cy="320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203" name="Equation" r:id="rId8" imgW="5016240" imgH="1803240" progId="Equation.DSMT4">
                  <p:embed/>
                </p:oleObj>
              </mc:Choice>
              <mc:Fallback>
                <p:oleObj name="Equation" r:id="rId8" imgW="5016240" imgH="180324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544503"/>
                        <a:ext cx="8931275" cy="3209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38" name="Line 54"/>
          <p:cNvSpPr>
            <a:spLocks noChangeShapeType="1"/>
          </p:cNvSpPr>
          <p:nvPr/>
        </p:nvSpPr>
        <p:spPr bwMode="auto">
          <a:xfrm flipV="1">
            <a:off x="7885113" y="5157788"/>
            <a:ext cx="642937" cy="300037"/>
          </a:xfrm>
          <a:prstGeom prst="line">
            <a:avLst/>
          </a:prstGeom>
          <a:noFill/>
          <a:ln w="28575">
            <a:solidFill>
              <a:srgbClr val="0000CC"/>
            </a:solidFill>
            <a:prstDash val="sysDot"/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2437" name="Line 53"/>
          <p:cNvSpPr>
            <a:spLocks noChangeShapeType="1"/>
          </p:cNvSpPr>
          <p:nvPr/>
        </p:nvSpPr>
        <p:spPr bwMode="auto">
          <a:xfrm rot="16200000" flipH="1" flipV="1">
            <a:off x="7388225" y="5487988"/>
            <a:ext cx="557213" cy="47148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272425" name="Group 41"/>
          <p:cNvGrpSpPr>
            <a:grpSpLocks/>
          </p:cNvGrpSpPr>
          <p:nvPr/>
        </p:nvGrpSpPr>
        <p:grpSpPr bwMode="auto">
          <a:xfrm>
            <a:off x="5926138" y="979488"/>
            <a:ext cx="2684462" cy="2640012"/>
            <a:chOff x="3238" y="680"/>
            <a:chExt cx="2195" cy="2248"/>
          </a:xfrm>
        </p:grpSpPr>
        <p:sp>
          <p:nvSpPr>
            <p:cNvPr id="272391" name="Oval 7"/>
            <p:cNvSpPr>
              <a:spLocks noChangeArrowheads="1"/>
            </p:cNvSpPr>
            <p:nvPr/>
          </p:nvSpPr>
          <p:spPr bwMode="auto">
            <a:xfrm>
              <a:off x="3238" y="836"/>
              <a:ext cx="2101" cy="2092"/>
            </a:xfrm>
            <a:prstGeom prst="ellipse">
              <a:avLst/>
            </a:prstGeom>
            <a:noFill/>
            <a:ln w="28575" algn="ctr">
              <a:solidFill>
                <a:srgbClr val="FFCC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2392" name="Freeform 8"/>
            <p:cNvSpPr>
              <a:spLocks/>
            </p:cNvSpPr>
            <p:nvPr/>
          </p:nvSpPr>
          <p:spPr bwMode="auto">
            <a:xfrm>
              <a:off x="3242" y="1901"/>
              <a:ext cx="2096" cy="1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01" y="108"/>
                </a:cxn>
                <a:cxn ang="0">
                  <a:pos x="1629" y="9"/>
                </a:cxn>
              </a:cxnLst>
              <a:rect l="0" t="0" r="r" b="b"/>
              <a:pathLst>
                <a:path w="1629" h="109">
                  <a:moveTo>
                    <a:pt x="0" y="0"/>
                  </a:moveTo>
                  <a:cubicBezTo>
                    <a:pt x="265" y="53"/>
                    <a:pt x="530" y="107"/>
                    <a:pt x="801" y="108"/>
                  </a:cubicBezTo>
                  <a:cubicBezTo>
                    <a:pt x="1072" y="109"/>
                    <a:pt x="1350" y="59"/>
                    <a:pt x="1629" y="9"/>
                  </a:cubicBezTo>
                </a:path>
              </a:pathLst>
            </a:custGeom>
            <a:noFill/>
            <a:ln w="28575" cap="flat" cmpd="sng">
              <a:solidFill>
                <a:srgbClr val="FFCC00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2393" name="Line 9"/>
            <p:cNvSpPr>
              <a:spLocks noChangeShapeType="1"/>
            </p:cNvSpPr>
            <p:nvPr/>
          </p:nvSpPr>
          <p:spPr bwMode="auto">
            <a:xfrm flipH="1">
              <a:off x="3881" y="1883"/>
              <a:ext cx="432" cy="26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stealth" w="lg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2394" name="Line 10"/>
            <p:cNvSpPr>
              <a:spLocks noChangeShapeType="1"/>
            </p:cNvSpPr>
            <p:nvPr/>
          </p:nvSpPr>
          <p:spPr bwMode="auto">
            <a:xfrm>
              <a:off x="4313" y="1883"/>
              <a:ext cx="879" cy="14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stealth" w="lg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2395" name="Line 11"/>
            <p:cNvSpPr>
              <a:spLocks noChangeShapeType="1"/>
            </p:cNvSpPr>
            <p:nvPr/>
          </p:nvSpPr>
          <p:spPr bwMode="auto">
            <a:xfrm flipV="1">
              <a:off x="4313" y="830"/>
              <a:ext cx="0" cy="105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stealth" w="lg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72396" name="Object 12"/>
            <p:cNvGraphicFramePr>
              <a:graphicFrameLocks noChangeAspect="1"/>
            </p:cNvGraphicFramePr>
            <p:nvPr/>
          </p:nvGraphicFramePr>
          <p:xfrm>
            <a:off x="4036" y="2092"/>
            <a:ext cx="113" cy="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718" name="Equation" r:id="rId4" imgW="164885" imgH="164885" progId="Equation.DSMT4">
                    <p:embed/>
                  </p:oleObj>
                </mc:Choice>
                <mc:Fallback>
                  <p:oleObj name="Equation" r:id="rId4" imgW="164885" imgH="164885" progId="Equation.DSMT4">
                    <p:embed/>
                    <p:pic>
                      <p:nvPicPr>
                        <p:cNvPr id="0" name="Picture 3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6" y="2092"/>
                          <a:ext cx="113" cy="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2397" name="Object 13"/>
            <p:cNvGraphicFramePr>
              <a:graphicFrameLocks noChangeAspect="1"/>
            </p:cNvGraphicFramePr>
            <p:nvPr/>
          </p:nvGraphicFramePr>
          <p:xfrm>
            <a:off x="4269" y="680"/>
            <a:ext cx="104" cy="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719" name="Equation" r:id="rId6" imgW="152268" imgH="164957" progId="Equation.DSMT4">
                    <p:embed/>
                  </p:oleObj>
                </mc:Choice>
                <mc:Fallback>
                  <p:oleObj name="Equation" r:id="rId6" imgW="152268" imgH="164957" progId="Equation.DSMT4">
                    <p:embed/>
                    <p:pic>
                      <p:nvPicPr>
                        <p:cNvPr id="0" name="Picture 3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9" y="680"/>
                          <a:ext cx="104" cy="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2398" name="Object 14"/>
            <p:cNvGraphicFramePr>
              <a:graphicFrameLocks noChangeAspect="1"/>
            </p:cNvGraphicFramePr>
            <p:nvPr/>
          </p:nvGraphicFramePr>
          <p:xfrm>
            <a:off x="4938" y="2022"/>
            <a:ext cx="113" cy="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720" name="Equation" r:id="rId8" imgW="164885" imgH="164885" progId="Equation.DSMT4">
                    <p:embed/>
                  </p:oleObj>
                </mc:Choice>
                <mc:Fallback>
                  <p:oleObj name="Equation" r:id="rId8" imgW="164885" imgH="164885" progId="Equation.DSMT4">
                    <p:embed/>
                    <p:pic>
                      <p:nvPicPr>
                        <p:cNvPr id="0" name="Picture 3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8" y="2022"/>
                          <a:ext cx="113" cy="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2399" name="Object 15"/>
            <p:cNvGraphicFramePr>
              <a:graphicFrameLocks noChangeAspect="1"/>
            </p:cNvGraphicFramePr>
            <p:nvPr/>
          </p:nvGraphicFramePr>
          <p:xfrm>
            <a:off x="4135" y="1791"/>
            <a:ext cx="140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721" name="Equation" r:id="rId10" imgW="164814" imgH="177492" progId="Equation.DSMT4">
                    <p:embed/>
                  </p:oleObj>
                </mc:Choice>
                <mc:Fallback>
                  <p:oleObj name="Equation" r:id="rId10" imgW="164814" imgH="177492" progId="Equation.DSMT4">
                    <p:embed/>
                    <p:pic>
                      <p:nvPicPr>
                        <p:cNvPr id="0" name="Picture 3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5" y="1791"/>
                          <a:ext cx="140" cy="1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2400" name="Freeform 16"/>
            <p:cNvSpPr>
              <a:spLocks/>
            </p:cNvSpPr>
            <p:nvPr/>
          </p:nvSpPr>
          <p:spPr bwMode="auto">
            <a:xfrm>
              <a:off x="3458" y="1262"/>
              <a:ext cx="1679" cy="1234"/>
            </a:xfrm>
            <a:custGeom>
              <a:avLst/>
              <a:gdLst/>
              <a:ahLst/>
              <a:cxnLst>
                <a:cxn ang="0">
                  <a:pos x="0" y="963"/>
                </a:cxn>
                <a:cxn ang="0">
                  <a:pos x="810" y="666"/>
                </a:cxn>
                <a:cxn ang="0">
                  <a:pos x="1305" y="0"/>
                </a:cxn>
              </a:cxnLst>
              <a:rect l="0" t="0" r="r" b="b"/>
              <a:pathLst>
                <a:path w="1305" h="963">
                  <a:moveTo>
                    <a:pt x="0" y="963"/>
                  </a:moveTo>
                  <a:cubicBezTo>
                    <a:pt x="296" y="894"/>
                    <a:pt x="593" y="826"/>
                    <a:pt x="810" y="666"/>
                  </a:cubicBezTo>
                  <a:cubicBezTo>
                    <a:pt x="1027" y="506"/>
                    <a:pt x="1166" y="253"/>
                    <a:pt x="1305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2401" name="Line 17"/>
            <p:cNvSpPr>
              <a:spLocks noChangeShapeType="1"/>
            </p:cNvSpPr>
            <p:nvPr/>
          </p:nvSpPr>
          <p:spPr bwMode="auto">
            <a:xfrm flipV="1">
              <a:off x="4313" y="1442"/>
              <a:ext cx="711" cy="45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2402" name="Line 18"/>
            <p:cNvSpPr>
              <a:spLocks noChangeShapeType="1"/>
            </p:cNvSpPr>
            <p:nvPr/>
          </p:nvSpPr>
          <p:spPr bwMode="auto">
            <a:xfrm>
              <a:off x="4313" y="1883"/>
              <a:ext cx="272" cy="136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2403" name="Freeform 19"/>
            <p:cNvSpPr>
              <a:spLocks/>
            </p:cNvSpPr>
            <p:nvPr/>
          </p:nvSpPr>
          <p:spPr bwMode="auto">
            <a:xfrm>
              <a:off x="4403" y="1820"/>
              <a:ext cx="54" cy="99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99" y="126"/>
                </a:cxn>
                <a:cxn ang="0">
                  <a:pos x="0" y="207"/>
                </a:cxn>
              </a:cxnLst>
              <a:rect l="0" t="0" r="r" b="b"/>
              <a:pathLst>
                <a:path w="108" h="207">
                  <a:moveTo>
                    <a:pt x="54" y="0"/>
                  </a:moveTo>
                  <a:cubicBezTo>
                    <a:pt x="81" y="46"/>
                    <a:pt x="108" y="92"/>
                    <a:pt x="99" y="126"/>
                  </a:cubicBezTo>
                  <a:cubicBezTo>
                    <a:pt x="90" y="160"/>
                    <a:pt x="45" y="183"/>
                    <a:pt x="0" y="207"/>
                  </a:cubicBezTo>
                </a:path>
              </a:pathLst>
            </a:custGeom>
            <a:noFill/>
            <a:ln w="19050" cap="flat" cmpd="sng">
              <a:solidFill>
                <a:srgbClr val="0000CC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2404" name="Freeform 20"/>
            <p:cNvSpPr>
              <a:spLocks/>
            </p:cNvSpPr>
            <p:nvPr/>
          </p:nvSpPr>
          <p:spPr bwMode="auto">
            <a:xfrm>
              <a:off x="4241" y="1928"/>
              <a:ext cx="135" cy="2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261" y="108"/>
                </a:cxn>
                <a:cxn ang="0">
                  <a:pos x="504" y="0"/>
                </a:cxn>
              </a:cxnLst>
              <a:rect l="0" t="0" r="r" b="b"/>
              <a:pathLst>
                <a:path w="504" h="112">
                  <a:moveTo>
                    <a:pt x="0" y="27"/>
                  </a:moveTo>
                  <a:cubicBezTo>
                    <a:pt x="88" y="69"/>
                    <a:pt x="177" y="112"/>
                    <a:pt x="261" y="108"/>
                  </a:cubicBezTo>
                  <a:cubicBezTo>
                    <a:pt x="345" y="104"/>
                    <a:pt x="462" y="19"/>
                    <a:pt x="504" y="0"/>
                  </a:cubicBezTo>
                </a:path>
              </a:pathLst>
            </a:custGeom>
            <a:noFill/>
            <a:ln w="19050" cap="flat" cmpd="sng">
              <a:solidFill>
                <a:srgbClr val="0000CC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2405" name="Freeform 21"/>
            <p:cNvSpPr>
              <a:spLocks/>
            </p:cNvSpPr>
            <p:nvPr/>
          </p:nvSpPr>
          <p:spPr bwMode="auto">
            <a:xfrm>
              <a:off x="4799" y="1820"/>
              <a:ext cx="27" cy="1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6" y="198"/>
                </a:cxn>
                <a:cxn ang="0">
                  <a:pos x="54" y="450"/>
                </a:cxn>
              </a:cxnLst>
              <a:rect l="0" t="0" r="r" b="b"/>
              <a:pathLst>
                <a:path w="135" h="450">
                  <a:moveTo>
                    <a:pt x="0" y="0"/>
                  </a:moveTo>
                  <a:cubicBezTo>
                    <a:pt x="58" y="61"/>
                    <a:pt x="117" y="123"/>
                    <a:pt x="126" y="198"/>
                  </a:cubicBezTo>
                  <a:cubicBezTo>
                    <a:pt x="135" y="273"/>
                    <a:pt x="94" y="361"/>
                    <a:pt x="54" y="450"/>
                  </a:cubicBezTo>
                </a:path>
              </a:pathLst>
            </a:custGeom>
            <a:noFill/>
            <a:ln w="19050" cap="flat" cmpd="sng">
              <a:solidFill>
                <a:srgbClr val="0000CC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72406" name="Object 22"/>
            <p:cNvGraphicFramePr>
              <a:graphicFrameLocks noChangeAspect="1"/>
            </p:cNvGraphicFramePr>
            <p:nvPr/>
          </p:nvGraphicFramePr>
          <p:xfrm>
            <a:off x="4861" y="1782"/>
            <a:ext cx="92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722" name="Equation" r:id="rId12" imgW="88707" imgH="164742" progId="Equation.DSMT4">
                    <p:embed/>
                  </p:oleObj>
                </mc:Choice>
                <mc:Fallback>
                  <p:oleObj name="Equation" r:id="rId12" imgW="88707" imgH="164742" progId="Equation.DSMT4">
                    <p:embed/>
                    <p:pic>
                      <p:nvPicPr>
                        <p:cNvPr id="0" name="Picture 3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1" y="1782"/>
                          <a:ext cx="92" cy="1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2407" name="Object 23"/>
            <p:cNvGraphicFramePr>
              <a:graphicFrameLocks noChangeAspect="1"/>
            </p:cNvGraphicFramePr>
            <p:nvPr/>
          </p:nvGraphicFramePr>
          <p:xfrm>
            <a:off x="4443" y="1754"/>
            <a:ext cx="337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723" name="Equation" r:id="rId14" imgW="393529" imgH="203112" progId="Equation.DSMT4">
                    <p:embed/>
                  </p:oleObj>
                </mc:Choice>
                <mc:Fallback>
                  <p:oleObj name="Equation" r:id="rId14" imgW="393529" imgH="203112" progId="Equation.DSMT4">
                    <p:embed/>
                    <p:pic>
                      <p:nvPicPr>
                        <p:cNvPr id="0" name="Picture 3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3" y="1754"/>
                          <a:ext cx="337" cy="1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2408" name="Object 24"/>
            <p:cNvGraphicFramePr>
              <a:graphicFrameLocks noChangeAspect="1"/>
            </p:cNvGraphicFramePr>
            <p:nvPr/>
          </p:nvGraphicFramePr>
          <p:xfrm>
            <a:off x="4347" y="1955"/>
            <a:ext cx="108" cy="1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724" name="Equation" r:id="rId16" imgW="164885" imgH="164885" progId="Equation.DSMT4">
                    <p:embed/>
                  </p:oleObj>
                </mc:Choice>
                <mc:Fallback>
                  <p:oleObj name="Equation" r:id="rId16" imgW="164885" imgH="164885" progId="Equation.DSMT4">
                    <p:embed/>
                    <p:pic>
                      <p:nvPicPr>
                        <p:cNvPr id="0" name="Picture 3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7" y="1955"/>
                          <a:ext cx="108" cy="1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2409" name="Oval 25"/>
            <p:cNvSpPr>
              <a:spLocks noChangeArrowheads="1"/>
            </p:cNvSpPr>
            <p:nvPr/>
          </p:nvSpPr>
          <p:spPr bwMode="auto">
            <a:xfrm>
              <a:off x="5015" y="1406"/>
              <a:ext cx="38" cy="45"/>
            </a:xfrm>
            <a:prstGeom prst="ellipse">
              <a:avLst/>
            </a:prstGeom>
            <a:solidFill>
              <a:srgbClr val="FF0000"/>
            </a:solidFill>
            <a:ln w="28575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2410" name="Oval 26"/>
            <p:cNvSpPr>
              <a:spLocks noChangeArrowheads="1"/>
            </p:cNvSpPr>
            <p:nvPr/>
          </p:nvSpPr>
          <p:spPr bwMode="auto">
            <a:xfrm>
              <a:off x="4296" y="1857"/>
              <a:ext cx="38" cy="45"/>
            </a:xfrm>
            <a:prstGeom prst="ellipse">
              <a:avLst/>
            </a:prstGeom>
            <a:solidFill>
              <a:srgbClr val="FFCC00"/>
            </a:solidFill>
            <a:ln w="28575" algn="ctr">
              <a:solidFill>
                <a:srgbClr val="FFCC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2411" name="Line 27"/>
            <p:cNvSpPr>
              <a:spLocks noChangeShapeType="1"/>
            </p:cNvSpPr>
            <p:nvPr/>
          </p:nvSpPr>
          <p:spPr bwMode="auto">
            <a:xfrm flipH="1" flipV="1">
              <a:off x="4041" y="1395"/>
              <a:ext cx="270" cy="4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72412" name="Object 28"/>
            <p:cNvGraphicFramePr>
              <a:graphicFrameLocks noChangeAspect="1"/>
            </p:cNvGraphicFramePr>
            <p:nvPr/>
          </p:nvGraphicFramePr>
          <p:xfrm>
            <a:off x="4073" y="1325"/>
            <a:ext cx="125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725" name="Equation" r:id="rId18" imgW="126780" imgH="164814" progId="Equation.DSMT4">
                    <p:embed/>
                  </p:oleObj>
                </mc:Choice>
                <mc:Fallback>
                  <p:oleObj name="Equation" r:id="rId18" imgW="126780" imgH="164814" progId="Equation.DSMT4">
                    <p:embed/>
                    <p:pic>
                      <p:nvPicPr>
                        <p:cNvPr id="0" name="Picture 3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3" y="1325"/>
                          <a:ext cx="125" cy="1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2413" name="Line 29"/>
            <p:cNvSpPr>
              <a:spLocks noChangeShapeType="1"/>
            </p:cNvSpPr>
            <p:nvPr/>
          </p:nvSpPr>
          <p:spPr bwMode="auto">
            <a:xfrm flipV="1">
              <a:off x="5049" y="1125"/>
              <a:ext cx="135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2414" name="Line 30"/>
            <p:cNvSpPr>
              <a:spLocks noChangeShapeType="1"/>
            </p:cNvSpPr>
            <p:nvPr/>
          </p:nvSpPr>
          <p:spPr bwMode="auto">
            <a:xfrm flipH="1" flipV="1">
              <a:off x="4761" y="1395"/>
              <a:ext cx="270" cy="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2415" name="Line 31"/>
            <p:cNvSpPr>
              <a:spLocks noChangeShapeType="1"/>
            </p:cNvSpPr>
            <p:nvPr/>
          </p:nvSpPr>
          <p:spPr bwMode="auto">
            <a:xfrm flipH="1" flipV="1">
              <a:off x="4896" y="1134"/>
              <a:ext cx="135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72416" name="Object 32"/>
            <p:cNvGraphicFramePr>
              <a:graphicFrameLocks noChangeAspect="1"/>
            </p:cNvGraphicFramePr>
            <p:nvPr/>
          </p:nvGraphicFramePr>
          <p:xfrm>
            <a:off x="5195" y="1078"/>
            <a:ext cx="136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726" name="Equation" r:id="rId20" imgW="126725" imgH="177415" progId="Equation.DSMT4">
                    <p:embed/>
                  </p:oleObj>
                </mc:Choice>
                <mc:Fallback>
                  <p:oleObj name="Equation" r:id="rId20" imgW="126725" imgH="177415" progId="Equation.DSMT4">
                    <p:embed/>
                    <p:pic>
                      <p:nvPicPr>
                        <p:cNvPr id="0" name="Picture 3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5" y="1078"/>
                          <a:ext cx="136" cy="1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2417" name="Object 33"/>
            <p:cNvGraphicFramePr>
              <a:graphicFrameLocks noChangeAspect="1"/>
            </p:cNvGraphicFramePr>
            <p:nvPr/>
          </p:nvGraphicFramePr>
          <p:xfrm>
            <a:off x="4665" y="1392"/>
            <a:ext cx="177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727" name="Equation" r:id="rId22" imgW="164814" imgH="177492" progId="Equation.DSMT4">
                    <p:embed/>
                  </p:oleObj>
                </mc:Choice>
                <mc:Fallback>
                  <p:oleObj name="Equation" r:id="rId22" imgW="164814" imgH="177492" progId="Equation.DSMT4">
                    <p:embed/>
                    <p:pic>
                      <p:nvPicPr>
                        <p:cNvPr id="0" name="Picture 3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5" y="1392"/>
                          <a:ext cx="177" cy="1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2418" name="Object 34"/>
            <p:cNvGraphicFramePr>
              <a:graphicFrameLocks noChangeAspect="1"/>
            </p:cNvGraphicFramePr>
            <p:nvPr/>
          </p:nvGraphicFramePr>
          <p:xfrm>
            <a:off x="4721" y="1075"/>
            <a:ext cx="136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728" name="Equation" r:id="rId24" imgW="126725" imgH="177415" progId="Equation.DSMT4">
                    <p:embed/>
                  </p:oleObj>
                </mc:Choice>
                <mc:Fallback>
                  <p:oleObj name="Equation" r:id="rId24" imgW="126725" imgH="177415" progId="Equation.DSMT4">
                    <p:embed/>
                    <p:pic>
                      <p:nvPicPr>
                        <p:cNvPr id="0" name="Picture 3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1" y="1075"/>
                          <a:ext cx="136" cy="1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2419" name="Line 35"/>
            <p:cNvSpPr>
              <a:spLocks noChangeShapeType="1"/>
            </p:cNvSpPr>
            <p:nvPr/>
          </p:nvSpPr>
          <p:spPr bwMode="auto">
            <a:xfrm flipV="1">
              <a:off x="5040" y="1260"/>
              <a:ext cx="306" cy="18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72420" name="Object 36"/>
            <p:cNvGraphicFramePr>
              <a:graphicFrameLocks noChangeAspect="1"/>
            </p:cNvGraphicFramePr>
            <p:nvPr/>
          </p:nvGraphicFramePr>
          <p:xfrm>
            <a:off x="5311" y="1250"/>
            <a:ext cx="122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729" name="Equation" r:id="rId26" imgW="114102" imgH="177492" progId="Equation.DSMT4">
                    <p:embed/>
                  </p:oleObj>
                </mc:Choice>
                <mc:Fallback>
                  <p:oleObj name="Equation" r:id="rId26" imgW="114102" imgH="177492" progId="Equation.DSMT4">
                    <p:embed/>
                    <p:pic>
                      <p:nvPicPr>
                        <p:cNvPr id="0" name="Picture 3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1" y="1250"/>
                          <a:ext cx="122" cy="1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2421" name="Freeform 37"/>
            <p:cNvSpPr>
              <a:spLocks/>
            </p:cNvSpPr>
            <p:nvPr/>
          </p:nvSpPr>
          <p:spPr bwMode="auto">
            <a:xfrm>
              <a:off x="5112" y="1323"/>
              <a:ext cx="54" cy="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" y="54"/>
                </a:cxn>
              </a:cxnLst>
              <a:rect l="0" t="0" r="r" b="b"/>
              <a:pathLst>
                <a:path w="54" h="54">
                  <a:moveTo>
                    <a:pt x="0" y="0"/>
                  </a:moveTo>
                  <a:cubicBezTo>
                    <a:pt x="0" y="0"/>
                    <a:pt x="27" y="27"/>
                    <a:pt x="54" y="54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72422" name="Object 38"/>
            <p:cNvGraphicFramePr>
              <a:graphicFrameLocks noChangeAspect="1"/>
            </p:cNvGraphicFramePr>
            <p:nvPr/>
          </p:nvGraphicFramePr>
          <p:xfrm>
            <a:off x="5136" y="1252"/>
            <a:ext cx="96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730" name="Equation" r:id="rId28" imgW="152334" imgH="139639" progId="Equation.DSMT4">
                    <p:embed/>
                  </p:oleObj>
                </mc:Choice>
                <mc:Fallback>
                  <p:oleObj name="Equation" r:id="rId28" imgW="152334" imgH="139639" progId="Equation.DSMT4">
                    <p:embed/>
                    <p:pic>
                      <p:nvPicPr>
                        <p:cNvPr id="0" name="Picture 3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1252"/>
                          <a:ext cx="96" cy="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2423" name="Object 39"/>
          <p:cNvGraphicFramePr>
            <a:graphicFrameLocks noChangeAspect="1"/>
          </p:cNvGraphicFramePr>
          <p:nvPr/>
        </p:nvGraphicFramePr>
        <p:xfrm>
          <a:off x="409575" y="1017588"/>
          <a:ext cx="5384800" cy="566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31" name="Equation" r:id="rId30" imgW="3136900" imgH="3302000" progId="Equation.DSMT4">
                  <p:embed/>
                </p:oleObj>
              </mc:Choice>
              <mc:Fallback>
                <p:oleObj name="Equation" r:id="rId30" imgW="3136900" imgH="3302000" progId="Equation.DSMT4">
                  <p:embed/>
                  <p:pic>
                    <p:nvPicPr>
                      <p:cNvPr id="0" name="Picture 3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" y="1017588"/>
                        <a:ext cx="5384800" cy="566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424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949323"/>
              </p:ext>
            </p:extLst>
          </p:nvPr>
        </p:nvGraphicFramePr>
        <p:xfrm>
          <a:off x="4259263" y="3017838"/>
          <a:ext cx="1673225" cy="169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32" name="Equation" r:id="rId32" imgW="1435100" imgH="1447800" progId="Equation.DSMT4">
                  <p:embed/>
                </p:oleObj>
              </mc:Choice>
              <mc:Fallback>
                <p:oleObj name="Equation" r:id="rId32" imgW="1435100" imgH="1447800" progId="Equation.DSMT4">
                  <p:embed/>
                  <p:pic>
                    <p:nvPicPr>
                      <p:cNvPr id="0" name="Picture 3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9263" y="3017838"/>
                        <a:ext cx="1673225" cy="1690687"/>
                      </a:xfrm>
                      <a:prstGeom prst="rect">
                        <a:avLst/>
                      </a:prstGeom>
                      <a:solidFill>
                        <a:srgbClr val="BFBFBF">
                          <a:alpha val="50980"/>
                        </a:srgbClr>
                      </a:solidFill>
                      <a:ln w="28575">
                        <a:solidFill>
                          <a:srgbClr val="7575D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2426" name="Oval 42"/>
          <p:cNvSpPr>
            <a:spLocks noChangeArrowheads="1"/>
          </p:cNvSpPr>
          <p:nvPr/>
        </p:nvSpPr>
        <p:spPr bwMode="auto">
          <a:xfrm>
            <a:off x="5114925" y="5029200"/>
            <a:ext cx="2957513" cy="165735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2427" name="Line 43"/>
          <p:cNvSpPr>
            <a:spLocks noChangeShapeType="1"/>
          </p:cNvSpPr>
          <p:nvPr/>
        </p:nvSpPr>
        <p:spPr bwMode="auto">
          <a:xfrm flipV="1">
            <a:off x="6943725" y="5457825"/>
            <a:ext cx="928688" cy="414338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2428" name="Line 44"/>
          <p:cNvSpPr>
            <a:spLocks noChangeShapeType="1"/>
          </p:cNvSpPr>
          <p:nvPr/>
        </p:nvSpPr>
        <p:spPr bwMode="auto">
          <a:xfrm flipH="1" flipV="1">
            <a:off x="7329488" y="4957763"/>
            <a:ext cx="557212" cy="47148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2430" name="Oval 46"/>
          <p:cNvSpPr>
            <a:spLocks noChangeArrowheads="1"/>
          </p:cNvSpPr>
          <p:nvPr/>
        </p:nvSpPr>
        <p:spPr bwMode="auto">
          <a:xfrm>
            <a:off x="7858125" y="5414963"/>
            <a:ext cx="71438" cy="71437"/>
          </a:xfrm>
          <a:prstGeom prst="ellipse">
            <a:avLst/>
          </a:prstGeom>
          <a:solidFill>
            <a:srgbClr val="FF0000"/>
          </a:solidFill>
          <a:ln w="2857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72431" name="Oval 47"/>
          <p:cNvSpPr>
            <a:spLocks noChangeArrowheads="1"/>
          </p:cNvSpPr>
          <p:nvPr/>
        </p:nvSpPr>
        <p:spPr bwMode="auto">
          <a:xfrm>
            <a:off x="6916738" y="5845175"/>
            <a:ext cx="71437" cy="71438"/>
          </a:xfrm>
          <a:prstGeom prst="ellipse">
            <a:avLst/>
          </a:prstGeom>
          <a:solidFill>
            <a:srgbClr val="FF0000"/>
          </a:solidFill>
          <a:ln w="2857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72432" name="Object 48"/>
          <p:cNvGraphicFramePr>
            <a:graphicFrameLocks noChangeAspect="1"/>
          </p:cNvGraphicFramePr>
          <p:nvPr/>
        </p:nvGraphicFramePr>
        <p:xfrm>
          <a:off x="6734175" y="5872163"/>
          <a:ext cx="32067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33" name="Equation" r:id="rId34" imgW="190500" imgH="228600" progId="Equation.DSMT4">
                  <p:embed/>
                </p:oleObj>
              </mc:Choice>
              <mc:Fallback>
                <p:oleObj name="Equation" r:id="rId34" imgW="190500" imgH="228600" progId="Equation.DSMT4">
                  <p:embed/>
                  <p:pic>
                    <p:nvPicPr>
                      <p:cNvPr id="0" name="Picture 3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4175" y="5872163"/>
                        <a:ext cx="320675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433" name="Object 49"/>
          <p:cNvGraphicFramePr>
            <a:graphicFrameLocks noChangeAspect="1"/>
          </p:cNvGraphicFramePr>
          <p:nvPr/>
        </p:nvGraphicFramePr>
        <p:xfrm>
          <a:off x="7715250" y="5445125"/>
          <a:ext cx="341313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34" name="Equation" r:id="rId36" imgW="203112" imgH="228501" progId="Equation.DSMT4">
                  <p:embed/>
                </p:oleObj>
              </mc:Choice>
              <mc:Fallback>
                <p:oleObj name="Equation" r:id="rId36" imgW="203112" imgH="228501" progId="Equation.DSMT4">
                  <p:embed/>
                  <p:pic>
                    <p:nvPicPr>
                      <p:cNvPr id="0" name="Picture 3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0" y="5445125"/>
                        <a:ext cx="341313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434" name="Object 50"/>
          <p:cNvGraphicFramePr>
            <a:graphicFrameLocks noChangeAspect="1"/>
          </p:cNvGraphicFramePr>
          <p:nvPr/>
        </p:nvGraphicFramePr>
        <p:xfrm>
          <a:off x="7381875" y="4765675"/>
          <a:ext cx="23336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35" name="Equation" r:id="rId38" imgW="126780" imgH="164814" progId="Equation.DSMT4">
                  <p:embed/>
                </p:oleObj>
              </mc:Choice>
              <mc:Fallback>
                <p:oleObj name="Equation" r:id="rId38" imgW="126780" imgH="164814" progId="Equation.DSMT4">
                  <p:embed/>
                  <p:pic>
                    <p:nvPicPr>
                      <p:cNvPr id="0" name="Picture 3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75" y="4765675"/>
                        <a:ext cx="23336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435" name="Object 51"/>
          <p:cNvGraphicFramePr>
            <a:graphicFrameLocks noChangeAspect="1"/>
          </p:cNvGraphicFramePr>
          <p:nvPr/>
        </p:nvGraphicFramePr>
        <p:xfrm>
          <a:off x="7518400" y="5881688"/>
          <a:ext cx="303213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36" name="Equation" r:id="rId40" imgW="164885" imgH="164885" progId="Equation.DSMT4">
                  <p:embed/>
                </p:oleObj>
              </mc:Choice>
              <mc:Fallback>
                <p:oleObj name="Equation" r:id="rId40" imgW="164885" imgH="164885" progId="Equation.DSMT4">
                  <p:embed/>
                  <p:pic>
                    <p:nvPicPr>
                      <p:cNvPr id="0" name="Picture 3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8400" y="5881688"/>
                        <a:ext cx="303213" cy="303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436" name="Object 52"/>
          <p:cNvGraphicFramePr>
            <a:graphicFrameLocks noChangeAspect="1"/>
          </p:cNvGraphicFramePr>
          <p:nvPr/>
        </p:nvGraphicFramePr>
        <p:xfrm>
          <a:off x="6521450" y="6319838"/>
          <a:ext cx="2365375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37" name="Equation" r:id="rId42" imgW="1282700" imgH="203200" progId="Equation.DSMT4">
                  <p:embed/>
                </p:oleObj>
              </mc:Choice>
              <mc:Fallback>
                <p:oleObj name="Equation" r:id="rId42" imgW="1282700" imgH="203200" progId="Equation.DSMT4">
                  <p:embed/>
                  <p:pic>
                    <p:nvPicPr>
                      <p:cNvPr id="0" name="Picture 3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1450" y="6319838"/>
                        <a:ext cx="2365375" cy="3762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439" name="Object 55"/>
          <p:cNvGraphicFramePr>
            <a:graphicFrameLocks noChangeAspect="1"/>
          </p:cNvGraphicFramePr>
          <p:nvPr/>
        </p:nvGraphicFramePr>
        <p:xfrm>
          <a:off x="8507413" y="5211763"/>
          <a:ext cx="2095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38" name="Equation" r:id="rId44" imgW="114102" imgH="177492" progId="Equation.DSMT4">
                  <p:embed/>
                </p:oleObj>
              </mc:Choice>
              <mc:Fallback>
                <p:oleObj name="Equation" r:id="rId44" imgW="114102" imgH="177492" progId="Equation.DSMT4">
                  <p:embed/>
                  <p:pic>
                    <p:nvPicPr>
                      <p:cNvPr id="0" name="Picture 3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7413" y="5211763"/>
                        <a:ext cx="209550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2440" name="Freeform 56"/>
          <p:cNvSpPr>
            <a:spLocks/>
          </p:cNvSpPr>
          <p:nvPr/>
        </p:nvSpPr>
        <p:spPr bwMode="auto">
          <a:xfrm>
            <a:off x="7743825" y="5238750"/>
            <a:ext cx="357188" cy="90488"/>
          </a:xfrm>
          <a:custGeom>
            <a:avLst/>
            <a:gdLst/>
            <a:ahLst/>
            <a:cxnLst>
              <a:cxn ang="0">
                <a:pos x="0" y="39"/>
              </a:cxn>
              <a:cxn ang="0">
                <a:pos x="117" y="3"/>
              </a:cxn>
              <a:cxn ang="0">
                <a:pos x="225" y="57"/>
              </a:cxn>
            </a:cxnLst>
            <a:rect l="0" t="0" r="r" b="b"/>
            <a:pathLst>
              <a:path w="225" h="57">
                <a:moveTo>
                  <a:pt x="0" y="39"/>
                </a:moveTo>
                <a:cubicBezTo>
                  <a:pt x="40" y="19"/>
                  <a:pt x="80" y="0"/>
                  <a:pt x="117" y="3"/>
                </a:cubicBezTo>
                <a:cubicBezTo>
                  <a:pt x="154" y="6"/>
                  <a:pt x="189" y="31"/>
                  <a:pt x="225" y="57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stealth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272441" name="Object 57"/>
          <p:cNvGraphicFramePr>
            <a:graphicFrameLocks noChangeAspect="1"/>
          </p:cNvGraphicFramePr>
          <p:nvPr/>
        </p:nvGraphicFramePr>
        <p:xfrm>
          <a:off x="7839075" y="4987925"/>
          <a:ext cx="246063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39" name="Equation" r:id="rId46" imgW="152334" imgH="139639" progId="Equation.DSMT4">
                  <p:embed/>
                </p:oleObj>
              </mc:Choice>
              <mc:Fallback>
                <p:oleObj name="Equation" r:id="rId46" imgW="152334" imgH="139639" progId="Equation.DSMT4">
                  <p:embed/>
                  <p:pic>
                    <p:nvPicPr>
                      <p:cNvPr id="0" name="Picture 3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9075" y="4987925"/>
                        <a:ext cx="246063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2442" name="Rectangle 5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4.1.2 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Gauss</a:t>
            </a:r>
            <a:r>
              <a:rPr lang="zh-CN" altLang="en-US" dirty="0"/>
              <a:t>型受摄运动方程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44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3500575"/>
              </p:ext>
            </p:extLst>
          </p:nvPr>
        </p:nvGraphicFramePr>
        <p:xfrm>
          <a:off x="522574" y="1100846"/>
          <a:ext cx="72898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504" name="Equation" r:id="rId4" imgW="4241520" imgH="2958840" progId="Equation.DSMT4">
                  <p:embed/>
                </p:oleObj>
              </mc:Choice>
              <mc:Fallback>
                <p:oleObj name="Equation" r:id="rId4" imgW="4241520" imgH="295884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574" y="1100846"/>
                        <a:ext cx="7289800" cy="5083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43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4.1.2 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Gauss</a:t>
            </a:r>
            <a:r>
              <a:rPr lang="zh-CN" altLang="en-US" dirty="0"/>
              <a:t>型受摄运动方程</a:t>
            </a: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336924"/>
              </p:ext>
            </p:extLst>
          </p:nvPr>
        </p:nvGraphicFramePr>
        <p:xfrm>
          <a:off x="6395872" y="2444039"/>
          <a:ext cx="2400300" cy="174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505" name="Equation" r:id="rId6" imgW="1396800" imgH="1015920" progId="Equation.DSMT4">
                  <p:embed/>
                </p:oleObj>
              </mc:Choice>
              <mc:Fallback>
                <p:oleObj name="Equation" r:id="rId6" imgW="139680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5872" y="2444039"/>
                        <a:ext cx="2400300" cy="174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4.1.2 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Gauss</a:t>
            </a:r>
            <a:r>
              <a:rPr lang="zh-CN" altLang="en-US" dirty="0"/>
              <a:t>型受摄运动方程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1402" y="984251"/>
            <a:ext cx="8681776" cy="102542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zh-CN" altLang="en-US" sz="2400" b="1" dirty="0" smtClean="0">
                <a:solidFill>
                  <a:srgbClr val="FF0000"/>
                </a:solidFill>
              </a:rPr>
              <a:t>相对运动与绝对运动  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000" baseline="-25000" dirty="0" smtClean="0">
                <a:latin typeface="+mn-ea"/>
              </a:rPr>
              <a:t>2</a:t>
            </a:r>
            <a:r>
              <a:rPr lang="zh-CN" altLang="en-US" sz="2000" dirty="0" smtClean="0">
                <a:latin typeface="+mn-ea"/>
              </a:rPr>
              <a:t>相对于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000" baseline="-25000" dirty="0" smtClean="0">
                <a:latin typeface="+mn-ea"/>
              </a:rPr>
              <a:t>1</a:t>
            </a:r>
            <a:r>
              <a:rPr lang="zh-CN" altLang="en-US" sz="2000" dirty="0" smtClean="0">
                <a:latin typeface="+mn-ea"/>
              </a:rPr>
              <a:t>的运动可由上述</a:t>
            </a:r>
            <a:r>
              <a:rPr lang="zh-CN" altLang="en-US" sz="2000" dirty="0">
                <a:latin typeface="+mn-ea"/>
              </a:rPr>
              <a:t>方程解出，</a:t>
            </a:r>
            <a:r>
              <a:rPr lang="zh-CN" altLang="en-US" sz="2000" dirty="0" smtClean="0">
                <a:latin typeface="+mn-ea"/>
              </a:rPr>
              <a:t>但其绝对运动要在惯性坐标系内计算，特别地，系统的质心</a:t>
            </a:r>
            <a:r>
              <a:rPr lang="zh-CN" altLang="en-US" sz="2000" dirty="0">
                <a:latin typeface="+mn-ea"/>
              </a:rPr>
              <a:t>运动也受外力的影响</a:t>
            </a:r>
            <a:r>
              <a:rPr lang="zh-CN" altLang="en-US" sz="2400" dirty="0">
                <a:latin typeface="+mn-ea"/>
              </a:rPr>
              <a:t>。</a:t>
            </a:r>
          </a:p>
        </p:txBody>
      </p:sp>
      <p:graphicFrame>
        <p:nvGraphicFramePr>
          <p:cNvPr id="373764" name="Object 4"/>
          <p:cNvGraphicFramePr>
            <a:graphicFrameLocks noChangeAspect="1"/>
          </p:cNvGraphicFramePr>
          <p:nvPr/>
        </p:nvGraphicFramePr>
        <p:xfrm>
          <a:off x="491916" y="1904023"/>
          <a:ext cx="3041650" cy="186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811" name="Equation" r:id="rId3" imgW="1447800" imgH="889000" progId="Equation.DSMT4">
                  <p:embed/>
                </p:oleObj>
              </mc:Choice>
              <mc:Fallback>
                <p:oleObj name="Equation" r:id="rId3" imgW="1447800" imgH="889000" progId="Equation.DSMT4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916" y="1904023"/>
                        <a:ext cx="3041650" cy="186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3768" name="AutoShape 8"/>
          <p:cNvSpPr>
            <a:spLocks noChangeArrowheads="1"/>
          </p:cNvSpPr>
          <p:nvPr/>
        </p:nvSpPr>
        <p:spPr bwMode="auto">
          <a:xfrm>
            <a:off x="3560763" y="2673961"/>
            <a:ext cx="1317625" cy="150812"/>
          </a:xfrm>
          <a:prstGeom prst="rightArrow">
            <a:avLst>
              <a:gd name="adj1" fmla="val 50000"/>
              <a:gd name="adj2" fmla="val 218422"/>
            </a:avLst>
          </a:prstGeom>
          <a:solidFill>
            <a:srgbClr val="FFC000"/>
          </a:solidFill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452178" y="4099902"/>
            <a:ext cx="8229597" cy="2437099"/>
            <a:chOff x="452178" y="4099902"/>
            <a:chExt cx="8229597" cy="2437099"/>
          </a:xfrm>
        </p:grpSpPr>
        <p:graphicFrame>
          <p:nvGraphicFramePr>
            <p:cNvPr id="373765" name="Object 5"/>
            <p:cNvGraphicFramePr>
              <a:graphicFrameLocks noChangeAspect="1"/>
            </p:cNvGraphicFramePr>
            <p:nvPr/>
          </p:nvGraphicFramePr>
          <p:xfrm>
            <a:off x="514835" y="4099902"/>
            <a:ext cx="3548063" cy="1385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4812" name="Equation" r:id="rId5" imgW="1689100" imgH="660400" progId="Equation.DSMT4">
                    <p:embed/>
                  </p:oleObj>
                </mc:Choice>
                <mc:Fallback>
                  <p:oleObj name="Equation" r:id="rId5" imgW="1689100" imgH="660400" progId="Equation.DSMT4">
                    <p:embed/>
                    <p:pic>
                      <p:nvPicPr>
                        <p:cNvPr id="0" name="Picture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835" y="4099902"/>
                          <a:ext cx="3548063" cy="13858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3767" name="Text Box 7"/>
            <p:cNvSpPr txBox="1">
              <a:spLocks noChangeArrowheads="1"/>
            </p:cNvSpPr>
            <p:nvPr/>
          </p:nvSpPr>
          <p:spPr bwMode="auto">
            <a:xfrm>
              <a:off x="5084763" y="4198341"/>
              <a:ext cx="2728912" cy="6413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+mn-ea"/>
                  <a:ea typeface="+mn-ea"/>
                </a:rPr>
                <a:t>受摄运动方程只是解了相对运动方程</a:t>
              </a:r>
            </a:p>
          </p:txBody>
        </p:sp>
        <p:sp>
          <p:nvSpPr>
            <p:cNvPr id="373771" name="Text Box 11"/>
            <p:cNvSpPr txBox="1">
              <a:spLocks noChangeArrowheads="1"/>
            </p:cNvSpPr>
            <p:nvPr/>
          </p:nvSpPr>
          <p:spPr bwMode="auto">
            <a:xfrm>
              <a:off x="452178" y="5829115"/>
              <a:ext cx="8229597" cy="70788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zh-CN" sz="2000" baseline="-25000" dirty="0" smtClean="0">
                  <a:latin typeface="+mn-ea"/>
                </a:rPr>
                <a:t>1</a:t>
              </a:r>
              <a:r>
                <a:rPr lang="zh-CN" altLang="en-US" sz="2000" b="1" dirty="0" smtClean="0">
                  <a:latin typeface="+mn-ea"/>
                  <a:ea typeface="+mn-ea"/>
                </a:rPr>
                <a:t>的绝对运动</a:t>
              </a:r>
              <a:r>
                <a:rPr lang="zh-CN" altLang="en-US" sz="2000" b="1" dirty="0">
                  <a:latin typeface="+mn-ea"/>
                  <a:ea typeface="+mn-ea"/>
                </a:rPr>
                <a:t>也受外力</a:t>
              </a:r>
              <a:r>
                <a:rPr lang="zh-CN" altLang="en-US" sz="2000" b="1" dirty="0" smtClean="0">
                  <a:latin typeface="+mn-ea"/>
                  <a:ea typeface="+mn-ea"/>
                </a:rPr>
                <a:t>影响</a:t>
              </a:r>
              <a:r>
                <a:rPr lang="en-US" altLang="zh-CN" sz="2000" b="1" dirty="0" smtClean="0">
                  <a:latin typeface="+mn-ea"/>
                  <a:ea typeface="+mn-ea"/>
                </a:rPr>
                <a:t>. </a:t>
              </a:r>
              <a:r>
                <a:rPr lang="zh-CN" altLang="en-US" sz="2000" b="1" dirty="0" smtClean="0">
                  <a:latin typeface="+mn-ea"/>
                  <a:ea typeface="+mn-ea"/>
                </a:rPr>
                <a:t>但</a:t>
              </a:r>
              <a:r>
                <a:rPr lang="zh-CN" altLang="en-US" sz="2000" b="1" dirty="0">
                  <a:latin typeface="+mn-ea"/>
                  <a:ea typeface="+mn-ea"/>
                </a:rPr>
                <a:t>多数情况下</a:t>
              </a:r>
              <a:r>
                <a:rPr lang="zh-CN" altLang="en-US" sz="2000" b="1" dirty="0" smtClean="0">
                  <a:latin typeface="+mn-ea"/>
                  <a:ea typeface="+mn-ea"/>
                </a:rPr>
                <a:t>，</a:t>
              </a:r>
              <a:r>
                <a:rPr lang="en-US" altLang="zh-CN" sz="2000" i="1" dirty="0" smtClean="0">
                  <a:latin typeface="+mn-ea"/>
                  <a:ea typeface="+mn-ea"/>
                  <a:cs typeface="Times New Roman" pitchFamily="18" charset="0"/>
                </a:rPr>
                <a:t> </a:t>
              </a:r>
              <a:r>
                <a:rPr lang="en-US" altLang="zh-CN" sz="2000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zh-CN" sz="2000" baseline="-25000" dirty="0" smtClean="0">
                  <a:latin typeface="+mn-ea"/>
                </a:rPr>
                <a:t>1</a:t>
              </a:r>
              <a:r>
                <a:rPr lang="zh-CN" altLang="en-US" sz="2000" b="1" dirty="0" smtClean="0">
                  <a:latin typeface="+mn-ea"/>
                  <a:ea typeface="+mn-ea"/>
                </a:rPr>
                <a:t>的</a:t>
              </a:r>
              <a:r>
                <a:rPr lang="zh-CN" altLang="en-US" sz="2000" b="1" dirty="0">
                  <a:latin typeface="+mn-ea"/>
                  <a:ea typeface="+mn-ea"/>
                </a:rPr>
                <a:t>绝对运动可以</a:t>
              </a:r>
              <a:r>
                <a:rPr lang="zh-CN" altLang="en-US" sz="2000" b="1" dirty="0" smtClean="0">
                  <a:latin typeface="+mn-ea"/>
                  <a:ea typeface="+mn-ea"/>
                </a:rPr>
                <a:t>忽略</a:t>
              </a:r>
              <a:r>
                <a:rPr lang="en-US" altLang="zh-CN" sz="2000" b="1" dirty="0" smtClean="0">
                  <a:latin typeface="+mn-ea"/>
                  <a:ea typeface="+mn-ea"/>
                </a:rPr>
                <a:t>.</a:t>
              </a:r>
              <a:r>
                <a:rPr lang="zh-CN" altLang="en-US" sz="2000" b="1" dirty="0" smtClean="0">
                  <a:latin typeface="+mn-ea"/>
                  <a:ea typeface="+mn-ea"/>
                </a:rPr>
                <a:t>如</a:t>
              </a:r>
              <a:r>
                <a:rPr lang="zh-CN" altLang="en-US" sz="2000" b="1" dirty="0">
                  <a:latin typeface="+mn-ea"/>
                  <a:ea typeface="+mn-ea"/>
                </a:rPr>
                <a:t>太阳系行星运动、</a:t>
              </a:r>
              <a:r>
                <a:rPr lang="zh-CN" altLang="en-US" sz="2000" b="1" dirty="0" smtClean="0">
                  <a:latin typeface="+mn-ea"/>
                  <a:ea typeface="+mn-ea"/>
                </a:rPr>
                <a:t>人造地球卫星</a:t>
              </a:r>
              <a:r>
                <a:rPr lang="en-US" altLang="zh-CN" sz="2000" b="1" dirty="0" smtClean="0">
                  <a:latin typeface="+mn-ea"/>
                  <a:ea typeface="+mn-ea"/>
                </a:rPr>
                <a:t>.</a:t>
              </a:r>
              <a:endParaRPr lang="zh-CN" altLang="en-US" sz="2000" b="1" dirty="0">
                <a:latin typeface="+mn-ea"/>
                <a:ea typeface="+mn-ea"/>
              </a:endParaRPr>
            </a:p>
          </p:txBody>
        </p:sp>
        <p:sp>
          <p:nvSpPr>
            <p:cNvPr id="373772" name="Text Box 12"/>
            <p:cNvSpPr txBox="1">
              <a:spLocks noChangeArrowheads="1"/>
            </p:cNvSpPr>
            <p:nvPr/>
          </p:nvSpPr>
          <p:spPr bwMode="auto">
            <a:xfrm>
              <a:off x="5224463" y="5003292"/>
              <a:ext cx="296386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 smtClean="0">
                  <a:solidFill>
                    <a:srgbClr val="0000CC"/>
                  </a:solidFill>
                  <a:latin typeface="+mn-ea"/>
                  <a:ea typeface="+mn-ea"/>
                </a:rPr>
                <a:t>还</a:t>
              </a:r>
              <a:r>
                <a:rPr lang="zh-CN" altLang="en-US" b="1" dirty="0">
                  <a:solidFill>
                    <a:srgbClr val="0000CC"/>
                  </a:solidFill>
                  <a:latin typeface="+mn-ea"/>
                  <a:ea typeface="+mn-ea"/>
                </a:rPr>
                <a:t>需解此</a:t>
              </a:r>
              <a:r>
                <a:rPr lang="zh-CN" altLang="en-US" b="1" dirty="0" smtClean="0">
                  <a:solidFill>
                    <a:srgbClr val="0000CC"/>
                  </a:solidFill>
                  <a:latin typeface="+mn-ea"/>
                  <a:ea typeface="+mn-ea"/>
                </a:rPr>
                <a:t>方程</a:t>
              </a:r>
              <a:endParaRPr lang="zh-CN" altLang="en-US" b="1" dirty="0">
                <a:solidFill>
                  <a:srgbClr val="0000CC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946650" y="1725613"/>
            <a:ext cx="3813175" cy="2051050"/>
            <a:chOff x="3222" y="2812"/>
            <a:chExt cx="2402" cy="1292"/>
          </a:xfrm>
        </p:grpSpPr>
        <p:sp>
          <p:nvSpPr>
            <p:cNvPr id="373774" name="Oval 14"/>
            <p:cNvSpPr>
              <a:spLocks noChangeArrowheads="1"/>
            </p:cNvSpPr>
            <p:nvPr/>
          </p:nvSpPr>
          <p:spPr bwMode="auto">
            <a:xfrm>
              <a:off x="3222" y="3060"/>
              <a:ext cx="1863" cy="1044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3775" name="Line 15"/>
            <p:cNvSpPr>
              <a:spLocks noChangeShapeType="1"/>
            </p:cNvSpPr>
            <p:nvPr/>
          </p:nvSpPr>
          <p:spPr bwMode="auto">
            <a:xfrm flipV="1">
              <a:off x="4374" y="3330"/>
              <a:ext cx="585" cy="26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73776" name="Line 16"/>
            <p:cNvSpPr>
              <a:spLocks noChangeShapeType="1"/>
            </p:cNvSpPr>
            <p:nvPr/>
          </p:nvSpPr>
          <p:spPr bwMode="auto">
            <a:xfrm flipV="1">
              <a:off x="4968" y="3141"/>
              <a:ext cx="405" cy="189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73777" name="Line 17"/>
            <p:cNvSpPr>
              <a:spLocks noChangeShapeType="1"/>
            </p:cNvSpPr>
            <p:nvPr/>
          </p:nvSpPr>
          <p:spPr bwMode="auto">
            <a:xfrm rot="16200000" flipV="1">
              <a:off x="4681" y="3034"/>
              <a:ext cx="405" cy="189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73778" name="Oval 18"/>
            <p:cNvSpPr>
              <a:spLocks noChangeArrowheads="1"/>
            </p:cNvSpPr>
            <p:nvPr/>
          </p:nvSpPr>
          <p:spPr bwMode="auto">
            <a:xfrm>
              <a:off x="4950" y="3303"/>
              <a:ext cx="45" cy="45"/>
            </a:xfrm>
            <a:prstGeom prst="ellipse">
              <a:avLst/>
            </a:prstGeom>
            <a:solidFill>
              <a:srgbClr val="FF0000"/>
            </a:solidFill>
            <a:ln w="28575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3779" name="Oval 19"/>
            <p:cNvSpPr>
              <a:spLocks noChangeArrowheads="1"/>
            </p:cNvSpPr>
            <p:nvPr/>
          </p:nvSpPr>
          <p:spPr bwMode="auto">
            <a:xfrm>
              <a:off x="4357" y="3574"/>
              <a:ext cx="45" cy="45"/>
            </a:xfrm>
            <a:prstGeom prst="ellipse">
              <a:avLst/>
            </a:prstGeom>
            <a:solidFill>
              <a:srgbClr val="FF0000"/>
            </a:solidFill>
            <a:ln w="28575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373780" name="Object 20"/>
            <p:cNvGraphicFramePr>
              <a:graphicFrameLocks noChangeAspect="1"/>
            </p:cNvGraphicFramePr>
            <p:nvPr/>
          </p:nvGraphicFramePr>
          <p:xfrm>
            <a:off x="4242" y="3591"/>
            <a:ext cx="202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4813" name="Equation" r:id="rId7" imgW="190500" imgH="228600" progId="Equation.DSMT4">
                    <p:embed/>
                  </p:oleObj>
                </mc:Choice>
                <mc:Fallback>
                  <p:oleObj name="Equation" r:id="rId7" imgW="190500" imgH="228600" progId="Equation.DSMT4">
                    <p:embed/>
                    <p:pic>
                      <p:nvPicPr>
                        <p:cNvPr id="0" name="Picture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2" y="3591"/>
                          <a:ext cx="202" cy="2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3781" name="Object 21"/>
            <p:cNvGraphicFramePr>
              <a:graphicFrameLocks noChangeAspect="1"/>
            </p:cNvGraphicFramePr>
            <p:nvPr/>
          </p:nvGraphicFramePr>
          <p:xfrm>
            <a:off x="4860" y="3322"/>
            <a:ext cx="215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4814" name="Equation" r:id="rId9" imgW="203112" imgH="228501" progId="Equation.DSMT4">
                    <p:embed/>
                  </p:oleObj>
                </mc:Choice>
                <mc:Fallback>
                  <p:oleObj name="Equation" r:id="rId9" imgW="203112" imgH="228501" progId="Equation.DSMT4">
                    <p:embed/>
                    <p:pic>
                      <p:nvPicPr>
                        <p:cNvPr id="0" name="Picture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0" y="3322"/>
                          <a:ext cx="215" cy="2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3782" name="Object 22"/>
            <p:cNvGraphicFramePr>
              <a:graphicFrameLocks noChangeAspect="1"/>
            </p:cNvGraphicFramePr>
            <p:nvPr/>
          </p:nvGraphicFramePr>
          <p:xfrm>
            <a:off x="5377" y="3121"/>
            <a:ext cx="132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4815" name="Equation" r:id="rId11" imgW="114102" imgH="177492" progId="Equation.DSMT4">
                    <p:embed/>
                  </p:oleObj>
                </mc:Choice>
                <mc:Fallback>
                  <p:oleObj name="Equation" r:id="rId11" imgW="114102" imgH="177492" progId="Equation.DSMT4">
                    <p:embed/>
                    <p:pic>
                      <p:nvPicPr>
                        <p:cNvPr id="0" name="Picture 1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7" y="3121"/>
                          <a:ext cx="132" cy="2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3783" name="Object 23"/>
            <p:cNvGraphicFramePr>
              <a:graphicFrameLocks noChangeAspect="1"/>
            </p:cNvGraphicFramePr>
            <p:nvPr/>
          </p:nvGraphicFramePr>
          <p:xfrm>
            <a:off x="4857" y="2812"/>
            <a:ext cx="147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4816" name="Equation" r:id="rId13" imgW="126780" imgH="215526" progId="Equation.DSMT4">
                    <p:embed/>
                  </p:oleObj>
                </mc:Choice>
                <mc:Fallback>
                  <p:oleObj name="Equation" r:id="rId13" imgW="126780" imgH="215526" progId="Equation.DSMT4">
                    <p:embed/>
                    <p:pic>
                      <p:nvPicPr>
                        <p:cNvPr id="0" name="Picture 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7" y="2812"/>
                          <a:ext cx="147" cy="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3784" name="Object 24"/>
            <p:cNvGraphicFramePr>
              <a:graphicFrameLocks noChangeAspect="1"/>
            </p:cNvGraphicFramePr>
            <p:nvPr/>
          </p:nvGraphicFramePr>
          <p:xfrm>
            <a:off x="4621" y="3621"/>
            <a:ext cx="1003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4817" name="Equation" r:id="rId15" imgW="863225" imgH="203112" progId="Equation.DSMT4">
                    <p:embed/>
                  </p:oleObj>
                </mc:Choice>
                <mc:Fallback>
                  <p:oleObj name="Equation" r:id="rId15" imgW="863225" imgH="203112" progId="Equation.DSMT4">
                    <p:embed/>
                    <p:pic>
                      <p:nvPicPr>
                        <p:cNvPr id="0" name="Picture 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1" y="3621"/>
                          <a:ext cx="1003" cy="23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4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3770525"/>
              </p:ext>
            </p:extLst>
          </p:nvPr>
        </p:nvGraphicFramePr>
        <p:xfrm>
          <a:off x="396875" y="1016000"/>
          <a:ext cx="6456363" cy="568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26" name="Equation" r:id="rId4" imgW="4038480" imgH="3555720" progId="Equation.DSMT4">
                  <p:embed/>
                </p:oleObj>
              </mc:Choice>
              <mc:Fallback>
                <p:oleObj name="Equation" r:id="rId4" imgW="4038480" imgH="355572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1016000"/>
                        <a:ext cx="6456363" cy="568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8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8399573"/>
              </p:ext>
            </p:extLst>
          </p:nvPr>
        </p:nvGraphicFramePr>
        <p:xfrm>
          <a:off x="5700058" y="2984500"/>
          <a:ext cx="30892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27" name="Equation" r:id="rId6" imgW="2044440" imgH="355320" progId="Equation.DSMT4">
                  <p:embed/>
                </p:oleObj>
              </mc:Choice>
              <mc:Fallback>
                <p:oleObj name="Equation" r:id="rId6" imgW="2044440" imgH="35532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0058" y="2984500"/>
                        <a:ext cx="3089275" cy="539750"/>
                      </a:xfrm>
                      <a:prstGeom prst="rect">
                        <a:avLst/>
                      </a:prstGeom>
                      <a:solidFill>
                        <a:srgbClr val="C0C0C0">
                          <a:alpha val="50999"/>
                        </a:srgbClr>
                      </a:solidFill>
                      <a:ln w="28575">
                        <a:solidFill>
                          <a:srgbClr val="3366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90" name="Object 10"/>
          <p:cNvGraphicFramePr>
            <a:graphicFrameLocks noChangeAspect="1"/>
          </p:cNvGraphicFramePr>
          <p:nvPr/>
        </p:nvGraphicFramePr>
        <p:xfrm>
          <a:off x="5729591" y="1423649"/>
          <a:ext cx="3044150" cy="1302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28" name="Equation" r:id="rId8" imgW="2146300" imgH="914400" progId="Equation.DSMT4">
                  <p:embed/>
                </p:oleObj>
              </mc:Choice>
              <mc:Fallback>
                <p:oleObj name="Equation" r:id="rId8" imgW="2146300" imgH="91440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9591" y="1423649"/>
                        <a:ext cx="3044150" cy="1302122"/>
                      </a:xfrm>
                      <a:prstGeom prst="rect">
                        <a:avLst/>
                      </a:prstGeom>
                      <a:solidFill>
                        <a:srgbClr val="C0C0C0">
                          <a:alpha val="50999"/>
                        </a:srgbClr>
                      </a:solidFill>
                      <a:ln w="28575">
                        <a:solidFill>
                          <a:srgbClr val="3366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49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4.1.3 </a:t>
            </a:r>
            <a:r>
              <a:rPr lang="zh-CN" altLang="en-US" dirty="0"/>
              <a:t>卫星轨道运动的例子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4.1.3 </a:t>
            </a:r>
            <a:r>
              <a:rPr lang="zh-CN" altLang="en-US" dirty="0" smtClean="0"/>
              <a:t>卫星轨道运动的例子</a:t>
            </a:r>
            <a:endParaRPr lang="zh-CN" altLang="en-US" dirty="0"/>
          </a:p>
        </p:txBody>
      </p:sp>
      <p:graphicFrame>
        <p:nvGraphicFramePr>
          <p:cNvPr id="403458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5679402"/>
              </p:ext>
            </p:extLst>
          </p:nvPr>
        </p:nvGraphicFramePr>
        <p:xfrm>
          <a:off x="440192" y="1004889"/>
          <a:ext cx="7744102" cy="5817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554" name="Equation" r:id="rId3" imgW="5105160" imgH="3835080" progId="Equation.DSMT4">
                  <p:embed/>
                </p:oleObj>
              </mc:Choice>
              <mc:Fallback>
                <p:oleObj name="Equation" r:id="rId3" imgW="5105160" imgH="3835080" progId="Equation.DSMT4">
                  <p:embed/>
                  <p:pic>
                    <p:nvPicPr>
                      <p:cNvPr id="0" name="Picture 3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192" y="1004889"/>
                        <a:ext cx="7744102" cy="58174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9312584"/>
              </p:ext>
            </p:extLst>
          </p:nvPr>
        </p:nvGraphicFramePr>
        <p:xfrm>
          <a:off x="6598371" y="1331170"/>
          <a:ext cx="2279222" cy="1791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555" name="Equation" r:id="rId5" imgW="1942920" imgH="1523880" progId="Equation.DSMT4">
                  <p:embed/>
                </p:oleObj>
              </mc:Choice>
              <mc:Fallback>
                <p:oleObj name="Equation" r:id="rId5" imgW="1942920" imgH="152388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8371" y="1331170"/>
                        <a:ext cx="2279222" cy="1791408"/>
                      </a:xfrm>
                      <a:prstGeom prst="rect">
                        <a:avLst/>
                      </a:prstGeom>
                      <a:solidFill>
                        <a:srgbClr val="C0C0C0">
                          <a:alpha val="50999"/>
                        </a:srgbClr>
                      </a:solidFill>
                      <a:ln w="28575">
                        <a:solidFill>
                          <a:srgbClr val="3366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85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3783356"/>
              </p:ext>
            </p:extLst>
          </p:nvPr>
        </p:nvGraphicFramePr>
        <p:xfrm>
          <a:off x="479580" y="1054100"/>
          <a:ext cx="8128000" cy="530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28" name="Equation" r:id="rId4" imgW="4508280" imgH="2946240" progId="Equation.DSMT4">
                  <p:embed/>
                </p:oleObj>
              </mc:Choice>
              <mc:Fallback>
                <p:oleObj name="Equation" r:id="rId4" imgW="4508280" imgH="294624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580" y="1054100"/>
                        <a:ext cx="8128000" cy="530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35" name="Object 7"/>
          <p:cNvGraphicFramePr>
            <a:graphicFrameLocks noChangeAspect="1"/>
          </p:cNvGraphicFramePr>
          <p:nvPr/>
        </p:nvGraphicFramePr>
        <p:xfrm>
          <a:off x="5468938" y="3932238"/>
          <a:ext cx="3138487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29" name="Equation" r:id="rId6" imgW="2043813" imgH="355446" progId="Equation.DSMT4">
                  <p:embed/>
                </p:oleObj>
              </mc:Choice>
              <mc:Fallback>
                <p:oleObj name="Equation" r:id="rId6" imgW="2043813" imgH="355446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8938" y="3932238"/>
                        <a:ext cx="3138487" cy="547687"/>
                      </a:xfrm>
                      <a:prstGeom prst="rect">
                        <a:avLst/>
                      </a:prstGeom>
                      <a:solidFill>
                        <a:srgbClr val="C0C0C0">
                          <a:alpha val="50999"/>
                        </a:srgbClr>
                      </a:solidFill>
                      <a:ln w="28575">
                        <a:solidFill>
                          <a:srgbClr val="3366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3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4.1.3 </a:t>
            </a:r>
            <a:r>
              <a:rPr lang="zh-CN" altLang="en-US"/>
              <a:t>卫星轨道运动的例子</a:t>
            </a:r>
          </a:p>
        </p:txBody>
      </p:sp>
      <p:graphicFrame>
        <p:nvGraphicFramePr>
          <p:cNvPr id="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9767819"/>
              </p:ext>
            </p:extLst>
          </p:nvPr>
        </p:nvGraphicFramePr>
        <p:xfrm>
          <a:off x="6260354" y="2345392"/>
          <a:ext cx="2360613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30" name="Equation" r:id="rId8" imgW="1562040" imgH="431640" progId="Equation.DSMT4">
                  <p:embed/>
                </p:oleObj>
              </mc:Choice>
              <mc:Fallback>
                <p:oleObj name="Equation" r:id="rId8" imgW="15620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0354" y="2345392"/>
                        <a:ext cx="2360613" cy="655638"/>
                      </a:xfrm>
                      <a:prstGeom prst="rect">
                        <a:avLst/>
                      </a:prstGeom>
                      <a:solidFill>
                        <a:srgbClr val="C0C0C0">
                          <a:alpha val="50999"/>
                        </a:srgbClr>
                      </a:solidFill>
                      <a:ln w="28575">
                        <a:solidFill>
                          <a:srgbClr val="3366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582" name="Picture 6" descr="S4"/>
          <p:cNvPicPr>
            <a:picLocks noChangeAspect="1" noChangeArrowheads="1"/>
          </p:cNvPicPr>
          <p:nvPr/>
        </p:nvPicPr>
        <p:blipFill>
          <a:blip r:embed="rId3" cstate="print"/>
          <a:srcRect b="5254"/>
          <a:stretch>
            <a:fillRect/>
          </a:stretch>
        </p:blipFill>
        <p:spPr bwMode="auto">
          <a:xfrm>
            <a:off x="368300" y="850900"/>
            <a:ext cx="8466138" cy="513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0583" name="Text Box 7"/>
          <p:cNvSpPr txBox="1">
            <a:spLocks noChangeArrowheads="1"/>
          </p:cNvSpPr>
          <p:nvPr/>
        </p:nvSpPr>
        <p:spPr bwMode="auto">
          <a:xfrm>
            <a:off x="400050" y="6172200"/>
            <a:ext cx="7729538" cy="4270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>
                <a:solidFill>
                  <a:srgbClr val="0000CC"/>
                </a:solidFill>
              </a:rPr>
              <a:t>三种不同的方法中卫星轨道根数中半长径和偏心率的演化</a:t>
            </a:r>
          </a:p>
        </p:txBody>
      </p:sp>
      <p:sp>
        <p:nvSpPr>
          <p:cNvPr id="28058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4.1.3 </a:t>
            </a:r>
            <a:r>
              <a:rPr lang="zh-CN" altLang="en-US"/>
              <a:t>卫星轨道运动的例子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631" name="Picture 7" descr="S4"/>
          <p:cNvPicPr>
            <a:picLocks noChangeAspect="1" noChangeArrowheads="1"/>
          </p:cNvPicPr>
          <p:nvPr/>
        </p:nvPicPr>
        <p:blipFill>
          <a:blip r:embed="rId4" cstate="print"/>
          <a:srcRect b="11691"/>
          <a:stretch>
            <a:fillRect/>
          </a:stretch>
        </p:blipFill>
        <p:spPr bwMode="auto">
          <a:xfrm>
            <a:off x="95250" y="920750"/>
            <a:ext cx="8929688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2630" name="Text Box 6"/>
          <p:cNvSpPr txBox="1">
            <a:spLocks noChangeArrowheads="1"/>
          </p:cNvSpPr>
          <p:nvPr/>
        </p:nvSpPr>
        <p:spPr bwMode="auto">
          <a:xfrm>
            <a:off x="400050" y="6029325"/>
            <a:ext cx="7729538" cy="4270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>
                <a:solidFill>
                  <a:srgbClr val="0000CC"/>
                </a:solidFill>
              </a:rPr>
              <a:t>三种不同的方法中卫星轨道根数中半长径和偏心率的演化</a:t>
            </a:r>
          </a:p>
        </p:txBody>
      </p:sp>
      <p:graphicFrame>
        <p:nvGraphicFramePr>
          <p:cNvPr id="282632" name="Object 8"/>
          <p:cNvGraphicFramePr>
            <a:graphicFrameLocks noChangeAspect="1"/>
          </p:cNvGraphicFramePr>
          <p:nvPr/>
        </p:nvGraphicFramePr>
        <p:xfrm>
          <a:off x="6772275" y="1301750"/>
          <a:ext cx="188912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678" name="Equation" r:id="rId5" imgW="1295400" imgH="431800" progId="Equation.DSMT4">
                  <p:embed/>
                </p:oleObj>
              </mc:Choice>
              <mc:Fallback>
                <p:oleObj name="Equation" r:id="rId5" imgW="1295400" imgH="4318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2275" y="1301750"/>
                        <a:ext cx="1889125" cy="631825"/>
                      </a:xfrm>
                      <a:prstGeom prst="rect">
                        <a:avLst/>
                      </a:prstGeom>
                      <a:solidFill>
                        <a:srgbClr val="C0C0C0">
                          <a:alpha val="50999"/>
                        </a:srgbClr>
                      </a:solidFill>
                      <a:ln w="28575">
                        <a:solidFill>
                          <a:srgbClr val="3366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263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4.1.3 </a:t>
            </a:r>
            <a:r>
              <a:rPr lang="zh-CN" altLang="en-US"/>
              <a:t>卫星轨道运动的例子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678" name="Picture 6" descr="S4"/>
          <p:cNvPicPr>
            <a:picLocks noChangeAspect="1" noChangeArrowheads="1"/>
          </p:cNvPicPr>
          <p:nvPr/>
        </p:nvPicPr>
        <p:blipFill>
          <a:blip r:embed="rId3" cstate="print"/>
          <a:srcRect b="18463"/>
          <a:stretch>
            <a:fillRect/>
          </a:stretch>
        </p:blipFill>
        <p:spPr bwMode="auto">
          <a:xfrm>
            <a:off x="127000" y="1089025"/>
            <a:ext cx="8928100" cy="466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4679" name="Text Box 7"/>
          <p:cNvSpPr txBox="1">
            <a:spLocks noChangeArrowheads="1"/>
          </p:cNvSpPr>
          <p:nvPr/>
        </p:nvSpPr>
        <p:spPr bwMode="auto">
          <a:xfrm>
            <a:off x="400050" y="6057900"/>
            <a:ext cx="7729538" cy="4270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 dirty="0" smtClean="0">
                <a:solidFill>
                  <a:srgbClr val="0000CC"/>
                </a:solidFill>
              </a:rPr>
              <a:t>不同</a:t>
            </a:r>
            <a:r>
              <a:rPr lang="zh-CN" altLang="en-US" sz="2200" b="1" dirty="0">
                <a:solidFill>
                  <a:srgbClr val="0000CC"/>
                </a:solidFill>
              </a:rPr>
              <a:t>的方法中卫星轨道根数</a:t>
            </a:r>
            <a:r>
              <a:rPr lang="zh-CN" altLang="en-US" sz="2200" b="1" dirty="0" smtClean="0">
                <a:solidFill>
                  <a:srgbClr val="0000CC"/>
                </a:solidFill>
              </a:rPr>
              <a:t>中平近点角和近点角矩的</a:t>
            </a:r>
            <a:r>
              <a:rPr lang="zh-CN" altLang="en-US" sz="2200" b="1" dirty="0">
                <a:solidFill>
                  <a:srgbClr val="0000CC"/>
                </a:solidFill>
              </a:rPr>
              <a:t>演化</a:t>
            </a:r>
          </a:p>
        </p:txBody>
      </p:sp>
      <p:sp>
        <p:nvSpPr>
          <p:cNvPr id="28468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4.1.3 </a:t>
            </a:r>
            <a:r>
              <a:rPr lang="zh-CN" altLang="en-US"/>
              <a:t>卫星轨道运动的例子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403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4575785"/>
              </p:ext>
            </p:extLst>
          </p:nvPr>
        </p:nvGraphicFramePr>
        <p:xfrm>
          <a:off x="455823" y="1068328"/>
          <a:ext cx="5451475" cy="186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52" name="Equation" r:id="rId4" imgW="2819160" imgH="965160" progId="Equation.DSMT4">
                  <p:embed/>
                </p:oleObj>
              </mc:Choice>
              <mc:Fallback>
                <p:oleObj name="Equation" r:id="rId4" imgW="2819160" imgH="96516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823" y="1068328"/>
                        <a:ext cx="5451475" cy="1868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3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010530"/>
              </p:ext>
            </p:extLst>
          </p:nvPr>
        </p:nvGraphicFramePr>
        <p:xfrm>
          <a:off x="4273760" y="6133622"/>
          <a:ext cx="4211638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53" name="Equation" r:id="rId6" imgW="2476440" imgH="203040" progId="Equation.DSMT4">
                  <p:embed/>
                </p:oleObj>
              </mc:Choice>
              <mc:Fallback>
                <p:oleObj name="Equation" r:id="rId6" imgW="2476440" imgH="20304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3760" y="6133622"/>
                        <a:ext cx="4211638" cy="347663"/>
                      </a:xfrm>
                      <a:prstGeom prst="rect">
                        <a:avLst/>
                      </a:prstGeom>
                      <a:solidFill>
                        <a:srgbClr val="BFBFBF">
                          <a:alpha val="50195"/>
                        </a:srgbClr>
                      </a:solidFill>
                      <a:ln w="28575">
                        <a:solidFill>
                          <a:srgbClr val="7575D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36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4.1.1 </a:t>
            </a:r>
            <a:r>
              <a:rPr lang="zh-CN" altLang="en-US"/>
              <a:t>受摄二体问题</a:t>
            </a:r>
          </a:p>
        </p:txBody>
      </p:sp>
      <p:graphicFrame>
        <p:nvGraphicFramePr>
          <p:cNvPr id="5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5313048"/>
              </p:ext>
            </p:extLst>
          </p:nvPr>
        </p:nvGraphicFramePr>
        <p:xfrm>
          <a:off x="455823" y="3467228"/>
          <a:ext cx="8029575" cy="230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54" name="Equation" r:id="rId8" imgW="4152600" imgH="1193760" progId="Equation.DSMT4">
                  <p:embed/>
                </p:oleObj>
              </mc:Choice>
              <mc:Fallback>
                <p:oleObj name="Equation" r:id="rId8" imgW="4152600" imgH="1193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823" y="3467228"/>
                        <a:ext cx="8029575" cy="2309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26" name="Object 6"/>
          <p:cNvGraphicFramePr>
            <a:graphicFrameLocks noChangeAspect="1"/>
          </p:cNvGraphicFramePr>
          <p:nvPr/>
        </p:nvGraphicFramePr>
        <p:xfrm>
          <a:off x="466725" y="1060450"/>
          <a:ext cx="8270875" cy="493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18" name="Equation" r:id="rId4" imgW="4724400" imgH="2819400" progId="Equation.DSMT4">
                  <p:embed/>
                </p:oleObj>
              </mc:Choice>
              <mc:Fallback>
                <p:oleObj name="Equation" r:id="rId4" imgW="4724400" imgH="28194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1060450"/>
                        <a:ext cx="8270875" cy="4935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27" name="Object 7"/>
          <p:cNvGraphicFramePr>
            <a:graphicFrameLocks noChangeAspect="1"/>
          </p:cNvGraphicFramePr>
          <p:nvPr/>
        </p:nvGraphicFramePr>
        <p:xfrm>
          <a:off x="519113" y="6203950"/>
          <a:ext cx="8174037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19" name="Equation" r:id="rId6" imgW="5041900" imgH="203200" progId="Equation.DSMT4">
                  <p:embed/>
                </p:oleObj>
              </mc:Choice>
              <mc:Fallback>
                <p:oleObj name="Equation" r:id="rId6" imgW="5041900" imgH="20320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13" y="6203950"/>
                        <a:ext cx="8174037" cy="330200"/>
                      </a:xfrm>
                      <a:prstGeom prst="rect">
                        <a:avLst/>
                      </a:prstGeom>
                      <a:solidFill>
                        <a:srgbClr val="C0C0C0">
                          <a:alpha val="50999"/>
                        </a:srgbClr>
                      </a:solidFill>
                      <a:ln w="28575">
                        <a:solidFill>
                          <a:srgbClr val="3366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2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4.1.3 </a:t>
            </a:r>
            <a:r>
              <a:rPr lang="zh-CN" altLang="en-US"/>
              <a:t>卫星轨道运动的例子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26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616438"/>
              </p:ext>
            </p:extLst>
          </p:nvPr>
        </p:nvGraphicFramePr>
        <p:xfrm>
          <a:off x="380057" y="963596"/>
          <a:ext cx="8520113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849" name="Equation" r:id="rId4" imgW="4927320" imgH="698400" progId="Equation.DSMT4">
                  <p:embed/>
                </p:oleObj>
              </mc:Choice>
              <mc:Fallback>
                <p:oleObj name="Equation" r:id="rId4" imgW="4927320" imgH="6984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057" y="963596"/>
                        <a:ext cx="8520113" cy="1209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263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4.2.1 </a:t>
            </a:r>
            <a:r>
              <a:rPr lang="zh-CN" altLang="en-US"/>
              <a:t>正则受摄方程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9749383"/>
              </p:ext>
            </p:extLst>
          </p:nvPr>
        </p:nvGraphicFramePr>
        <p:xfrm>
          <a:off x="363538" y="2252663"/>
          <a:ext cx="8278812" cy="270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850" name="Equation" r:id="rId6" imgW="4787640" imgH="1562040" progId="Equation.DSMT4">
                  <p:embed/>
                </p:oleObj>
              </mc:Choice>
              <mc:Fallback>
                <p:oleObj name="Equation" r:id="rId6" imgW="4787640" imgH="1562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8" y="2252663"/>
                        <a:ext cx="8278812" cy="270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617352"/>
              </p:ext>
            </p:extLst>
          </p:nvPr>
        </p:nvGraphicFramePr>
        <p:xfrm>
          <a:off x="300038" y="5008563"/>
          <a:ext cx="8543925" cy="173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851" name="Equation" r:id="rId8" imgW="4940280" imgH="1002960" progId="Equation.DSMT4">
                  <p:embed/>
                </p:oleObj>
              </mc:Choice>
              <mc:Fallback>
                <p:oleObj name="Equation" r:id="rId8" imgW="4940280" imgH="100296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8" y="5008563"/>
                        <a:ext cx="8543925" cy="173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859382"/>
              </p:ext>
            </p:extLst>
          </p:nvPr>
        </p:nvGraphicFramePr>
        <p:xfrm>
          <a:off x="457923" y="994404"/>
          <a:ext cx="7793038" cy="338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932" name="Equation" r:id="rId4" imgW="4508280" imgH="1955520" progId="Equation.DSMT4">
                  <p:embed/>
                </p:oleObj>
              </mc:Choice>
              <mc:Fallback>
                <p:oleObj name="Equation" r:id="rId4" imgW="4508280" imgH="195552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923" y="994404"/>
                        <a:ext cx="7793038" cy="3386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3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4.2.1 </a:t>
            </a:r>
            <a:r>
              <a:rPr lang="zh-CN" altLang="en-US"/>
              <a:t>正则受摄方程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8091"/>
              </p:ext>
            </p:extLst>
          </p:nvPr>
        </p:nvGraphicFramePr>
        <p:xfrm>
          <a:off x="388938" y="4395788"/>
          <a:ext cx="8078787" cy="239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933" name="Equation" r:id="rId6" imgW="4673520" imgH="1384200" progId="Equation.DSMT4">
                  <p:embed/>
                </p:oleObj>
              </mc:Choice>
              <mc:Fallback>
                <p:oleObj name="Equation" r:id="rId6" imgW="4673520" imgH="1384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38" y="4395788"/>
                        <a:ext cx="8078787" cy="239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4616178"/>
              </p:ext>
            </p:extLst>
          </p:nvPr>
        </p:nvGraphicFramePr>
        <p:xfrm>
          <a:off x="5680677" y="2205422"/>
          <a:ext cx="3221038" cy="171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934" name="Equation" r:id="rId8" imgW="2438280" imgH="1295280" progId="Equation.DSMT4">
                  <p:embed/>
                </p:oleObj>
              </mc:Choice>
              <mc:Fallback>
                <p:oleObj name="Equation" r:id="rId8" imgW="2438280" imgH="12952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0677" y="2205422"/>
                        <a:ext cx="3221038" cy="1712913"/>
                      </a:xfrm>
                      <a:prstGeom prst="rect">
                        <a:avLst/>
                      </a:prstGeom>
                      <a:solidFill>
                        <a:srgbClr val="C0C0C0">
                          <a:alpha val="50980"/>
                        </a:srgbClr>
                      </a:solidFill>
                      <a:ln w="28575">
                        <a:solidFill>
                          <a:srgbClr val="3366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Text Box 2"/>
          <p:cNvSpPr txBox="1">
            <a:spLocks noChangeArrowheads="1"/>
          </p:cNvSpPr>
          <p:nvPr/>
        </p:nvSpPr>
        <p:spPr bwMode="auto">
          <a:xfrm>
            <a:off x="395288" y="981075"/>
            <a:ext cx="7488237" cy="4270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 dirty="0"/>
              <a:t>解正则方程组的</a:t>
            </a:r>
            <a:r>
              <a:rPr lang="en-US" altLang="zh-CN" sz="2200" dirty="0"/>
              <a:t>Hamilton-Jacobi</a:t>
            </a:r>
            <a:r>
              <a:rPr lang="zh-CN" altLang="en-US" sz="2200" b="1" dirty="0"/>
              <a:t>方法</a:t>
            </a:r>
            <a:endParaRPr lang="zh-CN" altLang="en-US" sz="2200" b="1" dirty="0">
              <a:solidFill>
                <a:srgbClr val="FF0000"/>
              </a:solidFill>
            </a:endParaRPr>
          </a:p>
        </p:txBody>
      </p:sp>
      <p:graphicFrame>
        <p:nvGraphicFramePr>
          <p:cNvPr id="4136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884980"/>
              </p:ext>
            </p:extLst>
          </p:nvPr>
        </p:nvGraphicFramePr>
        <p:xfrm>
          <a:off x="384175" y="1547625"/>
          <a:ext cx="8375650" cy="394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927" name="Equation" r:id="rId4" imgW="4749800" imgH="2247900" progId="Equation.DSMT4">
                  <p:embed/>
                </p:oleObj>
              </mc:Choice>
              <mc:Fallback>
                <p:oleObj name="Equation" r:id="rId4" imgW="4749800" imgH="224790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75" y="1547625"/>
                        <a:ext cx="8375650" cy="39497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00" name="Object 4"/>
          <p:cNvGraphicFramePr>
            <a:graphicFrameLocks noChangeAspect="1"/>
          </p:cNvGraphicFramePr>
          <p:nvPr/>
        </p:nvGraphicFramePr>
        <p:xfrm>
          <a:off x="6648450" y="3644900"/>
          <a:ext cx="188436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928" name="Equation" r:id="rId6" imgW="1155199" imgH="215806" progId="Equation.DSMT4">
                  <p:embed/>
                </p:oleObj>
              </mc:Choice>
              <mc:Fallback>
                <p:oleObj name="Equation" r:id="rId6" imgW="1155199" imgH="215806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8450" y="3644900"/>
                        <a:ext cx="1884363" cy="352425"/>
                      </a:xfrm>
                      <a:prstGeom prst="rect">
                        <a:avLst/>
                      </a:prstGeom>
                      <a:solidFill>
                        <a:srgbClr val="C0C0C0">
                          <a:alpha val="50000"/>
                        </a:srgbClr>
                      </a:solidFill>
                      <a:ln w="28575">
                        <a:solidFill>
                          <a:srgbClr val="3366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990019"/>
              </p:ext>
            </p:extLst>
          </p:nvPr>
        </p:nvGraphicFramePr>
        <p:xfrm>
          <a:off x="395288" y="5634038"/>
          <a:ext cx="82804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929" name="Equation" r:id="rId8" imgW="5003800" imgH="533400" progId="Equation.DSMT4">
                  <p:embed/>
                </p:oleObj>
              </mc:Choice>
              <mc:Fallback>
                <p:oleObj name="Equation" r:id="rId8" imgW="5003800" imgH="5334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634038"/>
                        <a:ext cx="8280400" cy="879475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702" name="Rectangle 6"/>
          <p:cNvSpPr>
            <a:spLocks noGrp="1" noChangeArrowheads="1"/>
          </p:cNvSpPr>
          <p:nvPr>
            <p:ph type="title"/>
          </p:nvPr>
        </p:nvSpPr>
        <p:spPr>
          <a:xfrm>
            <a:off x="344488" y="240632"/>
            <a:ext cx="6551612" cy="529593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altLang="zh-CN" dirty="0"/>
              <a:t>2.6.1 </a:t>
            </a:r>
            <a:r>
              <a:rPr lang="zh-CN" altLang="en-US" dirty="0"/>
              <a:t>哈密顿方程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87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8168511"/>
              </p:ext>
            </p:extLst>
          </p:nvPr>
        </p:nvGraphicFramePr>
        <p:xfrm>
          <a:off x="442913" y="1027113"/>
          <a:ext cx="8212137" cy="402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957" name="Equation" r:id="rId4" imgW="4749480" imgH="2323800" progId="Equation.DSMT4">
                  <p:embed/>
                </p:oleObj>
              </mc:Choice>
              <mc:Fallback>
                <p:oleObj name="Equation" r:id="rId4" imgW="4749480" imgH="232380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3" y="1027113"/>
                        <a:ext cx="8212137" cy="4021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7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594304"/>
              </p:ext>
            </p:extLst>
          </p:nvPr>
        </p:nvGraphicFramePr>
        <p:xfrm>
          <a:off x="6223000" y="2022475"/>
          <a:ext cx="2465388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958" name="Equation" r:id="rId6" imgW="1866600" imgH="1015920" progId="Equation.DSMT4">
                  <p:embed/>
                </p:oleObj>
              </mc:Choice>
              <mc:Fallback>
                <p:oleObj name="Equation" r:id="rId6" imgW="1866600" imgH="101592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2022475"/>
                        <a:ext cx="2465388" cy="1346200"/>
                      </a:xfrm>
                      <a:prstGeom prst="rect">
                        <a:avLst/>
                      </a:prstGeom>
                      <a:solidFill>
                        <a:srgbClr val="C0C0C0">
                          <a:alpha val="50999"/>
                        </a:srgbClr>
                      </a:solidFill>
                      <a:ln w="28575">
                        <a:solidFill>
                          <a:srgbClr val="3366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777" name="Object 9"/>
          <p:cNvGraphicFramePr>
            <a:graphicFrameLocks noChangeAspect="1"/>
          </p:cNvGraphicFramePr>
          <p:nvPr/>
        </p:nvGraphicFramePr>
        <p:xfrm>
          <a:off x="471488" y="5521325"/>
          <a:ext cx="8102600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959" name="Equation" r:id="rId8" imgW="4686300" imgH="431800" progId="Equation.DSMT4">
                  <p:embed/>
                </p:oleObj>
              </mc:Choice>
              <mc:Fallback>
                <p:oleObj name="Equation" r:id="rId8" imgW="4686300" imgH="4318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8" y="5521325"/>
                        <a:ext cx="8102600" cy="747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8778" name="Line 10"/>
          <p:cNvSpPr>
            <a:spLocks noChangeShapeType="1"/>
          </p:cNvSpPr>
          <p:nvPr/>
        </p:nvSpPr>
        <p:spPr bwMode="auto">
          <a:xfrm>
            <a:off x="514350" y="5314950"/>
            <a:ext cx="414337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8779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4.2.1 </a:t>
            </a:r>
            <a:r>
              <a:rPr lang="zh-CN" altLang="en-US"/>
              <a:t>正则受摄方程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8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8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0216" name="Object 8"/>
          <p:cNvGraphicFramePr>
            <a:graphicFrameLocks noChangeAspect="1"/>
          </p:cNvGraphicFramePr>
          <p:nvPr/>
        </p:nvGraphicFramePr>
        <p:xfrm>
          <a:off x="501650" y="1103313"/>
          <a:ext cx="3732213" cy="316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928" name="Equation" r:id="rId4" imgW="2159000" imgH="1828800" progId="Equation.DSMT4">
                  <p:embed/>
                </p:oleObj>
              </mc:Choice>
              <mc:Fallback>
                <p:oleObj name="Equation" r:id="rId4" imgW="2159000" imgH="18288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" y="1103313"/>
                        <a:ext cx="3732213" cy="3160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17" name="Object 9"/>
          <p:cNvGraphicFramePr>
            <a:graphicFrameLocks noChangeAspect="1"/>
          </p:cNvGraphicFramePr>
          <p:nvPr/>
        </p:nvGraphicFramePr>
        <p:xfrm>
          <a:off x="3260725" y="3482975"/>
          <a:ext cx="5532438" cy="316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929" name="Equation" r:id="rId6" imgW="3200400" imgH="1828800" progId="Equation.DSMT4">
                  <p:embed/>
                </p:oleObj>
              </mc:Choice>
              <mc:Fallback>
                <p:oleObj name="Equation" r:id="rId6" imgW="3200400" imgH="182880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0725" y="3482975"/>
                        <a:ext cx="5532438" cy="3160713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21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4.2.1 </a:t>
            </a:r>
            <a:r>
              <a:rPr lang="zh-CN" altLang="en-US"/>
              <a:t>正则受摄方程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22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663066"/>
              </p:ext>
            </p:extLst>
          </p:nvPr>
        </p:nvGraphicFramePr>
        <p:xfrm>
          <a:off x="444500" y="939733"/>
          <a:ext cx="7921625" cy="294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029" name="Equation" r:id="rId4" imgW="4647960" imgH="1726920" progId="Equation.DSMT4">
                  <p:embed/>
                </p:oleObj>
              </mc:Choice>
              <mc:Fallback>
                <p:oleObj name="Equation" r:id="rId4" imgW="4647960" imgH="172692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" y="939733"/>
                        <a:ext cx="7921625" cy="294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918659"/>
              </p:ext>
            </p:extLst>
          </p:nvPr>
        </p:nvGraphicFramePr>
        <p:xfrm>
          <a:off x="6189385" y="2665413"/>
          <a:ext cx="2509838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030" name="Equation" r:id="rId6" imgW="1600200" imgH="672840" progId="Equation.DSMT4">
                  <p:embed/>
                </p:oleObj>
              </mc:Choice>
              <mc:Fallback>
                <p:oleObj name="Equation" r:id="rId6" imgW="1600200" imgH="67284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9385" y="2665413"/>
                        <a:ext cx="2509838" cy="1058862"/>
                      </a:xfrm>
                      <a:prstGeom prst="rect">
                        <a:avLst/>
                      </a:prstGeom>
                      <a:solidFill>
                        <a:srgbClr val="C0C0C0">
                          <a:alpha val="50999"/>
                        </a:srgbClr>
                      </a:solidFill>
                      <a:ln w="28575">
                        <a:solidFill>
                          <a:srgbClr val="3366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9305538"/>
              </p:ext>
            </p:extLst>
          </p:nvPr>
        </p:nvGraphicFramePr>
        <p:xfrm>
          <a:off x="6956057" y="5536531"/>
          <a:ext cx="1754188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031" name="Equation" r:id="rId8" imgW="1117600" imgH="241300" progId="Equation.DSMT4">
                  <p:embed/>
                </p:oleObj>
              </mc:Choice>
              <mc:Fallback>
                <p:oleObj name="Equation" r:id="rId8" imgW="1117600" imgH="2413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6057" y="5536531"/>
                        <a:ext cx="1754188" cy="379413"/>
                      </a:xfrm>
                      <a:prstGeom prst="rect">
                        <a:avLst/>
                      </a:prstGeom>
                      <a:solidFill>
                        <a:srgbClr val="C0C0C0">
                          <a:alpha val="50999"/>
                        </a:srgbClr>
                      </a:solidFill>
                      <a:ln w="28575">
                        <a:solidFill>
                          <a:srgbClr val="3366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226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4.2.2 </a:t>
            </a:r>
            <a:r>
              <a:rPr lang="en-US" altLang="zh-CN" b="0">
                <a:latin typeface="Times New Roman" pitchFamily="18" charset="0"/>
              </a:rPr>
              <a:t>Lagrange</a:t>
            </a:r>
            <a:r>
              <a:rPr lang="zh-CN" altLang="en-US"/>
              <a:t>行星运动方程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601230"/>
              </p:ext>
            </p:extLst>
          </p:nvPr>
        </p:nvGraphicFramePr>
        <p:xfrm>
          <a:off x="393700" y="3905250"/>
          <a:ext cx="6038850" cy="290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032" name="Equation" r:id="rId10" imgW="3543120" imgH="1701720" progId="Equation.DSMT4">
                  <p:embed/>
                </p:oleObj>
              </mc:Choice>
              <mc:Fallback>
                <p:oleObj name="Equation" r:id="rId10" imgW="3543120" imgH="17017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3905250"/>
                        <a:ext cx="6038850" cy="290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08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485492"/>
              </p:ext>
            </p:extLst>
          </p:nvPr>
        </p:nvGraphicFramePr>
        <p:xfrm>
          <a:off x="4941888" y="2470150"/>
          <a:ext cx="378460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70" name="Equation" r:id="rId4" imgW="2425680" imgH="482400" progId="Equation.DSMT4">
                  <p:embed/>
                </p:oleObj>
              </mc:Choice>
              <mc:Fallback>
                <p:oleObj name="Equation" r:id="rId4" imgW="2425680" imgH="48240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1888" y="2470150"/>
                        <a:ext cx="3784600" cy="757238"/>
                      </a:xfrm>
                      <a:prstGeom prst="rect">
                        <a:avLst/>
                      </a:prstGeom>
                      <a:solidFill>
                        <a:srgbClr val="C0C0C0">
                          <a:alpha val="50999"/>
                        </a:srgbClr>
                      </a:solidFill>
                      <a:ln w="28575">
                        <a:solidFill>
                          <a:srgbClr val="3366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24" name="Object 8"/>
          <p:cNvGraphicFramePr>
            <a:graphicFrameLocks noChangeAspect="1"/>
          </p:cNvGraphicFramePr>
          <p:nvPr/>
        </p:nvGraphicFramePr>
        <p:xfrm>
          <a:off x="5400675" y="3643313"/>
          <a:ext cx="330041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71" name="Equation" r:id="rId6" imgW="2108200" imgH="254000" progId="Equation.DSMT4">
                  <p:embed/>
                </p:oleObj>
              </mc:Choice>
              <mc:Fallback>
                <p:oleObj name="Equation" r:id="rId6" imgW="2108200" imgH="25400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675" y="3643313"/>
                        <a:ext cx="3300413" cy="400050"/>
                      </a:xfrm>
                      <a:prstGeom prst="rect">
                        <a:avLst/>
                      </a:prstGeom>
                      <a:solidFill>
                        <a:srgbClr val="C0C0C0">
                          <a:alpha val="50999"/>
                        </a:srgbClr>
                      </a:solidFill>
                      <a:ln w="28575">
                        <a:solidFill>
                          <a:srgbClr val="3366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562446"/>
              </p:ext>
            </p:extLst>
          </p:nvPr>
        </p:nvGraphicFramePr>
        <p:xfrm>
          <a:off x="590550" y="1146175"/>
          <a:ext cx="7616825" cy="519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72" name="Equation" r:id="rId8" imgW="4470120" imgH="3047760" progId="Equation.DSMT4">
                  <p:embed/>
                </p:oleObj>
              </mc:Choice>
              <mc:Fallback>
                <p:oleObj name="Equation" r:id="rId8" imgW="4470120" imgH="304776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1146175"/>
                        <a:ext cx="7616825" cy="5195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4905094"/>
              </p:ext>
            </p:extLst>
          </p:nvPr>
        </p:nvGraphicFramePr>
        <p:xfrm>
          <a:off x="5271300" y="5800725"/>
          <a:ext cx="3373438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73" name="Equation" r:id="rId10" imgW="2082800" imgH="203200" progId="Equation.DSMT4">
                  <p:embed/>
                </p:oleObj>
              </mc:Choice>
              <mc:Fallback>
                <p:oleObj name="Equation" r:id="rId10" imgW="2082800" imgH="20320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1300" y="5800725"/>
                        <a:ext cx="3373438" cy="331788"/>
                      </a:xfrm>
                      <a:prstGeom prst="rect">
                        <a:avLst/>
                      </a:prstGeom>
                      <a:solidFill>
                        <a:srgbClr val="C0C0C0">
                          <a:alpha val="50999"/>
                        </a:srgbClr>
                      </a:solidFill>
                      <a:ln w="28575">
                        <a:solidFill>
                          <a:srgbClr val="3366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0827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4.2.2 </a:t>
            </a:r>
            <a:r>
              <a:rPr lang="en-US" altLang="zh-CN" b="0">
                <a:latin typeface="Times New Roman" pitchFamily="18" charset="0"/>
              </a:rPr>
              <a:t>Lagrange</a:t>
            </a:r>
            <a:r>
              <a:rPr lang="zh-CN" altLang="en-US"/>
              <a:t>行星运动方程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73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4553486"/>
              </p:ext>
            </p:extLst>
          </p:nvPr>
        </p:nvGraphicFramePr>
        <p:xfrm>
          <a:off x="436563" y="1030288"/>
          <a:ext cx="7710487" cy="563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44" name="Equation" r:id="rId4" imgW="4431960" imgH="3238200" progId="Equation.DSMT4">
                  <p:embed/>
                </p:oleObj>
              </mc:Choice>
              <mc:Fallback>
                <p:oleObj name="Equation" r:id="rId4" imgW="4431960" imgH="323820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3" y="1030288"/>
                        <a:ext cx="7710487" cy="563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3" name="Object 7"/>
          <p:cNvGraphicFramePr>
            <a:graphicFrameLocks noChangeAspect="1"/>
          </p:cNvGraphicFramePr>
          <p:nvPr/>
        </p:nvGraphicFramePr>
        <p:xfrm>
          <a:off x="4448175" y="1878013"/>
          <a:ext cx="423386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45" name="Equation" r:id="rId6" imgW="2705100" imgH="355600" progId="Equation.DSMT4">
                  <p:embed/>
                </p:oleObj>
              </mc:Choice>
              <mc:Fallback>
                <p:oleObj name="Equation" r:id="rId6" imgW="2705100" imgH="3556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8175" y="1878013"/>
                        <a:ext cx="4233863" cy="558800"/>
                      </a:xfrm>
                      <a:prstGeom prst="rect">
                        <a:avLst/>
                      </a:prstGeom>
                      <a:solidFill>
                        <a:srgbClr val="C0C0C0">
                          <a:alpha val="50999"/>
                        </a:srgbClr>
                      </a:solidFill>
                      <a:ln w="28575">
                        <a:solidFill>
                          <a:srgbClr val="3366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700213" y="3114675"/>
            <a:ext cx="6853237" cy="2925763"/>
            <a:chOff x="1071" y="1962"/>
            <a:chExt cx="4317" cy="1843"/>
          </a:xfrm>
        </p:grpSpPr>
        <p:graphicFrame>
          <p:nvGraphicFramePr>
            <p:cNvPr id="357384" name="Object 8"/>
            <p:cNvGraphicFramePr>
              <a:graphicFrameLocks noChangeAspect="1"/>
            </p:cNvGraphicFramePr>
            <p:nvPr/>
          </p:nvGraphicFramePr>
          <p:xfrm>
            <a:off x="4124" y="3592"/>
            <a:ext cx="1264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046" name="Equation" r:id="rId8" imgW="1282700" imgH="215900" progId="Equation.DSMT4">
                    <p:embed/>
                  </p:oleObj>
                </mc:Choice>
                <mc:Fallback>
                  <p:oleObj name="Equation" r:id="rId8" imgW="1282700" imgH="215900" progId="Equation.DSMT4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4" y="3592"/>
                          <a:ext cx="1264" cy="213"/>
                        </a:xfrm>
                        <a:prstGeom prst="rect">
                          <a:avLst/>
                        </a:prstGeom>
                        <a:solidFill>
                          <a:srgbClr val="C0C0C0">
                            <a:alpha val="50999"/>
                          </a:srgbClr>
                        </a:solidFill>
                        <a:ln w="28575">
                          <a:solidFill>
                            <a:srgbClr val="3366FF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" name="Group 20"/>
            <p:cNvGrpSpPr>
              <a:grpSpLocks/>
            </p:cNvGrpSpPr>
            <p:nvPr/>
          </p:nvGrpSpPr>
          <p:grpSpPr bwMode="auto">
            <a:xfrm>
              <a:off x="1071" y="1962"/>
              <a:ext cx="1620" cy="1818"/>
              <a:chOff x="1071" y="1962"/>
              <a:chExt cx="1620" cy="1818"/>
            </a:xfrm>
          </p:grpSpPr>
          <p:sp>
            <p:nvSpPr>
              <p:cNvPr id="357389" name="Line 13"/>
              <p:cNvSpPr>
                <a:spLocks noChangeShapeType="1"/>
              </p:cNvSpPr>
              <p:nvPr/>
            </p:nvSpPr>
            <p:spPr bwMode="auto">
              <a:xfrm>
                <a:off x="1071" y="1962"/>
                <a:ext cx="324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7390" name="Line 14"/>
              <p:cNvSpPr>
                <a:spLocks noChangeShapeType="1"/>
              </p:cNvSpPr>
              <p:nvPr/>
            </p:nvSpPr>
            <p:spPr bwMode="auto">
              <a:xfrm>
                <a:off x="1890" y="2907"/>
                <a:ext cx="315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7391" name="Line 15"/>
              <p:cNvSpPr>
                <a:spLocks noChangeShapeType="1"/>
              </p:cNvSpPr>
              <p:nvPr/>
            </p:nvSpPr>
            <p:spPr bwMode="auto">
              <a:xfrm flipV="1">
                <a:off x="1422" y="3375"/>
                <a:ext cx="12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7392" name="Line 16"/>
              <p:cNvSpPr>
                <a:spLocks noChangeShapeType="1"/>
              </p:cNvSpPr>
              <p:nvPr/>
            </p:nvSpPr>
            <p:spPr bwMode="auto">
              <a:xfrm>
                <a:off x="1818" y="2349"/>
                <a:ext cx="207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7393" name="Line 17"/>
              <p:cNvSpPr>
                <a:spLocks noChangeShapeType="1"/>
              </p:cNvSpPr>
              <p:nvPr/>
            </p:nvSpPr>
            <p:spPr bwMode="auto">
              <a:xfrm>
                <a:off x="2466" y="2340"/>
                <a:ext cx="225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7394" name="Line 18"/>
              <p:cNvSpPr>
                <a:spLocks noChangeShapeType="1"/>
              </p:cNvSpPr>
              <p:nvPr/>
            </p:nvSpPr>
            <p:spPr bwMode="auto">
              <a:xfrm flipV="1">
                <a:off x="2151" y="3375"/>
                <a:ext cx="270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7395" name="Line 19"/>
              <p:cNvSpPr>
                <a:spLocks noChangeShapeType="1"/>
              </p:cNvSpPr>
              <p:nvPr/>
            </p:nvSpPr>
            <p:spPr bwMode="auto">
              <a:xfrm>
                <a:off x="1674" y="3780"/>
                <a:ext cx="261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357398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4.2.2 </a:t>
            </a:r>
            <a:r>
              <a:rPr lang="en-US" altLang="zh-CN" b="0">
                <a:latin typeface="Times New Roman" pitchFamily="18" charset="0"/>
              </a:rPr>
              <a:t>Lagrange</a:t>
            </a:r>
            <a:r>
              <a:rPr lang="zh-CN" altLang="en-US"/>
              <a:t>行星运动方程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5335" name="Object 7"/>
          <p:cNvGraphicFramePr>
            <a:graphicFrameLocks noChangeAspect="1"/>
          </p:cNvGraphicFramePr>
          <p:nvPr/>
        </p:nvGraphicFramePr>
        <p:xfrm>
          <a:off x="452438" y="1035050"/>
          <a:ext cx="8050212" cy="541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76" name="Equation" r:id="rId4" imgW="4724400" imgH="3175000" progId="Equation.DSMT4">
                  <p:embed/>
                </p:oleObj>
              </mc:Choice>
              <mc:Fallback>
                <p:oleObj name="Equation" r:id="rId4" imgW="4724400" imgH="31750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38" y="1035050"/>
                        <a:ext cx="8050212" cy="5418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3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4.2.2 </a:t>
            </a:r>
            <a:r>
              <a:rPr lang="en-US" altLang="zh-CN" b="0">
                <a:latin typeface="Times New Roman" pitchFamily="18" charset="0"/>
              </a:rPr>
              <a:t>Lagrange</a:t>
            </a:r>
            <a:r>
              <a:rPr lang="zh-CN" altLang="en-US"/>
              <a:t>行星运动方程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805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862216"/>
              </p:ext>
            </p:extLst>
          </p:nvPr>
        </p:nvGraphicFramePr>
        <p:xfrm>
          <a:off x="423863" y="969963"/>
          <a:ext cx="6575425" cy="443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24" name="Equation" r:id="rId4" imgW="3695400" imgH="2489040" progId="Equation.DSMT4">
                  <p:embed/>
                </p:oleObj>
              </mc:Choice>
              <mc:Fallback>
                <p:oleObj name="Equation" r:id="rId4" imgW="3695400" imgH="248904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3" y="969963"/>
                        <a:ext cx="6575425" cy="4430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5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6221958"/>
              </p:ext>
            </p:extLst>
          </p:nvPr>
        </p:nvGraphicFramePr>
        <p:xfrm>
          <a:off x="598488" y="3816350"/>
          <a:ext cx="76327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25" name="Equation" r:id="rId6" imgW="4648200" imgH="711200" progId="Equation.DSMT4">
                  <p:embed/>
                </p:oleObj>
              </mc:Choice>
              <mc:Fallback>
                <p:oleObj name="Equation" r:id="rId6" imgW="4648200" imgH="71120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3816350"/>
                        <a:ext cx="7632700" cy="1168400"/>
                      </a:xfrm>
                      <a:prstGeom prst="rect">
                        <a:avLst/>
                      </a:prstGeom>
                      <a:solidFill>
                        <a:srgbClr val="BFBFBF">
                          <a:alpha val="50195"/>
                        </a:srgbClr>
                      </a:solidFill>
                      <a:ln w="28575">
                        <a:solidFill>
                          <a:srgbClr val="7575D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6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1141324"/>
              </p:ext>
            </p:extLst>
          </p:nvPr>
        </p:nvGraphicFramePr>
        <p:xfrm>
          <a:off x="7077075" y="6057900"/>
          <a:ext cx="10795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26" name="Equation" r:id="rId8" imgW="660113" imgH="215806" progId="Equation.DSMT4">
                  <p:embed/>
                </p:oleObj>
              </mc:Choice>
              <mc:Fallback>
                <p:oleObj name="Equation" r:id="rId8" imgW="660113" imgH="215806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7075" y="6057900"/>
                        <a:ext cx="1079500" cy="354013"/>
                      </a:xfrm>
                      <a:prstGeom prst="rect">
                        <a:avLst/>
                      </a:prstGeom>
                      <a:solidFill>
                        <a:srgbClr val="BFBFBF">
                          <a:alpha val="50195"/>
                        </a:srgbClr>
                      </a:solidFill>
                      <a:ln w="28575">
                        <a:solidFill>
                          <a:srgbClr val="7575D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8063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4.1.1 </a:t>
            </a:r>
            <a:r>
              <a:rPr lang="zh-CN" altLang="en-US"/>
              <a:t>受摄二体问题</a:t>
            </a:r>
          </a:p>
        </p:txBody>
      </p:sp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058659"/>
              </p:ext>
            </p:extLst>
          </p:nvPr>
        </p:nvGraphicFramePr>
        <p:xfrm>
          <a:off x="459214" y="5516586"/>
          <a:ext cx="7297738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27" name="Equation" r:id="rId10" imgW="4101840" imgH="634680" progId="Equation.DSMT4">
                  <p:embed/>
                </p:oleObj>
              </mc:Choice>
              <mc:Fallback>
                <p:oleObj name="Equation" r:id="rId10" imgW="410184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214" y="5516586"/>
                        <a:ext cx="7297738" cy="113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94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1581471"/>
              </p:ext>
            </p:extLst>
          </p:nvPr>
        </p:nvGraphicFramePr>
        <p:xfrm>
          <a:off x="479425" y="981075"/>
          <a:ext cx="6229350" cy="576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098" name="Equation" r:id="rId4" imgW="3581280" imgH="3314520" progId="Equation.DSMT4">
                  <p:embed/>
                </p:oleObj>
              </mc:Choice>
              <mc:Fallback>
                <p:oleObj name="Equation" r:id="rId4" imgW="3581280" imgH="331452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981075"/>
                        <a:ext cx="6229350" cy="5764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318400"/>
              </p:ext>
            </p:extLst>
          </p:nvPr>
        </p:nvGraphicFramePr>
        <p:xfrm>
          <a:off x="5013325" y="1792288"/>
          <a:ext cx="3676650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099" name="Equation" r:id="rId6" imgW="2349360" imgH="812520" progId="Equation.DSMT4">
                  <p:embed/>
                </p:oleObj>
              </mc:Choice>
              <mc:Fallback>
                <p:oleObj name="Equation" r:id="rId6" imgW="2349360" imgH="81252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3325" y="1792288"/>
                        <a:ext cx="3676650" cy="1276350"/>
                      </a:xfrm>
                      <a:prstGeom prst="rect">
                        <a:avLst/>
                      </a:prstGeom>
                      <a:solidFill>
                        <a:srgbClr val="C0C0C0">
                          <a:alpha val="50999"/>
                        </a:srgbClr>
                      </a:solidFill>
                      <a:ln w="28575">
                        <a:solidFill>
                          <a:srgbClr val="3366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857375" y="3143250"/>
            <a:ext cx="6696075" cy="2897188"/>
            <a:chOff x="1170" y="1980"/>
            <a:chExt cx="4218" cy="1825"/>
          </a:xfrm>
        </p:grpSpPr>
        <p:graphicFrame>
          <p:nvGraphicFramePr>
            <p:cNvPr id="359431" name="Object 7"/>
            <p:cNvGraphicFramePr>
              <a:graphicFrameLocks noChangeAspect="1"/>
            </p:cNvGraphicFramePr>
            <p:nvPr/>
          </p:nvGraphicFramePr>
          <p:xfrm>
            <a:off x="4124" y="3592"/>
            <a:ext cx="1264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100" name="Equation" r:id="rId8" imgW="1282700" imgH="215900" progId="Equation.DSMT4">
                    <p:embed/>
                  </p:oleObj>
                </mc:Choice>
                <mc:Fallback>
                  <p:oleObj name="Equation" r:id="rId8" imgW="1282700" imgH="215900" progId="Equation.DSMT4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4" y="3592"/>
                          <a:ext cx="1264" cy="213"/>
                        </a:xfrm>
                        <a:prstGeom prst="rect">
                          <a:avLst/>
                        </a:prstGeom>
                        <a:solidFill>
                          <a:srgbClr val="C0C0C0">
                            <a:alpha val="50999"/>
                          </a:srgbClr>
                        </a:solidFill>
                        <a:ln w="28575">
                          <a:solidFill>
                            <a:srgbClr val="3366FF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9436" name="Line 12"/>
            <p:cNvSpPr>
              <a:spLocks noChangeShapeType="1"/>
            </p:cNvSpPr>
            <p:nvPr/>
          </p:nvSpPr>
          <p:spPr bwMode="auto">
            <a:xfrm>
              <a:off x="1170" y="1980"/>
              <a:ext cx="32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59437" name="Line 13"/>
            <p:cNvSpPr>
              <a:spLocks noChangeShapeType="1"/>
            </p:cNvSpPr>
            <p:nvPr/>
          </p:nvSpPr>
          <p:spPr bwMode="auto">
            <a:xfrm>
              <a:off x="2268" y="2925"/>
              <a:ext cx="31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59438" name="Line 14"/>
            <p:cNvSpPr>
              <a:spLocks noChangeShapeType="1"/>
            </p:cNvSpPr>
            <p:nvPr/>
          </p:nvSpPr>
          <p:spPr bwMode="auto">
            <a:xfrm flipV="1">
              <a:off x="1440" y="3420"/>
              <a:ext cx="12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59439" name="Line 15"/>
            <p:cNvSpPr>
              <a:spLocks noChangeShapeType="1"/>
            </p:cNvSpPr>
            <p:nvPr/>
          </p:nvSpPr>
          <p:spPr bwMode="auto">
            <a:xfrm>
              <a:off x="2475" y="2403"/>
              <a:ext cx="29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59440" name="Line 16"/>
            <p:cNvSpPr>
              <a:spLocks noChangeShapeType="1"/>
            </p:cNvSpPr>
            <p:nvPr/>
          </p:nvSpPr>
          <p:spPr bwMode="auto">
            <a:xfrm>
              <a:off x="3213" y="2394"/>
              <a:ext cx="225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59441" name="Line 17"/>
            <p:cNvSpPr>
              <a:spLocks noChangeShapeType="1"/>
            </p:cNvSpPr>
            <p:nvPr/>
          </p:nvSpPr>
          <p:spPr bwMode="auto">
            <a:xfrm flipV="1">
              <a:off x="2376" y="3411"/>
              <a:ext cx="324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59442" name="Line 18"/>
            <p:cNvSpPr>
              <a:spLocks noChangeShapeType="1"/>
            </p:cNvSpPr>
            <p:nvPr/>
          </p:nvSpPr>
          <p:spPr bwMode="auto">
            <a:xfrm>
              <a:off x="1692" y="3798"/>
              <a:ext cx="261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59443" name="Line 19"/>
            <p:cNvSpPr>
              <a:spLocks noChangeShapeType="1"/>
            </p:cNvSpPr>
            <p:nvPr/>
          </p:nvSpPr>
          <p:spPr bwMode="auto">
            <a:xfrm>
              <a:off x="3439" y="2881"/>
              <a:ext cx="29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59445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4.2.2 </a:t>
            </a:r>
            <a:r>
              <a:rPr lang="en-US" altLang="zh-CN" b="0">
                <a:latin typeface="Times New Roman" pitchFamily="18" charset="0"/>
              </a:rPr>
              <a:t>Lagrange</a:t>
            </a:r>
            <a:r>
              <a:rPr lang="zh-CN" altLang="en-US"/>
              <a:t>行星运动方程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14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90109"/>
              </p:ext>
            </p:extLst>
          </p:nvPr>
        </p:nvGraphicFramePr>
        <p:xfrm>
          <a:off x="466725" y="1012557"/>
          <a:ext cx="8210550" cy="249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67" name="Equation" r:id="rId4" imgW="4609800" imgH="1396800" progId="Equation.DSMT4">
                  <p:embed/>
                </p:oleObj>
              </mc:Choice>
              <mc:Fallback>
                <p:oleObj name="Equation" r:id="rId4" imgW="4609800" imgH="1396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1012557"/>
                        <a:ext cx="8210550" cy="2492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4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8196077"/>
              </p:ext>
            </p:extLst>
          </p:nvPr>
        </p:nvGraphicFramePr>
        <p:xfrm>
          <a:off x="6247215" y="1830388"/>
          <a:ext cx="2484437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68" name="Equation" r:id="rId6" imgW="1586811" imgH="215806" progId="Equation.DSMT4">
                  <p:embed/>
                </p:oleObj>
              </mc:Choice>
              <mc:Fallback>
                <p:oleObj name="Equation" r:id="rId6" imgW="1586811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7215" y="1830388"/>
                        <a:ext cx="2484437" cy="338137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  <a:alpha val="51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148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4.2.3 </a:t>
            </a:r>
            <a:r>
              <a:rPr lang="zh-CN" altLang="en-US"/>
              <a:t>消除奇点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4747890"/>
              </p:ext>
            </p:extLst>
          </p:nvPr>
        </p:nvGraphicFramePr>
        <p:xfrm>
          <a:off x="414221" y="3544138"/>
          <a:ext cx="7939088" cy="312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69" name="Equation" r:id="rId8" imgW="4457520" imgH="1752480" progId="Equation.DSMT4">
                  <p:embed/>
                </p:oleObj>
              </mc:Choice>
              <mc:Fallback>
                <p:oleObj name="Equation" r:id="rId8" imgW="4457520" imgH="1752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221" y="3544138"/>
                        <a:ext cx="7939088" cy="312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919271"/>
              </p:ext>
            </p:extLst>
          </p:nvPr>
        </p:nvGraphicFramePr>
        <p:xfrm>
          <a:off x="6948788" y="2887663"/>
          <a:ext cx="1789112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70" name="Equation" r:id="rId10" imgW="1143000" imgH="215640" progId="Equation.DSMT4">
                  <p:embed/>
                </p:oleObj>
              </mc:Choice>
              <mc:Fallback>
                <p:oleObj name="Equation" r:id="rId10" imgW="1143000" imgH="215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788" y="2887663"/>
                        <a:ext cx="1789112" cy="338137"/>
                      </a:xfrm>
                      <a:prstGeom prst="rect">
                        <a:avLst/>
                      </a:prstGeom>
                      <a:solidFill>
                        <a:srgbClr val="BFBFBF">
                          <a:alpha val="50980"/>
                        </a:srgbClr>
                      </a:solidFill>
                      <a:ln w="28575">
                        <a:solidFill>
                          <a:srgbClr val="7575D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248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35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401443"/>
              </p:ext>
            </p:extLst>
          </p:nvPr>
        </p:nvGraphicFramePr>
        <p:xfrm>
          <a:off x="452438" y="1044575"/>
          <a:ext cx="7112000" cy="552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049" name="Equation" r:id="rId4" imgW="4089240" imgH="3174840" progId="Equation.DSMT4">
                  <p:embed/>
                </p:oleObj>
              </mc:Choice>
              <mc:Fallback>
                <p:oleObj name="Equation" r:id="rId4" imgW="4089240" imgH="317484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38" y="1044575"/>
                        <a:ext cx="7112000" cy="552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352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4.2.3 </a:t>
            </a:r>
            <a:r>
              <a:rPr lang="zh-CN" altLang="en-US"/>
              <a:t>消除奇点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17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6083759"/>
              </p:ext>
            </p:extLst>
          </p:nvPr>
        </p:nvGraphicFramePr>
        <p:xfrm>
          <a:off x="442118" y="996950"/>
          <a:ext cx="8259763" cy="243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147" name="Equation" r:id="rId4" imgW="4622760" imgH="1358640" progId="Equation.DSMT4">
                  <p:embed/>
                </p:oleObj>
              </mc:Choice>
              <mc:Fallback>
                <p:oleObj name="Equation" r:id="rId4" imgW="4622760" imgH="135864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118" y="996950"/>
                        <a:ext cx="8259763" cy="2432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533915"/>
              </p:ext>
            </p:extLst>
          </p:nvPr>
        </p:nvGraphicFramePr>
        <p:xfrm>
          <a:off x="6277175" y="1863025"/>
          <a:ext cx="2384425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148" name="Equation" r:id="rId6" imgW="1523339" imgH="215806" progId="Equation.DSMT4">
                  <p:embed/>
                </p:oleObj>
              </mc:Choice>
              <mc:Fallback>
                <p:oleObj name="Equation" r:id="rId6" imgW="1523339" imgH="215806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7175" y="1863025"/>
                        <a:ext cx="2384425" cy="338138"/>
                      </a:xfrm>
                      <a:prstGeom prst="rect">
                        <a:avLst/>
                      </a:prstGeom>
                      <a:solidFill>
                        <a:srgbClr val="C0C0C0">
                          <a:alpha val="50999"/>
                        </a:srgbClr>
                      </a:solidFill>
                      <a:ln w="28575">
                        <a:solidFill>
                          <a:srgbClr val="3366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172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4.2.3 </a:t>
            </a:r>
            <a:r>
              <a:rPr lang="zh-CN" altLang="en-US"/>
              <a:t>消除奇点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342883"/>
              </p:ext>
            </p:extLst>
          </p:nvPr>
        </p:nvGraphicFramePr>
        <p:xfrm>
          <a:off x="450650" y="3535363"/>
          <a:ext cx="7874000" cy="304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149" name="Equation" r:id="rId8" imgW="4406760" imgH="1701720" progId="Equation.DSMT4">
                  <p:embed/>
                </p:oleObj>
              </mc:Choice>
              <mc:Fallback>
                <p:oleObj name="Equation" r:id="rId8" imgW="4406760" imgH="17017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650" y="3535363"/>
                        <a:ext cx="7874000" cy="304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55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942731"/>
              </p:ext>
            </p:extLst>
          </p:nvPr>
        </p:nvGraphicFramePr>
        <p:xfrm>
          <a:off x="487363" y="1022350"/>
          <a:ext cx="8415337" cy="556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097" name="Equation" r:id="rId4" imgW="4838400" imgH="3200400" progId="Equation.DSMT4">
                  <p:embed/>
                </p:oleObj>
              </mc:Choice>
              <mc:Fallback>
                <p:oleObj name="Equation" r:id="rId4" imgW="4838400" imgH="32004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3" y="1022350"/>
                        <a:ext cx="8415337" cy="556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7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4.2.3 </a:t>
            </a:r>
            <a:r>
              <a:rPr lang="zh-CN" altLang="en-US"/>
              <a:t>消除奇点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76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266081"/>
              </p:ext>
            </p:extLst>
          </p:nvPr>
        </p:nvGraphicFramePr>
        <p:xfrm>
          <a:off x="469900" y="1047750"/>
          <a:ext cx="4818063" cy="438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166" name="Equation" r:id="rId4" imgW="2705040" imgH="2463480" progId="Equation.DSMT4">
                  <p:embed/>
                </p:oleObj>
              </mc:Choice>
              <mc:Fallback>
                <p:oleObj name="Equation" r:id="rId4" imgW="2705040" imgH="246348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1047750"/>
                        <a:ext cx="4818063" cy="438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23" name="Object 7"/>
          <p:cNvGraphicFramePr>
            <a:graphicFrameLocks noChangeAspect="1"/>
          </p:cNvGraphicFramePr>
          <p:nvPr/>
        </p:nvGraphicFramePr>
        <p:xfrm>
          <a:off x="527050" y="5991225"/>
          <a:ext cx="6635750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167" name="Equation" r:id="rId6" imgW="4241800" imgH="215900" progId="Equation.DSMT4">
                  <p:embed/>
                </p:oleObj>
              </mc:Choice>
              <mc:Fallback>
                <p:oleObj name="Equation" r:id="rId6" imgW="4241800" imgH="21590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" y="5991225"/>
                        <a:ext cx="6635750" cy="338138"/>
                      </a:xfrm>
                      <a:prstGeom prst="rect">
                        <a:avLst/>
                      </a:prstGeom>
                      <a:solidFill>
                        <a:srgbClr val="C0C0C0">
                          <a:alpha val="50999"/>
                        </a:srgbClr>
                      </a:solidFill>
                      <a:ln w="28575">
                        <a:solidFill>
                          <a:srgbClr val="3366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762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4.2.3 </a:t>
            </a:r>
            <a:r>
              <a:rPr lang="zh-CN" altLang="en-US"/>
              <a:t>消除奇点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02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2325338"/>
              </p:ext>
            </p:extLst>
          </p:nvPr>
        </p:nvGraphicFramePr>
        <p:xfrm>
          <a:off x="403126" y="1027293"/>
          <a:ext cx="8332788" cy="324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10" name="Equation" r:id="rId4" imgW="4762440" imgH="1854000" progId="Equation.DSMT4">
                  <p:embed/>
                </p:oleObj>
              </mc:Choice>
              <mc:Fallback>
                <p:oleObj name="Equation" r:id="rId4" imgW="4762440" imgH="185400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126" y="1027293"/>
                        <a:ext cx="8332788" cy="324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0227" name="Group 19"/>
          <p:cNvGrpSpPr>
            <a:grpSpLocks/>
          </p:cNvGrpSpPr>
          <p:nvPr/>
        </p:nvGrpSpPr>
        <p:grpSpPr bwMode="auto">
          <a:xfrm>
            <a:off x="6115266" y="3826483"/>
            <a:ext cx="2543175" cy="2897187"/>
            <a:chOff x="3769" y="2351"/>
            <a:chExt cx="1602" cy="1825"/>
          </a:xfrm>
        </p:grpSpPr>
        <p:sp>
          <p:nvSpPr>
            <p:cNvPr id="350217" name="Oval 9"/>
            <p:cNvSpPr>
              <a:spLocks noChangeArrowheads="1"/>
            </p:cNvSpPr>
            <p:nvPr/>
          </p:nvSpPr>
          <p:spPr bwMode="auto">
            <a:xfrm>
              <a:off x="3806" y="2584"/>
              <a:ext cx="1522" cy="677"/>
            </a:xfrm>
            <a:prstGeom prst="ellipse">
              <a:avLst/>
            </a:prstGeom>
            <a:noFill/>
            <a:ln w="28575" algn="ctr">
              <a:solidFill>
                <a:srgbClr val="FFCC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0218" name="Oval 10"/>
            <p:cNvSpPr>
              <a:spLocks noChangeArrowheads="1"/>
            </p:cNvSpPr>
            <p:nvPr/>
          </p:nvSpPr>
          <p:spPr bwMode="auto">
            <a:xfrm rot="2700000">
              <a:off x="3691" y="2774"/>
              <a:ext cx="1523" cy="678"/>
            </a:xfrm>
            <a:prstGeom prst="ellipse">
              <a:avLst/>
            </a:prstGeom>
            <a:noFill/>
            <a:ln w="19050" algn="ctr">
              <a:solidFill>
                <a:srgbClr val="FFCC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0219" name="Oval 11"/>
            <p:cNvSpPr>
              <a:spLocks noChangeArrowheads="1"/>
            </p:cNvSpPr>
            <p:nvPr/>
          </p:nvSpPr>
          <p:spPr bwMode="auto">
            <a:xfrm rot="2100000">
              <a:off x="3769" y="2674"/>
              <a:ext cx="1523" cy="677"/>
            </a:xfrm>
            <a:prstGeom prst="ellipse">
              <a:avLst/>
            </a:prstGeom>
            <a:noFill/>
            <a:ln w="19050" algn="ctr">
              <a:solidFill>
                <a:srgbClr val="FFCC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0220" name="Oval 12"/>
            <p:cNvSpPr>
              <a:spLocks noChangeArrowheads="1"/>
            </p:cNvSpPr>
            <p:nvPr/>
          </p:nvSpPr>
          <p:spPr bwMode="auto">
            <a:xfrm rot="900000">
              <a:off x="3790" y="2628"/>
              <a:ext cx="1523" cy="677"/>
            </a:xfrm>
            <a:prstGeom prst="ellipse">
              <a:avLst/>
            </a:prstGeom>
            <a:noFill/>
            <a:ln w="19050" algn="ctr">
              <a:solidFill>
                <a:srgbClr val="FFCC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0222" name="Freeform 14"/>
            <p:cNvSpPr>
              <a:spLocks/>
            </p:cNvSpPr>
            <p:nvPr/>
          </p:nvSpPr>
          <p:spPr bwMode="auto">
            <a:xfrm>
              <a:off x="4301" y="2448"/>
              <a:ext cx="1070" cy="1728"/>
            </a:xfrm>
            <a:custGeom>
              <a:avLst/>
              <a:gdLst/>
              <a:ahLst/>
              <a:cxnLst>
                <a:cxn ang="0">
                  <a:pos x="585" y="0"/>
                </a:cxn>
                <a:cxn ang="0">
                  <a:pos x="504" y="513"/>
                </a:cxn>
                <a:cxn ang="0">
                  <a:pos x="0" y="918"/>
                </a:cxn>
              </a:cxnLst>
              <a:rect l="0" t="0" r="r" b="b"/>
              <a:pathLst>
                <a:path w="601" h="918">
                  <a:moveTo>
                    <a:pt x="585" y="0"/>
                  </a:moveTo>
                  <a:cubicBezTo>
                    <a:pt x="593" y="180"/>
                    <a:pt x="601" y="360"/>
                    <a:pt x="504" y="513"/>
                  </a:cubicBezTo>
                  <a:cubicBezTo>
                    <a:pt x="407" y="666"/>
                    <a:pt x="203" y="792"/>
                    <a:pt x="0" y="918"/>
                  </a:cubicBezTo>
                </a:path>
              </a:pathLst>
            </a:custGeom>
            <a:noFill/>
            <a:ln w="28575" cap="flat" cmpd="sng">
              <a:solidFill>
                <a:srgbClr val="0000CC"/>
              </a:solidFill>
              <a:prstDash val="solid"/>
              <a:round/>
              <a:headEnd type="stealth" w="lg" len="lg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50224" name="Oval 16"/>
            <p:cNvSpPr>
              <a:spLocks noChangeArrowheads="1"/>
            </p:cNvSpPr>
            <p:nvPr/>
          </p:nvSpPr>
          <p:spPr bwMode="auto">
            <a:xfrm rot="3000000">
              <a:off x="3557" y="2883"/>
              <a:ext cx="1523" cy="678"/>
            </a:xfrm>
            <a:prstGeom prst="ellipse">
              <a:avLst/>
            </a:prstGeom>
            <a:noFill/>
            <a:ln w="19050" algn="ctr">
              <a:solidFill>
                <a:srgbClr val="FFCC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50228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4.1.1 </a:t>
            </a:r>
            <a:r>
              <a:rPr lang="zh-CN" altLang="en-US"/>
              <a:t>受摄二体问题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297429"/>
              </p:ext>
            </p:extLst>
          </p:nvPr>
        </p:nvGraphicFramePr>
        <p:xfrm>
          <a:off x="406922" y="4525671"/>
          <a:ext cx="5426075" cy="192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11" name="Equation" r:id="rId6" imgW="3429000" imgH="1218960" progId="Equation.DSMT4">
                  <p:embed/>
                </p:oleObj>
              </mc:Choice>
              <mc:Fallback>
                <p:oleObj name="Equation" r:id="rId6" imgW="3429000" imgH="121896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922" y="4525671"/>
                        <a:ext cx="5426075" cy="192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0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0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38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956933"/>
              </p:ext>
            </p:extLst>
          </p:nvPr>
        </p:nvGraphicFramePr>
        <p:xfrm>
          <a:off x="478704" y="1099345"/>
          <a:ext cx="3998913" cy="128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260" name="Equation" r:id="rId4" imgW="2247840" imgH="723600" progId="Equation.DSMT4">
                  <p:embed/>
                </p:oleObj>
              </mc:Choice>
              <mc:Fallback>
                <p:oleObj name="Equation" r:id="rId4" imgW="2247840" imgH="723600" progId="Equation.DSMT4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04" y="1099345"/>
                        <a:ext cx="3998913" cy="1287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9791654"/>
              </p:ext>
            </p:extLst>
          </p:nvPr>
        </p:nvGraphicFramePr>
        <p:xfrm>
          <a:off x="3713163" y="4243388"/>
          <a:ext cx="50990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261" name="Equation" r:id="rId6" imgW="3835080" imgH="431640" progId="Equation.DSMT4">
                  <p:embed/>
                </p:oleObj>
              </mc:Choice>
              <mc:Fallback>
                <p:oleObj name="Equation" r:id="rId6" imgW="3835080" imgH="431640" progId="Equation.DSMT4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3163" y="4243388"/>
                        <a:ext cx="5099050" cy="576262"/>
                      </a:xfrm>
                      <a:prstGeom prst="rect">
                        <a:avLst/>
                      </a:prstGeom>
                      <a:solidFill>
                        <a:srgbClr val="BFBFBF">
                          <a:alpha val="50980"/>
                        </a:srgbClr>
                      </a:solidFill>
                      <a:ln w="28575">
                        <a:solidFill>
                          <a:srgbClr val="7575D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3833" name="Group 9"/>
          <p:cNvGrpSpPr>
            <a:grpSpLocks/>
          </p:cNvGrpSpPr>
          <p:nvPr/>
        </p:nvGrpSpPr>
        <p:grpSpPr bwMode="auto">
          <a:xfrm>
            <a:off x="5043488" y="963613"/>
            <a:ext cx="3813175" cy="2051050"/>
            <a:chOff x="3222" y="2812"/>
            <a:chExt cx="2402" cy="1292"/>
          </a:xfrm>
        </p:grpSpPr>
        <p:sp>
          <p:nvSpPr>
            <p:cNvPr id="333834" name="Oval 10"/>
            <p:cNvSpPr>
              <a:spLocks noChangeArrowheads="1"/>
            </p:cNvSpPr>
            <p:nvPr/>
          </p:nvSpPr>
          <p:spPr bwMode="auto">
            <a:xfrm>
              <a:off x="3222" y="3060"/>
              <a:ext cx="1863" cy="1044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3835" name="Line 11"/>
            <p:cNvSpPr>
              <a:spLocks noChangeShapeType="1"/>
            </p:cNvSpPr>
            <p:nvPr/>
          </p:nvSpPr>
          <p:spPr bwMode="auto">
            <a:xfrm flipV="1">
              <a:off x="4374" y="3330"/>
              <a:ext cx="585" cy="26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3836" name="Line 12"/>
            <p:cNvSpPr>
              <a:spLocks noChangeShapeType="1"/>
            </p:cNvSpPr>
            <p:nvPr/>
          </p:nvSpPr>
          <p:spPr bwMode="auto">
            <a:xfrm flipV="1">
              <a:off x="4968" y="3141"/>
              <a:ext cx="405" cy="189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3837" name="Line 13"/>
            <p:cNvSpPr>
              <a:spLocks noChangeShapeType="1"/>
            </p:cNvSpPr>
            <p:nvPr/>
          </p:nvSpPr>
          <p:spPr bwMode="auto">
            <a:xfrm rot="16200000" flipV="1">
              <a:off x="4681" y="3034"/>
              <a:ext cx="405" cy="189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3838" name="Oval 14"/>
            <p:cNvSpPr>
              <a:spLocks noChangeArrowheads="1"/>
            </p:cNvSpPr>
            <p:nvPr/>
          </p:nvSpPr>
          <p:spPr bwMode="auto">
            <a:xfrm>
              <a:off x="4950" y="3303"/>
              <a:ext cx="45" cy="45"/>
            </a:xfrm>
            <a:prstGeom prst="ellipse">
              <a:avLst/>
            </a:prstGeom>
            <a:solidFill>
              <a:srgbClr val="FF0000"/>
            </a:solidFill>
            <a:ln w="28575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3839" name="Oval 15"/>
            <p:cNvSpPr>
              <a:spLocks noChangeArrowheads="1"/>
            </p:cNvSpPr>
            <p:nvPr/>
          </p:nvSpPr>
          <p:spPr bwMode="auto">
            <a:xfrm>
              <a:off x="4357" y="3574"/>
              <a:ext cx="45" cy="45"/>
            </a:xfrm>
            <a:prstGeom prst="ellipse">
              <a:avLst/>
            </a:prstGeom>
            <a:solidFill>
              <a:srgbClr val="FF0000"/>
            </a:solidFill>
            <a:ln w="28575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333840" name="Object 16"/>
            <p:cNvGraphicFramePr>
              <a:graphicFrameLocks noChangeAspect="1"/>
            </p:cNvGraphicFramePr>
            <p:nvPr/>
          </p:nvGraphicFramePr>
          <p:xfrm>
            <a:off x="4242" y="3591"/>
            <a:ext cx="202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262" name="Equation" r:id="rId8" imgW="190500" imgH="228600" progId="Equation.DSMT4">
                    <p:embed/>
                  </p:oleObj>
                </mc:Choice>
                <mc:Fallback>
                  <p:oleObj name="Equation" r:id="rId8" imgW="190500" imgH="228600" progId="Equation.DSMT4">
                    <p:embed/>
                    <p:pic>
                      <p:nvPicPr>
                        <p:cNvPr id="0" name="Picture 1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2" y="3591"/>
                          <a:ext cx="202" cy="2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3841" name="Object 17"/>
            <p:cNvGraphicFramePr>
              <a:graphicFrameLocks noChangeAspect="1"/>
            </p:cNvGraphicFramePr>
            <p:nvPr/>
          </p:nvGraphicFramePr>
          <p:xfrm>
            <a:off x="4860" y="3322"/>
            <a:ext cx="215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263" name="Equation" r:id="rId10" imgW="203112" imgH="228501" progId="Equation.DSMT4">
                    <p:embed/>
                  </p:oleObj>
                </mc:Choice>
                <mc:Fallback>
                  <p:oleObj name="Equation" r:id="rId10" imgW="203112" imgH="228501" progId="Equation.DSMT4">
                    <p:embed/>
                    <p:pic>
                      <p:nvPicPr>
                        <p:cNvPr id="0" name="Picture 1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0" y="3322"/>
                          <a:ext cx="215" cy="2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3842" name="Object 18"/>
            <p:cNvGraphicFramePr>
              <a:graphicFrameLocks noChangeAspect="1"/>
            </p:cNvGraphicFramePr>
            <p:nvPr/>
          </p:nvGraphicFramePr>
          <p:xfrm>
            <a:off x="5377" y="3121"/>
            <a:ext cx="132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264" name="Equation" r:id="rId12" imgW="114102" imgH="177492" progId="Equation.DSMT4">
                    <p:embed/>
                  </p:oleObj>
                </mc:Choice>
                <mc:Fallback>
                  <p:oleObj name="Equation" r:id="rId12" imgW="114102" imgH="177492" progId="Equation.DSMT4">
                    <p:embed/>
                    <p:pic>
                      <p:nvPicPr>
                        <p:cNvPr id="0" name="Picture 1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7" y="3121"/>
                          <a:ext cx="132" cy="2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3843" name="Object 19"/>
            <p:cNvGraphicFramePr>
              <a:graphicFrameLocks noChangeAspect="1"/>
            </p:cNvGraphicFramePr>
            <p:nvPr/>
          </p:nvGraphicFramePr>
          <p:xfrm>
            <a:off x="4857" y="2812"/>
            <a:ext cx="147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265" name="Equation" r:id="rId14" imgW="126780" imgH="215526" progId="Equation.DSMT4">
                    <p:embed/>
                  </p:oleObj>
                </mc:Choice>
                <mc:Fallback>
                  <p:oleObj name="Equation" r:id="rId14" imgW="126780" imgH="215526" progId="Equation.DSMT4">
                    <p:embed/>
                    <p:pic>
                      <p:nvPicPr>
                        <p:cNvPr id="0" name="Picture 1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7" y="2812"/>
                          <a:ext cx="147" cy="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3844" name="Object 20"/>
            <p:cNvGraphicFramePr>
              <a:graphicFrameLocks noChangeAspect="1"/>
            </p:cNvGraphicFramePr>
            <p:nvPr/>
          </p:nvGraphicFramePr>
          <p:xfrm>
            <a:off x="4621" y="3621"/>
            <a:ext cx="1003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266" name="Equation" r:id="rId16" imgW="863225" imgH="203112" progId="Equation.DSMT4">
                    <p:embed/>
                  </p:oleObj>
                </mc:Choice>
                <mc:Fallback>
                  <p:oleObj name="Equation" r:id="rId16" imgW="863225" imgH="203112" progId="Equation.DSMT4">
                    <p:embed/>
                    <p:pic>
                      <p:nvPicPr>
                        <p:cNvPr id="0" name="Picture 1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1" y="3621"/>
                          <a:ext cx="1003" cy="23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3845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4.1.2 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Gauss</a:t>
            </a:r>
            <a:r>
              <a:rPr lang="zh-CN" altLang="en-US" dirty="0"/>
              <a:t>型受摄运动方程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6906639"/>
              </p:ext>
            </p:extLst>
          </p:nvPr>
        </p:nvGraphicFramePr>
        <p:xfrm>
          <a:off x="242888" y="2395538"/>
          <a:ext cx="6802437" cy="406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267" name="Equation" r:id="rId18" imgW="3822480" imgH="2286000" progId="Equation.DSMT4">
                  <p:embed/>
                </p:oleObj>
              </mc:Choice>
              <mc:Fallback>
                <p:oleObj name="Equation" r:id="rId18" imgW="3822480" imgH="2286000" progId="Equation.DSMT4">
                  <p:embed/>
                  <p:pic>
                    <p:nvPicPr>
                      <p:cNvPr id="0" name="Picture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8" y="2395538"/>
                        <a:ext cx="6802437" cy="4067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54731"/>
              </p:ext>
            </p:extLst>
          </p:nvPr>
        </p:nvGraphicFramePr>
        <p:xfrm>
          <a:off x="7380312" y="4941168"/>
          <a:ext cx="14351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268" name="Equation" r:id="rId20" imgW="1079280" imgH="355320" progId="Equation.DSMT4">
                  <p:embed/>
                </p:oleObj>
              </mc:Choice>
              <mc:Fallback>
                <p:oleObj name="Equation" r:id="rId20" imgW="1079280" imgH="35532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312" y="4941168"/>
                        <a:ext cx="1435100" cy="474662"/>
                      </a:xfrm>
                      <a:prstGeom prst="rect">
                        <a:avLst/>
                      </a:prstGeom>
                      <a:solidFill>
                        <a:srgbClr val="BFBFBF">
                          <a:alpha val="50980"/>
                        </a:srgbClr>
                      </a:solidFill>
                      <a:ln w="28575">
                        <a:solidFill>
                          <a:srgbClr val="7575D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20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002693"/>
              </p:ext>
            </p:extLst>
          </p:nvPr>
        </p:nvGraphicFramePr>
        <p:xfrm>
          <a:off x="301782" y="1035051"/>
          <a:ext cx="5193671" cy="1853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247" name="Equation" r:id="rId4" imgW="3060360" imgH="1091880" progId="Equation.DSMT4">
                  <p:embed/>
                </p:oleObj>
              </mc:Choice>
              <mc:Fallback>
                <p:oleObj name="Equation" r:id="rId4" imgW="3060360" imgH="109188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82" y="1035051"/>
                        <a:ext cx="5193671" cy="18534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202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4.1.2 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Gauss</a:t>
            </a:r>
            <a:r>
              <a:rPr lang="zh-CN" altLang="en-US" dirty="0"/>
              <a:t>型受摄运动方程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1283974"/>
              </p:ext>
            </p:extLst>
          </p:nvPr>
        </p:nvGraphicFramePr>
        <p:xfrm>
          <a:off x="294161" y="3029944"/>
          <a:ext cx="7636676" cy="1915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248" name="Equation" r:id="rId6" imgW="4457520" imgH="1117440" progId="Equation.DSMT4">
                  <p:embed/>
                </p:oleObj>
              </mc:Choice>
              <mc:Fallback>
                <p:oleObj name="Equation" r:id="rId6" imgW="4457520" imgH="111744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161" y="3029944"/>
                        <a:ext cx="7636676" cy="19150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797811"/>
              </p:ext>
            </p:extLst>
          </p:nvPr>
        </p:nvGraphicFramePr>
        <p:xfrm>
          <a:off x="6835366" y="2694279"/>
          <a:ext cx="1857784" cy="1096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249" name="Equation" r:id="rId8" imgW="1295280" imgH="761760" progId="Equation.DSMT4">
                  <p:embed/>
                </p:oleObj>
              </mc:Choice>
              <mc:Fallback>
                <p:oleObj name="Equation" r:id="rId8" imgW="1295280" imgH="76176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366" y="2694279"/>
                        <a:ext cx="1857784" cy="1096671"/>
                      </a:xfrm>
                      <a:prstGeom prst="rect">
                        <a:avLst/>
                      </a:prstGeom>
                      <a:solidFill>
                        <a:srgbClr val="BFBFBF">
                          <a:alpha val="50980"/>
                        </a:srgbClr>
                      </a:solidFill>
                      <a:ln w="28575">
                        <a:solidFill>
                          <a:srgbClr val="7575D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269200" y="5055214"/>
            <a:ext cx="8384079" cy="1709737"/>
            <a:chOff x="269200" y="5055214"/>
            <a:chExt cx="8384079" cy="1709737"/>
          </a:xfrm>
        </p:grpSpPr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27719294"/>
                </p:ext>
              </p:extLst>
            </p:nvPr>
          </p:nvGraphicFramePr>
          <p:xfrm>
            <a:off x="269200" y="5055214"/>
            <a:ext cx="6483350" cy="1709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250" name="Equation" r:id="rId10" imgW="3708360" imgH="977760" progId="Equation.DSMT4">
                    <p:embed/>
                  </p:oleObj>
                </mc:Choice>
                <mc:Fallback>
                  <p:oleObj name="Equation" r:id="rId10" imgW="3708360" imgH="977760" progId="Equation.DSMT4">
                    <p:embed/>
                    <p:pic>
                      <p:nvPicPr>
                        <p:cNvPr id="0" name="Picture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200" y="5055214"/>
                          <a:ext cx="6483350" cy="17097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4641903"/>
                </p:ext>
              </p:extLst>
            </p:nvPr>
          </p:nvGraphicFramePr>
          <p:xfrm>
            <a:off x="7105467" y="5351263"/>
            <a:ext cx="1547812" cy="1335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251" name="Equation" r:id="rId12" imgW="1079280" imgH="927000" progId="Equation.DSMT4">
                    <p:embed/>
                  </p:oleObj>
                </mc:Choice>
                <mc:Fallback>
                  <p:oleObj name="Equation" r:id="rId12" imgW="1079280" imgH="927000" progId="Equation.DSMT4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05467" y="5351263"/>
                          <a:ext cx="1547812" cy="1335087"/>
                        </a:xfrm>
                        <a:prstGeom prst="rect">
                          <a:avLst/>
                        </a:prstGeom>
                        <a:solidFill>
                          <a:srgbClr val="BFBFBF">
                            <a:alpha val="50980"/>
                          </a:srgbClr>
                        </a:solidFill>
                        <a:ln w="28575">
                          <a:solidFill>
                            <a:srgbClr val="7575D1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58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2944522"/>
              </p:ext>
            </p:extLst>
          </p:nvPr>
        </p:nvGraphicFramePr>
        <p:xfrm>
          <a:off x="444500" y="1023938"/>
          <a:ext cx="2863850" cy="138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705" name="Equation" r:id="rId4" imgW="1625400" imgH="787320" progId="Equation.DSMT4">
                  <p:embed/>
                </p:oleObj>
              </mc:Choice>
              <mc:Fallback>
                <p:oleObj name="Equation" r:id="rId4" imgW="1625400" imgH="78732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" y="1023938"/>
                        <a:ext cx="2863850" cy="1385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36168"/>
              </p:ext>
            </p:extLst>
          </p:nvPr>
        </p:nvGraphicFramePr>
        <p:xfrm>
          <a:off x="6313488" y="1217613"/>
          <a:ext cx="2339975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706" name="Equation" r:id="rId6" imgW="1320480" imgH="583920" progId="Equation.DSMT4">
                  <p:embed/>
                </p:oleObj>
              </mc:Choice>
              <mc:Fallback>
                <p:oleObj name="Equation" r:id="rId6" imgW="1320480" imgH="58392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3488" y="1217613"/>
                        <a:ext cx="2339975" cy="1038225"/>
                      </a:xfrm>
                      <a:prstGeom prst="rect">
                        <a:avLst/>
                      </a:prstGeom>
                      <a:solidFill>
                        <a:srgbClr val="BFBFBF">
                          <a:alpha val="50980"/>
                        </a:srgbClr>
                      </a:solidFill>
                      <a:ln w="28575">
                        <a:solidFill>
                          <a:srgbClr val="7575D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8634406"/>
              </p:ext>
            </p:extLst>
          </p:nvPr>
        </p:nvGraphicFramePr>
        <p:xfrm>
          <a:off x="7124700" y="5448300"/>
          <a:ext cx="1544638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707" name="Equation" r:id="rId8" imgW="927100" imgH="457200" progId="Equation.DSMT4">
                  <p:embed/>
                </p:oleObj>
              </mc:Choice>
              <mc:Fallback>
                <p:oleObj name="Equation" r:id="rId8" imgW="927100" imgH="45720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4700" y="5448300"/>
                        <a:ext cx="1544638" cy="765175"/>
                      </a:xfrm>
                      <a:prstGeom prst="rect">
                        <a:avLst/>
                      </a:prstGeom>
                      <a:solidFill>
                        <a:srgbClr val="BFBFBF">
                          <a:alpha val="50980"/>
                        </a:srgbClr>
                      </a:solidFill>
                      <a:ln w="28575">
                        <a:solidFill>
                          <a:srgbClr val="7575D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588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4.1.2 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Gauss</a:t>
            </a:r>
            <a:r>
              <a:rPr lang="zh-CN" altLang="en-US" dirty="0"/>
              <a:t>型受摄运动方程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272849"/>
              </p:ext>
            </p:extLst>
          </p:nvPr>
        </p:nvGraphicFramePr>
        <p:xfrm>
          <a:off x="248593" y="2496242"/>
          <a:ext cx="8343900" cy="254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708" name="Equation" r:id="rId10" imgW="4736880" imgH="1447560" progId="Equation.DSMT4">
                  <p:embed/>
                </p:oleObj>
              </mc:Choice>
              <mc:Fallback>
                <p:oleObj name="Equation" r:id="rId10" imgW="4736880" imgH="144756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593" y="2496242"/>
                        <a:ext cx="8343900" cy="2549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0244719"/>
              </p:ext>
            </p:extLst>
          </p:nvPr>
        </p:nvGraphicFramePr>
        <p:xfrm>
          <a:off x="253560" y="5053154"/>
          <a:ext cx="6375400" cy="172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709" name="Equation" r:id="rId12" imgW="3619440" imgH="977760" progId="Equation.DSMT4">
                  <p:embed/>
                </p:oleObj>
              </mc:Choice>
              <mc:Fallback>
                <p:oleObj name="Equation" r:id="rId12" imgW="3619440" imgH="97776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560" y="5053154"/>
                        <a:ext cx="6375400" cy="172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754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03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1901528"/>
              </p:ext>
            </p:extLst>
          </p:nvPr>
        </p:nvGraphicFramePr>
        <p:xfrm>
          <a:off x="295498" y="969884"/>
          <a:ext cx="6691313" cy="176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530" name="Equation" r:id="rId4" imgW="3759120" imgH="990360" progId="Equation.DSMT4">
                  <p:embed/>
                </p:oleObj>
              </mc:Choice>
              <mc:Fallback>
                <p:oleObj name="Equation" r:id="rId4" imgW="3759120" imgH="99036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498" y="969884"/>
                        <a:ext cx="6691313" cy="176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34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8417055"/>
              </p:ext>
            </p:extLst>
          </p:nvPr>
        </p:nvGraphicFramePr>
        <p:xfrm>
          <a:off x="5748338" y="2047875"/>
          <a:ext cx="2940050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531" name="Equation" r:id="rId6" imgW="1942920" imgH="495000" progId="Equation.DSMT4">
                  <p:embed/>
                </p:oleObj>
              </mc:Choice>
              <mc:Fallback>
                <p:oleObj name="Equation" r:id="rId6" imgW="1942920" imgH="49500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8338" y="2047875"/>
                        <a:ext cx="2940050" cy="754063"/>
                      </a:xfrm>
                      <a:prstGeom prst="rect">
                        <a:avLst/>
                      </a:prstGeom>
                      <a:solidFill>
                        <a:srgbClr val="BFBFBF">
                          <a:alpha val="50980"/>
                        </a:srgbClr>
                      </a:solidFill>
                      <a:ln w="28575">
                        <a:solidFill>
                          <a:srgbClr val="7575D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34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8482996"/>
              </p:ext>
            </p:extLst>
          </p:nvPr>
        </p:nvGraphicFramePr>
        <p:xfrm>
          <a:off x="7221538" y="4719638"/>
          <a:ext cx="1522412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532" name="Equation" r:id="rId8" imgW="914400" imgH="457200" progId="Equation.DSMT4">
                  <p:embed/>
                </p:oleObj>
              </mc:Choice>
              <mc:Fallback>
                <p:oleObj name="Equation" r:id="rId8" imgW="914400" imgH="45720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1538" y="4719638"/>
                        <a:ext cx="1522412" cy="765175"/>
                      </a:xfrm>
                      <a:prstGeom prst="rect">
                        <a:avLst/>
                      </a:prstGeom>
                      <a:solidFill>
                        <a:srgbClr val="BFBFBF">
                          <a:alpha val="50980"/>
                        </a:srgbClr>
                      </a:solidFill>
                      <a:ln w="28575">
                        <a:solidFill>
                          <a:srgbClr val="7575D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0347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4.1.2 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Gauss</a:t>
            </a:r>
            <a:r>
              <a:rPr lang="zh-CN" altLang="en-US" dirty="0"/>
              <a:t>型受摄运动方程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7198745"/>
              </p:ext>
            </p:extLst>
          </p:nvPr>
        </p:nvGraphicFramePr>
        <p:xfrm>
          <a:off x="265864" y="2998835"/>
          <a:ext cx="8431212" cy="311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533" name="Equation" r:id="rId10" imgW="4736880" imgH="1752480" progId="Equation.DSMT4">
                  <p:embed/>
                </p:oleObj>
              </mc:Choice>
              <mc:Fallback>
                <p:oleObj name="Equation" r:id="rId10" imgW="4736880" imgH="175248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864" y="2998835"/>
                        <a:ext cx="8431212" cy="311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796134"/>
              </p:ext>
            </p:extLst>
          </p:nvPr>
        </p:nvGraphicFramePr>
        <p:xfrm>
          <a:off x="405992" y="928829"/>
          <a:ext cx="7323138" cy="424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749" name="Equation" r:id="rId4" imgW="4330440" imgH="2514600" progId="Equation.DSMT4">
                  <p:embed/>
                </p:oleObj>
              </mc:Choice>
              <mc:Fallback>
                <p:oleObj name="Equation" r:id="rId4" imgW="4330440" imgH="25146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992" y="928829"/>
                        <a:ext cx="7323138" cy="424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1962566"/>
              </p:ext>
            </p:extLst>
          </p:nvPr>
        </p:nvGraphicFramePr>
        <p:xfrm>
          <a:off x="7471900" y="3060700"/>
          <a:ext cx="1204913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750" name="Equation" r:id="rId6" imgW="723600" imgH="215640" progId="Equation.DSMT4">
                  <p:embed/>
                </p:oleObj>
              </mc:Choice>
              <mc:Fallback>
                <p:oleObj name="Equation" r:id="rId6" imgW="723600" imgH="21564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1900" y="3060700"/>
                        <a:ext cx="1204913" cy="361950"/>
                      </a:xfrm>
                      <a:prstGeom prst="rect">
                        <a:avLst/>
                      </a:prstGeom>
                      <a:solidFill>
                        <a:srgbClr val="BFBFBF">
                          <a:alpha val="50980"/>
                        </a:srgbClr>
                      </a:solidFill>
                      <a:ln w="28575">
                        <a:solidFill>
                          <a:srgbClr val="7575D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153338"/>
              </p:ext>
            </p:extLst>
          </p:nvPr>
        </p:nvGraphicFramePr>
        <p:xfrm>
          <a:off x="7597775" y="1878013"/>
          <a:ext cx="1055688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751" name="Equation" r:id="rId8" imgW="634725" imgH="203112" progId="Equation.DSMT4">
                  <p:embed/>
                </p:oleObj>
              </mc:Choice>
              <mc:Fallback>
                <p:oleObj name="Equation" r:id="rId8" imgW="634725" imgH="203112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7775" y="1878013"/>
                        <a:ext cx="1055688" cy="341312"/>
                      </a:xfrm>
                      <a:prstGeom prst="rect">
                        <a:avLst/>
                      </a:prstGeom>
                      <a:solidFill>
                        <a:srgbClr val="BFBFBF">
                          <a:alpha val="50980"/>
                        </a:srgbClr>
                      </a:solidFill>
                      <a:ln w="28575">
                        <a:solidFill>
                          <a:srgbClr val="7575D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845400"/>
              </p:ext>
            </p:extLst>
          </p:nvPr>
        </p:nvGraphicFramePr>
        <p:xfrm>
          <a:off x="6803563" y="5214938"/>
          <a:ext cx="1903412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752" name="Equation" r:id="rId10" imgW="1143000" imgH="228600" progId="Equation.DSMT4">
                  <p:embed/>
                </p:oleObj>
              </mc:Choice>
              <mc:Fallback>
                <p:oleObj name="Equation" r:id="rId10" imgW="1143000" imgH="2286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3563" y="5214938"/>
                        <a:ext cx="1903412" cy="382587"/>
                      </a:xfrm>
                      <a:prstGeom prst="rect">
                        <a:avLst/>
                      </a:prstGeom>
                      <a:solidFill>
                        <a:srgbClr val="BFBFBF">
                          <a:alpha val="50980"/>
                        </a:srgbClr>
                      </a:solidFill>
                      <a:ln w="28575">
                        <a:solidFill>
                          <a:srgbClr val="7575D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3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4.1.2 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Gauss</a:t>
            </a:r>
            <a:r>
              <a:rPr lang="zh-CN" altLang="en-US" dirty="0"/>
              <a:t>型受摄运动方程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808253"/>
              </p:ext>
            </p:extLst>
          </p:nvPr>
        </p:nvGraphicFramePr>
        <p:xfrm>
          <a:off x="180975" y="5387975"/>
          <a:ext cx="8782050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753" name="Equation" r:id="rId12" imgW="5194080" imgH="685800" progId="Equation.DSMT4">
                  <p:embed/>
                </p:oleObj>
              </mc:Choice>
              <mc:Fallback>
                <p:oleObj name="Equation" r:id="rId12" imgW="5194080" imgH="6858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" y="5387975"/>
                        <a:ext cx="8782050" cy="1158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714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elf02">
  <a:themeElements>
    <a:clrScheme name="self0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elf0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self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lf0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lf0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lf0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lf0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lf0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lf0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lf0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lf0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lf0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lf0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lf0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self02</Template>
  <TotalTime>15894</TotalTime>
  <Words>465</Words>
  <Application>Microsoft Office PowerPoint</Application>
  <PresentationFormat>全屏显示(4:3)</PresentationFormat>
  <Paragraphs>86</Paragraphs>
  <Slides>35</Slides>
  <Notes>33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1" baseType="lpstr">
      <vt:lpstr>隶书</vt:lpstr>
      <vt:lpstr>宋体</vt:lpstr>
      <vt:lpstr>Arial</vt:lpstr>
      <vt:lpstr>Times New Roman</vt:lpstr>
      <vt:lpstr>self02</vt:lpstr>
      <vt:lpstr>Equation</vt:lpstr>
      <vt:lpstr>天体力学基础</vt:lpstr>
      <vt:lpstr>4.1.1 受摄二体问题</vt:lpstr>
      <vt:lpstr>4.1.1 受摄二体问题</vt:lpstr>
      <vt:lpstr>4.1.1 受摄二体问题</vt:lpstr>
      <vt:lpstr>4.1.2 Gauss型受摄运动方程</vt:lpstr>
      <vt:lpstr>4.1.2 Gauss型受摄运动方程</vt:lpstr>
      <vt:lpstr>4.1.2 Gauss型受摄运动方程</vt:lpstr>
      <vt:lpstr>4.1.2 Gauss型受摄运动方程</vt:lpstr>
      <vt:lpstr>4.1.2 Gauss型受摄运动方程</vt:lpstr>
      <vt:lpstr>4.1.2 Gauss型受摄运动方程</vt:lpstr>
      <vt:lpstr>4.1.2 Gauss型受摄运动方程</vt:lpstr>
      <vt:lpstr>4.1.2 Gauss型受摄运动方程</vt:lpstr>
      <vt:lpstr>4.1.2 Gauss型受摄运动方程</vt:lpstr>
      <vt:lpstr>4.1.3 卫星轨道运动的例子</vt:lpstr>
      <vt:lpstr>4.1.3 卫星轨道运动的例子</vt:lpstr>
      <vt:lpstr>4.1.3 卫星轨道运动的例子</vt:lpstr>
      <vt:lpstr>4.1.3 卫星轨道运动的例子</vt:lpstr>
      <vt:lpstr>4.1.3 卫星轨道运动的例子</vt:lpstr>
      <vt:lpstr>4.1.3 卫星轨道运动的例子</vt:lpstr>
      <vt:lpstr>4.1.3 卫星轨道运动的例子</vt:lpstr>
      <vt:lpstr>4.2.1 正则受摄方程</vt:lpstr>
      <vt:lpstr>4.2.1 正则受摄方程</vt:lpstr>
      <vt:lpstr>2.6.1 哈密顿方程</vt:lpstr>
      <vt:lpstr>4.2.1 正则受摄方程</vt:lpstr>
      <vt:lpstr>4.2.1 正则受摄方程</vt:lpstr>
      <vt:lpstr>4.2.2 Lagrange行星运动方程</vt:lpstr>
      <vt:lpstr>4.2.2 Lagrange行星运动方程</vt:lpstr>
      <vt:lpstr>4.2.2 Lagrange行星运动方程</vt:lpstr>
      <vt:lpstr>4.2.2 Lagrange行星运动方程</vt:lpstr>
      <vt:lpstr>4.2.2 Lagrange行星运动方程</vt:lpstr>
      <vt:lpstr>4.2.3 消除奇点</vt:lpstr>
      <vt:lpstr>4.2.3 消除奇点</vt:lpstr>
      <vt:lpstr>4.2.3 消除奇点</vt:lpstr>
      <vt:lpstr>4.2.3 消除奇点</vt:lpstr>
      <vt:lpstr>4.2.3 消除奇点</vt:lpstr>
    </vt:vector>
  </TitlesOfParts>
  <Company>Astron. Dept., NJU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Chapt. 4.1</dc:title>
  <dc:subject>Gauss型受摄运动方程,正则摄动方程</dc:subject>
  <dc:creator>ZhouLiyong</dc:creator>
  <cp:lastModifiedBy>dell</cp:lastModifiedBy>
  <cp:revision>406</cp:revision>
  <dcterms:created xsi:type="dcterms:W3CDTF">2005-02-21T07:43:32Z</dcterms:created>
  <dcterms:modified xsi:type="dcterms:W3CDTF">2016-04-15T03:06:19Z</dcterms:modified>
</cp:coreProperties>
</file>