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3" r:id="rId2"/>
    <p:sldId id="404" r:id="rId3"/>
    <p:sldId id="412" r:id="rId4"/>
    <p:sldId id="407" r:id="rId5"/>
    <p:sldId id="413" r:id="rId6"/>
    <p:sldId id="418" r:id="rId7"/>
    <p:sldId id="423" r:id="rId8"/>
    <p:sldId id="422" r:id="rId9"/>
    <p:sldId id="415" r:id="rId10"/>
    <p:sldId id="420" r:id="rId11"/>
    <p:sldId id="421" r:id="rId12"/>
    <p:sldId id="419" r:id="rId13"/>
    <p:sldId id="394" r:id="rId14"/>
    <p:sldId id="408" r:id="rId15"/>
    <p:sldId id="390" r:id="rId16"/>
    <p:sldId id="417" r:id="rId17"/>
    <p:sldId id="424" r:id="rId18"/>
  </p:sldIdLst>
  <p:sldSz cx="9144000" cy="6858000" type="screen4x3"/>
  <p:notesSz cx="6797675" cy="99298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6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l" defTabSz="882650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l" defTabSz="882650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 smtClean="0"/>
            </a:lvl1pPr>
          </a:lstStyle>
          <a:p>
            <a:pPr>
              <a:defRPr/>
            </a:pPr>
            <a:fld id="{86C6040A-DB26-4FE8-9C8F-A68B36FCB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41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5B037E-2EBB-49DA-8D5A-998CB0136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8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dsabs.harvard.edu/cgi-bin/nph-bib_query?bibcode=1937MNRAS..97..423R&amp;db_key=AST&amp;high=40b75ae4702804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太阳光度，单位</a:t>
            </a:r>
            <a:r>
              <a:rPr lang="en-US" altLang="zh-CN" dirty="0" err="1" smtClean="0"/>
              <a:t>Wm</a:t>
            </a:r>
            <a:r>
              <a:rPr lang="en-US" altLang="zh-CN" dirty="0" smtClean="0"/>
              <a:t>^{-2}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5B037E-2EBB-49DA-8D5A-998CB01367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42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Quartz amorphous</a:t>
            </a:r>
            <a:r>
              <a:rPr lang="zh-CN" altLang="en-US" dirty="0" smtClean="0"/>
              <a:t>无定形硅；</a:t>
            </a:r>
            <a:r>
              <a:rPr lang="en-US" altLang="zh-CN" dirty="0" smtClean="0"/>
              <a:t>obsidian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黑曜石； </a:t>
            </a:r>
            <a:r>
              <a:rPr lang="en-US" altLang="zh-CN" baseline="0" dirty="0" smtClean="0"/>
              <a:t>Basalt</a:t>
            </a:r>
            <a:r>
              <a:rPr lang="zh-CN" altLang="en-US" baseline="0" dirty="0" smtClean="0"/>
              <a:t>：玄武岩；</a:t>
            </a:r>
            <a:r>
              <a:rPr lang="en-US" altLang="zh-CN" baseline="0" dirty="0" smtClean="0"/>
              <a:t>magnetite: </a:t>
            </a:r>
            <a:r>
              <a:rPr lang="zh-CN" altLang="en-US" baseline="0" dirty="0" smtClean="0"/>
              <a:t>四氧化三铁，磁石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5B037E-2EBB-49DA-8D5A-998CB01367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54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C=-\mu/2a; </a:t>
            </a:r>
            <a:r>
              <a:rPr lang="en-US" altLang="zh-CN" dirty="0" err="1" smtClean="0"/>
              <a:t>dC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 F \</a:t>
            </a:r>
            <a:r>
              <a:rPr lang="en-US" altLang="zh-CN" baseline="0" dirty="0" err="1" smtClean="0"/>
              <a:t>cdot</a:t>
            </a:r>
            <a:r>
              <a:rPr lang="en-US" altLang="zh-CN" baseline="0" dirty="0" smtClean="0"/>
              <a:t>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5B037E-2EBB-49DA-8D5A-998CB01367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7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62FE2E-6D49-4064-92A5-91D12F6621D1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lain"/>
            </a:pPr>
            <a:r>
              <a:rPr lang="en-US" altLang="zh-CN" b="1" smtClean="0"/>
              <a:t>Poynting, J. H.</a:t>
            </a:r>
            <a:r>
              <a:rPr lang="en-US" altLang="zh-CN" smtClean="0"/>
              <a:t>, (Nov 1903). </a:t>
            </a:r>
            <a:r>
              <a:rPr lang="en-US" altLang="zh-CN" i="1" smtClean="0"/>
              <a:t>Radiation in the solar system: its effect on temperature and its pressure on small bodies</a:t>
            </a:r>
            <a:r>
              <a:rPr lang="en-US" altLang="zh-CN" smtClean="0"/>
              <a:t>, Monthly Notices of the Royal Astronomical Society, Vol. 64, Appendix, pp. 1-5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mtClean="0">
                <a:hlinkClick r:id="rId3"/>
              </a:rPr>
              <a:t>2</a:t>
            </a:r>
            <a:r>
              <a:rPr lang="en-US" altLang="zh-CN" smtClean="0"/>
              <a:t> </a:t>
            </a:r>
            <a:r>
              <a:rPr lang="en-US" altLang="zh-CN" b="1" smtClean="0"/>
              <a:t>Robertson, H. P.</a:t>
            </a:r>
            <a:r>
              <a:rPr lang="zh-CN" altLang="en-US" smtClean="0"/>
              <a:t>， </a:t>
            </a:r>
            <a:r>
              <a:rPr lang="en-US" altLang="zh-CN" smtClean="0"/>
              <a:t>(April 1937). </a:t>
            </a:r>
            <a:r>
              <a:rPr lang="en-US" altLang="zh-CN" i="1" smtClean="0"/>
              <a:t>Dynamical effects of radiation in the solar system</a:t>
            </a:r>
            <a:r>
              <a:rPr lang="en-US" altLang="zh-CN" smtClean="0"/>
              <a:t>, Monthly Notices of the Royal Astronomical Society, Vol. 97, pp. 423-437 </a:t>
            </a:r>
          </a:p>
          <a:p>
            <a:pPr marL="228600" indent="-228600" eaLnBrk="1" hangingPunct="1">
              <a:buFontTx/>
              <a:buAutoNum type="arabicPlain"/>
            </a:pPr>
            <a:endParaRPr lang="en-US" altLang="zh-CN" smtClean="0"/>
          </a:p>
          <a:p>
            <a:pPr marL="228600" indent="-228600" eaLnBrk="1" hangingPunct="1">
              <a:spcBef>
                <a:spcPct val="50000"/>
              </a:spcBef>
            </a:pPr>
            <a:r>
              <a:rPr lang="en-US" altLang="zh-CN" smtClean="0"/>
              <a:t>Poynting, J.H. 1852.9.9-1914.3.30</a:t>
            </a:r>
          </a:p>
        </p:txBody>
      </p:sp>
    </p:spTree>
    <p:extLst>
      <p:ext uri="{BB962C8B-B14F-4D97-AF65-F5344CB8AC3E}">
        <p14:creationId xmlns:p14="http://schemas.microsoft.com/office/powerpoint/2010/main" val="16379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EEAB2A-0780-45B6-A895-CC1EFA78D9A6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4113" cy="37226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32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6347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423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147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752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0122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02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281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73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990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47442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6112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3555" name="Picture 3" descr="NJ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540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7541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de.wikipedia.org/wiki/Bild:John_Henry_Poynting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1.jpe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40.png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5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2.wmf"/><Relationship Id="rId10" Type="http://schemas.openxmlformats.org/officeDocument/2006/relationships/image" Target="../media/image46.jpe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hyperlink" Target="http://sirrah.trojan.mff.cuni.cz/~mira/mp" TargetMode="External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太阳系</a:t>
            </a:r>
            <a:r>
              <a:rPr lang="zh-CN" altLang="en-US" dirty="0" smtClean="0"/>
              <a:t>中非</a:t>
            </a:r>
            <a:r>
              <a:rPr lang="zh-CN" altLang="en-US" dirty="0" smtClean="0"/>
              <a:t>引力摄动</a:t>
            </a:r>
            <a:endParaRPr lang="zh-CN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171575"/>
            <a:ext cx="8288337" cy="541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400" b="1" smtClean="0"/>
              <a:t>太阳系中的小天体或颗粒物质除了受到大行星的摄动之外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还受到其它一些作用的摄动</a:t>
            </a:r>
            <a:r>
              <a:rPr lang="en-US" altLang="zh-CN" sz="2400" b="1" smtClean="0"/>
              <a:t>:</a:t>
            </a:r>
          </a:p>
          <a:p>
            <a:pPr marL="0" indent="0" eaLnBrk="1" hangingPunct="1">
              <a:buFontTx/>
              <a:buNone/>
            </a:pPr>
            <a:endParaRPr lang="en-US" altLang="zh-CN" sz="2400" b="1" smtClean="0"/>
          </a:p>
          <a:p>
            <a:pPr marL="0" indent="0" eaLnBrk="1" hangingPunct="1">
              <a:lnSpc>
                <a:spcPct val="14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CC"/>
                </a:solidFill>
              </a:rPr>
              <a:t>Yarkovsky</a:t>
            </a:r>
            <a:r>
              <a:rPr lang="zh-CN" altLang="en-US" sz="2400" b="1" smtClean="0">
                <a:solidFill>
                  <a:srgbClr val="0000CC"/>
                </a:solidFill>
              </a:rPr>
              <a:t>效应</a:t>
            </a:r>
          </a:p>
          <a:p>
            <a:pPr marL="0" indent="0" eaLnBrk="1" hangingPunct="1">
              <a:lnSpc>
                <a:spcPct val="14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CC"/>
                </a:solidFill>
              </a:rPr>
              <a:t>Poynting-Robertson</a:t>
            </a:r>
            <a:r>
              <a:rPr lang="zh-CN" altLang="en-US" sz="2400" b="1" smtClean="0">
                <a:solidFill>
                  <a:srgbClr val="0000CC"/>
                </a:solidFill>
              </a:rPr>
              <a:t>效应</a:t>
            </a:r>
          </a:p>
          <a:p>
            <a:pPr marL="0" indent="0" eaLnBrk="1" hangingPunct="1">
              <a:lnSpc>
                <a:spcPct val="14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CC"/>
                </a:solidFill>
              </a:rPr>
              <a:t>太阳辐射压</a:t>
            </a:r>
          </a:p>
          <a:p>
            <a:pPr marL="0" indent="0" eaLnBrk="1" hangingPunct="1">
              <a:lnSpc>
                <a:spcPct val="14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CC"/>
                </a:solidFill>
              </a:rPr>
              <a:t>太阳风阻尼</a:t>
            </a:r>
          </a:p>
          <a:p>
            <a:pPr marL="0" indent="0" eaLnBrk="1" hangingPunct="1">
              <a:lnSpc>
                <a:spcPct val="14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CC"/>
                </a:solidFill>
              </a:rPr>
              <a:t>大气阻尼</a:t>
            </a:r>
          </a:p>
          <a:p>
            <a:pPr marL="0" indent="0"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None/>
            </a:pPr>
            <a:endParaRPr lang="zh-CN" altLang="en-US" sz="1200" b="1" smtClean="0"/>
          </a:p>
          <a:p>
            <a:pPr marL="0" indent="0"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200" b="1" smtClean="0"/>
              <a:t>这些摄动各有特点</a:t>
            </a:r>
            <a:r>
              <a:rPr lang="en-US" altLang="zh-CN" sz="2200" b="1" smtClean="0"/>
              <a:t>,</a:t>
            </a:r>
            <a:r>
              <a:rPr lang="zh-CN" altLang="en-US" sz="2200" b="1" smtClean="0"/>
              <a:t>它们对各种天体或颗粒也有不同的作用效果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5002213" y="1449388"/>
            <a:ext cx="4098925" cy="5365750"/>
            <a:chOff x="3151" y="913"/>
            <a:chExt cx="2582" cy="3380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" y="958"/>
              <a:ext cx="2582" cy="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609" y="913"/>
              <a:ext cx="10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400"/>
                <a:t>Burns </a:t>
              </a:r>
              <a:r>
                <a:rPr lang="en-US" altLang="zh-CN" sz="1400" i="1"/>
                <a:t>et al</a:t>
              </a:r>
              <a:r>
                <a:rPr lang="en-US" altLang="zh-CN" sz="1400"/>
                <a:t>. 1979</a:t>
              </a:r>
            </a:p>
          </p:txBody>
        </p:sp>
      </p:grp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4.6.2 </a:t>
            </a:r>
            <a:r>
              <a:rPr lang="zh-CN" altLang="en-US" smtClean="0"/>
              <a:t>太阳辐射压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07906"/>
              </p:ext>
            </p:extLst>
          </p:nvPr>
        </p:nvGraphicFramePr>
        <p:xfrm>
          <a:off x="347663" y="958850"/>
          <a:ext cx="829310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5" imgW="4787640" imgH="2565360" progId="Equation.DSMT4">
                  <p:embed/>
                </p:oleObj>
              </mc:Choice>
              <mc:Fallback>
                <p:oleObj name="Equation" r:id="rId5" imgW="4787640" imgH="2565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958850"/>
                        <a:ext cx="8293100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13417"/>
              </p:ext>
            </p:extLst>
          </p:nvPr>
        </p:nvGraphicFramePr>
        <p:xfrm>
          <a:off x="460375" y="5508625"/>
          <a:ext cx="44767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7" imgW="2679480" imgH="723600" progId="Equation.DSMT4">
                  <p:embed/>
                </p:oleObj>
              </mc:Choice>
              <mc:Fallback>
                <p:oleObj name="Equation" r:id="rId7" imgW="267948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508625"/>
                        <a:ext cx="4476750" cy="12096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4.6.2 </a:t>
            </a:r>
            <a:r>
              <a:rPr lang="zh-CN" altLang="en-US" smtClean="0"/>
              <a:t>太阳辐射压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430213" y="1052513"/>
          <a:ext cx="78009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4" imgW="4267080" imgH="2971800" progId="Equation.DSMT4">
                  <p:embed/>
                </p:oleObj>
              </mc:Choice>
              <mc:Fallback>
                <p:oleObj name="Equation" r:id="rId4" imgW="4267080" imgH="297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52513"/>
                        <a:ext cx="7800975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Group 8"/>
          <p:cNvGrpSpPr>
            <a:grpSpLocks/>
          </p:cNvGrpSpPr>
          <p:nvPr/>
        </p:nvGrpSpPr>
        <p:grpSpPr bwMode="auto">
          <a:xfrm>
            <a:off x="5106988" y="1863725"/>
            <a:ext cx="3730625" cy="4583113"/>
            <a:chOff x="3493" y="1459"/>
            <a:chExt cx="2101" cy="2656"/>
          </a:xfrm>
        </p:grpSpPr>
        <p:pic>
          <p:nvPicPr>
            <p:cNvPr id="18437" name="Picture 9" descr="HaleBop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" y="1459"/>
              <a:ext cx="2016" cy="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Text Box 10"/>
            <p:cNvSpPr txBox="1">
              <a:spLocks noChangeArrowheads="1"/>
            </p:cNvSpPr>
            <p:nvPr/>
          </p:nvSpPr>
          <p:spPr bwMode="auto">
            <a:xfrm>
              <a:off x="4266" y="3857"/>
              <a:ext cx="13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CC00"/>
                  </a:solidFill>
                </a:rPr>
                <a:t>Hale-Bopp Comet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4.6.3 Poynting-Robertson</a:t>
            </a:r>
            <a:r>
              <a:rPr lang="zh-CN" altLang="en-US" smtClean="0"/>
              <a:t>效应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69524"/>
              </p:ext>
            </p:extLst>
          </p:nvPr>
        </p:nvGraphicFramePr>
        <p:xfrm>
          <a:off x="430213" y="971550"/>
          <a:ext cx="8359775" cy="575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3" imgW="4686120" imgH="3225600" progId="Equation.DSMT4">
                  <p:embed/>
                </p:oleObj>
              </mc:Choice>
              <mc:Fallback>
                <p:oleObj name="Equation" r:id="rId3" imgW="4686120" imgH="322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971550"/>
                        <a:ext cx="8359775" cy="575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5964238"/>
            <a:ext cx="6672262" cy="731837"/>
            <a:chOff x="1427" y="3757"/>
            <a:chExt cx="4203" cy="461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814750"/>
                </p:ext>
              </p:extLst>
            </p:nvPr>
          </p:nvGraphicFramePr>
          <p:xfrm>
            <a:off x="3731" y="3911"/>
            <a:ext cx="18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8" name="Equation" r:id="rId5" imgW="1600200" imgH="215640" progId="Equation.DSMT4">
                    <p:embed/>
                  </p:oleObj>
                </mc:Choice>
                <mc:Fallback>
                  <p:oleObj name="Equation" r:id="rId5" imgW="160020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3911"/>
                          <a:ext cx="1899" cy="256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427" y="3757"/>
              <a:ext cx="1684" cy="461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1263" y="5664200"/>
            <a:ext cx="7669212" cy="1036638"/>
            <a:chOff x="763" y="3568"/>
            <a:chExt cx="4831" cy="653"/>
          </a:xfrm>
        </p:grpSpPr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763" y="3749"/>
              <a:ext cx="643" cy="472"/>
            </a:xfrm>
            <a:prstGeom prst="rect">
              <a:avLst/>
            </a:prstGeom>
            <a:noFill/>
            <a:ln w="19050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5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1646316"/>
                </p:ext>
              </p:extLst>
            </p:nvPr>
          </p:nvGraphicFramePr>
          <p:xfrm>
            <a:off x="4986" y="3568"/>
            <a:ext cx="60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Equation" r:id="rId7" imgW="507960" imgH="203040" progId="Equation.DSMT4">
                    <p:embed/>
                  </p:oleObj>
                </mc:Choice>
                <mc:Fallback>
                  <p:oleObj name="Equation" r:id="rId7" imgW="50796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3568"/>
                          <a:ext cx="608" cy="2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9" descr="poyntingrobert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5"/>
          <a:stretch>
            <a:fillRect/>
          </a:stretch>
        </p:blipFill>
        <p:spPr bwMode="auto">
          <a:xfrm>
            <a:off x="3819525" y="1027113"/>
            <a:ext cx="4981575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88913"/>
            <a:ext cx="6769100" cy="7064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4.6.3 </a:t>
            </a:r>
            <a:r>
              <a:rPr lang="en-US" altLang="zh-CN" dirty="0" err="1" smtClean="0"/>
              <a:t>Poynting</a:t>
            </a:r>
            <a:r>
              <a:rPr lang="en-US" altLang="zh-CN" dirty="0" smtClean="0"/>
              <a:t>-Robertson</a:t>
            </a:r>
            <a:r>
              <a:rPr lang="zh-CN" altLang="en-US" dirty="0" smtClean="0"/>
              <a:t>效应</a:t>
            </a:r>
          </a:p>
        </p:txBody>
      </p:sp>
      <p:pic>
        <p:nvPicPr>
          <p:cNvPr id="29700" name="Picture 6" descr="John Henry Poynting">
            <a:hlinkClick r:id="rId4" tooltip="John Henry Poynti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11238"/>
            <a:ext cx="251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358775" y="4708525"/>
            <a:ext cx="2538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/>
              <a:t>Poynting, J.H. 1852-1914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322263" y="4991100"/>
            <a:ext cx="3381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P-R</a:t>
            </a:r>
            <a:r>
              <a:rPr lang="zh-CN" altLang="en-US" sz="2000" b="1">
                <a:solidFill>
                  <a:srgbClr val="0000CC"/>
                </a:solidFill>
              </a:rPr>
              <a:t>效应</a:t>
            </a:r>
            <a:r>
              <a:rPr lang="en-US" altLang="zh-CN" sz="2000" b="1">
                <a:solidFill>
                  <a:srgbClr val="0000CC"/>
                </a:solidFill>
              </a:rPr>
              <a:t>,</a:t>
            </a:r>
            <a:r>
              <a:rPr lang="zh-CN" altLang="en-US" sz="2000" b="1">
                <a:solidFill>
                  <a:srgbClr val="0000CC"/>
                </a:solidFill>
              </a:rPr>
              <a:t>或称</a:t>
            </a:r>
            <a:r>
              <a:rPr lang="en-US" altLang="zh-CN" sz="2000">
                <a:solidFill>
                  <a:srgbClr val="0000CC"/>
                </a:solidFill>
              </a:rPr>
              <a:t>P-R</a:t>
            </a:r>
            <a:r>
              <a:rPr lang="zh-CN" altLang="en-US" sz="2000" b="1">
                <a:solidFill>
                  <a:srgbClr val="0000CC"/>
                </a:solidFill>
              </a:rPr>
              <a:t>阻尼</a:t>
            </a:r>
            <a:r>
              <a:rPr lang="en-US" altLang="zh-CN" sz="2000">
                <a:solidFill>
                  <a:srgbClr val="0000CC"/>
                </a:solidFill>
              </a:rPr>
              <a:t>(P-R Drag)</a:t>
            </a:r>
            <a:r>
              <a:rPr lang="zh-CN" altLang="en-US" sz="2000" b="1">
                <a:solidFill>
                  <a:srgbClr val="0000CC"/>
                </a:solidFill>
              </a:rPr>
              <a:t>可以如右图简单理解</a:t>
            </a:r>
            <a:r>
              <a:rPr lang="en-US" altLang="zh-CN" sz="2000" b="1">
                <a:solidFill>
                  <a:srgbClr val="0000CC"/>
                </a:solidFill>
              </a:rPr>
              <a:t>.</a:t>
            </a:r>
            <a:r>
              <a:rPr lang="zh-CN" altLang="en-US" sz="2000"/>
              <a:t>粒子在辐射吸收的能量时</a:t>
            </a:r>
            <a:r>
              <a:rPr lang="en-US" altLang="zh-CN" sz="2000"/>
              <a:t>,</a:t>
            </a:r>
            <a:r>
              <a:rPr lang="zh-CN" altLang="en-US" sz="2000"/>
              <a:t>向“前方”失去的能量和动量较向“后方”的多</a:t>
            </a:r>
            <a:r>
              <a:rPr lang="en-US" altLang="zh-CN" sz="2000"/>
              <a:t>,</a:t>
            </a:r>
            <a:r>
              <a:rPr lang="zh-CN" altLang="en-US" sz="2000"/>
              <a:t>产生阻尼效果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4.6.3 Poynting-Robertson</a:t>
            </a:r>
            <a:r>
              <a:rPr lang="zh-CN" altLang="en-US" smtClean="0"/>
              <a:t>效应</a:t>
            </a: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377825" y="1071563"/>
          <a:ext cx="8370888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4940280" imgH="2997000" progId="Equation.DSMT4">
                  <p:embed/>
                </p:oleObj>
              </mc:Choice>
              <mc:Fallback>
                <p:oleObj name="Equation" r:id="rId3" imgW="4940280" imgH="2997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071563"/>
                        <a:ext cx="8370888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51175" y="2005013"/>
            <a:ext cx="5716588" cy="4879975"/>
            <a:chOff x="1922" y="1263"/>
            <a:chExt cx="3601" cy="3074"/>
          </a:xfrm>
        </p:grpSpPr>
        <p:pic>
          <p:nvPicPr>
            <p:cNvPr id="20485" name="Picture 16" descr="SaturnRing_Voyage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" y="2890"/>
              <a:ext cx="1589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6" name="Picture 19" descr="zodiacal_ligh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" y="1263"/>
              <a:ext cx="1909" cy="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1922" y="4106"/>
              <a:ext cx="35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土星环                               黄道光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4.6.4 </a:t>
            </a:r>
            <a:r>
              <a:rPr lang="zh-CN" altLang="en-US" smtClean="0"/>
              <a:t>太阳风阻尼</a:t>
            </a:r>
          </a:p>
        </p:txBody>
      </p:sp>
      <p:pic>
        <p:nvPicPr>
          <p:cNvPr id="21512" name="Picture 16" descr="Solar_Wind_so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046163"/>
            <a:ext cx="374332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6" name="Object 18"/>
          <p:cNvGraphicFramePr>
            <a:graphicFrameLocks noChangeAspect="1"/>
          </p:cNvGraphicFramePr>
          <p:nvPr/>
        </p:nvGraphicFramePr>
        <p:xfrm>
          <a:off x="431800" y="977900"/>
          <a:ext cx="8259763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5" imgW="4876560" imgH="2031840" progId="Equation.DSMT4">
                  <p:embed/>
                </p:oleObj>
              </mc:Choice>
              <mc:Fallback>
                <p:oleObj name="Equation" r:id="rId5" imgW="4876560" imgH="2031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977900"/>
                        <a:ext cx="8259763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465138" y="4424363"/>
            <a:ext cx="3128962" cy="2452687"/>
            <a:chOff x="293" y="2787"/>
            <a:chExt cx="1971" cy="1545"/>
          </a:xfrm>
        </p:grpSpPr>
        <p:pic>
          <p:nvPicPr>
            <p:cNvPr id="21529" name="Picture 37" descr="流星與極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787"/>
              <a:ext cx="1968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0" name="Text Box 38"/>
            <p:cNvSpPr txBox="1">
              <a:spLocks noChangeArrowheads="1"/>
            </p:cNvSpPr>
            <p:nvPr/>
          </p:nvSpPr>
          <p:spPr bwMode="auto">
            <a:xfrm>
              <a:off x="293" y="2789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CC00"/>
                  </a:solidFill>
                </a:rPr>
                <a:t>太阳风引起的极光</a:t>
              </a:r>
            </a:p>
          </p:txBody>
        </p:sp>
      </p:grpSp>
      <p:grpSp>
        <p:nvGrpSpPr>
          <p:cNvPr id="21514" name="Group 42"/>
          <p:cNvGrpSpPr>
            <a:grpSpLocks/>
          </p:cNvGrpSpPr>
          <p:nvPr/>
        </p:nvGrpSpPr>
        <p:grpSpPr bwMode="auto">
          <a:xfrm>
            <a:off x="4186238" y="4551363"/>
            <a:ext cx="2084387" cy="1930400"/>
            <a:chOff x="2637" y="2867"/>
            <a:chExt cx="1313" cy="1216"/>
          </a:xfrm>
        </p:grpSpPr>
        <p:grpSp>
          <p:nvGrpSpPr>
            <p:cNvPr id="21524" name="Group 34"/>
            <p:cNvGrpSpPr>
              <a:grpSpLocks/>
            </p:cNvGrpSpPr>
            <p:nvPr/>
          </p:nvGrpSpPr>
          <p:grpSpPr bwMode="auto">
            <a:xfrm>
              <a:off x="2682" y="2867"/>
              <a:ext cx="1268" cy="934"/>
              <a:chOff x="2497" y="3329"/>
              <a:chExt cx="1268" cy="934"/>
            </a:xfrm>
          </p:grpSpPr>
          <p:sp>
            <p:nvSpPr>
              <p:cNvPr id="21526" name="Line 20"/>
              <p:cNvSpPr>
                <a:spLocks noChangeShapeType="1"/>
              </p:cNvSpPr>
              <p:nvPr/>
            </p:nvSpPr>
            <p:spPr bwMode="auto">
              <a:xfrm flipV="1">
                <a:off x="3573" y="3329"/>
                <a:ext cx="0" cy="6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Line 21"/>
              <p:cNvSpPr>
                <a:spLocks noChangeShapeType="1"/>
              </p:cNvSpPr>
              <p:nvPr/>
            </p:nvSpPr>
            <p:spPr bwMode="auto">
              <a:xfrm flipH="1">
                <a:off x="2509" y="4003"/>
                <a:ext cx="1064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Line 22"/>
              <p:cNvSpPr>
                <a:spLocks noChangeShapeType="1"/>
              </p:cNvSpPr>
              <p:nvPr/>
            </p:nvSpPr>
            <p:spPr bwMode="auto">
              <a:xfrm flipH="1">
                <a:off x="2538" y="3339"/>
                <a:ext cx="1025" cy="6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08" name="Object 31"/>
              <p:cNvGraphicFramePr>
                <a:graphicFrameLocks noChangeAspect="1"/>
              </p:cNvGraphicFramePr>
              <p:nvPr/>
            </p:nvGraphicFramePr>
            <p:xfrm>
              <a:off x="3582" y="3405"/>
              <a:ext cx="18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7"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405"/>
                            <a:ext cx="18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9" name="Object 32"/>
              <p:cNvGraphicFramePr>
                <a:graphicFrameLocks noChangeAspect="1"/>
              </p:cNvGraphicFramePr>
              <p:nvPr/>
            </p:nvGraphicFramePr>
            <p:xfrm>
              <a:off x="2531" y="3933"/>
              <a:ext cx="349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8" name="Equation" r:id="rId10" imgW="241200" imgH="228600" progId="Equation.DSMT4">
                      <p:embed/>
                    </p:oleObj>
                  </mc:Choice>
                  <mc:Fallback>
                    <p:oleObj name="Equation" r:id="rId10" imgW="241200" imgH="22860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1" y="3933"/>
                            <a:ext cx="349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0" name="Object 33"/>
              <p:cNvGraphicFramePr>
                <a:graphicFrameLocks noChangeAspect="1"/>
              </p:cNvGraphicFramePr>
              <p:nvPr/>
            </p:nvGraphicFramePr>
            <p:xfrm>
              <a:off x="2497" y="3494"/>
              <a:ext cx="330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9" name="Equation" r:id="rId12" imgW="228600" imgH="228600" progId="Equation.DSMT4">
                      <p:embed/>
                    </p:oleObj>
                  </mc:Choice>
                  <mc:Fallback>
                    <p:oleObj name="Equation" r:id="rId12" imgW="228600" imgH="2286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7" y="3494"/>
                            <a:ext cx="330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5" name="Text Box 39"/>
            <p:cNvSpPr txBox="1">
              <a:spLocks noChangeArrowheads="1"/>
            </p:cNvSpPr>
            <p:nvPr/>
          </p:nvSpPr>
          <p:spPr bwMode="auto">
            <a:xfrm>
              <a:off x="2637" y="3851"/>
              <a:ext cx="116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日心静止坐标系</a:t>
              </a:r>
            </a:p>
          </p:txBody>
        </p:sp>
      </p:grpSp>
      <p:grpSp>
        <p:nvGrpSpPr>
          <p:cNvPr id="21515" name="Group 41"/>
          <p:cNvGrpSpPr>
            <a:grpSpLocks/>
          </p:cNvGrpSpPr>
          <p:nvPr/>
        </p:nvGrpSpPr>
        <p:grpSpPr bwMode="auto">
          <a:xfrm>
            <a:off x="6759575" y="5026025"/>
            <a:ext cx="1846263" cy="1670050"/>
            <a:chOff x="4258" y="3166"/>
            <a:chExt cx="1163" cy="1052"/>
          </a:xfrm>
        </p:grpSpPr>
        <p:grpSp>
          <p:nvGrpSpPr>
            <p:cNvPr id="21516" name="Group 36"/>
            <p:cNvGrpSpPr>
              <a:grpSpLocks/>
            </p:cNvGrpSpPr>
            <p:nvPr/>
          </p:nvGrpSpPr>
          <p:grpSpPr bwMode="auto">
            <a:xfrm>
              <a:off x="4345" y="3166"/>
              <a:ext cx="1064" cy="684"/>
              <a:chOff x="4111" y="3289"/>
              <a:chExt cx="1064" cy="684"/>
            </a:xfrm>
          </p:grpSpPr>
          <p:sp>
            <p:nvSpPr>
              <p:cNvPr id="21518" name="Line 23"/>
              <p:cNvSpPr>
                <a:spLocks noChangeShapeType="1"/>
              </p:cNvSpPr>
              <p:nvPr/>
            </p:nvSpPr>
            <p:spPr bwMode="auto">
              <a:xfrm flipV="1">
                <a:off x="5175" y="3289"/>
                <a:ext cx="0" cy="6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24"/>
              <p:cNvSpPr>
                <a:spLocks noChangeShapeType="1"/>
              </p:cNvSpPr>
              <p:nvPr/>
            </p:nvSpPr>
            <p:spPr bwMode="auto">
              <a:xfrm flipH="1">
                <a:off x="4111" y="3293"/>
                <a:ext cx="1064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0" name="Line 25"/>
              <p:cNvSpPr>
                <a:spLocks noChangeShapeType="1"/>
              </p:cNvSpPr>
              <p:nvPr/>
            </p:nvSpPr>
            <p:spPr bwMode="auto">
              <a:xfrm flipH="1">
                <a:off x="4140" y="3299"/>
                <a:ext cx="1025" cy="6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>
                <a:off x="4120" y="3300"/>
                <a:ext cx="0" cy="664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Line 28"/>
              <p:cNvSpPr>
                <a:spLocks noChangeShapeType="1"/>
              </p:cNvSpPr>
              <p:nvPr/>
            </p:nvSpPr>
            <p:spPr bwMode="auto">
              <a:xfrm>
                <a:off x="4120" y="3973"/>
                <a:ext cx="105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Freeform 29"/>
              <p:cNvSpPr>
                <a:spLocks/>
              </p:cNvSpPr>
              <p:nvPr/>
            </p:nvSpPr>
            <p:spPr bwMode="auto">
              <a:xfrm>
                <a:off x="4393" y="3807"/>
                <a:ext cx="57" cy="157"/>
              </a:xfrm>
              <a:custGeom>
                <a:avLst/>
                <a:gdLst>
                  <a:gd name="T0" fmla="*/ 49 w 57"/>
                  <a:gd name="T1" fmla="*/ 157 h 157"/>
                  <a:gd name="T2" fmla="*/ 49 w 57"/>
                  <a:gd name="T3" fmla="*/ 59 h 157"/>
                  <a:gd name="T4" fmla="*/ 0 w 57"/>
                  <a:gd name="T5" fmla="*/ 0 h 157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57"/>
                  <a:gd name="T11" fmla="*/ 57 w 57"/>
                  <a:gd name="T12" fmla="*/ 157 h 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57">
                    <a:moveTo>
                      <a:pt x="49" y="157"/>
                    </a:moveTo>
                    <a:cubicBezTo>
                      <a:pt x="53" y="121"/>
                      <a:pt x="57" y="85"/>
                      <a:pt x="49" y="59"/>
                    </a:cubicBezTo>
                    <a:cubicBezTo>
                      <a:pt x="41" y="33"/>
                      <a:pt x="20" y="16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07" name="Object 35"/>
              <p:cNvGraphicFramePr>
                <a:graphicFrameLocks noChangeAspect="1"/>
              </p:cNvGraphicFramePr>
              <p:nvPr/>
            </p:nvGraphicFramePr>
            <p:xfrm>
              <a:off x="4471" y="3736"/>
              <a:ext cx="201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70" name="Equation" r:id="rId14" imgW="152280" imgH="139680" progId="Equation.DSMT4">
                      <p:embed/>
                    </p:oleObj>
                  </mc:Choice>
                  <mc:Fallback>
                    <p:oleObj name="Equation" r:id="rId14" imgW="152280" imgH="13968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1" y="3736"/>
                            <a:ext cx="201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7" name="Text Box 40"/>
            <p:cNvSpPr txBox="1">
              <a:spLocks noChangeArrowheads="1"/>
            </p:cNvSpPr>
            <p:nvPr/>
          </p:nvSpPr>
          <p:spPr bwMode="auto">
            <a:xfrm>
              <a:off x="4258" y="3987"/>
              <a:ext cx="11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尘埃静止坐标系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4.6.4 </a:t>
            </a:r>
            <a:r>
              <a:rPr lang="zh-CN" altLang="en-US" dirty="0" smtClean="0"/>
              <a:t>太阳风阻尼</a:t>
            </a:r>
          </a:p>
        </p:txBody>
      </p:sp>
      <p:pic>
        <p:nvPicPr>
          <p:cNvPr id="22534" name="Picture 12" descr="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2249488"/>
            <a:ext cx="4670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331788" y="985838"/>
          <a:ext cx="54578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4" imgW="3136680" imgH="685800" progId="Equation.DSMT4">
                  <p:embed/>
                </p:oleObj>
              </mc:Choice>
              <mc:Fallback>
                <p:oleObj name="Equation" r:id="rId4" imgW="313668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985838"/>
                        <a:ext cx="545782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9961"/>
              </p:ext>
            </p:extLst>
          </p:nvPr>
        </p:nvGraphicFramePr>
        <p:xfrm>
          <a:off x="1314450" y="5657850"/>
          <a:ext cx="28543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6" imgW="1739880" imgH="228600" progId="Equation.DSMT4">
                  <p:embed/>
                </p:oleObj>
              </mc:Choice>
              <mc:Fallback>
                <p:oleObj name="Equation" r:id="rId6" imgW="17398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657850"/>
                        <a:ext cx="2854325" cy="3762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4"/>
          <p:cNvGraphicFramePr>
            <a:graphicFrameLocks noChangeAspect="1"/>
          </p:cNvGraphicFramePr>
          <p:nvPr/>
        </p:nvGraphicFramePr>
        <p:xfrm>
          <a:off x="4979988" y="5110163"/>
          <a:ext cx="38068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8" imgW="2247840" imgH="914400" progId="Equation.DSMT4">
                  <p:embed/>
                </p:oleObj>
              </mc:Choice>
              <mc:Fallback>
                <p:oleObj name="Equation" r:id="rId8" imgW="2247840" imgH="914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5110163"/>
                        <a:ext cx="380682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5" name="Group 16"/>
          <p:cNvGrpSpPr>
            <a:grpSpLocks/>
          </p:cNvGrpSpPr>
          <p:nvPr/>
        </p:nvGrpSpPr>
        <p:grpSpPr bwMode="auto">
          <a:xfrm>
            <a:off x="5767388" y="1023938"/>
            <a:ext cx="3024187" cy="3941762"/>
            <a:chOff x="3633" y="645"/>
            <a:chExt cx="1905" cy="2483"/>
          </a:xfrm>
        </p:grpSpPr>
        <p:pic>
          <p:nvPicPr>
            <p:cNvPr id="22536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" t="591" r="774" b="591"/>
            <a:stretch>
              <a:fillRect/>
            </a:stretch>
          </p:blipFill>
          <p:spPr bwMode="auto">
            <a:xfrm>
              <a:off x="3651" y="645"/>
              <a:ext cx="1887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15"/>
            <p:cNvSpPr txBox="1">
              <a:spLocks noChangeArrowheads="1"/>
            </p:cNvSpPr>
            <p:nvPr/>
          </p:nvSpPr>
          <p:spPr bwMode="auto">
            <a:xfrm>
              <a:off x="3633" y="1471"/>
              <a:ext cx="289" cy="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CC00"/>
                  </a:solidFill>
                </a:rPr>
                <a:t>太阳风是离子彗尾的成因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4.6.5 </a:t>
            </a:r>
            <a:r>
              <a:rPr lang="zh-CN" altLang="en-US" dirty="0"/>
              <a:t>驱</a:t>
            </a:r>
            <a:r>
              <a:rPr lang="zh-CN" altLang="en-US" dirty="0" smtClean="0"/>
              <a:t>离有害小</a:t>
            </a:r>
            <a:r>
              <a:rPr lang="zh-CN" altLang="en-US" dirty="0"/>
              <a:t>天体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634" y="981779"/>
            <a:ext cx="844135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/>
              <a:t>大小在百米量级以上的小天体，撞击地球可使地球形貌发生不同程度的改变。公里量级以上的小天体撞击，可产生巨大的破坏性甚至引发全球性灾难效果。倘若能提前预测小天体与地球碰撞，便有可能通过一些方式迫使该小天体离开碰撞轨道。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8387" y="2954234"/>
            <a:ext cx="8306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00CC"/>
                </a:solidFill>
              </a:rPr>
              <a:t>驱离小天体，可利用前述自然或人为产生的耗散力作用</a:t>
            </a:r>
            <a:r>
              <a:rPr lang="zh-CN" altLang="en-US" sz="2000" dirty="0" smtClean="0">
                <a:solidFill>
                  <a:srgbClr val="0000CC"/>
                </a:solidFill>
              </a:rPr>
              <a:t>。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给小天体以动量冲击：机械冲撞、核爆阻击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/>
              <a:t>施</a:t>
            </a:r>
            <a:r>
              <a:rPr lang="zh-CN" altLang="en-US" sz="2000" dirty="0" smtClean="0"/>
              <a:t>以可控的、持续的小推力：附着推进器（电子或化学引擎、太阳帆），引力牵引（发射大质量飞行器与其伴飞，利用引力拖曳）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改变小天体表面热学性质使得小天体产生被动的低推力：加强其所受</a:t>
            </a:r>
            <a:r>
              <a:rPr lang="en-US" altLang="zh-CN" sz="2000" dirty="0" err="1" smtClean="0"/>
              <a:t>Yakovsky</a:t>
            </a:r>
            <a:r>
              <a:rPr lang="zh-CN" altLang="en-US" sz="2000" dirty="0" smtClean="0"/>
              <a:t>效应、刷白其表面增加反射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促使其表面挥发性物质喷发产生可控推力：激光照射、太阳光聚焦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对小天体实施多个脉冲式推力：在其表面安装质量抛射装置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987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18121"/>
              </p:ext>
            </p:extLst>
          </p:nvPr>
        </p:nvGraphicFramePr>
        <p:xfrm>
          <a:off x="387350" y="992188"/>
          <a:ext cx="7820025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3" imgW="4406760" imgH="1726920" progId="Equation.DSMT4">
                  <p:embed/>
                </p:oleObj>
              </mc:Choice>
              <mc:Fallback>
                <p:oleObj name="Equation" r:id="rId3" imgW="4406760" imgH="1726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992188"/>
                        <a:ext cx="7820025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112635"/>
              </p:ext>
            </p:extLst>
          </p:nvPr>
        </p:nvGraphicFramePr>
        <p:xfrm>
          <a:off x="4381500" y="1524000"/>
          <a:ext cx="42941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5" imgW="2323800" imgH="215640" progId="Equation.DSMT4">
                  <p:embed/>
                </p:oleObj>
              </mc:Choice>
              <mc:Fallback>
                <p:oleObj name="Equation" r:id="rId5" imgW="23238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1524000"/>
                        <a:ext cx="4294188" cy="3984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8" descr="dda2004_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11679" r="3539" b="54504"/>
          <a:stretch>
            <a:fillRect/>
          </a:stretch>
        </p:blipFill>
        <p:spPr bwMode="auto">
          <a:xfrm>
            <a:off x="511175" y="4143375"/>
            <a:ext cx="75819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59029"/>
              </p:ext>
            </p:extLst>
          </p:nvPr>
        </p:nvGraphicFramePr>
        <p:xfrm>
          <a:off x="6138863" y="3001963"/>
          <a:ext cx="25114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8" imgW="1358640" imgH="482400" progId="Equation.DSMT4">
                  <p:embed/>
                </p:oleObj>
              </mc:Choice>
              <mc:Fallback>
                <p:oleObj name="Equation" r:id="rId8" imgW="135864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001963"/>
                        <a:ext cx="2511425" cy="8905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6440488"/>
            <a:ext cx="5935662" cy="319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1800" smtClean="0">
                <a:solidFill>
                  <a:schemeClr val="hlink"/>
                </a:solidFill>
              </a:rPr>
              <a:t>更多内容可参见</a:t>
            </a:r>
            <a:r>
              <a:rPr lang="zh-CN" altLang="en-US" sz="1800" smtClean="0"/>
              <a:t> </a:t>
            </a:r>
            <a:r>
              <a:rPr lang="en-US" altLang="zh-CN" sz="1800" smtClean="0">
                <a:hlinkClick r:id="rId10"/>
              </a:rPr>
              <a:t>http://sirrah.trojan.mff.cuni.cz/~mira/mp</a:t>
            </a:r>
            <a:endParaRPr lang="en-US" altLang="zh-CN" sz="1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342900" y="993775"/>
          <a:ext cx="840581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4736880" imgH="1396800" progId="Equation.DSMT4">
                  <p:embed/>
                </p:oleObj>
              </mc:Choice>
              <mc:Fallback>
                <p:oleObj name="Equation" r:id="rId3" imgW="4736880" imgH="139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993775"/>
                        <a:ext cx="840581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8" descr="astcol_cartoon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716338"/>
            <a:ext cx="3451225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 descr="astcol_cartoon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733800"/>
            <a:ext cx="3389313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385763" y="6323013"/>
            <a:ext cx="3844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/>
              <a:t>小行星中的“族” </a:t>
            </a:r>
            <a:r>
              <a:rPr lang="en-US" altLang="zh-CN" sz="2200"/>
              <a:t>- family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4024313" y="4376738"/>
            <a:ext cx="901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由碰撞而产生</a:t>
            </a: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3952875" y="4965700"/>
            <a:ext cx="1195388" cy="239713"/>
          </a:xfrm>
          <a:custGeom>
            <a:avLst/>
            <a:gdLst>
              <a:gd name="T0" fmla="*/ 896541 w 21600"/>
              <a:gd name="T1" fmla="*/ 0 h 21600"/>
              <a:gd name="T2" fmla="*/ 0 w 21600"/>
              <a:gd name="T3" fmla="*/ 119857 h 21600"/>
              <a:gd name="T4" fmla="*/ 896541 w 21600"/>
              <a:gd name="T5" fmla="*/ 239713 h 21600"/>
              <a:gd name="T6" fmla="*/ 1195388 w 21600"/>
              <a:gd name="T7" fmla="*/ 11985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25400" algn="ctr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484188" y="1039813"/>
            <a:ext cx="8220075" cy="3606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it-IT" altLang="zh-CN" sz="2000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小行星族存在而且能被辨别出来</a:t>
            </a:r>
            <a:endParaRPr lang="it-IT" sz="2000" b="1">
              <a:solidFill>
                <a:schemeClr val="accent2"/>
              </a:solidFill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碰撞是小行星族的起源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小行星族被演化过程中各种机制所改变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小行星族最初的散射速度已经不能确定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小行星族的年龄可以被确定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小行星族成员大多是经历过重新积聚的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小行星族的母体大多没有能辨别出彼此的特征</a:t>
            </a:r>
            <a:endParaRPr lang="it-IT" altLang="zh-CN" sz="2000" b="1">
              <a:solidFill>
                <a:schemeClr val="accent2"/>
              </a:solidFill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it-IT" sz="2000" b="1">
                <a:solidFill>
                  <a:schemeClr val="accent2"/>
                </a:solidFill>
                <a:sym typeface="Symbol" pitchFamily="18" charset="2"/>
              </a:rPr>
              <a:t> 小行星族成员的自转轴可能有一个大致相同的取向</a:t>
            </a:r>
            <a:endParaRPr lang="zh-CN" altLang="en-US" sz="2000" b="1">
              <a:solidFill>
                <a:schemeClr val="accent2"/>
              </a:solidFill>
              <a:sym typeface="Symbol" pitchFamily="18" charset="2"/>
            </a:endParaRPr>
          </a:p>
        </p:txBody>
      </p:sp>
      <p:grpSp>
        <p:nvGrpSpPr>
          <p:cNvPr id="25604" name="Group 13"/>
          <p:cNvGrpSpPr>
            <a:grpSpLocks/>
          </p:cNvGrpSpPr>
          <p:nvPr/>
        </p:nvGrpSpPr>
        <p:grpSpPr bwMode="auto">
          <a:xfrm>
            <a:off x="360363" y="4722813"/>
            <a:ext cx="8369300" cy="2041525"/>
            <a:chOff x="244" y="617"/>
            <a:chExt cx="5272" cy="1286"/>
          </a:xfrm>
        </p:grpSpPr>
        <p:pic>
          <p:nvPicPr>
            <p:cNvPr id="25605" name="Picture 7" descr="newbelta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7"/>
            <a:stretch>
              <a:fillRect/>
            </a:stretch>
          </p:blipFill>
          <p:spPr bwMode="auto">
            <a:xfrm>
              <a:off x="244" y="660"/>
              <a:ext cx="1299" cy="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8" descr="newbelta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7"/>
            <a:stretch>
              <a:fillRect/>
            </a:stretch>
          </p:blipFill>
          <p:spPr bwMode="auto">
            <a:xfrm>
              <a:off x="1498" y="674"/>
              <a:ext cx="1299" cy="1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762" y="1220"/>
              <a:ext cx="98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/>
                <a:t>族</a:t>
              </a:r>
              <a:r>
                <a:rPr lang="en-US" altLang="zh-CN" sz="2200" b="1"/>
                <a:t>,</a:t>
              </a:r>
              <a:r>
                <a:rPr lang="en-US" altLang="zh-CN" sz="2200"/>
                <a:t>family,</a:t>
              </a:r>
              <a:r>
                <a:rPr lang="zh-CN" altLang="en-US" sz="2200"/>
                <a:t>会失散吗</a:t>
              </a:r>
              <a:r>
                <a:rPr lang="en-US" altLang="zh-CN" sz="2200"/>
                <a:t>?</a:t>
              </a:r>
            </a:p>
          </p:txBody>
        </p:sp>
        <p:pic>
          <p:nvPicPr>
            <p:cNvPr id="25608" name="Picture 12" descr="PH02125J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" y="617"/>
              <a:ext cx="1728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433388" y="992188"/>
            <a:ext cx="678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</a:rPr>
              <a:t>Yarkovsky</a:t>
            </a:r>
            <a:r>
              <a:rPr lang="zh-CN" altLang="en-US" sz="2000" b="1">
                <a:solidFill>
                  <a:srgbClr val="0000CC"/>
                </a:solidFill>
              </a:rPr>
              <a:t>效应导致的半长径变化</a:t>
            </a:r>
          </a:p>
        </p:txBody>
      </p:sp>
      <p:grpSp>
        <p:nvGrpSpPr>
          <p:cNvPr id="26628" name="Group 13"/>
          <p:cNvGrpSpPr>
            <a:grpSpLocks/>
          </p:cNvGrpSpPr>
          <p:nvPr/>
        </p:nvGrpSpPr>
        <p:grpSpPr bwMode="auto">
          <a:xfrm>
            <a:off x="158750" y="1450975"/>
            <a:ext cx="8812213" cy="5289550"/>
            <a:chOff x="100" y="914"/>
            <a:chExt cx="5551" cy="3332"/>
          </a:xfrm>
        </p:grpSpPr>
        <p:pic>
          <p:nvPicPr>
            <p:cNvPr id="26629" name="Picture 10" descr="Yarkovski_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940"/>
              <a:ext cx="5551" cy="3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 Box 12"/>
            <p:cNvSpPr txBox="1">
              <a:spLocks noChangeArrowheads="1"/>
            </p:cNvSpPr>
            <p:nvPr/>
          </p:nvSpPr>
          <p:spPr bwMode="auto">
            <a:xfrm>
              <a:off x="4174" y="914"/>
              <a:ext cx="14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400"/>
                <a:t>Broz &amp; Vokrouhlicky 2004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pic>
        <p:nvPicPr>
          <p:cNvPr id="15365" name="Picture 8" descr="Yarkovski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/>
          <a:stretch>
            <a:fillRect/>
          </a:stretch>
        </p:blipFill>
        <p:spPr bwMode="auto">
          <a:xfrm>
            <a:off x="481013" y="1403350"/>
            <a:ext cx="79248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33388" y="992188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小行星</a:t>
            </a:r>
            <a:r>
              <a:rPr lang="en-US" altLang="zh-CN" sz="2000" b="1">
                <a:solidFill>
                  <a:srgbClr val="0000CC"/>
                </a:solidFill>
              </a:rPr>
              <a:t>Hebe(6)</a:t>
            </a:r>
            <a:r>
              <a:rPr lang="zh-CN" altLang="en-US" sz="2000" b="1">
                <a:solidFill>
                  <a:srgbClr val="0000CC"/>
                </a:solidFill>
              </a:rPr>
              <a:t>的轨道演化</a:t>
            </a:r>
            <a:r>
              <a:rPr lang="en-US" altLang="zh-CN" sz="2000" b="1">
                <a:solidFill>
                  <a:srgbClr val="0000CC"/>
                </a:solidFill>
              </a:rPr>
              <a:t>,</a:t>
            </a:r>
            <a:r>
              <a:rPr lang="zh-CN" altLang="en-US" sz="2000" b="1">
                <a:solidFill>
                  <a:srgbClr val="0000CC"/>
                </a:solidFill>
              </a:rPr>
              <a:t>考虑了</a:t>
            </a:r>
            <a:r>
              <a:rPr lang="en-US" altLang="zh-CN" sz="2000" b="1">
                <a:solidFill>
                  <a:srgbClr val="0000CC"/>
                </a:solidFill>
              </a:rPr>
              <a:t>Yarkovsky</a:t>
            </a:r>
            <a:r>
              <a:rPr lang="zh-CN" altLang="en-US" sz="2000" b="1">
                <a:solidFill>
                  <a:srgbClr val="0000CC"/>
                </a:solidFill>
              </a:rPr>
              <a:t>效应</a:t>
            </a:r>
            <a:r>
              <a:rPr lang="en-US" altLang="zh-CN" sz="2000" b="1">
                <a:solidFill>
                  <a:srgbClr val="0000CC"/>
                </a:solidFill>
              </a:rPr>
              <a:t>,</a:t>
            </a:r>
            <a:r>
              <a:rPr lang="zh-CN" altLang="en-US" sz="2000" b="1">
                <a:solidFill>
                  <a:srgbClr val="0000CC"/>
                </a:solidFill>
              </a:rPr>
              <a:t>因此看到尺度相关</a:t>
            </a:r>
          </a:p>
        </p:txBody>
      </p:sp>
      <p:pic>
        <p:nvPicPr>
          <p:cNvPr id="15367" name="Picture 10" descr="Yarkovski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/>
          <a:stretch>
            <a:fillRect/>
          </a:stretch>
        </p:blipFill>
        <p:spPr bwMode="auto">
          <a:xfrm>
            <a:off x="500063" y="4097338"/>
            <a:ext cx="786447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49037"/>
              </p:ext>
            </p:extLst>
          </p:nvPr>
        </p:nvGraphicFramePr>
        <p:xfrm>
          <a:off x="3773488" y="3424238"/>
          <a:ext cx="730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424238"/>
                        <a:ext cx="730250" cy="3984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6070"/>
              </p:ext>
            </p:extLst>
          </p:nvPr>
        </p:nvGraphicFramePr>
        <p:xfrm>
          <a:off x="7937500" y="3408363"/>
          <a:ext cx="9731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7" imgW="558720" imgH="228600" progId="Equation.DSMT4">
                  <p:embed/>
                </p:oleObj>
              </mc:Choice>
              <mc:Fallback>
                <p:oleObj name="Equation" r:id="rId7" imgW="5587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408363"/>
                        <a:ext cx="973138" cy="3984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98425" y="6573838"/>
            <a:ext cx="225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Broz &amp; Vokrouhlicky 2004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157538" y="1825625"/>
            <a:ext cx="5675312" cy="4973638"/>
            <a:chOff x="1989" y="1150"/>
            <a:chExt cx="3575" cy="3133"/>
          </a:xfrm>
        </p:grpSpPr>
        <p:pic>
          <p:nvPicPr>
            <p:cNvPr id="27711" name="Picture 5" descr="eos-hcm_aHy_60_pre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" y="1587"/>
              <a:ext cx="3575" cy="2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2" name="Text Box 65"/>
            <p:cNvSpPr txBox="1">
              <a:spLocks noChangeArrowheads="1"/>
            </p:cNvSpPr>
            <p:nvPr/>
          </p:nvSpPr>
          <p:spPr bwMode="auto">
            <a:xfrm>
              <a:off x="2175" y="1150"/>
              <a:ext cx="31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/>
                <a:t>在 </a:t>
              </a:r>
              <a:r>
                <a:rPr lang="en-US" altLang="zh-CN" sz="2000" i="1">
                  <a:latin typeface="Times New Roman" pitchFamily="18" charset="0"/>
                </a:rPr>
                <a:t>a-H </a:t>
              </a:r>
              <a:r>
                <a:rPr lang="zh-CN" altLang="en-US" sz="2000"/>
                <a:t>图上，理论分析的结果</a:t>
              </a:r>
              <a:r>
                <a:rPr lang="en-US" altLang="zh-CN" sz="2000"/>
                <a:t>(</a:t>
              </a:r>
              <a:r>
                <a:rPr lang="zh-CN" altLang="en-US" sz="2000"/>
                <a:t>红线</a:t>
              </a:r>
              <a:r>
                <a:rPr lang="en-US" altLang="zh-CN" sz="2000"/>
                <a:t>)</a:t>
              </a:r>
              <a:r>
                <a:rPr lang="zh-CN" altLang="en-US" sz="2000"/>
                <a:t>与观测结果</a:t>
              </a:r>
              <a:r>
                <a:rPr lang="en-US" altLang="zh-CN" sz="2000"/>
                <a:t>(</a:t>
              </a:r>
              <a:r>
                <a:rPr lang="zh-CN" altLang="en-US" sz="2000"/>
                <a:t>黑色点</a:t>
              </a:r>
              <a:r>
                <a:rPr lang="en-US" altLang="zh-CN" sz="2000"/>
                <a:t>)</a:t>
              </a:r>
              <a:r>
                <a:rPr lang="zh-CN" altLang="en-US" sz="2000"/>
                <a:t>符合</a:t>
              </a:r>
              <a:r>
                <a:rPr lang="en-US" altLang="zh-CN" sz="2000"/>
                <a:t>.</a:t>
              </a:r>
            </a:p>
          </p:txBody>
        </p:sp>
        <p:sp>
          <p:nvSpPr>
            <p:cNvPr id="27713" name="Text Box 66"/>
            <p:cNvSpPr txBox="1">
              <a:spLocks noChangeArrowheads="1"/>
            </p:cNvSpPr>
            <p:nvPr/>
          </p:nvSpPr>
          <p:spPr bwMode="auto">
            <a:xfrm>
              <a:off x="2066" y="4052"/>
              <a:ext cx="2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Credit: </a:t>
              </a:r>
              <a:r>
                <a:rPr lang="fr-FR" altLang="zh-CN">
                  <a:solidFill>
                    <a:schemeClr val="tx2"/>
                  </a:solidFill>
                </a:rPr>
                <a:t>D. Vokrouhlický </a:t>
              </a:r>
              <a:r>
                <a:rPr lang="fr-FR" altLang="zh-CN" i="1">
                  <a:solidFill>
                    <a:schemeClr val="tx2"/>
                  </a:solidFill>
                </a:rPr>
                <a:t>et al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</p:grp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201613" y="1082675"/>
            <a:ext cx="2982912" cy="274161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Oval 7"/>
          <p:cNvSpPr>
            <a:spLocks noChangeAspect="1" noChangeArrowheads="1"/>
          </p:cNvSpPr>
          <p:nvPr/>
        </p:nvSpPr>
        <p:spPr bwMode="auto">
          <a:xfrm>
            <a:off x="1143000" y="2743200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Oval 8"/>
          <p:cNvSpPr>
            <a:spLocks noChangeAspect="1" noChangeArrowheads="1"/>
          </p:cNvSpPr>
          <p:nvPr/>
        </p:nvSpPr>
        <p:spPr bwMode="auto">
          <a:xfrm>
            <a:off x="1066800" y="2971800"/>
            <a:ext cx="107950" cy="107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Oval 9"/>
          <p:cNvSpPr>
            <a:spLocks noChangeAspect="1" noChangeArrowheads="1"/>
          </p:cNvSpPr>
          <p:nvPr/>
        </p:nvSpPr>
        <p:spPr bwMode="auto">
          <a:xfrm>
            <a:off x="1143000" y="3124200"/>
            <a:ext cx="107950" cy="107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Oval 10"/>
          <p:cNvSpPr>
            <a:spLocks noChangeAspect="1" noChangeArrowheads="1"/>
          </p:cNvSpPr>
          <p:nvPr/>
        </p:nvSpPr>
        <p:spPr bwMode="auto">
          <a:xfrm>
            <a:off x="1219200" y="2895600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Oval 11"/>
          <p:cNvSpPr>
            <a:spLocks noChangeAspect="1" noChangeArrowheads="1"/>
          </p:cNvSpPr>
          <p:nvPr/>
        </p:nvSpPr>
        <p:spPr bwMode="auto">
          <a:xfrm>
            <a:off x="1066800" y="2590800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Oval 12"/>
          <p:cNvSpPr>
            <a:spLocks noChangeAspect="1" noChangeArrowheads="1"/>
          </p:cNvSpPr>
          <p:nvPr/>
        </p:nvSpPr>
        <p:spPr bwMode="auto">
          <a:xfrm>
            <a:off x="1295400" y="2667000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Oval 13"/>
          <p:cNvSpPr>
            <a:spLocks noChangeAspect="1" noChangeArrowheads="1"/>
          </p:cNvSpPr>
          <p:nvPr/>
        </p:nvSpPr>
        <p:spPr bwMode="auto">
          <a:xfrm>
            <a:off x="1066800" y="2286000"/>
            <a:ext cx="71438" cy="714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Oval 14"/>
          <p:cNvSpPr>
            <a:spLocks noChangeAspect="1" noChangeArrowheads="1"/>
          </p:cNvSpPr>
          <p:nvPr/>
        </p:nvSpPr>
        <p:spPr bwMode="auto">
          <a:xfrm>
            <a:off x="1219200" y="2362200"/>
            <a:ext cx="71438" cy="714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Oval 15"/>
          <p:cNvSpPr>
            <a:spLocks noChangeAspect="1" noChangeArrowheads="1"/>
          </p:cNvSpPr>
          <p:nvPr/>
        </p:nvSpPr>
        <p:spPr bwMode="auto">
          <a:xfrm>
            <a:off x="1371600" y="2438400"/>
            <a:ext cx="71438" cy="714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Oval 16"/>
          <p:cNvSpPr>
            <a:spLocks noChangeAspect="1" noChangeArrowheads="1"/>
          </p:cNvSpPr>
          <p:nvPr/>
        </p:nvSpPr>
        <p:spPr bwMode="auto">
          <a:xfrm>
            <a:off x="1219200" y="2514600"/>
            <a:ext cx="71438" cy="714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Oval 17"/>
          <p:cNvSpPr>
            <a:spLocks noChangeAspect="1" noChangeArrowheads="1"/>
          </p:cNvSpPr>
          <p:nvPr/>
        </p:nvSpPr>
        <p:spPr bwMode="auto">
          <a:xfrm>
            <a:off x="1143000" y="2438400"/>
            <a:ext cx="71438" cy="714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Oval 18"/>
          <p:cNvSpPr>
            <a:spLocks noChangeAspect="1" noChangeArrowheads="1"/>
          </p:cNvSpPr>
          <p:nvPr/>
        </p:nvSpPr>
        <p:spPr bwMode="auto">
          <a:xfrm>
            <a:off x="990600" y="21336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Oval 19"/>
          <p:cNvSpPr>
            <a:spLocks noChangeAspect="1" noChangeArrowheads="1"/>
          </p:cNvSpPr>
          <p:nvPr/>
        </p:nvSpPr>
        <p:spPr bwMode="auto">
          <a:xfrm>
            <a:off x="1524000" y="20574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Oval 20"/>
          <p:cNvSpPr>
            <a:spLocks noChangeAspect="1" noChangeArrowheads="1"/>
          </p:cNvSpPr>
          <p:nvPr/>
        </p:nvSpPr>
        <p:spPr bwMode="auto">
          <a:xfrm>
            <a:off x="1143000" y="21336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21"/>
          <p:cNvSpPr>
            <a:spLocks noChangeAspect="1" noChangeArrowheads="1"/>
          </p:cNvSpPr>
          <p:nvPr/>
        </p:nvSpPr>
        <p:spPr bwMode="auto">
          <a:xfrm>
            <a:off x="1295400" y="22098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Oval 22"/>
          <p:cNvSpPr>
            <a:spLocks noChangeAspect="1" noChangeArrowheads="1"/>
          </p:cNvSpPr>
          <p:nvPr/>
        </p:nvSpPr>
        <p:spPr bwMode="auto">
          <a:xfrm>
            <a:off x="1371600" y="21336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Oval 23"/>
          <p:cNvSpPr>
            <a:spLocks noChangeAspect="1" noChangeArrowheads="1"/>
          </p:cNvSpPr>
          <p:nvPr/>
        </p:nvSpPr>
        <p:spPr bwMode="auto">
          <a:xfrm>
            <a:off x="1371600" y="2286000"/>
            <a:ext cx="53975" cy="539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Oval 24"/>
          <p:cNvSpPr>
            <a:spLocks noChangeAspect="1" noChangeArrowheads="1"/>
          </p:cNvSpPr>
          <p:nvPr/>
        </p:nvSpPr>
        <p:spPr bwMode="auto">
          <a:xfrm>
            <a:off x="1143000" y="17526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Oval 25"/>
          <p:cNvSpPr>
            <a:spLocks noChangeAspect="1" noChangeArrowheads="1"/>
          </p:cNvSpPr>
          <p:nvPr/>
        </p:nvSpPr>
        <p:spPr bwMode="auto">
          <a:xfrm>
            <a:off x="1295400" y="1600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Oval 26"/>
          <p:cNvSpPr>
            <a:spLocks noChangeAspect="1" noChangeArrowheads="1"/>
          </p:cNvSpPr>
          <p:nvPr/>
        </p:nvSpPr>
        <p:spPr bwMode="auto">
          <a:xfrm>
            <a:off x="1066800" y="1600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Oval 27"/>
          <p:cNvSpPr>
            <a:spLocks noChangeAspect="1" noChangeArrowheads="1"/>
          </p:cNvSpPr>
          <p:nvPr/>
        </p:nvSpPr>
        <p:spPr bwMode="auto">
          <a:xfrm>
            <a:off x="1447800" y="16764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Oval 28"/>
          <p:cNvSpPr>
            <a:spLocks noChangeAspect="1" noChangeArrowheads="1"/>
          </p:cNvSpPr>
          <p:nvPr/>
        </p:nvSpPr>
        <p:spPr bwMode="auto">
          <a:xfrm>
            <a:off x="1295400" y="1828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Oval 29"/>
          <p:cNvSpPr>
            <a:spLocks noChangeAspect="1" noChangeArrowheads="1"/>
          </p:cNvSpPr>
          <p:nvPr/>
        </p:nvSpPr>
        <p:spPr bwMode="auto">
          <a:xfrm>
            <a:off x="1143000" y="20574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Oval 30"/>
          <p:cNvSpPr>
            <a:spLocks noChangeAspect="1" noChangeArrowheads="1"/>
          </p:cNvSpPr>
          <p:nvPr/>
        </p:nvSpPr>
        <p:spPr bwMode="auto">
          <a:xfrm>
            <a:off x="1371600" y="1981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Oval 31"/>
          <p:cNvSpPr>
            <a:spLocks noChangeAspect="1" noChangeArrowheads="1"/>
          </p:cNvSpPr>
          <p:nvPr/>
        </p:nvSpPr>
        <p:spPr bwMode="auto">
          <a:xfrm>
            <a:off x="1524000" y="1905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Oval 32"/>
          <p:cNvSpPr>
            <a:spLocks noChangeAspect="1" noChangeArrowheads="1"/>
          </p:cNvSpPr>
          <p:nvPr/>
        </p:nvSpPr>
        <p:spPr bwMode="auto">
          <a:xfrm>
            <a:off x="990600" y="1828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Oval 33"/>
          <p:cNvSpPr>
            <a:spLocks noChangeAspect="1" noChangeArrowheads="1"/>
          </p:cNvSpPr>
          <p:nvPr/>
        </p:nvSpPr>
        <p:spPr bwMode="auto">
          <a:xfrm>
            <a:off x="1295400" y="16764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Oval 34"/>
          <p:cNvSpPr>
            <a:spLocks noChangeAspect="1" noChangeArrowheads="1"/>
          </p:cNvSpPr>
          <p:nvPr/>
        </p:nvSpPr>
        <p:spPr bwMode="auto">
          <a:xfrm>
            <a:off x="1066800" y="1828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Oval 35"/>
          <p:cNvSpPr>
            <a:spLocks noChangeAspect="1" noChangeArrowheads="1"/>
          </p:cNvSpPr>
          <p:nvPr/>
        </p:nvSpPr>
        <p:spPr bwMode="auto">
          <a:xfrm>
            <a:off x="1295400" y="1600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Oval 36"/>
          <p:cNvSpPr>
            <a:spLocks noChangeAspect="1" noChangeArrowheads="1"/>
          </p:cNvSpPr>
          <p:nvPr/>
        </p:nvSpPr>
        <p:spPr bwMode="auto">
          <a:xfrm>
            <a:off x="1524000" y="1828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3" name="Oval 37"/>
          <p:cNvSpPr>
            <a:spLocks noChangeAspect="1" noChangeArrowheads="1"/>
          </p:cNvSpPr>
          <p:nvPr/>
        </p:nvSpPr>
        <p:spPr bwMode="auto">
          <a:xfrm>
            <a:off x="1295400" y="1600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4" name="Oval 38"/>
          <p:cNvSpPr>
            <a:spLocks noChangeAspect="1" noChangeArrowheads="1"/>
          </p:cNvSpPr>
          <p:nvPr/>
        </p:nvSpPr>
        <p:spPr bwMode="auto">
          <a:xfrm>
            <a:off x="1143000" y="1828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5" name="Oval 39"/>
          <p:cNvSpPr>
            <a:spLocks noChangeAspect="1" noChangeArrowheads="1"/>
          </p:cNvSpPr>
          <p:nvPr/>
        </p:nvSpPr>
        <p:spPr bwMode="auto">
          <a:xfrm>
            <a:off x="1295400" y="1524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6" name="Oval 40"/>
          <p:cNvSpPr>
            <a:spLocks noChangeAspect="1" noChangeArrowheads="1"/>
          </p:cNvSpPr>
          <p:nvPr/>
        </p:nvSpPr>
        <p:spPr bwMode="auto">
          <a:xfrm>
            <a:off x="1295400" y="14478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7" name="Oval 41"/>
          <p:cNvSpPr>
            <a:spLocks noChangeAspect="1" noChangeArrowheads="1"/>
          </p:cNvSpPr>
          <p:nvPr/>
        </p:nvSpPr>
        <p:spPr bwMode="auto">
          <a:xfrm>
            <a:off x="990600" y="16764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8" name="Oval 42"/>
          <p:cNvSpPr>
            <a:spLocks noChangeAspect="1" noChangeArrowheads="1"/>
          </p:cNvSpPr>
          <p:nvPr/>
        </p:nvSpPr>
        <p:spPr bwMode="auto">
          <a:xfrm>
            <a:off x="1219200" y="1600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9" name="Oval 43"/>
          <p:cNvSpPr>
            <a:spLocks noChangeAspect="1" noChangeArrowheads="1"/>
          </p:cNvSpPr>
          <p:nvPr/>
        </p:nvSpPr>
        <p:spPr bwMode="auto">
          <a:xfrm>
            <a:off x="1371600" y="17526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Oval 44"/>
          <p:cNvSpPr>
            <a:spLocks noChangeAspect="1" noChangeArrowheads="1"/>
          </p:cNvSpPr>
          <p:nvPr/>
        </p:nvSpPr>
        <p:spPr bwMode="auto">
          <a:xfrm>
            <a:off x="1219200" y="1981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1" name="Oval 45"/>
          <p:cNvSpPr>
            <a:spLocks noChangeAspect="1" noChangeArrowheads="1"/>
          </p:cNvSpPr>
          <p:nvPr/>
        </p:nvSpPr>
        <p:spPr bwMode="auto">
          <a:xfrm>
            <a:off x="990600" y="19812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2" name="Oval 46"/>
          <p:cNvSpPr>
            <a:spLocks noChangeAspect="1" noChangeArrowheads="1"/>
          </p:cNvSpPr>
          <p:nvPr/>
        </p:nvSpPr>
        <p:spPr bwMode="auto">
          <a:xfrm>
            <a:off x="1371600" y="1905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3" name="Oval 47"/>
          <p:cNvSpPr>
            <a:spLocks noChangeAspect="1" noChangeArrowheads="1"/>
          </p:cNvSpPr>
          <p:nvPr/>
        </p:nvSpPr>
        <p:spPr bwMode="auto">
          <a:xfrm>
            <a:off x="1066800" y="1524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4" name="Oval 48"/>
          <p:cNvSpPr>
            <a:spLocks noChangeAspect="1" noChangeArrowheads="1"/>
          </p:cNvSpPr>
          <p:nvPr/>
        </p:nvSpPr>
        <p:spPr bwMode="auto">
          <a:xfrm>
            <a:off x="1371600" y="1524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5" name="Oval 49"/>
          <p:cNvSpPr>
            <a:spLocks noChangeAspect="1" noChangeArrowheads="1"/>
          </p:cNvSpPr>
          <p:nvPr/>
        </p:nvSpPr>
        <p:spPr bwMode="auto">
          <a:xfrm>
            <a:off x="1676400" y="17526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6" name="Oval 50"/>
          <p:cNvSpPr>
            <a:spLocks noChangeAspect="1" noChangeArrowheads="1"/>
          </p:cNvSpPr>
          <p:nvPr/>
        </p:nvSpPr>
        <p:spPr bwMode="auto">
          <a:xfrm>
            <a:off x="1524000" y="1524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7" name="Oval 51"/>
          <p:cNvSpPr>
            <a:spLocks noChangeAspect="1" noChangeArrowheads="1"/>
          </p:cNvSpPr>
          <p:nvPr/>
        </p:nvSpPr>
        <p:spPr bwMode="auto">
          <a:xfrm>
            <a:off x="1219200" y="15240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8" name="Oval 52"/>
          <p:cNvSpPr>
            <a:spLocks noChangeAspect="1" noChangeArrowheads="1"/>
          </p:cNvSpPr>
          <p:nvPr/>
        </p:nvSpPr>
        <p:spPr bwMode="auto">
          <a:xfrm>
            <a:off x="1371600" y="17526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9" name="Oval 53"/>
          <p:cNvSpPr>
            <a:spLocks noChangeAspect="1" noChangeArrowheads="1"/>
          </p:cNvSpPr>
          <p:nvPr/>
        </p:nvSpPr>
        <p:spPr bwMode="auto">
          <a:xfrm>
            <a:off x="1600200" y="1752600"/>
            <a:ext cx="36513" cy="365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0" name="AutoShape 54"/>
          <p:cNvSpPr>
            <a:spLocks noChangeArrowheads="1"/>
          </p:cNvSpPr>
          <p:nvPr/>
        </p:nvSpPr>
        <p:spPr bwMode="auto">
          <a:xfrm>
            <a:off x="533400" y="1503363"/>
            <a:ext cx="152400" cy="1824037"/>
          </a:xfrm>
          <a:prstGeom prst="upDownArrow">
            <a:avLst>
              <a:gd name="adj1" fmla="val 50000"/>
              <a:gd name="adj2" fmla="val 239375"/>
            </a:avLst>
          </a:prstGeom>
          <a:solidFill>
            <a:srgbClr val="FF00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1" name="Text Box 55"/>
          <p:cNvSpPr txBox="1">
            <a:spLocks noChangeArrowheads="1"/>
          </p:cNvSpPr>
          <p:nvPr/>
        </p:nvSpPr>
        <p:spPr bwMode="auto">
          <a:xfrm rot="-5400000">
            <a:off x="-581818" y="2264568"/>
            <a:ext cx="184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fr-FR" altLang="zh-CN" b="1">
                <a:solidFill>
                  <a:srgbClr val="FF0000"/>
                </a:solidFill>
                <a:latin typeface="Times New Roman" pitchFamily="18" charset="0"/>
              </a:rPr>
              <a:t>Size                   H</a:t>
            </a:r>
            <a:endParaRPr lang="fr-FR" altLang="zh-CN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7702" name="Line 56"/>
          <p:cNvSpPr>
            <a:spLocks noChangeShapeType="1"/>
          </p:cNvSpPr>
          <p:nvPr/>
        </p:nvSpPr>
        <p:spPr bwMode="auto">
          <a:xfrm>
            <a:off x="1676400" y="1524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57"/>
          <p:cNvSpPr>
            <a:spLocks noChangeShapeType="1"/>
          </p:cNvSpPr>
          <p:nvPr/>
        </p:nvSpPr>
        <p:spPr bwMode="auto">
          <a:xfrm>
            <a:off x="1676400" y="2590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Line 58"/>
          <p:cNvSpPr>
            <a:spLocks noChangeShapeType="1"/>
          </p:cNvSpPr>
          <p:nvPr/>
        </p:nvSpPr>
        <p:spPr bwMode="auto">
          <a:xfrm>
            <a:off x="16764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59"/>
          <p:cNvSpPr>
            <a:spLocks noChangeShapeType="1"/>
          </p:cNvSpPr>
          <p:nvPr/>
        </p:nvSpPr>
        <p:spPr bwMode="auto">
          <a:xfrm>
            <a:off x="1676400" y="2133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60"/>
          <p:cNvSpPr>
            <a:spLocks noChangeShapeType="1"/>
          </p:cNvSpPr>
          <p:nvPr/>
        </p:nvSpPr>
        <p:spPr bwMode="auto">
          <a:xfrm>
            <a:off x="1676400" y="1828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Text Box 61"/>
          <p:cNvSpPr txBox="1">
            <a:spLocks noChangeArrowheads="1"/>
          </p:cNvSpPr>
          <p:nvPr/>
        </p:nvSpPr>
        <p:spPr bwMode="auto">
          <a:xfrm>
            <a:off x="1066800" y="3352800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fr-FR" altLang="zh-CN" sz="2000" b="1">
                <a:latin typeface="Times New Roman" pitchFamily="18" charset="0"/>
              </a:rPr>
              <a:t>change in </a:t>
            </a:r>
            <a:r>
              <a:rPr lang="fr-FR" altLang="zh-CN" sz="2000" b="1" i="1">
                <a:latin typeface="Times New Roman" pitchFamily="18" charset="0"/>
              </a:rPr>
              <a:t>a</a:t>
            </a:r>
          </a:p>
        </p:txBody>
      </p:sp>
      <p:sp>
        <p:nvSpPr>
          <p:cNvPr id="27708" name="Text Box 62"/>
          <p:cNvSpPr txBox="1">
            <a:spLocks noChangeArrowheads="1"/>
          </p:cNvSpPr>
          <p:nvPr/>
        </p:nvSpPr>
        <p:spPr bwMode="auto">
          <a:xfrm>
            <a:off x="404813" y="1130300"/>
            <a:ext cx="1595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fr-FR" altLang="zh-CN" b="1">
                <a:solidFill>
                  <a:srgbClr val="FF0000"/>
                </a:solidFill>
                <a:latin typeface="Times New Roman" pitchFamily="18" charset="0"/>
              </a:rPr>
              <a:t>H ~ -log(size)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709" name="Text Box 63"/>
          <p:cNvSpPr txBox="1">
            <a:spLocks noChangeArrowheads="1"/>
          </p:cNvSpPr>
          <p:nvPr/>
        </p:nvSpPr>
        <p:spPr bwMode="auto">
          <a:xfrm>
            <a:off x="3471863" y="1009650"/>
            <a:ext cx="5286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0000CC"/>
                </a:solidFill>
              </a:rPr>
              <a:t>Eos</a:t>
            </a:r>
            <a:r>
              <a:rPr lang="zh-CN" altLang="en-US" sz="2200" b="1">
                <a:solidFill>
                  <a:srgbClr val="0000CC"/>
                </a:solidFill>
              </a:rPr>
              <a:t>族小行星受</a:t>
            </a:r>
            <a:r>
              <a:rPr lang="en-US" altLang="zh-CN" sz="2200" b="1">
                <a:solidFill>
                  <a:srgbClr val="0000CC"/>
                </a:solidFill>
              </a:rPr>
              <a:t>Yarkovsky</a:t>
            </a:r>
            <a:r>
              <a:rPr lang="zh-CN" altLang="en-US" sz="2200" b="1">
                <a:solidFill>
                  <a:srgbClr val="0000CC"/>
                </a:solidFill>
              </a:rPr>
              <a:t>效应的影响</a:t>
            </a:r>
          </a:p>
        </p:txBody>
      </p:sp>
      <p:sp>
        <p:nvSpPr>
          <p:cNvPr id="27710" name="Text Box 64"/>
          <p:cNvSpPr txBox="1">
            <a:spLocks noChangeArrowheads="1"/>
          </p:cNvSpPr>
          <p:nvPr/>
        </p:nvSpPr>
        <p:spPr bwMode="auto">
          <a:xfrm>
            <a:off x="355600" y="4167188"/>
            <a:ext cx="243205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模型</a:t>
            </a:r>
            <a:r>
              <a:rPr lang="zh-CN" altLang="en-US"/>
              <a:t>：尺度越小的小行星成员越暗淡，其星等越大，而它们所受</a:t>
            </a:r>
            <a:r>
              <a:rPr lang="en-US" altLang="zh-CN"/>
              <a:t>Yarkovsky</a:t>
            </a:r>
            <a:r>
              <a:rPr lang="zh-CN" altLang="en-US"/>
              <a:t>效应的影响则越大，因而半长径变化越大。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4.6.1 Yarkovsky</a:t>
            </a:r>
            <a:r>
              <a:rPr lang="zh-CN" altLang="en-US" smtClean="0"/>
              <a:t>效应</a:t>
            </a:r>
          </a:p>
        </p:txBody>
      </p:sp>
      <p:pic>
        <p:nvPicPr>
          <p:cNvPr id="613380" name="Picture 4" descr="giotto_halley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3250" y="1001713"/>
            <a:ext cx="4337050" cy="5243512"/>
          </a:xfrm>
          <a:ln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36563" y="1109663"/>
            <a:ext cx="34464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/>
              <a:t>注意：彗星由于太阳照射而产生气体喷流，也是非对称的，它的动力学效果与</a:t>
            </a:r>
            <a:r>
              <a:rPr lang="en-US" altLang="zh-CN" sz="2200"/>
              <a:t>Yarkovsky</a:t>
            </a:r>
            <a:r>
              <a:rPr lang="zh-CN" altLang="en-US" sz="2200" b="1"/>
              <a:t>相似</a:t>
            </a:r>
            <a:r>
              <a:rPr lang="en-US" altLang="zh-CN" sz="2200" b="1"/>
              <a:t>.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360863" y="6302375"/>
            <a:ext cx="372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Halley</a:t>
            </a:r>
            <a:r>
              <a:rPr lang="zh-CN" altLang="en-US"/>
              <a:t>彗星的彗核</a:t>
            </a:r>
          </a:p>
        </p:txBody>
      </p:sp>
      <p:pic>
        <p:nvPicPr>
          <p:cNvPr id="28678" name="Picture 7" descr="Hal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748088"/>
            <a:ext cx="35893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328613" y="6280150"/>
            <a:ext cx="372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Halley</a:t>
            </a:r>
            <a:r>
              <a:rPr lang="zh-CN" altLang="en-US"/>
              <a:t>彗星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4.6.2 </a:t>
            </a:r>
            <a:r>
              <a:rPr lang="zh-CN" altLang="en-US" smtClean="0"/>
              <a:t>太阳辐射压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64150"/>
              </p:ext>
            </p:extLst>
          </p:nvPr>
        </p:nvGraphicFramePr>
        <p:xfrm>
          <a:off x="436563" y="1017588"/>
          <a:ext cx="8405812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4" imgW="4711680" imgH="3085920" progId="Equation.DSMT4">
                  <p:embed/>
                </p:oleObj>
              </mc:Choice>
              <mc:Fallback>
                <p:oleObj name="Equation" r:id="rId4" imgW="4711680" imgH="308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017588"/>
                        <a:ext cx="8405812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70870"/>
              </p:ext>
            </p:extLst>
          </p:nvPr>
        </p:nvGraphicFramePr>
        <p:xfrm>
          <a:off x="4059238" y="4637088"/>
          <a:ext cx="45767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6" imgW="2984400" imgH="215640" progId="Equation.DSMT4">
                  <p:embed/>
                </p:oleObj>
              </mc:Choice>
              <mc:Fallback>
                <p:oleObj name="Equation" r:id="rId6" imgW="298440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4637088"/>
                        <a:ext cx="4576762" cy="3317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50000"/>
          </a:srgbClr>
        </a:solidFill>
        <a:ln w="28575" cap="flat" cmpd="sng" algn="ctr">
          <a:solidFill>
            <a:srgbClr val="3333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50000"/>
          </a:srgbClr>
        </a:solidFill>
        <a:ln w="28575" cap="flat" cmpd="sng" algn="ctr">
          <a:solidFill>
            <a:srgbClr val="3333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20479</TotalTime>
  <Words>706</Words>
  <Application>Microsoft Office PowerPoint</Application>
  <PresentationFormat>全屏显示(4:3)</PresentationFormat>
  <Paragraphs>79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Symbol</vt:lpstr>
      <vt:lpstr>Times New Roman</vt:lpstr>
      <vt:lpstr>Wingdings</vt:lpstr>
      <vt:lpstr>self02</vt:lpstr>
      <vt:lpstr>Equation</vt:lpstr>
      <vt:lpstr>4.6 太阳系中非引力摄动</vt:lpstr>
      <vt:lpstr>4.6.1 Yarkovsky效应</vt:lpstr>
      <vt:lpstr>4.6.1 Yarkovsky效应</vt:lpstr>
      <vt:lpstr>4.6.1 Yarkovsky效应</vt:lpstr>
      <vt:lpstr>4.6.1 Yarkovsky效应</vt:lpstr>
      <vt:lpstr>4.6.1 Yarkovsky效应</vt:lpstr>
      <vt:lpstr>4.6.1 Yarkovsky效应</vt:lpstr>
      <vt:lpstr>4.6.1 Yarkovsky效应</vt:lpstr>
      <vt:lpstr>4.6.2 太阳辐射压</vt:lpstr>
      <vt:lpstr>4.6.2 太阳辐射压</vt:lpstr>
      <vt:lpstr>4.6.2 太阳辐射压</vt:lpstr>
      <vt:lpstr>4.6.3 Poynting-Robertson效应</vt:lpstr>
      <vt:lpstr>4.6.3 Poynting-Robertson效应</vt:lpstr>
      <vt:lpstr>4.6.3 Poynting-Robertson效应</vt:lpstr>
      <vt:lpstr>4.6.4 太阳风阻尼</vt:lpstr>
      <vt:lpstr>4.6.4 太阳风阻尼</vt:lpstr>
      <vt:lpstr>4.6.5 驱离有害小天体</vt:lpstr>
    </vt:vector>
  </TitlesOfParts>
  <Company>Astron. Dept.,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4.5 &amp; 4.6</dc:title>
  <dc:subject>主天体形状摄动，太阳系中的耗散力</dc:subject>
  <dc:creator>ZhouLiyong</dc:creator>
  <cp:lastModifiedBy>dell</cp:lastModifiedBy>
  <cp:revision>556</cp:revision>
  <dcterms:created xsi:type="dcterms:W3CDTF">2005-02-21T07:43:32Z</dcterms:created>
  <dcterms:modified xsi:type="dcterms:W3CDTF">2015-05-18T07:21:38Z</dcterms:modified>
</cp:coreProperties>
</file>