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3"/>
  </p:notesMasterIdLst>
  <p:handoutMasterIdLst>
    <p:handoutMasterId r:id="rId24"/>
  </p:handoutMasterIdLst>
  <p:sldIdLst>
    <p:sldId id="273" r:id="rId2"/>
    <p:sldId id="262" r:id="rId3"/>
    <p:sldId id="261" r:id="rId4"/>
    <p:sldId id="266" r:id="rId5"/>
    <p:sldId id="267" r:id="rId6"/>
    <p:sldId id="268" r:id="rId7"/>
    <p:sldId id="274" r:id="rId8"/>
    <p:sldId id="270" r:id="rId9"/>
    <p:sldId id="263" r:id="rId10"/>
    <p:sldId id="281" r:id="rId11"/>
    <p:sldId id="269" r:id="rId12"/>
    <p:sldId id="272" r:id="rId13"/>
    <p:sldId id="275" r:id="rId14"/>
    <p:sldId id="276" r:id="rId15"/>
    <p:sldId id="277" r:id="rId16"/>
    <p:sldId id="278" r:id="rId17"/>
    <p:sldId id="283" r:id="rId18"/>
    <p:sldId id="282" r:id="rId19"/>
    <p:sldId id="279" r:id="rId20"/>
    <p:sldId id="284" r:id="rId21"/>
    <p:sldId id="280" r:id="rId22"/>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8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p:cViewPr varScale="1">
        <p:scale>
          <a:sx n="76" d="100"/>
          <a:sy n="76" d="100"/>
        </p:scale>
        <p:origin x="108" y="5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20.wmf"/><Relationship Id="rId3" Type="http://schemas.openxmlformats.org/officeDocument/2006/relationships/image" Target="../media/image10.wmf"/><Relationship Id="rId7" Type="http://schemas.openxmlformats.org/officeDocument/2006/relationships/image" Target="../media/image14.wmf"/><Relationship Id="rId12" Type="http://schemas.openxmlformats.org/officeDocument/2006/relationships/image" Target="../media/image19.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 Id="rId14" Type="http://schemas.openxmlformats.org/officeDocument/2006/relationships/image" Target="../media/image2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10" Type="http://schemas.openxmlformats.org/officeDocument/2006/relationships/image" Target="../media/image31.wmf"/><Relationship Id="rId4" Type="http://schemas.openxmlformats.org/officeDocument/2006/relationships/image" Target="../media/image25.wmf"/><Relationship Id="rId9"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11" Type="http://schemas.openxmlformats.org/officeDocument/2006/relationships/image" Target="../media/image45.wmf"/><Relationship Id="rId5" Type="http://schemas.openxmlformats.org/officeDocument/2006/relationships/image" Target="../media/image39.wmf"/><Relationship Id="rId10" Type="http://schemas.openxmlformats.org/officeDocument/2006/relationships/image" Target="../media/image44.wmf"/><Relationship Id="rId4" Type="http://schemas.openxmlformats.org/officeDocument/2006/relationships/image" Target="../media/image38.wmf"/><Relationship Id="rId9"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1.wmf"/><Relationship Id="rId7" Type="http://schemas.openxmlformats.org/officeDocument/2006/relationships/image" Target="../media/image67.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zh-CN"/>
          </a:p>
        </p:txBody>
      </p:sp>
      <p:sp>
        <p:nvSpPr>
          <p:cNvPr id="7987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7987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CN"/>
          </a:p>
        </p:txBody>
      </p:sp>
      <p:sp>
        <p:nvSpPr>
          <p:cNvPr id="7987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D88AFB4-71C0-4998-8C7A-27934A0A6144}" type="slidenum">
              <a:rPr lang="en-US" altLang="zh-CN"/>
              <a:pPr/>
              <a:t>‹#›</a:t>
            </a:fld>
            <a:endParaRPr lang="en-US" altLang="zh-CN"/>
          </a:p>
        </p:txBody>
      </p:sp>
    </p:spTree>
    <p:extLst>
      <p:ext uri="{BB962C8B-B14F-4D97-AF65-F5344CB8AC3E}">
        <p14:creationId xmlns:p14="http://schemas.microsoft.com/office/powerpoint/2010/main" val="3226711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vl1pPr>
          </a:lstStyle>
          <a:p>
            <a:endParaRPr lang="en-US" altLang="zh-CN"/>
          </a:p>
        </p:txBody>
      </p:sp>
      <p:sp>
        <p:nvSpPr>
          <p:cNvPr id="3993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vl1pPr>
          </a:lstStyle>
          <a:p>
            <a:endParaRPr lang="en-US" altLang="zh-CN"/>
          </a:p>
        </p:txBody>
      </p:sp>
      <p:sp>
        <p:nvSpPr>
          <p:cNvPr id="399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p:spPr>
      </p:sp>
      <p:sp>
        <p:nvSpPr>
          <p:cNvPr id="3994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994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vl1pPr>
          </a:lstStyle>
          <a:p>
            <a:endParaRPr lang="en-US" altLang="zh-CN"/>
          </a:p>
        </p:txBody>
      </p:sp>
      <p:sp>
        <p:nvSpPr>
          <p:cNvPr id="3994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fld id="{CAFEF5FE-FA7B-48A6-BEEE-EFB0C0BA6041}" type="slidenum">
              <a:rPr lang="en-US" altLang="zh-CN"/>
              <a:pPr/>
              <a:t>‹#›</a:t>
            </a:fld>
            <a:endParaRPr lang="en-US" altLang="zh-CN"/>
          </a:p>
        </p:txBody>
      </p:sp>
    </p:spTree>
    <p:extLst>
      <p:ext uri="{BB962C8B-B14F-4D97-AF65-F5344CB8AC3E}">
        <p14:creationId xmlns:p14="http://schemas.microsoft.com/office/powerpoint/2010/main" val="30064048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en-US" dirty="0" smtClean="0"/>
              <a:t>Three basic tidal patterns occur along the Earth’s major shorelines. In general, most areas have two high tides and two low tides each day. When the two highs and the two lows are about the same height, the pattern is called a semi-</a:t>
            </a:r>
          </a:p>
          <a:p>
            <a:r>
              <a:rPr lang="en-US" dirty="0" smtClean="0"/>
              <a:t/>
            </a:r>
            <a:br>
              <a:rPr lang="en-US" dirty="0" smtClean="0"/>
            </a:br>
            <a:r>
              <a:rPr lang="en-US" dirty="0" smtClean="0"/>
              <a:t>This map shows the geographic distribution of different tidal cycles. Coastal areas experiencing diurnal tides are yellow, areas experiencing semidiurnal tides are red and regions with mixed semidiurnal tides are outlined in blue. daily or semidiurnal tide. If the high and low tides differ in height, the pattern is called a mixed semidiurnal tide. Some areas, such as the Gulf of Mexico, have only one high and one low tide each day. This is called a diurnal tide. The U.S. West Coast tends to have mixed semidiurnal tides, whereas a semidiurnal pattern is more typical of the East Coast (</a:t>
            </a:r>
            <a:r>
              <a:rPr lang="en-US" dirty="0" err="1" smtClean="0"/>
              <a:t>Sumich</a:t>
            </a:r>
            <a:r>
              <a:rPr lang="en-US" dirty="0" smtClean="0"/>
              <a:t>, J.L., 1996; Thurman, H.V., 1994; Ross, D.A., 1995).</a:t>
            </a:r>
          </a:p>
          <a:p>
            <a:endParaRPr lang="zh-CN" altLang="en-US" dirty="0"/>
          </a:p>
        </p:txBody>
      </p:sp>
      <p:sp>
        <p:nvSpPr>
          <p:cNvPr id="4" name="灯片编号占位符 3"/>
          <p:cNvSpPr>
            <a:spLocks noGrp="1"/>
          </p:cNvSpPr>
          <p:nvPr>
            <p:ph type="sldNum" sz="quarter" idx="10"/>
          </p:nvPr>
        </p:nvSpPr>
        <p:spPr/>
        <p:txBody>
          <a:bodyPr/>
          <a:lstStyle/>
          <a:p>
            <a:fld id="{CAFEF5FE-FA7B-48A6-BEEE-EFB0C0BA6041}" type="slidenum">
              <a:rPr lang="en-US" altLang="zh-CN" smtClean="0"/>
              <a:pPr/>
              <a:t>8</a:t>
            </a:fld>
            <a:endParaRPr lang="en-US" altLang="zh-CN"/>
          </a:p>
        </p:txBody>
      </p:sp>
    </p:spTree>
    <p:extLst>
      <p:ext uri="{BB962C8B-B14F-4D97-AF65-F5344CB8AC3E}">
        <p14:creationId xmlns:p14="http://schemas.microsoft.com/office/powerpoint/2010/main" val="3835263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smtClean="0"/>
              <a:t>势能求导之后得到平衡潮高，注意到</a:t>
            </a:r>
            <a:r>
              <a:rPr lang="en-US" altLang="zh-CN" dirty="0" smtClean="0"/>
              <a:t>h2,k2</a:t>
            </a:r>
            <a:r>
              <a:rPr lang="zh-CN" altLang="en-US" dirty="0" smtClean="0"/>
              <a:t>的关系</a:t>
            </a:r>
            <a:endParaRPr lang="zh-CN" altLang="en-US" dirty="0"/>
          </a:p>
        </p:txBody>
      </p:sp>
      <p:sp>
        <p:nvSpPr>
          <p:cNvPr id="4" name="灯片编号占位符 3"/>
          <p:cNvSpPr>
            <a:spLocks noGrp="1"/>
          </p:cNvSpPr>
          <p:nvPr>
            <p:ph type="sldNum" sz="quarter" idx="10"/>
          </p:nvPr>
        </p:nvSpPr>
        <p:spPr/>
        <p:txBody>
          <a:bodyPr/>
          <a:lstStyle/>
          <a:p>
            <a:fld id="{CAFEF5FE-FA7B-48A6-BEEE-EFB0C0BA6041}" type="slidenum">
              <a:rPr lang="en-US" altLang="zh-CN" smtClean="0"/>
              <a:pPr/>
              <a:t>10</a:t>
            </a:fld>
            <a:endParaRPr lang="en-US" altLang="zh-CN"/>
          </a:p>
        </p:txBody>
      </p:sp>
    </p:spTree>
    <p:extLst>
      <p:ext uri="{BB962C8B-B14F-4D97-AF65-F5344CB8AC3E}">
        <p14:creationId xmlns:p14="http://schemas.microsoft.com/office/powerpoint/2010/main" val="2238990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2413" y="188913"/>
            <a:ext cx="2084387"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4488" y="188913"/>
            <a:ext cx="6105525" cy="59372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344488" y="188913"/>
            <a:ext cx="6551612" cy="7064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49155" name="Picture 3" descr="NJU"/>
          <p:cNvPicPr>
            <a:picLocks noChangeAspect="1" noChangeArrowheads="1"/>
          </p:cNvPicPr>
          <p:nvPr/>
        </p:nvPicPr>
        <p:blipFill>
          <a:blip r:embed="rId13"/>
          <a:srcRect/>
          <a:stretch>
            <a:fillRect/>
          </a:stretch>
        </p:blipFill>
        <p:spPr bwMode="auto">
          <a:xfrm>
            <a:off x="7086600" y="249238"/>
            <a:ext cx="1676400" cy="566737"/>
          </a:xfrm>
          <a:prstGeom prst="rect">
            <a:avLst/>
          </a:prstGeom>
          <a:noFill/>
        </p:spPr>
      </p:pic>
      <p:sp>
        <p:nvSpPr>
          <p:cNvPr id="49156" name="Line 4"/>
          <p:cNvSpPr>
            <a:spLocks noChangeShapeType="1"/>
          </p:cNvSpPr>
          <p:nvPr/>
        </p:nvSpPr>
        <p:spPr bwMode="auto">
          <a:xfrm>
            <a:off x="457200" y="908050"/>
            <a:ext cx="8305800" cy="0"/>
          </a:xfrm>
          <a:prstGeom prst="line">
            <a:avLst/>
          </a:prstGeom>
          <a:noFill/>
          <a:ln w="44450">
            <a:solidFill>
              <a:srgbClr val="FFFF00"/>
            </a:solidFill>
            <a:round/>
            <a:headEnd/>
            <a:tailEnd/>
          </a:ln>
          <a:effectLst/>
        </p:spPr>
        <p:txBody>
          <a:bodyPr/>
          <a:lstStyle/>
          <a:p>
            <a:endParaRPr lang="zh-CN" altLang="en-US"/>
          </a:p>
        </p:txBody>
      </p:sp>
      <p:sp>
        <p:nvSpPr>
          <p:cNvPr id="49157" name="Line 5"/>
          <p:cNvSpPr>
            <a:spLocks noChangeShapeType="1"/>
          </p:cNvSpPr>
          <p:nvPr/>
        </p:nvSpPr>
        <p:spPr bwMode="auto">
          <a:xfrm>
            <a:off x="457200" y="831850"/>
            <a:ext cx="8305800" cy="0"/>
          </a:xfrm>
          <a:prstGeom prst="line">
            <a:avLst/>
          </a:prstGeom>
          <a:noFill/>
          <a:ln w="50800">
            <a:solidFill>
              <a:srgbClr val="0000FF"/>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fontAlgn="base">
        <a:spcBef>
          <a:spcPct val="0"/>
        </a:spcBef>
        <a:spcAft>
          <a:spcPct val="0"/>
        </a:spcAft>
        <a:defRPr sz="3200" b="1">
          <a:solidFill>
            <a:srgbClr val="0000FF"/>
          </a:solidFill>
          <a:latin typeface="+mj-lt"/>
          <a:ea typeface="+mj-ea"/>
          <a:cs typeface="+mj-cs"/>
        </a:defRPr>
      </a:lvl1pPr>
      <a:lvl2pPr algn="l" rtl="0" fontAlgn="base">
        <a:spcBef>
          <a:spcPct val="0"/>
        </a:spcBef>
        <a:spcAft>
          <a:spcPct val="0"/>
        </a:spcAft>
        <a:defRPr sz="3200" b="1">
          <a:solidFill>
            <a:srgbClr val="0000FF"/>
          </a:solidFill>
          <a:latin typeface="Arial" charset="0"/>
          <a:ea typeface="宋体" charset="-122"/>
        </a:defRPr>
      </a:lvl2pPr>
      <a:lvl3pPr algn="l" rtl="0" fontAlgn="base">
        <a:spcBef>
          <a:spcPct val="0"/>
        </a:spcBef>
        <a:spcAft>
          <a:spcPct val="0"/>
        </a:spcAft>
        <a:defRPr sz="3200" b="1">
          <a:solidFill>
            <a:srgbClr val="0000FF"/>
          </a:solidFill>
          <a:latin typeface="Arial" charset="0"/>
          <a:ea typeface="宋体" charset="-122"/>
        </a:defRPr>
      </a:lvl3pPr>
      <a:lvl4pPr algn="l" rtl="0" fontAlgn="base">
        <a:spcBef>
          <a:spcPct val="0"/>
        </a:spcBef>
        <a:spcAft>
          <a:spcPct val="0"/>
        </a:spcAft>
        <a:defRPr sz="3200" b="1">
          <a:solidFill>
            <a:srgbClr val="0000FF"/>
          </a:solidFill>
          <a:latin typeface="Arial" charset="0"/>
          <a:ea typeface="宋体" charset="-122"/>
        </a:defRPr>
      </a:lvl4pPr>
      <a:lvl5pPr algn="l" rtl="0" fontAlgn="base">
        <a:spcBef>
          <a:spcPct val="0"/>
        </a:spcBef>
        <a:spcAft>
          <a:spcPct val="0"/>
        </a:spcAft>
        <a:defRPr sz="3200" b="1">
          <a:solidFill>
            <a:srgbClr val="0000FF"/>
          </a:solidFill>
          <a:latin typeface="Arial" charset="0"/>
          <a:ea typeface="宋体" charset="-122"/>
        </a:defRPr>
      </a:lvl5pPr>
      <a:lvl6pPr marL="457200" algn="l" rtl="0" fontAlgn="base">
        <a:spcBef>
          <a:spcPct val="0"/>
        </a:spcBef>
        <a:spcAft>
          <a:spcPct val="0"/>
        </a:spcAft>
        <a:defRPr sz="3200" b="1">
          <a:solidFill>
            <a:srgbClr val="0000FF"/>
          </a:solidFill>
          <a:latin typeface="Arial" charset="0"/>
          <a:ea typeface="宋体" charset="-122"/>
        </a:defRPr>
      </a:lvl6pPr>
      <a:lvl7pPr marL="914400" algn="l" rtl="0" fontAlgn="base">
        <a:spcBef>
          <a:spcPct val="0"/>
        </a:spcBef>
        <a:spcAft>
          <a:spcPct val="0"/>
        </a:spcAft>
        <a:defRPr sz="3200" b="1">
          <a:solidFill>
            <a:srgbClr val="0000FF"/>
          </a:solidFill>
          <a:latin typeface="Arial" charset="0"/>
          <a:ea typeface="宋体" charset="-122"/>
        </a:defRPr>
      </a:lvl7pPr>
      <a:lvl8pPr marL="1371600" algn="l" rtl="0" fontAlgn="base">
        <a:spcBef>
          <a:spcPct val="0"/>
        </a:spcBef>
        <a:spcAft>
          <a:spcPct val="0"/>
        </a:spcAft>
        <a:defRPr sz="3200" b="1">
          <a:solidFill>
            <a:srgbClr val="0000FF"/>
          </a:solidFill>
          <a:latin typeface="Arial" charset="0"/>
          <a:ea typeface="宋体" charset="-122"/>
        </a:defRPr>
      </a:lvl8pPr>
      <a:lvl9pPr marL="1828800" algn="l" rtl="0" fontAlgn="base">
        <a:spcBef>
          <a:spcPct val="0"/>
        </a:spcBef>
        <a:spcAft>
          <a:spcPct val="0"/>
        </a:spcAft>
        <a:defRPr sz="3200" b="1">
          <a:solidFill>
            <a:srgbClr val="0000FF"/>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3.wmf"/><Relationship Id="rId4" Type="http://schemas.openxmlformats.org/officeDocument/2006/relationships/oleObject" Target="../embeddings/oleObject40.bin"/></Relationships>
</file>

<file path=ppt/slides/_rels/slide11.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5.wmf"/><Relationship Id="rId5" Type="http://schemas.openxmlformats.org/officeDocument/2006/relationships/oleObject" Target="../embeddings/oleObject42.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44.bin"/></Relationships>
</file>

<file path=ppt/slides/_rels/slide12.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9.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48.bin"/><Relationship Id="rId14" Type="http://schemas.openxmlformats.org/officeDocument/2006/relationships/image" Target="../media/image63.wmf"/></Relationships>
</file>

<file path=ppt/slides/_rels/slide13.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56.bin"/><Relationship Id="rId18" Type="http://schemas.openxmlformats.org/officeDocument/2006/relationships/image" Target="../media/image68.wmf"/><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65.wmf"/><Relationship Id="rId17" Type="http://schemas.openxmlformats.org/officeDocument/2006/relationships/oleObject" Target="../embeddings/oleObject58.bin"/><Relationship Id="rId2" Type="http://schemas.openxmlformats.org/officeDocument/2006/relationships/slideLayout" Target="../slideLayouts/slideLayout2.xml"/><Relationship Id="rId16" Type="http://schemas.openxmlformats.org/officeDocument/2006/relationships/image" Target="../media/image67.wmf"/><Relationship Id="rId1" Type="http://schemas.openxmlformats.org/officeDocument/2006/relationships/vmlDrawing" Target="../drawings/vmlDrawing8.vml"/><Relationship Id="rId6" Type="http://schemas.openxmlformats.org/officeDocument/2006/relationships/image" Target="../media/image60.w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oleObject" Target="../embeddings/oleObject57.bin"/><Relationship Id="rId10" Type="http://schemas.openxmlformats.org/officeDocument/2006/relationships/image" Target="../media/image64.wmf"/><Relationship Id="rId4" Type="http://schemas.openxmlformats.org/officeDocument/2006/relationships/image" Target="../media/image59.wmf"/><Relationship Id="rId9" Type="http://schemas.openxmlformats.org/officeDocument/2006/relationships/oleObject" Target="../embeddings/oleObject54.bin"/><Relationship Id="rId14" Type="http://schemas.openxmlformats.org/officeDocument/2006/relationships/image" Target="../media/image66.wmf"/></Relationships>
</file>

<file path=ppt/slides/_rels/slide14.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70.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62.bin"/><Relationship Id="rId14" Type="http://schemas.openxmlformats.org/officeDocument/2006/relationships/image" Target="../media/image74.wmf"/></Relationships>
</file>

<file path=ppt/slides/_rels/slide15.xml.rels><?xml version="1.0" encoding="UTF-8" standalone="yes"?>
<Relationships xmlns="http://schemas.openxmlformats.org/package/2006/relationships"><Relationship Id="rId8" Type="http://schemas.openxmlformats.org/officeDocument/2006/relationships/image" Target="../media/image79.gif"/><Relationship Id="rId3" Type="http://schemas.openxmlformats.org/officeDocument/2006/relationships/oleObject" Target="../embeddings/oleObject65.bin"/><Relationship Id="rId7"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66.bin"/><Relationship Id="rId5" Type="http://schemas.openxmlformats.org/officeDocument/2006/relationships/image" Target="../media/image78.png"/><Relationship Id="rId10" Type="http://schemas.openxmlformats.org/officeDocument/2006/relationships/image" Target="../media/image77.wmf"/><Relationship Id="rId4" Type="http://schemas.openxmlformats.org/officeDocument/2006/relationships/image" Target="../media/image75.wmf"/><Relationship Id="rId9" Type="http://schemas.openxmlformats.org/officeDocument/2006/relationships/oleObject" Target="../embeddings/oleObject67.bin"/></Relationships>
</file>

<file path=ppt/slides/_rels/slide16.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81.wmf"/><Relationship Id="rId5" Type="http://schemas.openxmlformats.org/officeDocument/2006/relationships/oleObject" Target="../embeddings/oleObject69.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71.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5.wmf"/><Relationship Id="rId5" Type="http://schemas.openxmlformats.org/officeDocument/2006/relationships/oleObject" Target="../embeddings/oleObject73.bin"/><Relationship Id="rId4" Type="http://schemas.openxmlformats.org/officeDocument/2006/relationships/image" Target="../media/image8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87.wmf"/><Relationship Id="rId5" Type="http://schemas.openxmlformats.org/officeDocument/2006/relationships/oleObject" Target="../embeddings/oleObject75.bin"/><Relationship Id="rId4" Type="http://schemas.openxmlformats.org/officeDocument/2006/relationships/image" Target="../media/image8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89.wmf"/><Relationship Id="rId5" Type="http://schemas.openxmlformats.org/officeDocument/2006/relationships/oleObject" Target="../embeddings/oleObject77.bin"/><Relationship Id="rId4" Type="http://schemas.openxmlformats.org/officeDocument/2006/relationships/image" Target="../media/image88.w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slideLayout" Target="../slideLayouts/slideLayout2.xml"/><Relationship Id="rId4" Type="http://schemas.openxmlformats.org/officeDocument/2006/relationships/image" Target="../media/image92.emf"/></Relationships>
</file>

<file path=ppt/slides/_rels/slide21.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97.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4.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81.bin"/><Relationship Id="rId14" Type="http://schemas.openxmlformats.org/officeDocument/2006/relationships/image" Target="../media/image98.wmf"/></Relationships>
</file>

<file path=ppt/slides/_rels/slide3.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6.bin"/><Relationship Id="rId18" Type="http://schemas.openxmlformats.org/officeDocument/2006/relationships/image" Target="../media/image15.wmf"/><Relationship Id="rId26" Type="http://schemas.openxmlformats.org/officeDocument/2006/relationships/oleObject" Target="../embeddings/oleObject13.bin"/><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12.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14.wmf"/><Relationship Id="rId20" Type="http://schemas.openxmlformats.org/officeDocument/2006/relationships/image" Target="../media/image16.wmf"/><Relationship Id="rId29" Type="http://schemas.openxmlformats.org/officeDocument/2006/relationships/image" Target="../media/image20.wmf"/><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oleObject" Target="../embeddings/oleObject5.bin"/><Relationship Id="rId24" Type="http://schemas.openxmlformats.org/officeDocument/2006/relationships/image" Target="../media/image18.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oleObject" Target="../embeddings/oleObject14.bin"/><Relationship Id="rId10" Type="http://schemas.openxmlformats.org/officeDocument/2006/relationships/image" Target="../media/image11.wmf"/><Relationship Id="rId19" Type="http://schemas.openxmlformats.org/officeDocument/2006/relationships/oleObject" Target="../embeddings/oleObject9.bin"/><Relationship Id="rId31" Type="http://schemas.openxmlformats.org/officeDocument/2006/relationships/image" Target="../media/image21.wmf"/><Relationship Id="rId4" Type="http://schemas.openxmlformats.org/officeDocument/2006/relationships/image" Target="../media/image8.wmf"/><Relationship Id="rId9" Type="http://schemas.openxmlformats.org/officeDocument/2006/relationships/oleObject" Target="../embeddings/oleObject4.bin"/><Relationship Id="rId14" Type="http://schemas.openxmlformats.org/officeDocument/2006/relationships/image" Target="../media/image13.wmf"/><Relationship Id="rId22" Type="http://schemas.openxmlformats.org/officeDocument/2006/relationships/image" Target="../media/image17.wmf"/><Relationship Id="rId27" Type="http://schemas.openxmlformats.org/officeDocument/2006/relationships/image" Target="../media/image19.wmf"/><Relationship Id="rId30"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1.bin"/><Relationship Id="rId18" Type="http://schemas.openxmlformats.org/officeDocument/2006/relationships/image" Target="../media/image29.wmf"/><Relationship Id="rId3" Type="http://schemas.openxmlformats.org/officeDocument/2006/relationships/oleObject" Target="../embeddings/oleObject16.bin"/><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26.wmf"/><Relationship Id="rId17"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image" Target="../media/image28.wmf"/><Relationship Id="rId20" Type="http://schemas.openxmlformats.org/officeDocument/2006/relationships/image" Target="../media/image30.wmf"/><Relationship Id="rId1" Type="http://schemas.openxmlformats.org/officeDocument/2006/relationships/vmlDrawing" Target="../drawings/vmlDrawing2.vml"/><Relationship Id="rId6" Type="http://schemas.openxmlformats.org/officeDocument/2006/relationships/image" Target="../media/image23.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5.wmf"/><Relationship Id="rId19" Type="http://schemas.openxmlformats.org/officeDocument/2006/relationships/oleObject" Target="../embeddings/oleObject24.bin"/><Relationship Id="rId4" Type="http://schemas.openxmlformats.org/officeDocument/2006/relationships/image" Target="../media/image22.wmf"/><Relationship Id="rId9" Type="http://schemas.openxmlformats.org/officeDocument/2006/relationships/oleObject" Target="../embeddings/oleObject19.bin"/><Relationship Id="rId14" Type="http://schemas.openxmlformats.org/officeDocument/2006/relationships/image" Target="../media/image27.wmf"/><Relationship Id="rId22" Type="http://schemas.openxmlformats.org/officeDocument/2006/relationships/image" Target="../media/image31.wmf"/></Relationships>
</file>

<file path=ppt/slides/_rels/slide5.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3.wmf"/><Relationship Id="rId5" Type="http://schemas.openxmlformats.org/officeDocument/2006/relationships/oleObject" Target="../embeddings/oleObject27.bin"/><Relationship Id="rId4" Type="http://schemas.openxmlformats.org/officeDocument/2006/relationships/image" Target="../media/image32.wmf"/></Relationships>
</file>

<file path=ppt/slides/_rels/slide6.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4.bin"/><Relationship Id="rId18" Type="http://schemas.openxmlformats.org/officeDocument/2006/relationships/image" Target="../media/image42.wmf"/><Relationship Id="rId3" Type="http://schemas.openxmlformats.org/officeDocument/2006/relationships/oleObject" Target="../embeddings/oleObject29.bin"/><Relationship Id="rId21" Type="http://schemas.openxmlformats.org/officeDocument/2006/relationships/oleObject" Target="../embeddings/oleObject38.bin"/><Relationship Id="rId7" Type="http://schemas.openxmlformats.org/officeDocument/2006/relationships/oleObject" Target="../embeddings/oleObject31.bin"/><Relationship Id="rId12" Type="http://schemas.openxmlformats.org/officeDocument/2006/relationships/image" Target="../media/image39.wmf"/><Relationship Id="rId17" Type="http://schemas.openxmlformats.org/officeDocument/2006/relationships/oleObject" Target="../embeddings/oleObject36.bin"/><Relationship Id="rId2" Type="http://schemas.openxmlformats.org/officeDocument/2006/relationships/slideLayout" Target="../slideLayouts/slideLayout2.xml"/><Relationship Id="rId16" Type="http://schemas.openxmlformats.org/officeDocument/2006/relationships/image" Target="../media/image41.wmf"/><Relationship Id="rId20" Type="http://schemas.openxmlformats.org/officeDocument/2006/relationships/image" Target="../media/image43.wmf"/><Relationship Id="rId1" Type="http://schemas.openxmlformats.org/officeDocument/2006/relationships/vmlDrawing" Target="../drawings/vmlDrawing4.vml"/><Relationship Id="rId6" Type="http://schemas.openxmlformats.org/officeDocument/2006/relationships/image" Target="../media/image36.wmf"/><Relationship Id="rId11" Type="http://schemas.openxmlformats.org/officeDocument/2006/relationships/oleObject" Target="../embeddings/oleObject33.bin"/><Relationship Id="rId24" Type="http://schemas.openxmlformats.org/officeDocument/2006/relationships/image" Target="../media/image45.wmf"/><Relationship Id="rId5" Type="http://schemas.openxmlformats.org/officeDocument/2006/relationships/oleObject" Target="../embeddings/oleObject30.bin"/><Relationship Id="rId15" Type="http://schemas.openxmlformats.org/officeDocument/2006/relationships/oleObject" Target="../embeddings/oleObject35.bin"/><Relationship Id="rId23" Type="http://schemas.openxmlformats.org/officeDocument/2006/relationships/oleObject" Target="../embeddings/oleObject39.bin"/><Relationship Id="rId10" Type="http://schemas.openxmlformats.org/officeDocument/2006/relationships/image" Target="../media/image38.wmf"/><Relationship Id="rId19" Type="http://schemas.openxmlformats.org/officeDocument/2006/relationships/oleObject" Target="../embeddings/oleObject37.bin"/><Relationship Id="rId4" Type="http://schemas.openxmlformats.org/officeDocument/2006/relationships/image" Target="../media/image35.wmf"/><Relationship Id="rId9" Type="http://schemas.openxmlformats.org/officeDocument/2006/relationships/oleObject" Target="../embeddings/oleObject32.bin"/><Relationship Id="rId14" Type="http://schemas.openxmlformats.org/officeDocument/2006/relationships/image" Target="../media/image40.wmf"/><Relationship Id="rId22" Type="http://schemas.openxmlformats.org/officeDocument/2006/relationships/image" Target="../media/image44.wmf"/></Relationships>
</file>

<file path=ppt/slides/_rels/slide7.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a:t>
            </a:r>
            <a:r>
              <a:rPr lang="zh-CN" altLang="en-US" dirty="0" smtClean="0"/>
              <a:t> 潮汐摄动</a:t>
            </a:r>
            <a:endParaRPr lang="zh-CN" altLang="en-US" dirty="0"/>
          </a:p>
        </p:txBody>
      </p:sp>
      <p:sp>
        <p:nvSpPr>
          <p:cNvPr id="4" name="Text Box 3"/>
          <p:cNvSpPr txBox="1">
            <a:spLocks noChangeArrowheads="1"/>
          </p:cNvSpPr>
          <p:nvPr/>
        </p:nvSpPr>
        <p:spPr bwMode="auto">
          <a:xfrm>
            <a:off x="371476" y="1142985"/>
            <a:ext cx="3629020" cy="5139869"/>
          </a:xfrm>
          <a:prstGeom prst="rect">
            <a:avLst/>
          </a:prstGeom>
          <a:noFill/>
          <a:ln w="9525">
            <a:noFill/>
            <a:miter lim="800000"/>
            <a:headEnd/>
            <a:tailEnd/>
          </a:ln>
          <a:effectLst/>
        </p:spPr>
        <p:txBody>
          <a:bodyPr wrap="square">
            <a:spAutoFit/>
          </a:bodyPr>
          <a:lstStyle/>
          <a:p>
            <a:pPr eaLnBrk="1" hangingPunct="1">
              <a:spcBef>
                <a:spcPct val="50000"/>
              </a:spcBef>
            </a:pPr>
            <a:r>
              <a:rPr kumimoji="1" lang="zh-CN" altLang="en-US" sz="2800" b="1" dirty="0" smtClean="0">
                <a:solidFill>
                  <a:srgbClr val="FF0000"/>
                </a:solidFill>
                <a:latin typeface="+mn-ea"/>
                <a:ea typeface="+mn-ea"/>
              </a:rPr>
              <a:t>潮汐起源</a:t>
            </a:r>
            <a:endParaRPr kumimoji="1" lang="en-US" altLang="zh-CN" sz="2800" b="1" dirty="0" smtClean="0">
              <a:solidFill>
                <a:srgbClr val="FF0000"/>
              </a:solidFill>
              <a:latin typeface="+mn-ea"/>
              <a:ea typeface="+mn-ea"/>
            </a:endParaRPr>
          </a:p>
          <a:p>
            <a:pPr eaLnBrk="1" hangingPunct="1">
              <a:spcBef>
                <a:spcPct val="50000"/>
              </a:spcBef>
            </a:pPr>
            <a:r>
              <a:rPr kumimoji="1" lang="zh-CN" altLang="en-US" sz="2400" b="1" dirty="0" smtClean="0">
                <a:latin typeface="+mn-ea"/>
                <a:ea typeface="+mn-ea"/>
              </a:rPr>
              <a:t>潮汐摄动</a:t>
            </a:r>
            <a:r>
              <a:rPr kumimoji="1" lang="zh-CN" altLang="en-US" sz="2400" b="1" dirty="0">
                <a:latin typeface="+mn-ea"/>
                <a:ea typeface="+mn-ea"/>
              </a:rPr>
              <a:t>是</a:t>
            </a:r>
            <a:r>
              <a:rPr kumimoji="1" lang="zh-CN" altLang="en-US" sz="2400" b="1" dirty="0" smtClean="0">
                <a:latin typeface="+mn-ea"/>
                <a:ea typeface="+mn-ea"/>
              </a:rPr>
              <a:t>由于参与运动的天体是有</a:t>
            </a:r>
            <a:r>
              <a:rPr kumimoji="1" lang="zh-CN" altLang="en-US" sz="2400" b="1" dirty="0">
                <a:latin typeface="+mn-ea"/>
                <a:ea typeface="+mn-ea"/>
              </a:rPr>
              <a:t>一定体积和</a:t>
            </a:r>
            <a:r>
              <a:rPr kumimoji="1" lang="zh-CN" altLang="en-US" sz="2400" b="1" dirty="0" smtClean="0">
                <a:latin typeface="+mn-ea"/>
                <a:ea typeface="+mn-ea"/>
              </a:rPr>
              <a:t>自转的</a:t>
            </a:r>
            <a:r>
              <a:rPr kumimoji="1" lang="zh-CN" altLang="en-US" sz="2400" b="1" dirty="0">
                <a:latin typeface="+mn-ea"/>
                <a:ea typeface="+mn-ea"/>
              </a:rPr>
              <a:t>弹性体时的一</a:t>
            </a:r>
            <a:r>
              <a:rPr kumimoji="1" lang="zh-CN" altLang="en-US" sz="2400" b="1" dirty="0" smtClean="0">
                <a:latin typeface="+mn-ea"/>
                <a:ea typeface="+mn-ea"/>
              </a:rPr>
              <a:t>种相互</a:t>
            </a:r>
            <a:r>
              <a:rPr kumimoji="1" lang="zh-CN" altLang="en-US" sz="2400" b="1" dirty="0">
                <a:latin typeface="+mn-ea"/>
                <a:ea typeface="+mn-ea"/>
              </a:rPr>
              <a:t>摄动。这是一</a:t>
            </a:r>
            <a:r>
              <a:rPr kumimoji="1" lang="zh-CN" altLang="en-US" sz="2400" b="1" dirty="0" smtClean="0">
                <a:latin typeface="+mn-ea"/>
                <a:ea typeface="+mn-ea"/>
              </a:rPr>
              <a:t>种</a:t>
            </a:r>
            <a:r>
              <a:rPr kumimoji="1" lang="zh-CN" altLang="en-US" sz="2400" b="1" dirty="0" smtClean="0">
                <a:solidFill>
                  <a:srgbClr val="0000FF"/>
                </a:solidFill>
                <a:latin typeface="+mn-ea"/>
                <a:ea typeface="+mn-ea"/>
              </a:rPr>
              <a:t>耗散</a:t>
            </a:r>
            <a:r>
              <a:rPr kumimoji="1" lang="zh-CN" altLang="en-US" sz="2400" b="1" dirty="0">
                <a:solidFill>
                  <a:srgbClr val="0000FF"/>
                </a:solidFill>
                <a:latin typeface="+mn-ea"/>
                <a:ea typeface="+mn-ea"/>
              </a:rPr>
              <a:t>摄动</a:t>
            </a:r>
            <a:r>
              <a:rPr kumimoji="1" lang="zh-CN" altLang="en-US" sz="2400" b="1" dirty="0" smtClean="0">
                <a:latin typeface="+mn-ea"/>
                <a:ea typeface="+mn-ea"/>
              </a:rPr>
              <a:t>。</a:t>
            </a:r>
            <a:endParaRPr kumimoji="1" lang="en-US" altLang="zh-CN" sz="2400" b="1" dirty="0" smtClean="0">
              <a:latin typeface="+mn-ea"/>
              <a:ea typeface="+mn-ea"/>
            </a:endParaRPr>
          </a:p>
          <a:p>
            <a:pPr eaLnBrk="1" hangingPunct="1">
              <a:spcBef>
                <a:spcPct val="50000"/>
              </a:spcBef>
            </a:pPr>
            <a:endParaRPr kumimoji="1" lang="en-US" altLang="zh-CN" sz="2400" b="1" dirty="0" smtClean="0">
              <a:latin typeface="+mn-ea"/>
              <a:ea typeface="+mn-ea"/>
            </a:endParaRPr>
          </a:p>
          <a:p>
            <a:pPr eaLnBrk="1" hangingPunct="1">
              <a:spcBef>
                <a:spcPct val="50000"/>
              </a:spcBef>
            </a:pPr>
            <a:r>
              <a:rPr kumimoji="1" lang="en-US" altLang="zh-CN" sz="2400" dirty="0" smtClean="0">
                <a:latin typeface="Times New Roman" pitchFamily="18" charset="0"/>
                <a:ea typeface="+mn-ea"/>
                <a:cs typeface="Times New Roman" pitchFamily="18" charset="0"/>
              </a:rPr>
              <a:t>A tide is raised on one body by another because of the effect of the gravitational gradient or the variation of the gravitational force across the body.</a:t>
            </a:r>
            <a:endParaRPr kumimoji="1" lang="zh-CN" altLang="en-US" sz="2400" dirty="0">
              <a:latin typeface="Times New Roman" pitchFamily="18" charset="0"/>
              <a:ea typeface="+mn-ea"/>
              <a:cs typeface="Times New Roman" pitchFamily="18" charset="0"/>
            </a:endParaRPr>
          </a:p>
        </p:txBody>
      </p:sp>
      <p:pic>
        <p:nvPicPr>
          <p:cNvPr id="5" name="Picture 5" descr="Tidal vectors"/>
          <p:cNvPicPr>
            <a:picLocks noChangeAspect="1" noChangeArrowheads="1"/>
          </p:cNvPicPr>
          <p:nvPr/>
        </p:nvPicPr>
        <p:blipFill>
          <a:blip r:embed="rId2"/>
          <a:srcRect/>
          <a:stretch>
            <a:fillRect/>
          </a:stretch>
        </p:blipFill>
        <p:spPr bwMode="auto">
          <a:xfrm>
            <a:off x="3865593" y="1071586"/>
            <a:ext cx="5135563" cy="5715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5.6.1</a:t>
            </a:r>
            <a:r>
              <a:rPr lang="zh-CN" altLang="en-US" dirty="0" smtClean="0"/>
              <a:t> 起潮力、潮汐变形</a:t>
            </a:r>
            <a:endParaRPr lang="zh-CN" altLang="en-US" dirty="0"/>
          </a:p>
        </p:txBody>
      </p:sp>
      <p:graphicFrame>
        <p:nvGraphicFramePr>
          <p:cNvPr id="32770" name="Object 2"/>
          <p:cNvGraphicFramePr>
            <a:graphicFrameLocks noChangeAspect="1"/>
          </p:cNvGraphicFramePr>
          <p:nvPr>
            <p:extLst>
              <p:ext uri="{D42A27DB-BD31-4B8C-83A1-F6EECF244321}">
                <p14:modId xmlns:p14="http://schemas.microsoft.com/office/powerpoint/2010/main" val="821884251"/>
              </p:ext>
            </p:extLst>
          </p:nvPr>
        </p:nvGraphicFramePr>
        <p:xfrm>
          <a:off x="454025" y="1195685"/>
          <a:ext cx="8231188" cy="3673475"/>
        </p:xfrm>
        <a:graphic>
          <a:graphicData uri="http://schemas.openxmlformats.org/presentationml/2006/ole">
            <mc:AlternateContent xmlns:mc="http://schemas.openxmlformats.org/markup-compatibility/2006">
              <mc:Choice xmlns:v="urn:schemas-microsoft-com:vml" Requires="v">
                <p:oleObj spid="_x0000_s59409" name="Equation" r:id="rId4" imgW="4686120" imgH="2082600" progId="Equation.DSMT4">
                  <p:embed/>
                </p:oleObj>
              </mc:Choice>
              <mc:Fallback>
                <p:oleObj name="Equation" r:id="rId4" imgW="4686120" imgH="2082600" progId="Equation.DSMT4">
                  <p:embed/>
                  <p:pic>
                    <p:nvPicPr>
                      <p:cNvPr id="0" name=""/>
                      <p:cNvPicPr>
                        <a:picLocks noChangeAspect="1" noChangeArrowheads="1"/>
                      </p:cNvPicPr>
                      <p:nvPr/>
                    </p:nvPicPr>
                    <p:blipFill>
                      <a:blip r:embed="rId5"/>
                      <a:srcRect/>
                      <a:stretch>
                        <a:fillRect/>
                      </a:stretch>
                    </p:blipFill>
                    <p:spPr bwMode="auto">
                      <a:xfrm>
                        <a:off x="454025" y="1195685"/>
                        <a:ext cx="8231188" cy="367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9101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5.6.1</a:t>
            </a:r>
            <a:r>
              <a:rPr lang="zh-CN" altLang="en-US" dirty="0" smtClean="0"/>
              <a:t> 起潮力、潮汐变形</a:t>
            </a:r>
            <a:endParaRPr lang="zh-CN" altLang="en-US" dirty="0"/>
          </a:p>
        </p:txBody>
      </p:sp>
      <p:graphicFrame>
        <p:nvGraphicFramePr>
          <p:cNvPr id="32772" name="Object 4"/>
          <p:cNvGraphicFramePr>
            <a:graphicFrameLocks noChangeAspect="1"/>
          </p:cNvGraphicFramePr>
          <p:nvPr>
            <p:extLst>
              <p:ext uri="{D42A27DB-BD31-4B8C-83A1-F6EECF244321}">
                <p14:modId xmlns:p14="http://schemas.microsoft.com/office/powerpoint/2010/main" val="900324342"/>
              </p:ext>
            </p:extLst>
          </p:nvPr>
        </p:nvGraphicFramePr>
        <p:xfrm>
          <a:off x="395536" y="5136282"/>
          <a:ext cx="5110162" cy="1389062"/>
        </p:xfrm>
        <a:graphic>
          <a:graphicData uri="http://schemas.openxmlformats.org/presentationml/2006/ole">
            <mc:AlternateContent xmlns:mc="http://schemas.openxmlformats.org/markup-compatibility/2006">
              <mc:Choice xmlns:v="urn:schemas-microsoft-com:vml" Requires="v">
                <p:oleObj spid="_x0000_s32817" name="Equation" r:id="rId3" imgW="2908080" imgH="787320" progId="Equation.DSMT4">
                  <p:embed/>
                </p:oleObj>
              </mc:Choice>
              <mc:Fallback>
                <p:oleObj name="Equation" r:id="rId3" imgW="2908080" imgH="787320" progId="Equation.DSMT4">
                  <p:embed/>
                  <p:pic>
                    <p:nvPicPr>
                      <p:cNvPr id="0" name="Picture 4"/>
                      <p:cNvPicPr>
                        <a:picLocks noChangeAspect="1" noChangeArrowheads="1"/>
                      </p:cNvPicPr>
                      <p:nvPr/>
                    </p:nvPicPr>
                    <p:blipFill>
                      <a:blip r:embed="rId4"/>
                      <a:srcRect/>
                      <a:stretch>
                        <a:fillRect/>
                      </a:stretch>
                    </p:blipFill>
                    <p:spPr bwMode="auto">
                      <a:xfrm>
                        <a:off x="395536" y="5136282"/>
                        <a:ext cx="5110162" cy="1389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519002001"/>
              </p:ext>
            </p:extLst>
          </p:nvPr>
        </p:nvGraphicFramePr>
        <p:xfrm>
          <a:off x="425648" y="3604369"/>
          <a:ext cx="3570288" cy="1120775"/>
        </p:xfrm>
        <a:graphic>
          <a:graphicData uri="http://schemas.openxmlformats.org/presentationml/2006/ole">
            <mc:AlternateContent xmlns:mc="http://schemas.openxmlformats.org/markup-compatibility/2006">
              <mc:Choice xmlns:v="urn:schemas-microsoft-com:vml" Requires="v">
                <p:oleObj spid="_x0000_s32818" name="Equation" r:id="rId5" imgW="2031840" imgH="634680" progId="Equation.DSMT4">
                  <p:embed/>
                </p:oleObj>
              </mc:Choice>
              <mc:Fallback>
                <p:oleObj name="Equation" r:id="rId5" imgW="2031840" imgH="634680" progId="Equation.DSMT4">
                  <p:embed/>
                  <p:pic>
                    <p:nvPicPr>
                      <p:cNvPr id="0" name="对象 3"/>
                      <p:cNvPicPr>
                        <a:picLocks noChangeAspect="1" noChangeArrowheads="1"/>
                      </p:cNvPicPr>
                      <p:nvPr/>
                    </p:nvPicPr>
                    <p:blipFill>
                      <a:blip r:embed="rId6"/>
                      <a:srcRect/>
                      <a:stretch>
                        <a:fillRect/>
                      </a:stretch>
                    </p:blipFill>
                    <p:spPr bwMode="auto">
                      <a:xfrm>
                        <a:off x="425648" y="3604369"/>
                        <a:ext cx="357028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55760010"/>
              </p:ext>
            </p:extLst>
          </p:nvPr>
        </p:nvGraphicFramePr>
        <p:xfrm>
          <a:off x="420688" y="1268760"/>
          <a:ext cx="8543925" cy="1544637"/>
        </p:xfrm>
        <a:graphic>
          <a:graphicData uri="http://schemas.openxmlformats.org/presentationml/2006/ole">
            <mc:AlternateContent xmlns:mc="http://schemas.openxmlformats.org/markup-compatibility/2006">
              <mc:Choice xmlns:v="urn:schemas-microsoft-com:vml" Requires="v">
                <p:oleObj spid="_x0000_s32819" name="Equation" r:id="rId7" imgW="4863960" imgH="876240" progId="Equation.DSMT4">
                  <p:embed/>
                </p:oleObj>
              </mc:Choice>
              <mc:Fallback>
                <p:oleObj name="Equation" r:id="rId7" imgW="4863960" imgH="87624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688" y="1268760"/>
                        <a:ext cx="8543925"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Grp="1" noChangeAspect="1"/>
          </p:cNvGraphicFramePr>
          <p:nvPr>
            <p:extLst>
              <p:ext uri="{D42A27DB-BD31-4B8C-83A1-F6EECF244321}">
                <p14:modId xmlns:p14="http://schemas.microsoft.com/office/powerpoint/2010/main" val="3975822612"/>
              </p:ext>
            </p:extLst>
          </p:nvPr>
        </p:nvGraphicFramePr>
        <p:xfrm>
          <a:off x="4427538" y="2804418"/>
          <a:ext cx="4157662" cy="336550"/>
        </p:xfrm>
        <a:graphic>
          <a:graphicData uri="http://schemas.openxmlformats.org/presentationml/2006/ole">
            <mc:AlternateContent xmlns:mc="http://schemas.openxmlformats.org/markup-compatibility/2006">
              <mc:Choice xmlns:v="urn:schemas-microsoft-com:vml" Requires="v">
                <p:oleObj spid="_x0000_s32820" name="Equation" r:id="rId9" imgW="2667000" imgH="215900" progId="Equation.DSMT4">
                  <p:embed/>
                </p:oleObj>
              </mc:Choice>
              <mc:Fallback>
                <p:oleObj name="Equation" r:id="rId9" imgW="2667000" imgH="215900" progId="Equation.DSMT4">
                  <p:embed/>
                  <p:pic>
                    <p:nvPicPr>
                      <p:cNvPr id="0" name="对象 2"/>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538" y="2804418"/>
                        <a:ext cx="4157662" cy="336550"/>
                      </a:xfrm>
                      <a:prstGeom prst="rect">
                        <a:avLst/>
                      </a:prstGeom>
                      <a:solidFill>
                        <a:srgbClr val="A0BAE1">
                          <a:alpha val="50195"/>
                        </a:srgbClr>
                      </a:solidFill>
                      <a:ln w="28575">
                        <a:solidFill>
                          <a:srgbClr val="7097D3"/>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2772"/>
                                        </p:tgtEl>
                                        <p:attrNameLst>
                                          <p:attrName>style.visibility</p:attrName>
                                        </p:attrNameLst>
                                      </p:cBhvr>
                                      <p:to>
                                        <p:strVal val="visible"/>
                                      </p:to>
                                    </p:set>
                                    <p:anim calcmode="lin" valueType="num">
                                      <p:cBhvr additive="base">
                                        <p:cTn id="17" dur="500" fill="hold"/>
                                        <p:tgtEl>
                                          <p:spTgt spid="32772"/>
                                        </p:tgtEl>
                                        <p:attrNameLst>
                                          <p:attrName>ppt_x</p:attrName>
                                        </p:attrNameLst>
                                      </p:cBhvr>
                                      <p:tavLst>
                                        <p:tav tm="0">
                                          <p:val>
                                            <p:strVal val="#ppt_x"/>
                                          </p:val>
                                        </p:tav>
                                        <p:tav tm="100000">
                                          <p:val>
                                            <p:strVal val="#ppt_x"/>
                                          </p:val>
                                        </p:tav>
                                      </p:tavLst>
                                    </p:anim>
                                    <p:anim calcmode="lin" valueType="num">
                                      <p:cBhvr additive="base">
                                        <p:cTn id="18"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5.6.2</a:t>
            </a:r>
            <a:r>
              <a:rPr lang="zh-CN" altLang="en-US" dirty="0" smtClean="0"/>
              <a:t> 潮汐力矩</a:t>
            </a:r>
            <a:endParaRPr lang="zh-CN" altLang="en-US" dirty="0"/>
          </a:p>
        </p:txBody>
      </p:sp>
      <p:graphicFrame>
        <p:nvGraphicFramePr>
          <p:cNvPr id="47106" name="Object 2"/>
          <p:cNvGraphicFramePr>
            <a:graphicFrameLocks noChangeAspect="1"/>
          </p:cNvGraphicFramePr>
          <p:nvPr/>
        </p:nvGraphicFramePr>
        <p:xfrm>
          <a:off x="428625" y="1000108"/>
          <a:ext cx="4435475" cy="2519363"/>
        </p:xfrm>
        <a:graphic>
          <a:graphicData uri="http://schemas.openxmlformats.org/presentationml/2006/ole">
            <mc:AlternateContent xmlns:mc="http://schemas.openxmlformats.org/markup-compatibility/2006">
              <mc:Choice xmlns:v="urn:schemas-microsoft-com:vml" Requires="v">
                <p:oleObj spid="_x0000_s47173" name="Equation" r:id="rId3" imgW="2603160" imgH="1473120" progId="Equation.DSMT4">
                  <p:embed/>
                </p:oleObj>
              </mc:Choice>
              <mc:Fallback>
                <p:oleObj name="Equation" r:id="rId3" imgW="2603160" imgH="147312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1000108"/>
                        <a:ext cx="4435475" cy="251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12"/>
          <p:cNvSpPr>
            <a:spLocks noChangeArrowheads="1"/>
          </p:cNvSpPr>
          <p:nvPr/>
        </p:nvSpPr>
        <p:spPr bwMode="auto">
          <a:xfrm rot="19654153">
            <a:off x="5496985" y="4896941"/>
            <a:ext cx="1582738" cy="1582738"/>
          </a:xfrm>
          <a:prstGeom prst="ellipse">
            <a:avLst/>
          </a:prstGeom>
          <a:solidFill>
            <a:srgbClr val="3366FF">
              <a:alpha val="50000"/>
            </a:srgbClr>
          </a:solidFill>
          <a:ln w="9525" algn="ctr">
            <a:solidFill>
              <a:srgbClr val="0000FF"/>
            </a:solidFill>
            <a:round/>
            <a:headEnd/>
            <a:tailEnd/>
          </a:ln>
          <a:effectLst/>
        </p:spPr>
        <p:txBody>
          <a:bodyPr wrap="none" anchor="ctr"/>
          <a:lstStyle/>
          <a:p>
            <a:endParaRPr lang="zh-CN" altLang="en-US"/>
          </a:p>
        </p:txBody>
      </p:sp>
      <p:sp>
        <p:nvSpPr>
          <p:cNvPr id="9" name="Line 14"/>
          <p:cNvSpPr>
            <a:spLocks noChangeShapeType="1"/>
          </p:cNvSpPr>
          <p:nvPr/>
        </p:nvSpPr>
        <p:spPr bwMode="auto">
          <a:xfrm flipV="1">
            <a:off x="6287560" y="5606142"/>
            <a:ext cx="2442784" cy="81373"/>
          </a:xfrm>
          <a:prstGeom prst="line">
            <a:avLst/>
          </a:prstGeom>
          <a:noFill/>
          <a:ln w="9525">
            <a:solidFill>
              <a:schemeClr val="tx1"/>
            </a:solidFill>
            <a:prstDash val="dash"/>
            <a:round/>
            <a:headEnd/>
            <a:tailEnd/>
          </a:ln>
          <a:effectLst/>
        </p:spPr>
        <p:txBody>
          <a:bodyPr/>
          <a:lstStyle/>
          <a:p>
            <a:endParaRPr lang="zh-CN" altLang="en-US"/>
          </a:p>
        </p:txBody>
      </p:sp>
      <p:sp>
        <p:nvSpPr>
          <p:cNvPr id="10" name="Oval 15"/>
          <p:cNvSpPr>
            <a:spLocks noChangeArrowheads="1"/>
          </p:cNvSpPr>
          <p:nvPr/>
        </p:nvSpPr>
        <p:spPr bwMode="auto">
          <a:xfrm rot="19654153">
            <a:off x="5350935" y="4895353"/>
            <a:ext cx="1871663" cy="1584325"/>
          </a:xfrm>
          <a:prstGeom prst="ellipse">
            <a:avLst/>
          </a:prstGeom>
          <a:solidFill>
            <a:srgbClr val="3366FF">
              <a:alpha val="50000"/>
            </a:srgbClr>
          </a:solidFill>
          <a:ln w="9525" algn="ctr">
            <a:solidFill>
              <a:schemeClr val="tx1"/>
            </a:solidFill>
            <a:round/>
            <a:headEnd/>
            <a:tailEnd/>
          </a:ln>
          <a:effectLst/>
        </p:spPr>
        <p:txBody>
          <a:bodyPr wrap="none" anchor="ctr"/>
          <a:lstStyle/>
          <a:p>
            <a:endParaRPr lang="zh-CN" altLang="en-US"/>
          </a:p>
        </p:txBody>
      </p:sp>
      <p:sp>
        <p:nvSpPr>
          <p:cNvPr id="8" name="Oval 13"/>
          <p:cNvSpPr>
            <a:spLocks noChangeArrowheads="1"/>
          </p:cNvSpPr>
          <p:nvPr/>
        </p:nvSpPr>
        <p:spPr bwMode="auto">
          <a:xfrm>
            <a:off x="8589435" y="5471616"/>
            <a:ext cx="288925" cy="288925"/>
          </a:xfrm>
          <a:prstGeom prst="ellipse">
            <a:avLst/>
          </a:prstGeom>
          <a:solidFill>
            <a:srgbClr val="800080">
              <a:alpha val="70000"/>
            </a:srgbClr>
          </a:solidFill>
          <a:ln w="9525" algn="ctr">
            <a:solidFill>
              <a:srgbClr val="800080"/>
            </a:solidFill>
            <a:round/>
            <a:headEnd/>
            <a:tailEnd/>
          </a:ln>
          <a:effectLst/>
        </p:spPr>
        <p:txBody>
          <a:bodyPr wrap="none" anchor="ctr"/>
          <a:lstStyle/>
          <a:p>
            <a:endParaRPr lang="zh-CN" altLang="en-US"/>
          </a:p>
        </p:txBody>
      </p:sp>
      <p:cxnSp>
        <p:nvCxnSpPr>
          <p:cNvPr id="12" name="直接连接符 11"/>
          <p:cNvCxnSpPr/>
          <p:nvPr/>
        </p:nvCxnSpPr>
        <p:spPr bwMode="auto">
          <a:xfrm flipV="1">
            <a:off x="5286380" y="4966791"/>
            <a:ext cx="2136257" cy="1319729"/>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nvGrpSpPr>
          <p:cNvPr id="56" name="组合 55"/>
          <p:cNvGrpSpPr/>
          <p:nvPr/>
        </p:nvGrpSpPr>
        <p:grpSpPr>
          <a:xfrm>
            <a:off x="5544186" y="5222593"/>
            <a:ext cx="3164335" cy="920508"/>
            <a:chOff x="5544186" y="5222593"/>
            <a:chExt cx="3164335" cy="920508"/>
          </a:xfrm>
        </p:grpSpPr>
        <p:cxnSp>
          <p:nvCxnSpPr>
            <p:cNvPr id="18" name="直接箭头连接符 17"/>
            <p:cNvCxnSpPr/>
            <p:nvPr/>
          </p:nvCxnSpPr>
          <p:spPr bwMode="auto">
            <a:xfrm>
              <a:off x="6998102" y="5222593"/>
              <a:ext cx="1253269" cy="28557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0" name="直接箭头连接符 19"/>
            <p:cNvCxnSpPr/>
            <p:nvPr/>
          </p:nvCxnSpPr>
          <p:spPr bwMode="auto">
            <a:xfrm flipV="1">
              <a:off x="5544186" y="5966923"/>
              <a:ext cx="1164071" cy="17617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直接连接符 22"/>
            <p:cNvCxnSpPr/>
            <p:nvPr/>
          </p:nvCxnSpPr>
          <p:spPr bwMode="auto">
            <a:xfrm flipV="1">
              <a:off x="6708257" y="5609735"/>
              <a:ext cx="2000263" cy="357188"/>
            </a:xfrm>
            <a:prstGeom prst="line">
              <a:avLst/>
            </a:prstGeom>
            <a:solidFill>
              <a:schemeClr val="accent1"/>
            </a:solidFill>
            <a:ln w="19050" cap="flat" cmpd="sng" algn="ctr">
              <a:solidFill>
                <a:schemeClr val="tx1"/>
              </a:solidFill>
              <a:prstDash val="sysDash"/>
              <a:round/>
              <a:headEnd type="none" w="med" len="med"/>
              <a:tailEnd type="none" w="med" len="med"/>
            </a:ln>
            <a:effectLst/>
          </p:spPr>
        </p:cxnSp>
        <p:cxnSp>
          <p:nvCxnSpPr>
            <p:cNvPr id="26" name="直接连接符 25"/>
            <p:cNvCxnSpPr/>
            <p:nvPr/>
          </p:nvCxnSpPr>
          <p:spPr bwMode="auto">
            <a:xfrm>
              <a:off x="8208463" y="5513107"/>
              <a:ext cx="500058" cy="96626"/>
            </a:xfrm>
            <a:prstGeom prst="line">
              <a:avLst/>
            </a:prstGeom>
            <a:solidFill>
              <a:schemeClr val="accent1"/>
            </a:solidFill>
            <a:ln w="19050" cap="flat" cmpd="sng" algn="ctr">
              <a:solidFill>
                <a:schemeClr val="tx1"/>
              </a:solidFill>
              <a:prstDash val="sysDash"/>
              <a:round/>
              <a:headEnd type="none" w="med" len="med"/>
              <a:tailEnd type="none" w="med" len="med"/>
            </a:ln>
            <a:effectLst/>
          </p:spPr>
        </p:cxnSp>
      </p:grpSp>
      <p:sp>
        <p:nvSpPr>
          <p:cNvPr id="28" name="Oval 12"/>
          <p:cNvSpPr>
            <a:spLocks noChangeArrowheads="1"/>
          </p:cNvSpPr>
          <p:nvPr/>
        </p:nvSpPr>
        <p:spPr bwMode="auto">
          <a:xfrm rot="19654153">
            <a:off x="5360992" y="1287448"/>
            <a:ext cx="1582738" cy="1582738"/>
          </a:xfrm>
          <a:prstGeom prst="ellipse">
            <a:avLst/>
          </a:prstGeom>
          <a:solidFill>
            <a:srgbClr val="3366FF">
              <a:alpha val="50000"/>
            </a:srgbClr>
          </a:solidFill>
          <a:ln w="9525" algn="ctr">
            <a:solidFill>
              <a:srgbClr val="0000FF"/>
            </a:solidFill>
            <a:round/>
            <a:headEnd/>
            <a:tailEnd/>
          </a:ln>
          <a:effectLst/>
        </p:spPr>
        <p:txBody>
          <a:bodyPr wrap="none" anchor="ctr"/>
          <a:lstStyle/>
          <a:p>
            <a:endParaRPr lang="zh-CN" altLang="en-US"/>
          </a:p>
        </p:txBody>
      </p:sp>
      <p:sp>
        <p:nvSpPr>
          <p:cNvPr id="29" name="Line 14"/>
          <p:cNvSpPr>
            <a:spLocks noChangeShapeType="1"/>
          </p:cNvSpPr>
          <p:nvPr/>
        </p:nvSpPr>
        <p:spPr bwMode="auto">
          <a:xfrm flipV="1">
            <a:off x="6151567" y="2006585"/>
            <a:ext cx="2446338" cy="71438"/>
          </a:xfrm>
          <a:prstGeom prst="line">
            <a:avLst/>
          </a:prstGeom>
          <a:noFill/>
          <a:ln w="9525">
            <a:solidFill>
              <a:schemeClr val="tx1"/>
            </a:solidFill>
            <a:prstDash val="dash"/>
            <a:round/>
            <a:headEnd/>
            <a:tailEnd/>
          </a:ln>
          <a:effectLst/>
        </p:spPr>
        <p:txBody>
          <a:bodyPr/>
          <a:lstStyle/>
          <a:p>
            <a:endParaRPr lang="zh-CN" altLang="en-US"/>
          </a:p>
        </p:txBody>
      </p:sp>
      <p:sp>
        <p:nvSpPr>
          <p:cNvPr id="30" name="Oval 15"/>
          <p:cNvSpPr>
            <a:spLocks noChangeArrowheads="1"/>
          </p:cNvSpPr>
          <p:nvPr/>
        </p:nvSpPr>
        <p:spPr bwMode="auto">
          <a:xfrm rot="19654153">
            <a:off x="5214942" y="1285860"/>
            <a:ext cx="1871663" cy="1584325"/>
          </a:xfrm>
          <a:prstGeom prst="ellipse">
            <a:avLst/>
          </a:prstGeom>
          <a:solidFill>
            <a:srgbClr val="3366FF">
              <a:alpha val="50000"/>
            </a:srgbClr>
          </a:solidFill>
          <a:ln w="9525" algn="ctr">
            <a:solidFill>
              <a:schemeClr val="tx1"/>
            </a:solidFill>
            <a:round/>
            <a:headEnd/>
            <a:tailEnd/>
          </a:ln>
          <a:effectLst/>
        </p:spPr>
        <p:txBody>
          <a:bodyPr wrap="none" anchor="ctr"/>
          <a:lstStyle/>
          <a:p>
            <a:endParaRPr lang="zh-CN" altLang="en-US"/>
          </a:p>
        </p:txBody>
      </p:sp>
      <p:sp>
        <p:nvSpPr>
          <p:cNvPr id="31" name="Oval 13"/>
          <p:cNvSpPr>
            <a:spLocks noChangeArrowheads="1"/>
          </p:cNvSpPr>
          <p:nvPr/>
        </p:nvSpPr>
        <p:spPr bwMode="auto">
          <a:xfrm>
            <a:off x="8453442" y="1862123"/>
            <a:ext cx="288925" cy="288925"/>
          </a:xfrm>
          <a:prstGeom prst="ellipse">
            <a:avLst/>
          </a:prstGeom>
          <a:solidFill>
            <a:srgbClr val="800080">
              <a:alpha val="70000"/>
            </a:srgbClr>
          </a:solidFill>
          <a:ln w="9525" algn="ctr">
            <a:solidFill>
              <a:srgbClr val="800080"/>
            </a:solidFill>
            <a:round/>
            <a:headEnd/>
            <a:tailEnd/>
          </a:ln>
          <a:effectLst/>
        </p:spPr>
        <p:txBody>
          <a:bodyPr wrap="none" anchor="ctr"/>
          <a:lstStyle/>
          <a:p>
            <a:endParaRPr lang="zh-CN" altLang="en-US"/>
          </a:p>
        </p:txBody>
      </p:sp>
      <p:cxnSp>
        <p:nvCxnSpPr>
          <p:cNvPr id="32" name="直接连接符 31"/>
          <p:cNvCxnSpPr/>
          <p:nvPr/>
        </p:nvCxnSpPr>
        <p:spPr bwMode="auto">
          <a:xfrm flipV="1">
            <a:off x="6143636" y="1357298"/>
            <a:ext cx="1143008" cy="71438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33" name="弧形 32"/>
          <p:cNvSpPr/>
          <p:nvPr/>
        </p:nvSpPr>
        <p:spPr bwMode="auto">
          <a:xfrm rot="1736778">
            <a:off x="6484662" y="1523982"/>
            <a:ext cx="669198" cy="731667"/>
          </a:xfrm>
          <a:prstGeom prst="arc">
            <a:avLst/>
          </a:prstGeom>
          <a:noFill/>
          <a:ln w="9525"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34" name="任意多边形 33"/>
          <p:cNvSpPr/>
          <p:nvPr/>
        </p:nvSpPr>
        <p:spPr bwMode="auto">
          <a:xfrm>
            <a:off x="5929322" y="1785926"/>
            <a:ext cx="550854" cy="535446"/>
          </a:xfrm>
          <a:custGeom>
            <a:avLst/>
            <a:gdLst>
              <a:gd name="connsiteX0" fmla="*/ 676729 w 703943"/>
              <a:gd name="connsiteY0" fmla="*/ 500742 h 609599"/>
              <a:gd name="connsiteX1" fmla="*/ 676729 w 703943"/>
              <a:gd name="connsiteY1" fmla="*/ 446314 h 609599"/>
              <a:gd name="connsiteX2" fmla="*/ 665843 w 703943"/>
              <a:gd name="connsiteY2" fmla="*/ 217714 h 609599"/>
              <a:gd name="connsiteX3" fmla="*/ 448129 w 703943"/>
              <a:gd name="connsiteY3" fmla="*/ 21771 h 609599"/>
              <a:gd name="connsiteX4" fmla="*/ 110671 w 703943"/>
              <a:gd name="connsiteY4" fmla="*/ 87085 h 609599"/>
              <a:gd name="connsiteX5" fmla="*/ 1814 w 703943"/>
              <a:gd name="connsiteY5" fmla="*/ 359228 h 609599"/>
              <a:gd name="connsiteX6" fmla="*/ 121557 w 703943"/>
              <a:gd name="connsiteY6" fmla="*/ 609599 h 60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943" h="609599">
                <a:moveTo>
                  <a:pt x="676729" y="500742"/>
                </a:moveTo>
                <a:cubicBezTo>
                  <a:pt x="677636" y="497113"/>
                  <a:pt x="678543" y="493485"/>
                  <a:pt x="676729" y="446314"/>
                </a:cubicBezTo>
                <a:cubicBezTo>
                  <a:pt x="674915" y="399143"/>
                  <a:pt x="703943" y="288471"/>
                  <a:pt x="665843" y="217714"/>
                </a:cubicBezTo>
                <a:cubicBezTo>
                  <a:pt x="627743" y="146957"/>
                  <a:pt x="540658" y="43543"/>
                  <a:pt x="448129" y="21771"/>
                </a:cubicBezTo>
                <a:cubicBezTo>
                  <a:pt x="355600" y="0"/>
                  <a:pt x="185057" y="30842"/>
                  <a:pt x="110671" y="87085"/>
                </a:cubicBezTo>
                <a:cubicBezTo>
                  <a:pt x="36285" y="143328"/>
                  <a:pt x="0" y="272142"/>
                  <a:pt x="1814" y="359228"/>
                </a:cubicBezTo>
                <a:cubicBezTo>
                  <a:pt x="3628" y="446314"/>
                  <a:pt x="62592" y="527956"/>
                  <a:pt x="121557" y="609599"/>
                </a:cubicBezTo>
              </a:path>
            </a:pathLst>
          </a:custGeom>
          <a:noFill/>
          <a:ln w="2857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aphicFrame>
        <p:nvGraphicFramePr>
          <p:cNvPr id="35" name="Object 3"/>
          <p:cNvGraphicFramePr>
            <a:graphicFrameLocks noChangeAspect="1"/>
          </p:cNvGraphicFramePr>
          <p:nvPr/>
        </p:nvGraphicFramePr>
        <p:xfrm>
          <a:off x="7215206" y="1643050"/>
          <a:ext cx="238125" cy="304800"/>
        </p:xfrm>
        <a:graphic>
          <a:graphicData uri="http://schemas.openxmlformats.org/presentationml/2006/ole">
            <mc:AlternateContent xmlns:mc="http://schemas.openxmlformats.org/markup-compatibility/2006">
              <mc:Choice xmlns:v="urn:schemas-microsoft-com:vml" Requires="v">
                <p:oleObj spid="_x0000_s47174" name="Equation" r:id="rId5" imgW="139680" imgH="177480" progId="Equation.DSMT4">
                  <p:embed/>
                </p:oleObj>
              </mc:Choice>
              <mc:Fallback>
                <p:oleObj name="Equation" r:id="rId5" imgW="139680" imgH="17748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5206" y="1643050"/>
                        <a:ext cx="2381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9" name="Object 5"/>
          <p:cNvGraphicFramePr>
            <a:graphicFrameLocks noChangeAspect="1"/>
          </p:cNvGraphicFramePr>
          <p:nvPr/>
        </p:nvGraphicFramePr>
        <p:xfrm>
          <a:off x="6072198" y="2014530"/>
          <a:ext cx="368300" cy="414338"/>
        </p:xfrm>
        <a:graphic>
          <a:graphicData uri="http://schemas.openxmlformats.org/presentationml/2006/ole">
            <mc:AlternateContent xmlns:mc="http://schemas.openxmlformats.org/markup-compatibility/2006">
              <mc:Choice xmlns:v="urn:schemas-microsoft-com:vml" Requires="v">
                <p:oleObj spid="_x0000_s47175" name="Equation" r:id="rId7" imgW="215640" imgH="241200" progId="Equation.DSMT4">
                  <p:embed/>
                </p:oleObj>
              </mc:Choice>
              <mc:Fallback>
                <p:oleObj name="Equation" r:id="rId7" imgW="215640" imgH="24120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2198" y="2014530"/>
                        <a:ext cx="3683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0" name="Object 6"/>
          <p:cNvGraphicFramePr>
            <a:graphicFrameLocks noChangeAspect="1"/>
          </p:cNvGraphicFramePr>
          <p:nvPr/>
        </p:nvGraphicFramePr>
        <p:xfrm>
          <a:off x="8461404" y="2109781"/>
          <a:ext cx="325438" cy="390525"/>
        </p:xfrm>
        <a:graphic>
          <a:graphicData uri="http://schemas.openxmlformats.org/presentationml/2006/ole">
            <mc:AlternateContent xmlns:mc="http://schemas.openxmlformats.org/markup-compatibility/2006">
              <mc:Choice xmlns:v="urn:schemas-microsoft-com:vml" Requires="v">
                <p:oleObj spid="_x0000_s47176" name="Equation" r:id="rId9" imgW="190440" imgH="228600" progId="Equation.DSMT4">
                  <p:embed/>
                </p:oleObj>
              </mc:Choice>
              <mc:Fallback>
                <p:oleObj name="Equation" r:id="rId9" imgW="190440" imgH="22860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61404" y="2109781"/>
                        <a:ext cx="325438"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7" name="组合 56"/>
          <p:cNvGrpSpPr/>
          <p:nvPr/>
        </p:nvGrpSpPr>
        <p:grpSpPr>
          <a:xfrm>
            <a:off x="5536067" y="5247546"/>
            <a:ext cx="2704419" cy="1316540"/>
            <a:chOff x="5536067" y="5247546"/>
            <a:chExt cx="2704419" cy="1316540"/>
          </a:xfrm>
        </p:grpSpPr>
        <p:cxnSp>
          <p:nvCxnSpPr>
            <p:cNvPr id="45" name="直接箭头连接符 44"/>
            <p:cNvCxnSpPr/>
            <p:nvPr/>
          </p:nvCxnSpPr>
          <p:spPr bwMode="auto">
            <a:xfrm rot="16200000" flipH="1">
              <a:off x="6824977" y="5431606"/>
              <a:ext cx="783140" cy="415019"/>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46" name="直接连接符 45"/>
            <p:cNvCxnSpPr/>
            <p:nvPr/>
          </p:nvCxnSpPr>
          <p:spPr bwMode="auto">
            <a:xfrm flipV="1">
              <a:off x="7434943" y="5508172"/>
              <a:ext cx="805543" cy="511628"/>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48" name="直接箭头连接符 47"/>
            <p:cNvCxnSpPr/>
            <p:nvPr/>
          </p:nvCxnSpPr>
          <p:spPr bwMode="auto">
            <a:xfrm rot="16200000" flipH="1">
              <a:off x="5453722" y="6237492"/>
              <a:ext cx="398055" cy="233365"/>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53" name="直接连接符 52"/>
            <p:cNvCxnSpPr/>
            <p:nvPr/>
          </p:nvCxnSpPr>
          <p:spPr bwMode="auto">
            <a:xfrm flipV="1">
              <a:off x="5780314" y="6010953"/>
              <a:ext cx="862010" cy="553133"/>
            </a:xfrm>
            <a:prstGeom prst="line">
              <a:avLst/>
            </a:prstGeom>
            <a:solidFill>
              <a:schemeClr val="accent1"/>
            </a:solidFill>
            <a:ln w="28575" cap="flat" cmpd="sng" algn="ctr">
              <a:solidFill>
                <a:schemeClr val="tx1"/>
              </a:solidFill>
              <a:prstDash val="dash"/>
              <a:round/>
              <a:headEnd type="none" w="med" len="med"/>
              <a:tailEnd type="none" w="med" len="med"/>
            </a:ln>
            <a:effectLst/>
          </p:spPr>
        </p:cxnSp>
      </p:grpSp>
      <p:grpSp>
        <p:nvGrpSpPr>
          <p:cNvPr id="61" name="组合 60"/>
          <p:cNvGrpSpPr/>
          <p:nvPr/>
        </p:nvGrpSpPr>
        <p:grpSpPr>
          <a:xfrm>
            <a:off x="5572132" y="4717774"/>
            <a:ext cx="1428405" cy="1871080"/>
            <a:chOff x="5572132" y="4717774"/>
            <a:chExt cx="1428405" cy="1871080"/>
          </a:xfrm>
        </p:grpSpPr>
        <p:cxnSp>
          <p:nvCxnSpPr>
            <p:cNvPr id="58" name="直接箭头连接符 57"/>
            <p:cNvCxnSpPr/>
            <p:nvPr/>
          </p:nvCxnSpPr>
          <p:spPr bwMode="auto">
            <a:xfrm rot="5400000" flipV="1">
              <a:off x="5485159" y="6230617"/>
              <a:ext cx="445210" cy="271264"/>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60" name="直接箭头连接符 59"/>
            <p:cNvCxnSpPr/>
            <p:nvPr/>
          </p:nvCxnSpPr>
          <p:spPr bwMode="auto">
            <a:xfrm rot="16200000" flipV="1">
              <a:off x="6585941" y="4824182"/>
              <a:ext cx="521003" cy="308188"/>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grpSp>
      <p:graphicFrame>
        <p:nvGraphicFramePr>
          <p:cNvPr id="47111" name="Object 7"/>
          <p:cNvGraphicFramePr>
            <a:graphicFrameLocks noChangeAspect="1"/>
          </p:cNvGraphicFramePr>
          <p:nvPr/>
        </p:nvGraphicFramePr>
        <p:xfrm>
          <a:off x="471488" y="3803664"/>
          <a:ext cx="4348162" cy="1697038"/>
        </p:xfrm>
        <a:graphic>
          <a:graphicData uri="http://schemas.openxmlformats.org/presentationml/2006/ole">
            <mc:AlternateContent xmlns:mc="http://schemas.openxmlformats.org/markup-compatibility/2006">
              <mc:Choice xmlns:v="urn:schemas-microsoft-com:vml" Requires="v">
                <p:oleObj spid="_x0000_s47177" name="Equation" r:id="rId11" imgW="2552400" imgH="990360" progId="Equation.DSMT4">
                  <p:embed/>
                </p:oleObj>
              </mc:Choice>
              <mc:Fallback>
                <p:oleObj name="Equation" r:id="rId11" imgW="2552400" imgH="99036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488" y="3803664"/>
                        <a:ext cx="4348162" cy="169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2" name="Object 8"/>
          <p:cNvGraphicFramePr>
            <a:graphicFrameLocks noChangeAspect="1"/>
          </p:cNvGraphicFramePr>
          <p:nvPr/>
        </p:nvGraphicFramePr>
        <p:xfrm>
          <a:off x="363538" y="5857892"/>
          <a:ext cx="4478337" cy="739775"/>
        </p:xfrm>
        <a:graphic>
          <a:graphicData uri="http://schemas.openxmlformats.org/presentationml/2006/ole">
            <mc:AlternateContent xmlns:mc="http://schemas.openxmlformats.org/markup-compatibility/2006">
              <mc:Choice xmlns:v="urn:schemas-microsoft-com:vml" Requires="v">
                <p:oleObj spid="_x0000_s47178" name="Equation" r:id="rId13" imgW="2628720" imgH="431640" progId="Equation.DSMT4">
                  <p:embed/>
                </p:oleObj>
              </mc:Choice>
              <mc:Fallback>
                <p:oleObj name="Equation" r:id="rId13" imgW="2628720" imgH="431640" progId="Equation.DSMT4">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538" y="5857892"/>
                        <a:ext cx="4478337"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wipe(down)">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47111"/>
                                        </p:tgtEl>
                                        <p:attrNameLst>
                                          <p:attrName>style.visibility</p:attrName>
                                        </p:attrNameLst>
                                      </p:cBhvr>
                                      <p:to>
                                        <p:strVal val="visible"/>
                                      </p:to>
                                    </p:set>
                                    <p:anim calcmode="lin" valueType="num">
                                      <p:cBhvr additive="base">
                                        <p:cTn id="20" dur="500" fill="hold"/>
                                        <p:tgtEl>
                                          <p:spTgt spid="47111"/>
                                        </p:tgtEl>
                                        <p:attrNameLst>
                                          <p:attrName>ppt_x</p:attrName>
                                        </p:attrNameLst>
                                      </p:cBhvr>
                                      <p:tavLst>
                                        <p:tav tm="0">
                                          <p:val>
                                            <p:strVal val="0-#ppt_w/2"/>
                                          </p:val>
                                        </p:tav>
                                        <p:tav tm="100000">
                                          <p:val>
                                            <p:strVal val="#ppt_x"/>
                                          </p:val>
                                        </p:tav>
                                      </p:tavLst>
                                    </p:anim>
                                    <p:anim calcmode="lin" valueType="num">
                                      <p:cBhvr additive="base">
                                        <p:cTn id="21" dur="500" fill="hold"/>
                                        <p:tgtEl>
                                          <p:spTgt spid="47111"/>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47112"/>
                                        </p:tgtEl>
                                        <p:attrNameLst>
                                          <p:attrName>style.visibility</p:attrName>
                                        </p:attrNameLst>
                                      </p:cBhvr>
                                      <p:to>
                                        <p:strVal val="visible"/>
                                      </p:to>
                                    </p:set>
                                    <p:anim calcmode="lin" valueType="num">
                                      <p:cBhvr additive="base">
                                        <p:cTn id="26" dur="500" fill="hold"/>
                                        <p:tgtEl>
                                          <p:spTgt spid="47112"/>
                                        </p:tgtEl>
                                        <p:attrNameLst>
                                          <p:attrName>ppt_x</p:attrName>
                                        </p:attrNameLst>
                                      </p:cBhvr>
                                      <p:tavLst>
                                        <p:tav tm="0">
                                          <p:val>
                                            <p:strVal val="0-#ppt_w/2"/>
                                          </p:val>
                                        </p:tav>
                                        <p:tav tm="100000">
                                          <p:val>
                                            <p:strVal val="#ppt_x"/>
                                          </p:val>
                                        </p:tav>
                                      </p:tavLst>
                                    </p:anim>
                                    <p:anim calcmode="lin" valueType="num">
                                      <p:cBhvr additive="base">
                                        <p:cTn id="27" dur="500" fill="hold"/>
                                        <p:tgtEl>
                                          <p:spTgt spid="47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5.6.2</a:t>
            </a:r>
            <a:r>
              <a:rPr lang="zh-CN" altLang="en-US" dirty="0" smtClean="0"/>
              <a:t> 潮汐力矩</a:t>
            </a:r>
            <a:endParaRPr lang="zh-CN" altLang="en-US" dirty="0"/>
          </a:p>
        </p:txBody>
      </p:sp>
      <p:sp>
        <p:nvSpPr>
          <p:cNvPr id="4" name="Oval 12"/>
          <p:cNvSpPr>
            <a:spLocks noChangeArrowheads="1"/>
          </p:cNvSpPr>
          <p:nvPr/>
        </p:nvSpPr>
        <p:spPr bwMode="auto">
          <a:xfrm rot="19654153">
            <a:off x="5360992" y="1253626"/>
            <a:ext cx="1582738" cy="1582738"/>
          </a:xfrm>
          <a:prstGeom prst="ellipse">
            <a:avLst/>
          </a:prstGeom>
          <a:solidFill>
            <a:srgbClr val="3366FF">
              <a:alpha val="50000"/>
            </a:srgbClr>
          </a:solidFill>
          <a:ln w="9525" algn="ctr">
            <a:solidFill>
              <a:srgbClr val="0000FF"/>
            </a:solidFill>
            <a:round/>
            <a:headEnd/>
            <a:tailEnd/>
          </a:ln>
          <a:effectLst/>
        </p:spPr>
        <p:txBody>
          <a:bodyPr wrap="none" anchor="ctr"/>
          <a:lstStyle/>
          <a:p>
            <a:endParaRPr lang="zh-CN" altLang="en-US"/>
          </a:p>
        </p:txBody>
      </p:sp>
      <p:sp>
        <p:nvSpPr>
          <p:cNvPr id="5" name="Line 14"/>
          <p:cNvSpPr>
            <a:spLocks noChangeShapeType="1"/>
          </p:cNvSpPr>
          <p:nvPr/>
        </p:nvSpPr>
        <p:spPr bwMode="auto">
          <a:xfrm flipV="1">
            <a:off x="6151567" y="1972763"/>
            <a:ext cx="2446338" cy="71438"/>
          </a:xfrm>
          <a:prstGeom prst="line">
            <a:avLst/>
          </a:prstGeom>
          <a:noFill/>
          <a:ln w="9525">
            <a:solidFill>
              <a:schemeClr val="tx1"/>
            </a:solidFill>
            <a:prstDash val="dash"/>
            <a:round/>
            <a:headEnd/>
            <a:tailEnd/>
          </a:ln>
          <a:effectLst/>
        </p:spPr>
        <p:txBody>
          <a:bodyPr/>
          <a:lstStyle/>
          <a:p>
            <a:endParaRPr lang="zh-CN" altLang="en-US"/>
          </a:p>
        </p:txBody>
      </p:sp>
      <p:sp>
        <p:nvSpPr>
          <p:cNvPr id="6" name="Oval 15"/>
          <p:cNvSpPr>
            <a:spLocks noChangeArrowheads="1"/>
          </p:cNvSpPr>
          <p:nvPr/>
        </p:nvSpPr>
        <p:spPr bwMode="auto">
          <a:xfrm rot="19654153">
            <a:off x="5214942" y="1252038"/>
            <a:ext cx="1871663" cy="1584325"/>
          </a:xfrm>
          <a:prstGeom prst="ellipse">
            <a:avLst/>
          </a:prstGeom>
          <a:solidFill>
            <a:srgbClr val="3366FF">
              <a:alpha val="50000"/>
            </a:srgbClr>
          </a:solidFill>
          <a:ln w="9525" algn="ctr">
            <a:solidFill>
              <a:schemeClr val="tx1"/>
            </a:solidFill>
            <a:round/>
            <a:headEnd/>
            <a:tailEnd/>
          </a:ln>
          <a:effectLst/>
        </p:spPr>
        <p:txBody>
          <a:bodyPr wrap="none" anchor="ctr"/>
          <a:lstStyle/>
          <a:p>
            <a:endParaRPr lang="zh-CN" altLang="en-US"/>
          </a:p>
        </p:txBody>
      </p:sp>
      <p:sp>
        <p:nvSpPr>
          <p:cNvPr id="7" name="Oval 13"/>
          <p:cNvSpPr>
            <a:spLocks noChangeArrowheads="1"/>
          </p:cNvSpPr>
          <p:nvPr/>
        </p:nvSpPr>
        <p:spPr bwMode="auto">
          <a:xfrm>
            <a:off x="8453442" y="1828301"/>
            <a:ext cx="288925" cy="288925"/>
          </a:xfrm>
          <a:prstGeom prst="ellipse">
            <a:avLst/>
          </a:prstGeom>
          <a:solidFill>
            <a:srgbClr val="800080">
              <a:alpha val="70000"/>
            </a:srgbClr>
          </a:solidFill>
          <a:ln w="9525" algn="ctr">
            <a:solidFill>
              <a:srgbClr val="800080"/>
            </a:solidFill>
            <a:round/>
            <a:headEnd/>
            <a:tailEnd/>
          </a:ln>
          <a:effectLst/>
        </p:spPr>
        <p:txBody>
          <a:bodyPr wrap="none" anchor="ctr"/>
          <a:lstStyle/>
          <a:p>
            <a:endParaRPr lang="zh-CN" altLang="en-US"/>
          </a:p>
        </p:txBody>
      </p:sp>
      <p:cxnSp>
        <p:nvCxnSpPr>
          <p:cNvPr id="8" name="直接连接符 7"/>
          <p:cNvCxnSpPr/>
          <p:nvPr/>
        </p:nvCxnSpPr>
        <p:spPr bwMode="auto">
          <a:xfrm flipV="1">
            <a:off x="6143636" y="1323476"/>
            <a:ext cx="1143008" cy="71438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9" name="弧形 8"/>
          <p:cNvSpPr/>
          <p:nvPr/>
        </p:nvSpPr>
        <p:spPr bwMode="auto">
          <a:xfrm rot="1736778">
            <a:off x="6484662" y="1490160"/>
            <a:ext cx="669198" cy="731667"/>
          </a:xfrm>
          <a:prstGeom prst="arc">
            <a:avLst/>
          </a:prstGeom>
          <a:noFill/>
          <a:ln w="9525"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0" name="任意多边形 9"/>
          <p:cNvSpPr/>
          <p:nvPr/>
        </p:nvSpPr>
        <p:spPr bwMode="auto">
          <a:xfrm>
            <a:off x="5929322" y="1752104"/>
            <a:ext cx="550854" cy="535446"/>
          </a:xfrm>
          <a:custGeom>
            <a:avLst/>
            <a:gdLst>
              <a:gd name="connsiteX0" fmla="*/ 676729 w 703943"/>
              <a:gd name="connsiteY0" fmla="*/ 500742 h 609599"/>
              <a:gd name="connsiteX1" fmla="*/ 676729 w 703943"/>
              <a:gd name="connsiteY1" fmla="*/ 446314 h 609599"/>
              <a:gd name="connsiteX2" fmla="*/ 665843 w 703943"/>
              <a:gd name="connsiteY2" fmla="*/ 217714 h 609599"/>
              <a:gd name="connsiteX3" fmla="*/ 448129 w 703943"/>
              <a:gd name="connsiteY3" fmla="*/ 21771 h 609599"/>
              <a:gd name="connsiteX4" fmla="*/ 110671 w 703943"/>
              <a:gd name="connsiteY4" fmla="*/ 87085 h 609599"/>
              <a:gd name="connsiteX5" fmla="*/ 1814 w 703943"/>
              <a:gd name="connsiteY5" fmla="*/ 359228 h 609599"/>
              <a:gd name="connsiteX6" fmla="*/ 121557 w 703943"/>
              <a:gd name="connsiteY6" fmla="*/ 609599 h 609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3943" h="609599">
                <a:moveTo>
                  <a:pt x="676729" y="500742"/>
                </a:moveTo>
                <a:cubicBezTo>
                  <a:pt x="677636" y="497113"/>
                  <a:pt x="678543" y="493485"/>
                  <a:pt x="676729" y="446314"/>
                </a:cubicBezTo>
                <a:cubicBezTo>
                  <a:pt x="674915" y="399143"/>
                  <a:pt x="703943" y="288471"/>
                  <a:pt x="665843" y="217714"/>
                </a:cubicBezTo>
                <a:cubicBezTo>
                  <a:pt x="627743" y="146957"/>
                  <a:pt x="540658" y="43543"/>
                  <a:pt x="448129" y="21771"/>
                </a:cubicBezTo>
                <a:cubicBezTo>
                  <a:pt x="355600" y="0"/>
                  <a:pt x="185057" y="30842"/>
                  <a:pt x="110671" y="87085"/>
                </a:cubicBezTo>
                <a:cubicBezTo>
                  <a:pt x="36285" y="143328"/>
                  <a:pt x="0" y="272142"/>
                  <a:pt x="1814" y="359228"/>
                </a:cubicBezTo>
                <a:cubicBezTo>
                  <a:pt x="3628" y="446314"/>
                  <a:pt x="62592" y="527956"/>
                  <a:pt x="121557" y="609599"/>
                </a:cubicBezTo>
              </a:path>
            </a:pathLst>
          </a:custGeom>
          <a:noFill/>
          <a:ln w="28575" cap="flat" cmpd="sng" algn="ctr">
            <a:solidFill>
              <a:srgbClr val="FF0000"/>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aphicFrame>
        <p:nvGraphicFramePr>
          <p:cNvPr id="11" name="Object 3"/>
          <p:cNvGraphicFramePr>
            <a:graphicFrameLocks noChangeAspect="1"/>
          </p:cNvGraphicFramePr>
          <p:nvPr/>
        </p:nvGraphicFramePr>
        <p:xfrm>
          <a:off x="7215206" y="1609228"/>
          <a:ext cx="238125" cy="304800"/>
        </p:xfrm>
        <a:graphic>
          <a:graphicData uri="http://schemas.openxmlformats.org/presentationml/2006/ole">
            <mc:AlternateContent xmlns:mc="http://schemas.openxmlformats.org/markup-compatibility/2006">
              <mc:Choice xmlns:v="urn:schemas-microsoft-com:vml" Requires="v">
                <p:oleObj spid="_x0000_s49242" name="Equation" r:id="rId3" imgW="139680" imgH="177480" progId="Equation.DSMT4">
                  <p:embed/>
                </p:oleObj>
              </mc:Choice>
              <mc:Fallback>
                <p:oleObj name="Equation" r:id="rId3" imgW="139680" imgH="17748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5206" y="1609228"/>
                        <a:ext cx="2381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5"/>
          <p:cNvGraphicFramePr>
            <a:graphicFrameLocks noChangeAspect="1"/>
          </p:cNvGraphicFramePr>
          <p:nvPr/>
        </p:nvGraphicFramePr>
        <p:xfrm>
          <a:off x="6072198" y="1980708"/>
          <a:ext cx="368300" cy="414338"/>
        </p:xfrm>
        <a:graphic>
          <a:graphicData uri="http://schemas.openxmlformats.org/presentationml/2006/ole">
            <mc:AlternateContent xmlns:mc="http://schemas.openxmlformats.org/markup-compatibility/2006">
              <mc:Choice xmlns:v="urn:schemas-microsoft-com:vml" Requires="v">
                <p:oleObj spid="_x0000_s49243" name="Equation" r:id="rId5" imgW="215640" imgH="241200" progId="Equation.DSMT4">
                  <p:embed/>
                </p:oleObj>
              </mc:Choice>
              <mc:Fallback>
                <p:oleObj name="Equation" r:id="rId5" imgW="215640" imgH="24120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2198" y="1980708"/>
                        <a:ext cx="3683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6"/>
          <p:cNvGraphicFramePr>
            <a:graphicFrameLocks noChangeAspect="1"/>
          </p:cNvGraphicFramePr>
          <p:nvPr/>
        </p:nvGraphicFramePr>
        <p:xfrm>
          <a:off x="8461404" y="2075959"/>
          <a:ext cx="325438" cy="390525"/>
        </p:xfrm>
        <a:graphic>
          <a:graphicData uri="http://schemas.openxmlformats.org/presentationml/2006/ole">
            <mc:AlternateContent xmlns:mc="http://schemas.openxmlformats.org/markup-compatibility/2006">
              <mc:Choice xmlns:v="urn:schemas-microsoft-com:vml" Requires="v">
                <p:oleObj spid="_x0000_s49244" name="Equation" r:id="rId7" imgW="190440" imgH="228600" progId="Equation.DSMT4">
                  <p:embed/>
                </p:oleObj>
              </mc:Choice>
              <mc:Fallback>
                <p:oleObj name="Equation" r:id="rId7" imgW="190440" imgH="2286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1404" y="2075959"/>
                        <a:ext cx="325438"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5"/>
          <p:cNvGraphicFramePr>
            <a:graphicFrameLocks noChangeAspect="1"/>
          </p:cNvGraphicFramePr>
          <p:nvPr/>
        </p:nvGraphicFramePr>
        <p:xfrm>
          <a:off x="428596" y="928670"/>
          <a:ext cx="3482975" cy="1652587"/>
        </p:xfrm>
        <a:graphic>
          <a:graphicData uri="http://schemas.openxmlformats.org/presentationml/2006/ole">
            <mc:AlternateContent xmlns:mc="http://schemas.openxmlformats.org/markup-compatibility/2006">
              <mc:Choice xmlns:v="urn:schemas-microsoft-com:vml" Requires="v">
                <p:oleObj spid="_x0000_s49245" name="Equation" r:id="rId9" imgW="2044440" imgH="965160" progId="Equation.DSMT4">
                  <p:embed/>
                </p:oleObj>
              </mc:Choice>
              <mc:Fallback>
                <p:oleObj name="Equation" r:id="rId9" imgW="2044440" imgH="96516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596" y="928670"/>
                        <a:ext cx="3482975" cy="165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8" name="Object 6"/>
          <p:cNvGraphicFramePr>
            <a:graphicFrameLocks noChangeAspect="1"/>
          </p:cNvGraphicFramePr>
          <p:nvPr>
            <p:extLst>
              <p:ext uri="{D42A27DB-BD31-4B8C-83A1-F6EECF244321}">
                <p14:modId xmlns:p14="http://schemas.microsoft.com/office/powerpoint/2010/main" val="3705955245"/>
              </p:ext>
            </p:extLst>
          </p:nvPr>
        </p:nvGraphicFramePr>
        <p:xfrm>
          <a:off x="5500694" y="4143380"/>
          <a:ext cx="3322628" cy="690163"/>
        </p:xfrm>
        <a:graphic>
          <a:graphicData uri="http://schemas.openxmlformats.org/presentationml/2006/ole">
            <mc:AlternateContent xmlns:mc="http://schemas.openxmlformats.org/markup-compatibility/2006">
              <mc:Choice xmlns:v="urn:schemas-microsoft-com:vml" Requires="v">
                <p:oleObj spid="_x0000_s49246" name="Equation" r:id="rId11" imgW="2705040" imgH="558720" progId="Equation.DSMT4">
                  <p:embed/>
                </p:oleObj>
              </mc:Choice>
              <mc:Fallback>
                <p:oleObj name="Equation" r:id="rId11" imgW="2705040" imgH="55872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0694" y="4143380"/>
                        <a:ext cx="3322628" cy="690163"/>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49159" name="Object 7"/>
          <p:cNvGraphicFramePr>
            <a:graphicFrameLocks noChangeAspect="1"/>
          </p:cNvGraphicFramePr>
          <p:nvPr/>
        </p:nvGraphicFramePr>
        <p:xfrm>
          <a:off x="428596" y="2752730"/>
          <a:ext cx="7118350" cy="1390650"/>
        </p:xfrm>
        <a:graphic>
          <a:graphicData uri="http://schemas.openxmlformats.org/presentationml/2006/ole">
            <mc:AlternateContent xmlns:mc="http://schemas.openxmlformats.org/markup-compatibility/2006">
              <mc:Choice xmlns:v="urn:schemas-microsoft-com:vml" Requires="v">
                <p:oleObj spid="_x0000_s49247" name="Equation" r:id="rId13" imgW="4178160" imgH="812520" progId="Equation.DSMT4">
                  <p:embed/>
                </p:oleObj>
              </mc:Choice>
              <mc:Fallback>
                <p:oleObj name="Equation" r:id="rId13" imgW="4178160" imgH="81252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596" y="2752730"/>
                        <a:ext cx="7118350" cy="139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0" name="Object 8"/>
          <p:cNvGraphicFramePr>
            <a:graphicFrameLocks noChangeAspect="1"/>
          </p:cNvGraphicFramePr>
          <p:nvPr/>
        </p:nvGraphicFramePr>
        <p:xfrm>
          <a:off x="454025" y="4857750"/>
          <a:ext cx="8069263" cy="1890713"/>
        </p:xfrm>
        <a:graphic>
          <a:graphicData uri="http://schemas.openxmlformats.org/presentationml/2006/ole">
            <mc:AlternateContent xmlns:mc="http://schemas.openxmlformats.org/markup-compatibility/2006">
              <mc:Choice xmlns:v="urn:schemas-microsoft-com:vml" Requires="v">
                <p:oleObj spid="_x0000_s49248" name="Equation" r:id="rId15" imgW="4736880" imgH="1104840" progId="Equation.DSMT4">
                  <p:embed/>
                </p:oleObj>
              </mc:Choice>
              <mc:Fallback>
                <p:oleObj name="Equation" r:id="rId15" imgW="4736880" imgH="110484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4025" y="4857750"/>
                        <a:ext cx="8069263" cy="189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1" name="Object 9"/>
          <p:cNvGraphicFramePr>
            <a:graphicFrameLocks noChangeAspect="1"/>
          </p:cNvGraphicFramePr>
          <p:nvPr>
            <p:extLst>
              <p:ext uri="{D42A27DB-BD31-4B8C-83A1-F6EECF244321}">
                <p14:modId xmlns:p14="http://schemas.microsoft.com/office/powerpoint/2010/main" val="429765855"/>
              </p:ext>
            </p:extLst>
          </p:nvPr>
        </p:nvGraphicFramePr>
        <p:xfrm>
          <a:off x="7572396" y="5857892"/>
          <a:ext cx="1247775" cy="627063"/>
        </p:xfrm>
        <a:graphic>
          <a:graphicData uri="http://schemas.openxmlformats.org/presentationml/2006/ole">
            <mc:AlternateContent xmlns:mc="http://schemas.openxmlformats.org/markup-compatibility/2006">
              <mc:Choice xmlns:v="urn:schemas-microsoft-com:vml" Requires="v">
                <p:oleObj spid="_x0000_s49249" name="Equation" r:id="rId17" imgW="1015920" imgH="507960" progId="Equation.DSMT4">
                  <p:embed/>
                </p:oleObj>
              </mc:Choice>
              <mc:Fallback>
                <p:oleObj name="Equation" r:id="rId17" imgW="1015920" imgH="50796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72396" y="5857892"/>
                        <a:ext cx="1247775" cy="627063"/>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60"/>
                                        </p:tgtEl>
                                        <p:attrNameLst>
                                          <p:attrName>style.visibility</p:attrName>
                                        </p:attrNameLst>
                                      </p:cBhvr>
                                      <p:to>
                                        <p:strVal val="visible"/>
                                      </p:to>
                                    </p:set>
                                    <p:anim calcmode="lin" valueType="num">
                                      <p:cBhvr additive="base">
                                        <p:cTn id="13" dur="500" fill="hold"/>
                                        <p:tgtEl>
                                          <p:spTgt spid="49160"/>
                                        </p:tgtEl>
                                        <p:attrNameLst>
                                          <p:attrName>ppt_x</p:attrName>
                                        </p:attrNameLst>
                                      </p:cBhvr>
                                      <p:tavLst>
                                        <p:tav tm="0">
                                          <p:val>
                                            <p:strVal val="#ppt_x"/>
                                          </p:val>
                                        </p:tav>
                                        <p:tav tm="100000">
                                          <p:val>
                                            <p:strVal val="#ppt_x"/>
                                          </p:val>
                                        </p:tav>
                                      </p:tavLst>
                                    </p:anim>
                                    <p:anim calcmode="lin" valueType="num">
                                      <p:cBhvr additive="base">
                                        <p:cTn id="14" dur="500" fill="hold"/>
                                        <p:tgtEl>
                                          <p:spTgt spid="4916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9161"/>
                                        </p:tgtEl>
                                        <p:attrNameLst>
                                          <p:attrName>style.visibility</p:attrName>
                                        </p:attrNameLst>
                                      </p:cBhvr>
                                      <p:to>
                                        <p:strVal val="visible"/>
                                      </p:to>
                                    </p:set>
                                    <p:anim calcmode="lin" valueType="num">
                                      <p:cBhvr additive="base">
                                        <p:cTn id="17" dur="500" fill="hold"/>
                                        <p:tgtEl>
                                          <p:spTgt spid="49161"/>
                                        </p:tgtEl>
                                        <p:attrNameLst>
                                          <p:attrName>ppt_x</p:attrName>
                                        </p:attrNameLst>
                                      </p:cBhvr>
                                      <p:tavLst>
                                        <p:tav tm="0">
                                          <p:val>
                                            <p:strVal val="#ppt_x"/>
                                          </p:val>
                                        </p:tav>
                                        <p:tav tm="100000">
                                          <p:val>
                                            <p:strVal val="#ppt_x"/>
                                          </p:val>
                                        </p:tav>
                                      </p:tavLst>
                                    </p:anim>
                                    <p:anim calcmode="lin" valueType="num">
                                      <p:cBhvr additive="base">
                                        <p:cTn id="18" dur="500" fill="hold"/>
                                        <p:tgtEl>
                                          <p:spTgt spid="49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5.6.3</a:t>
            </a:r>
            <a:r>
              <a:rPr lang="zh-CN" altLang="en-US" dirty="0" smtClean="0"/>
              <a:t> 潮汐作用下的轨道演化</a:t>
            </a:r>
            <a:endParaRPr lang="zh-CN" altLang="en-US" dirty="0"/>
          </a:p>
        </p:txBody>
      </p:sp>
      <p:graphicFrame>
        <p:nvGraphicFramePr>
          <p:cNvPr id="51202" name="Object 2"/>
          <p:cNvGraphicFramePr>
            <a:graphicFrameLocks noChangeAspect="1"/>
          </p:cNvGraphicFramePr>
          <p:nvPr/>
        </p:nvGraphicFramePr>
        <p:xfrm>
          <a:off x="428596" y="1000108"/>
          <a:ext cx="3535362" cy="1285875"/>
        </p:xfrm>
        <a:graphic>
          <a:graphicData uri="http://schemas.openxmlformats.org/presentationml/2006/ole">
            <mc:AlternateContent xmlns:mc="http://schemas.openxmlformats.org/markup-compatibility/2006">
              <mc:Choice xmlns:v="urn:schemas-microsoft-com:vml" Requires="v">
                <p:oleObj spid="_x0000_s51268" name="Equation" r:id="rId3" imgW="2070000" imgH="749160" progId="Equation.DSMT4">
                  <p:embed/>
                </p:oleObj>
              </mc:Choice>
              <mc:Fallback>
                <p:oleObj name="Equation" r:id="rId3" imgW="2070000" imgH="7491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1000108"/>
                        <a:ext cx="3535362"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3" name="Object 3"/>
          <p:cNvGraphicFramePr>
            <a:graphicFrameLocks noChangeAspect="1"/>
          </p:cNvGraphicFramePr>
          <p:nvPr/>
        </p:nvGraphicFramePr>
        <p:xfrm>
          <a:off x="434994" y="2395539"/>
          <a:ext cx="6851650" cy="1176337"/>
        </p:xfrm>
        <a:graphic>
          <a:graphicData uri="http://schemas.openxmlformats.org/presentationml/2006/ole">
            <mc:AlternateContent xmlns:mc="http://schemas.openxmlformats.org/markup-compatibility/2006">
              <mc:Choice xmlns:v="urn:schemas-microsoft-com:vml" Requires="v">
                <p:oleObj spid="_x0000_s51269" name="Equation" r:id="rId5" imgW="4012920" imgH="685800" progId="Equation.DSMT4">
                  <p:embed/>
                </p:oleObj>
              </mc:Choice>
              <mc:Fallback>
                <p:oleObj name="Equation" r:id="rId5" imgW="4012920" imgH="6858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994" y="2395539"/>
                        <a:ext cx="6851650" cy="1176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4" name="Object 4"/>
          <p:cNvGraphicFramePr>
            <a:graphicFrameLocks noChangeAspect="1"/>
          </p:cNvGraphicFramePr>
          <p:nvPr>
            <p:extLst>
              <p:ext uri="{D42A27DB-BD31-4B8C-83A1-F6EECF244321}">
                <p14:modId xmlns:p14="http://schemas.microsoft.com/office/powerpoint/2010/main" val="1578393613"/>
              </p:ext>
            </p:extLst>
          </p:nvPr>
        </p:nvGraphicFramePr>
        <p:xfrm>
          <a:off x="5929322" y="1130300"/>
          <a:ext cx="2784999" cy="1155692"/>
        </p:xfrm>
        <a:graphic>
          <a:graphicData uri="http://schemas.openxmlformats.org/presentationml/2006/ole">
            <mc:AlternateContent xmlns:mc="http://schemas.openxmlformats.org/markup-compatibility/2006">
              <mc:Choice xmlns:v="urn:schemas-microsoft-com:vml" Requires="v">
                <p:oleObj spid="_x0000_s51270" name="Equation" r:id="rId7" imgW="1968480" imgH="812520" progId="Equation.DSMT4">
                  <p:embed/>
                </p:oleObj>
              </mc:Choice>
              <mc:Fallback>
                <p:oleObj name="Equation" r:id="rId7" imgW="1968480" imgH="81252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9322" y="1130300"/>
                        <a:ext cx="2784999" cy="1155692"/>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51205" name="Object 5"/>
          <p:cNvGraphicFramePr>
            <a:graphicFrameLocks noChangeAspect="1"/>
          </p:cNvGraphicFramePr>
          <p:nvPr>
            <p:extLst>
              <p:ext uri="{D42A27DB-BD31-4B8C-83A1-F6EECF244321}">
                <p14:modId xmlns:p14="http://schemas.microsoft.com/office/powerpoint/2010/main" val="239566437"/>
              </p:ext>
            </p:extLst>
          </p:nvPr>
        </p:nvGraphicFramePr>
        <p:xfrm>
          <a:off x="7572396" y="6000768"/>
          <a:ext cx="1056457" cy="425451"/>
        </p:xfrm>
        <a:graphic>
          <a:graphicData uri="http://schemas.openxmlformats.org/presentationml/2006/ole">
            <mc:AlternateContent xmlns:mc="http://schemas.openxmlformats.org/markup-compatibility/2006">
              <mc:Choice xmlns:v="urn:schemas-microsoft-com:vml" Requires="v">
                <p:oleObj spid="_x0000_s51271" name="Equation" r:id="rId9" imgW="571320" imgH="228600" progId="Equation.DSMT4">
                  <p:embed/>
                </p:oleObj>
              </mc:Choice>
              <mc:Fallback>
                <p:oleObj name="Equation" r:id="rId9" imgW="571320" imgH="2286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72396" y="6000768"/>
                        <a:ext cx="1056457" cy="425451"/>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51206" name="Object 6"/>
          <p:cNvGraphicFramePr>
            <a:graphicFrameLocks noChangeAspect="1"/>
          </p:cNvGraphicFramePr>
          <p:nvPr/>
        </p:nvGraphicFramePr>
        <p:xfrm>
          <a:off x="428596" y="3536962"/>
          <a:ext cx="3275013" cy="1677988"/>
        </p:xfrm>
        <a:graphic>
          <a:graphicData uri="http://schemas.openxmlformats.org/presentationml/2006/ole">
            <mc:AlternateContent xmlns:mc="http://schemas.openxmlformats.org/markup-compatibility/2006">
              <mc:Choice xmlns:v="urn:schemas-microsoft-com:vml" Requires="v">
                <p:oleObj spid="_x0000_s51272" name="Equation" r:id="rId11" imgW="1917360" imgH="977760" progId="Equation.DSMT4">
                  <p:embed/>
                </p:oleObj>
              </mc:Choice>
              <mc:Fallback>
                <p:oleObj name="Equation" r:id="rId11" imgW="1917360" imgH="97776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596" y="3536962"/>
                        <a:ext cx="3275013" cy="167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7" name="Object 7"/>
          <p:cNvGraphicFramePr>
            <a:graphicFrameLocks noChangeAspect="1"/>
          </p:cNvGraphicFramePr>
          <p:nvPr/>
        </p:nvGraphicFramePr>
        <p:xfrm>
          <a:off x="369898" y="5265760"/>
          <a:ext cx="5702300" cy="1306512"/>
        </p:xfrm>
        <a:graphic>
          <a:graphicData uri="http://schemas.openxmlformats.org/presentationml/2006/ole">
            <mc:AlternateContent xmlns:mc="http://schemas.openxmlformats.org/markup-compatibility/2006">
              <mc:Choice xmlns:v="urn:schemas-microsoft-com:vml" Requires="v">
                <p:oleObj spid="_x0000_s51273" name="Equation" r:id="rId13" imgW="3340080" imgH="761760" progId="Equation.DSMT4">
                  <p:embed/>
                </p:oleObj>
              </mc:Choice>
              <mc:Fallback>
                <p:oleObj name="Equation" r:id="rId13" imgW="3340080" imgH="76176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898" y="5265760"/>
                        <a:ext cx="5702300" cy="1306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1207"/>
                                        </p:tgtEl>
                                        <p:attrNameLst>
                                          <p:attrName>style.visibility</p:attrName>
                                        </p:attrNameLst>
                                      </p:cBhvr>
                                      <p:to>
                                        <p:strVal val="visible"/>
                                      </p:to>
                                    </p:set>
                                    <p:anim calcmode="lin" valueType="num">
                                      <p:cBhvr additive="base">
                                        <p:cTn id="15" dur="500" fill="hold"/>
                                        <p:tgtEl>
                                          <p:spTgt spid="51207"/>
                                        </p:tgtEl>
                                        <p:attrNameLst>
                                          <p:attrName>ppt_x</p:attrName>
                                        </p:attrNameLst>
                                      </p:cBhvr>
                                      <p:tavLst>
                                        <p:tav tm="0">
                                          <p:val>
                                            <p:strVal val="#ppt_x"/>
                                          </p:val>
                                        </p:tav>
                                        <p:tav tm="100000">
                                          <p:val>
                                            <p:strVal val="#ppt_x"/>
                                          </p:val>
                                        </p:tav>
                                      </p:tavLst>
                                    </p:anim>
                                    <p:anim calcmode="lin" valueType="num">
                                      <p:cBhvr additive="base">
                                        <p:cTn id="16" dur="500" fill="hold"/>
                                        <p:tgtEl>
                                          <p:spTgt spid="5120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205"/>
                                        </p:tgtEl>
                                        <p:attrNameLst>
                                          <p:attrName>style.visibility</p:attrName>
                                        </p:attrNameLst>
                                      </p:cBhvr>
                                      <p:to>
                                        <p:strVal val="visible"/>
                                      </p:to>
                                    </p:set>
                                    <p:anim calcmode="lin" valueType="num">
                                      <p:cBhvr additive="base">
                                        <p:cTn id="19" dur="500" fill="hold"/>
                                        <p:tgtEl>
                                          <p:spTgt spid="51205"/>
                                        </p:tgtEl>
                                        <p:attrNameLst>
                                          <p:attrName>ppt_x</p:attrName>
                                        </p:attrNameLst>
                                      </p:cBhvr>
                                      <p:tavLst>
                                        <p:tav tm="0">
                                          <p:val>
                                            <p:strVal val="#ppt_x"/>
                                          </p:val>
                                        </p:tav>
                                        <p:tav tm="100000">
                                          <p:val>
                                            <p:strVal val="#ppt_x"/>
                                          </p:val>
                                        </p:tav>
                                      </p:tavLst>
                                    </p:anim>
                                    <p:anim calcmode="lin" valueType="num">
                                      <p:cBhvr additive="base">
                                        <p:cTn id="20" dur="500" fill="hold"/>
                                        <p:tgtEl>
                                          <p:spTgt spid="51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5.6.3</a:t>
            </a:r>
            <a:r>
              <a:rPr lang="zh-CN" altLang="en-US" dirty="0" smtClean="0"/>
              <a:t> 潮汐作用下的轨道演化</a:t>
            </a:r>
            <a:endParaRPr lang="zh-CN" altLang="en-US" dirty="0"/>
          </a:p>
        </p:txBody>
      </p:sp>
      <p:graphicFrame>
        <p:nvGraphicFramePr>
          <p:cNvPr id="5" name="Object 1"/>
          <p:cNvGraphicFramePr>
            <a:graphicFrameLocks noChangeAspect="1"/>
          </p:cNvGraphicFramePr>
          <p:nvPr/>
        </p:nvGraphicFramePr>
        <p:xfrm>
          <a:off x="382587" y="928688"/>
          <a:ext cx="4117975" cy="609600"/>
        </p:xfrm>
        <a:graphic>
          <a:graphicData uri="http://schemas.openxmlformats.org/presentationml/2006/ole">
            <mc:AlternateContent xmlns:mc="http://schemas.openxmlformats.org/markup-compatibility/2006">
              <mc:Choice xmlns:v="urn:schemas-microsoft-com:vml" Requires="v">
                <p:oleObj spid="_x0000_s52265" name="Equation" r:id="rId3" imgW="2412720" imgH="355320" progId="Equation.DSMT4">
                  <p:embed/>
                </p:oleObj>
              </mc:Choice>
              <mc:Fallback>
                <p:oleObj name="Equation" r:id="rId3" imgW="2412720" imgH="35532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7" y="928688"/>
                        <a:ext cx="4117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2229" name="Picture 5"/>
          <p:cNvPicPr>
            <a:picLocks noChangeAspect="1" noChangeArrowheads="1"/>
          </p:cNvPicPr>
          <p:nvPr/>
        </p:nvPicPr>
        <p:blipFill>
          <a:blip r:embed="rId5"/>
          <a:srcRect r="17777"/>
          <a:stretch>
            <a:fillRect/>
          </a:stretch>
        </p:blipFill>
        <p:spPr bwMode="auto">
          <a:xfrm>
            <a:off x="5143504" y="3610000"/>
            <a:ext cx="3829718" cy="3390900"/>
          </a:xfrm>
          <a:prstGeom prst="rect">
            <a:avLst/>
          </a:prstGeom>
          <a:noFill/>
          <a:ln w="9525">
            <a:noFill/>
            <a:miter lim="800000"/>
            <a:headEnd/>
            <a:tailEnd/>
          </a:ln>
        </p:spPr>
      </p:pic>
      <p:graphicFrame>
        <p:nvGraphicFramePr>
          <p:cNvPr id="52230" name="Object 6"/>
          <p:cNvGraphicFramePr>
            <a:graphicFrameLocks noChangeAspect="1"/>
          </p:cNvGraphicFramePr>
          <p:nvPr/>
        </p:nvGraphicFramePr>
        <p:xfrm>
          <a:off x="357158" y="1497007"/>
          <a:ext cx="4856163" cy="1217613"/>
        </p:xfrm>
        <a:graphic>
          <a:graphicData uri="http://schemas.openxmlformats.org/presentationml/2006/ole">
            <mc:AlternateContent xmlns:mc="http://schemas.openxmlformats.org/markup-compatibility/2006">
              <mc:Choice xmlns:v="urn:schemas-microsoft-com:vml" Requires="v">
                <p:oleObj spid="_x0000_s52266" name="Equation" r:id="rId6" imgW="2844720" imgH="711000" progId="Equation.DSMT4">
                  <p:embed/>
                </p:oleObj>
              </mc:Choice>
              <mc:Fallback>
                <p:oleObj name="Equation" r:id="rId6" imgW="2844720" imgH="71100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158" y="1497007"/>
                        <a:ext cx="4856163" cy="1217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2233" name="Picture 9" descr="C:\Documents and Settings\Zhou Liyong\桌面\img276.gif"/>
          <p:cNvPicPr>
            <a:picLocks noChangeAspect="1" noChangeArrowheads="1"/>
          </p:cNvPicPr>
          <p:nvPr/>
        </p:nvPicPr>
        <p:blipFill>
          <a:blip r:embed="rId8"/>
          <a:srcRect l="6278" b="31814"/>
          <a:stretch>
            <a:fillRect/>
          </a:stretch>
        </p:blipFill>
        <p:spPr bwMode="auto">
          <a:xfrm>
            <a:off x="5198718" y="928670"/>
            <a:ext cx="3802438" cy="2729640"/>
          </a:xfrm>
          <a:prstGeom prst="rect">
            <a:avLst/>
          </a:prstGeom>
          <a:noFill/>
        </p:spPr>
      </p:pic>
      <p:sp>
        <p:nvSpPr>
          <p:cNvPr id="13" name="矩形 12"/>
          <p:cNvSpPr/>
          <p:nvPr/>
        </p:nvSpPr>
        <p:spPr>
          <a:xfrm>
            <a:off x="285720" y="2714620"/>
            <a:ext cx="4572000" cy="923330"/>
          </a:xfrm>
          <a:prstGeom prst="rect">
            <a:avLst/>
          </a:prstGeom>
        </p:spPr>
        <p:txBody>
          <a:bodyPr>
            <a:spAutoFit/>
          </a:bodyPr>
          <a:lstStyle/>
          <a:p>
            <a:r>
              <a:rPr lang="zh-CN" altLang="en-US" dirty="0" smtClean="0"/>
              <a:t>右图</a:t>
            </a:r>
            <a:r>
              <a:rPr lang="en-US" altLang="zh-CN" dirty="0" smtClean="0"/>
              <a:t>:</a:t>
            </a:r>
            <a:r>
              <a:rPr lang="zh-CN" altLang="en-US" dirty="0" smtClean="0"/>
              <a:t> </a:t>
            </a:r>
            <a:r>
              <a:rPr lang="en-US" dirty="0" smtClean="0">
                <a:latin typeface="Times New Roman" pitchFamily="18" charset="0"/>
                <a:cs typeface="Times New Roman" pitchFamily="18" charset="0"/>
              </a:rPr>
              <a:t>Evolution of the Earth-Moon semi major axis (in Earth radii) from -250 to +250 </a:t>
            </a:r>
            <a:r>
              <a:rPr lang="en-US" dirty="0" err="1" smtClean="0">
                <a:latin typeface="Times New Roman" pitchFamily="18" charset="0"/>
                <a:cs typeface="Times New Roman" pitchFamily="18" charset="0"/>
              </a:rPr>
              <a:t>Myr</a:t>
            </a:r>
            <a:r>
              <a:rPr lang="en-US" dirty="0" smtClean="0">
                <a:latin typeface="Times New Roman" pitchFamily="18" charset="0"/>
                <a:cs typeface="Times New Roman" pitchFamily="18" charset="0"/>
              </a:rPr>
              <a:t>.</a:t>
            </a:r>
            <a:r>
              <a:rPr lang="en-US" dirty="0" smtClean="0"/>
              <a:t> </a:t>
            </a:r>
            <a:r>
              <a:rPr lang="en-US" sz="1600" i="1" dirty="0" smtClean="0">
                <a:latin typeface="Times New Roman" pitchFamily="18" charset="0"/>
                <a:cs typeface="Times New Roman" pitchFamily="18" charset="0"/>
              </a:rPr>
              <a:t>Fig.18 of A&amp;A 428, 261-285 (2004) </a:t>
            </a:r>
            <a:endParaRPr lang="zh-CN" altLang="en-US" i="1" dirty="0">
              <a:latin typeface="Times New Roman" pitchFamily="18" charset="0"/>
              <a:cs typeface="Times New Roman" pitchFamily="18" charset="0"/>
            </a:endParaRPr>
          </a:p>
        </p:txBody>
      </p:sp>
      <p:graphicFrame>
        <p:nvGraphicFramePr>
          <p:cNvPr id="52234" name="Object 10"/>
          <p:cNvGraphicFramePr>
            <a:graphicFrameLocks noChangeAspect="1"/>
          </p:cNvGraphicFramePr>
          <p:nvPr/>
        </p:nvGraphicFramePr>
        <p:xfrm>
          <a:off x="285720" y="3929066"/>
          <a:ext cx="4748212" cy="1565275"/>
        </p:xfrm>
        <a:graphic>
          <a:graphicData uri="http://schemas.openxmlformats.org/presentationml/2006/ole">
            <mc:AlternateContent xmlns:mc="http://schemas.openxmlformats.org/markup-compatibility/2006">
              <mc:Choice xmlns:v="urn:schemas-microsoft-com:vml" Requires="v">
                <p:oleObj spid="_x0000_s52267" name="Equation" r:id="rId9" imgW="2781000" imgH="914400" progId="Equation.DSMT4">
                  <p:embed/>
                </p:oleObj>
              </mc:Choice>
              <mc:Fallback>
                <p:oleObj name="Equation" r:id="rId9" imgW="2781000" imgH="91440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720" y="3929066"/>
                        <a:ext cx="4748212" cy="156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34"/>
                                        </p:tgtEl>
                                        <p:attrNameLst>
                                          <p:attrName>style.visibility</p:attrName>
                                        </p:attrNameLst>
                                      </p:cBhvr>
                                      <p:to>
                                        <p:strVal val="visible"/>
                                      </p:to>
                                    </p:set>
                                    <p:anim calcmode="lin" valueType="num">
                                      <p:cBhvr additive="base">
                                        <p:cTn id="7" dur="500" fill="hold"/>
                                        <p:tgtEl>
                                          <p:spTgt spid="52234"/>
                                        </p:tgtEl>
                                        <p:attrNameLst>
                                          <p:attrName>ppt_x</p:attrName>
                                        </p:attrNameLst>
                                      </p:cBhvr>
                                      <p:tavLst>
                                        <p:tav tm="0">
                                          <p:val>
                                            <p:strVal val="#ppt_x"/>
                                          </p:val>
                                        </p:tav>
                                        <p:tav tm="100000">
                                          <p:val>
                                            <p:strVal val="#ppt_x"/>
                                          </p:val>
                                        </p:tav>
                                      </p:tavLst>
                                    </p:anim>
                                    <p:anim calcmode="lin" valueType="num">
                                      <p:cBhvr additive="base">
                                        <p:cTn id="8" dur="500" fill="hold"/>
                                        <p:tgtEl>
                                          <p:spTgt spid="522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229"/>
                                        </p:tgtEl>
                                        <p:attrNameLst>
                                          <p:attrName>style.visibility</p:attrName>
                                        </p:attrNameLst>
                                      </p:cBhvr>
                                      <p:to>
                                        <p:strVal val="visible"/>
                                      </p:to>
                                    </p:set>
                                    <p:anim calcmode="lin" valueType="num">
                                      <p:cBhvr additive="base">
                                        <p:cTn id="11" dur="500" fill="hold"/>
                                        <p:tgtEl>
                                          <p:spTgt spid="52229"/>
                                        </p:tgtEl>
                                        <p:attrNameLst>
                                          <p:attrName>ppt_x</p:attrName>
                                        </p:attrNameLst>
                                      </p:cBhvr>
                                      <p:tavLst>
                                        <p:tav tm="0">
                                          <p:val>
                                            <p:strVal val="#ppt_x"/>
                                          </p:val>
                                        </p:tav>
                                        <p:tav tm="100000">
                                          <p:val>
                                            <p:strVal val="#ppt_x"/>
                                          </p:val>
                                        </p:tav>
                                      </p:tavLst>
                                    </p:anim>
                                    <p:anim calcmode="lin" valueType="num">
                                      <p:cBhvr additive="base">
                                        <p:cTn id="12"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5.6.3</a:t>
            </a:r>
            <a:r>
              <a:rPr lang="zh-CN" altLang="en-US" dirty="0" smtClean="0"/>
              <a:t> 潮汐作用下的轨道演化</a:t>
            </a:r>
            <a:endParaRPr lang="zh-CN" altLang="en-US" dirty="0"/>
          </a:p>
        </p:txBody>
      </p:sp>
      <p:graphicFrame>
        <p:nvGraphicFramePr>
          <p:cNvPr id="54273" name="Object 1"/>
          <p:cNvGraphicFramePr>
            <a:graphicFrameLocks noChangeAspect="1"/>
          </p:cNvGraphicFramePr>
          <p:nvPr>
            <p:extLst>
              <p:ext uri="{D42A27DB-BD31-4B8C-83A1-F6EECF244321}">
                <p14:modId xmlns:p14="http://schemas.microsoft.com/office/powerpoint/2010/main" val="1387850189"/>
              </p:ext>
            </p:extLst>
          </p:nvPr>
        </p:nvGraphicFramePr>
        <p:xfrm>
          <a:off x="323528" y="1093217"/>
          <a:ext cx="8609012" cy="2263775"/>
        </p:xfrm>
        <a:graphic>
          <a:graphicData uri="http://schemas.openxmlformats.org/presentationml/2006/ole">
            <mc:AlternateContent xmlns:mc="http://schemas.openxmlformats.org/markup-compatibility/2006">
              <mc:Choice xmlns:v="urn:schemas-microsoft-com:vml" Requires="v">
                <p:oleObj spid="_x0000_s54325" name="Equation" r:id="rId3" imgW="5041800" imgH="1320480" progId="Equation.DSMT4">
                  <p:embed/>
                </p:oleObj>
              </mc:Choice>
              <mc:Fallback>
                <p:oleObj name="Equation" r:id="rId3" imgW="5041800" imgH="1320480" progId="Equation.DSMT4">
                  <p:embed/>
                  <p:pic>
                    <p:nvPicPr>
                      <p:cNvPr id="0" name="Picture 1"/>
                      <p:cNvPicPr>
                        <a:picLocks noChangeAspect="1" noChangeArrowheads="1"/>
                      </p:cNvPicPr>
                      <p:nvPr/>
                    </p:nvPicPr>
                    <p:blipFill>
                      <a:blip r:embed="rId4"/>
                      <a:srcRect/>
                      <a:stretch>
                        <a:fillRect/>
                      </a:stretch>
                    </p:blipFill>
                    <p:spPr bwMode="auto">
                      <a:xfrm>
                        <a:off x="323528" y="1093217"/>
                        <a:ext cx="8609012" cy="226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4" name="Object 2"/>
          <p:cNvGraphicFramePr>
            <a:graphicFrameLocks noChangeAspect="1"/>
          </p:cNvGraphicFramePr>
          <p:nvPr>
            <p:extLst>
              <p:ext uri="{D42A27DB-BD31-4B8C-83A1-F6EECF244321}">
                <p14:modId xmlns:p14="http://schemas.microsoft.com/office/powerpoint/2010/main" val="3362928991"/>
              </p:ext>
            </p:extLst>
          </p:nvPr>
        </p:nvGraphicFramePr>
        <p:xfrm>
          <a:off x="6588224" y="4871467"/>
          <a:ext cx="2322512" cy="661987"/>
        </p:xfrm>
        <a:graphic>
          <a:graphicData uri="http://schemas.openxmlformats.org/presentationml/2006/ole">
            <mc:AlternateContent xmlns:mc="http://schemas.openxmlformats.org/markup-compatibility/2006">
              <mc:Choice xmlns:v="urn:schemas-microsoft-com:vml" Requires="v">
                <p:oleObj spid="_x0000_s54326" name="Equation" r:id="rId5" imgW="1257120" imgH="355320" progId="Equation.DSMT4">
                  <p:embed/>
                </p:oleObj>
              </mc:Choice>
              <mc:Fallback>
                <p:oleObj name="Equation" r:id="rId5" imgW="1257120" imgH="35532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224" y="4871467"/>
                        <a:ext cx="2322512" cy="661987"/>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457639353"/>
              </p:ext>
            </p:extLst>
          </p:nvPr>
        </p:nvGraphicFramePr>
        <p:xfrm>
          <a:off x="395536" y="3356992"/>
          <a:ext cx="8348662" cy="2176462"/>
        </p:xfrm>
        <a:graphic>
          <a:graphicData uri="http://schemas.openxmlformats.org/presentationml/2006/ole">
            <mc:AlternateContent xmlns:mc="http://schemas.openxmlformats.org/markup-compatibility/2006">
              <mc:Choice xmlns:v="urn:schemas-microsoft-com:vml" Requires="v">
                <p:oleObj spid="_x0000_s54327" name="Equation" r:id="rId7" imgW="4889160" imgH="1269720" progId="Equation.DSMT4">
                  <p:embed/>
                </p:oleObj>
              </mc:Choice>
              <mc:Fallback>
                <p:oleObj name="Equation" r:id="rId7" imgW="4889160" imgH="1269720" progId="Equation.DSMT4">
                  <p:embed/>
                  <p:pic>
                    <p:nvPicPr>
                      <p:cNvPr id="0" name="Object 1"/>
                      <p:cNvPicPr>
                        <a:picLocks noChangeAspect="1" noChangeArrowheads="1"/>
                      </p:cNvPicPr>
                      <p:nvPr/>
                    </p:nvPicPr>
                    <p:blipFill>
                      <a:blip r:embed="rId8"/>
                      <a:srcRect/>
                      <a:stretch>
                        <a:fillRect/>
                      </a:stretch>
                    </p:blipFill>
                    <p:spPr bwMode="auto">
                      <a:xfrm>
                        <a:off x="395536" y="3356992"/>
                        <a:ext cx="8348662" cy="217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23577427"/>
              </p:ext>
            </p:extLst>
          </p:nvPr>
        </p:nvGraphicFramePr>
        <p:xfrm>
          <a:off x="467296" y="5496462"/>
          <a:ext cx="6192936" cy="1316914"/>
        </p:xfrm>
        <a:graphic>
          <a:graphicData uri="http://schemas.openxmlformats.org/presentationml/2006/ole">
            <mc:AlternateContent xmlns:mc="http://schemas.openxmlformats.org/markup-compatibility/2006">
              <mc:Choice xmlns:v="urn:schemas-microsoft-com:vml" Requires="v">
                <p:oleObj spid="_x0000_s54328" name="Equation" r:id="rId9" imgW="4012920" imgH="850680" progId="Equation.DSMT4">
                  <p:embed/>
                </p:oleObj>
              </mc:Choice>
              <mc:Fallback>
                <p:oleObj name="Equation" r:id="rId9" imgW="4012920" imgH="850680"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296" y="5496462"/>
                        <a:ext cx="6192936" cy="1316914"/>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5.6.3</a:t>
            </a:r>
            <a:r>
              <a:rPr lang="zh-CN" altLang="en-US" dirty="0"/>
              <a:t> 潮汐作用下的轨道演化</a:t>
            </a:r>
          </a:p>
        </p:txBody>
      </p:sp>
      <p:graphicFrame>
        <p:nvGraphicFramePr>
          <p:cNvPr id="3" name="对象 2"/>
          <p:cNvGraphicFramePr>
            <a:graphicFrameLocks noChangeAspect="1"/>
          </p:cNvGraphicFramePr>
          <p:nvPr>
            <p:extLst>
              <p:ext uri="{D42A27DB-BD31-4B8C-83A1-F6EECF244321}">
                <p14:modId xmlns:p14="http://schemas.microsoft.com/office/powerpoint/2010/main" val="1456616388"/>
              </p:ext>
            </p:extLst>
          </p:nvPr>
        </p:nvGraphicFramePr>
        <p:xfrm>
          <a:off x="323850" y="1003300"/>
          <a:ext cx="8628063" cy="5759450"/>
        </p:xfrm>
        <a:graphic>
          <a:graphicData uri="http://schemas.openxmlformats.org/presentationml/2006/ole">
            <mc:AlternateContent xmlns:mc="http://schemas.openxmlformats.org/markup-compatibility/2006">
              <mc:Choice xmlns:v="urn:schemas-microsoft-com:vml" Requires="v">
                <p:oleObj spid="_x0000_s60430" name="Equation" r:id="rId3" imgW="5384520" imgH="3581280" progId="Equation.DSMT4">
                  <p:embed/>
                </p:oleObj>
              </mc:Choice>
              <mc:Fallback>
                <p:oleObj name="Equation" r:id="rId3" imgW="5384520" imgH="3581280" progId="Equation.DSMT4">
                  <p:embed/>
                  <p:pic>
                    <p:nvPicPr>
                      <p:cNvPr id="0" name="对象 2"/>
                      <p:cNvPicPr>
                        <a:picLocks noChangeAspect="1" noChangeArrowheads="1"/>
                      </p:cNvPicPr>
                      <p:nvPr/>
                    </p:nvPicPr>
                    <p:blipFill>
                      <a:blip r:embed="rId4"/>
                      <a:srcRect/>
                      <a:stretch>
                        <a:fillRect/>
                      </a:stretch>
                    </p:blipFill>
                    <p:spPr bwMode="auto">
                      <a:xfrm>
                        <a:off x="323850" y="1003300"/>
                        <a:ext cx="8628063"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223745638"/>
              </p:ext>
            </p:extLst>
          </p:nvPr>
        </p:nvGraphicFramePr>
        <p:xfrm>
          <a:off x="5795963" y="6000006"/>
          <a:ext cx="3078162" cy="638175"/>
        </p:xfrm>
        <a:graphic>
          <a:graphicData uri="http://schemas.openxmlformats.org/presentationml/2006/ole">
            <mc:AlternateContent xmlns:mc="http://schemas.openxmlformats.org/markup-compatibility/2006">
              <mc:Choice xmlns:v="urn:schemas-microsoft-com:vml" Requires="v">
                <p:oleObj spid="_x0000_s60431" name="Equation" r:id="rId5" imgW="2095200" imgH="431640" progId="Equation.DSMT4">
                  <p:embed/>
                </p:oleObj>
              </mc:Choice>
              <mc:Fallback>
                <p:oleObj name="Equation" r:id="rId5" imgW="2095200" imgH="43164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6000006"/>
                        <a:ext cx="3078162" cy="638175"/>
                      </a:xfrm>
                      <a:prstGeom prst="rect">
                        <a:avLst/>
                      </a:prstGeom>
                      <a:solidFill>
                        <a:srgbClr val="A0BAE1">
                          <a:alpha val="50195"/>
                        </a:srgbClr>
                      </a:solidFill>
                      <a:ln w="28575">
                        <a:solidFill>
                          <a:srgbClr val="7097D3"/>
                        </a:solidFill>
                        <a:miter lim="800000"/>
                        <a:headEnd/>
                        <a:tailEnd/>
                      </a:ln>
                    </p:spPr>
                  </p:pic>
                </p:oleObj>
              </mc:Fallback>
            </mc:AlternateContent>
          </a:graphicData>
        </a:graphic>
      </p:graphicFrame>
    </p:spTree>
    <p:extLst>
      <p:ext uri="{BB962C8B-B14F-4D97-AF65-F5344CB8AC3E}">
        <p14:creationId xmlns:p14="http://schemas.microsoft.com/office/powerpoint/2010/main" val="3522485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5.6.3</a:t>
            </a:r>
            <a:r>
              <a:rPr lang="zh-CN" altLang="en-US" dirty="0"/>
              <a:t> 潮汐作用下的轨道演化</a:t>
            </a:r>
          </a:p>
        </p:txBody>
      </p:sp>
      <p:graphicFrame>
        <p:nvGraphicFramePr>
          <p:cNvPr id="5" name="对象 4"/>
          <p:cNvGraphicFramePr>
            <a:graphicFrameLocks noChangeAspect="1"/>
          </p:cNvGraphicFramePr>
          <p:nvPr>
            <p:extLst>
              <p:ext uri="{D42A27DB-BD31-4B8C-83A1-F6EECF244321}">
                <p14:modId xmlns:p14="http://schemas.microsoft.com/office/powerpoint/2010/main" val="865456246"/>
              </p:ext>
            </p:extLst>
          </p:nvPr>
        </p:nvGraphicFramePr>
        <p:xfrm>
          <a:off x="327025" y="951309"/>
          <a:ext cx="8709025" cy="5800725"/>
        </p:xfrm>
        <a:graphic>
          <a:graphicData uri="http://schemas.openxmlformats.org/presentationml/2006/ole">
            <mc:AlternateContent xmlns:mc="http://schemas.openxmlformats.org/markup-compatibility/2006">
              <mc:Choice xmlns:v="urn:schemas-microsoft-com:vml" Requires="v">
                <p:oleObj spid="_x0000_s61454" name="Equation" r:id="rId3" imgW="5435280" imgH="3606480" progId="Equation.DSMT4">
                  <p:embed/>
                </p:oleObj>
              </mc:Choice>
              <mc:Fallback>
                <p:oleObj name="Equation" r:id="rId3" imgW="5435280" imgH="3606480" progId="Equation.DSMT4">
                  <p:embed/>
                  <p:pic>
                    <p:nvPicPr>
                      <p:cNvPr id="0" name="对象 2"/>
                      <p:cNvPicPr>
                        <a:picLocks noChangeAspect="1" noChangeArrowheads="1"/>
                      </p:cNvPicPr>
                      <p:nvPr/>
                    </p:nvPicPr>
                    <p:blipFill>
                      <a:blip r:embed="rId4"/>
                      <a:srcRect/>
                      <a:stretch>
                        <a:fillRect/>
                      </a:stretch>
                    </p:blipFill>
                    <p:spPr bwMode="auto">
                      <a:xfrm>
                        <a:off x="327025" y="951309"/>
                        <a:ext cx="8709025"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235293505"/>
              </p:ext>
            </p:extLst>
          </p:nvPr>
        </p:nvGraphicFramePr>
        <p:xfrm>
          <a:off x="3275856" y="6313488"/>
          <a:ext cx="5605462" cy="404812"/>
        </p:xfrm>
        <a:graphic>
          <a:graphicData uri="http://schemas.openxmlformats.org/presentationml/2006/ole">
            <mc:AlternateContent xmlns:mc="http://schemas.openxmlformats.org/markup-compatibility/2006">
              <mc:Choice xmlns:v="urn:schemas-microsoft-com:vml" Requires="v">
                <p:oleObj spid="_x0000_s61455" name="Equation" r:id="rId5" imgW="3886200" imgH="279360" progId="Equation.DSMT4">
                  <p:embed/>
                </p:oleObj>
              </mc:Choice>
              <mc:Fallback>
                <p:oleObj name="Equation" r:id="rId5" imgW="3886200" imgH="279360" progId="Equation.DSMT4">
                  <p:embed/>
                  <p:pic>
                    <p:nvPicPr>
                      <p:cNvPr id="0" name="对象 3"/>
                      <p:cNvPicPr>
                        <a:picLocks noChangeAspect="1" noChangeArrowheads="1"/>
                      </p:cNvPicPr>
                      <p:nvPr/>
                    </p:nvPicPr>
                    <p:blipFill>
                      <a:blip r:embed="rId6"/>
                      <a:srcRect/>
                      <a:stretch>
                        <a:fillRect/>
                      </a:stretch>
                    </p:blipFill>
                    <p:spPr bwMode="auto">
                      <a:xfrm>
                        <a:off x="3275856" y="6313488"/>
                        <a:ext cx="5605462" cy="404812"/>
                      </a:xfrm>
                      <a:prstGeom prst="rect">
                        <a:avLst/>
                      </a:prstGeom>
                      <a:solidFill>
                        <a:srgbClr val="A0BAE1">
                          <a:alpha val="50195"/>
                        </a:srgbClr>
                      </a:solidFill>
                      <a:ln w="28575">
                        <a:solidFill>
                          <a:srgbClr val="7097D3"/>
                        </a:solidFill>
                        <a:miter lim="800000"/>
                        <a:headEnd/>
                        <a:tailEnd/>
                      </a:ln>
                    </p:spPr>
                  </p:pic>
                </p:oleObj>
              </mc:Fallback>
            </mc:AlternateContent>
          </a:graphicData>
        </a:graphic>
      </p:graphicFrame>
    </p:spTree>
    <p:extLst>
      <p:ext uri="{BB962C8B-B14F-4D97-AF65-F5344CB8AC3E}">
        <p14:creationId xmlns:p14="http://schemas.microsoft.com/office/powerpoint/2010/main" val="1107361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5.6.3</a:t>
            </a:r>
            <a:r>
              <a:rPr lang="zh-CN" altLang="en-US" dirty="0" smtClean="0"/>
              <a:t> 潮汐作用下的轨道演化</a:t>
            </a:r>
            <a:endParaRPr lang="zh-CN" altLang="en-US" dirty="0"/>
          </a:p>
        </p:txBody>
      </p:sp>
      <p:sp>
        <p:nvSpPr>
          <p:cNvPr id="4" name="TextBox 3"/>
          <p:cNvSpPr txBox="1"/>
          <p:nvPr/>
        </p:nvSpPr>
        <p:spPr>
          <a:xfrm>
            <a:off x="428596" y="4289028"/>
            <a:ext cx="8286808" cy="2308324"/>
          </a:xfrm>
          <a:prstGeom prst="rect">
            <a:avLst/>
          </a:prstGeom>
          <a:noFill/>
        </p:spPr>
        <p:txBody>
          <a:bodyPr wrap="square" rtlCol="0">
            <a:spAutoFit/>
          </a:bodyPr>
          <a:lstStyle/>
          <a:p>
            <a:r>
              <a:rPr kumimoji="1" lang="zh-CN" altLang="en-US" sz="2400" b="1" dirty="0" smtClean="0">
                <a:latin typeface="+mn-ea"/>
                <a:ea typeface="+mn-ea"/>
              </a:rPr>
              <a:t>以上分析上将卫星作为 质点而将行星当做延展体，卫星在行星上引起潮汐。</a:t>
            </a:r>
            <a:endParaRPr kumimoji="1" lang="en-US" altLang="zh-CN" sz="2400" b="1" dirty="0" smtClean="0">
              <a:latin typeface="+mn-ea"/>
              <a:ea typeface="+mn-ea"/>
            </a:endParaRPr>
          </a:p>
          <a:p>
            <a:endParaRPr kumimoji="1" lang="en-US" altLang="zh-CN" sz="2400" b="1" dirty="0" smtClean="0">
              <a:latin typeface="+mn-ea"/>
              <a:ea typeface="+mn-ea"/>
            </a:endParaRPr>
          </a:p>
          <a:p>
            <a:r>
              <a:rPr kumimoji="1" lang="zh-CN" altLang="en-US" sz="2400" b="1" dirty="0" smtClean="0">
                <a:latin typeface="+mn-ea"/>
                <a:ea typeface="+mn-ea"/>
              </a:rPr>
              <a:t>对称地，如果将卫星看成弹性体，行星看成质点，行星在卫星上的潮汐作用可以使用上述公式，</a:t>
            </a:r>
            <a:r>
              <a:rPr kumimoji="1" lang="zh-CN" altLang="en-US" sz="2400" b="1" dirty="0" smtClean="0">
                <a:solidFill>
                  <a:srgbClr val="FF0000"/>
                </a:solidFill>
                <a:latin typeface="+mn-ea"/>
                <a:ea typeface="+mn-ea"/>
              </a:rPr>
              <a:t>只需将行星、卫星的各量互换</a:t>
            </a:r>
            <a:r>
              <a:rPr kumimoji="1" lang="zh-CN" altLang="en-US" sz="2400" b="1" dirty="0" smtClean="0">
                <a:latin typeface="+mn-ea"/>
                <a:ea typeface="+mn-ea"/>
              </a:rPr>
              <a:t>。</a:t>
            </a:r>
            <a:endParaRPr lang="zh-CN" altLang="en-US" sz="2400" dirty="0">
              <a:latin typeface="+mn-ea"/>
              <a:ea typeface="+mn-ea"/>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597858249"/>
              </p:ext>
            </p:extLst>
          </p:nvPr>
        </p:nvGraphicFramePr>
        <p:xfrm>
          <a:off x="500063" y="1196752"/>
          <a:ext cx="5484812" cy="2219325"/>
        </p:xfrm>
        <a:graphic>
          <a:graphicData uri="http://schemas.openxmlformats.org/presentationml/2006/ole">
            <mc:AlternateContent xmlns:mc="http://schemas.openxmlformats.org/markup-compatibility/2006">
              <mc:Choice xmlns:v="urn:schemas-microsoft-com:vml" Requires="v">
                <p:oleObj spid="_x0000_s58392" name="Equation" r:id="rId3" imgW="3213100" imgH="1295400" progId="Equation.DSMT4">
                  <p:embed/>
                </p:oleObj>
              </mc:Choice>
              <mc:Fallback>
                <p:oleObj name="Equation" r:id="rId3" imgW="3213100" imgH="1295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196752"/>
                        <a:ext cx="5484812"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604397111"/>
              </p:ext>
            </p:extLst>
          </p:nvPr>
        </p:nvGraphicFramePr>
        <p:xfrm>
          <a:off x="6858000" y="2420888"/>
          <a:ext cx="2017713" cy="755650"/>
        </p:xfrm>
        <a:graphic>
          <a:graphicData uri="http://schemas.openxmlformats.org/presentationml/2006/ole">
            <mc:AlternateContent xmlns:mc="http://schemas.openxmlformats.org/markup-compatibility/2006">
              <mc:Choice xmlns:v="urn:schemas-microsoft-com:vml" Requires="v">
                <p:oleObj spid="_x0000_s58393" name="Equation" r:id="rId5" imgW="1091726" imgH="406224" progId="Equation.DSMT4">
                  <p:embed/>
                </p:oleObj>
              </mc:Choice>
              <mc:Fallback>
                <p:oleObj name="Equation" r:id="rId5" imgW="1091726" imgH="406224"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2420888"/>
                        <a:ext cx="2017713" cy="755650"/>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cxnSp>
        <p:nvCxnSpPr>
          <p:cNvPr id="7" name="直接连接符 6"/>
          <p:cNvCxnSpPr/>
          <p:nvPr/>
        </p:nvCxnSpPr>
        <p:spPr bwMode="auto">
          <a:xfrm>
            <a:off x="428596" y="4005064"/>
            <a:ext cx="5583564" cy="0"/>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a:t>
            </a:r>
            <a:r>
              <a:rPr lang="zh-CN" altLang="en-US" dirty="0" smtClean="0"/>
              <a:t> 潮汐摄动</a:t>
            </a:r>
            <a:endParaRPr lang="zh-CN" altLang="en-US" dirty="0"/>
          </a:p>
        </p:txBody>
      </p:sp>
      <p:pic>
        <p:nvPicPr>
          <p:cNvPr id="4" name="Picture 3"/>
          <p:cNvPicPr>
            <a:picLocks noChangeAspect="1" noChangeArrowheads="1"/>
          </p:cNvPicPr>
          <p:nvPr/>
        </p:nvPicPr>
        <p:blipFill>
          <a:blip r:embed="rId2"/>
          <a:srcRect/>
          <a:stretch>
            <a:fillRect/>
          </a:stretch>
        </p:blipFill>
        <p:spPr bwMode="auto">
          <a:xfrm>
            <a:off x="250826" y="1000108"/>
            <a:ext cx="3392480" cy="3392480"/>
          </a:xfrm>
          <a:prstGeom prst="rect">
            <a:avLst/>
          </a:prstGeom>
          <a:noFill/>
          <a:ln w="9525" algn="ctr">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6000760" y="4831530"/>
            <a:ext cx="2909886" cy="1955056"/>
          </a:xfrm>
          <a:prstGeom prst="rect">
            <a:avLst/>
          </a:prstGeom>
          <a:noFill/>
          <a:ln w="9525" algn="ctr">
            <a:solidFill>
              <a:schemeClr val="tx1"/>
            </a:solidFill>
            <a:miter lim="800000"/>
            <a:headEnd/>
            <a:tailEnd/>
          </a:ln>
          <a:effectLst/>
        </p:spPr>
      </p:pic>
      <p:pic>
        <p:nvPicPr>
          <p:cNvPr id="6" name="Picture 5"/>
          <p:cNvPicPr>
            <a:picLocks noChangeAspect="1" noChangeArrowheads="1"/>
          </p:cNvPicPr>
          <p:nvPr/>
        </p:nvPicPr>
        <p:blipFill>
          <a:blip r:embed="rId4"/>
          <a:srcRect/>
          <a:stretch>
            <a:fillRect/>
          </a:stretch>
        </p:blipFill>
        <p:spPr bwMode="auto">
          <a:xfrm>
            <a:off x="6000760" y="2849474"/>
            <a:ext cx="2908299" cy="1936848"/>
          </a:xfrm>
          <a:prstGeom prst="rect">
            <a:avLst/>
          </a:prstGeom>
          <a:noFill/>
          <a:ln w="9525" algn="ctr">
            <a:solidFill>
              <a:schemeClr val="tx1"/>
            </a:solidFill>
            <a:miter lim="800000"/>
            <a:headEnd/>
            <a:tailEnd/>
          </a:ln>
          <a:effectLst/>
        </p:spPr>
      </p:pic>
      <p:pic>
        <p:nvPicPr>
          <p:cNvPr id="7" name="Picture 6"/>
          <p:cNvPicPr>
            <a:picLocks noChangeAspect="1" noChangeArrowheads="1"/>
          </p:cNvPicPr>
          <p:nvPr/>
        </p:nvPicPr>
        <p:blipFill>
          <a:blip r:embed="rId5"/>
          <a:srcRect/>
          <a:stretch>
            <a:fillRect/>
          </a:stretch>
        </p:blipFill>
        <p:spPr bwMode="auto">
          <a:xfrm>
            <a:off x="275832" y="4440199"/>
            <a:ext cx="3345703" cy="2334571"/>
          </a:xfrm>
          <a:prstGeom prst="rect">
            <a:avLst/>
          </a:prstGeom>
          <a:noFill/>
          <a:ln w="9525" algn="ctr">
            <a:solidFill>
              <a:schemeClr val="tx1"/>
            </a:solidFill>
            <a:miter lim="800000"/>
            <a:headEnd/>
            <a:tailEnd/>
          </a:ln>
          <a:effectLst/>
        </p:spPr>
      </p:pic>
      <p:sp>
        <p:nvSpPr>
          <p:cNvPr id="9" name="Text Box 8"/>
          <p:cNvSpPr txBox="1">
            <a:spLocks noChangeArrowheads="1"/>
          </p:cNvSpPr>
          <p:nvPr/>
        </p:nvSpPr>
        <p:spPr bwMode="auto">
          <a:xfrm>
            <a:off x="3697298" y="1008084"/>
            <a:ext cx="2303462" cy="5421312"/>
          </a:xfrm>
          <a:prstGeom prst="rect">
            <a:avLst/>
          </a:prstGeom>
          <a:noFill/>
          <a:ln w="9525" algn="ctr">
            <a:noFill/>
            <a:miter lim="800000"/>
            <a:headEnd/>
            <a:tailEnd/>
          </a:ln>
          <a:effectLst/>
        </p:spPr>
        <p:txBody>
          <a:bodyPr>
            <a:spAutoFit/>
          </a:bodyPr>
          <a:lstStyle/>
          <a:p>
            <a:pPr>
              <a:lnSpc>
                <a:spcPct val="110000"/>
              </a:lnSpc>
              <a:spcBef>
                <a:spcPct val="50000"/>
              </a:spcBef>
            </a:pPr>
            <a:r>
              <a:rPr lang="zh-CN" altLang="en-US" sz="2000" b="1" dirty="0">
                <a:ea typeface="华文楷体" pitchFamily="2" charset="-122"/>
              </a:rPr>
              <a:t>除了海洋潮汐之外，地球上的大气、地壳等都有潮汐现象（大气潮、固体潮）。</a:t>
            </a:r>
          </a:p>
          <a:p>
            <a:pPr>
              <a:lnSpc>
                <a:spcPct val="110000"/>
              </a:lnSpc>
              <a:spcBef>
                <a:spcPct val="50000"/>
              </a:spcBef>
            </a:pPr>
            <a:r>
              <a:rPr lang="zh-CN" altLang="en-US" sz="2000" b="1" dirty="0">
                <a:ea typeface="华文楷体" pitchFamily="2" charset="-122"/>
              </a:rPr>
              <a:t>地球上海洋潮汐的高度与很多因素有关，除了地理纬度之外，还和具体的地理环境有关。</a:t>
            </a:r>
          </a:p>
          <a:p>
            <a:pPr>
              <a:lnSpc>
                <a:spcPct val="110000"/>
              </a:lnSpc>
              <a:spcBef>
                <a:spcPct val="50000"/>
              </a:spcBef>
            </a:pPr>
            <a:r>
              <a:rPr lang="zh-CN" altLang="en-US" sz="2000" b="1" dirty="0">
                <a:ea typeface="华文楷体" pitchFamily="2" charset="-122"/>
              </a:rPr>
              <a:t>地球上最高潮位在加拿大纽芬兰岛附近的芬地湾</a:t>
            </a:r>
            <a:r>
              <a:rPr lang="en-US" altLang="zh-CN" sz="2000" b="1" dirty="0">
                <a:ea typeface="华文楷体" pitchFamily="2" charset="-122"/>
              </a:rPr>
              <a:t>(</a:t>
            </a:r>
            <a:r>
              <a:rPr lang="en-US" altLang="zh-CN" sz="2000" dirty="0">
                <a:latin typeface="Times New Roman" pitchFamily="18" charset="0"/>
                <a:ea typeface="华文楷体" pitchFamily="2" charset="-122"/>
                <a:cs typeface="Times New Roman" pitchFamily="18" charset="0"/>
              </a:rPr>
              <a:t>Bay of Fundy</a:t>
            </a:r>
            <a:r>
              <a:rPr lang="en-US" altLang="zh-CN" sz="2000" b="1" dirty="0">
                <a:ea typeface="华文楷体" pitchFamily="2" charset="-122"/>
              </a:rPr>
              <a:t>)</a:t>
            </a:r>
            <a:r>
              <a:rPr lang="zh-CN" altLang="en-US" sz="2000" b="1" dirty="0">
                <a:ea typeface="华文楷体" pitchFamily="2" charset="-122"/>
              </a:rPr>
              <a:t>。最高潮差甚至高达</a:t>
            </a:r>
            <a:r>
              <a:rPr lang="en-US" altLang="zh-CN" sz="2000" b="1" dirty="0">
                <a:latin typeface="Times New Roman" pitchFamily="18" charset="0"/>
                <a:ea typeface="华文楷体" pitchFamily="2" charset="-122"/>
              </a:rPr>
              <a:t>17</a:t>
            </a:r>
            <a:r>
              <a:rPr lang="zh-CN" altLang="en-US" sz="2000" b="1" dirty="0">
                <a:ea typeface="华文楷体" pitchFamily="2" charset="-122"/>
              </a:rPr>
              <a:t>米。</a:t>
            </a:r>
          </a:p>
        </p:txBody>
      </p:sp>
      <p:pic>
        <p:nvPicPr>
          <p:cNvPr id="10" name="Picture 2" descr="D:\天体力学基础2009\inout-tide.gif"/>
          <p:cNvPicPr>
            <a:picLocks noChangeAspect="1" noChangeArrowheads="1" noCrop="1"/>
          </p:cNvPicPr>
          <p:nvPr/>
        </p:nvPicPr>
        <p:blipFill>
          <a:blip r:embed="rId6"/>
          <a:srcRect/>
          <a:stretch>
            <a:fillRect/>
          </a:stretch>
        </p:blipFill>
        <p:spPr bwMode="auto">
          <a:xfrm>
            <a:off x="6000760" y="1000108"/>
            <a:ext cx="2903609" cy="181232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5.6.3</a:t>
            </a:r>
            <a:r>
              <a:rPr lang="zh-CN" altLang="en-US" dirty="0"/>
              <a:t> 潮汐作用下的轨道演化</a:t>
            </a:r>
          </a:p>
        </p:txBody>
      </p:sp>
      <p:pic>
        <p:nvPicPr>
          <p:cNvPr id="4" name="图片 3"/>
          <p:cNvPicPr>
            <a:picLocks noChangeAspect="1"/>
          </p:cNvPicPr>
          <p:nvPr/>
        </p:nvPicPr>
        <p:blipFill>
          <a:blip r:embed="rId2"/>
          <a:stretch>
            <a:fillRect/>
          </a:stretch>
        </p:blipFill>
        <p:spPr>
          <a:xfrm>
            <a:off x="251520" y="916520"/>
            <a:ext cx="8588354" cy="3677006"/>
          </a:xfrm>
          <a:prstGeom prst="rect">
            <a:avLst/>
          </a:prstGeom>
        </p:spPr>
      </p:pic>
      <p:sp>
        <p:nvSpPr>
          <p:cNvPr id="5" name="矩形 4"/>
          <p:cNvSpPr/>
          <p:nvPr/>
        </p:nvSpPr>
        <p:spPr>
          <a:xfrm>
            <a:off x="323528" y="1556792"/>
            <a:ext cx="8516346" cy="1008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51520" y="3356992"/>
            <a:ext cx="8588354" cy="3390204"/>
            <a:chOff x="251520" y="3356992"/>
            <a:chExt cx="8588354" cy="3390204"/>
          </a:xfrm>
        </p:grpSpPr>
        <p:pic>
          <p:nvPicPr>
            <p:cNvPr id="7" name="图片 6"/>
            <p:cNvPicPr>
              <a:picLocks noChangeAspect="1"/>
            </p:cNvPicPr>
            <p:nvPr/>
          </p:nvPicPr>
          <p:blipFill>
            <a:blip r:embed="rId3"/>
            <a:stretch>
              <a:fillRect/>
            </a:stretch>
          </p:blipFill>
          <p:spPr>
            <a:xfrm>
              <a:off x="251520" y="3356992"/>
              <a:ext cx="4752528" cy="3390204"/>
            </a:xfrm>
            <a:prstGeom prst="rect">
              <a:avLst/>
            </a:prstGeom>
            <a:ln w="15875">
              <a:solidFill>
                <a:srgbClr val="0000FF"/>
              </a:solidFill>
            </a:ln>
          </p:spPr>
        </p:pic>
        <p:pic>
          <p:nvPicPr>
            <p:cNvPr id="8" name="图片 7"/>
            <p:cNvPicPr>
              <a:picLocks noChangeAspect="1"/>
            </p:cNvPicPr>
            <p:nvPr/>
          </p:nvPicPr>
          <p:blipFill>
            <a:blip r:embed="rId4"/>
            <a:stretch>
              <a:fillRect/>
            </a:stretch>
          </p:blipFill>
          <p:spPr>
            <a:xfrm>
              <a:off x="2903694" y="4149080"/>
              <a:ext cx="5936180" cy="1078117"/>
            </a:xfrm>
            <a:prstGeom prst="rect">
              <a:avLst/>
            </a:prstGeom>
            <a:ln w="19050">
              <a:solidFill>
                <a:srgbClr val="0000FF"/>
              </a:solidFill>
            </a:ln>
            <a:effectLst>
              <a:softEdge rad="0"/>
            </a:effectLst>
          </p:spPr>
        </p:pic>
      </p:grpSp>
      <p:sp>
        <p:nvSpPr>
          <p:cNvPr id="9" name="文本框 13"/>
          <p:cNvSpPr txBox="1"/>
          <p:nvPr/>
        </p:nvSpPr>
        <p:spPr>
          <a:xfrm>
            <a:off x="5559424" y="5847655"/>
            <a:ext cx="3189040" cy="461665"/>
          </a:xfrm>
          <a:prstGeom prst="rect">
            <a:avLst/>
          </a:prstGeom>
          <a:noFill/>
        </p:spPr>
        <p:txBody>
          <a:bodyPr wrap="square" rtlCol="0">
            <a:spAutoFit/>
          </a:bodyPr>
          <a:lstStyle/>
          <a:p>
            <a:r>
              <a:rPr lang="en-US" altLang="zh-CN" sz="2400" b="1" dirty="0" smtClean="0">
                <a:solidFill>
                  <a:srgbClr val="FF0000"/>
                </a:solidFill>
                <a:latin typeface="华文楷体" panose="02010600040101010101" pitchFamily="2" charset="-122"/>
                <a:ea typeface="华文楷体" panose="02010600040101010101" pitchFamily="2" charset="-122"/>
              </a:rPr>
              <a:t>Q value, a big problem!</a:t>
            </a:r>
            <a:endParaRPr lang="zh-CN" altLang="en-US"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0915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5.6.4</a:t>
            </a:r>
            <a:r>
              <a:rPr lang="zh-CN" altLang="en-US" dirty="0" smtClean="0"/>
              <a:t> 二体系统平衡态及稳定性</a:t>
            </a:r>
            <a:endParaRPr lang="zh-CN" altLang="en-US" dirty="0"/>
          </a:p>
        </p:txBody>
      </p:sp>
      <p:graphicFrame>
        <p:nvGraphicFramePr>
          <p:cNvPr id="57346" name="Object 2"/>
          <p:cNvGraphicFramePr>
            <a:graphicFrameLocks noChangeAspect="1"/>
          </p:cNvGraphicFramePr>
          <p:nvPr/>
        </p:nvGraphicFramePr>
        <p:xfrm>
          <a:off x="428596" y="1000108"/>
          <a:ext cx="7156451" cy="1044575"/>
        </p:xfrm>
        <a:graphic>
          <a:graphicData uri="http://schemas.openxmlformats.org/presentationml/2006/ole">
            <mc:AlternateContent xmlns:mc="http://schemas.openxmlformats.org/markup-compatibility/2006">
              <mc:Choice xmlns:v="urn:schemas-microsoft-com:vml" Requires="v">
                <p:oleObj spid="_x0000_s57412" name="Equation" r:id="rId3" imgW="4190760" imgH="609480" progId="Equation.DSMT4">
                  <p:embed/>
                </p:oleObj>
              </mc:Choice>
              <mc:Fallback>
                <p:oleObj name="Equation" r:id="rId3" imgW="4190760" imgH="6094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1000108"/>
                        <a:ext cx="7156451"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7" name="Object 3"/>
          <p:cNvGraphicFramePr>
            <a:graphicFrameLocks noChangeAspect="1"/>
          </p:cNvGraphicFramePr>
          <p:nvPr>
            <p:extLst>
              <p:ext uri="{D42A27DB-BD31-4B8C-83A1-F6EECF244321}">
                <p14:modId xmlns:p14="http://schemas.microsoft.com/office/powerpoint/2010/main" val="1956245485"/>
              </p:ext>
            </p:extLst>
          </p:nvPr>
        </p:nvGraphicFramePr>
        <p:xfrm>
          <a:off x="6929454" y="1571612"/>
          <a:ext cx="1725270" cy="428628"/>
        </p:xfrm>
        <a:graphic>
          <a:graphicData uri="http://schemas.openxmlformats.org/presentationml/2006/ole">
            <mc:AlternateContent xmlns:mc="http://schemas.openxmlformats.org/markup-compatibility/2006">
              <mc:Choice xmlns:v="urn:schemas-microsoft-com:vml" Requires="v">
                <p:oleObj spid="_x0000_s57413" name="Equation" r:id="rId5" imgW="1079280" imgH="266400" progId="Equation.DSMT4">
                  <p:embed/>
                </p:oleObj>
              </mc:Choice>
              <mc:Fallback>
                <p:oleObj name="Equation" r:id="rId5" imgW="1079280" imgH="2664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9454" y="1571612"/>
                        <a:ext cx="1725270" cy="428628"/>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57348" name="Object 4"/>
          <p:cNvGraphicFramePr>
            <a:graphicFrameLocks noChangeAspect="1"/>
          </p:cNvGraphicFramePr>
          <p:nvPr>
            <p:extLst>
              <p:ext uri="{D42A27DB-BD31-4B8C-83A1-F6EECF244321}">
                <p14:modId xmlns:p14="http://schemas.microsoft.com/office/powerpoint/2010/main" val="2083978660"/>
              </p:ext>
            </p:extLst>
          </p:nvPr>
        </p:nvGraphicFramePr>
        <p:xfrm>
          <a:off x="428596" y="2117734"/>
          <a:ext cx="5286412" cy="2452808"/>
        </p:xfrm>
        <a:graphic>
          <a:graphicData uri="http://schemas.openxmlformats.org/presentationml/2006/ole">
            <mc:AlternateContent xmlns:mc="http://schemas.openxmlformats.org/markup-compatibility/2006">
              <mc:Choice xmlns:v="urn:schemas-microsoft-com:vml" Requires="v">
                <p:oleObj spid="_x0000_s57414" name="Equation" r:id="rId7" imgW="3187440" imgH="1473120" progId="Equation.DSMT4">
                  <p:embed/>
                </p:oleObj>
              </mc:Choice>
              <mc:Fallback>
                <p:oleObj name="Equation" r:id="rId7" imgW="3187440" imgH="1473120" progId="Equation.DSMT4">
                  <p:embed/>
                  <p:pic>
                    <p:nvPicPr>
                      <p:cNvPr id="0" name="Picture 4"/>
                      <p:cNvPicPr>
                        <a:picLocks noChangeAspect="1" noChangeArrowheads="1"/>
                      </p:cNvPicPr>
                      <p:nvPr/>
                    </p:nvPicPr>
                    <p:blipFill>
                      <a:blip r:embed="rId8"/>
                      <a:srcRect/>
                      <a:stretch>
                        <a:fillRect/>
                      </a:stretch>
                    </p:blipFill>
                    <p:spPr bwMode="auto">
                      <a:xfrm>
                        <a:off x="428596" y="2117734"/>
                        <a:ext cx="5286412" cy="24528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9" name="Object 5"/>
          <p:cNvGraphicFramePr>
            <a:graphicFrameLocks noChangeAspect="1"/>
          </p:cNvGraphicFramePr>
          <p:nvPr>
            <p:extLst>
              <p:ext uri="{D42A27DB-BD31-4B8C-83A1-F6EECF244321}">
                <p14:modId xmlns:p14="http://schemas.microsoft.com/office/powerpoint/2010/main" val="3399420566"/>
              </p:ext>
            </p:extLst>
          </p:nvPr>
        </p:nvGraphicFramePr>
        <p:xfrm>
          <a:off x="366713" y="4714875"/>
          <a:ext cx="3979862" cy="1177925"/>
        </p:xfrm>
        <a:graphic>
          <a:graphicData uri="http://schemas.openxmlformats.org/presentationml/2006/ole">
            <mc:AlternateContent xmlns:mc="http://schemas.openxmlformats.org/markup-compatibility/2006">
              <mc:Choice xmlns:v="urn:schemas-microsoft-com:vml" Requires="v">
                <p:oleObj spid="_x0000_s57415" name="Equation" r:id="rId9" imgW="2412720" imgH="711000" progId="Equation.DSMT4">
                  <p:embed/>
                </p:oleObj>
              </mc:Choice>
              <mc:Fallback>
                <p:oleObj name="Equation" r:id="rId9" imgW="2412720" imgH="711000" progId="Equation.DSMT4">
                  <p:embed/>
                  <p:pic>
                    <p:nvPicPr>
                      <p:cNvPr id="0" name="Picture 5"/>
                      <p:cNvPicPr>
                        <a:picLocks noChangeAspect="1" noChangeArrowheads="1"/>
                      </p:cNvPicPr>
                      <p:nvPr/>
                    </p:nvPicPr>
                    <p:blipFill>
                      <a:blip r:embed="rId10"/>
                      <a:srcRect/>
                      <a:stretch>
                        <a:fillRect/>
                      </a:stretch>
                    </p:blipFill>
                    <p:spPr bwMode="auto">
                      <a:xfrm>
                        <a:off x="366713" y="4714875"/>
                        <a:ext cx="3979862" cy="117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0" name="Object 6"/>
          <p:cNvGraphicFramePr>
            <a:graphicFrameLocks noChangeAspect="1"/>
          </p:cNvGraphicFramePr>
          <p:nvPr>
            <p:extLst>
              <p:ext uri="{D42A27DB-BD31-4B8C-83A1-F6EECF244321}">
                <p14:modId xmlns:p14="http://schemas.microsoft.com/office/powerpoint/2010/main" val="439218805"/>
              </p:ext>
            </p:extLst>
          </p:nvPr>
        </p:nvGraphicFramePr>
        <p:xfrm>
          <a:off x="6357938" y="5570538"/>
          <a:ext cx="2455862" cy="776287"/>
        </p:xfrm>
        <a:graphic>
          <a:graphicData uri="http://schemas.openxmlformats.org/presentationml/2006/ole">
            <mc:AlternateContent xmlns:mc="http://schemas.openxmlformats.org/markup-compatibility/2006">
              <mc:Choice xmlns:v="urn:schemas-microsoft-com:vml" Requires="v">
                <p:oleObj spid="_x0000_s57416" name="Equation" r:id="rId11" imgW="1536480" imgH="482400" progId="Equation.DSMT4">
                  <p:embed/>
                </p:oleObj>
              </mc:Choice>
              <mc:Fallback>
                <p:oleObj name="Equation" r:id="rId11" imgW="1536480" imgH="4824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57938" y="5570538"/>
                        <a:ext cx="2455862" cy="776287"/>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graphicFrame>
        <p:nvGraphicFramePr>
          <p:cNvPr id="57351" name="Object 7"/>
          <p:cNvGraphicFramePr>
            <a:graphicFrameLocks noChangeAspect="1"/>
          </p:cNvGraphicFramePr>
          <p:nvPr>
            <p:extLst>
              <p:ext uri="{D42A27DB-BD31-4B8C-83A1-F6EECF244321}">
                <p14:modId xmlns:p14="http://schemas.microsoft.com/office/powerpoint/2010/main" val="2474856326"/>
              </p:ext>
            </p:extLst>
          </p:nvPr>
        </p:nvGraphicFramePr>
        <p:xfrm>
          <a:off x="323528" y="6342335"/>
          <a:ext cx="4746625" cy="327025"/>
        </p:xfrm>
        <a:graphic>
          <a:graphicData uri="http://schemas.openxmlformats.org/presentationml/2006/ole">
            <mc:AlternateContent xmlns:mc="http://schemas.openxmlformats.org/markup-compatibility/2006">
              <mc:Choice xmlns:v="urn:schemas-microsoft-com:vml" Requires="v">
                <p:oleObj spid="_x0000_s57417" name="Equation" r:id="rId13" imgW="2971800" imgH="203040" progId="Equation.DSMT4">
                  <p:embed/>
                </p:oleObj>
              </mc:Choice>
              <mc:Fallback>
                <p:oleObj name="Equation" r:id="rId13" imgW="2971800" imgH="203040" progId="Equation.DSMT4">
                  <p:embed/>
                  <p:pic>
                    <p:nvPicPr>
                      <p:cNvPr id="0" name="Picture 7"/>
                      <p:cNvPicPr>
                        <a:picLocks noChangeAspect="1" noChangeArrowheads="1"/>
                      </p:cNvPicPr>
                      <p:nvPr/>
                    </p:nvPicPr>
                    <p:blipFill>
                      <a:blip r:embed="rId14"/>
                      <a:srcRect/>
                      <a:stretch>
                        <a:fillRect/>
                      </a:stretch>
                    </p:blipFill>
                    <p:spPr bwMode="auto">
                      <a:xfrm>
                        <a:off x="323528" y="6342335"/>
                        <a:ext cx="4746625" cy="327025"/>
                      </a:xfrm>
                      <a:prstGeom prst="rect">
                        <a:avLst/>
                      </a:prstGeom>
                      <a:noFill/>
                      <a:ln>
                        <a:noFill/>
                      </a:ln>
                      <a:extLst>
                        <a:ext uri="{909E8E84-426E-40DD-AFC4-6F175D3DCCD1}">
                          <a14:hiddenFill xmlns:a14="http://schemas.microsoft.com/office/drawing/2010/main">
                            <a:solidFill>
                              <a:srgbClr val="FFCC00">
                                <a:alpha val="50000"/>
                              </a:srgbClr>
                            </a:solidFill>
                          </a14:hiddenFill>
                        </a:ext>
                        <a:ext uri="{91240B29-F687-4F45-9708-019B960494DF}">
                          <a14:hiddenLine xmlns:a14="http://schemas.microsoft.com/office/drawing/2010/main" w="28575">
                            <a:solidFill>
                              <a:srgbClr val="FFCC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7349"/>
                                        </p:tgtEl>
                                        <p:attrNameLst>
                                          <p:attrName>style.visibility</p:attrName>
                                        </p:attrNameLst>
                                      </p:cBhvr>
                                      <p:to>
                                        <p:strVal val="visible"/>
                                      </p:to>
                                    </p:set>
                                    <p:anim calcmode="lin" valueType="num">
                                      <p:cBhvr additive="base">
                                        <p:cTn id="11" dur="500" fill="hold"/>
                                        <p:tgtEl>
                                          <p:spTgt spid="57349"/>
                                        </p:tgtEl>
                                        <p:attrNameLst>
                                          <p:attrName>ppt_x</p:attrName>
                                        </p:attrNameLst>
                                      </p:cBhvr>
                                      <p:tavLst>
                                        <p:tav tm="0">
                                          <p:val>
                                            <p:strVal val="#ppt_x"/>
                                          </p:val>
                                        </p:tav>
                                        <p:tav tm="100000">
                                          <p:val>
                                            <p:strVal val="#ppt_x"/>
                                          </p:val>
                                        </p:tav>
                                      </p:tavLst>
                                    </p:anim>
                                    <p:anim calcmode="lin" valueType="num">
                                      <p:cBhvr additive="base">
                                        <p:cTn id="12" dur="500" fill="hold"/>
                                        <p:tgtEl>
                                          <p:spTgt spid="5734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7350"/>
                                        </p:tgtEl>
                                        <p:attrNameLst>
                                          <p:attrName>style.visibility</p:attrName>
                                        </p:attrNameLst>
                                      </p:cBhvr>
                                      <p:to>
                                        <p:strVal val="visible"/>
                                      </p:to>
                                    </p:set>
                                    <p:anim calcmode="lin" valueType="num">
                                      <p:cBhvr additive="base">
                                        <p:cTn id="15" dur="500" fill="hold"/>
                                        <p:tgtEl>
                                          <p:spTgt spid="57350"/>
                                        </p:tgtEl>
                                        <p:attrNameLst>
                                          <p:attrName>ppt_x</p:attrName>
                                        </p:attrNameLst>
                                      </p:cBhvr>
                                      <p:tavLst>
                                        <p:tav tm="0">
                                          <p:val>
                                            <p:strVal val="#ppt_x"/>
                                          </p:val>
                                        </p:tav>
                                        <p:tav tm="100000">
                                          <p:val>
                                            <p:strVal val="#ppt_x"/>
                                          </p:val>
                                        </p:tav>
                                      </p:tavLst>
                                    </p:anim>
                                    <p:anim calcmode="lin" valueType="num">
                                      <p:cBhvr additive="base">
                                        <p:cTn id="16" dur="500" fill="hold"/>
                                        <p:tgtEl>
                                          <p:spTgt spid="5735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351"/>
                                        </p:tgtEl>
                                        <p:attrNameLst>
                                          <p:attrName>style.visibility</p:attrName>
                                        </p:attrNameLst>
                                      </p:cBhvr>
                                      <p:to>
                                        <p:strVal val="visible"/>
                                      </p:to>
                                    </p:set>
                                    <p:anim calcmode="lin" valueType="num">
                                      <p:cBhvr additive="base">
                                        <p:cTn id="19" dur="500" fill="hold"/>
                                        <p:tgtEl>
                                          <p:spTgt spid="57351"/>
                                        </p:tgtEl>
                                        <p:attrNameLst>
                                          <p:attrName>ppt_x</p:attrName>
                                        </p:attrNameLst>
                                      </p:cBhvr>
                                      <p:tavLst>
                                        <p:tav tm="0">
                                          <p:val>
                                            <p:strVal val="#ppt_x"/>
                                          </p:val>
                                        </p:tav>
                                        <p:tav tm="100000">
                                          <p:val>
                                            <p:strVal val="#ppt_x"/>
                                          </p:val>
                                        </p:tav>
                                      </p:tavLst>
                                    </p:anim>
                                    <p:anim calcmode="lin" valueType="num">
                                      <p:cBhvr additive="base">
                                        <p:cTn id="20" dur="500" fill="hold"/>
                                        <p:tgtEl>
                                          <p:spTgt spid="573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5.6.1</a:t>
            </a:r>
            <a:r>
              <a:rPr lang="zh-CN" altLang="en-US" dirty="0" smtClean="0"/>
              <a:t> 起潮力、潮汐变形</a:t>
            </a:r>
            <a:endParaRPr lang="zh-CN" altLang="en-US" dirty="0"/>
          </a:p>
        </p:txBody>
      </p:sp>
      <p:sp>
        <p:nvSpPr>
          <p:cNvPr id="4" name="Line 2"/>
          <p:cNvSpPr>
            <a:spLocks noChangeShapeType="1"/>
          </p:cNvSpPr>
          <p:nvPr/>
        </p:nvSpPr>
        <p:spPr bwMode="auto">
          <a:xfrm flipH="1">
            <a:off x="6848475" y="5578475"/>
            <a:ext cx="79375" cy="276225"/>
          </a:xfrm>
          <a:prstGeom prst="line">
            <a:avLst/>
          </a:prstGeom>
          <a:noFill/>
          <a:ln w="19050">
            <a:solidFill>
              <a:srgbClr val="FF3300"/>
            </a:solidFill>
            <a:round/>
            <a:headEnd/>
            <a:tailEnd/>
          </a:ln>
          <a:effectLst/>
        </p:spPr>
        <p:txBody>
          <a:bodyPr/>
          <a:lstStyle/>
          <a:p>
            <a:endParaRPr lang="zh-CN" altLang="en-US"/>
          </a:p>
        </p:txBody>
      </p:sp>
      <p:graphicFrame>
        <p:nvGraphicFramePr>
          <p:cNvPr id="5" name="Object 4"/>
          <p:cNvGraphicFramePr>
            <a:graphicFrameLocks noGrp="1" noChangeAspect="1"/>
          </p:cNvGraphicFramePr>
          <p:nvPr>
            <p:ph sz="quarter" idx="4294967295"/>
          </p:nvPr>
        </p:nvGraphicFramePr>
        <p:xfrm>
          <a:off x="755650" y="2457450"/>
          <a:ext cx="3744913" cy="466725"/>
        </p:xfrm>
        <a:graphic>
          <a:graphicData uri="http://schemas.openxmlformats.org/presentationml/2006/ole">
            <mc:AlternateContent xmlns:mc="http://schemas.openxmlformats.org/markup-compatibility/2006">
              <mc:Choice xmlns:v="urn:schemas-microsoft-com:vml" Requires="v">
                <p:oleObj spid="_x0000_s21671" name="Equation" r:id="rId3" imgW="1904760" imgH="241200" progId="Equation.DSMT4">
                  <p:embed/>
                </p:oleObj>
              </mc:Choice>
              <mc:Fallback>
                <p:oleObj name="Equation" r:id="rId3" imgW="1904760" imgH="241200" progId="Equation.DSMT4">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457450"/>
                        <a:ext cx="3744913"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Grp="1" noChangeAspect="1"/>
          </p:cNvGraphicFramePr>
          <p:nvPr>
            <p:ph sz="quarter" idx="4294967295"/>
          </p:nvPr>
        </p:nvGraphicFramePr>
        <p:xfrm>
          <a:off x="827088" y="6286520"/>
          <a:ext cx="1657350" cy="479425"/>
        </p:xfrm>
        <a:graphic>
          <a:graphicData uri="http://schemas.openxmlformats.org/presentationml/2006/ole">
            <mc:AlternateContent xmlns:mc="http://schemas.openxmlformats.org/markup-compatibility/2006">
              <mc:Choice xmlns:v="urn:schemas-microsoft-com:vml" Requires="v">
                <p:oleObj spid="_x0000_s21672" name="Equation" r:id="rId5" imgW="888840" imgH="253800" progId="Equation.DSMT4">
                  <p:embed/>
                </p:oleObj>
              </mc:Choice>
              <mc:Fallback>
                <p:oleObj name="Equation" r:id="rId5" imgW="888840" imgH="253800" progId="Equation.DSMT4">
                  <p:embed/>
                  <p:pic>
                    <p:nvPicPr>
                      <p:cNvPr id="0" name="Picture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6286520"/>
                        <a:ext cx="16573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7"/>
          <p:cNvSpPr txBox="1">
            <a:spLocks noChangeArrowheads="1"/>
          </p:cNvSpPr>
          <p:nvPr/>
        </p:nvSpPr>
        <p:spPr bwMode="auto">
          <a:xfrm>
            <a:off x="285720" y="1071546"/>
            <a:ext cx="5429288" cy="1323439"/>
          </a:xfrm>
          <a:prstGeom prst="rect">
            <a:avLst/>
          </a:prstGeom>
          <a:noFill/>
          <a:ln w="9525" algn="ctr">
            <a:noFill/>
            <a:miter lim="800000"/>
            <a:headEnd/>
            <a:tailEnd/>
          </a:ln>
          <a:effectLst/>
        </p:spPr>
        <p:txBody>
          <a:bodyPr wrap="square">
            <a:spAutoFit/>
          </a:bodyPr>
          <a:lstStyle/>
          <a:p>
            <a:pPr>
              <a:spcBef>
                <a:spcPct val="50000"/>
              </a:spcBef>
            </a:pPr>
            <a:r>
              <a:rPr lang="zh-CN" altLang="en-US" sz="2000" dirty="0">
                <a:latin typeface="+mn-ea"/>
                <a:ea typeface="+mn-ea"/>
              </a:rPr>
              <a:t>一颗行星和一颗卫星在万有引力作用下以圆轨道相互绕</a:t>
            </a:r>
            <a:r>
              <a:rPr lang="zh-CN" altLang="en-US" sz="2000" dirty="0" smtClean="0">
                <a:latin typeface="+mn-ea"/>
                <a:ea typeface="+mn-ea"/>
              </a:rPr>
              <a:t>转</a:t>
            </a:r>
            <a:r>
              <a:rPr lang="en-US" altLang="zh-CN" sz="2000" dirty="0" smtClean="0">
                <a:latin typeface="+mn-ea"/>
                <a:ea typeface="+mn-ea"/>
              </a:rPr>
              <a:t>,</a:t>
            </a:r>
            <a:r>
              <a:rPr lang="zh-CN" altLang="en-US" sz="2000" dirty="0" smtClean="0">
                <a:latin typeface="+mn-ea"/>
                <a:ea typeface="+mn-ea"/>
              </a:rPr>
              <a:t>它们</a:t>
            </a:r>
            <a:r>
              <a:rPr lang="zh-CN" altLang="en-US" sz="2000" dirty="0">
                <a:latin typeface="+mn-ea"/>
                <a:ea typeface="+mn-ea"/>
              </a:rPr>
              <a:t>相互运动的轨道半长径为</a:t>
            </a:r>
            <a:r>
              <a:rPr lang="en-US" altLang="zh-CN" sz="2000" i="1" dirty="0">
                <a:latin typeface="Times New Roman" pitchFamily="18" charset="0"/>
                <a:ea typeface="+mn-ea"/>
                <a:cs typeface="Times New Roman" pitchFamily="18" charset="0"/>
              </a:rPr>
              <a:t>a</a:t>
            </a:r>
            <a:r>
              <a:rPr lang="en-US" altLang="zh-CN" sz="2000" dirty="0">
                <a:latin typeface="+mn-ea"/>
                <a:ea typeface="+mn-ea"/>
              </a:rPr>
              <a:t>.</a:t>
            </a:r>
            <a:r>
              <a:rPr lang="zh-CN" altLang="en-US" sz="2000" dirty="0" smtClean="0">
                <a:latin typeface="+mn-ea"/>
                <a:ea typeface="+mn-ea"/>
              </a:rPr>
              <a:t>在质心</a:t>
            </a:r>
            <a:r>
              <a:rPr lang="en-US" altLang="zh-CN" sz="2000" dirty="0">
                <a:latin typeface="+mn-ea"/>
                <a:ea typeface="+mn-ea"/>
              </a:rPr>
              <a:t>(</a:t>
            </a:r>
            <a:r>
              <a:rPr lang="zh-CN" altLang="en-US" sz="2000" dirty="0">
                <a:latin typeface="+mn-ea"/>
                <a:ea typeface="+mn-ea"/>
              </a:rPr>
              <a:t>惯性</a:t>
            </a:r>
            <a:r>
              <a:rPr lang="en-US" altLang="zh-CN" sz="2000" dirty="0">
                <a:latin typeface="+mn-ea"/>
                <a:ea typeface="+mn-ea"/>
              </a:rPr>
              <a:t>)</a:t>
            </a:r>
            <a:r>
              <a:rPr lang="zh-CN" altLang="en-US" sz="2000" dirty="0">
                <a:latin typeface="+mn-ea"/>
                <a:ea typeface="+mn-ea"/>
              </a:rPr>
              <a:t>坐标系</a:t>
            </a:r>
            <a:r>
              <a:rPr lang="zh-CN" altLang="en-US" sz="2000" dirty="0" smtClean="0">
                <a:latin typeface="+mn-ea"/>
                <a:ea typeface="+mn-ea"/>
              </a:rPr>
              <a:t>下</a:t>
            </a:r>
            <a:r>
              <a:rPr lang="en-US" altLang="zh-CN" sz="2000" dirty="0" smtClean="0">
                <a:latin typeface="+mn-ea"/>
                <a:ea typeface="+mn-ea"/>
              </a:rPr>
              <a:t>,</a:t>
            </a:r>
            <a:r>
              <a:rPr lang="zh-CN" altLang="en-US" sz="2000" dirty="0" smtClean="0">
                <a:latin typeface="+mn-ea"/>
                <a:ea typeface="+mn-ea"/>
              </a:rPr>
              <a:t>行星</a:t>
            </a:r>
            <a:r>
              <a:rPr lang="zh-CN" altLang="en-US" sz="2000" dirty="0">
                <a:latin typeface="+mn-ea"/>
                <a:ea typeface="+mn-ea"/>
              </a:rPr>
              <a:t>和卫星分别以半长径</a:t>
            </a:r>
            <a:r>
              <a:rPr lang="en-US" altLang="zh-CN" sz="2000" i="1" dirty="0" err="1">
                <a:latin typeface="Times New Roman" pitchFamily="18" charset="0"/>
                <a:ea typeface="华文楷体" pitchFamily="2" charset="-122"/>
                <a:cs typeface="Times New Roman" pitchFamily="18" charset="0"/>
              </a:rPr>
              <a:t>a</a:t>
            </a:r>
            <a:r>
              <a:rPr lang="en-US" altLang="zh-CN" sz="2000" baseline="-25000" dirty="0" err="1">
                <a:latin typeface="Times New Roman" pitchFamily="18" charset="0"/>
                <a:ea typeface="华文楷体" pitchFamily="2" charset="-122"/>
                <a:cs typeface="Times New Roman" pitchFamily="18" charset="0"/>
              </a:rPr>
              <a:t>p</a:t>
            </a:r>
            <a:r>
              <a:rPr lang="en-US" altLang="zh-CN" sz="2000" dirty="0" err="1">
                <a:latin typeface="Times New Roman" pitchFamily="18" charset="0"/>
                <a:ea typeface="华文楷体" pitchFamily="2" charset="-122"/>
                <a:cs typeface="Times New Roman" pitchFamily="18" charset="0"/>
              </a:rPr>
              <a:t>,</a:t>
            </a:r>
            <a:r>
              <a:rPr lang="en-US" altLang="zh-CN" sz="2000" i="1" dirty="0" err="1">
                <a:latin typeface="Times New Roman" pitchFamily="18" charset="0"/>
                <a:ea typeface="华文楷体" pitchFamily="2" charset="-122"/>
                <a:cs typeface="Times New Roman" pitchFamily="18" charset="0"/>
              </a:rPr>
              <a:t>a</a:t>
            </a:r>
            <a:r>
              <a:rPr lang="en-US" altLang="zh-CN" sz="2000" baseline="-25000" dirty="0" err="1">
                <a:latin typeface="Times New Roman" pitchFamily="18" charset="0"/>
                <a:ea typeface="华文楷体" pitchFamily="2" charset="-122"/>
                <a:cs typeface="Times New Roman" pitchFamily="18" charset="0"/>
              </a:rPr>
              <a:t>s</a:t>
            </a:r>
            <a:r>
              <a:rPr lang="zh-CN" altLang="en-US" sz="2000" dirty="0">
                <a:latin typeface="+mn-ea"/>
                <a:ea typeface="+mn-ea"/>
              </a:rPr>
              <a:t>绕质心</a:t>
            </a:r>
            <a:r>
              <a:rPr lang="zh-CN" altLang="en-US" sz="2000" dirty="0" smtClean="0">
                <a:latin typeface="+mn-ea"/>
                <a:ea typeface="+mn-ea"/>
              </a:rPr>
              <a:t>运动</a:t>
            </a:r>
            <a:r>
              <a:rPr lang="en-US" altLang="zh-CN" sz="2000" dirty="0" smtClean="0">
                <a:latin typeface="+mn-ea"/>
                <a:ea typeface="+mn-ea"/>
              </a:rPr>
              <a:t>,</a:t>
            </a:r>
            <a:r>
              <a:rPr lang="zh-CN" altLang="en-US" sz="2000" dirty="0" smtClean="0">
                <a:latin typeface="+mn-ea"/>
                <a:ea typeface="+mn-ea"/>
              </a:rPr>
              <a:t>两</a:t>
            </a:r>
            <a:r>
              <a:rPr lang="zh-CN" altLang="en-US" sz="2000" dirty="0">
                <a:latin typeface="+mn-ea"/>
                <a:ea typeface="+mn-ea"/>
              </a:rPr>
              <a:t>个半长径之间</a:t>
            </a:r>
            <a:r>
              <a:rPr lang="zh-CN" altLang="en-US" sz="2000" dirty="0" smtClean="0">
                <a:latin typeface="+mn-ea"/>
                <a:ea typeface="+mn-ea"/>
              </a:rPr>
              <a:t>满足关系</a:t>
            </a:r>
            <a:r>
              <a:rPr lang="zh-CN" altLang="en-US" sz="2000" dirty="0">
                <a:latin typeface="+mn-ea"/>
                <a:ea typeface="+mn-ea"/>
              </a:rPr>
              <a:t>：</a:t>
            </a:r>
          </a:p>
        </p:txBody>
      </p:sp>
      <p:graphicFrame>
        <p:nvGraphicFramePr>
          <p:cNvPr id="9" name="Object 8"/>
          <p:cNvGraphicFramePr>
            <a:graphicFrameLocks noGrp="1" noChangeAspect="1"/>
          </p:cNvGraphicFramePr>
          <p:nvPr>
            <p:ph sz="quarter" idx="4294967295"/>
          </p:nvPr>
        </p:nvGraphicFramePr>
        <p:xfrm>
          <a:off x="6516688" y="5876925"/>
          <a:ext cx="192087" cy="288925"/>
        </p:xfrm>
        <a:graphic>
          <a:graphicData uri="http://schemas.openxmlformats.org/presentationml/2006/ole">
            <mc:AlternateContent xmlns:mc="http://schemas.openxmlformats.org/markup-compatibility/2006">
              <mc:Choice xmlns:v="urn:schemas-microsoft-com:vml" Requires="v">
                <p:oleObj spid="_x0000_s21673" name="Equation" r:id="rId7" imgW="152280" imgH="228600" progId="Equation.DSMT4">
                  <p:embed/>
                </p:oleObj>
              </mc:Choice>
              <mc:Fallback>
                <p:oleObj name="Equation" r:id="rId7" imgW="152280" imgH="228600" progId="Equation.DSMT4">
                  <p:embed/>
                  <p:pic>
                    <p:nvPicPr>
                      <p:cNvPr id="0" name="Picture 4"/>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688" y="5876925"/>
                        <a:ext cx="192087"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9"/>
          <p:cNvGraphicFramePr>
            <a:graphicFrameLocks noChangeAspect="1"/>
          </p:cNvGraphicFramePr>
          <p:nvPr/>
        </p:nvGraphicFramePr>
        <p:xfrm>
          <a:off x="6948488" y="5478463"/>
          <a:ext cx="255587" cy="327025"/>
        </p:xfrm>
        <a:graphic>
          <a:graphicData uri="http://schemas.openxmlformats.org/presentationml/2006/ole">
            <mc:AlternateContent xmlns:mc="http://schemas.openxmlformats.org/markup-compatibility/2006">
              <mc:Choice xmlns:v="urn:schemas-microsoft-com:vml" Requires="v">
                <p:oleObj spid="_x0000_s21674" name="Equation" r:id="rId9" imgW="177480" imgH="228600" progId="Equation.DSMT4">
                  <p:embed/>
                </p:oleObj>
              </mc:Choice>
              <mc:Fallback>
                <p:oleObj name="Equation" r:id="rId9" imgW="177480" imgH="2286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8488" y="5478463"/>
                        <a:ext cx="255587"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 name="Group 10"/>
          <p:cNvGrpSpPr>
            <a:grpSpLocks/>
          </p:cNvGrpSpPr>
          <p:nvPr/>
        </p:nvGrpSpPr>
        <p:grpSpPr bwMode="auto">
          <a:xfrm>
            <a:off x="5795963" y="919165"/>
            <a:ext cx="3168650" cy="2938463"/>
            <a:chOff x="2517" y="1888"/>
            <a:chExt cx="1996" cy="1851"/>
          </a:xfrm>
        </p:grpSpPr>
        <p:sp>
          <p:nvSpPr>
            <p:cNvPr id="12" name="Oval 11"/>
            <p:cNvSpPr>
              <a:spLocks noChangeArrowheads="1"/>
            </p:cNvSpPr>
            <p:nvPr/>
          </p:nvSpPr>
          <p:spPr bwMode="auto">
            <a:xfrm>
              <a:off x="2699" y="3113"/>
              <a:ext cx="454" cy="453"/>
            </a:xfrm>
            <a:prstGeom prst="ellipse">
              <a:avLst/>
            </a:prstGeom>
            <a:solidFill>
              <a:srgbClr val="3366FF">
                <a:alpha val="70000"/>
              </a:srgbClr>
            </a:solidFill>
            <a:ln w="9525" algn="ctr">
              <a:solidFill>
                <a:srgbClr val="3366FF"/>
              </a:solidFill>
              <a:round/>
              <a:headEnd/>
              <a:tailEnd/>
            </a:ln>
            <a:effectLst/>
          </p:spPr>
          <p:txBody>
            <a:bodyPr wrap="none" anchor="ctr"/>
            <a:lstStyle/>
            <a:p>
              <a:endParaRPr lang="zh-CN" altLang="en-US"/>
            </a:p>
          </p:txBody>
        </p:sp>
        <p:sp>
          <p:nvSpPr>
            <p:cNvPr id="13" name="Oval 12"/>
            <p:cNvSpPr>
              <a:spLocks noChangeAspect="1" noChangeArrowheads="1"/>
            </p:cNvSpPr>
            <p:nvPr/>
          </p:nvSpPr>
          <p:spPr bwMode="auto">
            <a:xfrm>
              <a:off x="4195" y="1979"/>
              <a:ext cx="159" cy="159"/>
            </a:xfrm>
            <a:prstGeom prst="ellipse">
              <a:avLst/>
            </a:prstGeom>
            <a:solidFill>
              <a:srgbClr val="800080">
                <a:alpha val="70000"/>
              </a:srgbClr>
            </a:solidFill>
            <a:ln w="9525" algn="ctr">
              <a:solidFill>
                <a:srgbClr val="993366"/>
              </a:solidFill>
              <a:round/>
              <a:headEnd/>
              <a:tailEnd/>
            </a:ln>
            <a:effectLst/>
          </p:spPr>
          <p:txBody>
            <a:bodyPr wrap="none" anchor="ctr"/>
            <a:lstStyle/>
            <a:p>
              <a:endParaRPr lang="zh-CN" altLang="en-US"/>
            </a:p>
          </p:txBody>
        </p:sp>
        <p:sp>
          <p:nvSpPr>
            <p:cNvPr id="14" name="Line 13"/>
            <p:cNvSpPr>
              <a:spLocks noChangeShapeType="1"/>
            </p:cNvSpPr>
            <p:nvPr/>
          </p:nvSpPr>
          <p:spPr bwMode="auto">
            <a:xfrm flipV="1">
              <a:off x="2925" y="2062"/>
              <a:ext cx="1344" cy="1277"/>
            </a:xfrm>
            <a:prstGeom prst="line">
              <a:avLst/>
            </a:prstGeom>
            <a:noFill/>
            <a:ln w="19050">
              <a:solidFill>
                <a:schemeClr val="tx1"/>
              </a:solidFill>
              <a:round/>
              <a:headEnd type="oval" w="med" len="med"/>
              <a:tailEnd type="oval" w="med" len="med"/>
            </a:ln>
            <a:effectLst/>
          </p:spPr>
          <p:txBody>
            <a:bodyPr/>
            <a:lstStyle/>
            <a:p>
              <a:endParaRPr lang="zh-CN" altLang="en-US"/>
            </a:p>
          </p:txBody>
        </p:sp>
        <p:sp>
          <p:nvSpPr>
            <p:cNvPr id="15" name="Oval 14"/>
            <p:cNvSpPr>
              <a:spLocks noChangeArrowheads="1"/>
            </p:cNvSpPr>
            <p:nvPr/>
          </p:nvSpPr>
          <p:spPr bwMode="auto">
            <a:xfrm>
              <a:off x="2789" y="2568"/>
              <a:ext cx="907" cy="907"/>
            </a:xfrm>
            <a:prstGeom prst="ellipse">
              <a:avLst/>
            </a:prstGeom>
            <a:noFill/>
            <a:ln w="19050" algn="ctr">
              <a:solidFill>
                <a:schemeClr val="tx1"/>
              </a:solidFill>
              <a:prstDash val="dash"/>
              <a:round/>
              <a:headEnd/>
              <a:tailEnd/>
            </a:ln>
            <a:effectLst/>
          </p:spPr>
          <p:txBody>
            <a:bodyPr wrap="none" anchor="ctr"/>
            <a:lstStyle/>
            <a:p>
              <a:endParaRPr lang="zh-CN" altLang="en-US"/>
            </a:p>
          </p:txBody>
        </p:sp>
        <p:sp>
          <p:nvSpPr>
            <p:cNvPr id="16" name="Line 15"/>
            <p:cNvSpPr>
              <a:spLocks noChangeShapeType="1"/>
            </p:cNvSpPr>
            <p:nvPr/>
          </p:nvSpPr>
          <p:spPr bwMode="auto">
            <a:xfrm flipH="1" flipV="1">
              <a:off x="3081" y="2613"/>
              <a:ext cx="145" cy="440"/>
            </a:xfrm>
            <a:prstGeom prst="line">
              <a:avLst/>
            </a:prstGeom>
            <a:noFill/>
            <a:ln w="9525">
              <a:solidFill>
                <a:schemeClr val="tx1"/>
              </a:solidFill>
              <a:round/>
              <a:headEnd type="oval" w="med" len="med"/>
              <a:tailEnd type="triangle" w="med" len="med"/>
            </a:ln>
            <a:effectLst/>
          </p:spPr>
          <p:txBody>
            <a:bodyPr/>
            <a:lstStyle/>
            <a:p>
              <a:endParaRPr lang="zh-CN" altLang="en-US"/>
            </a:p>
          </p:txBody>
        </p:sp>
        <p:graphicFrame>
          <p:nvGraphicFramePr>
            <p:cNvPr id="17" name="Object 16"/>
            <p:cNvGraphicFramePr>
              <a:graphicFrameLocks noChangeAspect="1"/>
            </p:cNvGraphicFramePr>
            <p:nvPr/>
          </p:nvGraphicFramePr>
          <p:xfrm>
            <a:off x="3742" y="2478"/>
            <a:ext cx="184" cy="255"/>
          </p:xfrm>
          <a:graphic>
            <a:graphicData uri="http://schemas.openxmlformats.org/presentationml/2006/ole">
              <mc:AlternateContent xmlns:mc="http://schemas.openxmlformats.org/markup-compatibility/2006">
                <mc:Choice xmlns:v="urn:schemas-microsoft-com:vml" Requires="v">
                  <p:oleObj spid="_x0000_s21675" name="Equation" r:id="rId11" imgW="164880" imgH="228600" progId="Equation.DSMT4">
                    <p:embed/>
                  </p:oleObj>
                </mc:Choice>
                <mc:Fallback>
                  <p:oleObj name="Equation" r:id="rId11" imgW="164880" imgH="2286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2" y="2478"/>
                          <a:ext cx="184"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7"/>
            <p:cNvGraphicFramePr>
              <a:graphicFrameLocks noChangeAspect="1"/>
            </p:cNvGraphicFramePr>
            <p:nvPr/>
          </p:nvGraphicFramePr>
          <p:xfrm>
            <a:off x="3166" y="2614"/>
            <a:ext cx="199" cy="270"/>
          </p:xfrm>
          <a:graphic>
            <a:graphicData uri="http://schemas.openxmlformats.org/presentationml/2006/ole">
              <mc:AlternateContent xmlns:mc="http://schemas.openxmlformats.org/markup-compatibility/2006">
                <mc:Choice xmlns:v="urn:schemas-microsoft-com:vml" Requires="v">
                  <p:oleObj spid="_x0000_s21676" name="Equation" r:id="rId13" imgW="177480" imgH="241200" progId="Equation.DSMT4">
                    <p:embed/>
                  </p:oleObj>
                </mc:Choice>
                <mc:Fallback>
                  <p:oleObj name="Equation" r:id="rId13" imgW="177480" imgH="2412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6" y="2614"/>
                          <a:ext cx="19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8"/>
            <p:cNvGraphicFramePr>
              <a:graphicFrameLocks noChangeAspect="1"/>
            </p:cNvGraphicFramePr>
            <p:nvPr/>
          </p:nvGraphicFramePr>
          <p:xfrm>
            <a:off x="3969" y="1888"/>
            <a:ext cx="213" cy="256"/>
          </p:xfrm>
          <a:graphic>
            <a:graphicData uri="http://schemas.openxmlformats.org/presentationml/2006/ole">
              <mc:AlternateContent xmlns:mc="http://schemas.openxmlformats.org/markup-compatibility/2006">
                <mc:Choice xmlns:v="urn:schemas-microsoft-com:vml" Requires="v">
                  <p:oleObj spid="_x0000_s21677" name="Equation" r:id="rId15" imgW="190440" imgH="228600" progId="Equation.DSMT4">
                    <p:embed/>
                  </p:oleObj>
                </mc:Choice>
                <mc:Fallback>
                  <p:oleObj name="Equation" r:id="rId15" imgW="190440" imgH="2286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69" y="1888"/>
                          <a:ext cx="213"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19"/>
            <p:cNvGraphicFramePr>
              <a:graphicFrameLocks noChangeAspect="1"/>
            </p:cNvGraphicFramePr>
            <p:nvPr/>
          </p:nvGraphicFramePr>
          <p:xfrm>
            <a:off x="2517" y="3022"/>
            <a:ext cx="227" cy="270"/>
          </p:xfrm>
          <a:graphic>
            <a:graphicData uri="http://schemas.openxmlformats.org/presentationml/2006/ole">
              <mc:AlternateContent xmlns:mc="http://schemas.openxmlformats.org/markup-compatibility/2006">
                <mc:Choice xmlns:v="urn:schemas-microsoft-com:vml" Requires="v">
                  <p:oleObj spid="_x0000_s21678" name="公式" r:id="rId17" imgW="203040" imgH="241200" progId="Equation.3">
                    <p:embed/>
                  </p:oleObj>
                </mc:Choice>
                <mc:Fallback>
                  <p:oleObj name="公式" r:id="rId17" imgW="203040" imgH="2412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17" y="3022"/>
                          <a:ext cx="22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20"/>
            <p:cNvSpPr txBox="1">
              <a:spLocks noChangeArrowheads="1"/>
            </p:cNvSpPr>
            <p:nvPr/>
          </p:nvSpPr>
          <p:spPr bwMode="auto">
            <a:xfrm>
              <a:off x="3197" y="2961"/>
              <a:ext cx="454" cy="288"/>
            </a:xfrm>
            <a:prstGeom prst="rect">
              <a:avLst/>
            </a:prstGeom>
            <a:noFill/>
            <a:ln w="9525" algn="ctr">
              <a:noFill/>
              <a:miter lim="800000"/>
              <a:headEnd/>
              <a:tailEnd/>
            </a:ln>
            <a:effectLst/>
          </p:spPr>
          <p:txBody>
            <a:bodyPr>
              <a:spAutoFit/>
            </a:bodyPr>
            <a:lstStyle/>
            <a:p>
              <a:pPr algn="ctr">
                <a:spcBef>
                  <a:spcPct val="50000"/>
                </a:spcBef>
              </a:pPr>
              <a:r>
                <a:rPr lang="en-US" altLang="zh-CN" sz="1200" dirty="0">
                  <a:latin typeface="Times New Roman" pitchFamily="18" charset="0"/>
                </a:rPr>
                <a:t>Center of mass</a:t>
              </a:r>
            </a:p>
          </p:txBody>
        </p:sp>
        <p:sp>
          <p:nvSpPr>
            <p:cNvPr id="22" name="Text Box 21"/>
            <p:cNvSpPr txBox="1">
              <a:spLocks noChangeArrowheads="1"/>
            </p:cNvSpPr>
            <p:nvPr/>
          </p:nvSpPr>
          <p:spPr bwMode="auto">
            <a:xfrm>
              <a:off x="4059" y="2205"/>
              <a:ext cx="454" cy="173"/>
            </a:xfrm>
            <a:prstGeom prst="rect">
              <a:avLst/>
            </a:prstGeom>
            <a:noFill/>
            <a:ln w="9525" algn="ctr">
              <a:noFill/>
              <a:miter lim="800000"/>
              <a:headEnd/>
              <a:tailEnd/>
            </a:ln>
            <a:effectLst/>
          </p:spPr>
          <p:txBody>
            <a:bodyPr>
              <a:spAutoFit/>
            </a:bodyPr>
            <a:lstStyle/>
            <a:p>
              <a:pPr algn="ctr">
                <a:spcBef>
                  <a:spcPct val="50000"/>
                </a:spcBef>
              </a:pPr>
              <a:r>
                <a:rPr lang="en-US" altLang="zh-CN" sz="1200">
                  <a:latin typeface="Times New Roman" pitchFamily="18" charset="0"/>
                </a:rPr>
                <a:t>Satellite</a:t>
              </a:r>
            </a:p>
          </p:txBody>
        </p:sp>
        <p:sp>
          <p:nvSpPr>
            <p:cNvPr id="23" name="Text Box 22"/>
            <p:cNvSpPr txBox="1">
              <a:spLocks noChangeArrowheads="1"/>
            </p:cNvSpPr>
            <p:nvPr/>
          </p:nvSpPr>
          <p:spPr bwMode="auto">
            <a:xfrm>
              <a:off x="2699" y="3566"/>
              <a:ext cx="454" cy="173"/>
            </a:xfrm>
            <a:prstGeom prst="rect">
              <a:avLst/>
            </a:prstGeom>
            <a:noFill/>
            <a:ln w="9525" algn="ctr">
              <a:noFill/>
              <a:miter lim="800000"/>
              <a:headEnd/>
              <a:tailEnd/>
            </a:ln>
            <a:effectLst/>
          </p:spPr>
          <p:txBody>
            <a:bodyPr>
              <a:spAutoFit/>
            </a:bodyPr>
            <a:lstStyle/>
            <a:p>
              <a:pPr algn="ctr">
                <a:spcBef>
                  <a:spcPct val="50000"/>
                </a:spcBef>
              </a:pPr>
              <a:r>
                <a:rPr lang="en-US" altLang="zh-CN" sz="1200">
                  <a:latin typeface="Times New Roman" pitchFamily="18" charset="0"/>
                </a:rPr>
                <a:t>planet</a:t>
              </a:r>
            </a:p>
          </p:txBody>
        </p:sp>
      </p:grpSp>
      <p:sp>
        <p:nvSpPr>
          <p:cNvPr id="24" name="Line 23"/>
          <p:cNvSpPr>
            <a:spLocks noChangeShapeType="1"/>
          </p:cNvSpPr>
          <p:nvPr/>
        </p:nvSpPr>
        <p:spPr bwMode="auto">
          <a:xfrm flipH="1">
            <a:off x="6364288" y="6032500"/>
            <a:ext cx="79375" cy="276225"/>
          </a:xfrm>
          <a:prstGeom prst="line">
            <a:avLst/>
          </a:prstGeom>
          <a:noFill/>
          <a:ln w="19050">
            <a:solidFill>
              <a:srgbClr val="FF3300"/>
            </a:solidFill>
            <a:round/>
            <a:headEnd/>
            <a:tailEnd/>
          </a:ln>
          <a:effectLst/>
        </p:spPr>
        <p:txBody>
          <a:bodyPr/>
          <a:lstStyle/>
          <a:p>
            <a:endParaRPr lang="zh-CN" altLang="en-US"/>
          </a:p>
        </p:txBody>
      </p:sp>
      <p:grpSp>
        <p:nvGrpSpPr>
          <p:cNvPr id="25" name="Group 24"/>
          <p:cNvGrpSpPr>
            <a:grpSpLocks/>
          </p:cNvGrpSpPr>
          <p:nvPr/>
        </p:nvGrpSpPr>
        <p:grpSpPr bwMode="auto">
          <a:xfrm>
            <a:off x="5724525" y="3757613"/>
            <a:ext cx="2987675" cy="2636837"/>
            <a:chOff x="3606" y="2367"/>
            <a:chExt cx="1882" cy="1661"/>
          </a:xfrm>
        </p:grpSpPr>
        <p:sp>
          <p:nvSpPr>
            <p:cNvPr id="26" name="Oval 25"/>
            <p:cNvSpPr>
              <a:spLocks noChangeArrowheads="1"/>
            </p:cNvSpPr>
            <p:nvPr/>
          </p:nvSpPr>
          <p:spPr bwMode="auto">
            <a:xfrm>
              <a:off x="3833" y="3575"/>
              <a:ext cx="454" cy="453"/>
            </a:xfrm>
            <a:prstGeom prst="ellipse">
              <a:avLst/>
            </a:prstGeom>
            <a:solidFill>
              <a:srgbClr val="3366FF">
                <a:alpha val="70000"/>
              </a:srgbClr>
            </a:solidFill>
            <a:ln w="9525" algn="ctr">
              <a:solidFill>
                <a:srgbClr val="3366FF"/>
              </a:solidFill>
              <a:round/>
              <a:headEnd/>
              <a:tailEnd/>
            </a:ln>
            <a:effectLst/>
          </p:spPr>
          <p:txBody>
            <a:bodyPr wrap="none" anchor="ctr"/>
            <a:lstStyle/>
            <a:p>
              <a:endParaRPr lang="zh-CN" altLang="en-US"/>
            </a:p>
          </p:txBody>
        </p:sp>
        <p:sp>
          <p:nvSpPr>
            <p:cNvPr id="27" name="Oval 26"/>
            <p:cNvSpPr>
              <a:spLocks noChangeAspect="1" noChangeArrowheads="1"/>
            </p:cNvSpPr>
            <p:nvPr/>
          </p:nvSpPr>
          <p:spPr bwMode="auto">
            <a:xfrm>
              <a:off x="5329" y="2441"/>
              <a:ext cx="159" cy="159"/>
            </a:xfrm>
            <a:prstGeom prst="ellipse">
              <a:avLst/>
            </a:prstGeom>
            <a:solidFill>
              <a:srgbClr val="800080">
                <a:alpha val="70000"/>
              </a:srgbClr>
            </a:solidFill>
            <a:ln w="9525" algn="ctr">
              <a:solidFill>
                <a:srgbClr val="993366"/>
              </a:solidFill>
              <a:round/>
              <a:headEnd/>
              <a:tailEnd/>
            </a:ln>
            <a:effectLst/>
          </p:spPr>
          <p:txBody>
            <a:bodyPr wrap="none" anchor="ctr"/>
            <a:lstStyle/>
            <a:p>
              <a:endParaRPr lang="zh-CN" altLang="en-US"/>
            </a:p>
          </p:txBody>
        </p:sp>
        <p:sp>
          <p:nvSpPr>
            <p:cNvPr id="28" name="Line 27"/>
            <p:cNvSpPr>
              <a:spLocks noChangeShapeType="1"/>
            </p:cNvSpPr>
            <p:nvPr/>
          </p:nvSpPr>
          <p:spPr bwMode="auto">
            <a:xfrm flipV="1">
              <a:off x="4059" y="2524"/>
              <a:ext cx="1344" cy="1277"/>
            </a:xfrm>
            <a:prstGeom prst="line">
              <a:avLst/>
            </a:prstGeom>
            <a:noFill/>
            <a:ln w="19050">
              <a:solidFill>
                <a:schemeClr val="tx1"/>
              </a:solidFill>
              <a:round/>
              <a:headEnd type="oval" w="med" len="med"/>
              <a:tailEnd type="oval" w="med" len="med"/>
            </a:ln>
            <a:effectLst/>
          </p:spPr>
          <p:txBody>
            <a:bodyPr/>
            <a:lstStyle/>
            <a:p>
              <a:endParaRPr lang="zh-CN" altLang="en-US"/>
            </a:p>
          </p:txBody>
        </p:sp>
        <p:sp>
          <p:nvSpPr>
            <p:cNvPr id="29" name="Oval 28"/>
            <p:cNvSpPr>
              <a:spLocks noChangeArrowheads="1"/>
            </p:cNvSpPr>
            <p:nvPr/>
          </p:nvSpPr>
          <p:spPr bwMode="auto">
            <a:xfrm>
              <a:off x="3923" y="3030"/>
              <a:ext cx="907" cy="907"/>
            </a:xfrm>
            <a:prstGeom prst="ellipse">
              <a:avLst/>
            </a:prstGeom>
            <a:noFill/>
            <a:ln w="19050" algn="ctr">
              <a:solidFill>
                <a:schemeClr val="tx1"/>
              </a:solidFill>
              <a:prstDash val="dash"/>
              <a:round/>
              <a:headEnd/>
              <a:tailEnd/>
            </a:ln>
            <a:effectLst/>
          </p:spPr>
          <p:txBody>
            <a:bodyPr wrap="none" anchor="ctr"/>
            <a:lstStyle/>
            <a:p>
              <a:endParaRPr lang="zh-CN" altLang="en-US"/>
            </a:p>
          </p:txBody>
        </p:sp>
        <p:sp>
          <p:nvSpPr>
            <p:cNvPr id="30" name="Line 29"/>
            <p:cNvSpPr>
              <a:spLocks noChangeShapeType="1"/>
            </p:cNvSpPr>
            <p:nvPr/>
          </p:nvSpPr>
          <p:spPr bwMode="auto">
            <a:xfrm flipH="1" flipV="1">
              <a:off x="4215" y="3075"/>
              <a:ext cx="145" cy="440"/>
            </a:xfrm>
            <a:prstGeom prst="line">
              <a:avLst/>
            </a:prstGeom>
            <a:noFill/>
            <a:ln w="9525">
              <a:solidFill>
                <a:schemeClr val="tx1"/>
              </a:solidFill>
              <a:round/>
              <a:headEnd type="oval" w="med" len="med"/>
              <a:tailEnd type="triangle" w="med" len="med"/>
            </a:ln>
            <a:effectLst/>
          </p:spPr>
          <p:txBody>
            <a:bodyPr/>
            <a:lstStyle/>
            <a:p>
              <a:endParaRPr lang="zh-CN" altLang="en-US"/>
            </a:p>
          </p:txBody>
        </p:sp>
        <p:graphicFrame>
          <p:nvGraphicFramePr>
            <p:cNvPr id="31" name="Object 30"/>
            <p:cNvGraphicFramePr>
              <a:graphicFrameLocks noChangeAspect="1"/>
            </p:cNvGraphicFramePr>
            <p:nvPr/>
          </p:nvGraphicFramePr>
          <p:xfrm>
            <a:off x="4876" y="2940"/>
            <a:ext cx="169" cy="234"/>
          </p:xfrm>
          <a:graphic>
            <a:graphicData uri="http://schemas.openxmlformats.org/presentationml/2006/ole">
              <mc:AlternateContent xmlns:mc="http://schemas.openxmlformats.org/markup-compatibility/2006">
                <mc:Choice xmlns:v="urn:schemas-microsoft-com:vml" Requires="v">
                  <p:oleObj spid="_x0000_s21679" name="Equation" r:id="rId19" imgW="164880" imgH="228600" progId="Equation.DSMT4">
                    <p:embed/>
                  </p:oleObj>
                </mc:Choice>
                <mc:Fallback>
                  <p:oleObj name="Equation" r:id="rId19" imgW="164880" imgH="22860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76" y="2940"/>
                          <a:ext cx="169"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31"/>
            <p:cNvGraphicFramePr>
              <a:graphicFrameLocks noChangeAspect="1"/>
            </p:cNvGraphicFramePr>
            <p:nvPr/>
          </p:nvGraphicFramePr>
          <p:xfrm>
            <a:off x="4293" y="3204"/>
            <a:ext cx="170" cy="231"/>
          </p:xfrm>
          <a:graphic>
            <a:graphicData uri="http://schemas.openxmlformats.org/presentationml/2006/ole">
              <mc:AlternateContent xmlns:mc="http://schemas.openxmlformats.org/markup-compatibility/2006">
                <mc:Choice xmlns:v="urn:schemas-microsoft-com:vml" Requires="v">
                  <p:oleObj spid="_x0000_s21680" name="Equation" r:id="rId21" imgW="177480" imgH="241200" progId="Equation.DSMT4">
                    <p:embed/>
                  </p:oleObj>
                </mc:Choice>
                <mc:Fallback>
                  <p:oleObj name="Equation" r:id="rId21" imgW="177480" imgH="241200"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93" y="3204"/>
                          <a:ext cx="1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Object 32"/>
            <p:cNvGraphicFramePr>
              <a:graphicFrameLocks noChangeAspect="1"/>
            </p:cNvGraphicFramePr>
            <p:nvPr/>
          </p:nvGraphicFramePr>
          <p:xfrm>
            <a:off x="5117" y="2367"/>
            <a:ext cx="199" cy="239"/>
          </p:xfrm>
          <a:graphic>
            <a:graphicData uri="http://schemas.openxmlformats.org/presentationml/2006/ole">
              <mc:AlternateContent xmlns:mc="http://schemas.openxmlformats.org/markup-compatibility/2006">
                <mc:Choice xmlns:v="urn:schemas-microsoft-com:vml" Requires="v">
                  <p:oleObj spid="_x0000_s21681" name="Equation" r:id="rId23" imgW="190440" imgH="228600" progId="Equation.DSMT4">
                    <p:embed/>
                  </p:oleObj>
                </mc:Choice>
                <mc:Fallback>
                  <p:oleObj name="Equation" r:id="rId23" imgW="190440" imgH="228600"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17" y="2367"/>
                          <a:ext cx="19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Object 33"/>
            <p:cNvGraphicFramePr>
              <a:graphicFrameLocks noChangeAspect="1"/>
            </p:cNvGraphicFramePr>
            <p:nvPr/>
          </p:nvGraphicFramePr>
          <p:xfrm>
            <a:off x="3606" y="3612"/>
            <a:ext cx="213" cy="253"/>
          </p:xfrm>
          <a:graphic>
            <a:graphicData uri="http://schemas.openxmlformats.org/presentationml/2006/ole">
              <mc:AlternateContent xmlns:mc="http://schemas.openxmlformats.org/markup-compatibility/2006">
                <mc:Choice xmlns:v="urn:schemas-microsoft-com:vml" Requires="v">
                  <p:oleObj spid="_x0000_s21682" name="公式" r:id="rId25" imgW="203040" imgH="241200" progId="Equation.3">
                    <p:embed/>
                  </p:oleObj>
                </mc:Choice>
                <mc:Fallback>
                  <p:oleObj name="公式" r:id="rId25" imgW="203040" imgH="241200" progId="Equation.3">
                    <p:embed/>
                    <p:pic>
                      <p:nvPicPr>
                        <p:cNvPr id="0" name="Picture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06" y="3612"/>
                          <a:ext cx="213"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5" name="Oval 34"/>
          <p:cNvSpPr>
            <a:spLocks noChangeArrowheads="1"/>
          </p:cNvSpPr>
          <p:nvPr/>
        </p:nvSpPr>
        <p:spPr bwMode="auto">
          <a:xfrm>
            <a:off x="6156325" y="5084763"/>
            <a:ext cx="1439863" cy="1439862"/>
          </a:xfrm>
          <a:prstGeom prst="ellipse">
            <a:avLst/>
          </a:prstGeom>
          <a:noFill/>
          <a:ln w="19050" algn="ctr">
            <a:solidFill>
              <a:schemeClr val="tx1"/>
            </a:solidFill>
            <a:prstDash val="dash"/>
            <a:round/>
            <a:headEnd/>
            <a:tailEnd/>
          </a:ln>
          <a:effectLst/>
        </p:spPr>
        <p:txBody>
          <a:bodyPr wrap="none" anchor="ctr"/>
          <a:lstStyle/>
          <a:p>
            <a:endParaRPr lang="zh-CN" altLang="en-US"/>
          </a:p>
        </p:txBody>
      </p:sp>
      <p:sp>
        <p:nvSpPr>
          <p:cNvPr id="36" name="Line 35"/>
          <p:cNvSpPr>
            <a:spLocks noChangeShapeType="1"/>
          </p:cNvSpPr>
          <p:nvPr/>
        </p:nvSpPr>
        <p:spPr bwMode="auto">
          <a:xfrm flipH="1" flipV="1">
            <a:off x="6619875" y="5156200"/>
            <a:ext cx="230188" cy="698500"/>
          </a:xfrm>
          <a:prstGeom prst="line">
            <a:avLst/>
          </a:prstGeom>
          <a:noFill/>
          <a:ln w="9525">
            <a:solidFill>
              <a:schemeClr val="tx1"/>
            </a:solidFill>
            <a:round/>
            <a:headEnd type="oval" w="med" len="med"/>
            <a:tailEnd type="triangle" w="med" len="med"/>
          </a:ln>
          <a:effectLst/>
        </p:spPr>
        <p:txBody>
          <a:bodyPr/>
          <a:lstStyle/>
          <a:p>
            <a:endParaRPr lang="zh-CN" altLang="en-US"/>
          </a:p>
        </p:txBody>
      </p:sp>
      <p:graphicFrame>
        <p:nvGraphicFramePr>
          <p:cNvPr id="37" name="Object 36"/>
          <p:cNvGraphicFramePr>
            <a:graphicFrameLocks noChangeAspect="1"/>
          </p:cNvGraphicFramePr>
          <p:nvPr/>
        </p:nvGraphicFramePr>
        <p:xfrm>
          <a:off x="6846888" y="5816600"/>
          <a:ext cx="246062" cy="293688"/>
        </p:xfrm>
        <a:graphic>
          <a:graphicData uri="http://schemas.openxmlformats.org/presentationml/2006/ole">
            <mc:AlternateContent xmlns:mc="http://schemas.openxmlformats.org/markup-compatibility/2006">
              <mc:Choice xmlns:v="urn:schemas-microsoft-com:vml" Requires="v">
                <p:oleObj spid="_x0000_s21683" name="Equation" r:id="rId26" imgW="190440" imgH="228600" progId="Equation.DSMT4">
                  <p:embed/>
                </p:oleObj>
              </mc:Choice>
              <mc:Fallback>
                <p:oleObj name="Equation" r:id="rId26" imgW="190440" imgH="228600" progId="Equation.DSMT4">
                  <p:embed/>
                  <p:pic>
                    <p:nvPicPr>
                      <p:cNvPr id="0" name="Picture 1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846888" y="5816600"/>
                        <a:ext cx="246062"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 name="Object 37"/>
          <p:cNvGraphicFramePr>
            <a:graphicFrameLocks noChangeAspect="1"/>
          </p:cNvGraphicFramePr>
          <p:nvPr/>
        </p:nvGraphicFramePr>
        <p:xfrm>
          <a:off x="6383338" y="6130925"/>
          <a:ext cx="207962" cy="288925"/>
        </p:xfrm>
        <a:graphic>
          <a:graphicData uri="http://schemas.openxmlformats.org/presentationml/2006/ole">
            <mc:AlternateContent xmlns:mc="http://schemas.openxmlformats.org/markup-compatibility/2006">
              <mc:Choice xmlns:v="urn:schemas-microsoft-com:vml" Requires="v">
                <p:oleObj spid="_x0000_s21684" name="Equation" r:id="rId28" imgW="164880" imgH="228600" progId="Equation.DSMT4">
                  <p:embed/>
                </p:oleObj>
              </mc:Choice>
              <mc:Fallback>
                <p:oleObj name="Equation" r:id="rId28" imgW="164880" imgH="228600" progId="Equation.DSMT4">
                  <p:embed/>
                  <p:pic>
                    <p:nvPicPr>
                      <p:cNvPr id="0" name="Picture 1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383338" y="6130925"/>
                        <a:ext cx="20796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 name="Oval 38"/>
          <p:cNvSpPr>
            <a:spLocks noChangeAspect="1" noChangeArrowheads="1"/>
          </p:cNvSpPr>
          <p:nvPr/>
        </p:nvSpPr>
        <p:spPr bwMode="auto">
          <a:xfrm>
            <a:off x="6338888" y="6276975"/>
            <a:ext cx="53975" cy="53975"/>
          </a:xfrm>
          <a:prstGeom prst="ellipse">
            <a:avLst/>
          </a:prstGeom>
          <a:solidFill>
            <a:schemeClr val="tx2"/>
          </a:solidFill>
          <a:ln w="9525" algn="ctr">
            <a:solidFill>
              <a:schemeClr val="tx1"/>
            </a:solidFill>
            <a:round/>
            <a:headEnd/>
            <a:tailEnd/>
          </a:ln>
          <a:effectLst/>
        </p:spPr>
        <p:txBody>
          <a:bodyPr wrap="none" anchor="ctr"/>
          <a:lstStyle/>
          <a:p>
            <a:endParaRPr lang="zh-CN" altLang="en-US"/>
          </a:p>
        </p:txBody>
      </p:sp>
      <p:sp>
        <p:nvSpPr>
          <p:cNvPr id="40" name="Text Box 39"/>
          <p:cNvSpPr txBox="1">
            <a:spLocks noChangeArrowheads="1"/>
          </p:cNvSpPr>
          <p:nvPr/>
        </p:nvSpPr>
        <p:spPr bwMode="auto">
          <a:xfrm>
            <a:off x="285720" y="2962275"/>
            <a:ext cx="5357850" cy="2195513"/>
          </a:xfrm>
          <a:prstGeom prst="rect">
            <a:avLst/>
          </a:prstGeom>
          <a:noFill/>
          <a:ln w="9525" algn="ctr">
            <a:noFill/>
            <a:miter lim="800000"/>
            <a:headEnd/>
            <a:tailEnd/>
          </a:ln>
          <a:effectLst/>
        </p:spPr>
        <p:txBody>
          <a:bodyPr wrap="square">
            <a:spAutoFit/>
          </a:bodyPr>
          <a:lstStyle/>
          <a:p>
            <a:pPr>
              <a:spcBef>
                <a:spcPct val="50000"/>
              </a:spcBef>
            </a:pPr>
            <a:r>
              <a:rPr lang="zh-CN" altLang="en-US" sz="2000" dirty="0">
                <a:latin typeface="+mn-ea"/>
                <a:ea typeface="+mn-ea"/>
              </a:rPr>
              <a:t>考虑行星质心</a:t>
            </a:r>
            <a:r>
              <a:rPr lang="en-US" altLang="zh-CN" sz="2000" i="1" dirty="0" smtClean="0">
                <a:latin typeface="Times New Roman" pitchFamily="18" charset="0"/>
                <a:ea typeface="+mn-ea"/>
                <a:cs typeface="Times New Roman" pitchFamily="18" charset="0"/>
              </a:rPr>
              <a:t>P</a:t>
            </a:r>
            <a:r>
              <a:rPr lang="en-US" altLang="zh-CN" sz="2000" baseline="-25000" dirty="0" smtClean="0">
                <a:latin typeface="Times New Roman" pitchFamily="18" charset="0"/>
                <a:ea typeface="+mn-ea"/>
                <a:cs typeface="Times New Roman" pitchFamily="18" charset="0"/>
              </a:rPr>
              <a:t>1</a:t>
            </a:r>
            <a:r>
              <a:rPr lang="en-US" altLang="zh-CN" sz="2000" dirty="0" smtClean="0">
                <a:latin typeface="+mn-ea"/>
                <a:ea typeface="+mn-ea"/>
              </a:rPr>
              <a:t>,</a:t>
            </a:r>
            <a:r>
              <a:rPr lang="zh-CN" altLang="en-US" sz="2000" dirty="0" smtClean="0">
                <a:latin typeface="+mn-ea"/>
                <a:ea typeface="+mn-ea"/>
              </a:rPr>
              <a:t>它</a:t>
            </a:r>
            <a:r>
              <a:rPr lang="zh-CN" altLang="en-US" sz="2000" dirty="0">
                <a:latin typeface="+mn-ea"/>
                <a:ea typeface="+mn-ea"/>
              </a:rPr>
              <a:t>绕行星和卫星的质心</a:t>
            </a:r>
            <a:r>
              <a:rPr lang="en-US" altLang="zh-CN" sz="2000" i="1" dirty="0">
                <a:latin typeface="Times New Roman" pitchFamily="18" charset="0"/>
                <a:ea typeface="+mn-ea"/>
                <a:cs typeface="Times New Roman" pitchFamily="18" charset="0"/>
              </a:rPr>
              <a:t>C</a:t>
            </a:r>
            <a:r>
              <a:rPr lang="en-US" altLang="zh-CN" sz="2000" baseline="-25000" dirty="0">
                <a:latin typeface="Times New Roman" pitchFamily="18" charset="0"/>
                <a:ea typeface="+mn-ea"/>
                <a:cs typeface="Times New Roman" pitchFamily="18" charset="0"/>
              </a:rPr>
              <a:t>1</a:t>
            </a:r>
            <a:r>
              <a:rPr lang="zh-CN" altLang="en-US" sz="2000" dirty="0" smtClean="0">
                <a:latin typeface="+mn-ea"/>
                <a:ea typeface="+mn-ea"/>
              </a:rPr>
              <a:t>转动</a:t>
            </a:r>
            <a:r>
              <a:rPr lang="en-US" altLang="zh-CN" sz="2000" dirty="0" smtClean="0">
                <a:latin typeface="+mn-ea"/>
                <a:ea typeface="+mn-ea"/>
              </a:rPr>
              <a:t>.</a:t>
            </a:r>
            <a:r>
              <a:rPr lang="zh-CN" altLang="en-US" sz="2000" dirty="0" smtClean="0">
                <a:latin typeface="+mn-ea"/>
                <a:ea typeface="+mn-ea"/>
              </a:rPr>
              <a:t>忽略</a:t>
            </a:r>
            <a:r>
              <a:rPr lang="zh-CN" altLang="en-US" sz="2000" dirty="0">
                <a:latin typeface="+mn-ea"/>
                <a:ea typeface="+mn-ea"/>
              </a:rPr>
              <a:t>行星的</a:t>
            </a:r>
            <a:r>
              <a:rPr lang="zh-CN" altLang="en-US" sz="2000" dirty="0" smtClean="0">
                <a:latin typeface="+mn-ea"/>
                <a:ea typeface="+mn-ea"/>
              </a:rPr>
              <a:t>自转</a:t>
            </a:r>
            <a:r>
              <a:rPr lang="en-US" altLang="zh-CN" sz="2000" dirty="0" smtClean="0">
                <a:latin typeface="+mn-ea"/>
                <a:ea typeface="+mn-ea"/>
              </a:rPr>
              <a:t>,</a:t>
            </a:r>
            <a:r>
              <a:rPr lang="zh-CN" altLang="en-US" sz="2000" dirty="0" smtClean="0">
                <a:latin typeface="+mn-ea"/>
                <a:ea typeface="+mn-ea"/>
              </a:rPr>
              <a:t>行星</a:t>
            </a:r>
            <a:r>
              <a:rPr lang="zh-CN" altLang="en-US" sz="2000" dirty="0">
                <a:latin typeface="+mn-ea"/>
                <a:ea typeface="+mn-ea"/>
              </a:rPr>
              <a:t>上任意一点</a:t>
            </a:r>
            <a:r>
              <a:rPr lang="en-US" altLang="zh-CN" sz="2000" i="1" dirty="0">
                <a:latin typeface="Times New Roman" pitchFamily="18" charset="0"/>
                <a:ea typeface="+mn-ea"/>
                <a:cs typeface="Times New Roman" pitchFamily="18" charset="0"/>
              </a:rPr>
              <a:t>P</a:t>
            </a:r>
            <a:r>
              <a:rPr lang="en-US" altLang="zh-CN" sz="2000" baseline="-25000" dirty="0">
                <a:latin typeface="Times New Roman" pitchFamily="18" charset="0"/>
                <a:ea typeface="+mn-ea"/>
                <a:cs typeface="Times New Roman" pitchFamily="18" charset="0"/>
              </a:rPr>
              <a:t>2</a:t>
            </a:r>
            <a:r>
              <a:rPr lang="zh-CN" altLang="en-US" sz="2000" dirty="0">
                <a:latin typeface="+mn-ea"/>
                <a:ea typeface="+mn-ea"/>
              </a:rPr>
              <a:t>则沿大小相同但中心位于</a:t>
            </a:r>
            <a:r>
              <a:rPr lang="en-US" altLang="zh-CN" sz="2000" i="1" dirty="0">
                <a:latin typeface="Times New Roman" pitchFamily="18" charset="0"/>
                <a:ea typeface="+mn-ea"/>
                <a:cs typeface="Times New Roman" pitchFamily="18" charset="0"/>
              </a:rPr>
              <a:t>C</a:t>
            </a:r>
            <a:r>
              <a:rPr lang="en-US" altLang="zh-CN" sz="2000" baseline="-25000" dirty="0">
                <a:latin typeface="Times New Roman" pitchFamily="18" charset="0"/>
                <a:ea typeface="+mn-ea"/>
                <a:cs typeface="Times New Roman" pitchFamily="18" charset="0"/>
              </a:rPr>
              <a:t>2</a:t>
            </a:r>
            <a:r>
              <a:rPr lang="zh-CN" altLang="en-US" sz="2000" dirty="0">
                <a:latin typeface="+mn-ea"/>
                <a:ea typeface="+mn-ea"/>
              </a:rPr>
              <a:t>的圆轨道</a:t>
            </a:r>
            <a:r>
              <a:rPr lang="zh-CN" altLang="en-US" sz="2000" dirty="0" smtClean="0">
                <a:latin typeface="+mn-ea"/>
                <a:ea typeface="+mn-ea"/>
              </a:rPr>
              <a:t>运动</a:t>
            </a:r>
            <a:r>
              <a:rPr lang="en-US" altLang="zh-CN" sz="2000" dirty="0" smtClean="0">
                <a:latin typeface="+mn-ea"/>
                <a:ea typeface="+mn-ea"/>
              </a:rPr>
              <a:t>.</a:t>
            </a:r>
            <a:r>
              <a:rPr lang="zh-CN" altLang="en-US" sz="2000" dirty="0" smtClean="0">
                <a:latin typeface="+mn-ea"/>
                <a:ea typeface="+mn-ea"/>
              </a:rPr>
              <a:t>所以</a:t>
            </a:r>
            <a:r>
              <a:rPr lang="en-US" altLang="zh-CN" sz="2000" i="1" dirty="0">
                <a:latin typeface="Times New Roman" pitchFamily="18" charset="0"/>
                <a:ea typeface="+mn-ea"/>
                <a:cs typeface="Times New Roman" pitchFamily="18" charset="0"/>
              </a:rPr>
              <a:t>P</a:t>
            </a:r>
            <a:r>
              <a:rPr lang="en-US" altLang="zh-CN" sz="2000" baseline="-25000" dirty="0">
                <a:latin typeface="Times New Roman" pitchFamily="18" charset="0"/>
                <a:ea typeface="+mn-ea"/>
                <a:cs typeface="Times New Roman" pitchFamily="18" charset="0"/>
              </a:rPr>
              <a:t>1</a:t>
            </a:r>
            <a:r>
              <a:rPr lang="zh-CN" altLang="en-US" sz="2000" dirty="0">
                <a:latin typeface="+mn-ea"/>
                <a:ea typeface="+mn-ea"/>
              </a:rPr>
              <a:t>和</a:t>
            </a:r>
            <a:r>
              <a:rPr lang="en-US" altLang="zh-CN" sz="2000" i="1" dirty="0">
                <a:latin typeface="Times New Roman" pitchFamily="18" charset="0"/>
                <a:ea typeface="+mn-ea"/>
                <a:cs typeface="Times New Roman" pitchFamily="18" charset="0"/>
              </a:rPr>
              <a:t>P</a:t>
            </a:r>
            <a:r>
              <a:rPr lang="en-US" altLang="zh-CN" sz="2000" baseline="-25000" dirty="0">
                <a:latin typeface="Times New Roman" pitchFamily="18" charset="0"/>
                <a:ea typeface="+mn-ea"/>
                <a:cs typeface="Times New Roman" pitchFamily="18" charset="0"/>
              </a:rPr>
              <a:t>2</a:t>
            </a:r>
            <a:r>
              <a:rPr lang="zh-CN" altLang="en-US" sz="2000" dirty="0">
                <a:latin typeface="+mn-ea"/>
                <a:ea typeface="+mn-ea"/>
              </a:rPr>
              <a:t>所受的离心力是完全相同</a:t>
            </a:r>
            <a:r>
              <a:rPr lang="zh-CN" altLang="en-US" sz="2000" dirty="0" smtClean="0">
                <a:latin typeface="+mn-ea"/>
                <a:ea typeface="+mn-ea"/>
              </a:rPr>
              <a:t>的</a:t>
            </a:r>
            <a:r>
              <a:rPr lang="en-US" altLang="zh-CN" sz="2000" dirty="0" smtClean="0">
                <a:latin typeface="+mn-ea"/>
                <a:ea typeface="+mn-ea"/>
              </a:rPr>
              <a:t>,</a:t>
            </a:r>
            <a:r>
              <a:rPr lang="zh-CN" altLang="en-US" sz="2000" dirty="0" smtClean="0">
                <a:latin typeface="+mn-ea"/>
                <a:ea typeface="+mn-ea"/>
              </a:rPr>
              <a:t>而</a:t>
            </a:r>
            <a:r>
              <a:rPr lang="zh-CN" altLang="en-US" sz="2000" dirty="0">
                <a:latin typeface="+mn-ea"/>
                <a:ea typeface="+mn-ea"/>
              </a:rPr>
              <a:t>行星所受的离心力之和则与行星</a:t>
            </a:r>
            <a:r>
              <a:rPr lang="en-US" altLang="zh-CN" sz="2000" dirty="0">
                <a:latin typeface="+mn-ea"/>
                <a:ea typeface="+mn-ea"/>
              </a:rPr>
              <a:t>-</a:t>
            </a:r>
            <a:r>
              <a:rPr lang="zh-CN" altLang="en-US" sz="2000" dirty="0">
                <a:latin typeface="+mn-ea"/>
                <a:ea typeface="+mn-ea"/>
              </a:rPr>
              <a:t>卫星之间的万有引力</a:t>
            </a:r>
            <a:r>
              <a:rPr lang="en-US" altLang="zh-CN" sz="2000" dirty="0">
                <a:latin typeface="+mn-ea"/>
                <a:ea typeface="+mn-ea"/>
              </a:rPr>
              <a:t>(</a:t>
            </a:r>
            <a:r>
              <a:rPr lang="zh-CN" altLang="en-US" sz="2000" dirty="0">
                <a:latin typeface="+mn-ea"/>
                <a:ea typeface="+mn-ea"/>
              </a:rPr>
              <a:t>平均万有引力</a:t>
            </a:r>
            <a:r>
              <a:rPr lang="en-US" altLang="zh-CN" sz="2000" dirty="0">
                <a:latin typeface="+mn-ea"/>
                <a:ea typeface="+mn-ea"/>
              </a:rPr>
              <a:t>)</a:t>
            </a:r>
            <a:r>
              <a:rPr lang="zh-CN" altLang="en-US" sz="2000" dirty="0" smtClean="0">
                <a:latin typeface="+mn-ea"/>
                <a:ea typeface="+mn-ea"/>
              </a:rPr>
              <a:t>相等</a:t>
            </a:r>
            <a:r>
              <a:rPr lang="en-US" altLang="zh-CN" sz="2000" dirty="0" smtClean="0">
                <a:latin typeface="+mn-ea"/>
                <a:ea typeface="+mn-ea"/>
              </a:rPr>
              <a:t>.</a:t>
            </a:r>
            <a:r>
              <a:rPr lang="zh-CN" altLang="en-US" sz="2000" dirty="0" smtClean="0">
                <a:latin typeface="+mn-ea"/>
                <a:ea typeface="+mn-ea"/>
              </a:rPr>
              <a:t>另一方面</a:t>
            </a:r>
            <a:r>
              <a:rPr lang="en-US" altLang="zh-CN" sz="2000" dirty="0" smtClean="0">
                <a:latin typeface="+mn-ea"/>
                <a:ea typeface="+mn-ea"/>
              </a:rPr>
              <a:t>,</a:t>
            </a:r>
            <a:r>
              <a:rPr lang="zh-CN" altLang="en-US" sz="2000" dirty="0" smtClean="0">
                <a:latin typeface="+mn-ea"/>
                <a:ea typeface="+mn-ea"/>
              </a:rPr>
              <a:t>显然</a:t>
            </a:r>
            <a:r>
              <a:rPr lang="zh-CN" altLang="en-US" sz="2000" dirty="0">
                <a:latin typeface="+mn-ea"/>
                <a:ea typeface="+mn-ea"/>
              </a:rPr>
              <a:t>地</a:t>
            </a:r>
            <a:r>
              <a:rPr lang="en-US" altLang="zh-CN" i="1" dirty="0">
                <a:latin typeface="Times New Roman" pitchFamily="18" charset="0"/>
                <a:ea typeface="+mn-ea"/>
                <a:cs typeface="Times New Roman" pitchFamily="18" charset="0"/>
              </a:rPr>
              <a:t>P</a:t>
            </a:r>
            <a:r>
              <a:rPr lang="en-US" altLang="zh-CN" baseline="-25000" dirty="0">
                <a:latin typeface="Times New Roman" pitchFamily="18" charset="0"/>
                <a:ea typeface="+mn-ea"/>
                <a:cs typeface="Times New Roman" pitchFamily="18" charset="0"/>
              </a:rPr>
              <a:t>1</a:t>
            </a:r>
            <a:r>
              <a:rPr lang="zh-CN" altLang="en-US" dirty="0">
                <a:latin typeface="+mn-ea"/>
                <a:ea typeface="+mn-ea"/>
              </a:rPr>
              <a:t>和</a:t>
            </a:r>
            <a:r>
              <a:rPr lang="en-US" altLang="zh-CN" i="1" dirty="0">
                <a:latin typeface="Times New Roman" pitchFamily="18" charset="0"/>
                <a:ea typeface="+mn-ea"/>
                <a:cs typeface="Times New Roman" pitchFamily="18" charset="0"/>
              </a:rPr>
              <a:t>P</a:t>
            </a:r>
            <a:r>
              <a:rPr lang="en-US" altLang="zh-CN" baseline="-25000" dirty="0">
                <a:latin typeface="Times New Roman" pitchFamily="18" charset="0"/>
                <a:ea typeface="+mn-ea"/>
                <a:cs typeface="Times New Roman" pitchFamily="18" charset="0"/>
              </a:rPr>
              <a:t>2</a:t>
            </a:r>
            <a:r>
              <a:rPr lang="zh-CN" altLang="en-US" dirty="0">
                <a:latin typeface="+mn-ea"/>
                <a:ea typeface="+mn-ea"/>
              </a:rPr>
              <a:t>处所受到卫星的万有引力</a:t>
            </a:r>
            <a:r>
              <a:rPr lang="zh-CN" altLang="en-US" dirty="0" smtClean="0">
                <a:latin typeface="+mn-ea"/>
                <a:ea typeface="+mn-ea"/>
              </a:rPr>
              <a:t>不同</a:t>
            </a:r>
            <a:r>
              <a:rPr lang="en-US" altLang="zh-CN" dirty="0" smtClean="0">
                <a:latin typeface="+mn-ea"/>
                <a:ea typeface="+mn-ea"/>
              </a:rPr>
              <a:t>,</a:t>
            </a:r>
            <a:r>
              <a:rPr lang="zh-CN" altLang="en-US" dirty="0" smtClean="0">
                <a:latin typeface="+mn-ea"/>
                <a:ea typeface="+mn-ea"/>
              </a:rPr>
              <a:t>即</a:t>
            </a:r>
            <a:r>
              <a:rPr lang="zh-CN" altLang="en-US" dirty="0">
                <a:latin typeface="+mn-ea"/>
                <a:ea typeface="+mn-ea"/>
              </a:rPr>
              <a:t>：</a:t>
            </a:r>
            <a:endParaRPr lang="zh-CN" altLang="en-US" baseline="-25000" dirty="0">
              <a:latin typeface="+mn-ea"/>
              <a:ea typeface="+mn-ea"/>
            </a:endParaRPr>
          </a:p>
        </p:txBody>
      </p:sp>
      <p:graphicFrame>
        <p:nvGraphicFramePr>
          <p:cNvPr id="41" name="Object 40"/>
          <p:cNvGraphicFramePr>
            <a:graphicFrameLocks noChangeAspect="1"/>
          </p:cNvGraphicFramePr>
          <p:nvPr/>
        </p:nvGraphicFramePr>
        <p:xfrm>
          <a:off x="755650" y="5097463"/>
          <a:ext cx="2146300" cy="492125"/>
        </p:xfrm>
        <a:graphic>
          <a:graphicData uri="http://schemas.openxmlformats.org/presentationml/2006/ole">
            <mc:AlternateContent xmlns:mc="http://schemas.openxmlformats.org/markup-compatibility/2006">
              <mc:Choice xmlns:v="urn:schemas-microsoft-com:vml" Requires="v">
                <p:oleObj spid="_x0000_s21685" name="Equation" r:id="rId30" imgW="1091880" imgH="253800" progId="Equation.DSMT4">
                  <p:embed/>
                </p:oleObj>
              </mc:Choice>
              <mc:Fallback>
                <p:oleObj name="Equation" r:id="rId30" imgW="1091880" imgH="253800" progId="Equation.DSMT4">
                  <p:embed/>
                  <p:pic>
                    <p:nvPicPr>
                      <p:cNvPr id="0" name="Picture 1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55650" y="5097463"/>
                        <a:ext cx="21463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 name="Text Box 41"/>
          <p:cNvSpPr txBox="1">
            <a:spLocks noChangeArrowheads="1"/>
          </p:cNvSpPr>
          <p:nvPr/>
        </p:nvSpPr>
        <p:spPr bwMode="auto">
          <a:xfrm>
            <a:off x="285720" y="5535613"/>
            <a:ext cx="5365780" cy="707886"/>
          </a:xfrm>
          <a:prstGeom prst="rect">
            <a:avLst/>
          </a:prstGeom>
          <a:noFill/>
          <a:ln w="9525" algn="ctr">
            <a:noFill/>
            <a:miter lim="800000"/>
            <a:headEnd/>
            <a:tailEnd/>
          </a:ln>
          <a:effectLst/>
        </p:spPr>
        <p:txBody>
          <a:bodyPr wrap="square">
            <a:spAutoFit/>
          </a:bodyPr>
          <a:lstStyle/>
          <a:p>
            <a:pPr>
              <a:spcBef>
                <a:spcPct val="50000"/>
              </a:spcBef>
            </a:pPr>
            <a:r>
              <a:rPr lang="zh-CN" altLang="en-US" sz="2000" dirty="0">
                <a:latin typeface="+mn-ea"/>
                <a:ea typeface="+mn-ea"/>
              </a:rPr>
              <a:t>上述两者之</a:t>
            </a:r>
            <a:r>
              <a:rPr lang="zh-CN" altLang="en-US" sz="2000" dirty="0" smtClean="0">
                <a:latin typeface="+mn-ea"/>
                <a:ea typeface="+mn-ea"/>
              </a:rPr>
              <a:t>差</a:t>
            </a:r>
            <a:r>
              <a:rPr lang="en-US" altLang="zh-CN" sz="2000" dirty="0" smtClean="0">
                <a:latin typeface="+mn-ea"/>
                <a:ea typeface="+mn-ea"/>
              </a:rPr>
              <a:t>,</a:t>
            </a:r>
            <a:r>
              <a:rPr lang="zh-CN" altLang="en-US" sz="2000" dirty="0" smtClean="0">
                <a:latin typeface="+mn-ea"/>
                <a:ea typeface="+mn-ea"/>
              </a:rPr>
              <a:t>则</a:t>
            </a:r>
            <a:r>
              <a:rPr lang="zh-CN" altLang="en-US" sz="2000" dirty="0">
                <a:latin typeface="+mn-ea"/>
                <a:ea typeface="+mn-ea"/>
              </a:rPr>
              <a:t>为</a:t>
            </a:r>
            <a:r>
              <a:rPr lang="zh-CN" altLang="en-US" sz="2000" dirty="0">
                <a:solidFill>
                  <a:srgbClr val="0000FF"/>
                </a:solidFill>
                <a:latin typeface="+mn-ea"/>
                <a:ea typeface="+mn-ea"/>
              </a:rPr>
              <a:t>起潮力</a:t>
            </a:r>
            <a:r>
              <a:rPr lang="en-US" altLang="zh-CN" sz="2000" dirty="0">
                <a:solidFill>
                  <a:srgbClr val="0000FF"/>
                </a:solidFill>
                <a:latin typeface="+mn-ea"/>
                <a:ea typeface="+mn-ea"/>
              </a:rPr>
              <a:t>(</a:t>
            </a:r>
            <a:r>
              <a:rPr lang="en-US" altLang="zh-CN" sz="2000" dirty="0">
                <a:solidFill>
                  <a:srgbClr val="0000FF"/>
                </a:solidFill>
                <a:latin typeface="Times New Roman" pitchFamily="18" charset="0"/>
                <a:ea typeface="+mn-ea"/>
                <a:cs typeface="Times New Roman" pitchFamily="18" charset="0"/>
              </a:rPr>
              <a:t>Tide generating force</a:t>
            </a:r>
            <a:r>
              <a:rPr lang="en-US" altLang="zh-CN" sz="2000" dirty="0">
                <a:solidFill>
                  <a:srgbClr val="0000FF"/>
                </a:solidFill>
                <a:latin typeface="+mn-ea"/>
                <a:ea typeface="+mn-ea"/>
              </a:rPr>
              <a:t>)</a:t>
            </a:r>
            <a:r>
              <a:rPr lang="zh-CN" altLang="en-US" sz="2000" dirty="0">
                <a:latin typeface="+mn-ea"/>
                <a:ea typeface="+mn-ea"/>
              </a:rPr>
              <a:t>起潮力导致行星发生</a:t>
            </a:r>
            <a:r>
              <a:rPr lang="zh-CN" altLang="en-US" sz="2000" dirty="0" smtClean="0">
                <a:latin typeface="+mn-ea"/>
                <a:ea typeface="+mn-ea"/>
              </a:rPr>
              <a:t>形变</a:t>
            </a:r>
            <a:r>
              <a:rPr lang="en-US" altLang="zh-CN" sz="2000" dirty="0" smtClean="0">
                <a:latin typeface="+mn-ea"/>
                <a:ea typeface="+mn-ea"/>
              </a:rPr>
              <a:t>,</a:t>
            </a:r>
            <a:r>
              <a:rPr lang="zh-CN" altLang="en-US" sz="2000" dirty="0" smtClean="0">
                <a:latin typeface="+mn-ea"/>
                <a:ea typeface="+mn-ea"/>
              </a:rPr>
              <a:t>即</a:t>
            </a:r>
            <a:r>
              <a:rPr lang="zh-CN" altLang="en-US" sz="2000" dirty="0">
                <a:latin typeface="+mn-ea"/>
                <a:ea typeface="+mn-ea"/>
              </a:rPr>
              <a:t>产生</a:t>
            </a:r>
            <a:r>
              <a:rPr lang="zh-CN" altLang="en-US" sz="2000" dirty="0" smtClean="0">
                <a:latin typeface="+mn-ea"/>
                <a:ea typeface="+mn-ea"/>
              </a:rPr>
              <a:t>潮汐</a:t>
            </a:r>
            <a:r>
              <a:rPr lang="en-US" altLang="zh-CN" sz="2000" dirty="0" smtClean="0">
                <a:latin typeface="+mn-ea"/>
                <a:ea typeface="+mn-ea"/>
              </a:rPr>
              <a:t>.</a:t>
            </a:r>
            <a:endParaRPr lang="zh-CN" altLang="en-US" baseline="-250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P spid="35" grpId="0" animBg="1"/>
      <p:bldP spid="36" grpId="0" animBg="1"/>
      <p:bldP spid="39" grpId="0" animBg="1"/>
      <p:bldP spid="40"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5.6.1</a:t>
            </a:r>
            <a:r>
              <a:rPr lang="zh-CN" altLang="en-US" dirty="0" smtClean="0"/>
              <a:t> 起潮力、潮汐变形</a:t>
            </a:r>
            <a:endParaRPr lang="zh-CN" altLang="en-US" dirty="0"/>
          </a:p>
        </p:txBody>
      </p:sp>
      <p:graphicFrame>
        <p:nvGraphicFramePr>
          <p:cNvPr id="4" name="Object 3"/>
          <p:cNvGraphicFramePr>
            <a:graphicFrameLocks noChangeAspect="1"/>
          </p:cNvGraphicFramePr>
          <p:nvPr/>
        </p:nvGraphicFramePr>
        <p:xfrm>
          <a:off x="382604" y="1062031"/>
          <a:ext cx="6618288" cy="1509713"/>
        </p:xfrm>
        <a:graphic>
          <a:graphicData uri="http://schemas.openxmlformats.org/presentationml/2006/ole">
            <mc:AlternateContent xmlns:mc="http://schemas.openxmlformats.org/markup-compatibility/2006">
              <mc:Choice xmlns:v="urn:schemas-microsoft-com:vml" Requires="v">
                <p:oleObj spid="_x0000_s29808" name="Equation" r:id="rId3" imgW="4330440" imgH="990360" progId="Equation.DSMT4">
                  <p:embed/>
                </p:oleObj>
              </mc:Choice>
              <mc:Fallback>
                <p:oleObj name="Equation" r:id="rId3" imgW="4330440" imgH="9903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604" y="1062031"/>
                        <a:ext cx="6618288" cy="150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4"/>
          <p:cNvGrpSpPr>
            <a:grpSpLocks/>
          </p:cNvGrpSpPr>
          <p:nvPr/>
        </p:nvGrpSpPr>
        <p:grpSpPr bwMode="auto">
          <a:xfrm>
            <a:off x="4067175" y="4949848"/>
            <a:ext cx="4824413" cy="1765300"/>
            <a:chOff x="2472" y="2499"/>
            <a:chExt cx="3039" cy="1112"/>
          </a:xfrm>
        </p:grpSpPr>
        <p:sp>
          <p:nvSpPr>
            <p:cNvPr id="6" name="Oval 5"/>
            <p:cNvSpPr>
              <a:spLocks noChangeArrowheads="1"/>
            </p:cNvSpPr>
            <p:nvPr/>
          </p:nvSpPr>
          <p:spPr bwMode="auto">
            <a:xfrm>
              <a:off x="2472" y="2614"/>
              <a:ext cx="997" cy="997"/>
            </a:xfrm>
            <a:prstGeom prst="ellipse">
              <a:avLst/>
            </a:prstGeom>
            <a:solidFill>
              <a:srgbClr val="3366FF">
                <a:alpha val="50000"/>
              </a:srgbClr>
            </a:solidFill>
            <a:ln w="9525" algn="ctr">
              <a:solidFill>
                <a:srgbClr val="0000FF"/>
              </a:solidFill>
              <a:round/>
              <a:headEnd/>
              <a:tailEnd/>
            </a:ln>
            <a:effectLst/>
          </p:spPr>
          <p:txBody>
            <a:bodyPr wrap="none" anchor="ctr"/>
            <a:lstStyle/>
            <a:p>
              <a:endParaRPr lang="zh-CN" altLang="en-US"/>
            </a:p>
          </p:txBody>
        </p:sp>
        <p:sp>
          <p:nvSpPr>
            <p:cNvPr id="7" name="Oval 6"/>
            <p:cNvSpPr>
              <a:spLocks noChangeArrowheads="1"/>
            </p:cNvSpPr>
            <p:nvPr/>
          </p:nvSpPr>
          <p:spPr bwMode="auto">
            <a:xfrm>
              <a:off x="3198" y="2725"/>
              <a:ext cx="136" cy="771"/>
            </a:xfrm>
            <a:prstGeom prst="ellipse">
              <a:avLst/>
            </a:prstGeom>
            <a:noFill/>
            <a:ln w="9525" algn="ctr">
              <a:solidFill>
                <a:schemeClr val="tx1"/>
              </a:solidFill>
              <a:prstDash val="dash"/>
              <a:round/>
              <a:headEnd/>
              <a:tailEnd/>
            </a:ln>
            <a:effectLst/>
          </p:spPr>
          <p:txBody>
            <a:bodyPr wrap="none" anchor="ctr"/>
            <a:lstStyle/>
            <a:p>
              <a:endParaRPr lang="zh-CN" altLang="en-US"/>
            </a:p>
          </p:txBody>
        </p:sp>
        <p:sp>
          <p:nvSpPr>
            <p:cNvPr id="8" name="Oval 7"/>
            <p:cNvSpPr>
              <a:spLocks noChangeArrowheads="1"/>
            </p:cNvSpPr>
            <p:nvPr/>
          </p:nvSpPr>
          <p:spPr bwMode="auto">
            <a:xfrm>
              <a:off x="5329" y="2976"/>
              <a:ext cx="182" cy="182"/>
            </a:xfrm>
            <a:prstGeom prst="ellipse">
              <a:avLst/>
            </a:prstGeom>
            <a:solidFill>
              <a:srgbClr val="800080">
                <a:alpha val="70000"/>
              </a:srgbClr>
            </a:solidFill>
            <a:ln w="9525" algn="ctr">
              <a:solidFill>
                <a:srgbClr val="800080"/>
              </a:solidFill>
              <a:round/>
              <a:headEnd/>
              <a:tailEnd/>
            </a:ln>
            <a:effectLst/>
          </p:spPr>
          <p:txBody>
            <a:bodyPr wrap="none" anchor="ctr"/>
            <a:lstStyle/>
            <a:p>
              <a:endParaRPr lang="zh-CN" altLang="en-US"/>
            </a:p>
          </p:txBody>
        </p:sp>
        <p:sp>
          <p:nvSpPr>
            <p:cNvPr id="9" name="Line 8"/>
            <p:cNvSpPr>
              <a:spLocks noChangeShapeType="1"/>
            </p:cNvSpPr>
            <p:nvPr/>
          </p:nvSpPr>
          <p:spPr bwMode="auto">
            <a:xfrm flipV="1">
              <a:off x="2974" y="3067"/>
              <a:ext cx="2446" cy="46"/>
            </a:xfrm>
            <a:prstGeom prst="line">
              <a:avLst/>
            </a:prstGeom>
            <a:noFill/>
            <a:ln w="9525">
              <a:solidFill>
                <a:schemeClr val="tx1"/>
              </a:solidFill>
              <a:round/>
              <a:headEnd/>
              <a:tailEnd/>
            </a:ln>
            <a:effectLst/>
          </p:spPr>
          <p:txBody>
            <a:bodyPr/>
            <a:lstStyle/>
            <a:p>
              <a:endParaRPr lang="zh-CN" altLang="en-US"/>
            </a:p>
          </p:txBody>
        </p:sp>
        <p:sp>
          <p:nvSpPr>
            <p:cNvPr id="10" name="Line 9"/>
            <p:cNvSpPr>
              <a:spLocks noChangeShapeType="1"/>
            </p:cNvSpPr>
            <p:nvPr/>
          </p:nvSpPr>
          <p:spPr bwMode="auto">
            <a:xfrm flipV="1">
              <a:off x="2964" y="2704"/>
              <a:ext cx="309" cy="408"/>
            </a:xfrm>
            <a:prstGeom prst="line">
              <a:avLst/>
            </a:prstGeom>
            <a:noFill/>
            <a:ln w="9525">
              <a:solidFill>
                <a:schemeClr val="tx1"/>
              </a:solidFill>
              <a:round/>
              <a:headEnd/>
              <a:tailEnd/>
            </a:ln>
            <a:effectLst/>
          </p:spPr>
          <p:txBody>
            <a:bodyPr/>
            <a:lstStyle/>
            <a:p>
              <a:endParaRPr lang="zh-CN" altLang="en-US"/>
            </a:p>
          </p:txBody>
        </p:sp>
        <p:sp>
          <p:nvSpPr>
            <p:cNvPr id="11" name="Line 10"/>
            <p:cNvSpPr>
              <a:spLocks noChangeShapeType="1"/>
            </p:cNvSpPr>
            <p:nvPr/>
          </p:nvSpPr>
          <p:spPr bwMode="auto">
            <a:xfrm>
              <a:off x="3288" y="2711"/>
              <a:ext cx="2128" cy="345"/>
            </a:xfrm>
            <a:prstGeom prst="line">
              <a:avLst/>
            </a:prstGeom>
            <a:noFill/>
            <a:ln w="9525">
              <a:solidFill>
                <a:schemeClr val="tx1"/>
              </a:solidFill>
              <a:round/>
              <a:headEnd/>
              <a:tailEnd/>
            </a:ln>
            <a:effectLst/>
          </p:spPr>
          <p:txBody>
            <a:bodyPr/>
            <a:lstStyle/>
            <a:p>
              <a:endParaRPr lang="zh-CN" altLang="en-US"/>
            </a:p>
          </p:txBody>
        </p:sp>
        <p:sp>
          <p:nvSpPr>
            <p:cNvPr id="12" name="Arc 11"/>
            <p:cNvSpPr>
              <a:spLocks/>
            </p:cNvSpPr>
            <p:nvPr/>
          </p:nvSpPr>
          <p:spPr bwMode="auto">
            <a:xfrm>
              <a:off x="3038" y="3022"/>
              <a:ext cx="44" cy="139"/>
            </a:xfrm>
            <a:custGeom>
              <a:avLst/>
              <a:gdLst>
                <a:gd name="G0" fmla="+- 0 0 0"/>
                <a:gd name="G1" fmla="+- 21600 0 0"/>
                <a:gd name="G2" fmla="+- 21600 0 0"/>
                <a:gd name="T0" fmla="*/ 0 w 20091"/>
                <a:gd name="T1" fmla="*/ 0 h 21600"/>
                <a:gd name="T2" fmla="*/ 20091 w 20091"/>
                <a:gd name="T3" fmla="*/ 13668 h 21600"/>
                <a:gd name="T4" fmla="*/ 0 w 20091"/>
                <a:gd name="T5" fmla="*/ 21600 h 21600"/>
              </a:gdLst>
              <a:ahLst/>
              <a:cxnLst>
                <a:cxn ang="0">
                  <a:pos x="T0" y="T1"/>
                </a:cxn>
                <a:cxn ang="0">
                  <a:pos x="T2" y="T3"/>
                </a:cxn>
                <a:cxn ang="0">
                  <a:pos x="T4" y="T5"/>
                </a:cxn>
              </a:cxnLst>
              <a:rect l="0" t="0" r="r" b="b"/>
              <a:pathLst>
                <a:path w="20091" h="21600" fill="none" extrusionOk="0">
                  <a:moveTo>
                    <a:pt x="-1" y="0"/>
                  </a:moveTo>
                  <a:cubicBezTo>
                    <a:pt x="8867" y="0"/>
                    <a:pt x="16834" y="5419"/>
                    <a:pt x="20090" y="13668"/>
                  </a:cubicBezTo>
                </a:path>
                <a:path w="20091" h="21600" stroke="0" extrusionOk="0">
                  <a:moveTo>
                    <a:pt x="-1" y="0"/>
                  </a:moveTo>
                  <a:cubicBezTo>
                    <a:pt x="8867" y="0"/>
                    <a:pt x="16834" y="5419"/>
                    <a:pt x="20090" y="13668"/>
                  </a:cubicBezTo>
                  <a:lnTo>
                    <a:pt x="0" y="21600"/>
                  </a:lnTo>
                  <a:close/>
                </a:path>
              </a:pathLst>
            </a:custGeom>
            <a:noFill/>
            <a:ln w="9525">
              <a:solidFill>
                <a:schemeClr val="tx1"/>
              </a:solidFill>
              <a:round/>
              <a:headEnd/>
              <a:tailEnd/>
            </a:ln>
            <a:effectLst/>
          </p:spPr>
          <p:txBody>
            <a:bodyPr wrap="none" anchor="ctr"/>
            <a:lstStyle/>
            <a:p>
              <a:endParaRPr lang="zh-CN" altLang="en-US"/>
            </a:p>
          </p:txBody>
        </p:sp>
        <p:graphicFrame>
          <p:nvGraphicFramePr>
            <p:cNvPr id="13" name="Object 12"/>
            <p:cNvGraphicFramePr>
              <a:graphicFrameLocks noChangeAspect="1"/>
            </p:cNvGraphicFramePr>
            <p:nvPr/>
          </p:nvGraphicFramePr>
          <p:xfrm>
            <a:off x="3217" y="2499"/>
            <a:ext cx="168" cy="181"/>
          </p:xfrm>
          <a:graphic>
            <a:graphicData uri="http://schemas.openxmlformats.org/presentationml/2006/ole">
              <mc:AlternateContent xmlns:mc="http://schemas.openxmlformats.org/markup-compatibility/2006">
                <mc:Choice xmlns:v="urn:schemas-microsoft-com:vml" Requires="v">
                  <p:oleObj spid="_x0000_s29809" name="Equation" r:id="rId5" imgW="152280" imgH="164880" progId="Equation.DSMT4">
                    <p:embed/>
                  </p:oleObj>
                </mc:Choice>
                <mc:Fallback>
                  <p:oleObj name="Equation" r:id="rId5" imgW="152280" imgH="1648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7" y="2499"/>
                          <a:ext cx="168"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3"/>
            <p:cNvGraphicFramePr>
              <a:graphicFrameLocks noChangeAspect="1"/>
            </p:cNvGraphicFramePr>
            <p:nvPr/>
          </p:nvGraphicFramePr>
          <p:xfrm>
            <a:off x="3969" y="3113"/>
            <a:ext cx="163" cy="179"/>
          </p:xfrm>
          <a:graphic>
            <a:graphicData uri="http://schemas.openxmlformats.org/presentationml/2006/ole">
              <mc:AlternateContent xmlns:mc="http://schemas.openxmlformats.org/markup-compatibility/2006">
                <mc:Choice xmlns:v="urn:schemas-microsoft-com:vml" Requires="v">
                  <p:oleObj spid="_x0000_s29810" name="Equation" r:id="rId7" imgW="126720" imgH="139680" progId="Equation.DSMT4">
                    <p:embed/>
                  </p:oleObj>
                </mc:Choice>
                <mc:Fallback>
                  <p:oleObj name="Equation" r:id="rId7" imgW="126720" imgH="1396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9" y="3113"/>
                          <a:ext cx="163"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4"/>
            <p:cNvGraphicFramePr>
              <a:graphicFrameLocks noChangeAspect="1"/>
            </p:cNvGraphicFramePr>
            <p:nvPr/>
          </p:nvGraphicFramePr>
          <p:xfrm>
            <a:off x="2947" y="2759"/>
            <a:ext cx="192" cy="228"/>
          </p:xfrm>
          <a:graphic>
            <a:graphicData uri="http://schemas.openxmlformats.org/presentationml/2006/ole">
              <mc:AlternateContent xmlns:mc="http://schemas.openxmlformats.org/markup-compatibility/2006">
                <mc:Choice xmlns:v="urn:schemas-microsoft-com:vml" Requires="v">
                  <p:oleObj spid="_x0000_s29811" name="Equation" r:id="rId9" imgW="203040" imgH="241200" progId="Equation.DSMT4">
                    <p:embed/>
                  </p:oleObj>
                </mc:Choice>
                <mc:Fallback>
                  <p:oleObj name="Equation" r:id="rId9" imgW="203040" imgH="2412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7" y="2759"/>
                          <a:ext cx="192"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5"/>
            <p:cNvGraphicFramePr>
              <a:graphicFrameLocks noChangeAspect="1"/>
            </p:cNvGraphicFramePr>
            <p:nvPr/>
          </p:nvGraphicFramePr>
          <p:xfrm>
            <a:off x="3916" y="2625"/>
            <a:ext cx="183" cy="216"/>
          </p:xfrm>
          <a:graphic>
            <a:graphicData uri="http://schemas.openxmlformats.org/presentationml/2006/ole">
              <mc:AlternateContent xmlns:mc="http://schemas.openxmlformats.org/markup-compatibility/2006">
                <mc:Choice xmlns:v="urn:schemas-microsoft-com:vml" Requires="v">
                  <p:oleObj spid="_x0000_s29812" name="Equation" r:id="rId11" imgW="139680" imgH="164880" progId="Equation.DSMT4">
                    <p:embed/>
                  </p:oleObj>
                </mc:Choice>
                <mc:Fallback>
                  <p:oleObj name="Equation" r:id="rId11" imgW="139680" imgH="1648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6" y="2625"/>
                          <a:ext cx="183"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6"/>
            <p:cNvGraphicFramePr>
              <a:graphicFrameLocks noChangeAspect="1"/>
            </p:cNvGraphicFramePr>
            <p:nvPr/>
          </p:nvGraphicFramePr>
          <p:xfrm>
            <a:off x="3076" y="2967"/>
            <a:ext cx="135" cy="147"/>
          </p:xfrm>
          <a:graphic>
            <a:graphicData uri="http://schemas.openxmlformats.org/presentationml/2006/ole">
              <mc:AlternateContent xmlns:mc="http://schemas.openxmlformats.org/markup-compatibility/2006">
                <mc:Choice xmlns:v="urn:schemas-microsoft-com:vml" Requires="v">
                  <p:oleObj spid="_x0000_s29813" name="Equation" r:id="rId13" imgW="152280" imgH="164880" progId="Equation.DSMT4">
                    <p:embed/>
                  </p:oleObj>
                </mc:Choice>
                <mc:Fallback>
                  <p:oleObj name="Equation" r:id="rId13" imgW="152280" imgH="16488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6" y="2967"/>
                          <a:ext cx="135"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0" name="Object 19"/>
          <p:cNvGraphicFramePr>
            <a:graphicFrameLocks noChangeAspect="1"/>
          </p:cNvGraphicFramePr>
          <p:nvPr/>
        </p:nvGraphicFramePr>
        <p:xfrm>
          <a:off x="309563" y="2214563"/>
          <a:ext cx="8655050" cy="1685925"/>
        </p:xfrm>
        <a:graphic>
          <a:graphicData uri="http://schemas.openxmlformats.org/presentationml/2006/ole">
            <mc:AlternateContent xmlns:mc="http://schemas.openxmlformats.org/markup-compatibility/2006">
              <mc:Choice xmlns:v="urn:schemas-microsoft-com:vml" Requires="v">
                <p:oleObj spid="_x0000_s29814" name="Equation" r:id="rId15" imgW="5663880" imgH="1104840" progId="Equation.DSMT4">
                  <p:embed/>
                </p:oleObj>
              </mc:Choice>
              <mc:Fallback>
                <p:oleObj name="Equation" r:id="rId15" imgW="5663880" imgH="110484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9563" y="2214563"/>
                        <a:ext cx="86550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21"/>
          <p:cNvGraphicFramePr>
            <a:graphicFrameLocks noChangeAspect="1"/>
          </p:cNvGraphicFramePr>
          <p:nvPr/>
        </p:nvGraphicFramePr>
        <p:xfrm>
          <a:off x="304825" y="4000504"/>
          <a:ext cx="7839075" cy="1165225"/>
        </p:xfrm>
        <a:graphic>
          <a:graphicData uri="http://schemas.openxmlformats.org/presentationml/2006/ole">
            <mc:AlternateContent xmlns:mc="http://schemas.openxmlformats.org/markup-compatibility/2006">
              <mc:Choice xmlns:v="urn:schemas-microsoft-com:vml" Requires="v">
                <p:oleObj spid="_x0000_s29815" name="Equation" r:id="rId17" imgW="4952880" imgH="736560" progId="Equation.DSMT4">
                  <p:embed/>
                </p:oleObj>
              </mc:Choice>
              <mc:Fallback>
                <p:oleObj name="Equation" r:id="rId17" imgW="4952880" imgH="73656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25" y="4000504"/>
                        <a:ext cx="783907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Text Box 22"/>
          <p:cNvSpPr txBox="1">
            <a:spLocks noChangeArrowheads="1"/>
          </p:cNvSpPr>
          <p:nvPr/>
        </p:nvSpPr>
        <p:spPr bwMode="auto">
          <a:xfrm>
            <a:off x="184146" y="5286388"/>
            <a:ext cx="3816350" cy="707886"/>
          </a:xfrm>
          <a:prstGeom prst="rect">
            <a:avLst/>
          </a:prstGeom>
          <a:noFill/>
          <a:ln w="9525" algn="ctr">
            <a:noFill/>
            <a:miter lim="800000"/>
            <a:headEnd/>
            <a:tailEnd/>
          </a:ln>
          <a:effectLst/>
        </p:spPr>
        <p:txBody>
          <a:bodyPr>
            <a:spAutoFit/>
          </a:bodyPr>
          <a:lstStyle/>
          <a:p>
            <a:pPr>
              <a:spcBef>
                <a:spcPct val="50000"/>
              </a:spcBef>
            </a:pPr>
            <a:r>
              <a:rPr lang="zh-CN" altLang="en-US" sz="2000" dirty="0">
                <a:latin typeface="+mn-ea"/>
                <a:ea typeface="+mn-ea"/>
              </a:rPr>
              <a:t>其中</a:t>
            </a:r>
            <a:r>
              <a:rPr lang="en-US" altLang="zh-CN" sz="2000" i="1" dirty="0">
                <a:latin typeface="+mn-ea"/>
                <a:ea typeface="+mn-ea"/>
              </a:rPr>
              <a:t>P</a:t>
            </a:r>
            <a:r>
              <a:rPr lang="en-US" altLang="zh-CN" sz="2000" baseline="-25000" dirty="0">
                <a:latin typeface="+mn-ea"/>
                <a:ea typeface="+mn-ea"/>
              </a:rPr>
              <a:t>2</a:t>
            </a:r>
            <a:r>
              <a:rPr lang="zh-CN" altLang="en-US" sz="2000" dirty="0">
                <a:latin typeface="+mn-ea"/>
                <a:ea typeface="+mn-ea"/>
              </a:rPr>
              <a:t>是二阶勒让德多项式 </a:t>
            </a:r>
            <a:r>
              <a:rPr lang="en-US" altLang="zh-CN" sz="2000" b="1" dirty="0">
                <a:latin typeface="Times New Roman" pitchFamily="18" charset="0"/>
                <a:ea typeface="+mn-ea"/>
                <a:cs typeface="Times New Roman" pitchFamily="18" charset="0"/>
              </a:rPr>
              <a:t>(</a:t>
            </a:r>
            <a:r>
              <a:rPr lang="en-US" altLang="zh-CN" sz="2000" dirty="0">
                <a:latin typeface="Times New Roman" pitchFamily="18" charset="0"/>
                <a:ea typeface="+mn-ea"/>
                <a:cs typeface="Times New Roman" pitchFamily="18" charset="0"/>
              </a:rPr>
              <a:t>Legendre Polynomial of degree 2</a:t>
            </a:r>
            <a:r>
              <a:rPr lang="en-US" altLang="zh-CN" sz="2000" b="1" dirty="0">
                <a:latin typeface="Times New Roman" pitchFamily="18" charset="0"/>
                <a:ea typeface="+mn-ea"/>
                <a:cs typeface="Times New Roman" pitchFamily="18" charset="0"/>
              </a:rPr>
              <a:t>)</a:t>
            </a:r>
            <a:endParaRPr lang="en-US" altLang="zh-CN" sz="2000" dirty="0">
              <a:latin typeface="Times New Roman" pitchFamily="18" charset="0"/>
              <a:ea typeface="+mn-ea"/>
              <a:cs typeface="Times New Roman" pitchFamily="18" charset="0"/>
            </a:endParaRPr>
          </a:p>
        </p:txBody>
      </p:sp>
      <p:graphicFrame>
        <p:nvGraphicFramePr>
          <p:cNvPr id="24" name="Object 23"/>
          <p:cNvGraphicFramePr>
            <a:graphicFrameLocks noGrp="1" noChangeAspect="1"/>
          </p:cNvGraphicFramePr>
          <p:nvPr>
            <p:ph idx="1"/>
          </p:nvPr>
        </p:nvGraphicFramePr>
        <p:xfrm>
          <a:off x="504792" y="5929330"/>
          <a:ext cx="2952750" cy="715962"/>
        </p:xfrm>
        <a:graphic>
          <a:graphicData uri="http://schemas.openxmlformats.org/presentationml/2006/ole">
            <mc:AlternateContent xmlns:mc="http://schemas.openxmlformats.org/markup-compatibility/2006">
              <mc:Choice xmlns:v="urn:schemas-microsoft-com:vml" Requires="v">
                <p:oleObj spid="_x0000_s29816" name="Equation" r:id="rId19" imgW="1625400" imgH="393480" progId="Equation.DSMT4">
                  <p:embed/>
                </p:oleObj>
              </mc:Choice>
              <mc:Fallback>
                <p:oleObj name="Equation" r:id="rId19" imgW="1625400" imgH="393480" progId="Equation.DSMT4">
                  <p:embed/>
                  <p:pic>
                    <p:nvPicPr>
                      <p:cNvPr id="0" name="Picture 10"/>
                      <p:cNvPicPr>
                        <a:picLocks noGrp="1"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4792" y="5929330"/>
                        <a:ext cx="295275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7" name="Object 11"/>
          <p:cNvGraphicFramePr>
            <a:graphicFrameLocks noChangeAspect="1"/>
          </p:cNvGraphicFramePr>
          <p:nvPr>
            <p:extLst>
              <p:ext uri="{D42A27DB-BD31-4B8C-83A1-F6EECF244321}">
                <p14:modId xmlns:p14="http://schemas.microsoft.com/office/powerpoint/2010/main" val="1644875227"/>
              </p:ext>
            </p:extLst>
          </p:nvPr>
        </p:nvGraphicFramePr>
        <p:xfrm>
          <a:off x="6929454" y="4357694"/>
          <a:ext cx="1982787" cy="1011237"/>
        </p:xfrm>
        <a:graphic>
          <a:graphicData uri="http://schemas.openxmlformats.org/presentationml/2006/ole">
            <mc:AlternateContent xmlns:mc="http://schemas.openxmlformats.org/markup-compatibility/2006">
              <mc:Choice xmlns:v="urn:schemas-microsoft-com:vml" Requires="v">
                <p:oleObj spid="_x0000_s29817" name="Equation" r:id="rId21" imgW="1244520" imgH="634680" progId="Equation.DSMT4">
                  <p:embed/>
                </p:oleObj>
              </mc:Choice>
              <mc:Fallback>
                <p:oleObj name="Equation" r:id="rId21" imgW="1244520" imgH="634680"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29454" y="4357694"/>
                        <a:ext cx="1982787" cy="1011237"/>
                      </a:xfrm>
                      <a:prstGeom prst="rect">
                        <a:avLst/>
                      </a:prstGeom>
                      <a:solidFill>
                        <a:schemeClr val="bg1">
                          <a:lumMod val="75000"/>
                          <a:alpha val="50000"/>
                        </a:schemeClr>
                      </a:solidFill>
                      <a:ln w="28575">
                        <a:solidFill>
                          <a:schemeClr val="accent2">
                            <a:lumMod val="60000"/>
                            <a:lumOff val="40000"/>
                          </a:schemeClr>
                        </a:solidFill>
                        <a:miter lim="800000"/>
                        <a:headEnd/>
                        <a:tailEnd/>
                      </a:ln>
                    </p:spPr>
                  </p:pic>
                </p:oleObj>
              </mc:Fallback>
            </mc:AlternateContent>
          </a:graphicData>
        </a:graphic>
      </p:graphicFrame>
      <p:sp>
        <p:nvSpPr>
          <p:cNvPr id="25" name="圆角矩形 24"/>
          <p:cNvSpPr/>
          <p:nvPr/>
        </p:nvSpPr>
        <p:spPr bwMode="auto">
          <a:xfrm>
            <a:off x="5000628" y="2714620"/>
            <a:ext cx="214314" cy="857256"/>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6" name="圆角矩形 25"/>
          <p:cNvSpPr/>
          <p:nvPr/>
        </p:nvSpPr>
        <p:spPr bwMode="auto">
          <a:xfrm>
            <a:off x="5357818" y="2714620"/>
            <a:ext cx="857256" cy="857256"/>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7" name="圆角矩形 26"/>
          <p:cNvSpPr/>
          <p:nvPr/>
        </p:nvSpPr>
        <p:spPr bwMode="auto">
          <a:xfrm>
            <a:off x="6357950" y="2714620"/>
            <a:ext cx="2071702" cy="857256"/>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29707"/>
                                        </p:tgtEl>
                                        <p:attrNameLst>
                                          <p:attrName>style.visibility</p:attrName>
                                        </p:attrNameLst>
                                      </p:cBhvr>
                                      <p:to>
                                        <p:strVal val="visible"/>
                                      </p:to>
                                    </p:set>
                                    <p:animEffect transition="in" filter="fade">
                                      <p:cBhvr>
                                        <p:cTn id="19" dur="500"/>
                                        <p:tgtEl>
                                          <p:spTgt spid="2970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up)">
                                      <p:cBhvr>
                                        <p:cTn id="24" dur="500"/>
                                        <p:tgtEl>
                                          <p:spTgt spid="27"/>
                                        </p:tgtEl>
                                      </p:cBhvr>
                                    </p:animEffec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5.6.1</a:t>
            </a:r>
            <a:r>
              <a:rPr lang="zh-CN" altLang="en-US" dirty="0" smtClean="0"/>
              <a:t> 起潮力、潮汐变形</a:t>
            </a:r>
            <a:endParaRPr lang="zh-CN" altLang="en-US" dirty="0"/>
          </a:p>
        </p:txBody>
      </p:sp>
      <p:graphicFrame>
        <p:nvGraphicFramePr>
          <p:cNvPr id="5" name="Object 4"/>
          <p:cNvGraphicFramePr>
            <a:graphicFrameLocks noChangeAspect="1"/>
          </p:cNvGraphicFramePr>
          <p:nvPr/>
        </p:nvGraphicFramePr>
        <p:xfrm>
          <a:off x="642910" y="3490918"/>
          <a:ext cx="6489700" cy="723900"/>
        </p:xfrm>
        <a:graphic>
          <a:graphicData uri="http://schemas.openxmlformats.org/presentationml/2006/ole">
            <mc:AlternateContent xmlns:mc="http://schemas.openxmlformats.org/markup-compatibility/2006">
              <mc:Choice xmlns:v="urn:schemas-microsoft-com:vml" Requires="v">
                <p:oleObj spid="_x0000_s30756" name="Equation" r:id="rId3" imgW="4101840" imgH="457200" progId="Equation.DSMT4">
                  <p:embed/>
                </p:oleObj>
              </mc:Choice>
              <mc:Fallback>
                <p:oleObj name="Equation" r:id="rId3" imgW="4101840" imgH="457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10" y="3490918"/>
                        <a:ext cx="64897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nvGraphicFramePr>
        <p:xfrm>
          <a:off x="285720" y="4214818"/>
          <a:ext cx="8421688" cy="796925"/>
        </p:xfrm>
        <a:graphic>
          <a:graphicData uri="http://schemas.openxmlformats.org/presentationml/2006/ole">
            <mc:AlternateContent xmlns:mc="http://schemas.openxmlformats.org/markup-compatibility/2006">
              <mc:Choice xmlns:v="urn:schemas-microsoft-com:vml" Requires="v">
                <p:oleObj spid="_x0000_s30757" name="Equation" r:id="rId5" imgW="5105160" imgH="482400" progId="Equation.DSMT4">
                  <p:embed/>
                </p:oleObj>
              </mc:Choice>
              <mc:Fallback>
                <p:oleObj name="Equation" r:id="rId5" imgW="5105160" imgH="4824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20" y="4214818"/>
                        <a:ext cx="8421688"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7"/>
          <p:cNvSpPr txBox="1">
            <a:spLocks noChangeArrowheads="1"/>
          </p:cNvSpPr>
          <p:nvPr/>
        </p:nvSpPr>
        <p:spPr bwMode="auto">
          <a:xfrm>
            <a:off x="287369" y="5078568"/>
            <a:ext cx="4927573" cy="707886"/>
          </a:xfrm>
          <a:prstGeom prst="rect">
            <a:avLst/>
          </a:prstGeom>
          <a:noFill/>
          <a:ln w="9525" algn="ctr">
            <a:noFill/>
            <a:miter lim="800000"/>
            <a:headEnd/>
            <a:tailEnd/>
          </a:ln>
          <a:effectLst/>
        </p:spPr>
        <p:txBody>
          <a:bodyPr wrap="square">
            <a:spAutoFit/>
          </a:bodyPr>
          <a:lstStyle/>
          <a:p>
            <a:pPr>
              <a:spcBef>
                <a:spcPct val="50000"/>
              </a:spcBef>
            </a:pPr>
            <a:r>
              <a:rPr lang="zh-CN" altLang="en-US" sz="2000" dirty="0">
                <a:latin typeface="+mn-ea"/>
                <a:ea typeface="+mn-ea"/>
              </a:rPr>
              <a:t>由此可见，月球对地球的起潮力大于太阳对地球的起潮力</a:t>
            </a:r>
            <a:r>
              <a:rPr lang="zh-CN" altLang="en-US" sz="2000" dirty="0" smtClean="0">
                <a:latin typeface="+mn-ea"/>
                <a:ea typeface="+mn-ea"/>
              </a:rPr>
              <a:t>。</a:t>
            </a:r>
            <a:endParaRPr lang="zh-CN" altLang="en-US" sz="2000" dirty="0">
              <a:latin typeface="+mn-ea"/>
              <a:ea typeface="+mn-ea"/>
            </a:endParaRPr>
          </a:p>
        </p:txBody>
      </p:sp>
      <p:sp>
        <p:nvSpPr>
          <p:cNvPr id="11" name="Text Box 10"/>
          <p:cNvSpPr txBox="1">
            <a:spLocks noChangeArrowheads="1"/>
          </p:cNvSpPr>
          <p:nvPr/>
        </p:nvSpPr>
        <p:spPr bwMode="auto">
          <a:xfrm>
            <a:off x="252412" y="5780111"/>
            <a:ext cx="4891092" cy="1006475"/>
          </a:xfrm>
          <a:prstGeom prst="rect">
            <a:avLst/>
          </a:prstGeom>
          <a:noFill/>
          <a:ln w="9525" algn="ctr">
            <a:noFill/>
            <a:miter lim="800000"/>
            <a:headEnd/>
            <a:tailEnd/>
          </a:ln>
          <a:effectLst/>
        </p:spPr>
        <p:txBody>
          <a:bodyPr wrap="square">
            <a:spAutoFit/>
          </a:bodyPr>
          <a:lstStyle/>
          <a:p>
            <a:pPr>
              <a:spcBef>
                <a:spcPct val="50000"/>
              </a:spcBef>
            </a:pPr>
            <a:r>
              <a:rPr lang="zh-CN" altLang="en-US" sz="2000" dirty="0">
                <a:latin typeface="+mn-ea"/>
                <a:ea typeface="+mn-ea"/>
              </a:rPr>
              <a:t>注意到二阶勒让德多项式在一个周期内有两次达到极大值，可以解释月球在地球上每天引起两次潮汐。</a:t>
            </a:r>
          </a:p>
        </p:txBody>
      </p:sp>
      <p:grpSp>
        <p:nvGrpSpPr>
          <p:cNvPr id="12" name="Group 11"/>
          <p:cNvGrpSpPr>
            <a:grpSpLocks/>
          </p:cNvGrpSpPr>
          <p:nvPr/>
        </p:nvGrpSpPr>
        <p:grpSpPr bwMode="auto">
          <a:xfrm>
            <a:off x="5364163" y="5157788"/>
            <a:ext cx="3527425" cy="1584325"/>
            <a:chOff x="3379" y="3249"/>
            <a:chExt cx="2222" cy="998"/>
          </a:xfrm>
        </p:grpSpPr>
        <p:sp>
          <p:nvSpPr>
            <p:cNvPr id="13" name="Oval 12"/>
            <p:cNvSpPr>
              <a:spLocks noChangeArrowheads="1"/>
            </p:cNvSpPr>
            <p:nvPr/>
          </p:nvSpPr>
          <p:spPr bwMode="auto">
            <a:xfrm>
              <a:off x="3471" y="3250"/>
              <a:ext cx="997" cy="997"/>
            </a:xfrm>
            <a:prstGeom prst="ellipse">
              <a:avLst/>
            </a:prstGeom>
            <a:solidFill>
              <a:srgbClr val="3366FF">
                <a:alpha val="50000"/>
              </a:srgbClr>
            </a:solidFill>
            <a:ln w="9525" algn="ctr">
              <a:solidFill>
                <a:srgbClr val="0000FF"/>
              </a:solidFill>
              <a:round/>
              <a:headEnd/>
              <a:tailEnd/>
            </a:ln>
            <a:effectLst/>
          </p:spPr>
          <p:txBody>
            <a:bodyPr wrap="none" anchor="ctr"/>
            <a:lstStyle/>
            <a:p>
              <a:endParaRPr lang="zh-CN" altLang="en-US"/>
            </a:p>
          </p:txBody>
        </p:sp>
        <p:sp>
          <p:nvSpPr>
            <p:cNvPr id="14" name="Oval 13"/>
            <p:cNvSpPr>
              <a:spLocks noChangeArrowheads="1"/>
            </p:cNvSpPr>
            <p:nvPr/>
          </p:nvSpPr>
          <p:spPr bwMode="auto">
            <a:xfrm>
              <a:off x="5419" y="3612"/>
              <a:ext cx="182" cy="182"/>
            </a:xfrm>
            <a:prstGeom prst="ellipse">
              <a:avLst/>
            </a:prstGeom>
            <a:solidFill>
              <a:srgbClr val="800080">
                <a:alpha val="70000"/>
              </a:srgbClr>
            </a:solidFill>
            <a:ln w="9525" algn="ctr">
              <a:solidFill>
                <a:srgbClr val="800080"/>
              </a:solidFill>
              <a:round/>
              <a:headEnd/>
              <a:tailEnd/>
            </a:ln>
            <a:effectLst/>
          </p:spPr>
          <p:txBody>
            <a:bodyPr wrap="none" anchor="ctr"/>
            <a:lstStyle/>
            <a:p>
              <a:endParaRPr lang="zh-CN" altLang="en-US"/>
            </a:p>
          </p:txBody>
        </p:sp>
        <p:sp>
          <p:nvSpPr>
            <p:cNvPr id="15" name="Line 14"/>
            <p:cNvSpPr>
              <a:spLocks noChangeShapeType="1"/>
            </p:cNvSpPr>
            <p:nvPr/>
          </p:nvSpPr>
          <p:spPr bwMode="auto">
            <a:xfrm flipV="1">
              <a:off x="3969" y="3703"/>
              <a:ext cx="1541" cy="45"/>
            </a:xfrm>
            <a:prstGeom prst="line">
              <a:avLst/>
            </a:prstGeom>
            <a:noFill/>
            <a:ln w="9525">
              <a:solidFill>
                <a:schemeClr val="tx1"/>
              </a:solidFill>
              <a:prstDash val="dash"/>
              <a:round/>
              <a:headEnd/>
              <a:tailEnd/>
            </a:ln>
            <a:effectLst/>
          </p:spPr>
          <p:txBody>
            <a:bodyPr/>
            <a:lstStyle/>
            <a:p>
              <a:endParaRPr lang="zh-CN" altLang="en-US"/>
            </a:p>
          </p:txBody>
        </p:sp>
        <p:sp>
          <p:nvSpPr>
            <p:cNvPr id="16" name="Oval 15"/>
            <p:cNvSpPr>
              <a:spLocks noChangeArrowheads="1"/>
            </p:cNvSpPr>
            <p:nvPr/>
          </p:nvSpPr>
          <p:spPr bwMode="auto">
            <a:xfrm>
              <a:off x="3379" y="3249"/>
              <a:ext cx="1179" cy="998"/>
            </a:xfrm>
            <a:prstGeom prst="ellipse">
              <a:avLst/>
            </a:prstGeom>
            <a:solidFill>
              <a:srgbClr val="3366FF">
                <a:alpha val="50000"/>
              </a:srgbClr>
            </a:solidFill>
            <a:ln w="9525" algn="ctr">
              <a:solidFill>
                <a:schemeClr val="tx1"/>
              </a:solidFill>
              <a:round/>
              <a:headEnd/>
              <a:tailEnd/>
            </a:ln>
            <a:effectLst/>
          </p:spPr>
          <p:txBody>
            <a:bodyPr wrap="none" anchor="ctr"/>
            <a:lstStyle/>
            <a:p>
              <a:endParaRPr lang="zh-CN" altLang="en-US"/>
            </a:p>
          </p:txBody>
        </p:sp>
      </p:grpSp>
      <p:graphicFrame>
        <p:nvGraphicFramePr>
          <p:cNvPr id="18" name="Object 8"/>
          <p:cNvGraphicFramePr>
            <a:graphicFrameLocks noGrp="1" noChangeAspect="1"/>
          </p:cNvGraphicFramePr>
          <p:nvPr>
            <p:ph idx="1"/>
          </p:nvPr>
        </p:nvGraphicFramePr>
        <p:xfrm>
          <a:off x="357158" y="1004888"/>
          <a:ext cx="8035925" cy="2489200"/>
        </p:xfrm>
        <a:graphic>
          <a:graphicData uri="http://schemas.openxmlformats.org/presentationml/2006/ole">
            <mc:AlternateContent xmlns:mc="http://schemas.openxmlformats.org/markup-compatibility/2006">
              <mc:Choice xmlns:v="urn:schemas-microsoft-com:vml" Requires="v">
                <p:oleObj spid="_x0000_s30758" name="Equation" r:id="rId7" imgW="4838400" imgH="1498320" progId="Equation.DSMT4">
                  <p:embed/>
                </p:oleObj>
              </mc:Choice>
              <mc:Fallback>
                <p:oleObj name="Equation" r:id="rId7" imgW="4838400" imgH="1498320" progId="Equation.DSMT4">
                  <p:embed/>
                  <p:pic>
                    <p:nvPicPr>
                      <p:cNvPr id="0" name="Picture 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158" y="1004888"/>
                        <a:ext cx="8035925"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5.6.1</a:t>
            </a:r>
            <a:r>
              <a:rPr lang="zh-CN" altLang="en-US" dirty="0" smtClean="0"/>
              <a:t> 起潮力、潮汐变形</a:t>
            </a:r>
            <a:endParaRPr lang="zh-CN" altLang="en-US" dirty="0"/>
          </a:p>
        </p:txBody>
      </p:sp>
      <p:sp>
        <p:nvSpPr>
          <p:cNvPr id="4" name="Line 3"/>
          <p:cNvSpPr>
            <a:spLocks noChangeShapeType="1"/>
          </p:cNvSpPr>
          <p:nvPr/>
        </p:nvSpPr>
        <p:spPr bwMode="auto">
          <a:xfrm flipH="1">
            <a:off x="5489575" y="3057548"/>
            <a:ext cx="811213" cy="922338"/>
          </a:xfrm>
          <a:prstGeom prst="line">
            <a:avLst/>
          </a:prstGeom>
          <a:noFill/>
          <a:ln w="19050">
            <a:solidFill>
              <a:srgbClr val="009900"/>
            </a:solidFill>
            <a:round/>
            <a:headEnd/>
            <a:tailEnd type="triangle" w="med" len="med"/>
          </a:ln>
          <a:effectLst/>
        </p:spPr>
        <p:txBody>
          <a:bodyPr/>
          <a:lstStyle/>
          <a:p>
            <a:endParaRPr lang="zh-CN" altLang="en-US"/>
          </a:p>
        </p:txBody>
      </p:sp>
      <p:graphicFrame>
        <p:nvGraphicFramePr>
          <p:cNvPr id="5" name="Object 4"/>
          <p:cNvGraphicFramePr>
            <a:graphicFrameLocks noGrp="1" noChangeAspect="1"/>
          </p:cNvGraphicFramePr>
          <p:nvPr>
            <p:ph sz="quarter" idx="4294967295"/>
          </p:nvPr>
        </p:nvGraphicFramePr>
        <p:xfrm>
          <a:off x="5364163" y="3633811"/>
          <a:ext cx="193675" cy="193675"/>
        </p:xfrm>
        <a:graphic>
          <a:graphicData uri="http://schemas.openxmlformats.org/presentationml/2006/ole">
            <mc:AlternateContent xmlns:mc="http://schemas.openxmlformats.org/markup-compatibility/2006">
              <mc:Choice xmlns:v="urn:schemas-microsoft-com:vml" Requires="v">
                <p:oleObj spid="_x0000_s31867" name="Equation" r:id="rId3" imgW="164880" imgH="164880" progId="Equation.DSMT4">
                  <p:embed/>
                </p:oleObj>
              </mc:Choice>
              <mc:Fallback>
                <p:oleObj name="Equation" r:id="rId3" imgW="164880" imgH="164880" progId="Equation.DSMT4">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3633811"/>
                        <a:ext cx="193675"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5"/>
          <p:cNvGrpSpPr>
            <a:grpSpLocks/>
          </p:cNvGrpSpPr>
          <p:nvPr/>
        </p:nvGrpSpPr>
        <p:grpSpPr bwMode="auto">
          <a:xfrm>
            <a:off x="6008688" y="947761"/>
            <a:ext cx="3027362" cy="2686050"/>
            <a:chOff x="3785" y="1738"/>
            <a:chExt cx="1907" cy="1692"/>
          </a:xfrm>
        </p:grpSpPr>
        <p:sp>
          <p:nvSpPr>
            <p:cNvPr id="7" name="Line 6"/>
            <p:cNvSpPr>
              <a:spLocks noChangeShapeType="1"/>
            </p:cNvSpPr>
            <p:nvPr/>
          </p:nvSpPr>
          <p:spPr bwMode="auto">
            <a:xfrm>
              <a:off x="3969" y="3067"/>
              <a:ext cx="1542" cy="0"/>
            </a:xfrm>
            <a:prstGeom prst="line">
              <a:avLst/>
            </a:prstGeom>
            <a:noFill/>
            <a:ln w="19050">
              <a:solidFill>
                <a:srgbClr val="009900"/>
              </a:solidFill>
              <a:round/>
              <a:headEnd/>
              <a:tailEnd type="triangle" w="med" len="med"/>
            </a:ln>
            <a:effectLst/>
          </p:spPr>
          <p:txBody>
            <a:bodyPr/>
            <a:lstStyle/>
            <a:p>
              <a:endParaRPr lang="zh-CN" altLang="en-US"/>
            </a:p>
          </p:txBody>
        </p:sp>
        <p:sp>
          <p:nvSpPr>
            <p:cNvPr id="8" name="Line 7"/>
            <p:cNvSpPr>
              <a:spLocks noChangeShapeType="1"/>
            </p:cNvSpPr>
            <p:nvPr/>
          </p:nvSpPr>
          <p:spPr bwMode="auto">
            <a:xfrm flipH="1" flipV="1">
              <a:off x="3923" y="1752"/>
              <a:ext cx="46" cy="1315"/>
            </a:xfrm>
            <a:prstGeom prst="line">
              <a:avLst/>
            </a:prstGeom>
            <a:noFill/>
            <a:ln w="19050">
              <a:solidFill>
                <a:srgbClr val="009900"/>
              </a:solidFill>
              <a:round/>
              <a:headEnd/>
              <a:tailEnd type="triangle" w="med" len="med"/>
            </a:ln>
            <a:effectLst/>
          </p:spPr>
          <p:txBody>
            <a:bodyPr/>
            <a:lstStyle/>
            <a:p>
              <a:endParaRPr lang="zh-CN" altLang="en-US"/>
            </a:p>
          </p:txBody>
        </p:sp>
        <p:sp>
          <p:nvSpPr>
            <p:cNvPr id="9" name="Line 8"/>
            <p:cNvSpPr>
              <a:spLocks noChangeShapeType="1"/>
            </p:cNvSpPr>
            <p:nvPr/>
          </p:nvSpPr>
          <p:spPr bwMode="auto">
            <a:xfrm flipV="1">
              <a:off x="3969" y="2341"/>
              <a:ext cx="272" cy="726"/>
            </a:xfrm>
            <a:prstGeom prst="line">
              <a:avLst/>
            </a:prstGeom>
            <a:noFill/>
            <a:ln w="9525">
              <a:solidFill>
                <a:schemeClr val="tx1"/>
              </a:solidFill>
              <a:round/>
              <a:headEnd/>
              <a:tailEnd/>
            </a:ln>
            <a:effectLst/>
          </p:spPr>
          <p:txBody>
            <a:bodyPr/>
            <a:lstStyle/>
            <a:p>
              <a:endParaRPr lang="zh-CN" altLang="en-US"/>
            </a:p>
          </p:txBody>
        </p:sp>
        <p:sp>
          <p:nvSpPr>
            <p:cNvPr id="10" name="Line 9"/>
            <p:cNvSpPr>
              <a:spLocks noChangeShapeType="1"/>
            </p:cNvSpPr>
            <p:nvPr/>
          </p:nvSpPr>
          <p:spPr bwMode="auto">
            <a:xfrm>
              <a:off x="4241" y="2341"/>
              <a:ext cx="0" cy="1089"/>
            </a:xfrm>
            <a:prstGeom prst="line">
              <a:avLst/>
            </a:prstGeom>
            <a:noFill/>
            <a:ln w="9525">
              <a:solidFill>
                <a:schemeClr val="tx1"/>
              </a:solidFill>
              <a:prstDash val="dash"/>
              <a:round/>
              <a:headEnd/>
              <a:tailEnd/>
            </a:ln>
            <a:effectLst/>
          </p:spPr>
          <p:txBody>
            <a:bodyPr/>
            <a:lstStyle/>
            <a:p>
              <a:endParaRPr lang="zh-CN" altLang="en-US"/>
            </a:p>
          </p:txBody>
        </p:sp>
        <p:sp>
          <p:nvSpPr>
            <p:cNvPr id="11" name="Line 10"/>
            <p:cNvSpPr>
              <a:spLocks noChangeShapeType="1"/>
            </p:cNvSpPr>
            <p:nvPr/>
          </p:nvSpPr>
          <p:spPr bwMode="auto">
            <a:xfrm flipH="1" flipV="1">
              <a:off x="3969" y="3067"/>
              <a:ext cx="272" cy="363"/>
            </a:xfrm>
            <a:prstGeom prst="line">
              <a:avLst/>
            </a:prstGeom>
            <a:noFill/>
            <a:ln w="9525">
              <a:solidFill>
                <a:schemeClr val="tx1"/>
              </a:solidFill>
              <a:prstDash val="dash"/>
              <a:round/>
              <a:headEnd/>
              <a:tailEnd/>
            </a:ln>
            <a:effectLst/>
          </p:spPr>
          <p:txBody>
            <a:bodyPr/>
            <a:lstStyle/>
            <a:p>
              <a:endParaRPr lang="zh-CN" altLang="en-US"/>
            </a:p>
          </p:txBody>
        </p:sp>
        <p:sp>
          <p:nvSpPr>
            <p:cNvPr id="12" name="Line 11"/>
            <p:cNvSpPr>
              <a:spLocks noChangeShapeType="1"/>
            </p:cNvSpPr>
            <p:nvPr/>
          </p:nvSpPr>
          <p:spPr bwMode="auto">
            <a:xfrm flipV="1">
              <a:off x="3969" y="2568"/>
              <a:ext cx="1315" cy="499"/>
            </a:xfrm>
            <a:prstGeom prst="line">
              <a:avLst/>
            </a:prstGeom>
            <a:noFill/>
            <a:ln w="9525">
              <a:solidFill>
                <a:schemeClr val="tx1"/>
              </a:solidFill>
              <a:round/>
              <a:headEnd/>
              <a:tailEnd/>
            </a:ln>
            <a:effectLst/>
          </p:spPr>
          <p:txBody>
            <a:bodyPr/>
            <a:lstStyle/>
            <a:p>
              <a:endParaRPr lang="zh-CN" altLang="en-US"/>
            </a:p>
          </p:txBody>
        </p:sp>
        <p:sp>
          <p:nvSpPr>
            <p:cNvPr id="13" name="Line 12"/>
            <p:cNvSpPr>
              <a:spLocks noChangeShapeType="1"/>
            </p:cNvSpPr>
            <p:nvPr/>
          </p:nvSpPr>
          <p:spPr bwMode="auto">
            <a:xfrm>
              <a:off x="5284" y="2568"/>
              <a:ext cx="0" cy="408"/>
            </a:xfrm>
            <a:prstGeom prst="line">
              <a:avLst/>
            </a:prstGeom>
            <a:noFill/>
            <a:ln w="9525">
              <a:solidFill>
                <a:schemeClr val="tx1"/>
              </a:solidFill>
              <a:prstDash val="dash"/>
              <a:round/>
              <a:headEnd/>
              <a:tailEnd/>
            </a:ln>
            <a:effectLst/>
          </p:spPr>
          <p:txBody>
            <a:bodyPr/>
            <a:lstStyle/>
            <a:p>
              <a:endParaRPr lang="zh-CN" altLang="en-US"/>
            </a:p>
          </p:txBody>
        </p:sp>
        <p:sp>
          <p:nvSpPr>
            <p:cNvPr id="14" name="Line 13"/>
            <p:cNvSpPr>
              <a:spLocks noChangeShapeType="1"/>
            </p:cNvSpPr>
            <p:nvPr/>
          </p:nvSpPr>
          <p:spPr bwMode="auto">
            <a:xfrm flipH="1">
              <a:off x="3969" y="2976"/>
              <a:ext cx="1315" cy="91"/>
            </a:xfrm>
            <a:prstGeom prst="line">
              <a:avLst/>
            </a:prstGeom>
            <a:noFill/>
            <a:ln w="9525">
              <a:solidFill>
                <a:schemeClr val="tx1"/>
              </a:solidFill>
              <a:prstDash val="dash"/>
              <a:round/>
              <a:headEnd/>
              <a:tailEnd/>
            </a:ln>
            <a:effectLst/>
          </p:spPr>
          <p:txBody>
            <a:bodyPr/>
            <a:lstStyle/>
            <a:p>
              <a:endParaRPr lang="zh-CN" altLang="en-US"/>
            </a:p>
          </p:txBody>
        </p:sp>
        <p:sp>
          <p:nvSpPr>
            <p:cNvPr id="15" name="Arc 14"/>
            <p:cNvSpPr>
              <a:spLocks/>
            </p:cNvSpPr>
            <p:nvPr/>
          </p:nvSpPr>
          <p:spPr bwMode="auto">
            <a:xfrm rot="-513333">
              <a:off x="3969" y="2750"/>
              <a:ext cx="79" cy="1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6" name="Arc 15"/>
            <p:cNvSpPr>
              <a:spLocks/>
            </p:cNvSpPr>
            <p:nvPr/>
          </p:nvSpPr>
          <p:spPr bwMode="auto">
            <a:xfrm>
              <a:off x="4014" y="2931"/>
              <a:ext cx="89" cy="92"/>
            </a:xfrm>
            <a:custGeom>
              <a:avLst/>
              <a:gdLst>
                <a:gd name="G0" fmla="+- 0 0 0"/>
                <a:gd name="G1" fmla="+- 21600 0 0"/>
                <a:gd name="G2" fmla="+- 21600 0 0"/>
                <a:gd name="T0" fmla="*/ 0 w 21297"/>
                <a:gd name="T1" fmla="*/ 0 h 21600"/>
                <a:gd name="T2" fmla="*/ 21297 w 21297"/>
                <a:gd name="T3" fmla="*/ 17992 h 21600"/>
                <a:gd name="T4" fmla="*/ 0 w 21297"/>
                <a:gd name="T5" fmla="*/ 21600 h 21600"/>
              </a:gdLst>
              <a:ahLst/>
              <a:cxnLst>
                <a:cxn ang="0">
                  <a:pos x="T0" y="T1"/>
                </a:cxn>
                <a:cxn ang="0">
                  <a:pos x="T2" y="T3"/>
                </a:cxn>
                <a:cxn ang="0">
                  <a:pos x="T4" y="T5"/>
                </a:cxn>
              </a:cxnLst>
              <a:rect l="0" t="0" r="r" b="b"/>
              <a:pathLst>
                <a:path w="21297" h="21600" fill="none" extrusionOk="0">
                  <a:moveTo>
                    <a:pt x="-1" y="0"/>
                  </a:moveTo>
                  <a:cubicBezTo>
                    <a:pt x="10537" y="0"/>
                    <a:pt x="19536" y="7602"/>
                    <a:pt x="21296" y="17992"/>
                  </a:cubicBezTo>
                </a:path>
                <a:path w="21297" h="21600" stroke="0" extrusionOk="0">
                  <a:moveTo>
                    <a:pt x="-1" y="0"/>
                  </a:moveTo>
                  <a:cubicBezTo>
                    <a:pt x="10537" y="0"/>
                    <a:pt x="19536" y="7602"/>
                    <a:pt x="21296" y="17992"/>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7" name="Arc 16"/>
            <p:cNvSpPr>
              <a:spLocks/>
            </p:cNvSpPr>
            <p:nvPr/>
          </p:nvSpPr>
          <p:spPr bwMode="auto">
            <a:xfrm rot="6722359">
              <a:off x="3876" y="3042"/>
              <a:ext cx="85" cy="227"/>
            </a:xfrm>
            <a:custGeom>
              <a:avLst/>
              <a:gdLst>
                <a:gd name="G0" fmla="+- 0 0 0"/>
                <a:gd name="G1" fmla="+- 21471 0 0"/>
                <a:gd name="G2" fmla="+- 21600 0 0"/>
                <a:gd name="T0" fmla="*/ 2354 w 20131"/>
                <a:gd name="T1" fmla="*/ 0 h 21471"/>
                <a:gd name="T2" fmla="*/ 20131 w 20131"/>
                <a:gd name="T3" fmla="*/ 13640 h 21471"/>
                <a:gd name="T4" fmla="*/ 0 w 20131"/>
                <a:gd name="T5" fmla="*/ 21471 h 21471"/>
              </a:gdLst>
              <a:ahLst/>
              <a:cxnLst>
                <a:cxn ang="0">
                  <a:pos x="T0" y="T1"/>
                </a:cxn>
                <a:cxn ang="0">
                  <a:pos x="T2" y="T3"/>
                </a:cxn>
                <a:cxn ang="0">
                  <a:pos x="T4" y="T5"/>
                </a:cxn>
              </a:cxnLst>
              <a:rect l="0" t="0" r="r" b="b"/>
              <a:pathLst>
                <a:path w="20131" h="21471" fill="none" extrusionOk="0">
                  <a:moveTo>
                    <a:pt x="2354" y="-1"/>
                  </a:moveTo>
                  <a:cubicBezTo>
                    <a:pt x="10358" y="877"/>
                    <a:pt x="17211" y="6135"/>
                    <a:pt x="20130" y="13640"/>
                  </a:cubicBezTo>
                </a:path>
                <a:path w="20131" h="21471" stroke="0" extrusionOk="0">
                  <a:moveTo>
                    <a:pt x="2354" y="-1"/>
                  </a:moveTo>
                  <a:cubicBezTo>
                    <a:pt x="10358" y="877"/>
                    <a:pt x="17211" y="6135"/>
                    <a:pt x="20130" y="13640"/>
                  </a:cubicBezTo>
                  <a:lnTo>
                    <a:pt x="0" y="21471"/>
                  </a:lnTo>
                  <a:close/>
                </a:path>
              </a:pathLst>
            </a:custGeom>
            <a:noFill/>
            <a:ln w="9525">
              <a:solidFill>
                <a:schemeClr val="tx1"/>
              </a:solidFill>
              <a:round/>
              <a:headEnd/>
              <a:tailEnd/>
            </a:ln>
            <a:effectLst/>
          </p:spPr>
          <p:txBody>
            <a:bodyPr wrap="none" anchor="ctr"/>
            <a:lstStyle/>
            <a:p>
              <a:endParaRPr lang="zh-CN" altLang="en-US"/>
            </a:p>
          </p:txBody>
        </p:sp>
        <p:graphicFrame>
          <p:nvGraphicFramePr>
            <p:cNvPr id="18" name="Object 17"/>
            <p:cNvGraphicFramePr>
              <a:graphicFrameLocks noChangeAspect="1"/>
            </p:cNvGraphicFramePr>
            <p:nvPr/>
          </p:nvGraphicFramePr>
          <p:xfrm>
            <a:off x="5375" y="3113"/>
            <a:ext cx="148" cy="148"/>
          </p:xfrm>
          <a:graphic>
            <a:graphicData uri="http://schemas.openxmlformats.org/presentationml/2006/ole">
              <mc:AlternateContent xmlns:mc="http://schemas.openxmlformats.org/markup-compatibility/2006">
                <mc:Choice xmlns:v="urn:schemas-microsoft-com:vml" Requires="v">
                  <p:oleObj spid="_x0000_s31868" name="Equation" r:id="rId5" imgW="164880" imgH="164880" progId="Equation.DSMT4">
                    <p:embed/>
                  </p:oleObj>
                </mc:Choice>
                <mc:Fallback>
                  <p:oleObj name="Equation" r:id="rId5" imgW="164880" imgH="16488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5" y="3113"/>
                          <a:ext cx="148"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8"/>
            <p:cNvGraphicFramePr>
              <a:graphicFrameLocks noChangeAspect="1"/>
            </p:cNvGraphicFramePr>
            <p:nvPr/>
          </p:nvGraphicFramePr>
          <p:xfrm>
            <a:off x="3785" y="1738"/>
            <a:ext cx="138" cy="150"/>
          </p:xfrm>
          <a:graphic>
            <a:graphicData uri="http://schemas.openxmlformats.org/presentationml/2006/ole">
              <mc:AlternateContent xmlns:mc="http://schemas.openxmlformats.org/markup-compatibility/2006">
                <mc:Choice xmlns:v="urn:schemas-microsoft-com:vml" Requires="v">
                  <p:oleObj spid="_x0000_s31869" name="Equation" r:id="rId7" imgW="152280" imgH="164880" progId="Equation.DSMT4">
                    <p:embed/>
                  </p:oleObj>
                </mc:Choice>
                <mc:Fallback>
                  <p:oleObj name="Equation" r:id="rId7" imgW="152280" imgH="1648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5" y="1738"/>
                          <a:ext cx="138"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19"/>
            <p:cNvGraphicFramePr>
              <a:graphicFrameLocks noChangeAspect="1"/>
            </p:cNvGraphicFramePr>
            <p:nvPr/>
          </p:nvGraphicFramePr>
          <p:xfrm>
            <a:off x="3787" y="2960"/>
            <a:ext cx="131" cy="153"/>
          </p:xfrm>
          <a:graphic>
            <a:graphicData uri="http://schemas.openxmlformats.org/presentationml/2006/ole">
              <mc:AlternateContent xmlns:mc="http://schemas.openxmlformats.org/markup-compatibility/2006">
                <mc:Choice xmlns:v="urn:schemas-microsoft-com:vml" Requires="v">
                  <p:oleObj spid="_x0000_s31870" name="Equation" r:id="rId9" imgW="152280" imgH="177480" progId="Equation.DSMT4">
                    <p:embed/>
                  </p:oleObj>
                </mc:Choice>
                <mc:Fallback>
                  <p:oleObj name="Equation" r:id="rId9" imgW="152280" imgH="1774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7" y="2960"/>
                          <a:ext cx="131"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20"/>
            <p:cNvGraphicFramePr>
              <a:graphicFrameLocks noChangeAspect="1"/>
            </p:cNvGraphicFramePr>
            <p:nvPr/>
          </p:nvGraphicFramePr>
          <p:xfrm>
            <a:off x="4059" y="2079"/>
            <a:ext cx="589" cy="236"/>
          </p:xfrm>
          <a:graphic>
            <a:graphicData uri="http://schemas.openxmlformats.org/presentationml/2006/ole">
              <mc:AlternateContent xmlns:mc="http://schemas.openxmlformats.org/markup-compatibility/2006">
                <mc:Choice xmlns:v="urn:schemas-microsoft-com:vml" Requires="v">
                  <p:oleObj spid="_x0000_s31871" name="Equation" r:id="rId11" imgW="634680" imgH="253800" progId="Equation.DSMT4">
                    <p:embed/>
                  </p:oleObj>
                </mc:Choice>
                <mc:Fallback>
                  <p:oleObj name="Equation" r:id="rId11" imgW="634680" imgH="25380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59" y="2079"/>
                          <a:ext cx="589"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21"/>
            <p:cNvGraphicFramePr>
              <a:graphicFrameLocks noChangeAspect="1"/>
            </p:cNvGraphicFramePr>
            <p:nvPr/>
          </p:nvGraphicFramePr>
          <p:xfrm>
            <a:off x="3969" y="2536"/>
            <a:ext cx="166" cy="214"/>
          </p:xfrm>
          <a:graphic>
            <a:graphicData uri="http://schemas.openxmlformats.org/presentationml/2006/ole">
              <mc:AlternateContent xmlns:mc="http://schemas.openxmlformats.org/markup-compatibility/2006">
                <mc:Choice xmlns:v="urn:schemas-microsoft-com:vml" Requires="v">
                  <p:oleObj spid="_x0000_s31872" name="Equation" r:id="rId13" imgW="177480" imgH="228600" progId="Equation.DSMT4">
                    <p:embed/>
                  </p:oleObj>
                </mc:Choice>
                <mc:Fallback>
                  <p:oleObj name="Equation" r:id="rId13" imgW="177480" imgH="22860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9" y="2536"/>
                          <a:ext cx="16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22"/>
            <p:cNvGraphicFramePr>
              <a:graphicFrameLocks noChangeAspect="1"/>
            </p:cNvGraphicFramePr>
            <p:nvPr/>
          </p:nvGraphicFramePr>
          <p:xfrm>
            <a:off x="3878" y="3203"/>
            <a:ext cx="158" cy="203"/>
          </p:xfrm>
          <a:graphic>
            <a:graphicData uri="http://schemas.openxmlformats.org/presentationml/2006/ole">
              <mc:AlternateContent xmlns:mc="http://schemas.openxmlformats.org/markup-compatibility/2006">
                <mc:Choice xmlns:v="urn:schemas-microsoft-com:vml" Requires="v">
                  <p:oleObj spid="_x0000_s31873" name="Equation" r:id="rId15" imgW="177480" imgH="228600" progId="Equation.DSMT4">
                    <p:embed/>
                  </p:oleObj>
                </mc:Choice>
                <mc:Fallback>
                  <p:oleObj name="Equation" r:id="rId15" imgW="177480" imgH="22860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78" y="3203"/>
                          <a:ext cx="158"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23"/>
            <p:cNvGraphicFramePr>
              <a:graphicFrameLocks noChangeAspect="1"/>
            </p:cNvGraphicFramePr>
            <p:nvPr/>
          </p:nvGraphicFramePr>
          <p:xfrm>
            <a:off x="4046" y="2820"/>
            <a:ext cx="164" cy="178"/>
          </p:xfrm>
          <a:graphic>
            <a:graphicData uri="http://schemas.openxmlformats.org/presentationml/2006/ole">
              <mc:AlternateContent xmlns:mc="http://schemas.openxmlformats.org/markup-compatibility/2006">
                <mc:Choice xmlns:v="urn:schemas-microsoft-com:vml" Requires="v">
                  <p:oleObj spid="_x0000_s31874" name="Equation" r:id="rId17" imgW="152280" imgH="164880" progId="Equation.DSMT4">
                    <p:embed/>
                  </p:oleObj>
                </mc:Choice>
                <mc:Fallback>
                  <p:oleObj name="Equation" r:id="rId17" imgW="152280" imgH="16488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46" y="2820"/>
                          <a:ext cx="164"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24"/>
            <p:cNvGraphicFramePr>
              <a:graphicFrameLocks noChangeAspect="1"/>
            </p:cNvGraphicFramePr>
            <p:nvPr/>
          </p:nvGraphicFramePr>
          <p:xfrm>
            <a:off x="4997" y="2332"/>
            <a:ext cx="695" cy="236"/>
          </p:xfrm>
          <a:graphic>
            <a:graphicData uri="http://schemas.openxmlformats.org/presentationml/2006/ole">
              <mc:AlternateContent xmlns:mc="http://schemas.openxmlformats.org/markup-compatibility/2006">
                <mc:Choice xmlns:v="urn:schemas-microsoft-com:vml" Requires="v">
                  <p:oleObj spid="_x0000_s31875" name="Equation" r:id="rId19" imgW="749160" imgH="253800" progId="Equation.DSMT4">
                    <p:embed/>
                  </p:oleObj>
                </mc:Choice>
                <mc:Fallback>
                  <p:oleObj name="Equation" r:id="rId19" imgW="749160" imgH="25380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97" y="2332"/>
                          <a:ext cx="695"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Oval 25"/>
            <p:cNvSpPr>
              <a:spLocks noChangeArrowheads="1"/>
            </p:cNvSpPr>
            <p:nvPr/>
          </p:nvSpPr>
          <p:spPr bwMode="auto">
            <a:xfrm>
              <a:off x="4216" y="2324"/>
              <a:ext cx="46" cy="45"/>
            </a:xfrm>
            <a:prstGeom prst="ellipse">
              <a:avLst/>
            </a:prstGeom>
            <a:solidFill>
              <a:srgbClr val="3366FF"/>
            </a:solidFill>
            <a:ln w="9525" algn="ctr">
              <a:solidFill>
                <a:srgbClr val="0000FF"/>
              </a:solidFill>
              <a:round/>
              <a:headEnd/>
              <a:tailEnd/>
            </a:ln>
            <a:effectLst/>
          </p:spPr>
          <p:txBody>
            <a:bodyPr wrap="none" anchor="ctr"/>
            <a:lstStyle/>
            <a:p>
              <a:endParaRPr lang="zh-CN" altLang="en-US"/>
            </a:p>
          </p:txBody>
        </p:sp>
        <p:sp>
          <p:nvSpPr>
            <p:cNvPr id="27" name="Oval 26"/>
            <p:cNvSpPr>
              <a:spLocks noChangeArrowheads="1"/>
            </p:cNvSpPr>
            <p:nvPr/>
          </p:nvSpPr>
          <p:spPr bwMode="auto">
            <a:xfrm>
              <a:off x="5269" y="2534"/>
              <a:ext cx="46" cy="45"/>
            </a:xfrm>
            <a:prstGeom prst="ellipse">
              <a:avLst/>
            </a:prstGeom>
            <a:solidFill>
              <a:srgbClr val="9933FF"/>
            </a:solidFill>
            <a:ln w="9525" algn="ctr">
              <a:solidFill>
                <a:srgbClr val="9933FF"/>
              </a:solidFill>
              <a:round/>
              <a:headEnd/>
              <a:tailEnd/>
            </a:ln>
            <a:effectLst/>
          </p:spPr>
          <p:txBody>
            <a:bodyPr wrap="none" anchor="ctr"/>
            <a:lstStyle/>
            <a:p>
              <a:endParaRPr lang="zh-CN" altLang="en-US"/>
            </a:p>
          </p:txBody>
        </p:sp>
      </p:grpSp>
      <p:sp>
        <p:nvSpPr>
          <p:cNvPr id="28" name="Text Box 27"/>
          <p:cNvSpPr txBox="1">
            <a:spLocks noChangeArrowheads="1"/>
          </p:cNvSpPr>
          <p:nvPr/>
        </p:nvSpPr>
        <p:spPr bwMode="auto">
          <a:xfrm>
            <a:off x="315920" y="882673"/>
            <a:ext cx="5327650" cy="1107996"/>
          </a:xfrm>
          <a:prstGeom prst="rect">
            <a:avLst/>
          </a:prstGeom>
          <a:noFill/>
          <a:ln w="9525" algn="ctr">
            <a:noFill/>
            <a:miter lim="800000"/>
            <a:headEnd/>
            <a:tailEnd/>
          </a:ln>
          <a:effectLst/>
        </p:spPr>
        <p:txBody>
          <a:bodyPr>
            <a:spAutoFit/>
          </a:bodyPr>
          <a:lstStyle/>
          <a:p>
            <a:pPr>
              <a:lnSpc>
                <a:spcPct val="110000"/>
              </a:lnSpc>
              <a:spcBef>
                <a:spcPct val="50000"/>
              </a:spcBef>
            </a:pPr>
            <a:r>
              <a:rPr lang="zh-CN" altLang="en-US" sz="2000" dirty="0">
                <a:latin typeface="+mn-ea"/>
                <a:ea typeface="+mn-ea"/>
              </a:rPr>
              <a:t>建立原点位于行星中心的</a:t>
            </a:r>
            <a:r>
              <a:rPr lang="zh-CN" altLang="en-US" sz="2000" dirty="0" smtClean="0">
                <a:latin typeface="+mn-ea"/>
                <a:ea typeface="+mn-ea"/>
              </a:rPr>
              <a:t>惯性坐标系</a:t>
            </a:r>
            <a:r>
              <a:rPr lang="en-US" altLang="zh-CN" sz="2000" dirty="0" smtClean="0">
                <a:latin typeface="+mn-ea"/>
                <a:ea typeface="+mn-ea"/>
              </a:rPr>
              <a:t>,</a:t>
            </a:r>
            <a:r>
              <a:rPr lang="zh-CN" altLang="en-US" sz="2000" dirty="0" smtClean="0">
                <a:latin typeface="+mn-ea"/>
                <a:ea typeface="+mn-ea"/>
              </a:rPr>
              <a:t>行星</a:t>
            </a:r>
            <a:r>
              <a:rPr lang="zh-CN" altLang="en-US" sz="2000" dirty="0">
                <a:latin typeface="+mn-ea"/>
                <a:ea typeface="+mn-ea"/>
              </a:rPr>
              <a:t>自转轴与这个坐标系的</a:t>
            </a:r>
            <a:r>
              <a:rPr lang="en-US" altLang="zh-CN" sz="2000" dirty="0">
                <a:latin typeface="Times New Roman" pitchFamily="18" charset="0"/>
                <a:ea typeface="+mn-ea"/>
                <a:cs typeface="Times New Roman" pitchFamily="18" charset="0"/>
              </a:rPr>
              <a:t>Z</a:t>
            </a:r>
            <a:r>
              <a:rPr lang="zh-CN" altLang="en-US" sz="2000" dirty="0">
                <a:latin typeface="+mn-ea"/>
                <a:ea typeface="+mn-ea"/>
              </a:rPr>
              <a:t>轴重</a:t>
            </a:r>
            <a:r>
              <a:rPr lang="zh-CN" altLang="en-US" sz="2000" dirty="0" smtClean="0">
                <a:latin typeface="+mn-ea"/>
                <a:ea typeface="+mn-ea"/>
              </a:rPr>
              <a:t>合</a:t>
            </a:r>
            <a:r>
              <a:rPr lang="en-US" altLang="zh-CN" sz="2000" dirty="0" smtClean="0">
                <a:latin typeface="+mn-ea"/>
                <a:ea typeface="+mn-ea"/>
              </a:rPr>
              <a:t>,</a:t>
            </a:r>
            <a:r>
              <a:rPr lang="zh-CN" altLang="en-US" sz="2000" dirty="0" smtClean="0">
                <a:latin typeface="+mn-ea"/>
                <a:ea typeface="+mn-ea"/>
              </a:rPr>
              <a:t>如</a:t>
            </a:r>
            <a:r>
              <a:rPr lang="zh-CN" altLang="en-US" sz="2000" dirty="0">
                <a:latin typeface="+mn-ea"/>
                <a:ea typeface="+mn-ea"/>
              </a:rPr>
              <a:t>右</a:t>
            </a:r>
            <a:r>
              <a:rPr lang="zh-CN" altLang="en-US" sz="2000" dirty="0" smtClean="0">
                <a:latin typeface="+mn-ea"/>
                <a:ea typeface="+mn-ea"/>
              </a:rPr>
              <a:t>图</a:t>
            </a:r>
            <a:r>
              <a:rPr lang="en-US" altLang="zh-CN" sz="2000" dirty="0" smtClean="0">
                <a:latin typeface="+mn-ea"/>
                <a:ea typeface="+mn-ea"/>
              </a:rPr>
              <a:t>.</a:t>
            </a:r>
            <a:r>
              <a:rPr lang="en-US" altLang="zh-CN" sz="2000" dirty="0" smtClean="0">
                <a:latin typeface="Times New Roman" pitchFamily="18" charset="0"/>
                <a:ea typeface="+mn-ea"/>
                <a:cs typeface="Times New Roman" pitchFamily="18" charset="0"/>
              </a:rPr>
              <a:t>P</a:t>
            </a:r>
            <a:r>
              <a:rPr lang="zh-CN" altLang="en-US" sz="2000" dirty="0">
                <a:latin typeface="+mn-ea"/>
                <a:ea typeface="+mn-ea"/>
              </a:rPr>
              <a:t>为行星表面</a:t>
            </a:r>
            <a:r>
              <a:rPr lang="zh-CN" altLang="en-US" sz="2000" dirty="0" smtClean="0">
                <a:latin typeface="+mn-ea"/>
                <a:ea typeface="+mn-ea"/>
              </a:rPr>
              <a:t>一点</a:t>
            </a:r>
            <a:r>
              <a:rPr lang="en-US" altLang="zh-CN" sz="2000" dirty="0" smtClean="0">
                <a:latin typeface="+mn-ea"/>
                <a:ea typeface="+mn-ea"/>
              </a:rPr>
              <a:t>,</a:t>
            </a:r>
            <a:r>
              <a:rPr lang="en-US" altLang="zh-CN" sz="2000" dirty="0" smtClean="0">
                <a:latin typeface="Times New Roman" pitchFamily="18" charset="0"/>
                <a:ea typeface="+mn-ea"/>
                <a:cs typeface="Times New Roman" pitchFamily="18" charset="0"/>
              </a:rPr>
              <a:t>M</a:t>
            </a:r>
            <a:r>
              <a:rPr lang="zh-CN" altLang="en-US" sz="2000" dirty="0">
                <a:latin typeface="+mn-ea"/>
                <a:ea typeface="+mn-ea"/>
              </a:rPr>
              <a:t>为引起潮汐的</a:t>
            </a:r>
            <a:r>
              <a:rPr lang="zh-CN" altLang="en-US" sz="2000" dirty="0" smtClean="0">
                <a:latin typeface="+mn-ea"/>
                <a:ea typeface="+mn-ea"/>
              </a:rPr>
              <a:t>卫星</a:t>
            </a:r>
            <a:r>
              <a:rPr lang="en-US" altLang="zh-CN" sz="2000" dirty="0" smtClean="0">
                <a:latin typeface="+mn-ea"/>
                <a:ea typeface="+mn-ea"/>
              </a:rPr>
              <a:t>.</a:t>
            </a:r>
            <a:endParaRPr lang="zh-CN" altLang="en-US" sz="2000" dirty="0">
              <a:latin typeface="+mn-ea"/>
              <a:ea typeface="+mn-ea"/>
            </a:endParaRPr>
          </a:p>
        </p:txBody>
      </p:sp>
      <p:graphicFrame>
        <p:nvGraphicFramePr>
          <p:cNvPr id="29" name="Object 28"/>
          <p:cNvGraphicFramePr>
            <a:graphicFrameLocks noChangeAspect="1"/>
          </p:cNvGraphicFramePr>
          <p:nvPr/>
        </p:nvGraphicFramePr>
        <p:xfrm>
          <a:off x="595318" y="1993900"/>
          <a:ext cx="4762500" cy="401638"/>
        </p:xfrm>
        <a:graphic>
          <a:graphicData uri="http://schemas.openxmlformats.org/presentationml/2006/ole">
            <mc:AlternateContent xmlns:mc="http://schemas.openxmlformats.org/markup-compatibility/2006">
              <mc:Choice xmlns:v="urn:schemas-microsoft-com:vml" Requires="v">
                <p:oleObj spid="_x0000_s31876" name="Equation" r:id="rId21" imgW="3009600" imgH="253800" progId="Equation.DSMT4">
                  <p:embed/>
                </p:oleObj>
              </mc:Choice>
              <mc:Fallback>
                <p:oleObj name="Equation" r:id="rId21" imgW="3009600" imgH="253800"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5318" y="1993900"/>
                        <a:ext cx="47625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29"/>
          <p:cNvGraphicFramePr>
            <a:graphicFrameLocks noChangeAspect="1"/>
          </p:cNvGraphicFramePr>
          <p:nvPr/>
        </p:nvGraphicFramePr>
        <p:xfrm>
          <a:off x="395288" y="2511448"/>
          <a:ext cx="5332412" cy="2187575"/>
        </p:xfrm>
        <a:graphic>
          <a:graphicData uri="http://schemas.openxmlformats.org/presentationml/2006/ole">
            <mc:AlternateContent xmlns:mc="http://schemas.openxmlformats.org/markup-compatibility/2006">
              <mc:Choice xmlns:v="urn:schemas-microsoft-com:vml" Requires="v">
                <p:oleObj spid="_x0000_s31877" name="Equation" r:id="rId23" imgW="3340080" imgH="1371600" progId="Equation.DSMT4">
                  <p:embed/>
                </p:oleObj>
              </mc:Choice>
              <mc:Fallback>
                <p:oleObj name="Equation" r:id="rId23" imgW="3340080" imgH="1371600"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5288" y="2511448"/>
                        <a:ext cx="5332412"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Text Box 30"/>
          <p:cNvSpPr txBox="1">
            <a:spLocks noChangeArrowheads="1"/>
          </p:cNvSpPr>
          <p:nvPr/>
        </p:nvSpPr>
        <p:spPr bwMode="auto">
          <a:xfrm>
            <a:off x="215931" y="4795861"/>
            <a:ext cx="8642349" cy="1938992"/>
          </a:xfrm>
          <a:prstGeom prst="rect">
            <a:avLst/>
          </a:prstGeom>
          <a:noFill/>
          <a:ln w="9525" algn="ctr">
            <a:noFill/>
            <a:miter lim="800000"/>
            <a:headEnd/>
            <a:tailEnd/>
          </a:ln>
          <a:effectLst/>
        </p:spPr>
        <p:txBody>
          <a:bodyPr wrap="square">
            <a:spAutoFit/>
          </a:bodyPr>
          <a:lstStyle/>
          <a:p>
            <a:pPr>
              <a:lnSpc>
                <a:spcPct val="110000"/>
              </a:lnSpc>
              <a:spcBef>
                <a:spcPct val="50000"/>
              </a:spcBef>
            </a:pPr>
            <a:r>
              <a:rPr lang="zh-CN" altLang="en-US" sz="2000" dirty="0">
                <a:latin typeface="+mn-ea"/>
                <a:ea typeface="+mn-ea"/>
              </a:rPr>
              <a:t>引潮势的上述三</a:t>
            </a:r>
            <a:r>
              <a:rPr lang="zh-CN" altLang="en-US" sz="2000" dirty="0" smtClean="0">
                <a:latin typeface="+mn-ea"/>
                <a:ea typeface="+mn-ea"/>
              </a:rPr>
              <a:t>项</a:t>
            </a:r>
            <a:r>
              <a:rPr lang="en-US" altLang="zh-CN" sz="2000" dirty="0" smtClean="0">
                <a:latin typeface="+mn-ea"/>
                <a:ea typeface="+mn-ea"/>
              </a:rPr>
              <a:t>,</a:t>
            </a:r>
            <a:r>
              <a:rPr lang="zh-CN" altLang="en-US" sz="2000" dirty="0" smtClean="0">
                <a:latin typeface="+mn-ea"/>
                <a:ea typeface="+mn-ea"/>
              </a:rPr>
              <a:t>分别</a:t>
            </a:r>
            <a:r>
              <a:rPr lang="zh-CN" altLang="en-US" sz="2000" dirty="0">
                <a:latin typeface="+mn-ea"/>
                <a:ea typeface="+mn-ea"/>
              </a:rPr>
              <a:t>具有不同的</a:t>
            </a:r>
            <a:r>
              <a:rPr lang="zh-CN" altLang="en-US" sz="2000" dirty="0" smtClean="0">
                <a:latin typeface="+mn-ea"/>
                <a:ea typeface="+mn-ea"/>
              </a:rPr>
              <a:t>周期</a:t>
            </a:r>
            <a:r>
              <a:rPr lang="en-US" altLang="zh-CN" sz="2000" dirty="0" smtClean="0">
                <a:latin typeface="+mn-ea"/>
                <a:ea typeface="+mn-ea"/>
              </a:rPr>
              <a:t>.</a:t>
            </a:r>
            <a:r>
              <a:rPr lang="zh-CN" altLang="en-US" sz="2000" dirty="0" smtClean="0">
                <a:latin typeface="+mn-ea"/>
                <a:ea typeface="+mn-ea"/>
              </a:rPr>
              <a:t>对</a:t>
            </a:r>
            <a:r>
              <a:rPr lang="zh-CN" altLang="en-US" sz="2000" dirty="0">
                <a:latin typeface="+mn-ea"/>
                <a:ea typeface="+mn-ea"/>
              </a:rPr>
              <a:t>地月系</a:t>
            </a:r>
            <a:r>
              <a:rPr lang="zh-CN" altLang="en-US" sz="2000" dirty="0" smtClean="0">
                <a:latin typeface="+mn-ea"/>
                <a:ea typeface="+mn-ea"/>
              </a:rPr>
              <a:t>而言</a:t>
            </a:r>
            <a:r>
              <a:rPr lang="en-US" altLang="zh-CN" sz="2000" dirty="0" smtClean="0">
                <a:latin typeface="+mn-ea"/>
                <a:ea typeface="+mn-ea"/>
              </a:rPr>
              <a:t>,</a:t>
            </a:r>
            <a:r>
              <a:rPr lang="zh-CN" altLang="en-US" sz="2000" dirty="0" smtClean="0">
                <a:latin typeface="+mn-ea"/>
                <a:ea typeface="+mn-ea"/>
              </a:rPr>
              <a:t>第一</a:t>
            </a:r>
            <a:r>
              <a:rPr lang="zh-CN" altLang="en-US" sz="2000" dirty="0">
                <a:latin typeface="+mn-ea"/>
                <a:ea typeface="+mn-ea"/>
              </a:rPr>
              <a:t>、二、三项引起的潮汐分别称为</a:t>
            </a:r>
            <a:r>
              <a:rPr lang="zh-CN" altLang="en-US" sz="2000" dirty="0">
                <a:solidFill>
                  <a:srgbClr val="0000FF"/>
                </a:solidFill>
                <a:latin typeface="+mn-ea"/>
                <a:ea typeface="+mn-ea"/>
              </a:rPr>
              <a:t>半月潮</a:t>
            </a:r>
            <a:r>
              <a:rPr lang="en-US" altLang="zh-CN" sz="2000" dirty="0">
                <a:solidFill>
                  <a:srgbClr val="0000FF"/>
                </a:solidFill>
                <a:latin typeface="+mn-ea"/>
                <a:ea typeface="+mn-ea"/>
              </a:rPr>
              <a:t>(fortnightly tide)</a:t>
            </a:r>
            <a:r>
              <a:rPr lang="zh-CN" altLang="en-US" sz="2000" dirty="0">
                <a:latin typeface="+mn-ea"/>
                <a:ea typeface="+mn-ea"/>
              </a:rPr>
              <a:t>、</a:t>
            </a:r>
            <a:r>
              <a:rPr lang="zh-CN" altLang="en-US" sz="2000" dirty="0">
                <a:solidFill>
                  <a:srgbClr val="0000FF"/>
                </a:solidFill>
                <a:latin typeface="+mn-ea"/>
                <a:ea typeface="+mn-ea"/>
              </a:rPr>
              <a:t>半日潮</a:t>
            </a:r>
            <a:r>
              <a:rPr lang="en-US" altLang="zh-CN" sz="2000" dirty="0">
                <a:solidFill>
                  <a:srgbClr val="0000FF"/>
                </a:solidFill>
                <a:latin typeface="+mn-ea"/>
                <a:ea typeface="+mn-ea"/>
              </a:rPr>
              <a:t>(</a:t>
            </a:r>
            <a:r>
              <a:rPr lang="en-US" altLang="zh-CN" sz="2000" dirty="0">
                <a:solidFill>
                  <a:srgbClr val="0000FF"/>
                </a:solidFill>
                <a:latin typeface="Times New Roman" pitchFamily="18" charset="0"/>
                <a:ea typeface="+mn-ea"/>
                <a:cs typeface="Times New Roman" pitchFamily="18" charset="0"/>
              </a:rPr>
              <a:t>semidiurnal tide</a:t>
            </a:r>
            <a:r>
              <a:rPr lang="en-US" altLang="zh-CN" sz="2000" dirty="0">
                <a:solidFill>
                  <a:srgbClr val="0000FF"/>
                </a:solidFill>
                <a:latin typeface="+mn-ea"/>
                <a:ea typeface="+mn-ea"/>
              </a:rPr>
              <a:t>)</a:t>
            </a:r>
            <a:r>
              <a:rPr lang="zh-CN" altLang="en-US" sz="2000" dirty="0">
                <a:latin typeface="+mn-ea"/>
                <a:ea typeface="+mn-ea"/>
              </a:rPr>
              <a:t>和</a:t>
            </a:r>
            <a:r>
              <a:rPr lang="zh-CN" altLang="en-US" sz="2000" dirty="0">
                <a:solidFill>
                  <a:srgbClr val="0000FF"/>
                </a:solidFill>
                <a:latin typeface="+mn-ea"/>
                <a:ea typeface="+mn-ea"/>
              </a:rPr>
              <a:t>每日潮 </a:t>
            </a:r>
            <a:r>
              <a:rPr lang="en-US" altLang="zh-CN" sz="2000" dirty="0">
                <a:solidFill>
                  <a:srgbClr val="0000FF"/>
                </a:solidFill>
                <a:latin typeface="+mn-ea"/>
                <a:ea typeface="+mn-ea"/>
              </a:rPr>
              <a:t>(</a:t>
            </a:r>
            <a:r>
              <a:rPr lang="en-US" altLang="zh-CN" sz="2000" dirty="0">
                <a:solidFill>
                  <a:srgbClr val="0000FF"/>
                </a:solidFill>
                <a:latin typeface="Times New Roman" pitchFamily="18" charset="0"/>
                <a:ea typeface="+mn-ea"/>
                <a:cs typeface="Times New Roman" pitchFamily="18" charset="0"/>
              </a:rPr>
              <a:t>diurnal tide</a:t>
            </a:r>
            <a:r>
              <a:rPr lang="en-US" altLang="zh-CN" sz="2000" dirty="0" smtClean="0">
                <a:solidFill>
                  <a:srgbClr val="0000FF"/>
                </a:solidFill>
                <a:latin typeface="+mn-ea"/>
                <a:ea typeface="+mn-ea"/>
              </a:rPr>
              <a:t>)</a:t>
            </a:r>
            <a:r>
              <a:rPr lang="en-US" altLang="zh-CN" sz="2000" dirty="0" smtClean="0">
                <a:latin typeface="+mn-ea"/>
                <a:ea typeface="+mn-ea"/>
              </a:rPr>
              <a:t>.</a:t>
            </a:r>
            <a:r>
              <a:rPr lang="zh-CN" altLang="en-US" sz="2000" dirty="0" smtClean="0">
                <a:latin typeface="+mn-ea"/>
                <a:ea typeface="+mn-ea"/>
              </a:rPr>
              <a:t>值得</a:t>
            </a:r>
            <a:r>
              <a:rPr lang="zh-CN" altLang="en-US" sz="2000" dirty="0">
                <a:latin typeface="+mn-ea"/>
                <a:ea typeface="+mn-ea"/>
              </a:rPr>
              <a:t>注意的</a:t>
            </a:r>
            <a:r>
              <a:rPr lang="zh-CN" altLang="en-US" sz="2000" dirty="0" smtClean="0">
                <a:latin typeface="+mn-ea"/>
                <a:ea typeface="+mn-ea"/>
              </a:rPr>
              <a:t>是</a:t>
            </a:r>
            <a:r>
              <a:rPr lang="en-US" altLang="zh-CN" sz="2000" dirty="0" smtClean="0">
                <a:latin typeface="+mn-ea"/>
                <a:ea typeface="+mn-ea"/>
              </a:rPr>
              <a:t>,</a:t>
            </a:r>
            <a:r>
              <a:rPr lang="zh-CN" altLang="en-US" sz="2000" dirty="0" smtClean="0">
                <a:latin typeface="+mn-ea"/>
                <a:ea typeface="+mn-ea"/>
              </a:rPr>
              <a:t>半月</a:t>
            </a:r>
            <a:r>
              <a:rPr lang="zh-CN" altLang="en-US" sz="2000" dirty="0">
                <a:latin typeface="+mn-ea"/>
                <a:ea typeface="+mn-ea"/>
              </a:rPr>
              <a:t>潮对时间平均后其值不为</a:t>
            </a:r>
            <a:r>
              <a:rPr lang="zh-CN" altLang="en-US" sz="2000" dirty="0" smtClean="0">
                <a:latin typeface="+mn-ea"/>
                <a:ea typeface="+mn-ea"/>
              </a:rPr>
              <a:t>零</a:t>
            </a:r>
            <a:r>
              <a:rPr lang="en-US" altLang="zh-CN" sz="2000" dirty="0" smtClean="0">
                <a:latin typeface="+mn-ea"/>
                <a:ea typeface="+mn-ea"/>
              </a:rPr>
              <a:t>,</a:t>
            </a:r>
            <a:r>
              <a:rPr lang="zh-CN" altLang="en-US" sz="2000" dirty="0" smtClean="0">
                <a:latin typeface="+mn-ea"/>
                <a:ea typeface="+mn-ea"/>
              </a:rPr>
              <a:t>也</a:t>
            </a:r>
            <a:r>
              <a:rPr lang="zh-CN" altLang="en-US" sz="2000" dirty="0">
                <a:latin typeface="+mn-ea"/>
                <a:ea typeface="+mn-ea"/>
              </a:rPr>
              <a:t>称为</a:t>
            </a:r>
            <a:r>
              <a:rPr lang="zh-CN" altLang="en-US" sz="2000" dirty="0">
                <a:solidFill>
                  <a:srgbClr val="0000FF"/>
                </a:solidFill>
                <a:latin typeface="+mn-ea"/>
                <a:ea typeface="+mn-ea"/>
              </a:rPr>
              <a:t>永久潮</a:t>
            </a:r>
            <a:r>
              <a:rPr lang="en-US" altLang="zh-CN" sz="2000" dirty="0">
                <a:solidFill>
                  <a:srgbClr val="0000FF"/>
                </a:solidFill>
                <a:latin typeface="+mn-ea"/>
                <a:ea typeface="+mn-ea"/>
              </a:rPr>
              <a:t>(</a:t>
            </a:r>
            <a:r>
              <a:rPr lang="en-US" altLang="zh-CN" sz="2000" dirty="0">
                <a:solidFill>
                  <a:srgbClr val="0000FF"/>
                </a:solidFill>
                <a:latin typeface="Times New Roman" pitchFamily="18" charset="0"/>
                <a:ea typeface="+mn-ea"/>
                <a:cs typeface="Times New Roman" pitchFamily="18" charset="0"/>
              </a:rPr>
              <a:t>permanent tide</a:t>
            </a:r>
            <a:r>
              <a:rPr lang="en-US" altLang="zh-CN" sz="2000" dirty="0" smtClean="0">
                <a:solidFill>
                  <a:srgbClr val="0000FF"/>
                </a:solidFill>
                <a:latin typeface="+mn-ea"/>
                <a:ea typeface="+mn-ea"/>
              </a:rPr>
              <a:t>)</a:t>
            </a:r>
            <a:r>
              <a:rPr lang="en-US" altLang="zh-CN" sz="2000" dirty="0" smtClean="0">
                <a:latin typeface="+mn-ea"/>
                <a:ea typeface="+mn-ea"/>
              </a:rPr>
              <a:t>.</a:t>
            </a:r>
            <a:endParaRPr lang="zh-CN" altLang="en-US" sz="2000" dirty="0">
              <a:latin typeface="+mn-ea"/>
              <a:ea typeface="+mn-ea"/>
            </a:endParaRPr>
          </a:p>
          <a:p>
            <a:pPr>
              <a:lnSpc>
                <a:spcPct val="110000"/>
              </a:lnSpc>
              <a:spcBef>
                <a:spcPct val="50000"/>
              </a:spcBef>
            </a:pPr>
            <a:r>
              <a:rPr lang="zh-CN" altLang="en-US" sz="2000" dirty="0">
                <a:latin typeface="+mn-ea"/>
                <a:ea typeface="+mn-ea"/>
              </a:rPr>
              <a:t>显然</a:t>
            </a:r>
            <a:r>
              <a:rPr lang="zh-CN" altLang="en-US" sz="2000" dirty="0" smtClean="0">
                <a:latin typeface="+mn-ea"/>
                <a:ea typeface="+mn-ea"/>
              </a:rPr>
              <a:t>地</a:t>
            </a:r>
            <a:r>
              <a:rPr lang="en-US" altLang="zh-CN" sz="2000" dirty="0" smtClean="0">
                <a:latin typeface="+mn-ea"/>
                <a:ea typeface="+mn-ea"/>
              </a:rPr>
              <a:t>,</a:t>
            </a:r>
            <a:r>
              <a:rPr lang="zh-CN" altLang="en-US" sz="2000" dirty="0" smtClean="0">
                <a:latin typeface="+mn-ea"/>
                <a:ea typeface="+mn-ea"/>
              </a:rPr>
              <a:t>太阳</a:t>
            </a:r>
            <a:r>
              <a:rPr lang="zh-CN" altLang="en-US" sz="2000" dirty="0">
                <a:latin typeface="+mn-ea"/>
                <a:ea typeface="+mn-ea"/>
              </a:rPr>
              <a:t>在地球上引起的潮汐也有相应的半年潮、半日潮和每日</a:t>
            </a:r>
            <a:r>
              <a:rPr lang="zh-CN" altLang="en-US" sz="2000" dirty="0" smtClean="0">
                <a:latin typeface="+mn-ea"/>
                <a:ea typeface="+mn-ea"/>
              </a:rPr>
              <a:t>潮</a:t>
            </a:r>
            <a:r>
              <a:rPr lang="en-US" altLang="zh-CN" sz="2000" dirty="0" smtClean="0">
                <a:latin typeface="+mn-ea"/>
                <a:ea typeface="+mn-ea"/>
              </a:rPr>
              <a:t>.</a:t>
            </a:r>
            <a:endParaRPr lang="zh-CN" altLang="en-US" sz="20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5.6.1</a:t>
            </a:r>
            <a:r>
              <a:rPr lang="zh-CN" altLang="en-US" dirty="0" smtClean="0"/>
              <a:t> 起潮力、潮汐变形</a:t>
            </a:r>
            <a:endParaRPr lang="zh-CN" altLang="en-US" dirty="0"/>
          </a:p>
        </p:txBody>
      </p:sp>
      <p:sp>
        <p:nvSpPr>
          <p:cNvPr id="4" name="Text Box 3"/>
          <p:cNvSpPr txBox="1">
            <a:spLocks noChangeArrowheads="1"/>
          </p:cNvSpPr>
          <p:nvPr/>
        </p:nvSpPr>
        <p:spPr bwMode="auto">
          <a:xfrm>
            <a:off x="215931" y="962049"/>
            <a:ext cx="8785225" cy="1446550"/>
          </a:xfrm>
          <a:prstGeom prst="rect">
            <a:avLst/>
          </a:prstGeom>
          <a:noFill/>
          <a:ln w="9525" algn="ctr">
            <a:noFill/>
            <a:miter lim="800000"/>
            <a:headEnd/>
            <a:tailEnd/>
          </a:ln>
          <a:effectLst/>
        </p:spPr>
        <p:txBody>
          <a:bodyPr>
            <a:spAutoFit/>
          </a:bodyPr>
          <a:lstStyle/>
          <a:p>
            <a:pPr>
              <a:lnSpc>
                <a:spcPct val="110000"/>
              </a:lnSpc>
              <a:spcBef>
                <a:spcPct val="50000"/>
              </a:spcBef>
            </a:pPr>
            <a:r>
              <a:rPr lang="zh-CN" altLang="en-US" sz="2000" dirty="0">
                <a:latin typeface="+mn-ea"/>
                <a:ea typeface="+mn-ea"/>
              </a:rPr>
              <a:t>太阳和月亮都在地球上引起</a:t>
            </a:r>
            <a:r>
              <a:rPr lang="zh-CN" altLang="en-US" sz="2000" dirty="0" smtClean="0">
                <a:latin typeface="+mn-ea"/>
                <a:ea typeface="+mn-ea"/>
              </a:rPr>
              <a:t>潮汐</a:t>
            </a:r>
            <a:r>
              <a:rPr lang="en-US" altLang="zh-CN" sz="2000" dirty="0" smtClean="0">
                <a:latin typeface="+mn-ea"/>
                <a:ea typeface="+mn-ea"/>
              </a:rPr>
              <a:t>,</a:t>
            </a:r>
            <a:r>
              <a:rPr lang="zh-CN" altLang="en-US" sz="2000" dirty="0" smtClean="0">
                <a:latin typeface="+mn-ea"/>
                <a:ea typeface="+mn-ea"/>
              </a:rPr>
              <a:t>当</a:t>
            </a:r>
            <a:r>
              <a:rPr lang="zh-CN" altLang="en-US" sz="2000" dirty="0">
                <a:latin typeface="+mn-ea"/>
                <a:ea typeface="+mn-ea"/>
              </a:rPr>
              <a:t>太阳和月亮在地球上引起的潮汐发生叠加的</a:t>
            </a:r>
            <a:r>
              <a:rPr lang="zh-CN" altLang="en-US" sz="2000" dirty="0" smtClean="0">
                <a:latin typeface="+mn-ea"/>
                <a:ea typeface="+mn-ea"/>
              </a:rPr>
              <a:t>时候</a:t>
            </a:r>
            <a:r>
              <a:rPr lang="en-US" altLang="zh-CN" sz="2000" dirty="0" smtClean="0">
                <a:latin typeface="+mn-ea"/>
                <a:ea typeface="+mn-ea"/>
              </a:rPr>
              <a:t>,</a:t>
            </a:r>
            <a:r>
              <a:rPr lang="zh-CN" altLang="en-US" sz="2000" dirty="0" smtClean="0">
                <a:latin typeface="+mn-ea"/>
                <a:ea typeface="+mn-ea"/>
              </a:rPr>
              <a:t>可以</a:t>
            </a:r>
            <a:r>
              <a:rPr lang="zh-CN" altLang="en-US" sz="2000" dirty="0">
                <a:latin typeface="+mn-ea"/>
                <a:ea typeface="+mn-ea"/>
              </a:rPr>
              <a:t>引起比单纯月球引起的潮汐更大的</a:t>
            </a:r>
            <a:r>
              <a:rPr lang="zh-CN" altLang="en-US" sz="2000" dirty="0" smtClean="0">
                <a:latin typeface="+mn-ea"/>
                <a:ea typeface="+mn-ea"/>
              </a:rPr>
              <a:t>潮高</a:t>
            </a:r>
            <a:r>
              <a:rPr lang="en-US" altLang="zh-CN" sz="2000" dirty="0" smtClean="0">
                <a:latin typeface="+mn-ea"/>
                <a:ea typeface="+mn-ea"/>
              </a:rPr>
              <a:t>.</a:t>
            </a:r>
            <a:r>
              <a:rPr lang="zh-CN" altLang="en-US" sz="2000" dirty="0" smtClean="0">
                <a:latin typeface="+mn-ea"/>
                <a:ea typeface="+mn-ea"/>
              </a:rPr>
              <a:t>当</a:t>
            </a:r>
            <a:r>
              <a:rPr lang="zh-CN" altLang="en-US" sz="2000" dirty="0">
                <a:latin typeface="+mn-ea"/>
                <a:ea typeface="+mn-ea"/>
              </a:rPr>
              <a:t>月球、地球、太阳处于一条直线上</a:t>
            </a:r>
            <a:r>
              <a:rPr lang="zh-CN" altLang="en-US" sz="2000" dirty="0" smtClean="0">
                <a:latin typeface="+mn-ea"/>
                <a:ea typeface="+mn-ea"/>
              </a:rPr>
              <a:t>时</a:t>
            </a:r>
            <a:r>
              <a:rPr lang="en-US" altLang="zh-CN" sz="2000" dirty="0" smtClean="0">
                <a:latin typeface="+mn-ea"/>
                <a:ea typeface="+mn-ea"/>
              </a:rPr>
              <a:t>,</a:t>
            </a:r>
            <a:r>
              <a:rPr lang="zh-CN" altLang="en-US" sz="2000" dirty="0" smtClean="0">
                <a:latin typeface="+mn-ea"/>
                <a:ea typeface="+mn-ea"/>
              </a:rPr>
              <a:t>引起</a:t>
            </a:r>
            <a:r>
              <a:rPr lang="zh-CN" altLang="en-US" sz="2000" dirty="0">
                <a:latin typeface="+mn-ea"/>
                <a:ea typeface="+mn-ea"/>
              </a:rPr>
              <a:t>相互叠加的潮汐称为</a:t>
            </a:r>
            <a:r>
              <a:rPr lang="zh-CN" altLang="en-US" sz="2000" dirty="0">
                <a:solidFill>
                  <a:srgbClr val="0000FF"/>
                </a:solidFill>
                <a:latin typeface="+mn-ea"/>
                <a:ea typeface="+mn-ea"/>
              </a:rPr>
              <a:t>朔望潮</a:t>
            </a:r>
            <a:r>
              <a:rPr lang="en-US" altLang="zh-CN" sz="2000" dirty="0">
                <a:solidFill>
                  <a:srgbClr val="0000FF"/>
                </a:solidFill>
                <a:latin typeface="+mn-ea"/>
                <a:ea typeface="+mn-ea"/>
              </a:rPr>
              <a:t>(</a:t>
            </a:r>
            <a:r>
              <a:rPr lang="en-US" altLang="zh-CN" sz="2000" dirty="0">
                <a:solidFill>
                  <a:srgbClr val="0000FF"/>
                </a:solidFill>
                <a:latin typeface="Times New Roman" pitchFamily="18" charset="0"/>
                <a:ea typeface="+mn-ea"/>
                <a:cs typeface="Times New Roman" pitchFamily="18" charset="0"/>
              </a:rPr>
              <a:t>spring tide</a:t>
            </a:r>
            <a:r>
              <a:rPr lang="en-US" altLang="zh-CN" sz="2000" dirty="0" smtClean="0">
                <a:solidFill>
                  <a:srgbClr val="0000FF"/>
                </a:solidFill>
                <a:latin typeface="+mn-ea"/>
                <a:ea typeface="+mn-ea"/>
              </a:rPr>
              <a:t>)</a:t>
            </a:r>
            <a:r>
              <a:rPr lang="en-US" altLang="zh-CN" sz="2000" dirty="0" smtClean="0">
                <a:latin typeface="+mn-ea"/>
                <a:ea typeface="+mn-ea"/>
              </a:rPr>
              <a:t>,</a:t>
            </a:r>
            <a:r>
              <a:rPr lang="zh-CN" altLang="en-US" sz="2000" dirty="0" smtClean="0">
                <a:latin typeface="+mn-ea"/>
                <a:ea typeface="+mn-ea"/>
              </a:rPr>
              <a:t>当三者在空间构成直角时</a:t>
            </a:r>
            <a:r>
              <a:rPr lang="en-US" altLang="zh-CN" sz="2000" dirty="0" smtClean="0">
                <a:latin typeface="+mn-ea"/>
                <a:ea typeface="+mn-ea"/>
              </a:rPr>
              <a:t>,</a:t>
            </a:r>
            <a:r>
              <a:rPr lang="zh-CN" altLang="en-US" sz="2000" dirty="0" smtClean="0">
                <a:latin typeface="+mn-ea"/>
                <a:ea typeface="+mn-ea"/>
              </a:rPr>
              <a:t>潮汐</a:t>
            </a:r>
            <a:r>
              <a:rPr lang="zh-CN" altLang="en-US" sz="2000" dirty="0">
                <a:latin typeface="+mn-ea"/>
                <a:ea typeface="+mn-ea"/>
              </a:rPr>
              <a:t>因相互抵消而</a:t>
            </a:r>
            <a:r>
              <a:rPr lang="zh-CN" altLang="en-US" sz="2000" dirty="0" smtClean="0">
                <a:latin typeface="+mn-ea"/>
                <a:ea typeface="+mn-ea"/>
              </a:rPr>
              <a:t>较小</a:t>
            </a:r>
            <a:r>
              <a:rPr lang="en-US" altLang="zh-CN" sz="2000" dirty="0" smtClean="0">
                <a:latin typeface="+mn-ea"/>
                <a:ea typeface="+mn-ea"/>
              </a:rPr>
              <a:t>,</a:t>
            </a:r>
            <a:r>
              <a:rPr lang="zh-CN" altLang="en-US" sz="2000" dirty="0" smtClean="0">
                <a:latin typeface="+mn-ea"/>
                <a:ea typeface="+mn-ea"/>
              </a:rPr>
              <a:t>称为</a:t>
            </a:r>
            <a:r>
              <a:rPr lang="zh-CN" altLang="en-US" sz="2000" dirty="0">
                <a:solidFill>
                  <a:srgbClr val="0000FF"/>
                </a:solidFill>
                <a:latin typeface="+mn-ea"/>
                <a:ea typeface="+mn-ea"/>
              </a:rPr>
              <a:t>小潮</a:t>
            </a:r>
            <a:r>
              <a:rPr lang="en-US" altLang="zh-CN" sz="2000" dirty="0">
                <a:solidFill>
                  <a:srgbClr val="0000FF"/>
                </a:solidFill>
                <a:latin typeface="+mn-ea"/>
                <a:ea typeface="+mn-ea"/>
              </a:rPr>
              <a:t>(</a:t>
            </a:r>
            <a:r>
              <a:rPr lang="en-US" altLang="zh-CN" sz="2000" dirty="0">
                <a:solidFill>
                  <a:srgbClr val="0000FF"/>
                </a:solidFill>
                <a:latin typeface="Times New Roman" pitchFamily="18" charset="0"/>
                <a:ea typeface="+mn-ea"/>
                <a:cs typeface="Times New Roman" pitchFamily="18" charset="0"/>
              </a:rPr>
              <a:t>neap tide</a:t>
            </a:r>
            <a:r>
              <a:rPr lang="en-US" altLang="zh-CN" sz="2000" dirty="0">
                <a:solidFill>
                  <a:srgbClr val="0000FF"/>
                </a:solidFill>
                <a:latin typeface="+mn-ea"/>
                <a:ea typeface="+mn-ea"/>
              </a:rPr>
              <a:t>)</a:t>
            </a:r>
            <a:r>
              <a:rPr lang="zh-CN" altLang="en-US" sz="2000" dirty="0">
                <a:latin typeface="+mn-ea"/>
                <a:ea typeface="+mn-ea"/>
              </a:rPr>
              <a:t>。</a:t>
            </a:r>
          </a:p>
        </p:txBody>
      </p:sp>
      <p:pic>
        <p:nvPicPr>
          <p:cNvPr id="5" name="Picture 4" descr="whytides"/>
          <p:cNvPicPr>
            <a:picLocks noChangeAspect="1" noChangeArrowheads="1" noCrop="1"/>
          </p:cNvPicPr>
          <p:nvPr/>
        </p:nvPicPr>
        <p:blipFill>
          <a:blip r:embed="rId2"/>
          <a:srcRect/>
          <a:stretch>
            <a:fillRect/>
          </a:stretch>
        </p:blipFill>
        <p:spPr bwMode="auto">
          <a:xfrm>
            <a:off x="3175031" y="2428868"/>
            <a:ext cx="5826125" cy="4344987"/>
          </a:xfrm>
          <a:prstGeom prst="rect">
            <a:avLst/>
          </a:prstGeom>
          <a:noFill/>
        </p:spPr>
      </p:pic>
      <p:sp>
        <p:nvSpPr>
          <p:cNvPr id="6" name="Text Box 5"/>
          <p:cNvSpPr txBox="1">
            <a:spLocks noChangeArrowheads="1"/>
          </p:cNvSpPr>
          <p:nvPr/>
        </p:nvSpPr>
        <p:spPr bwMode="auto">
          <a:xfrm>
            <a:off x="215931" y="2482874"/>
            <a:ext cx="3070185" cy="4154984"/>
          </a:xfrm>
          <a:prstGeom prst="rect">
            <a:avLst/>
          </a:prstGeom>
          <a:noFill/>
          <a:ln w="9525" algn="ctr">
            <a:noFill/>
            <a:miter lim="800000"/>
            <a:headEnd/>
            <a:tailEnd/>
          </a:ln>
          <a:effectLst/>
        </p:spPr>
        <p:txBody>
          <a:bodyPr wrap="square">
            <a:spAutoFit/>
          </a:bodyPr>
          <a:lstStyle/>
          <a:p>
            <a:pPr>
              <a:lnSpc>
                <a:spcPct val="110000"/>
              </a:lnSpc>
              <a:spcBef>
                <a:spcPct val="50000"/>
              </a:spcBef>
            </a:pPr>
            <a:r>
              <a:rPr lang="zh-CN" altLang="en-US" sz="2000" dirty="0">
                <a:latin typeface="+mn-ea"/>
                <a:ea typeface="+mn-ea"/>
              </a:rPr>
              <a:t>地球绕日轨道是椭圆、地球赤道和轨道</a:t>
            </a:r>
            <a:r>
              <a:rPr lang="zh-CN" altLang="en-US" sz="2000" dirty="0" smtClean="0">
                <a:latin typeface="+mn-ea"/>
                <a:ea typeface="+mn-ea"/>
              </a:rPr>
              <a:t>面</a:t>
            </a:r>
            <a:r>
              <a:rPr lang="en-US" altLang="zh-CN" sz="2000" dirty="0" smtClean="0">
                <a:latin typeface="+mn-ea"/>
                <a:ea typeface="+mn-ea"/>
              </a:rPr>
              <a:t>(</a:t>
            </a:r>
            <a:r>
              <a:rPr lang="zh-CN" altLang="en-US" sz="2000" dirty="0" smtClean="0">
                <a:latin typeface="+mn-ea"/>
                <a:ea typeface="+mn-ea"/>
              </a:rPr>
              <a:t>黄道</a:t>
            </a:r>
            <a:r>
              <a:rPr lang="en-US" altLang="zh-CN" sz="2000" dirty="0" smtClean="0">
                <a:latin typeface="+mn-ea"/>
                <a:ea typeface="+mn-ea"/>
              </a:rPr>
              <a:t>)</a:t>
            </a:r>
            <a:r>
              <a:rPr lang="zh-CN" altLang="en-US" sz="2000" dirty="0" smtClean="0">
                <a:latin typeface="+mn-ea"/>
                <a:ea typeface="+mn-ea"/>
              </a:rPr>
              <a:t>面</a:t>
            </a:r>
            <a:r>
              <a:rPr lang="zh-CN" altLang="en-US" sz="2000" dirty="0">
                <a:latin typeface="+mn-ea"/>
                <a:ea typeface="+mn-ea"/>
              </a:rPr>
              <a:t>之间有</a:t>
            </a:r>
            <a:r>
              <a:rPr lang="en-US" altLang="zh-CN" sz="2000" dirty="0">
                <a:latin typeface="+mn-ea"/>
                <a:ea typeface="+mn-ea"/>
                <a:cs typeface="Times New Roman" pitchFamily="18" charset="0"/>
              </a:rPr>
              <a:t>23.5</a:t>
            </a:r>
            <a:r>
              <a:rPr lang="zh-CN" altLang="en-US" sz="2000" dirty="0">
                <a:latin typeface="+mn-ea"/>
                <a:ea typeface="+mn-ea"/>
              </a:rPr>
              <a:t>度</a:t>
            </a:r>
            <a:r>
              <a:rPr lang="zh-CN" altLang="en-US" sz="2000" dirty="0" smtClean="0">
                <a:latin typeface="+mn-ea"/>
                <a:ea typeface="+mn-ea"/>
              </a:rPr>
              <a:t>夹角</a:t>
            </a:r>
            <a:r>
              <a:rPr lang="en-US" altLang="zh-CN" sz="2000" dirty="0" smtClean="0">
                <a:latin typeface="+mn-ea"/>
                <a:ea typeface="+mn-ea"/>
              </a:rPr>
              <a:t>,</a:t>
            </a:r>
            <a:r>
              <a:rPr lang="zh-CN" altLang="en-US" sz="2000" dirty="0" smtClean="0">
                <a:latin typeface="+mn-ea"/>
                <a:ea typeface="+mn-ea"/>
              </a:rPr>
              <a:t>月球</a:t>
            </a:r>
            <a:r>
              <a:rPr lang="zh-CN" altLang="en-US" sz="2000" dirty="0">
                <a:latin typeface="+mn-ea"/>
                <a:ea typeface="+mn-ea"/>
              </a:rPr>
              <a:t>轨道也是</a:t>
            </a:r>
            <a:r>
              <a:rPr lang="zh-CN" altLang="en-US" sz="2000" dirty="0" smtClean="0">
                <a:latin typeface="+mn-ea"/>
                <a:ea typeface="+mn-ea"/>
              </a:rPr>
              <a:t>椭圆</a:t>
            </a:r>
            <a:r>
              <a:rPr lang="en-US" altLang="zh-CN" sz="2000" dirty="0" smtClean="0">
                <a:latin typeface="+mn-ea"/>
                <a:ea typeface="+mn-ea"/>
              </a:rPr>
              <a:t>,</a:t>
            </a:r>
            <a:r>
              <a:rPr lang="zh-CN" altLang="en-US" sz="2000" dirty="0" smtClean="0">
                <a:latin typeface="+mn-ea"/>
                <a:ea typeface="+mn-ea"/>
              </a:rPr>
              <a:t>月球</a:t>
            </a:r>
            <a:r>
              <a:rPr lang="zh-CN" altLang="en-US" sz="2000" dirty="0">
                <a:latin typeface="+mn-ea"/>
                <a:ea typeface="+mn-ea"/>
              </a:rPr>
              <a:t>轨道面</a:t>
            </a:r>
            <a:r>
              <a:rPr lang="en-US" altLang="zh-CN" sz="2000" dirty="0">
                <a:latin typeface="+mn-ea"/>
                <a:ea typeface="+mn-ea"/>
              </a:rPr>
              <a:t>(</a:t>
            </a:r>
            <a:r>
              <a:rPr lang="zh-CN" altLang="en-US" sz="2000" dirty="0">
                <a:latin typeface="+mn-ea"/>
                <a:ea typeface="+mn-ea"/>
              </a:rPr>
              <a:t>白道</a:t>
            </a:r>
            <a:r>
              <a:rPr lang="en-US" altLang="zh-CN" sz="2000" dirty="0">
                <a:latin typeface="+mn-ea"/>
                <a:ea typeface="+mn-ea"/>
              </a:rPr>
              <a:t>)</a:t>
            </a:r>
            <a:r>
              <a:rPr lang="zh-CN" altLang="en-US" sz="2000" dirty="0">
                <a:latin typeface="+mn-ea"/>
                <a:ea typeface="+mn-ea"/>
              </a:rPr>
              <a:t>与黄道面也有</a:t>
            </a:r>
            <a:r>
              <a:rPr lang="en-US" altLang="zh-CN" sz="2000" dirty="0">
                <a:latin typeface="+mn-ea"/>
                <a:ea typeface="+mn-ea"/>
              </a:rPr>
              <a:t>5</a:t>
            </a:r>
            <a:r>
              <a:rPr lang="zh-CN" altLang="en-US" sz="2000" dirty="0">
                <a:latin typeface="+mn-ea"/>
                <a:ea typeface="+mn-ea"/>
              </a:rPr>
              <a:t>度的</a:t>
            </a:r>
            <a:r>
              <a:rPr lang="zh-CN" altLang="en-US" sz="2000" dirty="0" smtClean="0">
                <a:latin typeface="+mn-ea"/>
                <a:ea typeface="+mn-ea"/>
              </a:rPr>
              <a:t>夹角</a:t>
            </a:r>
            <a:r>
              <a:rPr lang="en-US" altLang="zh-CN" sz="2000" dirty="0" smtClean="0">
                <a:latin typeface="+mn-ea"/>
                <a:ea typeface="+mn-ea"/>
              </a:rPr>
              <a:t>,</a:t>
            </a:r>
            <a:r>
              <a:rPr lang="zh-CN" altLang="en-US" sz="2000" dirty="0" smtClean="0">
                <a:latin typeface="+mn-ea"/>
                <a:ea typeface="+mn-ea"/>
              </a:rPr>
              <a:t>而</a:t>
            </a:r>
            <a:r>
              <a:rPr lang="zh-CN" altLang="en-US" sz="2000" dirty="0">
                <a:latin typeface="+mn-ea"/>
                <a:ea typeface="+mn-ea"/>
              </a:rPr>
              <a:t>月球轨道、地球轨道又都有进动</a:t>
            </a:r>
            <a:r>
              <a:rPr lang="en-US" altLang="zh-CN" sz="2000" dirty="0" smtClean="0">
                <a:latin typeface="+mn-ea"/>
                <a:ea typeface="+mn-ea"/>
              </a:rPr>
              <a:t>……</a:t>
            </a:r>
            <a:r>
              <a:rPr lang="zh-CN" altLang="en-US" sz="2000" dirty="0" smtClean="0">
                <a:latin typeface="+mn-ea"/>
                <a:ea typeface="+mn-ea"/>
              </a:rPr>
              <a:t>所有</a:t>
            </a:r>
            <a:r>
              <a:rPr lang="zh-CN" altLang="en-US" sz="2000" dirty="0">
                <a:latin typeface="+mn-ea"/>
                <a:ea typeface="+mn-ea"/>
              </a:rPr>
              <a:t>这些因素都使得地球潮汐表现出</a:t>
            </a:r>
            <a:r>
              <a:rPr lang="zh-CN" altLang="en-US" sz="2000" dirty="0" smtClean="0">
                <a:latin typeface="+mn-ea"/>
                <a:ea typeface="+mn-ea"/>
              </a:rPr>
              <a:t>复杂性</a:t>
            </a:r>
            <a:r>
              <a:rPr lang="en-US" altLang="zh-CN" sz="2000" dirty="0" smtClean="0">
                <a:latin typeface="+mn-ea"/>
                <a:ea typeface="+mn-ea"/>
              </a:rPr>
              <a:t>.</a:t>
            </a:r>
            <a:r>
              <a:rPr lang="zh-CN" altLang="en-US" sz="2000" dirty="0" smtClean="0">
                <a:latin typeface="+mn-ea"/>
                <a:ea typeface="+mn-ea"/>
              </a:rPr>
              <a:t>当</a:t>
            </a:r>
            <a:r>
              <a:rPr lang="zh-CN" altLang="en-US" sz="2000" dirty="0">
                <a:latin typeface="+mn-ea"/>
                <a:ea typeface="+mn-ea"/>
              </a:rPr>
              <a:t>满足一定的条件</a:t>
            </a:r>
            <a:r>
              <a:rPr lang="zh-CN" altLang="en-US" sz="2000" dirty="0" smtClean="0">
                <a:latin typeface="+mn-ea"/>
                <a:ea typeface="+mn-ea"/>
              </a:rPr>
              <a:t>时</a:t>
            </a:r>
            <a:r>
              <a:rPr lang="en-US" altLang="zh-CN" sz="2000" dirty="0" smtClean="0">
                <a:latin typeface="+mn-ea"/>
                <a:ea typeface="+mn-ea"/>
              </a:rPr>
              <a:t>,</a:t>
            </a:r>
            <a:r>
              <a:rPr lang="zh-CN" altLang="en-US" sz="2000" dirty="0" smtClean="0">
                <a:latin typeface="+mn-ea"/>
                <a:ea typeface="+mn-ea"/>
              </a:rPr>
              <a:t>地球</a:t>
            </a:r>
            <a:r>
              <a:rPr lang="zh-CN" altLang="en-US" sz="2000" dirty="0">
                <a:latin typeface="+mn-ea"/>
                <a:ea typeface="+mn-ea"/>
              </a:rPr>
              <a:t>潮汐明显</a:t>
            </a:r>
            <a:r>
              <a:rPr lang="zh-CN" altLang="en-US" sz="2000" dirty="0" smtClean="0">
                <a:latin typeface="+mn-ea"/>
                <a:ea typeface="+mn-ea"/>
              </a:rPr>
              <a:t>增大</a:t>
            </a:r>
            <a:r>
              <a:rPr lang="en-US" altLang="zh-CN" sz="2000" dirty="0" smtClean="0">
                <a:latin typeface="+mn-ea"/>
                <a:ea typeface="+mn-ea"/>
              </a:rPr>
              <a:t>,</a:t>
            </a:r>
            <a:r>
              <a:rPr lang="zh-CN" altLang="en-US" sz="2000" dirty="0" smtClean="0">
                <a:latin typeface="+mn-ea"/>
                <a:ea typeface="+mn-ea"/>
              </a:rPr>
              <a:t>称为“</a:t>
            </a:r>
            <a:r>
              <a:rPr lang="zh-CN" altLang="en-US" sz="2000" dirty="0" smtClean="0">
                <a:solidFill>
                  <a:srgbClr val="0000FF"/>
                </a:solidFill>
                <a:latin typeface="+mn-ea"/>
                <a:ea typeface="+mn-ea"/>
              </a:rPr>
              <a:t>天文大潮</a:t>
            </a:r>
            <a:r>
              <a:rPr lang="zh-CN" altLang="en-US" sz="2000" dirty="0" smtClean="0">
                <a:latin typeface="+mn-ea"/>
                <a:ea typeface="+mn-ea"/>
              </a:rPr>
              <a:t>”</a:t>
            </a:r>
            <a:r>
              <a:rPr lang="en-US" altLang="zh-CN" sz="2000" dirty="0" smtClean="0">
                <a:latin typeface="+mn-ea"/>
                <a:ea typeface="+mn-ea"/>
              </a:rPr>
              <a:t>.</a:t>
            </a:r>
            <a:endParaRPr lang="zh-CN" altLang="en-US" sz="20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5.6.1</a:t>
            </a:r>
            <a:r>
              <a:rPr lang="zh-CN" altLang="en-US" dirty="0" smtClean="0"/>
              <a:t> 起潮力、潮汐变形</a:t>
            </a:r>
            <a:endParaRPr lang="zh-CN" altLang="en-US" dirty="0"/>
          </a:p>
        </p:txBody>
      </p:sp>
      <p:pic>
        <p:nvPicPr>
          <p:cNvPr id="4" name="Picture 3"/>
          <p:cNvPicPr>
            <a:picLocks noChangeAspect="1" noChangeArrowheads="1"/>
          </p:cNvPicPr>
          <p:nvPr/>
        </p:nvPicPr>
        <p:blipFill>
          <a:blip r:embed="rId3"/>
          <a:srcRect l="6085" t="2637" b="3077"/>
          <a:stretch>
            <a:fillRect/>
          </a:stretch>
        </p:blipFill>
        <p:spPr bwMode="auto">
          <a:xfrm>
            <a:off x="34925" y="997620"/>
            <a:ext cx="4181475" cy="5813601"/>
          </a:xfrm>
          <a:prstGeom prst="rect">
            <a:avLst/>
          </a:prstGeom>
          <a:noFill/>
          <a:ln w="9525" algn="ctr">
            <a:noFill/>
            <a:miter lim="800000"/>
            <a:headEnd/>
            <a:tailEnd/>
          </a:ln>
          <a:effectLst/>
        </p:spPr>
      </p:pic>
      <p:pic>
        <p:nvPicPr>
          <p:cNvPr id="5" name="Picture 4"/>
          <p:cNvPicPr>
            <a:picLocks noChangeAspect="1" noChangeArrowheads="1"/>
          </p:cNvPicPr>
          <p:nvPr/>
        </p:nvPicPr>
        <p:blipFill>
          <a:blip r:embed="rId4"/>
          <a:srcRect/>
          <a:stretch>
            <a:fillRect/>
          </a:stretch>
        </p:blipFill>
        <p:spPr bwMode="auto">
          <a:xfrm>
            <a:off x="4067175" y="4071942"/>
            <a:ext cx="5003800" cy="2693987"/>
          </a:xfrm>
          <a:prstGeom prst="rect">
            <a:avLst/>
          </a:prstGeom>
          <a:noFill/>
          <a:ln w="9525" algn="ctr">
            <a:noFill/>
            <a:miter lim="800000"/>
            <a:headEnd/>
            <a:tailEnd/>
          </a:ln>
          <a:effectLst/>
        </p:spPr>
      </p:pic>
      <p:sp>
        <p:nvSpPr>
          <p:cNvPr id="6" name="Text Box 5"/>
          <p:cNvSpPr txBox="1">
            <a:spLocks noChangeArrowheads="1"/>
          </p:cNvSpPr>
          <p:nvPr/>
        </p:nvSpPr>
        <p:spPr bwMode="auto">
          <a:xfrm>
            <a:off x="4071934" y="985423"/>
            <a:ext cx="2660654" cy="2800767"/>
          </a:xfrm>
          <a:prstGeom prst="rect">
            <a:avLst/>
          </a:prstGeom>
          <a:noFill/>
          <a:ln w="9525" algn="ctr">
            <a:noFill/>
            <a:miter lim="800000"/>
            <a:headEnd/>
            <a:tailEnd/>
          </a:ln>
          <a:effectLst/>
        </p:spPr>
        <p:txBody>
          <a:bodyPr wrap="square">
            <a:spAutoFit/>
          </a:bodyPr>
          <a:lstStyle/>
          <a:p>
            <a:pPr>
              <a:lnSpc>
                <a:spcPct val="110000"/>
              </a:lnSpc>
              <a:spcBef>
                <a:spcPct val="50000"/>
              </a:spcBef>
            </a:pPr>
            <a:r>
              <a:rPr lang="zh-CN" altLang="en-US" sz="2000" b="1" dirty="0">
                <a:ea typeface="华文楷体" pitchFamily="2" charset="-122"/>
              </a:rPr>
              <a:t>真实潮汐的幅度要复杂得</a:t>
            </a:r>
            <a:r>
              <a:rPr lang="zh-CN" altLang="en-US" sz="2000" b="1" dirty="0" smtClean="0">
                <a:ea typeface="华文楷体" pitchFamily="2" charset="-122"/>
              </a:rPr>
              <a:t>多</a:t>
            </a:r>
            <a:r>
              <a:rPr lang="en-US" altLang="zh-CN" sz="2000" b="1" dirty="0" smtClean="0">
                <a:ea typeface="华文楷体" pitchFamily="2" charset="-122"/>
              </a:rPr>
              <a:t>.</a:t>
            </a:r>
            <a:r>
              <a:rPr lang="zh-CN" altLang="en-US" sz="2000" b="1" dirty="0" smtClean="0">
                <a:ea typeface="华文楷体" pitchFamily="2" charset="-122"/>
              </a:rPr>
              <a:t>要</a:t>
            </a:r>
            <a:r>
              <a:rPr lang="zh-CN" altLang="en-US" sz="2000" b="1" dirty="0">
                <a:ea typeface="华文楷体" pitchFamily="2" charset="-122"/>
              </a:rPr>
              <a:t>考虑到地球的自转以及自转引起的非惯性力的</a:t>
            </a:r>
            <a:r>
              <a:rPr lang="zh-CN" altLang="en-US" sz="2000" b="1" dirty="0" smtClean="0">
                <a:ea typeface="华文楷体" pitchFamily="2" charset="-122"/>
              </a:rPr>
              <a:t>作用</a:t>
            </a:r>
            <a:r>
              <a:rPr lang="en-US" altLang="zh-CN" sz="2000" b="1" dirty="0" smtClean="0">
                <a:ea typeface="华文楷体" pitchFamily="2" charset="-122"/>
              </a:rPr>
              <a:t>,</a:t>
            </a:r>
            <a:r>
              <a:rPr lang="zh-CN" altLang="en-US" sz="2000" b="1" dirty="0" smtClean="0">
                <a:ea typeface="华文楷体" pitchFamily="2" charset="-122"/>
              </a:rPr>
              <a:t>要</a:t>
            </a:r>
            <a:r>
              <a:rPr lang="zh-CN" altLang="en-US" sz="2000" b="1" dirty="0">
                <a:ea typeface="华文楷体" pitchFamily="2" charset="-122"/>
              </a:rPr>
              <a:t>考虑大陆和海洋的</a:t>
            </a:r>
            <a:r>
              <a:rPr lang="zh-CN" altLang="en-US" sz="2000" b="1" dirty="0" smtClean="0">
                <a:ea typeface="华文楷体" pitchFamily="2" charset="-122"/>
              </a:rPr>
              <a:t>形状</a:t>
            </a:r>
            <a:r>
              <a:rPr lang="en-US" altLang="zh-CN" sz="2000" b="1" dirty="0" smtClean="0">
                <a:ea typeface="华文楷体" pitchFamily="2" charset="-122"/>
              </a:rPr>
              <a:t>,</a:t>
            </a:r>
            <a:r>
              <a:rPr lang="zh-CN" altLang="en-US" sz="2000" b="1" dirty="0" smtClean="0">
                <a:ea typeface="华文楷体" pitchFamily="2" charset="-122"/>
              </a:rPr>
              <a:t>海洋</a:t>
            </a:r>
            <a:r>
              <a:rPr lang="zh-CN" altLang="en-US" sz="2000" b="1" dirty="0">
                <a:ea typeface="华文楷体" pitchFamily="2" charset="-122"/>
              </a:rPr>
              <a:t>的</a:t>
            </a:r>
            <a:r>
              <a:rPr lang="zh-CN" altLang="en-US" sz="2000" b="1" dirty="0" smtClean="0">
                <a:ea typeface="华文楷体" pitchFamily="2" charset="-122"/>
              </a:rPr>
              <a:t>深浅</a:t>
            </a:r>
            <a:r>
              <a:rPr lang="en-US" altLang="zh-CN" sz="2000" b="1" dirty="0" smtClean="0">
                <a:ea typeface="华文楷体" pitchFamily="2" charset="-122"/>
              </a:rPr>
              <a:t>,</a:t>
            </a:r>
            <a:r>
              <a:rPr lang="zh-CN" altLang="en-US" sz="2000" b="1" dirty="0" smtClean="0">
                <a:ea typeface="华文楷体" pitchFamily="2" charset="-122"/>
              </a:rPr>
              <a:t>潮汐</a:t>
            </a:r>
            <a:r>
              <a:rPr lang="zh-CN" altLang="en-US" sz="2000" b="1" dirty="0">
                <a:ea typeface="华文楷体" pitchFamily="2" charset="-122"/>
              </a:rPr>
              <a:t>作为波在海洋中传播的</a:t>
            </a:r>
            <a:r>
              <a:rPr lang="zh-CN" altLang="en-US" sz="2000" b="1" dirty="0" smtClean="0">
                <a:ea typeface="华文楷体" pitchFamily="2" charset="-122"/>
              </a:rPr>
              <a:t>过程</a:t>
            </a:r>
            <a:r>
              <a:rPr lang="en-US" altLang="zh-CN" sz="2000" b="1" dirty="0" smtClean="0">
                <a:ea typeface="华文楷体" pitchFamily="2" charset="-122"/>
              </a:rPr>
              <a:t>,</a:t>
            </a:r>
            <a:r>
              <a:rPr lang="zh-CN" altLang="en-US" sz="2000" b="1" dirty="0" smtClean="0">
                <a:ea typeface="华文楷体" pitchFamily="2" charset="-122"/>
              </a:rPr>
              <a:t>等等</a:t>
            </a:r>
            <a:r>
              <a:rPr lang="en-US" altLang="zh-CN" sz="2000" b="1" dirty="0" smtClean="0">
                <a:ea typeface="华文楷体" pitchFamily="2" charset="-122"/>
              </a:rPr>
              <a:t>.</a:t>
            </a:r>
            <a:endParaRPr lang="zh-CN" altLang="en-US" sz="2000" dirty="0">
              <a:latin typeface="Times New Roman" pitchFamily="18" charset="0"/>
              <a:ea typeface="华文楷体" pitchFamily="2" charset="-122"/>
            </a:endParaRPr>
          </a:p>
        </p:txBody>
      </p:sp>
      <p:pic>
        <p:nvPicPr>
          <p:cNvPr id="7" name="Picture 6"/>
          <p:cNvPicPr>
            <a:picLocks noChangeAspect="1" noChangeArrowheads="1"/>
          </p:cNvPicPr>
          <p:nvPr/>
        </p:nvPicPr>
        <p:blipFill>
          <a:blip r:embed="rId5"/>
          <a:srcRect t="2347" b="1174"/>
          <a:stretch>
            <a:fillRect/>
          </a:stretch>
        </p:blipFill>
        <p:spPr bwMode="auto">
          <a:xfrm>
            <a:off x="6653213" y="982438"/>
            <a:ext cx="2489200" cy="3057106"/>
          </a:xfrm>
          <a:prstGeom prst="rect">
            <a:avLst/>
          </a:prstGeom>
          <a:noFill/>
          <a:ln w="9525" algn="ctr">
            <a:noFill/>
            <a:miter lim="800000"/>
            <a:headEnd/>
            <a:tailEnd/>
          </a:ln>
          <a:effectLst/>
        </p:spPr>
      </p:pic>
      <p:sp>
        <p:nvSpPr>
          <p:cNvPr id="8" name="矩形 7"/>
          <p:cNvSpPr/>
          <p:nvPr/>
        </p:nvSpPr>
        <p:spPr bwMode="auto">
          <a:xfrm>
            <a:off x="1785918" y="1214422"/>
            <a:ext cx="1714512" cy="2000264"/>
          </a:xfrm>
          <a:prstGeom prst="rect">
            <a:avLst/>
          </a:prstGeom>
          <a:solidFill>
            <a:srgbClr val="00B0F0">
              <a:alpha val="44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9" name="矩形 8"/>
          <p:cNvSpPr/>
          <p:nvPr/>
        </p:nvSpPr>
        <p:spPr bwMode="auto">
          <a:xfrm>
            <a:off x="2214546" y="3357562"/>
            <a:ext cx="1714512" cy="1857388"/>
          </a:xfrm>
          <a:prstGeom prst="rect">
            <a:avLst/>
          </a:prstGeom>
          <a:solidFill>
            <a:srgbClr val="00B0F0">
              <a:alpha val="44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0" name="矩形 9"/>
          <p:cNvSpPr/>
          <p:nvPr/>
        </p:nvSpPr>
        <p:spPr bwMode="auto">
          <a:xfrm>
            <a:off x="1357290" y="5357826"/>
            <a:ext cx="1714512" cy="1500174"/>
          </a:xfrm>
          <a:prstGeom prst="rect">
            <a:avLst/>
          </a:prstGeom>
          <a:solidFill>
            <a:srgbClr val="00B0F0">
              <a:alpha val="44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5.6.1</a:t>
            </a:r>
            <a:r>
              <a:rPr lang="zh-CN" altLang="en-US" dirty="0" smtClean="0"/>
              <a:t> 起潮力、潮汐变形</a:t>
            </a:r>
            <a:endParaRPr lang="zh-CN" altLang="en-US" dirty="0"/>
          </a:p>
        </p:txBody>
      </p:sp>
      <p:sp>
        <p:nvSpPr>
          <p:cNvPr id="5" name="矩形 4"/>
          <p:cNvSpPr/>
          <p:nvPr/>
        </p:nvSpPr>
        <p:spPr>
          <a:xfrm>
            <a:off x="5286380" y="5502678"/>
            <a:ext cx="3714744" cy="1169551"/>
          </a:xfrm>
          <a:prstGeom prst="rect">
            <a:avLst/>
          </a:prstGeom>
        </p:spPr>
        <p:txBody>
          <a:bodyPr wrap="square">
            <a:spAutoFit/>
          </a:bodyPr>
          <a:lstStyle/>
          <a:p>
            <a:r>
              <a:rPr lang="en-US" sz="1400" dirty="0" smtClean="0"/>
              <a:t>"D-Day" beach traffic, photographed from a Ninth Air Force bomber on 6 June 1944. Note vehicle lanes leading away from the landing areas, and landing craft left aground by the tide. (June 6, 1944).</a:t>
            </a:r>
            <a:endParaRPr lang="zh-CN" altLang="en-US" sz="1400" dirty="0"/>
          </a:p>
        </p:txBody>
      </p:sp>
      <p:pic>
        <p:nvPicPr>
          <p:cNvPr id="22530" name="Picture 2"/>
          <p:cNvPicPr>
            <a:picLocks noChangeAspect="1" noChangeArrowheads="1"/>
          </p:cNvPicPr>
          <p:nvPr/>
        </p:nvPicPr>
        <p:blipFill>
          <a:blip r:embed="rId2"/>
          <a:srcRect/>
          <a:stretch>
            <a:fillRect/>
          </a:stretch>
        </p:blipFill>
        <p:spPr bwMode="auto">
          <a:xfrm>
            <a:off x="5286380" y="928670"/>
            <a:ext cx="3526124" cy="4572008"/>
          </a:xfrm>
          <a:prstGeom prst="rect">
            <a:avLst/>
          </a:prstGeom>
          <a:noFill/>
          <a:ln w="9525">
            <a:noFill/>
            <a:miter lim="800000"/>
            <a:headEnd/>
            <a:tailEnd/>
          </a:ln>
        </p:spPr>
      </p:pic>
      <p:pic>
        <p:nvPicPr>
          <p:cNvPr id="22531" name="Picture 3"/>
          <p:cNvPicPr>
            <a:picLocks noChangeAspect="1" noChangeArrowheads="1"/>
          </p:cNvPicPr>
          <p:nvPr/>
        </p:nvPicPr>
        <p:blipFill>
          <a:blip r:embed="rId3"/>
          <a:srcRect/>
          <a:stretch>
            <a:fillRect/>
          </a:stretch>
        </p:blipFill>
        <p:spPr bwMode="auto">
          <a:xfrm>
            <a:off x="428596" y="1000108"/>
            <a:ext cx="4762500" cy="3133725"/>
          </a:xfrm>
          <a:prstGeom prst="rect">
            <a:avLst/>
          </a:prstGeom>
          <a:noFill/>
          <a:ln w="9525">
            <a:noFill/>
            <a:miter lim="800000"/>
            <a:headEnd/>
            <a:tailEnd/>
          </a:ln>
        </p:spPr>
      </p:pic>
      <p:pic>
        <p:nvPicPr>
          <p:cNvPr id="22532" name="Picture 4"/>
          <p:cNvPicPr>
            <a:picLocks noChangeAspect="1" noChangeArrowheads="1"/>
          </p:cNvPicPr>
          <p:nvPr/>
        </p:nvPicPr>
        <p:blipFill>
          <a:blip r:embed="rId4"/>
          <a:srcRect/>
          <a:stretch>
            <a:fillRect/>
          </a:stretch>
        </p:blipFill>
        <p:spPr bwMode="auto">
          <a:xfrm>
            <a:off x="428596" y="4552971"/>
            <a:ext cx="4762500" cy="1876425"/>
          </a:xfrm>
          <a:prstGeom prst="rect">
            <a:avLst/>
          </a:prstGeom>
          <a:noFill/>
          <a:ln w="9525">
            <a:noFill/>
            <a:miter lim="800000"/>
            <a:headEnd/>
            <a:tailEnd/>
          </a:ln>
        </p:spPr>
      </p:pic>
      <p:sp>
        <p:nvSpPr>
          <p:cNvPr id="9" name="TextBox 8"/>
          <p:cNvSpPr txBox="1"/>
          <p:nvPr/>
        </p:nvSpPr>
        <p:spPr>
          <a:xfrm>
            <a:off x="357158" y="4143380"/>
            <a:ext cx="4357718" cy="369332"/>
          </a:xfrm>
          <a:prstGeom prst="rect">
            <a:avLst/>
          </a:prstGeom>
          <a:noFill/>
        </p:spPr>
        <p:txBody>
          <a:bodyPr wrap="square" rtlCol="0">
            <a:spAutoFit/>
          </a:bodyPr>
          <a:lstStyle/>
          <a:p>
            <a:r>
              <a:rPr lang="zh-CN" altLang="en-US" dirty="0" smtClean="0"/>
              <a:t>盟军士兵在潮水中冲上滩头</a:t>
            </a:r>
            <a:endParaRPr lang="zh-CN" altLang="en-US" dirty="0"/>
          </a:p>
        </p:txBody>
      </p:sp>
      <p:sp>
        <p:nvSpPr>
          <p:cNvPr id="10" name="TextBox 9"/>
          <p:cNvSpPr txBox="1"/>
          <p:nvPr/>
        </p:nvSpPr>
        <p:spPr>
          <a:xfrm>
            <a:off x="357158" y="6417254"/>
            <a:ext cx="4357718" cy="369332"/>
          </a:xfrm>
          <a:prstGeom prst="rect">
            <a:avLst/>
          </a:prstGeom>
          <a:noFill/>
        </p:spPr>
        <p:txBody>
          <a:bodyPr wrap="square" rtlCol="0">
            <a:spAutoFit/>
          </a:bodyPr>
          <a:lstStyle/>
          <a:p>
            <a:r>
              <a:rPr lang="zh-CN" altLang="en-US" dirty="0" smtClean="0"/>
              <a:t>艾森豪威尔的广播命令</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lf02">
  <a:themeElements>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lf0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self0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lf0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lf0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lf0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lf0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lf0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lf0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lf0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lf0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lf0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lf0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lf0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4045</TotalTime>
  <Words>1029</Words>
  <Application>Microsoft Office PowerPoint</Application>
  <PresentationFormat>全屏显示(4:3)</PresentationFormat>
  <Paragraphs>56</Paragraphs>
  <Slides>21</Slides>
  <Notes>2</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3</vt:i4>
      </vt:variant>
      <vt:variant>
        <vt:lpstr>幻灯片标题</vt:lpstr>
      </vt:variant>
      <vt:variant>
        <vt:i4>21</vt:i4>
      </vt:variant>
    </vt:vector>
  </HeadingPairs>
  <TitlesOfParts>
    <vt:vector size="29" baseType="lpstr">
      <vt:lpstr>华文楷体</vt:lpstr>
      <vt:lpstr>宋体</vt:lpstr>
      <vt:lpstr>Arial</vt:lpstr>
      <vt:lpstr>Times New Roman</vt:lpstr>
      <vt:lpstr>self02</vt:lpstr>
      <vt:lpstr>Equation</vt:lpstr>
      <vt:lpstr>公式</vt:lpstr>
      <vt:lpstr>MathType 6.0 Equation</vt:lpstr>
      <vt:lpstr>5.6 潮汐摄动</vt:lpstr>
      <vt:lpstr>5.6 潮汐摄动</vt:lpstr>
      <vt:lpstr>5.6.1 起潮力、潮汐变形</vt:lpstr>
      <vt:lpstr>5.6.1 起潮力、潮汐变形</vt:lpstr>
      <vt:lpstr>5.6.1 起潮力、潮汐变形</vt:lpstr>
      <vt:lpstr>5.6.1 起潮力、潮汐变形</vt:lpstr>
      <vt:lpstr>5.6.1 起潮力、潮汐变形</vt:lpstr>
      <vt:lpstr>5.6.1 起潮力、潮汐变形</vt:lpstr>
      <vt:lpstr>5.6.1 起潮力、潮汐变形</vt:lpstr>
      <vt:lpstr>5.6.1 起潮力、潮汐变形</vt:lpstr>
      <vt:lpstr>5.6.1 起潮力、潮汐变形</vt:lpstr>
      <vt:lpstr>5.6.2 潮汐力矩</vt:lpstr>
      <vt:lpstr>5.6.2 潮汐力矩</vt:lpstr>
      <vt:lpstr>5.6.3 潮汐作用下的轨道演化</vt:lpstr>
      <vt:lpstr>5.6.3 潮汐作用下的轨道演化</vt:lpstr>
      <vt:lpstr>5.6.3 潮汐作用下的轨道演化</vt:lpstr>
      <vt:lpstr>5.6.3 潮汐作用下的轨道演化</vt:lpstr>
      <vt:lpstr>5.6.3 潮汐作用下的轨道演化</vt:lpstr>
      <vt:lpstr>5.6.3 潮汐作用下的轨道演化</vt:lpstr>
      <vt:lpstr>5.6.3 潮汐作用下的轨道演化</vt:lpstr>
      <vt:lpstr>5.6.4 二体系统平衡态及稳定性</vt:lpstr>
    </vt:vector>
  </TitlesOfParts>
  <Company>NJU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5.6</dc:title>
  <dc:subject>潮汐摄动</dc:subject>
  <dc:creator>Zhou Liyong</dc:creator>
  <cp:lastModifiedBy>dell</cp:lastModifiedBy>
  <cp:revision>163</cp:revision>
  <cp:lastPrinted>2016-05-23T12:38:07Z</cp:lastPrinted>
  <dcterms:created xsi:type="dcterms:W3CDTF">2005-05-10T06:43:50Z</dcterms:created>
  <dcterms:modified xsi:type="dcterms:W3CDTF">2016-05-24T05:25:14Z</dcterms:modified>
</cp:coreProperties>
</file>