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2"/>
  </p:notesMasterIdLst>
  <p:handoutMasterIdLst>
    <p:handoutMasterId r:id="rId43"/>
  </p:handoutMasterIdLst>
  <p:sldIdLst>
    <p:sldId id="387" r:id="rId2"/>
    <p:sldId id="388" r:id="rId3"/>
    <p:sldId id="317" r:id="rId4"/>
    <p:sldId id="390" r:id="rId5"/>
    <p:sldId id="319" r:id="rId6"/>
    <p:sldId id="320" r:id="rId7"/>
    <p:sldId id="321" r:id="rId8"/>
    <p:sldId id="322" r:id="rId9"/>
    <p:sldId id="323" r:id="rId10"/>
    <p:sldId id="339" r:id="rId11"/>
    <p:sldId id="340" r:id="rId12"/>
    <p:sldId id="341" r:id="rId13"/>
    <p:sldId id="342" r:id="rId14"/>
    <p:sldId id="343" r:id="rId15"/>
    <p:sldId id="325" r:id="rId16"/>
    <p:sldId id="326" r:id="rId17"/>
    <p:sldId id="327" r:id="rId18"/>
    <p:sldId id="328" r:id="rId19"/>
    <p:sldId id="345" r:id="rId20"/>
    <p:sldId id="346" r:id="rId21"/>
    <p:sldId id="348" r:id="rId22"/>
    <p:sldId id="349" r:id="rId23"/>
    <p:sldId id="350" r:id="rId24"/>
    <p:sldId id="367" r:id="rId25"/>
    <p:sldId id="351" r:id="rId26"/>
    <p:sldId id="347" r:id="rId27"/>
    <p:sldId id="344" r:id="rId28"/>
    <p:sldId id="359" r:id="rId29"/>
    <p:sldId id="360" r:id="rId30"/>
    <p:sldId id="372" r:id="rId31"/>
    <p:sldId id="362" r:id="rId32"/>
    <p:sldId id="361" r:id="rId33"/>
    <p:sldId id="381" r:id="rId34"/>
    <p:sldId id="386" r:id="rId35"/>
    <p:sldId id="392" r:id="rId36"/>
    <p:sldId id="393" r:id="rId37"/>
    <p:sldId id="394" r:id="rId38"/>
    <p:sldId id="384" r:id="rId39"/>
    <p:sldId id="385" r:id="rId40"/>
    <p:sldId id="389" r:id="rId41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5376" autoAdjust="0"/>
  </p:normalViewPr>
  <p:slideViewPr>
    <p:cSldViewPr snapToGrid="0">
      <p:cViewPr varScale="1">
        <p:scale>
          <a:sx n="112" d="100"/>
          <a:sy n="112" d="100"/>
        </p:scale>
        <p:origin x="94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4" Type="http://schemas.openxmlformats.org/officeDocument/2006/relationships/image" Target="../media/image7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4" Type="http://schemas.openxmlformats.org/officeDocument/2006/relationships/image" Target="../media/image9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4" Type="http://schemas.openxmlformats.org/officeDocument/2006/relationships/image" Target="../media/image10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24.wmf"/><Relationship Id="rId1" Type="http://schemas.openxmlformats.org/officeDocument/2006/relationships/image" Target="../media/image115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11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27.wmf"/><Relationship Id="rId1" Type="http://schemas.openxmlformats.org/officeDocument/2006/relationships/image" Target="../media/image115.wmf"/><Relationship Id="rId4" Type="http://schemas.openxmlformats.org/officeDocument/2006/relationships/image" Target="../media/image111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9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5" Type="http://schemas.openxmlformats.org/officeDocument/2006/relationships/image" Target="../media/image2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Relationship Id="rId1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23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22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Relationship Id="rId1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27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12" Type="http://schemas.openxmlformats.org/officeDocument/2006/relationships/image" Target="../media/image17.wmf"/><Relationship Id="rId2" Type="http://schemas.openxmlformats.org/officeDocument/2006/relationships/image" Target="../media/image7.wmf"/><Relationship Id="rId1" Type="http://schemas.openxmlformats.org/officeDocument/2006/relationships/image" Target="../media/image25.wmf"/><Relationship Id="rId6" Type="http://schemas.openxmlformats.org/officeDocument/2006/relationships/image" Target="../media/image11.wmf"/><Relationship Id="rId11" Type="http://schemas.openxmlformats.org/officeDocument/2006/relationships/image" Target="../media/image26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5.wmf"/><Relationship Id="rId3" Type="http://schemas.openxmlformats.org/officeDocument/2006/relationships/image" Target="../media/image43.w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5" Type="http://schemas.openxmlformats.org/officeDocument/2006/relationships/image" Target="../media/image17.wmf"/><Relationship Id="rId10" Type="http://schemas.openxmlformats.org/officeDocument/2006/relationships/image" Target="../media/image12.wmf"/><Relationship Id="rId4" Type="http://schemas.openxmlformats.org/officeDocument/2006/relationships/image" Target="../media/image44.wmf"/><Relationship Id="rId9" Type="http://schemas.openxmlformats.org/officeDocument/2006/relationships/image" Target="../media/image11.wmf"/><Relationship Id="rId14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0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0EA2A15-600B-418D-ABCA-F9C7C30EFB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1004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0" tIns="47375" rIns="94750" bIns="47375" numCol="1" anchor="t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0" tIns="47375" rIns="94750" bIns="47375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0" tIns="47375" rIns="94750" bIns="473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0" tIns="47375" rIns="94750" bIns="47375" numCol="1" anchor="b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0" tIns="47375" rIns="94750" bIns="47375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fld id="{CB02E7FF-E482-411B-8DEB-1E06EB783E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0774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A3D0396-8950-4013-A9AB-373E4A661B87}" type="slidenum">
              <a:rPr lang="en-US" altLang="zh-CN" smtClean="0"/>
              <a:pPr eaLnBrk="1" hangingPunct="1"/>
              <a:t>3</a:t>
            </a:fld>
            <a:endParaRPr lang="en-US" altLang="zh-CN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38380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D207744-8CBA-40E3-B7B5-7D149887CA0F}" type="slidenum">
              <a:rPr lang="en-US" altLang="zh-CN" smtClean="0"/>
              <a:pPr eaLnBrk="1" hangingPunct="1"/>
              <a:t>12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90806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1E72D98-3407-45D5-B771-BC56274FA8D7}" type="slidenum">
              <a:rPr lang="en-US" altLang="zh-CN" smtClean="0"/>
              <a:pPr eaLnBrk="1" hangingPunct="1"/>
              <a:t>13</a:t>
            </a:fld>
            <a:endParaRPr lang="en-US" altLang="zh-CN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62564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526FD0F-A1DA-4185-854A-870FFB26FE1E}" type="slidenum">
              <a:rPr lang="en-US" altLang="zh-CN" smtClean="0"/>
              <a:pPr eaLnBrk="1" hangingPunct="1"/>
              <a:t>14</a:t>
            </a:fld>
            <a:endParaRPr lang="en-US" altLang="zh-CN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04053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DB89433-A7BA-49A4-A386-F93ADD6D3FB7}" type="slidenum">
              <a:rPr lang="en-US" altLang="zh-CN" smtClean="0"/>
              <a:pPr eaLnBrk="1" hangingPunct="1"/>
              <a:t>15</a:t>
            </a:fld>
            <a:endParaRPr lang="en-US" altLang="zh-CN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注意此处及以后，轨道根数是被摄天体与中心天体之间的吻切轨道根数，而与摄动体无关。因此这里已经作了一步对质量的近似。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36474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374A8F3-96A7-4C61-AC44-2494366EC285}" type="slidenum">
              <a:rPr lang="en-US" altLang="zh-CN" smtClean="0"/>
              <a:pPr eaLnBrk="1" hangingPunct="1"/>
              <a:t>16</a:t>
            </a:fld>
            <a:endParaRPr lang="en-US" altLang="zh-CN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真近点角</a:t>
            </a:r>
            <a:r>
              <a:rPr lang="en-US" altLang="zh-CN" dirty="0" smtClean="0"/>
              <a:t>f</a:t>
            </a:r>
            <a:r>
              <a:rPr lang="zh-CN" altLang="en-US" dirty="0" smtClean="0"/>
              <a:t>不是方便的轨道根数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92510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6AC6A41-1DFE-4F48-A5EC-56C45A21F8F5}" type="slidenum">
              <a:rPr lang="en-US" altLang="zh-CN" smtClean="0"/>
              <a:pPr eaLnBrk="1" hangingPunct="1"/>
              <a:t>17</a:t>
            </a:fld>
            <a:endParaRPr lang="en-US" altLang="zh-CN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可计算</a:t>
            </a:r>
            <a:r>
              <a:rPr lang="en-US" altLang="zh-CN" dirty="0" err="1" smtClean="0"/>
              <a:t>cos</a:t>
            </a:r>
            <a:r>
              <a:rPr lang="en-US" altLang="zh-CN" dirty="0" smtClean="0"/>
              <a:t>(\omega + f) </a:t>
            </a:r>
            <a:r>
              <a:rPr lang="zh-CN" altLang="en-US" dirty="0" smtClean="0"/>
              <a:t>至</a:t>
            </a:r>
            <a:r>
              <a:rPr lang="en-US" altLang="zh-CN" dirty="0" smtClean="0"/>
              <a:t>e</a:t>
            </a:r>
            <a:r>
              <a:rPr lang="zh-CN" altLang="en-US" dirty="0" smtClean="0"/>
              <a:t>一阶示例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802680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0A6C660-AFC7-4959-9B90-F1633EC9389F}" type="slidenum">
              <a:rPr lang="en-US" altLang="zh-CN" smtClean="0"/>
              <a:pPr eaLnBrk="1" hangingPunct="1"/>
              <a:t>18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84726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B5D552C-744D-4DF9-804D-A3DB00B7CCA9}" type="slidenum">
              <a:rPr lang="en-US" altLang="zh-CN" smtClean="0"/>
              <a:pPr eaLnBrk="1" hangingPunct="1"/>
              <a:t>19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61194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A7090AF-1547-4A7D-93A2-E0745831B794}" type="slidenum">
              <a:rPr lang="en-US" altLang="zh-CN" smtClean="0"/>
              <a:pPr eaLnBrk="1" hangingPunct="1"/>
              <a:t>20</a:t>
            </a:fld>
            <a:endParaRPr lang="en-US" altLang="zh-CN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作两个轨道在空间的示意图，看角度之间的关系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30857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E1FB418-C76A-4A68-BE31-6A162CEDAA29}" type="slidenum">
              <a:rPr lang="en-US" altLang="zh-CN" smtClean="0"/>
              <a:pPr eaLnBrk="1" hangingPunct="1"/>
              <a:t>21</a:t>
            </a:fld>
            <a:endParaRPr lang="en-US" altLang="zh-CN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1/\Delta</a:t>
            </a:r>
            <a:r>
              <a:rPr lang="zh-CN" altLang="en-US" dirty="0" smtClean="0"/>
              <a:t>写成了小量的展开式，小量为</a:t>
            </a:r>
            <a:r>
              <a:rPr lang="en-US" altLang="zh-CN" dirty="0" smtClean="0"/>
              <a:t>\Psi</a:t>
            </a:r>
            <a:r>
              <a:rPr lang="zh-CN" altLang="en-US" dirty="0" smtClean="0"/>
              <a:t>，但其中仍含有</a:t>
            </a:r>
            <a:r>
              <a:rPr lang="en-US" altLang="zh-CN" dirty="0" err="1" smtClean="0"/>
              <a:t>r,r</a:t>
            </a:r>
            <a:r>
              <a:rPr lang="en-US" altLang="zh-CN" dirty="0" smtClean="0"/>
              <a:t>’,</a:t>
            </a:r>
            <a:r>
              <a:rPr lang="zh-CN" altLang="en-US" dirty="0" smtClean="0"/>
              <a:t>要进一步写成轨道根数</a:t>
            </a:r>
            <a:r>
              <a:rPr lang="en-US" altLang="zh-CN" dirty="0" smtClean="0"/>
              <a:t>.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66954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BE32521-E721-4904-9B56-E244F6881458}" type="slidenum">
              <a:rPr lang="en-US" altLang="zh-CN" smtClean="0"/>
              <a:pPr eaLnBrk="1" hangingPunct="1"/>
              <a:t>4</a:t>
            </a:fld>
            <a:endParaRPr lang="en-US" altLang="zh-CN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264320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667A295-97D7-4FFC-9C21-3EFDBCBF9D78}" type="slidenum">
              <a:rPr lang="en-US" altLang="zh-CN" smtClean="0"/>
              <a:pPr eaLnBrk="1" hangingPunct="1"/>
              <a:t>22</a:t>
            </a:fld>
            <a:endParaRPr lang="en-US" altLang="zh-CN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含有三角函数的量展开，引入</a:t>
            </a:r>
            <a:r>
              <a:rPr lang="en-US" altLang="zh-CN" dirty="0" smtClean="0"/>
              <a:t>Fourier</a:t>
            </a:r>
            <a:r>
              <a:rPr lang="zh-CN" altLang="en-US" dirty="0" smtClean="0"/>
              <a:t>展开最方便。此处傅里叶展开没有小量量级的概念，只有高、低频率。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462060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BA39D20-5DC6-4AD5-8BD5-8CC578954045}" type="slidenum">
              <a:rPr lang="en-US" altLang="zh-CN" smtClean="0"/>
              <a:pPr eaLnBrk="1" hangingPunct="1"/>
              <a:t>23</a:t>
            </a:fld>
            <a:endParaRPr lang="en-US" altLang="zh-CN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114094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F682A8D-7C9A-4E59-83A8-414D38B9C5E1}" type="slidenum">
              <a:rPr lang="en-US" altLang="zh-CN" smtClean="0"/>
              <a:pPr eaLnBrk="1" hangingPunct="1"/>
              <a:t>24</a:t>
            </a:fld>
            <a:endParaRPr lang="en-US" altLang="zh-CN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943865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D1A76BD-7F47-4C5C-A4EA-7D3BF86A2D6A}" type="slidenum">
              <a:rPr lang="en-US" altLang="zh-CN" smtClean="0"/>
              <a:pPr eaLnBrk="1" hangingPunct="1"/>
              <a:t>25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240453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9F3C8D0-4547-4054-8BB8-E0FA655C95BC}" type="slidenum">
              <a:rPr lang="en-US" altLang="zh-CN" smtClean="0"/>
              <a:pPr eaLnBrk="1" hangingPunct="1"/>
              <a:t>26</a:t>
            </a:fld>
            <a:endParaRPr lang="en-US" altLang="zh-CN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16973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996D58C-F82A-4217-9FB1-5DB0073139F5}" type="slidenum">
              <a:rPr lang="en-US" altLang="zh-CN" smtClean="0"/>
              <a:pPr eaLnBrk="1" hangingPunct="1"/>
              <a:t>27</a:t>
            </a:fld>
            <a:endParaRPr lang="en-US" altLang="zh-CN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046484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8DDBEAA-8D98-4B31-B53A-E20D84FDCE3A}" type="slidenum">
              <a:rPr lang="en-US" altLang="zh-CN" smtClean="0"/>
              <a:pPr eaLnBrk="1" hangingPunct="1"/>
              <a:t>28</a:t>
            </a:fld>
            <a:endParaRPr lang="en-US" altLang="zh-CN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073821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774F709-C4D4-419B-8FE3-F10DCB6B2368}" type="slidenum">
              <a:rPr lang="en-US" altLang="zh-CN" smtClean="0"/>
              <a:pPr eaLnBrk="1" hangingPunct="1"/>
              <a:t>29</a:t>
            </a:fld>
            <a:endParaRPr lang="en-US" altLang="zh-CN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这一步是</a:t>
            </a:r>
            <a:r>
              <a:rPr lang="en-US" altLang="zh-CN" dirty="0" smtClean="0"/>
              <a:t>Taylor</a:t>
            </a:r>
            <a:r>
              <a:rPr lang="zh-CN" altLang="en-US" dirty="0" smtClean="0"/>
              <a:t>展开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780664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88A8DC8-3C4C-4FBB-B8FD-7F50022D214B}" type="slidenum">
              <a:rPr lang="en-US" altLang="zh-CN" smtClean="0"/>
              <a:pPr eaLnBrk="1" hangingPunct="1"/>
              <a:t>30</a:t>
            </a:fld>
            <a:endParaRPr lang="en-US" altLang="zh-CN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838687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274464D-FBBF-4C17-899C-986F827B5823}" type="slidenum">
              <a:rPr lang="en-US" altLang="zh-CN" smtClean="0"/>
              <a:pPr eaLnBrk="1" hangingPunct="1"/>
              <a:t>31</a:t>
            </a:fld>
            <a:endParaRPr lang="en-US" altLang="zh-CN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70836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F6D95FE-223E-436D-9F2C-DFB3DCB147EE}" type="slidenum">
              <a:rPr lang="en-US" altLang="zh-CN" smtClean="0"/>
              <a:pPr eaLnBrk="1" hangingPunct="1"/>
              <a:t>5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133693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213248A-8A5E-4783-AA65-94D8A7FE9851}" type="slidenum">
              <a:rPr lang="en-US" altLang="zh-CN" smtClean="0"/>
              <a:pPr eaLnBrk="1" hangingPunct="1"/>
              <a:t>32</a:t>
            </a:fld>
            <a:endParaRPr lang="en-US" altLang="zh-CN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267868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8AFE745-10FB-43D0-B334-5236B6D669AA}" type="slidenum">
              <a:rPr lang="en-US" altLang="zh-CN" smtClean="0"/>
              <a:pPr eaLnBrk="1" hangingPunct="1"/>
              <a:t>33</a:t>
            </a:fld>
            <a:endParaRPr lang="en-US" altLang="zh-CN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490910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7638AA1-C138-49AE-874A-28E11AB33BDC}" type="slidenum">
              <a:rPr lang="en-US" altLang="zh-CN" smtClean="0"/>
              <a:pPr eaLnBrk="1" hangingPunct="1"/>
              <a:t>34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459455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DB89433-A7BA-49A4-A386-F93ADD6D3FB7}" type="slidenum">
              <a:rPr lang="en-US" altLang="zh-CN" smtClean="0"/>
              <a:pPr eaLnBrk="1" hangingPunct="1"/>
              <a:t>35</a:t>
            </a:fld>
            <a:endParaRPr lang="en-US" altLang="zh-CN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564100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A7090AF-1547-4A7D-93A2-E0745831B794}" type="slidenum">
              <a:rPr lang="en-US" altLang="zh-CN" smtClean="0"/>
              <a:pPr eaLnBrk="1" hangingPunct="1"/>
              <a:t>36</a:t>
            </a:fld>
            <a:endParaRPr lang="en-US" altLang="zh-CN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作两个轨道在空间的示意图，看角度之间的关系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87659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996D58C-F82A-4217-9FB1-5DB0073139F5}" type="slidenum">
              <a:rPr lang="en-US" altLang="zh-CN" smtClean="0"/>
              <a:pPr eaLnBrk="1" hangingPunct="1"/>
              <a:t>37</a:t>
            </a:fld>
            <a:endParaRPr lang="en-US" altLang="zh-CN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485739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AAA08B1-CCA3-4F29-8790-F133F9291B5F}" type="slidenum">
              <a:rPr lang="en-US" altLang="zh-CN" smtClean="0"/>
              <a:pPr eaLnBrk="1" hangingPunct="1"/>
              <a:t>38</a:t>
            </a:fld>
            <a:endParaRPr lang="en-US" altLang="zh-CN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039907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EFED415-A5B2-47FE-A41E-2728A43DD10D}" type="slidenum">
              <a:rPr lang="en-US" altLang="zh-CN" smtClean="0"/>
              <a:pPr eaLnBrk="1" hangingPunct="1"/>
              <a:t>39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09784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962C6B6-D600-412A-9C0B-ACFE1178F577}" type="slidenum">
              <a:rPr lang="en-US" altLang="zh-CN" smtClean="0"/>
              <a:pPr eaLnBrk="1" hangingPunct="1"/>
              <a:t>6</a:t>
            </a:fld>
            <a:endParaRPr lang="en-US" altLang="zh-CN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45797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B67CD7D-34BF-407F-8336-74BD41B01EBB}" type="slidenum">
              <a:rPr lang="en-US" altLang="zh-CN" smtClean="0"/>
              <a:pPr eaLnBrk="1" hangingPunct="1"/>
              <a:t>7</a:t>
            </a:fld>
            <a:endParaRPr lang="en-US" altLang="zh-CN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5515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209012D-F745-4C6A-9739-902BB70184F8}" type="slidenum">
              <a:rPr lang="en-US" altLang="zh-CN" smtClean="0"/>
              <a:pPr eaLnBrk="1" hangingPunct="1"/>
              <a:t>8</a:t>
            </a:fld>
            <a:endParaRPr lang="en-US" altLang="zh-CN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14668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E6CEEC3-730A-4F03-9037-699D1F3D8C73}" type="slidenum">
              <a:rPr lang="en-US" altLang="zh-CN" smtClean="0"/>
              <a:pPr eaLnBrk="1" hangingPunct="1"/>
              <a:t>9</a:t>
            </a:fld>
            <a:endParaRPr lang="en-US" altLang="zh-CN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79556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6A026A5-95A0-453C-ACCF-F62ED83DAD0A}" type="slidenum">
              <a:rPr lang="en-US" altLang="zh-CN" smtClean="0"/>
              <a:pPr eaLnBrk="1" hangingPunct="1"/>
              <a:t>10</a:t>
            </a:fld>
            <a:endParaRPr lang="en-US" altLang="zh-CN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74186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28DB112-5CAB-4A53-AFF9-135C5515A1AA}" type="slidenum">
              <a:rPr lang="en-US" altLang="zh-CN" smtClean="0"/>
              <a:pPr eaLnBrk="1" hangingPunct="1"/>
              <a:t>11</a:t>
            </a:fld>
            <a:endParaRPr lang="en-US" altLang="zh-CN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47382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85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37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2413" y="188913"/>
            <a:ext cx="2084387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4488" y="188913"/>
            <a:ext cx="6105525" cy="59372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08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25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620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22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14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15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56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979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1431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4488" y="188913"/>
            <a:ext cx="655161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32771" name="Picture 3" descr="NJU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49238"/>
            <a:ext cx="16764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5556" name="Line 4"/>
          <p:cNvSpPr>
            <a:spLocks noChangeShapeType="1"/>
          </p:cNvSpPr>
          <p:nvPr/>
        </p:nvSpPr>
        <p:spPr bwMode="auto">
          <a:xfrm>
            <a:off x="457200" y="908050"/>
            <a:ext cx="8305800" cy="0"/>
          </a:xfrm>
          <a:prstGeom prst="line">
            <a:avLst/>
          </a:prstGeom>
          <a:noFill/>
          <a:ln w="444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35557" name="Line 5"/>
          <p:cNvSpPr>
            <a:spLocks noChangeShapeType="1"/>
          </p:cNvSpPr>
          <p:nvPr/>
        </p:nvSpPr>
        <p:spPr bwMode="auto">
          <a:xfrm>
            <a:off x="457200" y="831850"/>
            <a:ext cx="83058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wmf"/><Relationship Id="rId18" Type="http://schemas.openxmlformats.org/officeDocument/2006/relationships/oleObject" Target="../embeddings/oleObject59.bin"/><Relationship Id="rId26" Type="http://schemas.openxmlformats.org/officeDocument/2006/relationships/oleObject" Target="../embeddings/oleObject63.bin"/><Relationship Id="rId3" Type="http://schemas.openxmlformats.org/officeDocument/2006/relationships/notesSlide" Target="../notesSlides/notesSlide13.xml"/><Relationship Id="rId21" Type="http://schemas.openxmlformats.org/officeDocument/2006/relationships/image" Target="../media/image11.wmf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9.wmf"/><Relationship Id="rId25" Type="http://schemas.openxmlformats.org/officeDocument/2006/relationships/image" Target="../media/image13.wmf"/><Relationship Id="rId33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8.bin"/><Relationship Id="rId20" Type="http://schemas.openxmlformats.org/officeDocument/2006/relationships/oleObject" Target="../embeddings/oleObject60.bin"/><Relationship Id="rId29" Type="http://schemas.openxmlformats.org/officeDocument/2006/relationships/image" Target="../media/image15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44.wmf"/><Relationship Id="rId24" Type="http://schemas.openxmlformats.org/officeDocument/2006/relationships/oleObject" Target="../embeddings/oleObject62.bin"/><Relationship Id="rId32" Type="http://schemas.openxmlformats.org/officeDocument/2006/relationships/oleObject" Target="../embeddings/oleObject66.bin"/><Relationship Id="rId5" Type="http://schemas.openxmlformats.org/officeDocument/2006/relationships/image" Target="../media/image41.wmf"/><Relationship Id="rId15" Type="http://schemas.openxmlformats.org/officeDocument/2006/relationships/image" Target="../media/image8.wmf"/><Relationship Id="rId23" Type="http://schemas.openxmlformats.org/officeDocument/2006/relationships/image" Target="../media/image12.wmf"/><Relationship Id="rId28" Type="http://schemas.openxmlformats.org/officeDocument/2006/relationships/oleObject" Target="../embeddings/oleObject64.bin"/><Relationship Id="rId10" Type="http://schemas.openxmlformats.org/officeDocument/2006/relationships/oleObject" Target="../embeddings/oleObject55.bin"/><Relationship Id="rId19" Type="http://schemas.openxmlformats.org/officeDocument/2006/relationships/image" Target="../media/image10.wmf"/><Relationship Id="rId31" Type="http://schemas.openxmlformats.org/officeDocument/2006/relationships/image" Target="../media/image16.wmf"/><Relationship Id="rId4" Type="http://schemas.openxmlformats.org/officeDocument/2006/relationships/oleObject" Target="../embeddings/oleObject52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57.bin"/><Relationship Id="rId22" Type="http://schemas.openxmlformats.org/officeDocument/2006/relationships/oleObject" Target="../embeddings/oleObject61.bin"/><Relationship Id="rId27" Type="http://schemas.openxmlformats.org/officeDocument/2006/relationships/image" Target="../media/image14.wmf"/><Relationship Id="rId30" Type="http://schemas.openxmlformats.org/officeDocument/2006/relationships/oleObject" Target="../embeddings/oleObject65.bin"/><Relationship Id="rId8" Type="http://schemas.openxmlformats.org/officeDocument/2006/relationships/oleObject" Target="../embeddings/oleObject5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49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7.bin"/><Relationship Id="rId9" Type="http://schemas.openxmlformats.org/officeDocument/2006/relationships/image" Target="../media/image4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5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7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77.bin"/><Relationship Id="rId9" Type="http://schemas.openxmlformats.org/officeDocument/2006/relationships/image" Target="../media/image5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61.wmf"/><Relationship Id="rId5" Type="http://schemas.openxmlformats.org/officeDocument/2006/relationships/image" Target="../media/image58.wmf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80.bin"/><Relationship Id="rId9" Type="http://schemas.openxmlformats.org/officeDocument/2006/relationships/image" Target="../media/image6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image" Target="../media/image66.w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88.bin"/><Relationship Id="rId17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0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5" Type="http://schemas.openxmlformats.org/officeDocument/2006/relationships/image" Target="../media/image67.wmf"/><Relationship Id="rId10" Type="http://schemas.openxmlformats.org/officeDocument/2006/relationships/oleObject" Target="../embeddings/oleObject87.bin"/><Relationship Id="rId4" Type="http://schemas.openxmlformats.org/officeDocument/2006/relationships/oleObject" Target="../embeddings/oleObject84.bin"/><Relationship Id="rId9" Type="http://schemas.openxmlformats.org/officeDocument/2006/relationships/image" Target="../media/image64.wmf"/><Relationship Id="rId14" Type="http://schemas.openxmlformats.org/officeDocument/2006/relationships/oleObject" Target="../embeddings/oleObject8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92.bin"/><Relationship Id="rId11" Type="http://schemas.openxmlformats.org/officeDocument/2006/relationships/image" Target="../media/image72.wmf"/><Relationship Id="rId5" Type="http://schemas.openxmlformats.org/officeDocument/2006/relationships/image" Target="../media/image69.wmf"/><Relationship Id="rId10" Type="http://schemas.openxmlformats.org/officeDocument/2006/relationships/oleObject" Target="../embeddings/oleObject94.bin"/><Relationship Id="rId4" Type="http://schemas.openxmlformats.org/officeDocument/2006/relationships/oleObject" Target="../embeddings/oleObject91.bin"/><Relationship Id="rId9" Type="http://schemas.openxmlformats.org/officeDocument/2006/relationships/image" Target="../media/image7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3.wmf"/><Relationship Id="rId11" Type="http://schemas.openxmlformats.org/officeDocument/2006/relationships/image" Target="../media/image75.wmf"/><Relationship Id="rId5" Type="http://schemas.openxmlformats.org/officeDocument/2006/relationships/oleObject" Target="../embeddings/oleObject95.bin"/><Relationship Id="rId10" Type="http://schemas.openxmlformats.org/officeDocument/2006/relationships/oleObject" Target="../embeddings/oleObject97.bin"/><Relationship Id="rId4" Type="http://schemas.openxmlformats.org/officeDocument/2006/relationships/image" Target="../media/image76.jpeg"/><Relationship Id="rId9" Type="http://schemas.openxmlformats.org/officeDocument/2006/relationships/image" Target="../media/image77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80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jpe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8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00.bin"/><Relationship Id="rId5" Type="http://schemas.openxmlformats.org/officeDocument/2006/relationships/image" Target="../media/image84.jpeg"/><Relationship Id="rId10" Type="http://schemas.openxmlformats.org/officeDocument/2006/relationships/image" Target="../media/image82.wmf"/><Relationship Id="rId4" Type="http://schemas.openxmlformats.org/officeDocument/2006/relationships/image" Target="../media/image83.jpeg"/><Relationship Id="rId9" Type="http://schemas.openxmlformats.org/officeDocument/2006/relationships/oleObject" Target="../embeddings/oleObject10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88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image" Target="../media/image93.wmf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90.wmf"/><Relationship Id="rId12" Type="http://schemas.openxmlformats.org/officeDocument/2006/relationships/oleObject" Target="../embeddings/oleObject1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05.bin"/><Relationship Id="rId11" Type="http://schemas.openxmlformats.org/officeDocument/2006/relationships/image" Target="../media/image92.wmf"/><Relationship Id="rId5" Type="http://schemas.openxmlformats.org/officeDocument/2006/relationships/image" Target="../media/image89.wmf"/><Relationship Id="rId10" Type="http://schemas.openxmlformats.org/officeDocument/2006/relationships/oleObject" Target="../embeddings/oleObject107.bin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9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9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10.bin"/><Relationship Id="rId11" Type="http://schemas.openxmlformats.org/officeDocument/2006/relationships/image" Target="../media/image97.wmf"/><Relationship Id="rId5" Type="http://schemas.openxmlformats.org/officeDocument/2006/relationships/image" Target="../media/image94.wmf"/><Relationship Id="rId10" Type="http://schemas.openxmlformats.org/officeDocument/2006/relationships/oleObject" Target="../embeddings/oleObject112.bin"/><Relationship Id="rId4" Type="http://schemas.openxmlformats.org/officeDocument/2006/relationships/oleObject" Target="../embeddings/oleObject109.bin"/><Relationship Id="rId9" Type="http://schemas.openxmlformats.org/officeDocument/2006/relationships/image" Target="../media/image9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9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14.bin"/><Relationship Id="rId11" Type="http://schemas.openxmlformats.org/officeDocument/2006/relationships/image" Target="../media/image101.wmf"/><Relationship Id="rId5" Type="http://schemas.openxmlformats.org/officeDocument/2006/relationships/image" Target="../media/image98.wmf"/><Relationship Id="rId10" Type="http://schemas.openxmlformats.org/officeDocument/2006/relationships/oleObject" Target="../embeddings/oleObject116.bin"/><Relationship Id="rId4" Type="http://schemas.openxmlformats.org/officeDocument/2006/relationships/oleObject" Target="../embeddings/oleObject113.bin"/><Relationship Id="rId9" Type="http://schemas.openxmlformats.org/officeDocument/2006/relationships/image" Target="../media/image10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0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18.bin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117.bin"/><Relationship Id="rId9" Type="http://schemas.openxmlformats.org/officeDocument/2006/relationships/image" Target="../media/image10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0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21.bin"/><Relationship Id="rId5" Type="http://schemas.openxmlformats.org/officeDocument/2006/relationships/image" Target="../media/image105.wmf"/><Relationship Id="rId4" Type="http://schemas.openxmlformats.org/officeDocument/2006/relationships/oleObject" Target="../embeddings/oleObject12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0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23.bin"/><Relationship Id="rId5" Type="http://schemas.openxmlformats.org/officeDocument/2006/relationships/image" Target="../media/image107.wmf"/><Relationship Id="rId4" Type="http://schemas.openxmlformats.org/officeDocument/2006/relationships/oleObject" Target="../embeddings/oleObject122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13" Type="http://schemas.openxmlformats.org/officeDocument/2006/relationships/image" Target="../media/image113.wmf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10.wmf"/><Relationship Id="rId12" Type="http://schemas.openxmlformats.org/officeDocument/2006/relationships/oleObject" Target="../embeddings/oleObject1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25.bin"/><Relationship Id="rId11" Type="http://schemas.openxmlformats.org/officeDocument/2006/relationships/image" Target="../media/image112.wmf"/><Relationship Id="rId5" Type="http://schemas.openxmlformats.org/officeDocument/2006/relationships/image" Target="../media/image109.wmf"/><Relationship Id="rId10" Type="http://schemas.openxmlformats.org/officeDocument/2006/relationships/oleObject" Target="../embeddings/oleObject127.bin"/><Relationship Id="rId4" Type="http://schemas.openxmlformats.org/officeDocument/2006/relationships/oleObject" Target="../embeddings/oleObject124.bin"/><Relationship Id="rId9" Type="http://schemas.openxmlformats.org/officeDocument/2006/relationships/image" Target="../media/image111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30.bin"/><Relationship Id="rId5" Type="http://schemas.openxmlformats.org/officeDocument/2006/relationships/image" Target="../media/image114.wmf"/><Relationship Id="rId4" Type="http://schemas.openxmlformats.org/officeDocument/2006/relationships/oleObject" Target="../embeddings/oleObject129.bin"/><Relationship Id="rId9" Type="http://schemas.openxmlformats.org/officeDocument/2006/relationships/image" Target="../media/image116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117.wmf"/><Relationship Id="rId4" Type="http://schemas.openxmlformats.org/officeDocument/2006/relationships/oleObject" Target="../embeddings/oleObject132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13" Type="http://schemas.openxmlformats.org/officeDocument/2006/relationships/image" Target="../media/image122.wmf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119.wmf"/><Relationship Id="rId12" Type="http://schemas.openxmlformats.org/officeDocument/2006/relationships/oleObject" Target="../embeddings/oleObject1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34.bin"/><Relationship Id="rId11" Type="http://schemas.openxmlformats.org/officeDocument/2006/relationships/image" Target="../media/image121.wmf"/><Relationship Id="rId5" Type="http://schemas.openxmlformats.org/officeDocument/2006/relationships/image" Target="../media/image118.wmf"/><Relationship Id="rId10" Type="http://schemas.openxmlformats.org/officeDocument/2006/relationships/oleObject" Target="../embeddings/oleObject136.bin"/><Relationship Id="rId4" Type="http://schemas.openxmlformats.org/officeDocument/2006/relationships/oleObject" Target="../embeddings/oleObject133.bin"/><Relationship Id="rId9" Type="http://schemas.openxmlformats.org/officeDocument/2006/relationships/image" Target="../media/image120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123.wmf"/><Relationship Id="rId4" Type="http://schemas.openxmlformats.org/officeDocument/2006/relationships/oleObject" Target="../embeddings/oleObject138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13" Type="http://schemas.openxmlformats.org/officeDocument/2006/relationships/image" Target="../media/image125.wmf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124.wmf"/><Relationship Id="rId12" Type="http://schemas.openxmlformats.org/officeDocument/2006/relationships/oleObject" Target="../embeddings/oleObject1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40.bin"/><Relationship Id="rId11" Type="http://schemas.openxmlformats.org/officeDocument/2006/relationships/image" Target="../media/image111.wmf"/><Relationship Id="rId5" Type="http://schemas.openxmlformats.org/officeDocument/2006/relationships/image" Target="../media/image115.wmf"/><Relationship Id="rId15" Type="http://schemas.openxmlformats.org/officeDocument/2006/relationships/image" Target="../media/image126.wmf"/><Relationship Id="rId10" Type="http://schemas.openxmlformats.org/officeDocument/2006/relationships/oleObject" Target="../embeddings/oleObject142.bin"/><Relationship Id="rId4" Type="http://schemas.openxmlformats.org/officeDocument/2006/relationships/oleObject" Target="../embeddings/oleObject139.bin"/><Relationship Id="rId9" Type="http://schemas.openxmlformats.org/officeDocument/2006/relationships/image" Target="../media/image110.wmf"/><Relationship Id="rId14" Type="http://schemas.openxmlformats.org/officeDocument/2006/relationships/oleObject" Target="../embeddings/oleObject144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1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46.bin"/><Relationship Id="rId11" Type="http://schemas.openxmlformats.org/officeDocument/2006/relationships/image" Target="../media/image111.wmf"/><Relationship Id="rId5" Type="http://schemas.openxmlformats.org/officeDocument/2006/relationships/image" Target="../media/image115.wmf"/><Relationship Id="rId10" Type="http://schemas.openxmlformats.org/officeDocument/2006/relationships/oleObject" Target="../embeddings/oleObject148.bin"/><Relationship Id="rId4" Type="http://schemas.openxmlformats.org/officeDocument/2006/relationships/oleObject" Target="../embeddings/oleObject145.bin"/><Relationship Id="rId9" Type="http://schemas.openxmlformats.org/officeDocument/2006/relationships/image" Target="../media/image110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wmf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17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5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3.wmf"/><Relationship Id="rId25" Type="http://schemas.openxmlformats.org/officeDocument/2006/relationships/image" Target="../media/image17.wmf"/><Relationship Id="rId33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29" Type="http://schemas.openxmlformats.org/officeDocument/2006/relationships/image" Target="../media/image19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0.wmf"/><Relationship Id="rId24" Type="http://schemas.openxmlformats.org/officeDocument/2006/relationships/oleObject" Target="../embeddings/oleObject16.bin"/><Relationship Id="rId32" Type="http://schemas.openxmlformats.org/officeDocument/2006/relationships/oleObject" Target="../embeddings/oleObject20.bin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23" Type="http://schemas.openxmlformats.org/officeDocument/2006/relationships/image" Target="../media/image16.wmf"/><Relationship Id="rId28" Type="http://schemas.openxmlformats.org/officeDocument/2006/relationships/oleObject" Target="../embeddings/oleObject18.bin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4.wmf"/><Relationship Id="rId31" Type="http://schemas.openxmlformats.org/officeDocument/2006/relationships/image" Target="../media/image20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18.wmf"/><Relationship Id="rId30" Type="http://schemas.openxmlformats.org/officeDocument/2006/relationships/oleObject" Target="../embeddings/oleObject19.bin"/><Relationship Id="rId8" Type="http://schemas.openxmlformats.org/officeDocument/2006/relationships/oleObject" Target="../embeddings/oleObject8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2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28.bin"/><Relationship Id="rId26" Type="http://schemas.openxmlformats.org/officeDocument/2006/relationships/oleObject" Target="../embeddings/oleObject32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5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13.wmf"/><Relationship Id="rId25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29.bin"/><Relationship Id="rId29" Type="http://schemas.openxmlformats.org/officeDocument/2006/relationships/image" Target="../media/image23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10.wmf"/><Relationship Id="rId24" Type="http://schemas.openxmlformats.org/officeDocument/2006/relationships/oleObject" Target="../embeddings/oleObject31.bin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23" Type="http://schemas.openxmlformats.org/officeDocument/2006/relationships/image" Target="../media/image16.wmf"/><Relationship Id="rId28" Type="http://schemas.openxmlformats.org/officeDocument/2006/relationships/oleObject" Target="../embeddings/oleObject33.bin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14.wmf"/><Relationship Id="rId31" Type="http://schemas.openxmlformats.org/officeDocument/2006/relationships/image" Target="../media/image24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26.bin"/><Relationship Id="rId22" Type="http://schemas.openxmlformats.org/officeDocument/2006/relationships/oleObject" Target="../embeddings/oleObject30.bin"/><Relationship Id="rId27" Type="http://schemas.openxmlformats.org/officeDocument/2006/relationships/image" Target="../media/image22.wmf"/><Relationship Id="rId30" Type="http://schemas.openxmlformats.org/officeDocument/2006/relationships/oleObject" Target="../embeddings/oleObject3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42.bin"/><Relationship Id="rId26" Type="http://schemas.openxmlformats.org/officeDocument/2006/relationships/oleObject" Target="../embeddings/oleObject46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14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12.wmf"/><Relationship Id="rId25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1.bin"/><Relationship Id="rId20" Type="http://schemas.openxmlformats.org/officeDocument/2006/relationships/oleObject" Target="../embeddings/oleObject43.bin"/><Relationship Id="rId29" Type="http://schemas.openxmlformats.org/officeDocument/2006/relationships/image" Target="../media/image27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9.wmf"/><Relationship Id="rId24" Type="http://schemas.openxmlformats.org/officeDocument/2006/relationships/oleObject" Target="../embeddings/oleObject45.bin"/><Relationship Id="rId5" Type="http://schemas.openxmlformats.org/officeDocument/2006/relationships/image" Target="../media/image25.wmf"/><Relationship Id="rId15" Type="http://schemas.openxmlformats.org/officeDocument/2006/relationships/image" Target="../media/image11.wmf"/><Relationship Id="rId23" Type="http://schemas.openxmlformats.org/officeDocument/2006/relationships/image" Target="../media/image15.wmf"/><Relationship Id="rId28" Type="http://schemas.openxmlformats.org/officeDocument/2006/relationships/oleObject" Target="../embeddings/oleObject47.bin"/><Relationship Id="rId10" Type="http://schemas.openxmlformats.org/officeDocument/2006/relationships/oleObject" Target="../embeddings/oleObject38.bin"/><Relationship Id="rId19" Type="http://schemas.openxmlformats.org/officeDocument/2006/relationships/image" Target="../media/image13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40.bin"/><Relationship Id="rId22" Type="http://schemas.openxmlformats.org/officeDocument/2006/relationships/oleObject" Target="../embeddings/oleObject44.bin"/><Relationship Id="rId27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3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Gauss</a:t>
            </a:r>
            <a:r>
              <a:rPr lang="zh-CN" altLang="en-US" dirty="0" smtClean="0"/>
              <a:t>型受摄运动方程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23418"/>
              </p:ext>
            </p:extLst>
          </p:nvPr>
        </p:nvGraphicFramePr>
        <p:xfrm>
          <a:off x="6307138" y="1036638"/>
          <a:ext cx="24860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Equation" r:id="rId3" imgW="1447560" imgH="457200" progId="Equation.DSMT4">
                  <p:embed/>
                </p:oleObj>
              </mc:Choice>
              <mc:Fallback>
                <p:oleObj name="Equation" r:id="rId3" imgW="144756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7138" y="1036638"/>
                        <a:ext cx="2486025" cy="78422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 cmpd="sng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73209"/>
              </p:ext>
            </p:extLst>
          </p:nvPr>
        </p:nvGraphicFramePr>
        <p:xfrm>
          <a:off x="463305" y="950084"/>
          <a:ext cx="72898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Equation" r:id="rId5" imgW="4241520" imgH="2958840" progId="Equation.DSMT4">
                  <p:embed/>
                </p:oleObj>
              </mc:Choice>
              <mc:Fallback>
                <p:oleObj name="Equation" r:id="rId5" imgW="4241520" imgH="295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305" y="950084"/>
                        <a:ext cx="7289800" cy="5083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644295"/>
              </p:ext>
            </p:extLst>
          </p:nvPr>
        </p:nvGraphicFramePr>
        <p:xfrm>
          <a:off x="461266" y="5930959"/>
          <a:ext cx="467042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Equation" r:id="rId7" imgW="2717640" imgH="507960" progId="Equation.DSMT4">
                  <p:embed/>
                </p:oleObj>
              </mc:Choice>
              <mc:Fallback>
                <p:oleObj name="Equation" r:id="rId7" imgW="27176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266" y="5930959"/>
                        <a:ext cx="4670425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447800"/>
            <a:ext cx="3810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09675"/>
            <a:ext cx="36766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9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011707"/>
              </p:ext>
            </p:extLst>
          </p:nvPr>
        </p:nvGraphicFramePr>
        <p:xfrm>
          <a:off x="517525" y="1065213"/>
          <a:ext cx="391953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Equation" r:id="rId6" imgW="2501640" imgH="203040" progId="Equation.DSMT4">
                  <p:embed/>
                </p:oleObj>
              </mc:Choice>
              <mc:Fallback>
                <p:oleObj name="Equation" r:id="rId6" imgW="250164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" y="1065213"/>
                        <a:ext cx="3919538" cy="3175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1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4.3.2 </a:t>
            </a:r>
            <a:r>
              <a:rPr lang="zh-CN" altLang="en-US" smtClean="0"/>
              <a:t>摄动函数展开的历史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054100"/>
            <a:ext cx="7143750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ext Box 10"/>
          <p:cNvSpPr txBox="1">
            <a:spLocks noChangeArrowheads="1"/>
          </p:cNvSpPr>
          <p:nvPr/>
        </p:nvSpPr>
        <p:spPr bwMode="auto">
          <a:xfrm>
            <a:off x="233363" y="6229350"/>
            <a:ext cx="5210175" cy="42545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zh-CN" sz="2000" dirty="0"/>
              <a:t>1961</a:t>
            </a:r>
            <a:r>
              <a:rPr lang="zh-CN" altLang="en-GB" sz="2000" dirty="0"/>
              <a:t>年的一个展开式</a:t>
            </a:r>
            <a:r>
              <a:rPr lang="en-GB" altLang="zh-CN" sz="2000" dirty="0"/>
              <a:t> </a:t>
            </a:r>
            <a:r>
              <a:rPr lang="en-GB" altLang="zh-CN" sz="2000" dirty="0" err="1"/>
              <a:t>Brouwer</a:t>
            </a:r>
            <a:r>
              <a:rPr lang="en-GB" altLang="zh-CN" sz="2000" dirty="0"/>
              <a:t> &amp; </a:t>
            </a:r>
            <a:r>
              <a:rPr lang="en-GB" altLang="zh-CN" sz="2000" dirty="0" err="1"/>
              <a:t>Clemence</a:t>
            </a:r>
            <a:r>
              <a:rPr lang="en-GB" altLang="zh-CN" dirty="0"/>
              <a:t> </a:t>
            </a:r>
            <a:endParaRPr lang="en-GB" altLang="zh-CN" sz="2000" dirty="0">
              <a:latin typeface="Myriad Roman" charset="0"/>
            </a:endParaRPr>
          </a:p>
        </p:txBody>
      </p:sp>
      <p:sp>
        <p:nvSpPr>
          <p:cNvPr id="35844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4.3.2 </a:t>
            </a:r>
            <a:r>
              <a:rPr lang="zh-CN" altLang="en-US" smtClean="0"/>
              <a:t>摄动函数展开的历史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990600"/>
            <a:ext cx="7543800" cy="557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4.3.2 </a:t>
            </a:r>
            <a:r>
              <a:rPr lang="zh-CN" altLang="en-US" smtClean="0"/>
              <a:t>摄动函数展开的历史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6"/>
          <p:cNvSpPr txBox="1">
            <a:spLocks noChangeArrowheads="1"/>
          </p:cNvSpPr>
          <p:nvPr/>
        </p:nvSpPr>
        <p:spPr bwMode="auto">
          <a:xfrm>
            <a:off x="495300" y="1219200"/>
            <a:ext cx="79248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7188" indent="-35718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Clr>
                <a:srgbClr val="0000CC"/>
              </a:buClr>
              <a:buFont typeface="Wingdings" pitchFamily="2" charset="2"/>
              <a:buChar char="Ø"/>
            </a:pPr>
            <a:r>
              <a:rPr lang="zh-CN" altLang="en-GB" sz="2400" dirty="0">
                <a:latin typeface="Myriad Roman" charset="0"/>
              </a:rPr>
              <a:t>另外广为人知的展开式还有</a:t>
            </a:r>
            <a:r>
              <a:rPr lang="en-GB" altLang="zh-CN" sz="2400" dirty="0">
                <a:latin typeface="Myriad Roman" charset="0"/>
              </a:rPr>
              <a:t>1895</a:t>
            </a:r>
            <a:r>
              <a:rPr lang="zh-CN" altLang="en-GB" sz="2400" dirty="0">
                <a:latin typeface="Myriad Roman" charset="0"/>
              </a:rPr>
              <a:t>年</a:t>
            </a:r>
            <a:r>
              <a:rPr lang="en-GB" altLang="zh-CN" sz="2400" dirty="0">
                <a:solidFill>
                  <a:srgbClr val="0000CC"/>
                </a:solidFill>
                <a:latin typeface="Myriad Roman" charset="0"/>
              </a:rPr>
              <a:t>Newcomb</a:t>
            </a:r>
            <a:r>
              <a:rPr lang="zh-CN" altLang="en-GB" sz="2400" dirty="0">
                <a:latin typeface="Myriad Roman" charset="0"/>
              </a:rPr>
              <a:t>给出的</a:t>
            </a:r>
            <a:r>
              <a:rPr lang="en-GB" altLang="zh-CN" sz="2400" dirty="0">
                <a:latin typeface="Myriad Roman" charset="0"/>
              </a:rPr>
              <a:t>6</a:t>
            </a:r>
            <a:r>
              <a:rPr lang="zh-CN" altLang="en-GB" sz="2400" dirty="0">
                <a:latin typeface="Myriad Roman" charset="0"/>
              </a:rPr>
              <a:t>阶展式；</a:t>
            </a:r>
            <a:r>
              <a:rPr lang="en-GB" altLang="zh-CN" sz="2400" dirty="0">
                <a:latin typeface="Myriad Roman" charset="0"/>
              </a:rPr>
              <a:t>1933</a:t>
            </a:r>
            <a:r>
              <a:rPr lang="zh-CN" altLang="en-GB" sz="2400" dirty="0">
                <a:latin typeface="Myriad Roman" charset="0"/>
              </a:rPr>
              <a:t>年</a:t>
            </a:r>
            <a:r>
              <a:rPr lang="en-GB" altLang="zh-CN" sz="2400" dirty="0">
                <a:solidFill>
                  <a:srgbClr val="0000CC"/>
                </a:solidFill>
                <a:latin typeface="Myriad Roman" charset="0"/>
              </a:rPr>
              <a:t>Brown &amp; Shook</a:t>
            </a:r>
            <a:r>
              <a:rPr lang="zh-CN" altLang="en-GB" sz="2400" dirty="0">
                <a:latin typeface="Myriad Roman" charset="0"/>
              </a:rPr>
              <a:t>给出的低阶展式等等。</a:t>
            </a:r>
          </a:p>
          <a:p>
            <a:pPr>
              <a:spcBef>
                <a:spcPct val="50000"/>
              </a:spcBef>
              <a:buClr>
                <a:srgbClr val="0000CC"/>
              </a:buClr>
              <a:buFont typeface="Wingdings" pitchFamily="2" charset="2"/>
              <a:buChar char="Ø"/>
            </a:pPr>
            <a:r>
              <a:rPr lang="zh-CN" altLang="en-GB" sz="2400" dirty="0" smtClean="0">
                <a:latin typeface="Myriad Roman" charset="0"/>
              </a:rPr>
              <a:t>一</a:t>
            </a:r>
            <a:r>
              <a:rPr lang="zh-CN" altLang="en-GB" sz="2400" dirty="0">
                <a:latin typeface="Myriad Roman" charset="0"/>
              </a:rPr>
              <a:t>个共同点是这些展开式中都多多少少有错误，有的重要，有的不那么重要。</a:t>
            </a:r>
            <a:endParaRPr lang="en-GB" altLang="zh-CN" sz="2400" dirty="0">
              <a:latin typeface="Myriad Roman" charset="0"/>
            </a:endParaRPr>
          </a:p>
          <a:p>
            <a:pPr>
              <a:spcBef>
                <a:spcPct val="50000"/>
              </a:spcBef>
              <a:buClr>
                <a:srgbClr val="0000CC"/>
              </a:buClr>
              <a:buFont typeface="Wingdings" pitchFamily="2" charset="2"/>
              <a:buChar char="Ø"/>
            </a:pPr>
            <a:r>
              <a:rPr lang="zh-CN" altLang="en-GB" sz="2400" dirty="0">
                <a:latin typeface="Myriad Roman" charset="0"/>
              </a:rPr>
              <a:t>所有这些展开式有一个共同点：它们都使用了两个天体的相对轨道倾角，这就使得</a:t>
            </a:r>
            <a:r>
              <a:rPr lang="zh-CN" altLang="en-GB" sz="2400" dirty="0" smtClean="0">
                <a:latin typeface="Myriad Roman" charset="0"/>
              </a:rPr>
              <a:t>轨道</a:t>
            </a:r>
            <a:r>
              <a:rPr lang="zh-CN" altLang="en-US" sz="2400" dirty="0" smtClean="0">
                <a:latin typeface="Myriad Roman" charset="0"/>
              </a:rPr>
              <a:t>升降</a:t>
            </a:r>
            <a:r>
              <a:rPr lang="zh-CN" altLang="en-GB" sz="2400" dirty="0" smtClean="0">
                <a:latin typeface="Myriad Roman" charset="0"/>
              </a:rPr>
              <a:t>交点</a:t>
            </a:r>
            <a:r>
              <a:rPr lang="zh-CN" altLang="en-GB" sz="2400" dirty="0">
                <a:latin typeface="Myriad Roman" charset="0"/>
              </a:rPr>
              <a:t>和轨道倾角相互纠缠在一起。</a:t>
            </a:r>
          </a:p>
          <a:p>
            <a:pPr>
              <a:spcBef>
                <a:spcPct val="50000"/>
              </a:spcBef>
              <a:buClr>
                <a:srgbClr val="0000CC"/>
              </a:buClr>
              <a:buFont typeface="Wingdings" pitchFamily="2" charset="2"/>
              <a:buChar char="Ø"/>
            </a:pPr>
            <a:r>
              <a:rPr lang="en-GB" altLang="zh-CN" sz="2400" dirty="0">
                <a:latin typeface="Myriad Roman" charset="0"/>
              </a:rPr>
              <a:t>1990</a:t>
            </a:r>
            <a:r>
              <a:rPr lang="zh-CN" altLang="en-GB" sz="2400" dirty="0">
                <a:latin typeface="Myriad Roman" charset="0"/>
              </a:rPr>
              <a:t>年代</a:t>
            </a:r>
            <a:r>
              <a:rPr lang="en-GB" altLang="zh-CN" sz="2400" dirty="0">
                <a:solidFill>
                  <a:srgbClr val="0000CC"/>
                </a:solidFill>
                <a:latin typeface="Myriad Roman" charset="0"/>
              </a:rPr>
              <a:t>Murray &amp; Harper</a:t>
            </a:r>
            <a:r>
              <a:rPr lang="zh-CN" altLang="en-GB" sz="2400" dirty="0">
                <a:latin typeface="Myriad Roman" charset="0"/>
              </a:rPr>
              <a:t>使用计算机辅助符号计算给出了一个</a:t>
            </a:r>
            <a:r>
              <a:rPr lang="en-GB" altLang="zh-CN" sz="2400" dirty="0">
                <a:latin typeface="Myriad Roman" charset="0"/>
              </a:rPr>
              <a:t>8</a:t>
            </a:r>
            <a:r>
              <a:rPr lang="zh-CN" altLang="en-GB" sz="2400" dirty="0">
                <a:latin typeface="Myriad Roman" charset="0"/>
              </a:rPr>
              <a:t>阶的展开式。结果打印出来有</a:t>
            </a:r>
            <a:r>
              <a:rPr lang="en-GB" altLang="zh-CN" sz="2400" dirty="0">
                <a:latin typeface="Myriad Roman" charset="0"/>
              </a:rPr>
              <a:t>436</a:t>
            </a:r>
            <a:r>
              <a:rPr lang="zh-CN" altLang="en-GB" sz="2400" dirty="0">
                <a:latin typeface="Myriad Roman" charset="0"/>
              </a:rPr>
              <a:t>个页码。</a:t>
            </a:r>
            <a:endParaRPr lang="en-GB" altLang="zh-CN" sz="2400" dirty="0">
              <a:latin typeface="Myriad Roman" charset="0"/>
            </a:endParaRPr>
          </a:p>
          <a:p>
            <a:pPr>
              <a:spcBef>
                <a:spcPct val="50000"/>
              </a:spcBef>
              <a:buClr>
                <a:srgbClr val="0000CC"/>
              </a:buClr>
              <a:buFont typeface="Wingdings" pitchFamily="2" charset="2"/>
              <a:buChar char="Ø"/>
            </a:pPr>
            <a:r>
              <a:rPr lang="en-GB" altLang="zh-CN" sz="2400" dirty="0">
                <a:latin typeface="Myriad Roman" charset="0"/>
              </a:rPr>
              <a:t> 2004</a:t>
            </a:r>
            <a:r>
              <a:rPr lang="zh-CN" altLang="en-GB" sz="2400" dirty="0">
                <a:latin typeface="Myriad Roman" charset="0"/>
              </a:rPr>
              <a:t>年还有</a:t>
            </a:r>
            <a:r>
              <a:rPr lang="en-GB" altLang="zh-CN" sz="2400" dirty="0" err="1">
                <a:solidFill>
                  <a:srgbClr val="0000CC"/>
                </a:solidFill>
                <a:latin typeface="Myriad Roman" charset="0"/>
              </a:rPr>
              <a:t>Beauge</a:t>
            </a:r>
            <a:r>
              <a:rPr lang="zh-CN" altLang="en-GB" sz="2400" dirty="0">
                <a:latin typeface="Myriad Roman" charset="0"/>
              </a:rPr>
              <a:t>给出的适合于高偏心率的展开式</a:t>
            </a:r>
            <a:endParaRPr lang="en-GB" altLang="zh-CN" sz="2400" dirty="0">
              <a:latin typeface="Myriad Roman" charset="0"/>
            </a:endParaRPr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4.3.2 </a:t>
            </a:r>
            <a:r>
              <a:rPr lang="zh-CN" altLang="en-US" smtClean="0"/>
              <a:t>摄动函数展开的历史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80" y="950793"/>
            <a:ext cx="6757987" cy="520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Text Box 6"/>
          <p:cNvSpPr txBox="1">
            <a:spLocks noChangeArrowheads="1"/>
          </p:cNvSpPr>
          <p:nvPr/>
        </p:nvSpPr>
        <p:spPr bwMode="auto">
          <a:xfrm>
            <a:off x="338138" y="6010275"/>
            <a:ext cx="8539162" cy="66992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GB" dirty="0">
                <a:latin typeface="Myriad Roman" charset="0"/>
              </a:rPr>
              <a:t>展开的阶数越高，那么展开式包含的角度项就越多。基于平经度和偏心率级数之间的关系，一个包含</a:t>
            </a:r>
            <a:r>
              <a:rPr lang="en-GB" altLang="zh-CN" dirty="0">
                <a:latin typeface="Myriad Roman" charset="0"/>
              </a:rPr>
              <a:t>n</a:t>
            </a:r>
            <a:r>
              <a:rPr lang="zh-CN" altLang="en-GB" dirty="0">
                <a:latin typeface="Myriad Roman" charset="0"/>
              </a:rPr>
              <a:t>个角度项的展开式中必然会包含</a:t>
            </a:r>
            <a:r>
              <a:rPr lang="en-GB" altLang="zh-CN" dirty="0">
                <a:latin typeface="Myriad Roman" charset="0"/>
              </a:rPr>
              <a:t>n</a:t>
            </a:r>
            <a:r>
              <a:rPr lang="zh-CN" altLang="en-GB" dirty="0">
                <a:latin typeface="Myriad Roman" charset="0"/>
              </a:rPr>
              <a:t>阶的轨道偏心率和轨道倾角。</a:t>
            </a:r>
            <a:endParaRPr lang="en-GB" altLang="zh-CN" dirty="0">
              <a:latin typeface="Myriad Roman" charset="0"/>
            </a:endParaRPr>
          </a:p>
        </p:txBody>
      </p:sp>
      <p:sp>
        <p:nvSpPr>
          <p:cNvPr id="38916" name="Rectangle 8"/>
          <p:cNvSpPr>
            <a:spLocks noChangeArrowheads="1"/>
          </p:cNvSpPr>
          <p:nvPr/>
        </p:nvSpPr>
        <p:spPr bwMode="auto">
          <a:xfrm>
            <a:off x="7061080" y="1971675"/>
            <a:ext cx="485775" cy="3814763"/>
          </a:xfrm>
          <a:prstGeom prst="rect">
            <a:avLst/>
          </a:prstGeom>
          <a:noFill/>
          <a:ln w="2857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891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4.3.2 </a:t>
            </a:r>
            <a:r>
              <a:rPr lang="zh-CN" altLang="en-US" smtClean="0"/>
              <a:t>摄动函数展开的历史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624777"/>
              </p:ext>
            </p:extLst>
          </p:nvPr>
        </p:nvGraphicFramePr>
        <p:xfrm>
          <a:off x="434975" y="984250"/>
          <a:ext cx="8288338" cy="561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4" name="Equation" r:id="rId4" imgW="4825800" imgH="3263760" progId="Equation.DSMT4">
                  <p:embed/>
                </p:oleObj>
              </mc:Choice>
              <mc:Fallback>
                <p:oleObj name="Equation" r:id="rId4" imgW="4825800" imgH="32637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984250"/>
                        <a:ext cx="8288338" cy="561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061070"/>
              </p:ext>
            </p:extLst>
          </p:nvPr>
        </p:nvGraphicFramePr>
        <p:xfrm>
          <a:off x="2788767" y="3677179"/>
          <a:ext cx="596106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5" name="Equation" r:id="rId6" imgW="3809880" imgH="228600" progId="Equation.DSMT4">
                  <p:embed/>
                </p:oleObj>
              </mc:Choice>
              <mc:Fallback>
                <p:oleObj name="Equation" r:id="rId6" imgW="380988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8767" y="3677179"/>
                        <a:ext cx="5961063" cy="35877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1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493096"/>
              </p:ext>
            </p:extLst>
          </p:nvPr>
        </p:nvGraphicFramePr>
        <p:xfrm>
          <a:off x="6114110" y="4645025"/>
          <a:ext cx="266223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6" name="Equation" r:id="rId8" imgW="1701720" imgH="393480" progId="Equation.DSMT4">
                  <p:embed/>
                </p:oleObj>
              </mc:Choice>
              <mc:Fallback>
                <p:oleObj name="Equation" r:id="rId8" imgW="1701720" imgH="39348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4110" y="4645025"/>
                        <a:ext cx="2662237" cy="6159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1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446778"/>
              </p:ext>
            </p:extLst>
          </p:nvPr>
        </p:nvGraphicFramePr>
        <p:xfrm>
          <a:off x="6181372" y="5546725"/>
          <a:ext cx="260191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7" name="Equation" r:id="rId10" imgW="1663560" imgH="393480" progId="Equation.DSMT4">
                  <p:embed/>
                </p:oleObj>
              </mc:Choice>
              <mc:Fallback>
                <p:oleObj name="Equation" r:id="rId10" imgW="1663560" imgH="39348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1372" y="5546725"/>
                        <a:ext cx="2601912" cy="6159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1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4.3.3 </a:t>
            </a:r>
            <a:r>
              <a:rPr lang="zh-CN" altLang="en-US" smtClean="0"/>
              <a:t>摄动函数展开</a:t>
            </a:r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5922963" y="1429278"/>
            <a:ext cx="3094037" cy="2211389"/>
            <a:chOff x="3417" y="909"/>
            <a:chExt cx="2133" cy="1526"/>
          </a:xfrm>
        </p:grpSpPr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3555" y="927"/>
              <a:ext cx="1764" cy="40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3574" y="1333"/>
              <a:ext cx="1089" cy="84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4664" y="947"/>
              <a:ext cx="675" cy="122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3738" y="939"/>
              <a:ext cx="1584" cy="13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3748" y="2191"/>
              <a:ext cx="891" cy="1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 flipV="1">
              <a:off x="3569" y="1319"/>
              <a:ext cx="153" cy="9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753" y="1287"/>
              <a:ext cx="50" cy="180"/>
            </a:xfrm>
            <a:custGeom>
              <a:avLst/>
              <a:gdLst>
                <a:gd name="T0" fmla="*/ 0 w 50"/>
                <a:gd name="T1" fmla="*/ 180 h 180"/>
                <a:gd name="T2" fmla="*/ 45 w 50"/>
                <a:gd name="T3" fmla="*/ 99 h 180"/>
                <a:gd name="T4" fmla="*/ 27 w 50"/>
                <a:gd name="T5" fmla="*/ 0 h 180"/>
                <a:gd name="T6" fmla="*/ 0 60000 65536"/>
                <a:gd name="T7" fmla="*/ 0 60000 65536"/>
                <a:gd name="T8" fmla="*/ 0 60000 65536"/>
                <a:gd name="T9" fmla="*/ 0 w 50"/>
                <a:gd name="T10" fmla="*/ 0 h 180"/>
                <a:gd name="T11" fmla="*/ 50 w 50"/>
                <a:gd name="T12" fmla="*/ 180 h 1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80">
                  <a:moveTo>
                    <a:pt x="0" y="180"/>
                  </a:moveTo>
                  <a:cubicBezTo>
                    <a:pt x="20" y="154"/>
                    <a:pt x="40" y="129"/>
                    <a:pt x="45" y="99"/>
                  </a:cubicBezTo>
                  <a:cubicBezTo>
                    <a:pt x="50" y="69"/>
                    <a:pt x="38" y="34"/>
                    <a:pt x="27" y="0"/>
                  </a:cubicBezTo>
                </a:path>
              </a:pathLst>
            </a:custGeom>
            <a:noFill/>
            <a:ln w="1905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6" name="Object 14"/>
            <p:cNvGraphicFramePr>
              <a:graphicFrameLocks noChangeAspect="1"/>
            </p:cNvGraphicFramePr>
            <p:nvPr/>
          </p:nvGraphicFramePr>
          <p:xfrm>
            <a:off x="3446" y="1044"/>
            <a:ext cx="24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78" name="Equation" r:id="rId12" imgW="203040" imgH="228600" progId="Equation.DSMT4">
                    <p:embed/>
                  </p:oleObj>
                </mc:Choice>
                <mc:Fallback>
                  <p:oleObj name="Equation" r:id="rId12" imgW="2030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6" y="1044"/>
                          <a:ext cx="241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5"/>
            <p:cNvGraphicFramePr>
              <a:graphicFrameLocks noChangeAspect="1"/>
            </p:cNvGraphicFramePr>
            <p:nvPr/>
          </p:nvGraphicFramePr>
          <p:xfrm>
            <a:off x="4656" y="2216"/>
            <a:ext cx="196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79" name="Equation" r:id="rId14" imgW="164880" imgH="139680" progId="Equation.DSMT4">
                    <p:embed/>
                  </p:oleObj>
                </mc:Choice>
                <mc:Fallback>
                  <p:oleObj name="Equation" r:id="rId14" imgW="1648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216"/>
                          <a:ext cx="196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9756084"/>
                </p:ext>
              </p:extLst>
            </p:nvPr>
          </p:nvGraphicFramePr>
          <p:xfrm>
            <a:off x="5324" y="931"/>
            <a:ext cx="226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80" name="Equation" r:id="rId16" imgW="190440" imgH="177480" progId="Equation.DSMT4">
                    <p:embed/>
                  </p:oleObj>
                </mc:Choice>
                <mc:Fallback>
                  <p:oleObj name="Equation" r:id="rId16" imgW="1904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4" y="931"/>
                          <a:ext cx="226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5319" y="909"/>
              <a:ext cx="38" cy="38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3547" y="1306"/>
              <a:ext cx="38" cy="38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4646" y="2153"/>
              <a:ext cx="38" cy="38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2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0317682"/>
                </p:ext>
              </p:extLst>
            </p:nvPr>
          </p:nvGraphicFramePr>
          <p:xfrm>
            <a:off x="3529" y="2229"/>
            <a:ext cx="191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81" name="Equation" r:id="rId18" imgW="164880" imgH="177480" progId="Equation.DSMT4">
                    <p:embed/>
                  </p:oleObj>
                </mc:Choice>
                <mc:Fallback>
                  <p:oleObj name="Equation" r:id="rId18" imgW="1648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9" y="2229"/>
                          <a:ext cx="191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1"/>
            <p:cNvGraphicFramePr>
              <a:graphicFrameLocks noChangeAspect="1"/>
            </p:cNvGraphicFramePr>
            <p:nvPr/>
          </p:nvGraphicFramePr>
          <p:xfrm>
            <a:off x="4142" y="2231"/>
            <a:ext cx="176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82" name="Equation" r:id="rId20" imgW="164880" imgH="164880" progId="Equation.DSMT4">
                    <p:embed/>
                  </p:oleObj>
                </mc:Choice>
                <mc:Fallback>
                  <p:oleObj name="Equation" r:id="rId20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2" y="2231"/>
                          <a:ext cx="176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2"/>
            <p:cNvGraphicFramePr>
              <a:graphicFrameLocks noChangeAspect="1"/>
            </p:cNvGraphicFramePr>
            <p:nvPr/>
          </p:nvGraphicFramePr>
          <p:xfrm>
            <a:off x="4509" y="1593"/>
            <a:ext cx="21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83" name="Equation" r:id="rId22" imgW="203040" imgH="164880" progId="Equation.DSMT4">
                    <p:embed/>
                  </p:oleObj>
                </mc:Choice>
                <mc:Fallback>
                  <p:oleObj name="Equation" r:id="rId22" imgW="20304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9" y="1593"/>
                          <a:ext cx="21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3"/>
            <p:cNvGraphicFramePr>
              <a:graphicFrameLocks noChangeAspect="1"/>
            </p:cNvGraphicFramePr>
            <p:nvPr/>
          </p:nvGraphicFramePr>
          <p:xfrm>
            <a:off x="3417" y="1657"/>
            <a:ext cx="230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84" name="Equation" r:id="rId24" imgW="215640" imgH="228600" progId="Equation.DSMT4">
                    <p:embed/>
                  </p:oleObj>
                </mc:Choice>
                <mc:Fallback>
                  <p:oleObj name="Equation" r:id="rId24" imgW="2156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7" y="1657"/>
                          <a:ext cx="230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4"/>
            <p:cNvGraphicFramePr>
              <a:graphicFrameLocks noChangeAspect="1"/>
            </p:cNvGraphicFramePr>
            <p:nvPr/>
          </p:nvGraphicFramePr>
          <p:xfrm>
            <a:off x="4149" y="1589"/>
            <a:ext cx="146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85" name="Equation" r:id="rId26" imgW="114120" imgH="126720" progId="Equation.DSMT4">
                    <p:embed/>
                  </p:oleObj>
                </mc:Choice>
                <mc:Fallback>
                  <p:oleObj name="Equation" r:id="rId26" imgW="114120" imgH="126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9" y="1589"/>
                          <a:ext cx="146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5"/>
            <p:cNvGraphicFramePr>
              <a:graphicFrameLocks noChangeAspect="1"/>
            </p:cNvGraphicFramePr>
            <p:nvPr/>
          </p:nvGraphicFramePr>
          <p:xfrm>
            <a:off x="4300" y="948"/>
            <a:ext cx="195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86" name="Equation" r:id="rId28" imgW="152280" imgH="164880" progId="Equation.DSMT4">
                    <p:embed/>
                  </p:oleObj>
                </mc:Choice>
                <mc:Fallback>
                  <p:oleObj name="Equation" r:id="rId28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0" y="948"/>
                          <a:ext cx="195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6"/>
            <p:cNvGraphicFramePr>
              <a:graphicFrameLocks noChangeAspect="1"/>
            </p:cNvGraphicFramePr>
            <p:nvPr/>
          </p:nvGraphicFramePr>
          <p:xfrm>
            <a:off x="3840" y="1315"/>
            <a:ext cx="160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87" name="Equation" r:id="rId30" imgW="152280" imgH="164880" progId="Equation.DSMT4">
                    <p:embed/>
                  </p:oleObj>
                </mc:Choice>
                <mc:Fallback>
                  <p:oleObj name="Equation" r:id="rId30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315"/>
                          <a:ext cx="160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7"/>
            <p:cNvGraphicFramePr>
              <a:graphicFrameLocks noChangeAspect="1"/>
            </p:cNvGraphicFramePr>
            <p:nvPr/>
          </p:nvGraphicFramePr>
          <p:xfrm>
            <a:off x="4999" y="1534"/>
            <a:ext cx="455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88" name="Equation" r:id="rId32" imgW="355320" imgH="164880" progId="Equation.DSMT4">
                    <p:embed/>
                  </p:oleObj>
                </mc:Choice>
                <mc:Fallback>
                  <p:oleObj name="Equation" r:id="rId32" imgW="3553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9" y="1534"/>
                          <a:ext cx="455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76677"/>
              </p:ext>
            </p:extLst>
          </p:nvPr>
        </p:nvGraphicFramePr>
        <p:xfrm>
          <a:off x="5588235" y="1162975"/>
          <a:ext cx="3181794" cy="137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" name="Equation" r:id="rId4" imgW="2412720" imgH="1041120" progId="Equation.DSMT4">
                  <p:embed/>
                </p:oleObj>
              </mc:Choice>
              <mc:Fallback>
                <p:oleObj name="Equation" r:id="rId4" imgW="2412720" imgH="10411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235" y="1162975"/>
                        <a:ext cx="3181794" cy="13738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1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803552"/>
              </p:ext>
            </p:extLst>
          </p:nvPr>
        </p:nvGraphicFramePr>
        <p:xfrm>
          <a:off x="436563" y="1065203"/>
          <a:ext cx="5081587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" name="Equation" r:id="rId6" imgW="2958840" imgH="711000" progId="Equation.DSMT4">
                  <p:embed/>
                </p:oleObj>
              </mc:Choice>
              <mc:Fallback>
                <p:oleObj name="Equation" r:id="rId6" imgW="2958840" imgH="711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1065203"/>
                        <a:ext cx="5081587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177047"/>
              </p:ext>
            </p:extLst>
          </p:nvPr>
        </p:nvGraphicFramePr>
        <p:xfrm>
          <a:off x="6031676" y="3470121"/>
          <a:ext cx="2730174" cy="341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1" name="Equation" r:id="rId8" imgW="1726920" imgH="215640" progId="Equation.DSMT4">
                  <p:embed/>
                </p:oleObj>
              </mc:Choice>
              <mc:Fallback>
                <p:oleObj name="Equation" r:id="rId8" imgW="1726920" imgH="21564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1676" y="3470121"/>
                        <a:ext cx="2730174" cy="34146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1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373360"/>
              </p:ext>
            </p:extLst>
          </p:nvPr>
        </p:nvGraphicFramePr>
        <p:xfrm>
          <a:off x="5633745" y="4476937"/>
          <a:ext cx="3134108" cy="22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2" name="Equation" r:id="rId10" imgW="2311200" imgH="1638000" progId="Equation.DSMT4">
                  <p:embed/>
                </p:oleObj>
              </mc:Choice>
              <mc:Fallback>
                <p:oleObj name="Equation" r:id="rId10" imgW="2311200" imgH="16380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3745" y="4476937"/>
                        <a:ext cx="3134108" cy="2222313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4.3.3 </a:t>
            </a:r>
            <a:r>
              <a:rPr lang="zh-CN" altLang="en-US" smtClean="0"/>
              <a:t>摄动函数展开</a:t>
            </a: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393454"/>
              </p:ext>
            </p:extLst>
          </p:nvPr>
        </p:nvGraphicFramePr>
        <p:xfrm>
          <a:off x="436563" y="2871788"/>
          <a:ext cx="5081587" cy="375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3" name="Equation" r:id="rId12" imgW="2958840" imgH="2184120" progId="Equation.DSMT4">
                  <p:embed/>
                </p:oleObj>
              </mc:Choice>
              <mc:Fallback>
                <p:oleObj name="Equation" r:id="rId12" imgW="2958840" imgH="218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2871788"/>
                        <a:ext cx="5081587" cy="375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222316"/>
              </p:ext>
            </p:extLst>
          </p:nvPr>
        </p:nvGraphicFramePr>
        <p:xfrm>
          <a:off x="437564" y="972413"/>
          <a:ext cx="7954963" cy="456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6" name="Equation" r:id="rId4" imgW="4698720" imgH="2692080" progId="Equation.DSMT4">
                  <p:embed/>
                </p:oleObj>
              </mc:Choice>
              <mc:Fallback>
                <p:oleObj name="Equation" r:id="rId4" imgW="4698720" imgH="2692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64" y="972413"/>
                        <a:ext cx="7954963" cy="456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581926"/>
              </p:ext>
            </p:extLst>
          </p:nvPr>
        </p:nvGraphicFramePr>
        <p:xfrm>
          <a:off x="5710238" y="5538788"/>
          <a:ext cx="299243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7" name="Equation" r:id="rId6" imgW="1904760" imgH="304560" progId="Equation.DSMT4">
                  <p:embed/>
                </p:oleObj>
              </mc:Choice>
              <mc:Fallback>
                <p:oleObj name="Equation" r:id="rId6" imgW="1904760" imgH="3045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0238" y="5538788"/>
                        <a:ext cx="2992437" cy="47783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1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4.3.3 </a:t>
            </a:r>
            <a:r>
              <a:rPr lang="zh-CN" altLang="en-US" smtClean="0"/>
              <a:t>摄动函数展开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911541"/>
              </p:ext>
            </p:extLst>
          </p:nvPr>
        </p:nvGraphicFramePr>
        <p:xfrm>
          <a:off x="473676" y="5609547"/>
          <a:ext cx="7545387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8" name="Equation" r:id="rId8" imgW="4457520" imgH="685800" progId="Equation.DSMT4">
                  <p:embed/>
                </p:oleObj>
              </mc:Choice>
              <mc:Fallback>
                <p:oleObj name="Equation" r:id="rId8" imgW="4457520" imgH="685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676" y="5609547"/>
                        <a:ext cx="7545387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6"/>
          <p:cNvGraphicFramePr>
            <a:graphicFrameLocks noChangeAspect="1"/>
          </p:cNvGraphicFramePr>
          <p:nvPr/>
        </p:nvGraphicFramePr>
        <p:xfrm>
          <a:off x="473075" y="1046163"/>
          <a:ext cx="8069263" cy="569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9" name="Equation" r:id="rId4" imgW="4698720" imgH="3314520" progId="Equation.DSMT4">
                  <p:embed/>
                </p:oleObj>
              </mc:Choice>
              <mc:Fallback>
                <p:oleObj name="Equation" r:id="rId4" imgW="4698720" imgH="33145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1046163"/>
                        <a:ext cx="8069263" cy="569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243372"/>
              </p:ext>
            </p:extLst>
          </p:nvPr>
        </p:nvGraphicFramePr>
        <p:xfrm>
          <a:off x="7561263" y="1020763"/>
          <a:ext cx="1173162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" name="Equation" r:id="rId6" imgW="749160" imgH="215640" progId="Equation.DSMT4">
                  <p:embed/>
                </p:oleObj>
              </mc:Choice>
              <mc:Fallback>
                <p:oleObj name="Equation" r:id="rId6" imgW="74916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1263" y="1020763"/>
                        <a:ext cx="1173162" cy="33813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1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200150" y="2014538"/>
            <a:ext cx="2328863" cy="3949700"/>
            <a:chOff x="1200150" y="2014538"/>
            <a:chExt cx="2328863" cy="3949700"/>
          </a:xfrm>
        </p:grpSpPr>
        <p:sp>
          <p:nvSpPr>
            <p:cNvPr id="12292" name="Line 8"/>
            <p:cNvSpPr>
              <a:spLocks noChangeShapeType="1"/>
            </p:cNvSpPr>
            <p:nvPr/>
          </p:nvSpPr>
          <p:spPr bwMode="auto">
            <a:xfrm flipV="1">
              <a:off x="3357563" y="2014538"/>
              <a:ext cx="17145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3" name="Line 9"/>
            <p:cNvSpPr>
              <a:spLocks noChangeShapeType="1"/>
            </p:cNvSpPr>
            <p:nvPr/>
          </p:nvSpPr>
          <p:spPr bwMode="auto">
            <a:xfrm>
              <a:off x="1200150" y="2714625"/>
              <a:ext cx="2286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4" name="Line 10"/>
            <p:cNvSpPr>
              <a:spLocks noChangeShapeType="1"/>
            </p:cNvSpPr>
            <p:nvPr/>
          </p:nvSpPr>
          <p:spPr bwMode="auto">
            <a:xfrm>
              <a:off x="1200150" y="3328988"/>
              <a:ext cx="2286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5" name="Line 11"/>
            <p:cNvSpPr>
              <a:spLocks noChangeShapeType="1"/>
            </p:cNvSpPr>
            <p:nvPr/>
          </p:nvSpPr>
          <p:spPr bwMode="auto">
            <a:xfrm>
              <a:off x="3300413" y="4000500"/>
              <a:ext cx="21431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6" name="Line 12"/>
            <p:cNvSpPr>
              <a:spLocks noChangeShapeType="1"/>
            </p:cNvSpPr>
            <p:nvPr/>
          </p:nvSpPr>
          <p:spPr bwMode="auto">
            <a:xfrm>
              <a:off x="1216025" y="4759325"/>
              <a:ext cx="21431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7" name="Line 13"/>
            <p:cNvSpPr>
              <a:spLocks noChangeShapeType="1"/>
            </p:cNvSpPr>
            <p:nvPr/>
          </p:nvSpPr>
          <p:spPr bwMode="auto">
            <a:xfrm>
              <a:off x="1246188" y="5360988"/>
              <a:ext cx="21431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8" name="Line 14"/>
            <p:cNvSpPr>
              <a:spLocks noChangeShapeType="1"/>
            </p:cNvSpPr>
            <p:nvPr/>
          </p:nvSpPr>
          <p:spPr bwMode="auto">
            <a:xfrm>
              <a:off x="3305175" y="5962650"/>
              <a:ext cx="21431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9" name="Line 15"/>
            <p:cNvSpPr>
              <a:spLocks noChangeShapeType="1"/>
            </p:cNvSpPr>
            <p:nvPr/>
          </p:nvSpPr>
          <p:spPr bwMode="auto">
            <a:xfrm>
              <a:off x="1320800" y="5964238"/>
              <a:ext cx="21431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300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4.3.3 </a:t>
            </a:r>
            <a:r>
              <a:rPr lang="zh-CN" altLang="en-US" smtClean="0"/>
              <a:t>摄动函数展开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6"/>
          <p:cNvGraphicFramePr>
            <a:graphicFrameLocks noChangeAspect="1"/>
          </p:cNvGraphicFramePr>
          <p:nvPr/>
        </p:nvGraphicFramePr>
        <p:xfrm>
          <a:off x="430213" y="939800"/>
          <a:ext cx="8223250" cy="574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7" name="Equation" r:id="rId4" imgW="4787640" imgH="3340080" progId="Equation.DSMT4">
                  <p:embed/>
                </p:oleObj>
              </mc:Choice>
              <mc:Fallback>
                <p:oleObj name="Equation" r:id="rId4" imgW="4787640" imgH="3340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939800"/>
                        <a:ext cx="8223250" cy="574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28544"/>
              </p:ext>
            </p:extLst>
          </p:nvPr>
        </p:nvGraphicFramePr>
        <p:xfrm>
          <a:off x="3190875" y="6340475"/>
          <a:ext cx="546735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8" name="Equation" r:id="rId6" imgW="3085920" imgH="215640" progId="Equation.DSMT4">
                  <p:embed/>
                </p:oleObj>
              </mc:Choice>
              <mc:Fallback>
                <p:oleObj name="Equation" r:id="rId6" imgW="308592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75" y="6340475"/>
                        <a:ext cx="5467350" cy="38258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1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990700"/>
              </p:ext>
            </p:extLst>
          </p:nvPr>
        </p:nvGraphicFramePr>
        <p:xfrm>
          <a:off x="6308725" y="2697163"/>
          <a:ext cx="232568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9" name="Equation" r:id="rId8" imgW="1485720" imgH="368280" progId="Equation.DSMT4">
                  <p:embed/>
                </p:oleObj>
              </mc:Choice>
              <mc:Fallback>
                <p:oleObj name="Equation" r:id="rId8" imgW="1485720" imgH="3682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8725" y="2697163"/>
                        <a:ext cx="2325688" cy="57626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1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4.3.3 </a:t>
            </a:r>
            <a:r>
              <a:rPr lang="zh-CN" altLang="en-US" smtClean="0"/>
              <a:t>摄动函数展开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smtClean="0">
                <a:latin typeface="Times New Roman" pitchFamily="18" charset="0"/>
              </a:rPr>
              <a:t>Lagrange</a:t>
            </a:r>
            <a:r>
              <a:rPr lang="zh-CN" altLang="en-US" smtClean="0"/>
              <a:t>行星运动方程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167368"/>
              </p:ext>
            </p:extLst>
          </p:nvPr>
        </p:nvGraphicFramePr>
        <p:xfrm>
          <a:off x="453495" y="981075"/>
          <a:ext cx="6008687" cy="576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Equation" r:id="rId3" imgW="3454200" imgH="3314520" progId="Equation.DSMT4">
                  <p:embed/>
                </p:oleObj>
              </mc:Choice>
              <mc:Fallback>
                <p:oleObj name="Equation" r:id="rId3" imgW="3454200" imgH="331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495" y="981075"/>
                        <a:ext cx="6008687" cy="576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527024"/>
              </p:ext>
            </p:extLst>
          </p:nvPr>
        </p:nvGraphicFramePr>
        <p:xfrm>
          <a:off x="428045" y="2052710"/>
          <a:ext cx="6046788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1" name="Equation" r:id="rId4" imgW="3682800" imgH="1981080" progId="Equation.DSMT4">
                  <p:embed/>
                </p:oleObj>
              </mc:Choice>
              <mc:Fallback>
                <p:oleObj name="Equation" r:id="rId4" imgW="3682800" imgH="19810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045" y="2052710"/>
                        <a:ext cx="6046788" cy="325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265592"/>
              </p:ext>
            </p:extLst>
          </p:nvPr>
        </p:nvGraphicFramePr>
        <p:xfrm>
          <a:off x="6194425" y="3719513"/>
          <a:ext cx="2744788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2" name="Equation" r:id="rId6" imgW="1752480" imgH="711000" progId="Equation.DSMT4">
                  <p:embed/>
                </p:oleObj>
              </mc:Choice>
              <mc:Fallback>
                <p:oleObj name="Equation" r:id="rId6" imgW="1752480" imgH="7110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4425" y="3719513"/>
                        <a:ext cx="2744788" cy="111283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1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4.3.3 </a:t>
            </a:r>
            <a:r>
              <a:rPr lang="zh-CN" altLang="en-US" smtClean="0"/>
              <a:t>摄动函数展开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972377"/>
              </p:ext>
            </p:extLst>
          </p:nvPr>
        </p:nvGraphicFramePr>
        <p:xfrm>
          <a:off x="391367" y="905718"/>
          <a:ext cx="5220540" cy="1037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3" name="Equation" r:id="rId8" imgW="3200400" imgH="634680" progId="Equation.DSMT4">
                  <p:embed/>
                </p:oleObj>
              </mc:Choice>
              <mc:Fallback>
                <p:oleObj name="Equation" r:id="rId8" imgW="3200400" imgH="6346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367" y="905718"/>
                        <a:ext cx="5220540" cy="10377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927186"/>
              </p:ext>
            </p:extLst>
          </p:nvPr>
        </p:nvGraphicFramePr>
        <p:xfrm>
          <a:off x="371116" y="5391150"/>
          <a:ext cx="74231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4" name="Equation" r:id="rId10" imgW="4520880" imgH="787320" progId="Equation.DSMT4">
                  <p:embed/>
                </p:oleObj>
              </mc:Choice>
              <mc:Fallback>
                <p:oleObj name="Equation" r:id="rId10" imgW="4520880" imgH="78732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16" y="5391150"/>
                        <a:ext cx="742315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372808"/>
              </p:ext>
            </p:extLst>
          </p:nvPr>
        </p:nvGraphicFramePr>
        <p:xfrm>
          <a:off x="520700" y="1057928"/>
          <a:ext cx="4648200" cy="201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2" name="Equation" r:id="rId4" imgW="2641320" imgH="1143000" progId="Equation.DSMT4">
                  <p:embed/>
                </p:oleObj>
              </mc:Choice>
              <mc:Fallback>
                <p:oleObj name="Equation" r:id="rId4" imgW="2641320" imgH="1143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1057928"/>
                        <a:ext cx="4648200" cy="201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947235"/>
              </p:ext>
            </p:extLst>
          </p:nvPr>
        </p:nvGraphicFramePr>
        <p:xfrm>
          <a:off x="5587630" y="1686511"/>
          <a:ext cx="33782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3" name="Equation" r:id="rId6" imgW="2158920" imgH="419040" progId="Equation.DSMT4">
                  <p:embed/>
                </p:oleObj>
              </mc:Choice>
              <mc:Fallback>
                <p:oleObj name="Equation" r:id="rId6" imgW="2158920" imgH="419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7630" y="1686511"/>
                        <a:ext cx="3378200" cy="65563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1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826162"/>
              </p:ext>
            </p:extLst>
          </p:nvPr>
        </p:nvGraphicFramePr>
        <p:xfrm>
          <a:off x="6758204" y="2571396"/>
          <a:ext cx="2235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4" name="Equation" r:id="rId8" imgW="1346040" imgH="558720" progId="Equation.DSMT4">
                  <p:embed/>
                </p:oleObj>
              </mc:Choice>
              <mc:Fallback>
                <p:oleObj name="Equation" r:id="rId8" imgW="1346040" imgH="5587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8204" y="2571396"/>
                        <a:ext cx="2235200" cy="9271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1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04813" y="3149600"/>
            <a:ext cx="8597900" cy="1790700"/>
            <a:chOff x="255" y="1984"/>
            <a:chExt cx="5416" cy="1128"/>
          </a:xfrm>
        </p:grpSpPr>
        <p:graphicFrame>
          <p:nvGraphicFramePr>
            <p:cNvPr id="15366" name="Object 10"/>
            <p:cNvGraphicFramePr>
              <a:graphicFrameLocks noChangeAspect="1"/>
            </p:cNvGraphicFramePr>
            <p:nvPr/>
          </p:nvGraphicFramePr>
          <p:xfrm>
            <a:off x="255" y="1984"/>
            <a:ext cx="2971" cy="1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85" name="Equation" r:id="rId10" imgW="2679480" imgH="1015920" progId="Equation.DSMT4">
                    <p:embed/>
                  </p:oleObj>
                </mc:Choice>
                <mc:Fallback>
                  <p:oleObj name="Equation" r:id="rId10" imgW="2679480" imgH="101592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" y="1984"/>
                          <a:ext cx="2971" cy="1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7018191"/>
                </p:ext>
              </p:extLst>
            </p:nvPr>
          </p:nvGraphicFramePr>
          <p:xfrm>
            <a:off x="4069" y="2421"/>
            <a:ext cx="1602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86" name="Equation" r:id="rId12" imgW="1625400" imgH="444240" progId="Equation.DSMT4">
                    <p:embed/>
                  </p:oleObj>
                </mc:Choice>
                <mc:Fallback>
                  <p:oleObj name="Equation" r:id="rId12" imgW="1625400" imgH="4442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9" y="2421"/>
                          <a:ext cx="1602" cy="438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  <a:alpha val="51000"/>
                          </a:schemeClr>
                        </a:solidFill>
                        <a:ln w="28575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5931" name="Object 11"/>
          <p:cNvGraphicFramePr>
            <a:graphicFrameLocks noChangeAspect="1"/>
          </p:cNvGraphicFramePr>
          <p:nvPr/>
        </p:nvGraphicFramePr>
        <p:xfrm>
          <a:off x="434975" y="4889500"/>
          <a:ext cx="8315325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7" name="Equation" r:id="rId14" imgW="4724280" imgH="939600" progId="Equation.DSMT4">
                  <p:embed/>
                </p:oleObj>
              </mc:Choice>
              <mc:Fallback>
                <p:oleObj name="Equation" r:id="rId14" imgW="4724280" imgH="939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4889500"/>
                        <a:ext cx="8315325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4.3.3 </a:t>
            </a:r>
            <a:r>
              <a:rPr lang="zh-CN" altLang="en-US" smtClean="0"/>
              <a:t>摄动函数展开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340469"/>
              </p:ext>
            </p:extLst>
          </p:nvPr>
        </p:nvGraphicFramePr>
        <p:xfrm>
          <a:off x="7395639" y="5699501"/>
          <a:ext cx="162877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8" name="Equation" r:id="rId16" imgW="1041120" imgH="457200" progId="Equation.DSMT4">
                  <p:embed/>
                </p:oleObj>
              </mc:Choice>
              <mc:Fallback>
                <p:oleObj name="Equation" r:id="rId16" imgW="104112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5639" y="5699501"/>
                        <a:ext cx="1628775" cy="715963"/>
                      </a:xfrm>
                      <a:prstGeom prst="rect">
                        <a:avLst/>
                      </a:prstGeom>
                      <a:solidFill>
                        <a:srgbClr val="BFBFBF">
                          <a:alpha val="50980"/>
                        </a:srgbClr>
                      </a:solidFill>
                      <a:ln w="28575">
                        <a:solidFill>
                          <a:srgbClr val="7575D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810332"/>
              </p:ext>
            </p:extLst>
          </p:nvPr>
        </p:nvGraphicFramePr>
        <p:xfrm>
          <a:off x="446088" y="996950"/>
          <a:ext cx="7373937" cy="297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9" name="Equation" r:id="rId4" imgW="4406760" imgH="1777680" progId="Equation.DSMT4">
                  <p:embed/>
                </p:oleObj>
              </mc:Choice>
              <mc:Fallback>
                <p:oleObj name="Equation" r:id="rId4" imgW="4406760" imgH="17776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8" y="996950"/>
                        <a:ext cx="7373937" cy="297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5" name="Object 7"/>
          <p:cNvGraphicFramePr>
            <a:graphicFrameLocks noChangeAspect="1"/>
          </p:cNvGraphicFramePr>
          <p:nvPr/>
        </p:nvGraphicFramePr>
        <p:xfrm>
          <a:off x="319088" y="3948113"/>
          <a:ext cx="8566150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0" name="Equation" r:id="rId6" imgW="5117760" imgH="863280" progId="Equation.DSMT4">
                  <p:embed/>
                </p:oleObj>
              </mc:Choice>
              <mc:Fallback>
                <p:oleObj name="Equation" r:id="rId6" imgW="5117760" imgH="8632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3948113"/>
                        <a:ext cx="8566150" cy="144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723289"/>
              </p:ext>
            </p:extLst>
          </p:nvPr>
        </p:nvGraphicFramePr>
        <p:xfrm>
          <a:off x="5880100" y="5375275"/>
          <a:ext cx="29210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1" name="Equation" r:id="rId8" imgW="1866600" imgH="533160" progId="Equation.DSMT4">
                  <p:embed/>
                </p:oleObj>
              </mc:Choice>
              <mc:Fallback>
                <p:oleObj name="Equation" r:id="rId8" imgW="1866600" imgH="5331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5375275"/>
                        <a:ext cx="2921000" cy="83502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1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7" name="Object 9"/>
          <p:cNvGraphicFramePr>
            <a:graphicFrameLocks noChangeAspect="1"/>
          </p:cNvGraphicFramePr>
          <p:nvPr/>
        </p:nvGraphicFramePr>
        <p:xfrm>
          <a:off x="287338" y="5461000"/>
          <a:ext cx="4867275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2" name="Equation" r:id="rId10" imgW="2908080" imgH="838080" progId="Equation.DSMT4">
                  <p:embed/>
                </p:oleObj>
              </mc:Choice>
              <mc:Fallback>
                <p:oleObj name="Equation" r:id="rId10" imgW="2908080" imgH="8380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5461000"/>
                        <a:ext cx="4867275" cy="140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4.3.3 </a:t>
            </a:r>
            <a:r>
              <a:rPr lang="zh-CN" altLang="en-US" smtClean="0"/>
              <a:t>摄动函数展开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69" y="1042439"/>
            <a:ext cx="3849764" cy="3273186"/>
          </a:xfrm>
          <a:prstGeom prst="rect">
            <a:avLst/>
          </a:prstGeom>
        </p:spPr>
      </p:pic>
      <p:graphicFrame>
        <p:nvGraphicFramePr>
          <p:cNvPr id="174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539009"/>
              </p:ext>
            </p:extLst>
          </p:nvPr>
        </p:nvGraphicFramePr>
        <p:xfrm>
          <a:off x="331788" y="1994558"/>
          <a:ext cx="8666162" cy="317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" name="Equation" r:id="rId5" imgW="5194080" imgH="1904760" progId="Equation.DSMT4">
                  <p:embed/>
                </p:oleObj>
              </mc:Choice>
              <mc:Fallback>
                <p:oleObj name="Equation" r:id="rId5" imgW="5194080" imgH="19047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1994558"/>
                        <a:ext cx="8666162" cy="317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60859"/>
              </p:ext>
            </p:extLst>
          </p:nvPr>
        </p:nvGraphicFramePr>
        <p:xfrm>
          <a:off x="399116" y="5178978"/>
          <a:ext cx="7221537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6" name="Equation" r:id="rId7" imgW="4203360" imgH="939600" progId="Equation.DSMT4">
                  <p:embed/>
                </p:oleObj>
              </mc:Choice>
              <mc:Fallback>
                <p:oleObj name="Equation" r:id="rId7" imgW="4203360" imgH="939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16" y="5178978"/>
                        <a:ext cx="7221537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4.3.3 </a:t>
            </a:r>
            <a:r>
              <a:rPr lang="zh-CN" altLang="en-US" smtClean="0"/>
              <a:t>摄动函数展开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56" y="1625198"/>
            <a:ext cx="2407189" cy="2044080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998615"/>
              </p:ext>
            </p:extLst>
          </p:nvPr>
        </p:nvGraphicFramePr>
        <p:xfrm>
          <a:off x="371668" y="1003300"/>
          <a:ext cx="46990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7" name="Equation" r:id="rId10" imgW="2806560" imgH="558720" progId="Equation.DSMT4">
                  <p:embed/>
                </p:oleObj>
              </mc:Choice>
              <mc:Fallback>
                <p:oleObj name="Equation" r:id="rId10" imgW="280656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68" y="1003300"/>
                        <a:ext cx="469900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976313"/>
            <a:ext cx="2798763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43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083291"/>
              </p:ext>
            </p:extLst>
          </p:nvPr>
        </p:nvGraphicFramePr>
        <p:xfrm>
          <a:off x="423863" y="955675"/>
          <a:ext cx="8402637" cy="563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6" name="Equation" r:id="rId5" imgW="4889160" imgH="3276360" progId="Equation.DSMT4">
                  <p:embed/>
                </p:oleObj>
              </mc:Choice>
              <mc:Fallback>
                <p:oleObj name="Equation" r:id="rId5" imgW="4889160" imgH="32763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955675"/>
                        <a:ext cx="8402637" cy="563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981837"/>
              </p:ext>
            </p:extLst>
          </p:nvPr>
        </p:nvGraphicFramePr>
        <p:xfrm>
          <a:off x="560388" y="5965825"/>
          <a:ext cx="21367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7" name="Equation" r:id="rId7" imgW="1307880" imgH="355320" progId="Equation.DSMT4">
                  <p:embed/>
                </p:oleObj>
              </mc:Choice>
              <mc:Fallback>
                <p:oleObj name="Equation" r:id="rId7" imgW="1307880" imgH="3553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8" y="5965825"/>
                        <a:ext cx="2136775" cy="58102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4.3.3 </a:t>
            </a:r>
            <a:r>
              <a:rPr lang="zh-CN" altLang="en-US" smtClean="0"/>
              <a:t>摄动函数展开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10" descr="S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3" t="9842" r="13124" b="4921"/>
          <a:stretch>
            <a:fillRect/>
          </a:stretch>
        </p:blipFill>
        <p:spPr bwMode="auto">
          <a:xfrm>
            <a:off x="5043488" y="892175"/>
            <a:ext cx="3721100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8" descr="S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3" t="9842" r="13124" b="4921"/>
          <a:stretch>
            <a:fillRect/>
          </a:stretch>
        </p:blipFill>
        <p:spPr bwMode="auto">
          <a:xfrm>
            <a:off x="344488" y="1003300"/>
            <a:ext cx="4546600" cy="381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45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923404"/>
              </p:ext>
            </p:extLst>
          </p:nvPr>
        </p:nvGraphicFramePr>
        <p:xfrm>
          <a:off x="762000" y="4864100"/>
          <a:ext cx="218122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0" name="Equation" r:id="rId6" imgW="1752480" imgH="507960" progId="Equation.DSMT4">
                  <p:embed/>
                </p:oleObj>
              </mc:Choice>
              <mc:Fallback>
                <p:oleObj name="Equation" r:id="rId6" imgW="1752480" imgH="5079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64100"/>
                        <a:ext cx="2181225" cy="633413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2" name="Picture 11" descr="S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3" t="9842" r="13124" b="4921"/>
          <a:stretch>
            <a:fillRect/>
          </a:stretch>
        </p:blipFill>
        <p:spPr bwMode="auto">
          <a:xfrm>
            <a:off x="5072063" y="3762375"/>
            <a:ext cx="36957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459" name="Object 12"/>
          <p:cNvGraphicFramePr>
            <a:graphicFrameLocks noChangeAspect="1"/>
          </p:cNvGraphicFramePr>
          <p:nvPr/>
        </p:nvGraphicFramePr>
        <p:xfrm>
          <a:off x="679450" y="5540375"/>
          <a:ext cx="401955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1" name="Equation" r:id="rId9" imgW="2616120" imgH="749160" progId="Equation.DSMT4">
                  <p:embed/>
                </p:oleObj>
              </mc:Choice>
              <mc:Fallback>
                <p:oleObj name="Equation" r:id="rId9" imgW="2616120" imgH="7491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5540375"/>
                        <a:ext cx="4019550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4.3.3 </a:t>
            </a:r>
            <a:r>
              <a:rPr lang="zh-CN" altLang="en-US" smtClean="0"/>
              <a:t>摄动函数展开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18" descr="S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9" t="9926" r="12137" b="7443"/>
          <a:stretch>
            <a:fillRect/>
          </a:stretch>
        </p:blipFill>
        <p:spPr bwMode="auto">
          <a:xfrm>
            <a:off x="38100" y="1603375"/>
            <a:ext cx="7151688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48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713532"/>
              </p:ext>
            </p:extLst>
          </p:nvPr>
        </p:nvGraphicFramePr>
        <p:xfrm>
          <a:off x="5832475" y="989013"/>
          <a:ext cx="2817813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5" name="Equation" r:id="rId5" imgW="2247840" imgH="507960" progId="Equation.DSMT4">
                  <p:embed/>
                </p:oleObj>
              </mc:Choice>
              <mc:Fallback>
                <p:oleObj name="Equation" r:id="rId5" imgW="2247840" imgH="50796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475" y="989013"/>
                        <a:ext cx="2817813" cy="63658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19"/>
          <p:cNvSpPr txBox="1">
            <a:spLocks noChangeArrowheads="1"/>
          </p:cNvSpPr>
          <p:nvPr/>
        </p:nvSpPr>
        <p:spPr bwMode="auto">
          <a:xfrm>
            <a:off x="442913" y="1014413"/>
            <a:ext cx="3271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CC"/>
                </a:solidFill>
              </a:rPr>
              <a:t>Laplace</a:t>
            </a:r>
            <a:r>
              <a:rPr lang="zh-CN" altLang="en-US" sz="2400" b="1">
                <a:solidFill>
                  <a:srgbClr val="0000CC"/>
                </a:solidFill>
              </a:rPr>
              <a:t>系数</a:t>
            </a:r>
          </a:p>
        </p:txBody>
      </p:sp>
      <p:graphicFrame>
        <p:nvGraphicFramePr>
          <p:cNvPr id="20483" name="Object 20"/>
          <p:cNvGraphicFramePr>
            <a:graphicFrameLocks noChangeAspect="1"/>
          </p:cNvGraphicFramePr>
          <p:nvPr/>
        </p:nvGraphicFramePr>
        <p:xfrm>
          <a:off x="7154863" y="3995738"/>
          <a:ext cx="1903412" cy="206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6" name="Equation" r:id="rId7" imgW="1307880" imgH="1422360" progId="Equation.DSMT4">
                  <p:embed/>
                </p:oleObj>
              </mc:Choice>
              <mc:Fallback>
                <p:oleObj name="Equation" r:id="rId7" imgW="1307880" imgH="142236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4863" y="3995738"/>
                        <a:ext cx="1903412" cy="206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4.3.3 </a:t>
            </a:r>
            <a:r>
              <a:rPr lang="zh-CN" altLang="en-US" smtClean="0"/>
              <a:t>摄动函数展开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080789"/>
              </p:ext>
            </p:extLst>
          </p:nvPr>
        </p:nvGraphicFramePr>
        <p:xfrm>
          <a:off x="457200" y="3290738"/>
          <a:ext cx="8113713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0" name="Equation" r:id="rId4" imgW="4724280" imgH="457200" progId="Equation.DSMT4">
                  <p:embed/>
                </p:oleObj>
              </mc:Choice>
              <mc:Fallback>
                <p:oleObj name="Equation" r:id="rId4" imgW="472428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90738"/>
                        <a:ext cx="8113713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67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262364"/>
              </p:ext>
            </p:extLst>
          </p:nvPr>
        </p:nvGraphicFramePr>
        <p:xfrm>
          <a:off x="1644650" y="4157663"/>
          <a:ext cx="727868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1" name="Equation" r:id="rId6" imgW="4508280" imgH="444240" progId="Equation.DSMT4">
                  <p:embed/>
                </p:oleObj>
              </mc:Choice>
              <mc:Fallback>
                <p:oleObj name="Equation" r:id="rId6" imgW="4508280" imgH="4442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4157663"/>
                        <a:ext cx="7278688" cy="7175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67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029375"/>
              </p:ext>
            </p:extLst>
          </p:nvPr>
        </p:nvGraphicFramePr>
        <p:xfrm>
          <a:off x="506413" y="5011738"/>
          <a:ext cx="7307262" cy="178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2" name="Equation" r:id="rId8" imgW="4254480" imgH="1041120" progId="Equation.DSMT4">
                  <p:embed/>
                </p:oleObj>
              </mc:Choice>
              <mc:Fallback>
                <p:oleObj name="Equation" r:id="rId8" imgW="4254480" imgH="104112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5011738"/>
                        <a:ext cx="7307262" cy="178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67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983628"/>
              </p:ext>
            </p:extLst>
          </p:nvPr>
        </p:nvGraphicFramePr>
        <p:xfrm>
          <a:off x="7578725" y="6053138"/>
          <a:ext cx="13112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3" name="Equation" r:id="rId10" imgW="1015920" imgH="457200" progId="Equation.DSMT4">
                  <p:embed/>
                </p:oleObj>
              </mc:Choice>
              <mc:Fallback>
                <p:oleObj name="Equation" r:id="rId10" imgW="1015920" imgH="457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8725" y="6053138"/>
                        <a:ext cx="1311275" cy="5905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4.3.3 </a:t>
            </a:r>
            <a:r>
              <a:rPr lang="zh-CN" altLang="en-US" smtClean="0"/>
              <a:t>摄动函数展开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853136"/>
              </p:ext>
            </p:extLst>
          </p:nvPr>
        </p:nvGraphicFramePr>
        <p:xfrm>
          <a:off x="454483" y="954535"/>
          <a:ext cx="752475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4" name="Equation" r:id="rId12" imgW="4381200" imgH="1358640" progId="Equation.DSMT4">
                  <p:embed/>
                </p:oleObj>
              </mc:Choice>
              <mc:Fallback>
                <p:oleObj name="Equation" r:id="rId12" imgW="4381200" imgH="1358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483" y="954535"/>
                        <a:ext cx="7524750" cy="233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4567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56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625707"/>
              </p:ext>
            </p:extLst>
          </p:nvPr>
        </p:nvGraphicFramePr>
        <p:xfrm>
          <a:off x="449263" y="1062038"/>
          <a:ext cx="7515225" cy="420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6" name="Equation" r:id="rId4" imgW="4089240" imgH="2286000" progId="Equation.DSMT4">
                  <p:embed/>
                </p:oleObj>
              </mc:Choice>
              <mc:Fallback>
                <p:oleObj name="Equation" r:id="rId4" imgW="4089240" imgH="2286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1062038"/>
                        <a:ext cx="7515225" cy="420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986088" y="3157538"/>
            <a:ext cx="1914525" cy="642937"/>
            <a:chOff x="1908" y="1980"/>
            <a:chExt cx="1296" cy="450"/>
          </a:xfrm>
        </p:grpSpPr>
        <p:sp>
          <p:nvSpPr>
            <p:cNvPr id="22538" name="Rectangle 7"/>
            <p:cNvSpPr>
              <a:spLocks noChangeArrowheads="1"/>
            </p:cNvSpPr>
            <p:nvPr/>
          </p:nvSpPr>
          <p:spPr bwMode="auto">
            <a:xfrm>
              <a:off x="1908" y="2259"/>
              <a:ext cx="396" cy="171"/>
            </a:xfrm>
            <a:prstGeom prst="rect">
              <a:avLst/>
            </a:prstGeom>
            <a:noFill/>
            <a:ln w="127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39" name="Rectangle 8"/>
            <p:cNvSpPr>
              <a:spLocks noChangeArrowheads="1"/>
            </p:cNvSpPr>
            <p:nvPr/>
          </p:nvSpPr>
          <p:spPr bwMode="auto">
            <a:xfrm>
              <a:off x="2664" y="1980"/>
              <a:ext cx="540" cy="225"/>
            </a:xfrm>
            <a:prstGeom prst="rect">
              <a:avLst/>
            </a:prstGeom>
            <a:noFill/>
            <a:ln w="127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4843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171979"/>
              </p:ext>
            </p:extLst>
          </p:nvPr>
        </p:nvGraphicFramePr>
        <p:xfrm>
          <a:off x="2768600" y="5304310"/>
          <a:ext cx="623093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7" name="Equation" r:id="rId6" imgW="4292280" imgH="533160" progId="Equation.DSMT4">
                  <p:embed/>
                </p:oleObj>
              </mc:Choice>
              <mc:Fallback>
                <p:oleObj name="Equation" r:id="rId6" imgW="4292280" imgH="5331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5304310"/>
                        <a:ext cx="6230937" cy="7747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393984"/>
              </p:ext>
            </p:extLst>
          </p:nvPr>
        </p:nvGraphicFramePr>
        <p:xfrm>
          <a:off x="2667000" y="6194897"/>
          <a:ext cx="63373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8" name="Equation" r:id="rId8" imgW="3924000" imgH="253800" progId="Equation.DSMT4">
                  <p:embed/>
                </p:oleObj>
              </mc:Choice>
              <mc:Fallback>
                <p:oleObj name="Equation" r:id="rId8" imgW="3924000" imgH="253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6194897"/>
                        <a:ext cx="6337300" cy="411163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4.3.3 </a:t>
            </a:r>
            <a:r>
              <a:rPr lang="zh-CN" altLang="en-US" smtClean="0"/>
              <a:t>摄动函数展开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667000" y="2715410"/>
            <a:ext cx="6332167" cy="1216828"/>
            <a:chOff x="2667000" y="2715410"/>
            <a:chExt cx="6332167" cy="1216828"/>
          </a:xfrm>
        </p:grpSpPr>
        <p:sp>
          <p:nvSpPr>
            <p:cNvPr id="22536" name="Rectangle 13"/>
            <p:cNvSpPr>
              <a:spLocks noChangeArrowheads="1"/>
            </p:cNvSpPr>
            <p:nvPr/>
          </p:nvSpPr>
          <p:spPr bwMode="auto">
            <a:xfrm>
              <a:off x="2667000" y="3017838"/>
              <a:ext cx="1235075" cy="914400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2533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2662452"/>
                </p:ext>
              </p:extLst>
            </p:nvPr>
          </p:nvGraphicFramePr>
          <p:xfrm>
            <a:off x="5154242" y="2715410"/>
            <a:ext cx="3844925" cy="896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19" name="Equation" r:id="rId10" imgW="2501640" imgH="583920" progId="Equation.DSMT4">
                    <p:embed/>
                  </p:oleObj>
                </mc:Choice>
                <mc:Fallback>
                  <p:oleObj name="Equation" r:id="rId10" imgW="2501640" imgH="58392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4242" y="2715410"/>
                          <a:ext cx="3844925" cy="896938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  <a:ln w="2540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7" name="Line 16"/>
            <p:cNvSpPr>
              <a:spLocks noChangeShapeType="1"/>
            </p:cNvSpPr>
            <p:nvPr/>
          </p:nvSpPr>
          <p:spPr bwMode="auto">
            <a:xfrm flipH="1">
              <a:off x="3902074" y="3017838"/>
              <a:ext cx="121919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484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6"/>
          <p:cNvGraphicFramePr>
            <a:graphicFrameLocks noChangeAspect="1"/>
          </p:cNvGraphicFramePr>
          <p:nvPr/>
        </p:nvGraphicFramePr>
        <p:xfrm>
          <a:off x="423863" y="998538"/>
          <a:ext cx="56546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2" name="Equation" r:id="rId4" imgW="3213000" imgH="253800" progId="Equation.DSMT4">
                  <p:embed/>
                </p:oleObj>
              </mc:Choice>
              <mc:Fallback>
                <p:oleObj name="Equation" r:id="rId4" imgW="321300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998538"/>
                        <a:ext cx="56546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814388" y="1812925"/>
            <a:ext cx="7893050" cy="4511675"/>
            <a:chOff x="513" y="1142"/>
            <a:chExt cx="4972" cy="2842"/>
          </a:xfrm>
        </p:grpSpPr>
        <p:graphicFrame>
          <p:nvGraphicFramePr>
            <p:cNvPr id="23556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1457808"/>
                </p:ext>
              </p:extLst>
            </p:nvPr>
          </p:nvGraphicFramePr>
          <p:xfrm>
            <a:off x="4475" y="1584"/>
            <a:ext cx="1010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33" name="Equation" r:id="rId6" imgW="888840" imgH="203040" progId="Equation.DSMT4">
                    <p:embed/>
                  </p:oleObj>
                </mc:Choice>
                <mc:Fallback>
                  <p:oleObj name="Equation" r:id="rId6" imgW="88884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5" y="1584"/>
                          <a:ext cx="1010" cy="23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  <a:alpha val="51000"/>
                          </a:schemeClr>
                        </a:solidFill>
                        <a:ln w="28575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7" name="Object 11"/>
            <p:cNvGraphicFramePr>
              <a:graphicFrameLocks noChangeAspect="1"/>
            </p:cNvGraphicFramePr>
            <p:nvPr/>
          </p:nvGraphicFramePr>
          <p:xfrm>
            <a:off x="513" y="1142"/>
            <a:ext cx="4148" cy="28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34" name="Equation" r:id="rId8" imgW="3873240" imgH="2654280" progId="Equation.DSMT4">
                    <p:embed/>
                  </p:oleObj>
                </mc:Choice>
                <mc:Fallback>
                  <p:oleObj name="Equation" r:id="rId8" imgW="3873240" imgH="265428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" y="1142"/>
                          <a:ext cx="4148" cy="28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>
                                  <a:alpha val="50000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3333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55" name="Object 15"/>
          <p:cNvGraphicFramePr>
            <a:graphicFrameLocks noChangeAspect="1"/>
          </p:cNvGraphicFramePr>
          <p:nvPr/>
        </p:nvGraphicFramePr>
        <p:xfrm>
          <a:off x="587375" y="1443038"/>
          <a:ext cx="66167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5" name="Equation" r:id="rId10" imgW="3759120" imgH="253800" progId="Equation.DSMT4">
                  <p:embed/>
                </p:oleObj>
              </mc:Choice>
              <mc:Fallback>
                <p:oleObj name="Equation" r:id="rId10" imgW="3759120" imgH="253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1443038"/>
                        <a:ext cx="66167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4.3.3 </a:t>
            </a:r>
            <a:r>
              <a:rPr lang="zh-CN" altLang="en-US" smtClean="0"/>
              <a:t>摄动函数展开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428625" y="1246188"/>
          <a:ext cx="8074025" cy="502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4" imgW="4533840" imgH="2819160" progId="Equation.DSMT4">
                  <p:embed/>
                </p:oleObj>
              </mc:Choice>
              <mc:Fallback>
                <p:oleObj name="Equation" r:id="rId4" imgW="4533840" imgH="2819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1246188"/>
                        <a:ext cx="8074025" cy="502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4.3 </a:t>
            </a:r>
            <a:r>
              <a:rPr lang="zh-CN" altLang="en-US" smtClean="0"/>
              <a:t>第三体摄动及其摄动函数展开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6"/>
          <p:cNvGraphicFramePr>
            <a:graphicFrameLocks noChangeAspect="1"/>
          </p:cNvGraphicFramePr>
          <p:nvPr/>
        </p:nvGraphicFramePr>
        <p:xfrm>
          <a:off x="446088" y="1009650"/>
          <a:ext cx="6070600" cy="279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1" name="Equation" r:id="rId4" imgW="3568680" imgH="1638000" progId="Equation.DSMT4">
                  <p:embed/>
                </p:oleObj>
              </mc:Choice>
              <mc:Fallback>
                <p:oleObj name="Equation" r:id="rId4" imgW="3568680" imgH="1638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8" y="1009650"/>
                        <a:ext cx="6070600" cy="279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0983" name="Object 7"/>
          <p:cNvGraphicFramePr>
            <a:graphicFrameLocks noChangeAspect="1"/>
          </p:cNvGraphicFramePr>
          <p:nvPr/>
        </p:nvGraphicFramePr>
        <p:xfrm>
          <a:off x="479425" y="3851275"/>
          <a:ext cx="5905500" cy="276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2" name="Equation" r:id="rId6" imgW="3530520" imgH="1650960" progId="Equation.DSMT4">
                  <p:embed/>
                </p:oleObj>
              </mc:Choice>
              <mc:Fallback>
                <p:oleObj name="Equation" r:id="rId6" imgW="3530520" imgH="16509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3851275"/>
                        <a:ext cx="5905500" cy="276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702119"/>
              </p:ext>
            </p:extLst>
          </p:nvPr>
        </p:nvGraphicFramePr>
        <p:xfrm>
          <a:off x="7272338" y="3513138"/>
          <a:ext cx="13366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3" name="Equation" r:id="rId8" imgW="698400" imgH="406080" progId="Equation.DSMT4">
                  <p:embed/>
                </p:oleObj>
              </mc:Choice>
              <mc:Fallback>
                <p:oleObj name="Equation" r:id="rId8" imgW="698400" imgH="4060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338" y="3513138"/>
                        <a:ext cx="1336675" cy="7747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1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4.3.3 </a:t>
            </a:r>
            <a:r>
              <a:rPr lang="zh-CN" altLang="en-US" smtClean="0"/>
              <a:t>摄动函数展开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6"/>
          <p:cNvGraphicFramePr>
            <a:graphicFrameLocks noChangeAspect="1"/>
          </p:cNvGraphicFramePr>
          <p:nvPr/>
        </p:nvGraphicFramePr>
        <p:xfrm>
          <a:off x="304800" y="976313"/>
          <a:ext cx="8739188" cy="568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3" name="Equation" r:id="rId4" imgW="5206680" imgH="3377880" progId="Equation.DSMT4">
                  <p:embed/>
                </p:oleObj>
              </mc:Choice>
              <mc:Fallback>
                <p:oleObj name="Equation" r:id="rId4" imgW="5206680" imgH="33778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76313"/>
                        <a:ext cx="8739188" cy="568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6" name="Group 18"/>
          <p:cNvGrpSpPr>
            <a:grpSpLocks/>
          </p:cNvGrpSpPr>
          <p:nvPr/>
        </p:nvGrpSpPr>
        <p:grpSpPr bwMode="auto">
          <a:xfrm>
            <a:off x="3122613" y="985838"/>
            <a:ext cx="5611812" cy="858838"/>
            <a:chOff x="1985" y="621"/>
            <a:chExt cx="3535" cy="541"/>
          </a:xfrm>
        </p:grpSpPr>
        <p:grpSp>
          <p:nvGrpSpPr>
            <p:cNvPr id="25607" name="Group 15"/>
            <p:cNvGrpSpPr>
              <a:grpSpLocks/>
            </p:cNvGrpSpPr>
            <p:nvPr/>
          </p:nvGrpSpPr>
          <p:grpSpPr bwMode="auto">
            <a:xfrm>
              <a:off x="1985" y="621"/>
              <a:ext cx="3535" cy="541"/>
              <a:chOff x="1994" y="629"/>
              <a:chExt cx="3535" cy="541"/>
            </a:xfrm>
          </p:grpSpPr>
          <p:sp>
            <p:nvSpPr>
              <p:cNvPr id="25610" name="Line 11"/>
              <p:cNvSpPr>
                <a:spLocks noChangeShapeType="1"/>
              </p:cNvSpPr>
              <p:nvPr/>
            </p:nvSpPr>
            <p:spPr bwMode="auto">
              <a:xfrm>
                <a:off x="2924" y="922"/>
                <a:ext cx="0" cy="248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5611" name="Group 14"/>
              <p:cNvGrpSpPr>
                <a:grpSpLocks/>
              </p:cNvGrpSpPr>
              <p:nvPr/>
            </p:nvGrpSpPr>
            <p:grpSpPr bwMode="auto">
              <a:xfrm>
                <a:off x="1994" y="629"/>
                <a:ext cx="3535" cy="541"/>
                <a:chOff x="1994" y="629"/>
                <a:chExt cx="3535" cy="541"/>
              </a:xfrm>
            </p:grpSpPr>
            <p:sp>
              <p:nvSpPr>
                <p:cNvPr id="25612" name="Line 8"/>
                <p:cNvSpPr>
                  <a:spLocks noChangeShapeType="1"/>
                </p:cNvSpPr>
                <p:nvPr/>
              </p:nvSpPr>
              <p:spPr bwMode="auto">
                <a:xfrm>
                  <a:off x="1994" y="638"/>
                  <a:ext cx="3535" cy="0"/>
                </a:xfrm>
                <a:prstGeom prst="line">
                  <a:avLst/>
                </a:prstGeom>
                <a:noFill/>
                <a:ln w="28575">
                  <a:solidFill>
                    <a:srgbClr val="33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13" name="Line 9"/>
                <p:cNvSpPr>
                  <a:spLocks noChangeShapeType="1"/>
                </p:cNvSpPr>
                <p:nvPr/>
              </p:nvSpPr>
              <p:spPr bwMode="auto">
                <a:xfrm>
                  <a:off x="1994" y="629"/>
                  <a:ext cx="0" cy="301"/>
                </a:xfrm>
                <a:prstGeom prst="line">
                  <a:avLst/>
                </a:prstGeom>
                <a:noFill/>
                <a:ln w="28575">
                  <a:solidFill>
                    <a:srgbClr val="33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14" name="Line 10"/>
                <p:cNvSpPr>
                  <a:spLocks noChangeShapeType="1"/>
                </p:cNvSpPr>
                <p:nvPr/>
              </p:nvSpPr>
              <p:spPr bwMode="auto">
                <a:xfrm>
                  <a:off x="1994" y="922"/>
                  <a:ext cx="930" cy="0"/>
                </a:xfrm>
                <a:prstGeom prst="line">
                  <a:avLst/>
                </a:prstGeom>
                <a:noFill/>
                <a:ln w="28575">
                  <a:solidFill>
                    <a:srgbClr val="33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15" name="Line 12"/>
                <p:cNvSpPr>
                  <a:spLocks noChangeShapeType="1"/>
                </p:cNvSpPr>
                <p:nvPr/>
              </p:nvSpPr>
              <p:spPr bwMode="auto">
                <a:xfrm>
                  <a:off x="2924" y="1170"/>
                  <a:ext cx="2579" cy="0"/>
                </a:xfrm>
                <a:prstGeom prst="line">
                  <a:avLst/>
                </a:prstGeom>
                <a:noFill/>
                <a:ln w="28575">
                  <a:solidFill>
                    <a:srgbClr val="33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16" name="Line 13"/>
                <p:cNvSpPr>
                  <a:spLocks noChangeShapeType="1"/>
                </p:cNvSpPr>
                <p:nvPr/>
              </p:nvSpPr>
              <p:spPr bwMode="auto">
                <a:xfrm>
                  <a:off x="5512" y="638"/>
                  <a:ext cx="0" cy="532"/>
                </a:xfrm>
                <a:prstGeom prst="line">
                  <a:avLst/>
                </a:prstGeom>
                <a:noFill/>
                <a:ln w="28575">
                  <a:solidFill>
                    <a:srgbClr val="33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5608" name="Rectangle 16"/>
            <p:cNvSpPr>
              <a:spLocks noChangeArrowheads="1"/>
            </p:cNvSpPr>
            <p:nvPr/>
          </p:nvSpPr>
          <p:spPr bwMode="auto">
            <a:xfrm>
              <a:off x="1994" y="638"/>
              <a:ext cx="3509" cy="258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09" name="Rectangle 17"/>
            <p:cNvSpPr>
              <a:spLocks noChangeArrowheads="1"/>
            </p:cNvSpPr>
            <p:nvPr/>
          </p:nvSpPr>
          <p:spPr bwMode="auto">
            <a:xfrm>
              <a:off x="2919" y="897"/>
              <a:ext cx="2578" cy="248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56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202973"/>
              </p:ext>
            </p:extLst>
          </p:nvPr>
        </p:nvGraphicFramePr>
        <p:xfrm>
          <a:off x="3117055" y="974726"/>
          <a:ext cx="56102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4" name="Equation" r:id="rId6" imgW="3187440" imgH="507960" progId="Equation.DSMT4">
                  <p:embed/>
                </p:oleObj>
              </mc:Choice>
              <mc:Fallback>
                <p:oleObj name="Equation" r:id="rId6" imgW="3187440" imgH="5079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055" y="974726"/>
                        <a:ext cx="561022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4.3.3 </a:t>
            </a:r>
            <a:r>
              <a:rPr lang="zh-CN" altLang="en-US" smtClean="0"/>
              <a:t>摄动函数展开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8455" name="Object 7"/>
          <p:cNvGraphicFramePr>
            <a:graphicFrameLocks noChangeAspect="1"/>
          </p:cNvGraphicFramePr>
          <p:nvPr/>
        </p:nvGraphicFramePr>
        <p:xfrm>
          <a:off x="600075" y="1614488"/>
          <a:ext cx="7712075" cy="488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3" name="Equation" r:id="rId4" imgW="4381200" imgH="2768400" progId="Equation.DSMT4">
                  <p:embed/>
                </p:oleObj>
              </mc:Choice>
              <mc:Fallback>
                <p:oleObj name="Equation" r:id="rId4" imgW="4381200" imgH="2768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1614488"/>
                        <a:ext cx="7712075" cy="488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8"/>
          <p:cNvGraphicFramePr>
            <a:graphicFrameLocks noChangeAspect="1"/>
          </p:cNvGraphicFramePr>
          <p:nvPr/>
        </p:nvGraphicFramePr>
        <p:xfrm>
          <a:off x="568325" y="1123950"/>
          <a:ext cx="2122488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4" name="Equation" r:id="rId6" imgW="1206360" imgH="215640" progId="Equation.DSMT4">
                  <p:embed/>
                </p:oleObj>
              </mc:Choice>
              <mc:Fallback>
                <p:oleObj name="Equation" r:id="rId6" imgW="1206360" imgH="215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1123950"/>
                        <a:ext cx="2122488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4.3.3 </a:t>
            </a:r>
            <a:r>
              <a:rPr lang="zh-CN" altLang="en-US" smtClean="0"/>
              <a:t>摄动函数展开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57213" y="1023938"/>
            <a:ext cx="8026399" cy="3381375"/>
            <a:chOff x="557213" y="1023938"/>
            <a:chExt cx="8026399" cy="3381375"/>
          </a:xfrm>
        </p:grpSpPr>
        <p:graphicFrame>
          <p:nvGraphicFramePr>
            <p:cNvPr id="27650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9878664"/>
                </p:ext>
              </p:extLst>
            </p:nvPr>
          </p:nvGraphicFramePr>
          <p:xfrm>
            <a:off x="557213" y="1023938"/>
            <a:ext cx="7877175" cy="3381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65" name="Equation" r:id="rId4" imgW="4787640" imgH="2057400" progId="Equation.DSMT4">
                    <p:embed/>
                  </p:oleObj>
                </mc:Choice>
                <mc:Fallback>
                  <p:oleObj name="Equation" r:id="rId4" imgW="4787640" imgH="20574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213" y="1023938"/>
                          <a:ext cx="7877175" cy="3381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2438951"/>
                </p:ext>
              </p:extLst>
            </p:nvPr>
          </p:nvGraphicFramePr>
          <p:xfrm>
            <a:off x="7451725" y="3511550"/>
            <a:ext cx="1131887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66" name="Equation" r:id="rId6" imgW="622080" imgH="215640" progId="Equation.DSMT4">
                    <p:embed/>
                  </p:oleObj>
                </mc:Choice>
                <mc:Fallback>
                  <p:oleObj name="Equation" r:id="rId6" imgW="622080" imgH="21564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51725" y="3511550"/>
                          <a:ext cx="1131887" cy="390525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  <a:alpha val="51000"/>
                          </a:schemeClr>
                        </a:solidFill>
                        <a:ln w="28575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4.3.3 </a:t>
            </a:r>
            <a:r>
              <a:rPr lang="zh-CN" altLang="en-US" smtClean="0"/>
              <a:t>摄动函数展开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61975" y="4403725"/>
            <a:ext cx="8027357" cy="1544638"/>
            <a:chOff x="561975" y="4403725"/>
            <a:chExt cx="8027357" cy="1544638"/>
          </a:xfrm>
        </p:grpSpPr>
        <p:graphicFrame>
          <p:nvGraphicFramePr>
            <p:cNvPr id="2765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1148955"/>
                </p:ext>
              </p:extLst>
            </p:nvPr>
          </p:nvGraphicFramePr>
          <p:xfrm>
            <a:off x="7503482" y="4883720"/>
            <a:ext cx="1085850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67" name="Equation" r:id="rId8" imgW="596880" imgH="215640" progId="Equation.DSMT4">
                    <p:embed/>
                  </p:oleObj>
                </mc:Choice>
                <mc:Fallback>
                  <p:oleObj name="Equation" r:id="rId8" imgW="596880" imgH="2156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03482" y="4883720"/>
                          <a:ext cx="1085850" cy="390525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  <a:alpha val="51000"/>
                          </a:schemeClr>
                        </a:solidFill>
                        <a:ln w="28575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0792224"/>
                </p:ext>
              </p:extLst>
            </p:nvPr>
          </p:nvGraphicFramePr>
          <p:xfrm>
            <a:off x="561975" y="4403725"/>
            <a:ext cx="7062788" cy="1544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68" name="Equation" r:id="rId10" imgW="4292280" imgH="939600" progId="Equation.DSMT4">
                    <p:embed/>
                  </p:oleObj>
                </mc:Choice>
                <mc:Fallback>
                  <p:oleObj name="Equation" r:id="rId10" imgW="4292280" imgH="9396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975" y="4403725"/>
                          <a:ext cx="7062788" cy="1544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316555"/>
              </p:ext>
            </p:extLst>
          </p:nvPr>
        </p:nvGraphicFramePr>
        <p:xfrm>
          <a:off x="531693" y="6064539"/>
          <a:ext cx="244475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9" name="Equation" r:id="rId12" imgW="1485720" imgH="228600" progId="Equation.DSMT4">
                  <p:embed/>
                </p:oleObj>
              </mc:Choice>
              <mc:Fallback>
                <p:oleObj name="Equation" r:id="rId12" imgW="148572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93" y="6064539"/>
                        <a:ext cx="244475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5011946" y="3830131"/>
            <a:ext cx="2829464" cy="1834551"/>
            <a:chOff x="5011946" y="3830131"/>
            <a:chExt cx="2829464" cy="1834551"/>
          </a:xfrm>
        </p:grpSpPr>
        <p:sp>
          <p:nvSpPr>
            <p:cNvPr id="27657" name="Text Box 9"/>
            <p:cNvSpPr txBox="1">
              <a:spLocks noChangeArrowheads="1"/>
            </p:cNvSpPr>
            <p:nvPr/>
          </p:nvSpPr>
          <p:spPr bwMode="auto">
            <a:xfrm>
              <a:off x="6771733" y="4077359"/>
              <a:ext cx="1069677" cy="430887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28575">
              <a:solidFill>
                <a:srgbClr val="FFCC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200" b="1" dirty="0">
                  <a:latin typeface="+mn-ea"/>
                  <a:ea typeface="+mn-ea"/>
                </a:rPr>
                <a:t>更</a:t>
              </a:r>
              <a:r>
                <a:rPr lang="zh-CN" altLang="en-US" sz="2200" b="1" dirty="0" smtClean="0">
                  <a:latin typeface="+mn-ea"/>
                  <a:ea typeface="+mn-ea"/>
                </a:rPr>
                <a:t>高</a:t>
              </a:r>
              <a:r>
                <a:rPr lang="zh-CN" altLang="en-US" sz="2200" b="1" dirty="0">
                  <a:latin typeface="+mn-ea"/>
                  <a:ea typeface="+mn-ea"/>
                </a:rPr>
                <a:t>阶</a:t>
              </a: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5011946" y="3830131"/>
              <a:ext cx="724619" cy="319177"/>
            </a:xfrm>
            <a:prstGeom prst="ellipse">
              <a:avLst/>
            </a:prstGeom>
            <a:noFill/>
            <a:ln w="28575" cap="flat" cmpd="sng" algn="ctr">
              <a:solidFill>
                <a:srgbClr val="FFCC00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6944261" y="5345505"/>
              <a:ext cx="724619" cy="319177"/>
            </a:xfrm>
            <a:prstGeom prst="ellipse">
              <a:avLst/>
            </a:prstGeom>
            <a:noFill/>
            <a:ln w="28575" cap="flat" cmpd="sng" algn="ctr">
              <a:solidFill>
                <a:srgbClr val="FFCC00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cxnSp>
          <p:nvCxnSpPr>
            <p:cNvPr id="8" name="直接箭头连接符 7"/>
            <p:cNvCxnSpPr>
              <a:stCxn id="6" idx="6"/>
            </p:cNvCxnSpPr>
            <p:nvPr/>
          </p:nvCxnSpPr>
          <p:spPr bwMode="auto">
            <a:xfrm>
              <a:off x="5736565" y="3989720"/>
              <a:ext cx="1035168" cy="3030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CC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" name="直接箭头连接符 9"/>
            <p:cNvCxnSpPr>
              <a:stCxn id="15" idx="0"/>
            </p:cNvCxnSpPr>
            <p:nvPr/>
          </p:nvCxnSpPr>
          <p:spPr bwMode="auto">
            <a:xfrm flipH="1" flipV="1">
              <a:off x="7306570" y="4508246"/>
              <a:ext cx="1" cy="83725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CC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275434"/>
              </p:ext>
            </p:extLst>
          </p:nvPr>
        </p:nvGraphicFramePr>
        <p:xfrm>
          <a:off x="500063" y="969963"/>
          <a:ext cx="7791450" cy="584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1" name="Equation" r:id="rId4" imgW="4736880" imgH="3555720" progId="Equation.DSMT4">
                  <p:embed/>
                </p:oleObj>
              </mc:Choice>
              <mc:Fallback>
                <p:oleObj name="Equation" r:id="rId4" imgW="4736880" imgH="35557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969963"/>
                        <a:ext cx="7791450" cy="584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417313"/>
              </p:ext>
            </p:extLst>
          </p:nvPr>
        </p:nvGraphicFramePr>
        <p:xfrm>
          <a:off x="7513638" y="6170613"/>
          <a:ext cx="11318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2" name="Equation" r:id="rId6" imgW="622080" imgH="215640" progId="Equation.DSMT4">
                  <p:embed/>
                </p:oleObj>
              </mc:Choice>
              <mc:Fallback>
                <p:oleObj name="Equation" r:id="rId6" imgW="622080" imgH="215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3638" y="6170613"/>
                        <a:ext cx="1131887" cy="39052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1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7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70673"/>
              </p:ext>
            </p:extLst>
          </p:nvPr>
        </p:nvGraphicFramePr>
        <p:xfrm>
          <a:off x="7201703" y="2979738"/>
          <a:ext cx="1455737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3" name="Equation" r:id="rId8" imgW="799920" imgH="914400" progId="Equation.DSMT4">
                  <p:embed/>
                </p:oleObj>
              </mc:Choice>
              <mc:Fallback>
                <p:oleObj name="Equation" r:id="rId8" imgW="799920" imgH="91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1703" y="2979738"/>
                        <a:ext cx="1455737" cy="165417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1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4.3.3 </a:t>
            </a:r>
            <a:r>
              <a:rPr lang="zh-CN" altLang="en-US" smtClean="0"/>
              <a:t>摄动函数展开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14931"/>
              </p:ext>
            </p:extLst>
          </p:nvPr>
        </p:nvGraphicFramePr>
        <p:xfrm>
          <a:off x="450650" y="974648"/>
          <a:ext cx="7740650" cy="580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2" name="Equation" r:id="rId4" imgW="4508280" imgH="3377880" progId="Equation.DSMT4">
                  <p:embed/>
                </p:oleObj>
              </mc:Choice>
              <mc:Fallback>
                <p:oleObj name="Equation" r:id="rId4" imgW="4508280" imgH="3377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650" y="974648"/>
                        <a:ext cx="7740650" cy="580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4.3.3 </a:t>
            </a:r>
            <a:r>
              <a:rPr lang="zh-CN" altLang="en-US" dirty="0"/>
              <a:t>再</a:t>
            </a:r>
            <a:r>
              <a:rPr lang="zh-CN" altLang="en-US" dirty="0" smtClean="0"/>
              <a:t>看一遍！</a:t>
            </a:r>
          </a:p>
        </p:txBody>
      </p:sp>
    </p:spTree>
    <p:extLst>
      <p:ext uri="{BB962C8B-B14F-4D97-AF65-F5344CB8AC3E}">
        <p14:creationId xmlns:p14="http://schemas.microsoft.com/office/powerpoint/2010/main" val="126472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4.3.3 </a:t>
            </a:r>
            <a:r>
              <a:rPr lang="zh-CN" altLang="en-US" dirty="0" smtClean="0"/>
              <a:t>再</a:t>
            </a:r>
            <a:r>
              <a:rPr lang="zh-CN" altLang="en-US" dirty="0"/>
              <a:t>看一遍！</a:t>
            </a:r>
            <a:endParaRPr lang="zh-CN" altLang="en-US" dirty="0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349908"/>
              </p:ext>
            </p:extLst>
          </p:nvPr>
        </p:nvGraphicFramePr>
        <p:xfrm>
          <a:off x="386934" y="1023151"/>
          <a:ext cx="8512175" cy="526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3" name="Equation" r:id="rId4" imgW="5219640" imgH="3225600" progId="Equation.DSMT4">
                  <p:embed/>
                </p:oleObj>
              </mc:Choice>
              <mc:Fallback>
                <p:oleObj name="Equation" r:id="rId4" imgW="5219640" imgH="322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934" y="1023151"/>
                        <a:ext cx="8512175" cy="526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371184"/>
              </p:ext>
            </p:extLst>
          </p:nvPr>
        </p:nvGraphicFramePr>
        <p:xfrm>
          <a:off x="7424506" y="2400100"/>
          <a:ext cx="139223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4" name="Equation" r:id="rId6" imgW="888840" imgH="203040" progId="Equation.DSMT4">
                  <p:embed/>
                </p:oleObj>
              </mc:Choice>
              <mc:Fallback>
                <p:oleObj name="Equation" r:id="rId6" imgW="888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4506" y="2400100"/>
                        <a:ext cx="1392238" cy="317500"/>
                      </a:xfrm>
                      <a:prstGeom prst="rect">
                        <a:avLst/>
                      </a:prstGeom>
                      <a:solidFill>
                        <a:srgbClr val="BFBFBF">
                          <a:alpha val="50980"/>
                        </a:srgbClr>
                      </a:solidFill>
                      <a:ln w="28575">
                        <a:solidFill>
                          <a:srgbClr val="7575D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118022"/>
              </p:ext>
            </p:extLst>
          </p:nvPr>
        </p:nvGraphicFramePr>
        <p:xfrm>
          <a:off x="5525966" y="3573415"/>
          <a:ext cx="33782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5" name="Equation" r:id="rId8" imgW="2158920" imgH="685800" progId="Equation.DSMT4">
                  <p:embed/>
                </p:oleObj>
              </mc:Choice>
              <mc:Fallback>
                <p:oleObj name="Equation" r:id="rId8" imgW="215892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5966" y="3573415"/>
                        <a:ext cx="3378200" cy="1073150"/>
                      </a:xfrm>
                      <a:prstGeom prst="rect">
                        <a:avLst/>
                      </a:prstGeom>
                      <a:solidFill>
                        <a:srgbClr val="BFBFBF">
                          <a:alpha val="50980"/>
                        </a:srgbClr>
                      </a:solidFill>
                      <a:ln w="28575">
                        <a:solidFill>
                          <a:srgbClr val="7575D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237725"/>
              </p:ext>
            </p:extLst>
          </p:nvPr>
        </p:nvGraphicFramePr>
        <p:xfrm>
          <a:off x="5516886" y="5540744"/>
          <a:ext cx="34194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6" name="Equation" r:id="rId10" imgW="2184120" imgH="406080" progId="Equation.DSMT4">
                  <p:embed/>
                </p:oleObj>
              </mc:Choice>
              <mc:Fallback>
                <p:oleObj name="Equation" r:id="rId10" imgW="21841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6886" y="5540744"/>
                        <a:ext cx="3419475" cy="635000"/>
                      </a:xfrm>
                      <a:prstGeom prst="rect">
                        <a:avLst/>
                      </a:prstGeom>
                      <a:solidFill>
                        <a:srgbClr val="BFBFBF">
                          <a:alpha val="50980"/>
                        </a:srgbClr>
                      </a:solidFill>
                      <a:ln w="28575">
                        <a:solidFill>
                          <a:srgbClr val="7575D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024759"/>
              </p:ext>
            </p:extLst>
          </p:nvPr>
        </p:nvGraphicFramePr>
        <p:xfrm>
          <a:off x="7675379" y="6384617"/>
          <a:ext cx="125253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7" name="Equation" r:id="rId12" imgW="799920" imgH="203040" progId="Equation.DSMT4">
                  <p:embed/>
                </p:oleObj>
              </mc:Choice>
              <mc:Fallback>
                <p:oleObj name="Equation" r:id="rId12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5379" y="6384617"/>
                        <a:ext cx="1252537" cy="317500"/>
                      </a:xfrm>
                      <a:prstGeom prst="rect">
                        <a:avLst/>
                      </a:prstGeom>
                      <a:solidFill>
                        <a:srgbClr val="BFBFBF">
                          <a:alpha val="50980"/>
                        </a:srgbClr>
                      </a:solidFill>
                      <a:ln w="28575">
                        <a:solidFill>
                          <a:srgbClr val="7575D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155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743976"/>
              </p:ext>
            </p:extLst>
          </p:nvPr>
        </p:nvGraphicFramePr>
        <p:xfrm>
          <a:off x="425450" y="993775"/>
          <a:ext cx="8518525" cy="551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name="Equation" r:id="rId4" imgW="4965480" imgH="3213000" progId="Equation.DSMT4">
                  <p:embed/>
                </p:oleObj>
              </mc:Choice>
              <mc:Fallback>
                <p:oleObj name="Equation" r:id="rId4" imgW="4965480" imgH="321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993775"/>
                        <a:ext cx="8518525" cy="551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4.3.3 </a:t>
            </a:r>
            <a:r>
              <a:rPr lang="zh-CN" altLang="en-US" dirty="0" smtClean="0"/>
              <a:t>再</a:t>
            </a:r>
            <a:r>
              <a:rPr lang="zh-CN" altLang="en-US" dirty="0"/>
              <a:t>看一遍！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16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938416"/>
              </p:ext>
            </p:extLst>
          </p:nvPr>
        </p:nvGraphicFramePr>
        <p:xfrm>
          <a:off x="7513638" y="6202363"/>
          <a:ext cx="11318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2" name="Equation" r:id="rId4" imgW="622080" imgH="215640" progId="Equation.DSMT4">
                  <p:embed/>
                </p:oleObj>
              </mc:Choice>
              <mc:Fallback>
                <p:oleObj name="Equation" r:id="rId4" imgW="622080" imgH="215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3638" y="6202363"/>
                        <a:ext cx="1131887" cy="39052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1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577258"/>
              </p:ext>
            </p:extLst>
          </p:nvPr>
        </p:nvGraphicFramePr>
        <p:xfrm>
          <a:off x="432409" y="4194654"/>
          <a:ext cx="6127750" cy="251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3" name="Equation" r:id="rId6" imgW="3340080" imgH="1371600" progId="Equation.DSMT4">
                  <p:embed/>
                </p:oleObj>
              </mc:Choice>
              <mc:Fallback>
                <p:oleObj name="Equation" r:id="rId6" imgW="3340080" imgH="1371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09" y="4194654"/>
                        <a:ext cx="6127750" cy="251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433388" y="1008063"/>
            <a:ext cx="7578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b="1">
                <a:solidFill>
                  <a:srgbClr val="0000CC"/>
                </a:solidFill>
              </a:rPr>
              <a:t>间接项 </a:t>
            </a:r>
            <a:r>
              <a:rPr lang="en-US" altLang="zh-CN" sz="2400" i="1">
                <a:solidFill>
                  <a:srgbClr val="0000CC"/>
                </a:solidFill>
                <a:latin typeface="Times New Roman" pitchFamily="18" charset="0"/>
              </a:rPr>
              <a:t>R</a:t>
            </a:r>
            <a:r>
              <a:rPr lang="en-US" altLang="zh-CN" sz="2400" i="1" baseline="-25000">
                <a:solidFill>
                  <a:srgbClr val="0000CC"/>
                </a:solidFill>
                <a:latin typeface="Times New Roman" pitchFamily="18" charset="0"/>
              </a:rPr>
              <a:t>E</a:t>
            </a:r>
            <a:r>
              <a:rPr lang="en-US" altLang="zh-CN" sz="2400" i="1">
                <a:solidFill>
                  <a:srgbClr val="0000CC"/>
                </a:solidFill>
              </a:rPr>
              <a:t> </a:t>
            </a:r>
            <a:r>
              <a:rPr lang="zh-CN" altLang="en-US" sz="2200" b="1">
                <a:solidFill>
                  <a:srgbClr val="0000CC"/>
                </a:solidFill>
              </a:rPr>
              <a:t>容易求得展开为</a:t>
            </a:r>
            <a:r>
              <a:rPr lang="en-US" altLang="zh-CN" sz="2200" b="1">
                <a:solidFill>
                  <a:srgbClr val="0000CC"/>
                </a:solidFill>
              </a:rPr>
              <a:t>:</a:t>
            </a:r>
          </a:p>
        </p:txBody>
      </p:sp>
      <p:graphicFrame>
        <p:nvGraphicFramePr>
          <p:cNvPr id="2970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083286"/>
              </p:ext>
            </p:extLst>
          </p:nvPr>
        </p:nvGraphicFramePr>
        <p:xfrm>
          <a:off x="7553325" y="2997200"/>
          <a:ext cx="113188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4" name="Equation" r:id="rId8" imgW="622080" imgH="215640" progId="Equation.DSMT4">
                  <p:embed/>
                </p:oleObj>
              </mc:Choice>
              <mc:Fallback>
                <p:oleObj name="Equation" r:id="rId8" imgW="62208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3325" y="2997200"/>
                        <a:ext cx="1131888" cy="39052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1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938551"/>
              </p:ext>
            </p:extLst>
          </p:nvPr>
        </p:nvGraphicFramePr>
        <p:xfrm>
          <a:off x="7581900" y="4105275"/>
          <a:ext cx="10858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5" name="Equation" r:id="rId10" imgW="596880" imgH="215640" progId="Equation.DSMT4">
                  <p:embed/>
                </p:oleObj>
              </mc:Choice>
              <mc:Fallback>
                <p:oleObj name="Equation" r:id="rId10" imgW="59688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1900" y="4105275"/>
                        <a:ext cx="1085850" cy="39052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1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4.3.3 </a:t>
            </a:r>
            <a:r>
              <a:rPr lang="zh-CN" altLang="en-US" smtClean="0"/>
              <a:t>摄动函数展开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636600"/>
              </p:ext>
            </p:extLst>
          </p:nvPr>
        </p:nvGraphicFramePr>
        <p:xfrm>
          <a:off x="441325" y="3457156"/>
          <a:ext cx="7570788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6" name="Equation" r:id="rId12" imgW="4127400" imgH="355320" progId="Equation.DSMT4">
                  <p:embed/>
                </p:oleObj>
              </mc:Choice>
              <mc:Fallback>
                <p:oleObj name="Equation" r:id="rId12" imgW="4127400" imgH="355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3457156"/>
                        <a:ext cx="7570788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360224"/>
              </p:ext>
            </p:extLst>
          </p:nvPr>
        </p:nvGraphicFramePr>
        <p:xfrm>
          <a:off x="532951" y="1371000"/>
          <a:ext cx="6708775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7" name="Equation" r:id="rId14" imgW="3657600" imgH="1104840" progId="Equation.DSMT4">
                  <p:embed/>
                </p:oleObj>
              </mc:Choice>
              <mc:Fallback>
                <p:oleObj name="Equation" r:id="rId14" imgW="3657600" imgH="11048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951" y="1371000"/>
                        <a:ext cx="6708775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760459"/>
              </p:ext>
            </p:extLst>
          </p:nvPr>
        </p:nvGraphicFramePr>
        <p:xfrm>
          <a:off x="7513638" y="6170613"/>
          <a:ext cx="11318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8" name="Equation" r:id="rId4" imgW="622080" imgH="215640" progId="Equation.DSMT4">
                  <p:embed/>
                </p:oleObj>
              </mc:Choice>
              <mc:Fallback>
                <p:oleObj name="Equation" r:id="rId4" imgW="622080" imgH="215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3638" y="6170613"/>
                        <a:ext cx="1131887" cy="39052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1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 Box 3"/>
          <p:cNvSpPr txBox="1">
            <a:spLocks noChangeArrowheads="1"/>
          </p:cNvSpPr>
          <p:nvPr/>
        </p:nvSpPr>
        <p:spPr bwMode="auto">
          <a:xfrm>
            <a:off x="433388" y="1008063"/>
            <a:ext cx="7578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b="1">
                <a:solidFill>
                  <a:srgbClr val="0000CC"/>
                </a:solidFill>
              </a:rPr>
              <a:t>替换带撇号与不带撇号的项可求得 </a:t>
            </a:r>
            <a:r>
              <a:rPr lang="en-US" altLang="zh-CN" sz="2400" i="1">
                <a:solidFill>
                  <a:srgbClr val="0000CC"/>
                </a:solidFill>
                <a:latin typeface="Times New Roman" pitchFamily="18" charset="0"/>
              </a:rPr>
              <a:t>R</a:t>
            </a:r>
            <a:r>
              <a:rPr lang="en-US" altLang="zh-CN" sz="2400" i="1" baseline="-25000">
                <a:solidFill>
                  <a:srgbClr val="0000CC"/>
                </a:solidFill>
                <a:latin typeface="Times New Roman" pitchFamily="18" charset="0"/>
              </a:rPr>
              <a:t>I </a:t>
            </a:r>
            <a:r>
              <a:rPr lang="zh-CN" altLang="en-US" sz="2200" b="1">
                <a:solidFill>
                  <a:srgbClr val="0000CC"/>
                </a:solidFill>
              </a:rPr>
              <a:t>展开为</a:t>
            </a:r>
            <a:r>
              <a:rPr lang="en-US" altLang="zh-CN" sz="2200" b="1">
                <a:solidFill>
                  <a:srgbClr val="0000CC"/>
                </a:solidFill>
              </a:rPr>
              <a:t>:</a:t>
            </a:r>
          </a:p>
        </p:txBody>
      </p:sp>
      <p:graphicFrame>
        <p:nvGraphicFramePr>
          <p:cNvPr id="30723" name="Object 4"/>
          <p:cNvGraphicFramePr>
            <a:graphicFrameLocks noChangeAspect="1"/>
          </p:cNvGraphicFramePr>
          <p:nvPr/>
        </p:nvGraphicFramePr>
        <p:xfrm>
          <a:off x="444500" y="1423988"/>
          <a:ext cx="7640638" cy="526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9" name="Equation" r:id="rId6" imgW="4165560" imgH="2869920" progId="Equation.DSMT4">
                  <p:embed/>
                </p:oleObj>
              </mc:Choice>
              <mc:Fallback>
                <p:oleObj name="Equation" r:id="rId6" imgW="4165560" imgH="28699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1423988"/>
                        <a:ext cx="7640638" cy="526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194986"/>
              </p:ext>
            </p:extLst>
          </p:nvPr>
        </p:nvGraphicFramePr>
        <p:xfrm>
          <a:off x="7553325" y="2997200"/>
          <a:ext cx="113188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0" name="Equation" r:id="rId8" imgW="622080" imgH="215640" progId="Equation.DSMT4">
                  <p:embed/>
                </p:oleObj>
              </mc:Choice>
              <mc:Fallback>
                <p:oleObj name="Equation" r:id="rId8" imgW="62208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3325" y="2997200"/>
                        <a:ext cx="1131888" cy="39052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1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620117"/>
              </p:ext>
            </p:extLst>
          </p:nvPr>
        </p:nvGraphicFramePr>
        <p:xfrm>
          <a:off x="7581900" y="4105275"/>
          <a:ext cx="10858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1" name="Equation" r:id="rId10" imgW="596880" imgH="215640" progId="Equation.DSMT4">
                  <p:embed/>
                </p:oleObj>
              </mc:Choice>
              <mc:Fallback>
                <p:oleObj name="Equation" r:id="rId10" imgW="59688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1900" y="4105275"/>
                        <a:ext cx="1085850" cy="39052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1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4.3.3 </a:t>
            </a:r>
            <a:r>
              <a:rPr lang="zh-CN" altLang="en-US" smtClean="0"/>
              <a:t>摄动函数展开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2" name="Group 6"/>
          <p:cNvGrpSpPr>
            <a:grpSpLocks/>
          </p:cNvGrpSpPr>
          <p:nvPr/>
        </p:nvGrpSpPr>
        <p:grpSpPr bwMode="auto">
          <a:xfrm>
            <a:off x="5424488" y="1052513"/>
            <a:ext cx="3486150" cy="2679700"/>
            <a:chOff x="3417" y="837"/>
            <a:chExt cx="2196" cy="1688"/>
          </a:xfrm>
        </p:grpSpPr>
        <p:sp>
          <p:nvSpPr>
            <p:cNvPr id="4114" name="Line 7"/>
            <p:cNvSpPr>
              <a:spLocks noChangeShapeType="1"/>
            </p:cNvSpPr>
            <p:nvPr/>
          </p:nvSpPr>
          <p:spPr bwMode="auto">
            <a:xfrm flipV="1">
              <a:off x="3555" y="927"/>
              <a:ext cx="1764" cy="40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15" name="Line 8"/>
            <p:cNvSpPr>
              <a:spLocks noChangeShapeType="1"/>
            </p:cNvSpPr>
            <p:nvPr/>
          </p:nvSpPr>
          <p:spPr bwMode="auto">
            <a:xfrm>
              <a:off x="3574" y="1333"/>
              <a:ext cx="1089" cy="84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16" name="Line 9"/>
            <p:cNvSpPr>
              <a:spLocks noChangeShapeType="1"/>
            </p:cNvSpPr>
            <p:nvPr/>
          </p:nvSpPr>
          <p:spPr bwMode="auto">
            <a:xfrm flipV="1">
              <a:off x="4664" y="947"/>
              <a:ext cx="675" cy="122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17" name="Line 10"/>
            <p:cNvSpPr>
              <a:spLocks noChangeShapeType="1"/>
            </p:cNvSpPr>
            <p:nvPr/>
          </p:nvSpPr>
          <p:spPr bwMode="auto">
            <a:xfrm flipV="1">
              <a:off x="3738" y="939"/>
              <a:ext cx="1584" cy="13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18" name="Line 11"/>
            <p:cNvSpPr>
              <a:spLocks noChangeShapeType="1"/>
            </p:cNvSpPr>
            <p:nvPr/>
          </p:nvSpPr>
          <p:spPr bwMode="auto">
            <a:xfrm flipV="1">
              <a:off x="3748" y="2191"/>
              <a:ext cx="891" cy="1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19" name="Line 12"/>
            <p:cNvSpPr>
              <a:spLocks noChangeShapeType="1"/>
            </p:cNvSpPr>
            <p:nvPr/>
          </p:nvSpPr>
          <p:spPr bwMode="auto">
            <a:xfrm flipH="1" flipV="1">
              <a:off x="3569" y="1319"/>
              <a:ext cx="153" cy="9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20" name="Freeform 13"/>
            <p:cNvSpPr>
              <a:spLocks/>
            </p:cNvSpPr>
            <p:nvPr/>
          </p:nvSpPr>
          <p:spPr bwMode="auto">
            <a:xfrm>
              <a:off x="3753" y="1287"/>
              <a:ext cx="50" cy="180"/>
            </a:xfrm>
            <a:custGeom>
              <a:avLst/>
              <a:gdLst>
                <a:gd name="T0" fmla="*/ 0 w 50"/>
                <a:gd name="T1" fmla="*/ 180 h 180"/>
                <a:gd name="T2" fmla="*/ 45 w 50"/>
                <a:gd name="T3" fmla="*/ 99 h 180"/>
                <a:gd name="T4" fmla="*/ 27 w 50"/>
                <a:gd name="T5" fmla="*/ 0 h 180"/>
                <a:gd name="T6" fmla="*/ 0 60000 65536"/>
                <a:gd name="T7" fmla="*/ 0 60000 65536"/>
                <a:gd name="T8" fmla="*/ 0 60000 65536"/>
                <a:gd name="T9" fmla="*/ 0 w 50"/>
                <a:gd name="T10" fmla="*/ 0 h 180"/>
                <a:gd name="T11" fmla="*/ 50 w 50"/>
                <a:gd name="T12" fmla="*/ 180 h 1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80">
                  <a:moveTo>
                    <a:pt x="0" y="180"/>
                  </a:moveTo>
                  <a:cubicBezTo>
                    <a:pt x="20" y="154"/>
                    <a:pt x="40" y="129"/>
                    <a:pt x="45" y="99"/>
                  </a:cubicBezTo>
                  <a:cubicBezTo>
                    <a:pt x="50" y="69"/>
                    <a:pt x="38" y="34"/>
                    <a:pt x="27" y="0"/>
                  </a:cubicBezTo>
                </a:path>
              </a:pathLst>
            </a:custGeom>
            <a:noFill/>
            <a:ln w="1905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101" name="Object 14"/>
            <p:cNvGraphicFramePr>
              <a:graphicFrameLocks noChangeAspect="1"/>
            </p:cNvGraphicFramePr>
            <p:nvPr/>
          </p:nvGraphicFramePr>
          <p:xfrm>
            <a:off x="3446" y="1044"/>
            <a:ext cx="24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61" name="Equation" r:id="rId4" imgW="203040" imgH="228600" progId="Equation.DSMT4">
                    <p:embed/>
                  </p:oleObj>
                </mc:Choice>
                <mc:Fallback>
                  <p:oleObj name="Equation" r:id="rId4" imgW="2030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6" y="1044"/>
                          <a:ext cx="241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2" name="Object 15"/>
            <p:cNvGraphicFramePr>
              <a:graphicFrameLocks noChangeAspect="1"/>
            </p:cNvGraphicFramePr>
            <p:nvPr/>
          </p:nvGraphicFramePr>
          <p:xfrm>
            <a:off x="4656" y="2216"/>
            <a:ext cx="196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62" name="Equation" r:id="rId6" imgW="164880" imgH="139680" progId="Equation.DSMT4">
                    <p:embed/>
                  </p:oleObj>
                </mc:Choice>
                <mc:Fallback>
                  <p:oleObj name="Equation" r:id="rId6" imgW="1648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216"/>
                          <a:ext cx="196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3" name="Object 16"/>
            <p:cNvGraphicFramePr>
              <a:graphicFrameLocks noChangeAspect="1"/>
            </p:cNvGraphicFramePr>
            <p:nvPr/>
          </p:nvGraphicFramePr>
          <p:xfrm>
            <a:off x="5387" y="837"/>
            <a:ext cx="226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63" name="Equation" r:id="rId8" imgW="190440" imgH="177480" progId="Equation.DSMT4">
                    <p:embed/>
                  </p:oleObj>
                </mc:Choice>
                <mc:Fallback>
                  <p:oleObj name="Equation" r:id="rId8" imgW="1904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7" y="837"/>
                          <a:ext cx="226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1" name="Oval 17"/>
            <p:cNvSpPr>
              <a:spLocks noChangeArrowheads="1"/>
            </p:cNvSpPr>
            <p:nvPr/>
          </p:nvSpPr>
          <p:spPr bwMode="auto">
            <a:xfrm>
              <a:off x="5319" y="909"/>
              <a:ext cx="38" cy="38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22" name="Oval 18"/>
            <p:cNvSpPr>
              <a:spLocks noChangeArrowheads="1"/>
            </p:cNvSpPr>
            <p:nvPr/>
          </p:nvSpPr>
          <p:spPr bwMode="auto">
            <a:xfrm>
              <a:off x="3547" y="1306"/>
              <a:ext cx="38" cy="38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23" name="Oval 19"/>
            <p:cNvSpPr>
              <a:spLocks noChangeArrowheads="1"/>
            </p:cNvSpPr>
            <p:nvPr/>
          </p:nvSpPr>
          <p:spPr bwMode="auto">
            <a:xfrm>
              <a:off x="4646" y="2153"/>
              <a:ext cx="38" cy="38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104" name="Object 20"/>
            <p:cNvGraphicFramePr>
              <a:graphicFrameLocks noChangeAspect="1"/>
            </p:cNvGraphicFramePr>
            <p:nvPr/>
          </p:nvGraphicFramePr>
          <p:xfrm>
            <a:off x="3593" y="2319"/>
            <a:ext cx="191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64" name="Equation" r:id="rId10" imgW="164880" imgH="177480" progId="Equation.DSMT4">
                    <p:embed/>
                  </p:oleObj>
                </mc:Choice>
                <mc:Fallback>
                  <p:oleObj name="Equation" r:id="rId10" imgW="1648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3" y="2319"/>
                          <a:ext cx="191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5" name="Object 21"/>
            <p:cNvGraphicFramePr>
              <a:graphicFrameLocks noChangeAspect="1"/>
            </p:cNvGraphicFramePr>
            <p:nvPr/>
          </p:nvGraphicFramePr>
          <p:xfrm>
            <a:off x="4142" y="2231"/>
            <a:ext cx="176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65" name="Equation" r:id="rId12" imgW="164880" imgH="164880" progId="Equation.DSMT4">
                    <p:embed/>
                  </p:oleObj>
                </mc:Choice>
                <mc:Fallback>
                  <p:oleObj name="Equation" r:id="rId12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2" y="2231"/>
                          <a:ext cx="176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" name="Object 22"/>
            <p:cNvGraphicFramePr>
              <a:graphicFrameLocks noChangeAspect="1"/>
            </p:cNvGraphicFramePr>
            <p:nvPr/>
          </p:nvGraphicFramePr>
          <p:xfrm>
            <a:off x="4509" y="1593"/>
            <a:ext cx="21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66" name="Equation" r:id="rId14" imgW="203040" imgH="164880" progId="Equation.DSMT4">
                    <p:embed/>
                  </p:oleObj>
                </mc:Choice>
                <mc:Fallback>
                  <p:oleObj name="Equation" r:id="rId14" imgW="20304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9" y="1593"/>
                          <a:ext cx="21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7" name="Object 23"/>
            <p:cNvGraphicFramePr>
              <a:graphicFrameLocks noChangeAspect="1"/>
            </p:cNvGraphicFramePr>
            <p:nvPr/>
          </p:nvGraphicFramePr>
          <p:xfrm>
            <a:off x="3417" y="1657"/>
            <a:ext cx="230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67" name="Equation" r:id="rId16" imgW="215640" imgH="228600" progId="Equation.DSMT4">
                    <p:embed/>
                  </p:oleObj>
                </mc:Choice>
                <mc:Fallback>
                  <p:oleObj name="Equation" r:id="rId16" imgW="2156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7" y="1657"/>
                          <a:ext cx="230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8" name="Object 24"/>
            <p:cNvGraphicFramePr>
              <a:graphicFrameLocks noChangeAspect="1"/>
            </p:cNvGraphicFramePr>
            <p:nvPr/>
          </p:nvGraphicFramePr>
          <p:xfrm>
            <a:off x="4149" y="1589"/>
            <a:ext cx="146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68" name="Equation" r:id="rId18" imgW="114120" imgH="126720" progId="Equation.DSMT4">
                    <p:embed/>
                  </p:oleObj>
                </mc:Choice>
                <mc:Fallback>
                  <p:oleObj name="Equation" r:id="rId18" imgW="114120" imgH="126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9" y="1589"/>
                          <a:ext cx="146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9" name="Object 25"/>
            <p:cNvGraphicFramePr>
              <a:graphicFrameLocks noChangeAspect="1"/>
            </p:cNvGraphicFramePr>
            <p:nvPr/>
          </p:nvGraphicFramePr>
          <p:xfrm>
            <a:off x="4300" y="948"/>
            <a:ext cx="195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69" name="Equation" r:id="rId20" imgW="152280" imgH="164880" progId="Equation.DSMT4">
                    <p:embed/>
                  </p:oleObj>
                </mc:Choice>
                <mc:Fallback>
                  <p:oleObj name="Equation" r:id="rId20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0" y="948"/>
                          <a:ext cx="195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0" name="Object 26"/>
            <p:cNvGraphicFramePr>
              <a:graphicFrameLocks noChangeAspect="1"/>
            </p:cNvGraphicFramePr>
            <p:nvPr/>
          </p:nvGraphicFramePr>
          <p:xfrm>
            <a:off x="3840" y="1315"/>
            <a:ext cx="160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70" name="Equation" r:id="rId22" imgW="152280" imgH="164880" progId="Equation.DSMT4">
                    <p:embed/>
                  </p:oleObj>
                </mc:Choice>
                <mc:Fallback>
                  <p:oleObj name="Equation" r:id="rId22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315"/>
                          <a:ext cx="160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1" name="Object 27"/>
            <p:cNvGraphicFramePr>
              <a:graphicFrameLocks noChangeAspect="1"/>
            </p:cNvGraphicFramePr>
            <p:nvPr/>
          </p:nvGraphicFramePr>
          <p:xfrm>
            <a:off x="4999" y="1534"/>
            <a:ext cx="455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71" name="Equation" r:id="rId24" imgW="355320" imgH="164880" progId="Equation.DSMT4">
                    <p:embed/>
                  </p:oleObj>
                </mc:Choice>
                <mc:Fallback>
                  <p:oleObj name="Equation" r:id="rId24" imgW="3553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9" y="1534"/>
                          <a:ext cx="455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072405"/>
              </p:ext>
            </p:extLst>
          </p:nvPr>
        </p:nvGraphicFramePr>
        <p:xfrm>
          <a:off x="387736" y="1010267"/>
          <a:ext cx="4614862" cy="284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2" name="Equation" r:id="rId26" imgW="2590560" imgH="1600200" progId="Equation.DSMT4">
                  <p:embed/>
                </p:oleObj>
              </mc:Choice>
              <mc:Fallback>
                <p:oleObj name="Equation" r:id="rId26" imgW="2590560" imgH="160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736" y="1010267"/>
                        <a:ext cx="4614862" cy="284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53389"/>
              </p:ext>
            </p:extLst>
          </p:nvPr>
        </p:nvGraphicFramePr>
        <p:xfrm>
          <a:off x="7293562" y="5917140"/>
          <a:ext cx="149066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3" name="Equation" r:id="rId28" imgW="952200" imgH="431640" progId="Equation.DSMT4">
                  <p:embed/>
                </p:oleObj>
              </mc:Choice>
              <mc:Fallback>
                <p:oleObj name="Equation" r:id="rId28" imgW="952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3562" y="5917140"/>
                        <a:ext cx="1490663" cy="67627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1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371353"/>
              </p:ext>
            </p:extLst>
          </p:nvPr>
        </p:nvGraphicFramePr>
        <p:xfrm>
          <a:off x="7234531" y="4705817"/>
          <a:ext cx="153193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4" name="Equation" r:id="rId30" imgW="977760" imgH="228600" progId="Equation.DSMT4">
                  <p:embed/>
                </p:oleObj>
              </mc:Choice>
              <mc:Fallback>
                <p:oleObj name="Equation" r:id="rId30" imgW="977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4531" y="4705817"/>
                        <a:ext cx="1531938" cy="35718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1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3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4.3.1 </a:t>
            </a:r>
            <a:r>
              <a:rPr lang="zh-CN" altLang="en-US" smtClean="0"/>
              <a:t>第三体摄动的摄动函数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182727"/>
              </p:ext>
            </p:extLst>
          </p:nvPr>
        </p:nvGraphicFramePr>
        <p:xfrm>
          <a:off x="395288" y="3979940"/>
          <a:ext cx="7440612" cy="271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5" name="Equation" r:id="rId32" imgW="4178160" imgH="1523880" progId="Equation.DSMT4">
                  <p:embed/>
                </p:oleObj>
              </mc:Choice>
              <mc:Fallback>
                <p:oleObj name="Equation" r:id="rId32" imgW="4178160" imgH="152388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979940"/>
                        <a:ext cx="7440612" cy="271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358281" y="3826276"/>
            <a:ext cx="3338006" cy="1429305"/>
            <a:chOff x="1358281" y="3826276"/>
            <a:chExt cx="3338006" cy="1429305"/>
          </a:xfrm>
        </p:grpSpPr>
        <p:sp>
          <p:nvSpPr>
            <p:cNvPr id="3" name="圆角矩形 2"/>
            <p:cNvSpPr/>
            <p:nvPr/>
          </p:nvSpPr>
          <p:spPr bwMode="auto">
            <a:xfrm>
              <a:off x="1358281" y="4616388"/>
              <a:ext cx="1704513" cy="639193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4" name="线形标注 2 3"/>
            <p:cNvSpPr/>
            <p:nvPr/>
          </p:nvSpPr>
          <p:spPr bwMode="auto">
            <a:xfrm>
              <a:off x="3577701" y="3826276"/>
              <a:ext cx="1118586" cy="36933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11095"/>
                <a:gd name="adj6" fmla="val -58779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 smtClean="0"/>
                <a:t>二体运动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31471" y="3827756"/>
            <a:ext cx="4174217" cy="1560990"/>
            <a:chOff x="3231471" y="3827756"/>
            <a:chExt cx="4174217" cy="1560990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3231471" y="4421080"/>
              <a:ext cx="2192784" cy="967666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32" name="线形标注 2 31"/>
            <p:cNvSpPr/>
            <p:nvPr/>
          </p:nvSpPr>
          <p:spPr bwMode="auto">
            <a:xfrm>
              <a:off x="6072790" y="3827756"/>
              <a:ext cx="1332898" cy="36933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75039"/>
                <a:gd name="adj6" fmla="val -51453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宋体" charset="-122"/>
                </a:rPr>
                <a:t>第三体摄动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048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4.3.3 </a:t>
            </a:r>
            <a:r>
              <a:rPr lang="zh-CN" altLang="en-US" smtClean="0"/>
              <a:t>摄动函数展开</a:t>
            </a: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754184"/>
              </p:ext>
            </p:extLst>
          </p:nvPr>
        </p:nvGraphicFramePr>
        <p:xfrm>
          <a:off x="506413" y="1082675"/>
          <a:ext cx="8180387" cy="306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3" name="Equation" r:id="rId3" imgW="4749480" imgH="1777680" progId="Equation.DSMT4">
                  <p:embed/>
                </p:oleObj>
              </mc:Choice>
              <mc:Fallback>
                <p:oleObj name="Equation" r:id="rId3" imgW="4749480" imgH="17776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1082675"/>
                        <a:ext cx="8180387" cy="306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17513" y="4718050"/>
          <a:ext cx="6723062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4" name="Equation" r:id="rId5" imgW="3568680" imgH="965160" progId="Equation.DSMT4">
                  <p:embed/>
                </p:oleObj>
              </mc:Choice>
              <mc:Fallback>
                <p:oleObj name="Equation" r:id="rId5" imgW="3568680" imgH="9651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4718050"/>
                        <a:ext cx="6723062" cy="181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5" name="Group 6"/>
          <p:cNvGrpSpPr>
            <a:grpSpLocks/>
          </p:cNvGrpSpPr>
          <p:nvPr/>
        </p:nvGrpSpPr>
        <p:grpSpPr bwMode="auto">
          <a:xfrm>
            <a:off x="5424488" y="1052513"/>
            <a:ext cx="3486150" cy="2679700"/>
            <a:chOff x="3417" y="837"/>
            <a:chExt cx="2196" cy="1688"/>
          </a:xfrm>
        </p:grpSpPr>
        <p:sp>
          <p:nvSpPr>
            <p:cNvPr id="5137" name="Line 7"/>
            <p:cNvSpPr>
              <a:spLocks noChangeShapeType="1"/>
            </p:cNvSpPr>
            <p:nvPr/>
          </p:nvSpPr>
          <p:spPr bwMode="auto">
            <a:xfrm flipV="1">
              <a:off x="3555" y="927"/>
              <a:ext cx="1764" cy="40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38" name="Line 8"/>
            <p:cNvSpPr>
              <a:spLocks noChangeShapeType="1"/>
            </p:cNvSpPr>
            <p:nvPr/>
          </p:nvSpPr>
          <p:spPr bwMode="auto">
            <a:xfrm>
              <a:off x="3574" y="1333"/>
              <a:ext cx="1089" cy="84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39" name="Line 9"/>
            <p:cNvSpPr>
              <a:spLocks noChangeShapeType="1"/>
            </p:cNvSpPr>
            <p:nvPr/>
          </p:nvSpPr>
          <p:spPr bwMode="auto">
            <a:xfrm flipV="1">
              <a:off x="4664" y="947"/>
              <a:ext cx="675" cy="122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40" name="Line 10"/>
            <p:cNvSpPr>
              <a:spLocks noChangeShapeType="1"/>
            </p:cNvSpPr>
            <p:nvPr/>
          </p:nvSpPr>
          <p:spPr bwMode="auto">
            <a:xfrm flipV="1">
              <a:off x="3738" y="939"/>
              <a:ext cx="1584" cy="13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41" name="Line 11"/>
            <p:cNvSpPr>
              <a:spLocks noChangeShapeType="1"/>
            </p:cNvSpPr>
            <p:nvPr/>
          </p:nvSpPr>
          <p:spPr bwMode="auto">
            <a:xfrm flipV="1">
              <a:off x="3748" y="2191"/>
              <a:ext cx="891" cy="1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42" name="Line 12"/>
            <p:cNvSpPr>
              <a:spLocks noChangeShapeType="1"/>
            </p:cNvSpPr>
            <p:nvPr/>
          </p:nvSpPr>
          <p:spPr bwMode="auto">
            <a:xfrm flipH="1" flipV="1">
              <a:off x="3569" y="1319"/>
              <a:ext cx="153" cy="9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43" name="Freeform 13"/>
            <p:cNvSpPr>
              <a:spLocks/>
            </p:cNvSpPr>
            <p:nvPr/>
          </p:nvSpPr>
          <p:spPr bwMode="auto">
            <a:xfrm>
              <a:off x="3753" y="1287"/>
              <a:ext cx="50" cy="180"/>
            </a:xfrm>
            <a:custGeom>
              <a:avLst/>
              <a:gdLst>
                <a:gd name="T0" fmla="*/ 0 w 50"/>
                <a:gd name="T1" fmla="*/ 180 h 180"/>
                <a:gd name="T2" fmla="*/ 45 w 50"/>
                <a:gd name="T3" fmla="*/ 99 h 180"/>
                <a:gd name="T4" fmla="*/ 27 w 50"/>
                <a:gd name="T5" fmla="*/ 0 h 180"/>
                <a:gd name="T6" fmla="*/ 0 60000 65536"/>
                <a:gd name="T7" fmla="*/ 0 60000 65536"/>
                <a:gd name="T8" fmla="*/ 0 60000 65536"/>
                <a:gd name="T9" fmla="*/ 0 w 50"/>
                <a:gd name="T10" fmla="*/ 0 h 180"/>
                <a:gd name="T11" fmla="*/ 50 w 50"/>
                <a:gd name="T12" fmla="*/ 180 h 1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80">
                  <a:moveTo>
                    <a:pt x="0" y="180"/>
                  </a:moveTo>
                  <a:cubicBezTo>
                    <a:pt x="20" y="154"/>
                    <a:pt x="40" y="129"/>
                    <a:pt x="45" y="99"/>
                  </a:cubicBezTo>
                  <a:cubicBezTo>
                    <a:pt x="50" y="69"/>
                    <a:pt x="38" y="34"/>
                    <a:pt x="27" y="0"/>
                  </a:cubicBezTo>
                </a:path>
              </a:pathLst>
            </a:custGeom>
            <a:noFill/>
            <a:ln w="1905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124" name="Object 14"/>
            <p:cNvGraphicFramePr>
              <a:graphicFrameLocks noChangeAspect="1"/>
            </p:cNvGraphicFramePr>
            <p:nvPr/>
          </p:nvGraphicFramePr>
          <p:xfrm>
            <a:off x="3446" y="1044"/>
            <a:ext cx="24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5" name="Equation" r:id="rId4" imgW="203040" imgH="228600" progId="Equation.DSMT4">
                    <p:embed/>
                  </p:oleObj>
                </mc:Choice>
                <mc:Fallback>
                  <p:oleObj name="Equation" r:id="rId4" imgW="203040" imgH="2286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6" y="1044"/>
                          <a:ext cx="241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" name="Object 15"/>
            <p:cNvGraphicFramePr>
              <a:graphicFrameLocks noChangeAspect="1"/>
            </p:cNvGraphicFramePr>
            <p:nvPr/>
          </p:nvGraphicFramePr>
          <p:xfrm>
            <a:off x="4656" y="2216"/>
            <a:ext cx="196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6" name="Equation" r:id="rId6" imgW="164880" imgH="139680" progId="Equation.DSMT4">
                    <p:embed/>
                  </p:oleObj>
                </mc:Choice>
                <mc:Fallback>
                  <p:oleObj name="Equation" r:id="rId6" imgW="164880" imgH="13968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216"/>
                          <a:ext cx="196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6" name="Object 16"/>
            <p:cNvGraphicFramePr>
              <a:graphicFrameLocks noChangeAspect="1"/>
            </p:cNvGraphicFramePr>
            <p:nvPr/>
          </p:nvGraphicFramePr>
          <p:xfrm>
            <a:off x="5387" y="837"/>
            <a:ext cx="226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7" name="Equation" r:id="rId8" imgW="190440" imgH="177480" progId="Equation.DSMT4">
                    <p:embed/>
                  </p:oleObj>
                </mc:Choice>
                <mc:Fallback>
                  <p:oleObj name="Equation" r:id="rId8" imgW="190440" imgH="17748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7" y="837"/>
                          <a:ext cx="226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4" name="Oval 17"/>
            <p:cNvSpPr>
              <a:spLocks noChangeArrowheads="1"/>
            </p:cNvSpPr>
            <p:nvPr/>
          </p:nvSpPr>
          <p:spPr bwMode="auto">
            <a:xfrm>
              <a:off x="5319" y="909"/>
              <a:ext cx="38" cy="38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45" name="Oval 18"/>
            <p:cNvSpPr>
              <a:spLocks noChangeArrowheads="1"/>
            </p:cNvSpPr>
            <p:nvPr/>
          </p:nvSpPr>
          <p:spPr bwMode="auto">
            <a:xfrm>
              <a:off x="3547" y="1306"/>
              <a:ext cx="38" cy="38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46" name="Oval 19"/>
            <p:cNvSpPr>
              <a:spLocks noChangeArrowheads="1"/>
            </p:cNvSpPr>
            <p:nvPr/>
          </p:nvSpPr>
          <p:spPr bwMode="auto">
            <a:xfrm>
              <a:off x="4646" y="2153"/>
              <a:ext cx="38" cy="38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127" name="Object 20"/>
            <p:cNvGraphicFramePr>
              <a:graphicFrameLocks noChangeAspect="1"/>
            </p:cNvGraphicFramePr>
            <p:nvPr/>
          </p:nvGraphicFramePr>
          <p:xfrm>
            <a:off x="3593" y="2319"/>
            <a:ext cx="191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8" name="Equation" r:id="rId10" imgW="164880" imgH="177480" progId="Equation.DSMT4">
                    <p:embed/>
                  </p:oleObj>
                </mc:Choice>
                <mc:Fallback>
                  <p:oleObj name="Equation" r:id="rId10" imgW="164880" imgH="17748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3" y="2319"/>
                          <a:ext cx="191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8" name="Object 21"/>
            <p:cNvGraphicFramePr>
              <a:graphicFrameLocks noChangeAspect="1"/>
            </p:cNvGraphicFramePr>
            <p:nvPr/>
          </p:nvGraphicFramePr>
          <p:xfrm>
            <a:off x="4142" y="2231"/>
            <a:ext cx="176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9" name="Equation" r:id="rId12" imgW="164880" imgH="164880" progId="Equation.DSMT4">
                    <p:embed/>
                  </p:oleObj>
                </mc:Choice>
                <mc:Fallback>
                  <p:oleObj name="Equation" r:id="rId12" imgW="164880" imgH="16488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2" y="2231"/>
                          <a:ext cx="176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9" name="Object 22"/>
            <p:cNvGraphicFramePr>
              <a:graphicFrameLocks noChangeAspect="1"/>
            </p:cNvGraphicFramePr>
            <p:nvPr/>
          </p:nvGraphicFramePr>
          <p:xfrm>
            <a:off x="4509" y="1593"/>
            <a:ext cx="21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0" name="Equation" r:id="rId14" imgW="203040" imgH="164880" progId="Equation.DSMT4">
                    <p:embed/>
                  </p:oleObj>
                </mc:Choice>
                <mc:Fallback>
                  <p:oleObj name="Equation" r:id="rId14" imgW="203040" imgH="16488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9" y="1593"/>
                          <a:ext cx="21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" name="Object 23"/>
            <p:cNvGraphicFramePr>
              <a:graphicFrameLocks noChangeAspect="1"/>
            </p:cNvGraphicFramePr>
            <p:nvPr/>
          </p:nvGraphicFramePr>
          <p:xfrm>
            <a:off x="3417" y="1657"/>
            <a:ext cx="230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1" name="Equation" r:id="rId16" imgW="215640" imgH="228600" progId="Equation.DSMT4">
                    <p:embed/>
                  </p:oleObj>
                </mc:Choice>
                <mc:Fallback>
                  <p:oleObj name="Equation" r:id="rId16" imgW="215640" imgH="2286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7" y="1657"/>
                          <a:ext cx="230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" name="Object 24"/>
            <p:cNvGraphicFramePr>
              <a:graphicFrameLocks noChangeAspect="1"/>
            </p:cNvGraphicFramePr>
            <p:nvPr/>
          </p:nvGraphicFramePr>
          <p:xfrm>
            <a:off x="4149" y="1589"/>
            <a:ext cx="146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2" name="Equation" r:id="rId18" imgW="114120" imgH="126720" progId="Equation.DSMT4">
                    <p:embed/>
                  </p:oleObj>
                </mc:Choice>
                <mc:Fallback>
                  <p:oleObj name="Equation" r:id="rId18" imgW="114120" imgH="12672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9" y="1589"/>
                          <a:ext cx="146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2" name="Object 25"/>
            <p:cNvGraphicFramePr>
              <a:graphicFrameLocks noChangeAspect="1"/>
            </p:cNvGraphicFramePr>
            <p:nvPr/>
          </p:nvGraphicFramePr>
          <p:xfrm>
            <a:off x="4300" y="948"/>
            <a:ext cx="195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3" name="Equation" r:id="rId20" imgW="152280" imgH="164880" progId="Equation.DSMT4">
                    <p:embed/>
                  </p:oleObj>
                </mc:Choice>
                <mc:Fallback>
                  <p:oleObj name="Equation" r:id="rId20" imgW="152280" imgH="16488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0" y="948"/>
                          <a:ext cx="195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3" name="Object 26"/>
            <p:cNvGraphicFramePr>
              <a:graphicFrameLocks noChangeAspect="1"/>
            </p:cNvGraphicFramePr>
            <p:nvPr/>
          </p:nvGraphicFramePr>
          <p:xfrm>
            <a:off x="3840" y="1315"/>
            <a:ext cx="160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4" name="Equation" r:id="rId22" imgW="152280" imgH="164880" progId="Equation.DSMT4">
                    <p:embed/>
                  </p:oleObj>
                </mc:Choice>
                <mc:Fallback>
                  <p:oleObj name="Equation" r:id="rId22" imgW="152280" imgH="16488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315"/>
                          <a:ext cx="160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4" name="Object 27"/>
            <p:cNvGraphicFramePr>
              <a:graphicFrameLocks noChangeAspect="1"/>
            </p:cNvGraphicFramePr>
            <p:nvPr/>
          </p:nvGraphicFramePr>
          <p:xfrm>
            <a:off x="4999" y="1534"/>
            <a:ext cx="455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5" name="Equation" r:id="rId24" imgW="355320" imgH="164880" progId="Equation.DSMT4">
                    <p:embed/>
                  </p:oleObj>
                </mc:Choice>
                <mc:Fallback>
                  <p:oleObj name="Equation" r:id="rId24" imgW="355320" imgH="16488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9" y="1534"/>
                          <a:ext cx="455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130217"/>
              </p:ext>
            </p:extLst>
          </p:nvPr>
        </p:nvGraphicFramePr>
        <p:xfrm>
          <a:off x="477838" y="984257"/>
          <a:ext cx="6388100" cy="337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6" name="Equation" r:id="rId26" imgW="3898800" imgH="2057400" progId="Equation.DSMT4">
                  <p:embed/>
                </p:oleObj>
              </mc:Choice>
              <mc:Fallback>
                <p:oleObj name="Equation" r:id="rId26" imgW="3898800" imgH="20574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984257"/>
                        <a:ext cx="6388100" cy="337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177059"/>
              </p:ext>
            </p:extLst>
          </p:nvPr>
        </p:nvGraphicFramePr>
        <p:xfrm>
          <a:off x="6791325" y="5589588"/>
          <a:ext cx="20288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7" name="Equation" r:id="rId28" imgW="1295280" imgH="482400" progId="Equation.DSMT4">
                  <p:embed/>
                </p:oleObj>
              </mc:Choice>
              <mc:Fallback>
                <p:oleObj name="Equation" r:id="rId28" imgW="1295280" imgH="4824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1325" y="5589588"/>
                        <a:ext cx="2028825" cy="7556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1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6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4.3.1 </a:t>
            </a:r>
            <a:r>
              <a:rPr lang="zh-CN" altLang="en-US" smtClean="0"/>
              <a:t>第三体摄动的摄动函数</a:t>
            </a:r>
          </a:p>
        </p:txBody>
      </p:sp>
      <p:graphicFrame>
        <p:nvGraphicFramePr>
          <p:cNvPr id="27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308447"/>
              </p:ext>
            </p:extLst>
          </p:nvPr>
        </p:nvGraphicFramePr>
        <p:xfrm>
          <a:off x="461966" y="4432827"/>
          <a:ext cx="5389562" cy="207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8" name="Equation" r:id="rId30" imgW="3288960" imgH="1269720" progId="Equation.DSMT4">
                  <p:embed/>
                </p:oleObj>
              </mc:Choice>
              <mc:Fallback>
                <p:oleObj name="Equation" r:id="rId30" imgW="3288960" imgH="1269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6" y="4432827"/>
                        <a:ext cx="5389562" cy="207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181724"/>
              </p:ext>
            </p:extLst>
          </p:nvPr>
        </p:nvGraphicFramePr>
        <p:xfrm>
          <a:off x="387859" y="1044575"/>
          <a:ext cx="4795837" cy="212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2" name="Equation" r:id="rId4" imgW="2692080" imgH="1193760" progId="Equation.DSMT4">
                  <p:embed/>
                </p:oleObj>
              </mc:Choice>
              <mc:Fallback>
                <p:oleObj name="Equation" r:id="rId4" imgW="2692080" imgH="11937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59" y="1044575"/>
                        <a:ext cx="4795837" cy="212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8" name="Group 7"/>
          <p:cNvGrpSpPr>
            <a:grpSpLocks/>
          </p:cNvGrpSpPr>
          <p:nvPr/>
        </p:nvGrpSpPr>
        <p:grpSpPr bwMode="auto">
          <a:xfrm>
            <a:off x="5424488" y="1052513"/>
            <a:ext cx="3486150" cy="2679700"/>
            <a:chOff x="2994" y="1521"/>
            <a:chExt cx="2196" cy="1688"/>
          </a:xfrm>
        </p:grpSpPr>
        <p:sp>
          <p:nvSpPr>
            <p:cNvPr id="6160" name="Line 8"/>
            <p:cNvSpPr>
              <a:spLocks noChangeShapeType="1"/>
            </p:cNvSpPr>
            <p:nvPr/>
          </p:nvSpPr>
          <p:spPr bwMode="auto">
            <a:xfrm flipV="1">
              <a:off x="3132" y="1611"/>
              <a:ext cx="1764" cy="40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61" name="Line 9"/>
            <p:cNvSpPr>
              <a:spLocks noChangeShapeType="1"/>
            </p:cNvSpPr>
            <p:nvPr/>
          </p:nvSpPr>
          <p:spPr bwMode="auto">
            <a:xfrm>
              <a:off x="3151" y="2017"/>
              <a:ext cx="1089" cy="84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62" name="Line 10"/>
            <p:cNvSpPr>
              <a:spLocks noChangeShapeType="1"/>
            </p:cNvSpPr>
            <p:nvPr/>
          </p:nvSpPr>
          <p:spPr bwMode="auto">
            <a:xfrm flipV="1">
              <a:off x="4241" y="1631"/>
              <a:ext cx="675" cy="122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63" name="Line 11"/>
            <p:cNvSpPr>
              <a:spLocks noChangeShapeType="1"/>
            </p:cNvSpPr>
            <p:nvPr/>
          </p:nvSpPr>
          <p:spPr bwMode="auto">
            <a:xfrm flipV="1">
              <a:off x="3315" y="1623"/>
              <a:ext cx="1584" cy="13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64" name="Line 12"/>
            <p:cNvSpPr>
              <a:spLocks noChangeShapeType="1"/>
            </p:cNvSpPr>
            <p:nvPr/>
          </p:nvSpPr>
          <p:spPr bwMode="auto">
            <a:xfrm flipV="1">
              <a:off x="3325" y="2875"/>
              <a:ext cx="891" cy="1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65" name="Line 13"/>
            <p:cNvSpPr>
              <a:spLocks noChangeShapeType="1"/>
            </p:cNvSpPr>
            <p:nvPr/>
          </p:nvSpPr>
          <p:spPr bwMode="auto">
            <a:xfrm flipH="1" flipV="1">
              <a:off x="3146" y="2003"/>
              <a:ext cx="153" cy="9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66" name="Freeform 14"/>
            <p:cNvSpPr>
              <a:spLocks/>
            </p:cNvSpPr>
            <p:nvPr/>
          </p:nvSpPr>
          <p:spPr bwMode="auto">
            <a:xfrm>
              <a:off x="3330" y="1971"/>
              <a:ext cx="50" cy="180"/>
            </a:xfrm>
            <a:custGeom>
              <a:avLst/>
              <a:gdLst>
                <a:gd name="T0" fmla="*/ 0 w 50"/>
                <a:gd name="T1" fmla="*/ 180 h 180"/>
                <a:gd name="T2" fmla="*/ 45 w 50"/>
                <a:gd name="T3" fmla="*/ 99 h 180"/>
                <a:gd name="T4" fmla="*/ 27 w 50"/>
                <a:gd name="T5" fmla="*/ 0 h 180"/>
                <a:gd name="T6" fmla="*/ 0 60000 65536"/>
                <a:gd name="T7" fmla="*/ 0 60000 65536"/>
                <a:gd name="T8" fmla="*/ 0 60000 65536"/>
                <a:gd name="T9" fmla="*/ 0 w 50"/>
                <a:gd name="T10" fmla="*/ 0 h 180"/>
                <a:gd name="T11" fmla="*/ 50 w 50"/>
                <a:gd name="T12" fmla="*/ 180 h 1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80">
                  <a:moveTo>
                    <a:pt x="0" y="180"/>
                  </a:moveTo>
                  <a:cubicBezTo>
                    <a:pt x="20" y="154"/>
                    <a:pt x="40" y="129"/>
                    <a:pt x="45" y="99"/>
                  </a:cubicBezTo>
                  <a:cubicBezTo>
                    <a:pt x="50" y="69"/>
                    <a:pt x="38" y="34"/>
                    <a:pt x="27" y="0"/>
                  </a:cubicBezTo>
                </a:path>
              </a:pathLst>
            </a:custGeom>
            <a:noFill/>
            <a:ln w="1905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147" name="Object 15"/>
            <p:cNvGraphicFramePr>
              <a:graphicFrameLocks noChangeAspect="1"/>
            </p:cNvGraphicFramePr>
            <p:nvPr/>
          </p:nvGraphicFramePr>
          <p:xfrm>
            <a:off x="3023" y="1728"/>
            <a:ext cx="24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3" name="Equation" r:id="rId6" imgW="203040" imgH="228600" progId="Equation.DSMT4">
                    <p:embed/>
                  </p:oleObj>
                </mc:Choice>
                <mc:Fallback>
                  <p:oleObj name="Equation" r:id="rId6" imgW="203040" imgH="2286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3" y="1728"/>
                          <a:ext cx="241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8" name="Object 16"/>
            <p:cNvGraphicFramePr>
              <a:graphicFrameLocks noChangeAspect="1"/>
            </p:cNvGraphicFramePr>
            <p:nvPr/>
          </p:nvGraphicFramePr>
          <p:xfrm>
            <a:off x="4233" y="2900"/>
            <a:ext cx="196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4" name="Equation" r:id="rId8" imgW="164880" imgH="139680" progId="Equation.DSMT4">
                    <p:embed/>
                  </p:oleObj>
                </mc:Choice>
                <mc:Fallback>
                  <p:oleObj name="Equation" r:id="rId8" imgW="164880" imgH="13968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3" y="2900"/>
                          <a:ext cx="196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9" name="Object 17"/>
            <p:cNvGraphicFramePr>
              <a:graphicFrameLocks noChangeAspect="1"/>
            </p:cNvGraphicFramePr>
            <p:nvPr/>
          </p:nvGraphicFramePr>
          <p:xfrm>
            <a:off x="4964" y="1521"/>
            <a:ext cx="226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5" name="Equation" r:id="rId10" imgW="190440" imgH="177480" progId="Equation.DSMT4">
                    <p:embed/>
                  </p:oleObj>
                </mc:Choice>
                <mc:Fallback>
                  <p:oleObj name="Equation" r:id="rId10" imgW="190440" imgH="17748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4" y="1521"/>
                          <a:ext cx="226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7" name="Oval 18"/>
            <p:cNvSpPr>
              <a:spLocks noChangeArrowheads="1"/>
            </p:cNvSpPr>
            <p:nvPr/>
          </p:nvSpPr>
          <p:spPr bwMode="auto">
            <a:xfrm>
              <a:off x="4896" y="1593"/>
              <a:ext cx="38" cy="38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68" name="Oval 19"/>
            <p:cNvSpPr>
              <a:spLocks noChangeArrowheads="1"/>
            </p:cNvSpPr>
            <p:nvPr/>
          </p:nvSpPr>
          <p:spPr bwMode="auto">
            <a:xfrm>
              <a:off x="3124" y="1990"/>
              <a:ext cx="38" cy="38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69" name="Oval 20"/>
            <p:cNvSpPr>
              <a:spLocks noChangeArrowheads="1"/>
            </p:cNvSpPr>
            <p:nvPr/>
          </p:nvSpPr>
          <p:spPr bwMode="auto">
            <a:xfrm>
              <a:off x="4223" y="2837"/>
              <a:ext cx="38" cy="38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150" name="Object 21"/>
            <p:cNvGraphicFramePr>
              <a:graphicFrameLocks noChangeAspect="1"/>
            </p:cNvGraphicFramePr>
            <p:nvPr/>
          </p:nvGraphicFramePr>
          <p:xfrm>
            <a:off x="3170" y="3003"/>
            <a:ext cx="191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6" name="Equation" r:id="rId12" imgW="164880" imgH="177480" progId="Equation.DSMT4">
                    <p:embed/>
                  </p:oleObj>
                </mc:Choice>
                <mc:Fallback>
                  <p:oleObj name="Equation" r:id="rId12" imgW="164880" imgH="17748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0" y="3003"/>
                          <a:ext cx="191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1" name="Object 22"/>
            <p:cNvGraphicFramePr>
              <a:graphicFrameLocks noChangeAspect="1"/>
            </p:cNvGraphicFramePr>
            <p:nvPr/>
          </p:nvGraphicFramePr>
          <p:xfrm>
            <a:off x="3719" y="2915"/>
            <a:ext cx="176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7" name="Equation" r:id="rId14" imgW="164880" imgH="164880" progId="Equation.DSMT4">
                    <p:embed/>
                  </p:oleObj>
                </mc:Choice>
                <mc:Fallback>
                  <p:oleObj name="Equation" r:id="rId14" imgW="164880" imgH="16488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9" y="2915"/>
                          <a:ext cx="176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2" name="Object 23"/>
            <p:cNvGraphicFramePr>
              <a:graphicFrameLocks noChangeAspect="1"/>
            </p:cNvGraphicFramePr>
            <p:nvPr/>
          </p:nvGraphicFramePr>
          <p:xfrm>
            <a:off x="4086" y="2277"/>
            <a:ext cx="21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8" name="Equation" r:id="rId16" imgW="203040" imgH="164880" progId="Equation.DSMT4">
                    <p:embed/>
                  </p:oleObj>
                </mc:Choice>
                <mc:Fallback>
                  <p:oleObj name="Equation" r:id="rId16" imgW="203040" imgH="16488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6" y="2277"/>
                          <a:ext cx="21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3" name="Object 24"/>
            <p:cNvGraphicFramePr>
              <a:graphicFrameLocks noChangeAspect="1"/>
            </p:cNvGraphicFramePr>
            <p:nvPr/>
          </p:nvGraphicFramePr>
          <p:xfrm>
            <a:off x="2994" y="2341"/>
            <a:ext cx="230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9" name="Equation" r:id="rId18" imgW="215640" imgH="228600" progId="Equation.DSMT4">
                    <p:embed/>
                  </p:oleObj>
                </mc:Choice>
                <mc:Fallback>
                  <p:oleObj name="Equation" r:id="rId18" imgW="215640" imgH="2286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4" y="2341"/>
                          <a:ext cx="230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4" name="Object 25"/>
            <p:cNvGraphicFramePr>
              <a:graphicFrameLocks noChangeAspect="1"/>
            </p:cNvGraphicFramePr>
            <p:nvPr/>
          </p:nvGraphicFramePr>
          <p:xfrm>
            <a:off x="3726" y="2273"/>
            <a:ext cx="146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20" name="Equation" r:id="rId20" imgW="114120" imgH="126720" progId="Equation.DSMT4">
                    <p:embed/>
                  </p:oleObj>
                </mc:Choice>
                <mc:Fallback>
                  <p:oleObj name="Equation" r:id="rId20" imgW="114120" imgH="12672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6" y="2273"/>
                          <a:ext cx="146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5" name="Object 26"/>
            <p:cNvGraphicFramePr>
              <a:graphicFrameLocks noChangeAspect="1"/>
            </p:cNvGraphicFramePr>
            <p:nvPr/>
          </p:nvGraphicFramePr>
          <p:xfrm>
            <a:off x="3877" y="1632"/>
            <a:ext cx="195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21" name="Equation" r:id="rId22" imgW="152280" imgH="164880" progId="Equation.DSMT4">
                    <p:embed/>
                  </p:oleObj>
                </mc:Choice>
                <mc:Fallback>
                  <p:oleObj name="Equation" r:id="rId22" imgW="152280" imgH="16488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7" y="1632"/>
                          <a:ext cx="195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6" name="Object 27"/>
            <p:cNvGraphicFramePr>
              <a:graphicFrameLocks noChangeAspect="1"/>
            </p:cNvGraphicFramePr>
            <p:nvPr/>
          </p:nvGraphicFramePr>
          <p:xfrm>
            <a:off x="3417" y="1999"/>
            <a:ext cx="160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22" name="Equation" r:id="rId24" imgW="152280" imgH="164880" progId="Equation.DSMT4">
                    <p:embed/>
                  </p:oleObj>
                </mc:Choice>
                <mc:Fallback>
                  <p:oleObj name="Equation" r:id="rId24" imgW="152280" imgH="16488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7" y="1999"/>
                          <a:ext cx="160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7" name="Object 28"/>
            <p:cNvGraphicFramePr>
              <a:graphicFrameLocks noChangeAspect="1"/>
            </p:cNvGraphicFramePr>
            <p:nvPr/>
          </p:nvGraphicFramePr>
          <p:xfrm>
            <a:off x="4576" y="2218"/>
            <a:ext cx="455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23" name="Equation" r:id="rId26" imgW="355320" imgH="164880" progId="Equation.DSMT4">
                    <p:embed/>
                  </p:oleObj>
                </mc:Choice>
                <mc:Fallback>
                  <p:oleObj name="Equation" r:id="rId26" imgW="355320" imgH="16488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6" y="2218"/>
                          <a:ext cx="455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9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4.3.1 </a:t>
            </a:r>
            <a:r>
              <a:rPr lang="zh-CN" altLang="en-US" smtClean="0"/>
              <a:t>第三体摄动的摄动函数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073072"/>
              </p:ext>
            </p:extLst>
          </p:nvPr>
        </p:nvGraphicFramePr>
        <p:xfrm>
          <a:off x="424109" y="3550036"/>
          <a:ext cx="7691437" cy="316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4" name="Equation" r:id="rId28" imgW="4317840" imgH="1777680" progId="Equation.DSMT4">
                  <p:embed/>
                </p:oleObj>
              </mc:Choice>
              <mc:Fallback>
                <p:oleObj name="Equation" r:id="rId28" imgW="4317840" imgH="17776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09" y="3550036"/>
                        <a:ext cx="7691437" cy="316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 bwMode="auto">
          <a:xfrm>
            <a:off x="426128" y="3302000"/>
            <a:ext cx="41458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764477"/>
              </p:ext>
            </p:extLst>
          </p:nvPr>
        </p:nvGraphicFramePr>
        <p:xfrm>
          <a:off x="357981" y="1037965"/>
          <a:ext cx="8428038" cy="288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" name="Equation" r:id="rId4" imgW="4902120" imgH="1676160" progId="Equation.DSMT4">
                  <p:embed/>
                </p:oleObj>
              </mc:Choice>
              <mc:Fallback>
                <p:oleObj name="Equation" r:id="rId4" imgW="4902120" imgH="1676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81" y="1037965"/>
                        <a:ext cx="8428038" cy="288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4.3.1 </a:t>
            </a:r>
            <a:r>
              <a:rPr lang="zh-CN" altLang="en-US" smtClean="0"/>
              <a:t>第三体摄动的摄动函数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064706"/>
              </p:ext>
            </p:extLst>
          </p:nvPr>
        </p:nvGraphicFramePr>
        <p:xfrm>
          <a:off x="341313" y="4068761"/>
          <a:ext cx="8534400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" name="Equation" r:id="rId6" imgW="4965480" imgH="1155600" progId="Equation.DSMT4">
                  <p:embed/>
                </p:oleObj>
              </mc:Choice>
              <mc:Fallback>
                <p:oleObj name="Equation" r:id="rId6" imgW="4965480" imgH="1155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3" y="4068761"/>
                        <a:ext cx="8534400" cy="198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428280"/>
              </p:ext>
            </p:extLst>
          </p:nvPr>
        </p:nvGraphicFramePr>
        <p:xfrm>
          <a:off x="872595" y="6257923"/>
          <a:ext cx="27082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" name="Equation" r:id="rId8" imgW="1574640" imgH="203040" progId="Equation.DSMT4">
                  <p:embed/>
                </p:oleObj>
              </mc:Choice>
              <mc:Fallback>
                <p:oleObj name="Equation" r:id="rId8" imgW="1574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595" y="6257923"/>
                        <a:ext cx="2708275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3" b="1743"/>
          <a:stretch>
            <a:fillRect/>
          </a:stretch>
        </p:blipFill>
        <p:spPr bwMode="auto">
          <a:xfrm rot="-60000">
            <a:off x="4057650" y="1054100"/>
            <a:ext cx="4618038" cy="554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228725"/>
            <a:ext cx="2855912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 Box 8"/>
          <p:cNvSpPr txBox="1">
            <a:spLocks noChangeArrowheads="1"/>
          </p:cNvSpPr>
          <p:nvPr/>
        </p:nvSpPr>
        <p:spPr bwMode="auto">
          <a:xfrm>
            <a:off x="468313" y="5084763"/>
            <a:ext cx="2951162" cy="133985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zh-CN" sz="2000" dirty="0">
                <a:latin typeface="Myriad Roman" charset="0"/>
              </a:rPr>
              <a:t>1849</a:t>
            </a:r>
            <a:r>
              <a:rPr lang="zh-CN" altLang="en-GB" sz="2000" dirty="0">
                <a:latin typeface="Myriad Roman" charset="0"/>
              </a:rPr>
              <a:t>年</a:t>
            </a:r>
            <a:r>
              <a:rPr lang="en-GB" altLang="zh-CN" sz="2000" dirty="0">
                <a:latin typeface="Myriad Roman" charset="0"/>
              </a:rPr>
              <a:t>B.</a:t>
            </a:r>
            <a:r>
              <a:rPr lang="zh-CN" altLang="en-GB" sz="2000" dirty="0">
                <a:latin typeface="Myriad Roman" charset="0"/>
              </a:rPr>
              <a:t> </a:t>
            </a:r>
            <a:r>
              <a:rPr lang="en-GB" altLang="zh-CN" sz="2000" dirty="0">
                <a:latin typeface="Myriad Roman" charset="0"/>
              </a:rPr>
              <a:t>Peirce</a:t>
            </a:r>
            <a:r>
              <a:rPr lang="zh-CN" altLang="en-GB" sz="2000" dirty="0">
                <a:latin typeface="Myriad Roman" charset="0"/>
              </a:rPr>
              <a:t>在第一期</a:t>
            </a:r>
            <a:r>
              <a:rPr lang="en-GB" altLang="zh-CN" sz="2000" dirty="0">
                <a:latin typeface="Myriad Roman" charset="0"/>
              </a:rPr>
              <a:t> </a:t>
            </a:r>
            <a:r>
              <a:rPr lang="en-GB" altLang="zh-CN" sz="2000" i="1" dirty="0">
                <a:latin typeface="Myriad Roman" charset="0"/>
              </a:rPr>
              <a:t>Astronomical Journal </a:t>
            </a:r>
            <a:r>
              <a:rPr lang="zh-CN" altLang="en-GB" sz="2000" dirty="0">
                <a:latin typeface="Myriad Roman" charset="0"/>
              </a:rPr>
              <a:t>上发表展开到偏心率和轨道倾角的</a:t>
            </a:r>
            <a:r>
              <a:rPr lang="en-GB" altLang="zh-CN" sz="2000" dirty="0">
                <a:latin typeface="Myriad Roman" charset="0"/>
              </a:rPr>
              <a:t>6</a:t>
            </a:r>
            <a:r>
              <a:rPr lang="zh-CN" altLang="en-GB" sz="2000" dirty="0">
                <a:latin typeface="Myriad Roman" charset="0"/>
              </a:rPr>
              <a:t>阶的展开式</a:t>
            </a:r>
            <a:endParaRPr lang="en-GB" altLang="zh-CN" sz="2000" dirty="0">
              <a:latin typeface="Myriad Roman" charset="0"/>
            </a:endParaRPr>
          </a:p>
        </p:txBody>
      </p:sp>
      <p:sp>
        <p:nvSpPr>
          <p:cNvPr id="3379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4.3.2 </a:t>
            </a:r>
            <a:r>
              <a:rPr lang="zh-CN" altLang="en-US" smtClean="0"/>
              <a:t>摄动函数展开的历史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4319588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ext Box 8"/>
          <p:cNvSpPr txBox="1">
            <a:spLocks noChangeArrowheads="1"/>
          </p:cNvSpPr>
          <p:nvPr/>
        </p:nvSpPr>
        <p:spPr bwMode="auto">
          <a:xfrm>
            <a:off x="433388" y="4872038"/>
            <a:ext cx="2867025" cy="164465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zh-CN" sz="2000">
                <a:latin typeface="Myriad Roman" charset="0"/>
              </a:rPr>
              <a:t>1855</a:t>
            </a:r>
            <a:r>
              <a:rPr lang="zh-CN" altLang="en-GB" sz="2000">
                <a:latin typeface="Myriad Roman" charset="0"/>
              </a:rPr>
              <a:t>年</a:t>
            </a:r>
            <a:r>
              <a:rPr lang="en-GB" altLang="zh-CN" sz="2000">
                <a:latin typeface="Myriad Roman" charset="0"/>
              </a:rPr>
              <a:t>Le Verrier </a:t>
            </a:r>
            <a:r>
              <a:rPr lang="zh-CN" altLang="en-GB" sz="2000">
                <a:latin typeface="Myriad Roman" charset="0"/>
              </a:rPr>
              <a:t>发表了</a:t>
            </a:r>
            <a:r>
              <a:rPr lang="en-GB" altLang="zh-CN" sz="2000">
                <a:latin typeface="Myriad Roman" charset="0"/>
              </a:rPr>
              <a:t>7</a:t>
            </a:r>
            <a:r>
              <a:rPr lang="zh-CN" altLang="en-GB" sz="2000">
                <a:latin typeface="Myriad Roman" charset="0"/>
              </a:rPr>
              <a:t>阶的展开式</a:t>
            </a:r>
            <a:r>
              <a:rPr lang="en-GB" altLang="zh-CN" sz="2000">
                <a:latin typeface="Myriad Roman" charset="0"/>
              </a:rPr>
              <a:t>.</a:t>
            </a:r>
            <a:r>
              <a:rPr lang="zh-CN" altLang="en-GB" sz="2000">
                <a:latin typeface="Myriad Roman" charset="0"/>
              </a:rPr>
              <a:t>其中一些小错误被</a:t>
            </a:r>
            <a:r>
              <a:rPr lang="en-GB" altLang="zh-CN" sz="2000">
                <a:latin typeface="Myriad Roman" charset="0"/>
              </a:rPr>
              <a:t>Boquet</a:t>
            </a:r>
            <a:r>
              <a:rPr lang="zh-CN" altLang="en-GB" sz="2000">
                <a:latin typeface="Myriad Roman" charset="0"/>
              </a:rPr>
              <a:t>纠正</a:t>
            </a:r>
            <a:r>
              <a:rPr lang="en-GB" altLang="zh-CN" sz="2000">
                <a:latin typeface="Myriad Roman" charset="0"/>
              </a:rPr>
              <a:t>(1889),</a:t>
            </a:r>
            <a:r>
              <a:rPr lang="zh-CN" altLang="en-GB" sz="2000">
                <a:latin typeface="Myriad Roman" charset="0"/>
              </a:rPr>
              <a:t>一个大错误被</a:t>
            </a:r>
            <a:r>
              <a:rPr lang="en-GB" altLang="zh-CN" sz="2000">
                <a:latin typeface="Myriad Roman" charset="0"/>
              </a:rPr>
              <a:t>Murray</a:t>
            </a:r>
            <a:r>
              <a:rPr lang="zh-CN" altLang="en-GB" sz="2000">
                <a:latin typeface="Myriad Roman" charset="0"/>
              </a:rPr>
              <a:t>纠正</a:t>
            </a:r>
            <a:r>
              <a:rPr lang="en-GB" altLang="zh-CN" sz="2000">
                <a:latin typeface="Myriad Roman" charset="0"/>
              </a:rPr>
              <a:t>(1985</a:t>
            </a:r>
            <a:r>
              <a:rPr lang="en-GB" altLang="zh-CN" sz="2000">
                <a:solidFill>
                  <a:srgbClr val="FF0000"/>
                </a:solidFill>
                <a:latin typeface="Myriad Roman" charset="0"/>
              </a:rPr>
              <a:t>!!!</a:t>
            </a:r>
            <a:r>
              <a:rPr lang="en-GB" altLang="zh-CN" sz="2000">
                <a:latin typeface="Myriad Roman" charset="0"/>
              </a:rPr>
              <a:t>).</a:t>
            </a:r>
          </a:p>
        </p:txBody>
      </p:sp>
      <p:pic>
        <p:nvPicPr>
          <p:cNvPr id="3482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295400"/>
            <a:ext cx="2840038" cy="32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4.3.2 </a:t>
            </a:r>
            <a:r>
              <a:rPr lang="zh-CN" altLang="en-US" smtClean="0"/>
              <a:t>摄动函数展开的历史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lf02">
  <a:themeElements>
    <a:clrScheme name="self0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elf0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self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self02</Template>
  <TotalTime>16833</TotalTime>
  <Words>612</Words>
  <Application>Microsoft Office PowerPoint</Application>
  <PresentationFormat>全屏显示(4:3)</PresentationFormat>
  <Paragraphs>100</Paragraphs>
  <Slides>40</Slides>
  <Notes>37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Myriad Roman</vt:lpstr>
      <vt:lpstr>宋体</vt:lpstr>
      <vt:lpstr>Arial</vt:lpstr>
      <vt:lpstr>Times New Roman</vt:lpstr>
      <vt:lpstr>Wingdings</vt:lpstr>
      <vt:lpstr>self02</vt:lpstr>
      <vt:lpstr>Equation</vt:lpstr>
      <vt:lpstr>MathType 6.0 Equation</vt:lpstr>
      <vt:lpstr>Gauss型受摄运动方程</vt:lpstr>
      <vt:lpstr>Lagrange行星运动方程</vt:lpstr>
      <vt:lpstr>4.3 第三体摄动及其摄动函数展开</vt:lpstr>
      <vt:lpstr>4.3.1 第三体摄动的摄动函数</vt:lpstr>
      <vt:lpstr>4.3.1 第三体摄动的摄动函数</vt:lpstr>
      <vt:lpstr>4.3.1 第三体摄动的摄动函数</vt:lpstr>
      <vt:lpstr>4.3.1 第三体摄动的摄动函数</vt:lpstr>
      <vt:lpstr>4.3.2 摄动函数展开的历史</vt:lpstr>
      <vt:lpstr>4.3.2 摄动函数展开的历史</vt:lpstr>
      <vt:lpstr>4.3.2 摄动函数展开的历史</vt:lpstr>
      <vt:lpstr>4.3.2 摄动函数展开的历史</vt:lpstr>
      <vt:lpstr>4.3.2 摄动函数展开的历史</vt:lpstr>
      <vt:lpstr>4.3.2 摄动函数展开的历史</vt:lpstr>
      <vt:lpstr>4.3.2 摄动函数展开的历史</vt:lpstr>
      <vt:lpstr>4.3.3 摄动函数展开</vt:lpstr>
      <vt:lpstr>4.3.3 摄动函数展开</vt:lpstr>
      <vt:lpstr>4.3.3 摄动函数展开</vt:lpstr>
      <vt:lpstr>4.3.3 摄动函数展开</vt:lpstr>
      <vt:lpstr>4.3.3 摄动函数展开</vt:lpstr>
      <vt:lpstr>4.3.3 摄动函数展开</vt:lpstr>
      <vt:lpstr>4.3.3 摄动函数展开</vt:lpstr>
      <vt:lpstr>4.3.3 摄动函数展开</vt:lpstr>
      <vt:lpstr>4.3.3 摄动函数展开</vt:lpstr>
      <vt:lpstr>4.3.3 摄动函数展开</vt:lpstr>
      <vt:lpstr>4.3.3 摄动函数展开</vt:lpstr>
      <vt:lpstr>4.3.3 摄动函数展开</vt:lpstr>
      <vt:lpstr>4.3.3 摄动函数展开</vt:lpstr>
      <vt:lpstr>4.3.3 摄动函数展开</vt:lpstr>
      <vt:lpstr>4.3.3 摄动函数展开</vt:lpstr>
      <vt:lpstr>4.3.3 摄动函数展开</vt:lpstr>
      <vt:lpstr>4.3.3 摄动函数展开</vt:lpstr>
      <vt:lpstr>4.3.3 摄动函数展开</vt:lpstr>
      <vt:lpstr>4.3.3 摄动函数展开</vt:lpstr>
      <vt:lpstr>4.3.3 摄动函数展开</vt:lpstr>
      <vt:lpstr>4.3.3 再看一遍！</vt:lpstr>
      <vt:lpstr>4.3.3 再看一遍！</vt:lpstr>
      <vt:lpstr>4.3.3 再看一遍！</vt:lpstr>
      <vt:lpstr>4.3.3 摄动函数展开</vt:lpstr>
      <vt:lpstr>4.3.3 摄动函数展开</vt:lpstr>
      <vt:lpstr>4.3.3 摄动函数展开</vt:lpstr>
    </vt:vector>
  </TitlesOfParts>
  <Company>Astron. Dept., NJU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Chapt. 4.3</dc:title>
  <dc:subject>摄动函数展开</dc:subject>
  <dc:creator>ZhouLiyong</dc:creator>
  <cp:lastModifiedBy>dell</cp:lastModifiedBy>
  <cp:revision>498</cp:revision>
  <dcterms:created xsi:type="dcterms:W3CDTF">2005-02-21T07:43:32Z</dcterms:created>
  <dcterms:modified xsi:type="dcterms:W3CDTF">2015-05-04T08:10:34Z</dcterms:modified>
</cp:coreProperties>
</file>