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381" r:id="rId2"/>
    <p:sldId id="383" r:id="rId3"/>
    <p:sldId id="382" r:id="rId4"/>
    <p:sldId id="387" r:id="rId5"/>
    <p:sldId id="337" r:id="rId6"/>
    <p:sldId id="388" r:id="rId7"/>
    <p:sldId id="389" r:id="rId8"/>
    <p:sldId id="390" r:id="rId9"/>
    <p:sldId id="391" r:id="rId10"/>
    <p:sldId id="392" r:id="rId11"/>
    <p:sldId id="384" r:id="rId12"/>
    <p:sldId id="385" r:id="rId13"/>
    <p:sldId id="386" r:id="rId14"/>
    <p:sldId id="393" r:id="rId15"/>
    <p:sldId id="394" r:id="rId16"/>
    <p:sldId id="395" r:id="rId17"/>
    <p:sldId id="397" r:id="rId18"/>
    <p:sldId id="401" r:id="rId19"/>
    <p:sldId id="396" r:id="rId20"/>
    <p:sldId id="398" r:id="rId21"/>
    <p:sldId id="399" r:id="rId22"/>
    <p:sldId id="400" r:id="rId2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14" autoAdjust="0"/>
    <p:restoredTop sz="93526" autoAdjust="0"/>
  </p:normalViewPr>
  <p:slideViewPr>
    <p:cSldViewPr snapToGrid="0">
      <p:cViewPr varScale="1">
        <p:scale>
          <a:sx n="86" d="100"/>
          <a:sy n="86" d="100"/>
        </p:scale>
        <p:origin x="-78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BC6547-8DA9-4391-936A-8A8D19F6CE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9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5C76E674-BE46-43A8-B51E-5B6BD3B1B3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189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8FF514B-7EA2-4E8D-9BED-F3FEC4FEE174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24F4334-F041-4DCC-87B4-C82B1773F141}" type="slidenum">
              <a:rPr lang="en-US" altLang="zh-CN" smtClean="0"/>
              <a:pPr eaLnBrk="1" hangingPunct="1"/>
              <a:t>10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CD58347-F338-4999-A03C-D112B7600C7E}" type="slidenum">
              <a:rPr lang="en-US" altLang="zh-CN" smtClean="0"/>
              <a:pPr eaLnBrk="1" hangingPunct="1"/>
              <a:t>11</a:t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FFB3601-D2F8-4455-9E81-05803764D668}" type="slidenum">
              <a:rPr lang="en-US" altLang="zh-CN" smtClean="0"/>
              <a:pPr eaLnBrk="1" hangingPunct="1"/>
              <a:t>12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7747B1F-CA54-4AFD-95D1-74B82FBE71C3}" type="slidenum">
              <a:rPr lang="en-US" altLang="zh-CN" smtClean="0"/>
              <a:pPr eaLnBrk="1" hangingPunct="1"/>
              <a:t>13</a:t>
            </a:fld>
            <a:endParaRPr lang="en-US" altLang="zh-CN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59E41F8-83A7-4AA0-B8D6-709E0A0D4DA7}" type="slidenum">
              <a:rPr lang="en-US" altLang="zh-CN" smtClean="0"/>
              <a:pPr eaLnBrk="1" hangingPunct="1"/>
              <a:t>14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D67378C-3DD3-47B1-8573-F6D62814B32B}" type="slidenum">
              <a:rPr lang="en-US" altLang="zh-CN" smtClean="0"/>
              <a:pPr eaLnBrk="1" hangingPunct="1"/>
              <a:t>15</a:t>
            </a:fld>
            <a:endParaRPr lang="en-US" altLang="zh-CN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FEC0044-FCE1-4FE6-A7AC-390304830B0A}" type="slidenum">
              <a:rPr lang="en-US" altLang="zh-CN" smtClean="0"/>
              <a:pPr eaLnBrk="1" hangingPunct="1"/>
              <a:t>16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914EF07-9D55-4DBE-8E59-8B510E424E4D}" type="slidenum">
              <a:rPr lang="en-US" altLang="zh-CN" smtClean="0"/>
              <a:pPr eaLnBrk="1" hangingPunct="1"/>
              <a:t>17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9687C6B-B8DA-4E42-A6C3-479886044F9E}" type="slidenum">
              <a:rPr lang="en-US" altLang="zh-CN" smtClean="0"/>
              <a:pPr eaLnBrk="1" hangingPunct="1"/>
              <a:t>19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一方面是轨道倾角的相对意义；另一方面，是系统的角动量守恒。</a:t>
            </a:r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1C2BF11-09E9-4536-8466-2B52F485AD73}" type="slidenum">
              <a:rPr lang="en-US" altLang="zh-CN" smtClean="0"/>
              <a:pPr eaLnBrk="1" hangingPunct="1"/>
              <a:t>20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6C280B6-D612-4423-B103-6D10DC890B4C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第一步，找出摄动函数当中的相关项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长期项。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3C66954-10B3-4297-8A12-9859C528BB84}" type="slidenum">
              <a:rPr lang="en-US" altLang="zh-CN" smtClean="0"/>
              <a:pPr eaLnBrk="1" hangingPunct="1"/>
              <a:t>21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09FD4EC-9AFA-4E92-BADD-3C3CBB64FDEF}" type="slidenum">
              <a:rPr lang="en-US" altLang="zh-CN" smtClean="0"/>
              <a:pPr eaLnBrk="1" hangingPunct="1"/>
              <a:t>22</a:t>
            </a:fld>
            <a:endParaRPr lang="en-US" altLang="zh-CN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更多的行星，线性相加即可。</a:t>
            </a:r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55AEEEA-9171-4FC3-A420-430C67B85CFE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3D85679-6F84-41A3-B6FE-67D8218824D6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F41F876-276C-4BFB-8576-F0053B67789C}" type="slidenum">
              <a:rPr lang="en-US" altLang="zh-CN" smtClean="0"/>
              <a:pPr eaLnBrk="1" hangingPunct="1"/>
              <a:t>5</a:t>
            </a:fld>
            <a:endParaRPr lang="en-US" altLang="zh-CN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4C295FA-BA51-478B-A386-8C0D96ED2EE6}" type="slidenum">
              <a:rPr lang="en-US" altLang="zh-CN" smtClean="0"/>
              <a:pPr eaLnBrk="1" hangingPunct="1"/>
              <a:t>6</a:t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FA4C4DE-3D24-48B2-A921-335EA684E50A}" type="slidenum">
              <a:rPr lang="en-US" altLang="zh-CN" smtClean="0"/>
              <a:pPr eaLnBrk="1" hangingPunct="1"/>
              <a:t>7</a:t>
            </a:fld>
            <a:endParaRPr lang="en-US" altLang="zh-CN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9C2D250-D14E-49D2-98CE-ACFAD4826620}" type="slidenum">
              <a:rPr lang="en-US" altLang="zh-CN" smtClean="0"/>
              <a:pPr eaLnBrk="1" hangingPunct="1"/>
              <a:t>8</a:t>
            </a:fld>
            <a:endParaRPr lang="en-US" altLang="zh-CN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摄动函数又写回原来的格式（不用</a:t>
            </a:r>
            <a:r>
              <a:rPr lang="en-US" altLang="zh-CN" dirty="0" smtClean="0"/>
              <a:t>C_1,C_2…</a:t>
            </a:r>
            <a:r>
              <a:rPr lang="zh-CN" altLang="en-US" dirty="0" smtClean="0"/>
              <a:t>）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8F05AC0-3739-4DB3-8640-DD80037B9CBE}" type="slidenum">
              <a:rPr lang="en-US" altLang="zh-CN" smtClean="0"/>
              <a:pPr eaLnBrk="1" hangingPunct="1"/>
              <a:t>9</a:t>
            </a:fld>
            <a:endParaRPr lang="en-US" altLang="zh-CN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1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87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2413" y="188913"/>
            <a:ext cx="2084387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4488" y="188913"/>
            <a:ext cx="6105525" cy="5937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1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5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53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68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02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66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66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583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14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188913"/>
            <a:ext cx="655161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8435" name="Picture 3" descr="NJU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49238"/>
            <a:ext cx="16764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8564" name="Line 4"/>
          <p:cNvSpPr>
            <a:spLocks noChangeShapeType="1"/>
          </p:cNvSpPr>
          <p:nvPr/>
        </p:nvSpPr>
        <p:spPr bwMode="auto">
          <a:xfrm>
            <a:off x="457200" y="908050"/>
            <a:ext cx="8305800" cy="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8565" name="Line 5"/>
          <p:cNvSpPr>
            <a:spLocks noChangeShapeType="1"/>
          </p:cNvSpPr>
          <p:nvPr/>
        </p:nvSpPr>
        <p:spPr bwMode="auto">
          <a:xfrm>
            <a:off x="457200" y="831850"/>
            <a:ext cx="8305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6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5.wmf"/><Relationship Id="rId5" Type="http://schemas.openxmlformats.org/officeDocument/2006/relationships/image" Target="../media/image59.jpeg"/><Relationship Id="rId15" Type="http://schemas.openxmlformats.org/officeDocument/2006/relationships/image" Target="../media/image57.wmf"/><Relationship Id="rId10" Type="http://schemas.openxmlformats.org/officeDocument/2006/relationships/oleObject" Target="../embeddings/oleObject51.bin"/><Relationship Id="rId4" Type="http://schemas.openxmlformats.org/officeDocument/2006/relationships/image" Target="../media/image58.jpeg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5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454025" y="1165225"/>
          <a:ext cx="827087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4" imgW="4495680" imgH="685800" progId="Equation.DSMT4">
                  <p:embed/>
                </p:oleObj>
              </mc:Choice>
              <mc:Fallback>
                <p:oleObj name="Equation" r:id="rId4" imgW="449568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1165225"/>
                        <a:ext cx="8270875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9"/>
          <p:cNvGraphicFramePr>
            <a:graphicFrameLocks noChangeAspect="1"/>
          </p:cNvGraphicFramePr>
          <p:nvPr/>
        </p:nvGraphicFramePr>
        <p:xfrm>
          <a:off x="520700" y="3257550"/>
          <a:ext cx="8059738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6" imgW="4381200" imgH="1396800" progId="Equation.DSMT4">
                  <p:embed/>
                </p:oleObj>
              </mc:Choice>
              <mc:Fallback>
                <p:oleObj name="Equation" r:id="rId6" imgW="4381200" imgH="1396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3257550"/>
                        <a:ext cx="8059738" cy="257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 </a:t>
            </a:r>
            <a:r>
              <a:rPr lang="zh-CN" altLang="en-US" smtClean="0"/>
              <a:t>线性长期摄动理论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326643"/>
              </p:ext>
            </p:extLst>
          </p:nvPr>
        </p:nvGraphicFramePr>
        <p:xfrm>
          <a:off x="407988" y="1048765"/>
          <a:ext cx="8361362" cy="283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4" imgW="4876560" imgH="1650960" progId="Equation.DSMT4">
                  <p:embed/>
                </p:oleObj>
              </mc:Choice>
              <mc:Fallback>
                <p:oleObj name="Equation" r:id="rId4" imgW="4876560" imgH="1650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1048765"/>
                        <a:ext cx="8361362" cy="283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01766"/>
              </p:ext>
            </p:extLst>
          </p:nvPr>
        </p:nvGraphicFramePr>
        <p:xfrm>
          <a:off x="423863" y="4237157"/>
          <a:ext cx="840581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6" imgW="5321160" imgH="482400" progId="Equation.DSMT4">
                  <p:embed/>
                </p:oleObj>
              </mc:Choice>
              <mc:Fallback>
                <p:oleObj name="Equation" r:id="rId6" imgW="532116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4237157"/>
                        <a:ext cx="8405812" cy="762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1945" name="Object 9"/>
          <p:cNvGraphicFramePr>
            <a:graphicFrameLocks noChangeAspect="1"/>
          </p:cNvGraphicFramePr>
          <p:nvPr/>
        </p:nvGraphicFramePr>
        <p:xfrm>
          <a:off x="412750" y="5162550"/>
          <a:ext cx="8361363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Equation" r:id="rId8" imgW="4876560" imgH="749160" progId="Equation.DSMT4">
                  <p:embed/>
                </p:oleObj>
              </mc:Choice>
              <mc:Fallback>
                <p:oleObj name="Equation" r:id="rId8" imgW="4876560" imgH="749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5162550"/>
                        <a:ext cx="8361363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4.4.1 </a:t>
            </a:r>
            <a:r>
              <a:rPr lang="zh-CN" altLang="en-US" smtClean="0"/>
              <a:t>线性长期摄动函数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7" descr="S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4" t="9926" r="12129" b="7443"/>
          <a:stretch>
            <a:fillRect/>
          </a:stretch>
        </p:blipFill>
        <p:spPr bwMode="auto">
          <a:xfrm>
            <a:off x="914400" y="1476375"/>
            <a:ext cx="7202488" cy="524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4.4.1 </a:t>
            </a:r>
            <a:r>
              <a:rPr lang="zh-CN" altLang="en-US" smtClean="0"/>
              <a:t>线性长期摄动函数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8" descr="S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4" t="9926" r="12129" b="7443"/>
          <a:stretch>
            <a:fillRect/>
          </a:stretch>
        </p:blipFill>
        <p:spPr bwMode="auto">
          <a:xfrm>
            <a:off x="904875" y="1450975"/>
            <a:ext cx="7248525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4.4.1 </a:t>
            </a:r>
            <a:r>
              <a:rPr lang="zh-CN" altLang="en-US" smtClean="0"/>
              <a:t>线性长期摄动函数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8" descr="S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4" t="9926" r="12129" b="5956"/>
          <a:stretch>
            <a:fillRect/>
          </a:stretch>
        </p:blipFill>
        <p:spPr bwMode="auto">
          <a:xfrm>
            <a:off x="871538" y="1382713"/>
            <a:ext cx="7248525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4.4.1 </a:t>
            </a:r>
            <a:r>
              <a:rPr lang="zh-CN" altLang="en-US" smtClean="0"/>
              <a:t>线性长期摄动函数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889374"/>
              </p:ext>
            </p:extLst>
          </p:nvPr>
        </p:nvGraphicFramePr>
        <p:xfrm>
          <a:off x="423863" y="969453"/>
          <a:ext cx="7250112" cy="388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name="Equation" r:id="rId4" imgW="4165560" imgH="2234880" progId="Equation.DSMT4">
                  <p:embed/>
                </p:oleObj>
              </mc:Choice>
              <mc:Fallback>
                <p:oleObj name="Equation" r:id="rId4" imgW="4165560" imgH="22348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969453"/>
                        <a:ext cx="7250112" cy="388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002432"/>
              </p:ext>
            </p:extLst>
          </p:nvPr>
        </p:nvGraphicFramePr>
        <p:xfrm>
          <a:off x="7143034" y="3595867"/>
          <a:ext cx="16335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" name="Equation" r:id="rId6" imgW="952200" imgH="711000" progId="Equation.DSMT4">
                  <p:embed/>
                </p:oleObj>
              </mc:Choice>
              <mc:Fallback>
                <p:oleObj name="Equation" r:id="rId6" imgW="95220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034" y="3595867"/>
                        <a:ext cx="1633538" cy="120967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154488" y="2184401"/>
            <a:ext cx="2795587" cy="2646363"/>
            <a:chOff x="2617" y="1376"/>
            <a:chExt cx="1761" cy="1667"/>
          </a:xfrm>
        </p:grpSpPr>
        <p:sp>
          <p:nvSpPr>
            <p:cNvPr id="11271" name="Line 8"/>
            <p:cNvSpPr>
              <a:spLocks noChangeShapeType="1"/>
            </p:cNvSpPr>
            <p:nvPr/>
          </p:nvSpPr>
          <p:spPr bwMode="auto">
            <a:xfrm flipV="1">
              <a:off x="3414" y="1376"/>
              <a:ext cx="148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2" name="Line 9"/>
            <p:cNvSpPr>
              <a:spLocks noChangeShapeType="1"/>
            </p:cNvSpPr>
            <p:nvPr/>
          </p:nvSpPr>
          <p:spPr bwMode="auto">
            <a:xfrm flipV="1">
              <a:off x="4242" y="1946"/>
              <a:ext cx="1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3" name="Line 10"/>
            <p:cNvSpPr>
              <a:spLocks noChangeShapeType="1"/>
            </p:cNvSpPr>
            <p:nvPr/>
          </p:nvSpPr>
          <p:spPr bwMode="auto">
            <a:xfrm flipV="1">
              <a:off x="3488" y="2495"/>
              <a:ext cx="130" cy="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4" name="Line 11"/>
            <p:cNvSpPr>
              <a:spLocks noChangeShapeType="1"/>
            </p:cNvSpPr>
            <p:nvPr/>
          </p:nvSpPr>
          <p:spPr bwMode="auto">
            <a:xfrm flipV="1">
              <a:off x="2617" y="3042"/>
              <a:ext cx="172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5539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423538"/>
              </p:ext>
            </p:extLst>
          </p:nvPr>
        </p:nvGraphicFramePr>
        <p:xfrm>
          <a:off x="382588" y="5504987"/>
          <a:ext cx="8245475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" name="Equation" r:id="rId8" imgW="4736880" imgH="723600" progId="Equation.DSMT4">
                  <p:embed/>
                </p:oleObj>
              </mc:Choice>
              <mc:Fallback>
                <p:oleObj name="Equation" r:id="rId8" imgW="4736880" imgH="723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5504987"/>
                        <a:ext cx="8245475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4.4.2 </a:t>
            </a:r>
            <a:r>
              <a:rPr lang="zh-CN" altLang="en-US" smtClean="0"/>
              <a:t>线性长期摄动方程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989162"/>
              </p:ext>
            </p:extLst>
          </p:nvPr>
        </p:nvGraphicFramePr>
        <p:xfrm>
          <a:off x="838688" y="4931918"/>
          <a:ext cx="6121090" cy="562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" name="Equation" r:id="rId10" imgW="4419360" imgH="406080" progId="Equation.DSMT4">
                  <p:embed/>
                </p:oleObj>
              </mc:Choice>
              <mc:Fallback>
                <p:oleObj name="Equation" r:id="rId10" imgW="4419360" imgH="4060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88" y="4931918"/>
                        <a:ext cx="6121090" cy="562411"/>
                      </a:xfrm>
                      <a:prstGeom prst="rect">
                        <a:avLst/>
                      </a:prstGeom>
                      <a:solidFill>
                        <a:srgbClr val="BFBFBF">
                          <a:alpha val="50195"/>
                        </a:srgbClr>
                      </a:solidFill>
                      <a:ln w="28575">
                        <a:solidFill>
                          <a:srgbClr val="7575D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5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894116"/>
              </p:ext>
            </p:extLst>
          </p:nvPr>
        </p:nvGraphicFramePr>
        <p:xfrm>
          <a:off x="455613" y="1035050"/>
          <a:ext cx="7958137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Equation" r:id="rId4" imgW="4572000" imgH="1473120" progId="Equation.DSMT4">
                  <p:embed/>
                </p:oleObj>
              </mc:Choice>
              <mc:Fallback>
                <p:oleObj name="Equation" r:id="rId4" imgW="4572000" imgH="14731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1035050"/>
                        <a:ext cx="7958137" cy="25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649134"/>
              </p:ext>
            </p:extLst>
          </p:nvPr>
        </p:nvGraphicFramePr>
        <p:xfrm>
          <a:off x="473075" y="4173538"/>
          <a:ext cx="6565900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Equation" r:id="rId6" imgW="3771720" imgH="1143000" progId="Equation.DSMT4">
                  <p:embed/>
                </p:oleObj>
              </mc:Choice>
              <mc:Fallback>
                <p:oleObj name="Equation" r:id="rId6" imgW="3771720" imgH="1143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173538"/>
                        <a:ext cx="6565900" cy="198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689353"/>
              </p:ext>
            </p:extLst>
          </p:nvPr>
        </p:nvGraphicFramePr>
        <p:xfrm>
          <a:off x="7459663" y="3097213"/>
          <a:ext cx="10160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name="Equation" r:id="rId8" imgW="558720" imgH="203040" progId="Equation.DSMT4">
                  <p:embed/>
                </p:oleObj>
              </mc:Choice>
              <mc:Fallback>
                <p:oleObj name="Equation" r:id="rId8" imgW="55872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663" y="3097213"/>
                        <a:ext cx="1016000" cy="36671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4.4.2 </a:t>
            </a:r>
            <a:r>
              <a:rPr lang="zh-CN" altLang="en-US" smtClean="0"/>
              <a:t>线性长期摄动方程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7"/>
          <p:cNvGraphicFramePr>
            <a:graphicFrameLocks noChangeAspect="1"/>
          </p:cNvGraphicFramePr>
          <p:nvPr/>
        </p:nvGraphicFramePr>
        <p:xfrm>
          <a:off x="423863" y="968375"/>
          <a:ext cx="5924550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8" name="Equation" r:id="rId4" imgW="3403440" imgH="1143000" progId="Equation.DSMT4">
                  <p:embed/>
                </p:oleObj>
              </mc:Choice>
              <mc:Fallback>
                <p:oleObj name="Equation" r:id="rId4" imgW="3403440" imgH="1143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968375"/>
                        <a:ext cx="5924550" cy="198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904021"/>
              </p:ext>
            </p:extLst>
          </p:nvPr>
        </p:nvGraphicFramePr>
        <p:xfrm>
          <a:off x="379413" y="3092450"/>
          <a:ext cx="4243387" cy="373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Equation" r:id="rId6" imgW="2438280" imgH="2145960" progId="Equation.DSMT4">
                  <p:embed/>
                </p:oleObj>
              </mc:Choice>
              <mc:Fallback>
                <p:oleObj name="Equation" r:id="rId6" imgW="2438280" imgH="21459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3092450"/>
                        <a:ext cx="4243387" cy="373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146543"/>
              </p:ext>
            </p:extLst>
          </p:nvPr>
        </p:nvGraphicFramePr>
        <p:xfrm>
          <a:off x="7238661" y="1251059"/>
          <a:ext cx="1503363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Equation" r:id="rId8" imgW="863280" imgH="990360" progId="Equation.DSMT4">
                  <p:embed/>
                </p:oleObj>
              </mc:Choice>
              <mc:Fallback>
                <p:oleObj name="Equation" r:id="rId8" imgW="863280" imgH="9903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8661" y="1251059"/>
                        <a:ext cx="1503363" cy="17208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4.4.2 </a:t>
            </a:r>
            <a:r>
              <a:rPr lang="zh-CN" altLang="en-US" smtClean="0"/>
              <a:t>线性长期摄动方程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174123"/>
              </p:ext>
            </p:extLst>
          </p:nvPr>
        </p:nvGraphicFramePr>
        <p:xfrm>
          <a:off x="6530975" y="3429000"/>
          <a:ext cx="2209800" cy="335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name="Equation" r:id="rId10" imgW="1269720" imgH="1930320" progId="Equation.DSMT4">
                  <p:embed/>
                </p:oleObj>
              </mc:Choice>
              <mc:Fallback>
                <p:oleObj name="Equation" r:id="rId10" imgW="1269720" imgH="19303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975" y="3429000"/>
                        <a:ext cx="2209800" cy="33591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41125"/>
              </p:ext>
            </p:extLst>
          </p:nvPr>
        </p:nvGraphicFramePr>
        <p:xfrm>
          <a:off x="449263" y="3252788"/>
          <a:ext cx="81518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Equation" r:id="rId4" imgW="4876560" imgH="406080" progId="Equation.DSMT4">
                  <p:embed/>
                </p:oleObj>
              </mc:Choice>
              <mc:Fallback>
                <p:oleObj name="Equation" r:id="rId4" imgW="487656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3252788"/>
                        <a:ext cx="8151812" cy="6731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7"/>
          <p:cNvGraphicFramePr>
            <a:graphicFrameLocks noChangeAspect="1"/>
          </p:cNvGraphicFramePr>
          <p:nvPr/>
        </p:nvGraphicFramePr>
        <p:xfrm>
          <a:off x="447675" y="1054100"/>
          <a:ext cx="5037138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Equation" r:id="rId6" imgW="2895480" imgH="1193760" progId="Equation.DSMT4">
                  <p:embed/>
                </p:oleObj>
              </mc:Choice>
              <mc:Fallback>
                <p:oleObj name="Equation" r:id="rId6" imgW="2895480" imgH="11937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1054100"/>
                        <a:ext cx="5037138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1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334036"/>
              </p:ext>
            </p:extLst>
          </p:nvPr>
        </p:nvGraphicFramePr>
        <p:xfrm>
          <a:off x="7016750" y="2260600"/>
          <a:ext cx="17843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Equation" r:id="rId8" imgW="1066680" imgH="482400" progId="Equation.DSMT4">
                  <p:embed/>
                </p:oleObj>
              </mc:Choice>
              <mc:Fallback>
                <p:oleObj name="Equation" r:id="rId8" imgW="106668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2260600"/>
                        <a:ext cx="1784350" cy="8001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1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443"/>
              </p:ext>
            </p:extLst>
          </p:nvPr>
        </p:nvGraphicFramePr>
        <p:xfrm>
          <a:off x="493713" y="4125913"/>
          <a:ext cx="8085137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4" name="Equation" r:id="rId10" imgW="4787640" imgH="1498320" progId="Equation.DSMT4">
                  <p:embed/>
                </p:oleObj>
              </mc:Choice>
              <mc:Fallback>
                <p:oleObj name="Equation" r:id="rId10" imgW="4787640" imgH="1498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4125913"/>
                        <a:ext cx="8085137" cy="253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4.4.2 </a:t>
            </a:r>
            <a:r>
              <a:rPr lang="zh-CN" altLang="en-US" smtClean="0"/>
              <a:t>线性长期摄动方程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75000"/>
              <a:alpha val="50000"/>
            </a:schemeClr>
          </a:solidFill>
        </p:spPr>
        <p:txBody>
          <a:bodyPr/>
          <a:lstStyle/>
          <a:p>
            <a:r>
              <a:rPr lang="zh-CN" altLang="en-US" dirty="0" smtClean="0"/>
              <a:t>方程解法</a:t>
            </a:r>
            <a:endParaRPr lang="zh-CN" altLang="en-US" dirty="0"/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149458"/>
              </p:ext>
            </p:extLst>
          </p:nvPr>
        </p:nvGraphicFramePr>
        <p:xfrm>
          <a:off x="439473" y="1524231"/>
          <a:ext cx="8247063" cy="4587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3" imgW="4978080" imgH="2768400" progId="Equation.DSMT4">
                  <p:embed/>
                </p:oleObj>
              </mc:Choice>
              <mc:Fallback>
                <p:oleObj name="Equation" r:id="rId3" imgW="4978080" imgH="276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73" y="1524231"/>
                        <a:ext cx="8247063" cy="458787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9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877774"/>
              </p:ext>
            </p:extLst>
          </p:nvPr>
        </p:nvGraphicFramePr>
        <p:xfrm>
          <a:off x="457200" y="1052513"/>
          <a:ext cx="6007100" cy="234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8" name="Equation" r:id="rId4" imgW="3454200" imgH="1346040" progId="Equation.DSMT4">
                  <p:embed/>
                </p:oleObj>
              </mc:Choice>
              <mc:Fallback>
                <p:oleObj name="Equation" r:id="rId4" imgW="3454200" imgH="1346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52513"/>
                        <a:ext cx="6007100" cy="234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96888" y="3757613"/>
            <a:ext cx="8147050" cy="2465387"/>
            <a:chOff x="313" y="2215"/>
            <a:chExt cx="5132" cy="1553"/>
          </a:xfrm>
        </p:grpSpPr>
        <p:graphicFrame>
          <p:nvGraphicFramePr>
            <p:cNvPr id="1536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8366182"/>
                </p:ext>
              </p:extLst>
            </p:nvPr>
          </p:nvGraphicFramePr>
          <p:xfrm>
            <a:off x="4389" y="2517"/>
            <a:ext cx="1056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9" name="Equation" r:id="rId6" imgW="1002960" imgH="482400" progId="Equation.DSMT4">
                    <p:embed/>
                  </p:oleObj>
                </mc:Choice>
                <mc:Fallback>
                  <p:oleObj name="Equation" r:id="rId6" imgW="1002960" imgH="4824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9" y="2517"/>
                          <a:ext cx="1056" cy="504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  <a:alpha val="51000"/>
                          </a:schemeClr>
                        </a:solidFill>
                        <a:ln w="28575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0672335"/>
                </p:ext>
              </p:extLst>
            </p:nvPr>
          </p:nvGraphicFramePr>
          <p:xfrm>
            <a:off x="313" y="2215"/>
            <a:ext cx="4160" cy="1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0" name="Equation" r:id="rId8" imgW="3886200" imgH="1447560" progId="Equation.DSMT4">
                    <p:embed/>
                  </p:oleObj>
                </mc:Choice>
                <mc:Fallback>
                  <p:oleObj name="Equation" r:id="rId8" imgW="3886200" imgH="144756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" y="2215"/>
                          <a:ext cx="4160" cy="15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6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233895"/>
              </p:ext>
            </p:extLst>
          </p:nvPr>
        </p:nvGraphicFramePr>
        <p:xfrm>
          <a:off x="6767513" y="6130925"/>
          <a:ext cx="197326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Equation" r:id="rId10" imgW="1180800" imgH="203040" progId="Equation.DSMT4">
                  <p:embed/>
                </p:oleObj>
              </mc:Choice>
              <mc:Fallback>
                <p:oleObj name="Equation" r:id="rId10" imgW="118080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513" y="6130925"/>
                        <a:ext cx="1973262" cy="3365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4.4.2 </a:t>
            </a:r>
            <a:r>
              <a:rPr lang="zh-CN" altLang="en-US" smtClean="0"/>
              <a:t>线性长期摄动方程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506413" y="1292225"/>
          <a:ext cx="7326312" cy="509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4" imgW="4127400" imgH="2869920" progId="Equation.DSMT4">
                  <p:embed/>
                </p:oleObj>
              </mc:Choice>
              <mc:Fallback>
                <p:oleObj name="Equation" r:id="rId4" imgW="4127400" imgH="28699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1292225"/>
                        <a:ext cx="7326312" cy="509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8"/>
          <p:cNvSpPr txBox="1">
            <a:spLocks noChangeArrowheads="1"/>
          </p:cNvSpPr>
          <p:nvPr/>
        </p:nvSpPr>
        <p:spPr bwMode="auto">
          <a:xfrm>
            <a:off x="390525" y="995363"/>
            <a:ext cx="55419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/>
              <a:t>间接项</a:t>
            </a:r>
            <a:r>
              <a:rPr lang="en-US" altLang="zh-CN" sz="2200" b="1"/>
              <a:t>:</a:t>
            </a:r>
          </a:p>
        </p:txBody>
      </p:sp>
      <p:sp>
        <p:nvSpPr>
          <p:cNvPr id="205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4.4.1 </a:t>
            </a:r>
            <a:r>
              <a:rPr lang="zh-CN" altLang="en-US" smtClean="0"/>
              <a:t>线性长期摄动函数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71488" y="6321425"/>
            <a:ext cx="29083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/>
              <a:t>间接项中</a:t>
            </a:r>
            <a:r>
              <a:rPr lang="en-US" altLang="zh-CN" sz="2200" b="1"/>
              <a:t>,</a:t>
            </a:r>
            <a:r>
              <a:rPr lang="zh-CN" altLang="en-US" sz="2200" b="1"/>
              <a:t>没有长期项</a:t>
            </a:r>
            <a:r>
              <a:rPr lang="en-US" altLang="zh-CN" sz="2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1" name="Picture 8" descr="JupiterTripleEclipse_hs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100138"/>
            <a:ext cx="3227387" cy="322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0" descr="Saturn_Infrared_HSTnicm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4302125"/>
            <a:ext cx="52832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86" name="Object 11"/>
          <p:cNvGraphicFramePr>
            <a:graphicFrameLocks noChangeAspect="1"/>
          </p:cNvGraphicFramePr>
          <p:nvPr/>
        </p:nvGraphicFramePr>
        <p:xfrm>
          <a:off x="474663" y="4349750"/>
          <a:ext cx="2951162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" name="Equation" r:id="rId6" imgW="2286000" imgH="939600" progId="Equation.DSMT4">
                  <p:embed/>
                </p:oleObj>
              </mc:Choice>
              <mc:Fallback>
                <p:oleObj name="Equation" r:id="rId6" imgW="2286000" imgH="939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4349750"/>
                        <a:ext cx="2951162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2"/>
          <p:cNvGraphicFramePr>
            <a:graphicFrameLocks noChangeAspect="1"/>
          </p:cNvGraphicFramePr>
          <p:nvPr/>
        </p:nvGraphicFramePr>
        <p:xfrm>
          <a:off x="492125" y="5621338"/>
          <a:ext cx="292258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" name="Equation" r:id="rId8" imgW="2323800" imgH="939600" progId="Equation.DSMT4">
                  <p:embed/>
                </p:oleObj>
              </mc:Choice>
              <mc:Fallback>
                <p:oleObj name="Equation" r:id="rId8" imgW="2323800" imgH="939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5621338"/>
                        <a:ext cx="2922588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13"/>
          <p:cNvGraphicFramePr>
            <a:graphicFrameLocks noChangeAspect="1"/>
          </p:cNvGraphicFramePr>
          <p:nvPr/>
        </p:nvGraphicFramePr>
        <p:xfrm>
          <a:off x="3781425" y="1106488"/>
          <a:ext cx="497522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" name="Equation" r:id="rId10" imgW="3213000" imgH="228600" progId="Equation.DSMT4">
                  <p:embed/>
                </p:oleObj>
              </mc:Choice>
              <mc:Fallback>
                <p:oleObj name="Equation" r:id="rId10" imgW="32130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425" y="1106488"/>
                        <a:ext cx="4975225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42897"/>
              </p:ext>
            </p:extLst>
          </p:nvPr>
        </p:nvGraphicFramePr>
        <p:xfrm>
          <a:off x="5407025" y="1462088"/>
          <a:ext cx="33242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7" name="Equation" r:id="rId12" imgW="2158920" imgH="355320" progId="Equation.DSMT4">
                  <p:embed/>
                </p:oleObj>
              </mc:Choice>
              <mc:Fallback>
                <p:oleObj name="Equation" r:id="rId12" imgW="2158920" imgH="3553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1462088"/>
                        <a:ext cx="3324225" cy="5429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5"/>
          <p:cNvGraphicFramePr>
            <a:graphicFrameLocks noChangeAspect="1"/>
          </p:cNvGraphicFramePr>
          <p:nvPr/>
        </p:nvGraphicFramePr>
        <p:xfrm>
          <a:off x="3805238" y="2020888"/>
          <a:ext cx="3698875" cy="200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" name="Equation" r:id="rId14" imgW="2387520" imgH="1295280" progId="Equation.DSMT4">
                  <p:embed/>
                </p:oleObj>
              </mc:Choice>
              <mc:Fallback>
                <p:oleObj name="Equation" r:id="rId14" imgW="2387520" imgH="12952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238" y="2020888"/>
                        <a:ext cx="3698875" cy="200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4.4.3 </a:t>
            </a:r>
            <a:r>
              <a:rPr lang="zh-CN" altLang="en-US" smtClean="0"/>
              <a:t>木星土星之间的长期摄动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6" descr="S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1" t="9929" r="6947" b="4965"/>
          <a:stretch>
            <a:fillRect/>
          </a:stretch>
        </p:blipFill>
        <p:spPr bwMode="auto">
          <a:xfrm>
            <a:off x="806450" y="1508125"/>
            <a:ext cx="7621588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436563" y="984250"/>
            <a:ext cx="53165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rgbClr val="0000CC"/>
                </a:solidFill>
              </a:rPr>
              <a:t>偏心率变化情况</a:t>
            </a:r>
          </a:p>
        </p:txBody>
      </p:sp>
      <p:graphicFrame>
        <p:nvGraphicFramePr>
          <p:cNvPr id="174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073498"/>
              </p:ext>
            </p:extLst>
          </p:nvPr>
        </p:nvGraphicFramePr>
        <p:xfrm>
          <a:off x="5106988" y="1065213"/>
          <a:ext cx="3579812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5" imgW="2323800" imgH="203040" progId="Equation.DSMT4">
                  <p:embed/>
                </p:oleObj>
              </mc:Choice>
              <mc:Fallback>
                <p:oleObj name="Equation" r:id="rId5" imgW="232380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988" y="1065213"/>
                        <a:ext cx="3579812" cy="30956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4.4.3 </a:t>
            </a:r>
            <a:r>
              <a:rPr lang="zh-CN" altLang="en-US" smtClean="0"/>
              <a:t>木星土星之间的长期摄动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6" descr="S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" t="9933" r="4344" b="3725"/>
          <a:stretch>
            <a:fillRect/>
          </a:stretch>
        </p:blipFill>
        <p:spPr bwMode="auto">
          <a:xfrm>
            <a:off x="860425" y="1504950"/>
            <a:ext cx="7256463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7"/>
          <p:cNvSpPr txBox="1">
            <a:spLocks noChangeArrowheads="1"/>
          </p:cNvSpPr>
          <p:nvPr/>
        </p:nvSpPr>
        <p:spPr bwMode="auto">
          <a:xfrm>
            <a:off x="436563" y="984250"/>
            <a:ext cx="53165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rgbClr val="0000CC"/>
                </a:solidFill>
              </a:rPr>
              <a:t>轨道倾角变化情况</a:t>
            </a:r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4.4.3 </a:t>
            </a:r>
            <a:r>
              <a:rPr lang="zh-CN" altLang="en-US" smtClean="0"/>
              <a:t>木星土星之间的长期摄动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189453"/>
              </p:ext>
            </p:extLst>
          </p:nvPr>
        </p:nvGraphicFramePr>
        <p:xfrm>
          <a:off x="492125" y="1847850"/>
          <a:ext cx="7656513" cy="424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4" imgW="4457520" imgH="2476440" progId="Equation.DSMT4">
                  <p:embed/>
                </p:oleObj>
              </mc:Choice>
              <mc:Fallback>
                <p:oleObj name="Equation" r:id="rId4" imgW="4457520" imgH="24764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1847850"/>
                        <a:ext cx="7656513" cy="424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390525" y="995363"/>
            <a:ext cx="83534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 dirty="0"/>
              <a:t>直接项</a:t>
            </a:r>
            <a:r>
              <a:rPr lang="en-US" altLang="zh-CN" sz="2200" b="1" dirty="0"/>
              <a:t>,</a:t>
            </a:r>
            <a:r>
              <a:rPr lang="zh-CN" altLang="en-US" sz="2200" b="1" dirty="0" smtClean="0"/>
              <a:t>只需考虑</a:t>
            </a:r>
            <a:r>
              <a:rPr lang="zh-CN" altLang="en-US" sz="2200" b="1" dirty="0"/>
              <a:t>具 </a:t>
            </a:r>
            <a:r>
              <a:rPr lang="en-US" altLang="zh-CN" sz="2200" dirty="0">
                <a:latin typeface="Times New Roman" pitchFamily="18" charset="0"/>
              </a:rPr>
              <a:t>0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阶角度的项</a:t>
            </a:r>
            <a:r>
              <a:rPr lang="en-US" altLang="zh-CN" sz="2200" b="1" dirty="0"/>
              <a:t>:</a:t>
            </a:r>
          </a:p>
        </p:txBody>
      </p:sp>
      <p:graphicFrame>
        <p:nvGraphicFramePr>
          <p:cNvPr id="307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929017"/>
              </p:ext>
            </p:extLst>
          </p:nvPr>
        </p:nvGraphicFramePr>
        <p:xfrm>
          <a:off x="7507288" y="3844925"/>
          <a:ext cx="11318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6" imgW="622080" imgH="215640" progId="Equation.DSMT4">
                  <p:embed/>
                </p:oleObj>
              </mc:Choice>
              <mc:Fallback>
                <p:oleObj name="Equation" r:id="rId6" imgW="62208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7288" y="3844925"/>
                        <a:ext cx="1131887" cy="3905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144099"/>
              </p:ext>
            </p:extLst>
          </p:nvPr>
        </p:nvGraphicFramePr>
        <p:xfrm>
          <a:off x="7535863" y="5467350"/>
          <a:ext cx="10858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8" imgW="596880" imgH="215640" progId="Equation.DSMT4">
                  <p:embed/>
                </p:oleObj>
              </mc:Choice>
              <mc:Fallback>
                <p:oleObj name="Equation" r:id="rId8" imgW="596880" imgH="215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3" y="5467350"/>
                        <a:ext cx="1085850" cy="3905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4.4.1 </a:t>
            </a:r>
            <a:r>
              <a:rPr lang="zh-CN" altLang="en-US" smtClean="0"/>
              <a:t>线性长期摄动函数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437322" y="1828800"/>
            <a:ext cx="8306628" cy="2681054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922582"/>
              </p:ext>
            </p:extLst>
          </p:nvPr>
        </p:nvGraphicFramePr>
        <p:xfrm>
          <a:off x="557213" y="1676400"/>
          <a:ext cx="8137525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4" imgW="4736880" imgH="1498320" progId="Equation.DSMT4">
                  <p:embed/>
                </p:oleObj>
              </mc:Choice>
              <mc:Fallback>
                <p:oleObj name="Equation" r:id="rId4" imgW="4736880" imgH="14983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1676400"/>
                        <a:ext cx="8137525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390525" y="995363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rgbClr val="0000CC"/>
                </a:solidFill>
              </a:rPr>
              <a:t>在直接项中</a:t>
            </a:r>
            <a:r>
              <a:rPr lang="en-US" altLang="zh-CN" sz="2200" b="1">
                <a:solidFill>
                  <a:srgbClr val="0000CC"/>
                </a:solidFill>
              </a:rPr>
              <a:t>, </a:t>
            </a:r>
            <a:r>
              <a:rPr lang="zh-CN" altLang="en-US" sz="2200" b="1">
                <a:solidFill>
                  <a:srgbClr val="0000CC"/>
                </a:solidFill>
              </a:rPr>
              <a:t>具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0</a:t>
            </a:r>
            <a:r>
              <a:rPr lang="en-US" altLang="zh-CN" sz="2400" b="1">
                <a:solidFill>
                  <a:srgbClr val="0000CC"/>
                </a:solidFill>
              </a:rPr>
              <a:t> </a:t>
            </a:r>
            <a:r>
              <a:rPr lang="zh-CN" altLang="en-US" sz="2200" b="1">
                <a:solidFill>
                  <a:srgbClr val="0000CC"/>
                </a:solidFill>
              </a:rPr>
              <a:t>阶角度的项中 </a:t>
            </a:r>
            <a:r>
              <a:rPr lang="en-US" altLang="zh-CN" sz="2400" i="1">
                <a:solidFill>
                  <a:srgbClr val="0000CC"/>
                </a:solidFill>
                <a:latin typeface="Times New Roman" pitchFamily="18" charset="0"/>
              </a:rPr>
              <a:t>j=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0</a:t>
            </a:r>
            <a:r>
              <a:rPr lang="en-US" altLang="zh-CN" sz="2400" i="1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zh-CN" altLang="en-US" sz="2200" b="1">
                <a:solidFill>
                  <a:srgbClr val="0000CC"/>
                </a:solidFill>
              </a:rPr>
              <a:t>时</a:t>
            </a:r>
            <a:r>
              <a:rPr lang="en-US" altLang="zh-CN" sz="2200" b="1">
                <a:solidFill>
                  <a:srgbClr val="0000CC"/>
                </a:solidFill>
              </a:rPr>
              <a:t>,</a:t>
            </a:r>
            <a:r>
              <a:rPr lang="zh-CN" altLang="en-US" sz="2200" b="1">
                <a:solidFill>
                  <a:srgbClr val="0000CC"/>
                </a:solidFill>
              </a:rPr>
              <a:t>即为长期项</a:t>
            </a:r>
            <a:r>
              <a:rPr lang="en-US" altLang="zh-CN" sz="2200" b="1">
                <a:solidFill>
                  <a:srgbClr val="0000CC"/>
                </a:solidFill>
              </a:rPr>
              <a:t>.</a:t>
            </a:r>
          </a:p>
        </p:txBody>
      </p:sp>
      <p:graphicFrame>
        <p:nvGraphicFramePr>
          <p:cNvPr id="541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501289"/>
              </p:ext>
            </p:extLst>
          </p:nvPr>
        </p:nvGraphicFramePr>
        <p:xfrm>
          <a:off x="7083425" y="3697288"/>
          <a:ext cx="15494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6" imgW="850680" imgH="482400" progId="Equation.DSMT4">
                  <p:embed/>
                </p:oleObj>
              </mc:Choice>
              <mc:Fallback>
                <p:oleObj name="Equation" r:id="rId6" imgW="85068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3425" y="3697288"/>
                        <a:ext cx="1549400" cy="87471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596753"/>
              </p:ext>
            </p:extLst>
          </p:nvPr>
        </p:nvGraphicFramePr>
        <p:xfrm>
          <a:off x="530225" y="4806950"/>
          <a:ext cx="6850063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8" imgW="3987720" imgH="1015920" progId="Equation.DSMT4">
                  <p:embed/>
                </p:oleObj>
              </mc:Choice>
              <mc:Fallback>
                <p:oleObj name="Equation" r:id="rId8" imgW="3987720" imgH="10159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4806950"/>
                        <a:ext cx="6850063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4.4.1 </a:t>
            </a:r>
            <a:r>
              <a:rPr lang="zh-CN" altLang="en-US" smtClean="0"/>
              <a:t>线性长期摄动函数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2375" name="Object 7"/>
          <p:cNvGraphicFramePr>
            <a:graphicFrameLocks noChangeAspect="1"/>
          </p:cNvGraphicFramePr>
          <p:nvPr/>
        </p:nvGraphicFramePr>
        <p:xfrm>
          <a:off x="595313" y="3255963"/>
          <a:ext cx="6599237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Equation" r:id="rId4" imgW="3098520" imgH="685800" progId="Equation.DSMT4">
                  <p:embed/>
                </p:oleObj>
              </mc:Choice>
              <mc:Fallback>
                <p:oleObj name="Equation" r:id="rId4" imgW="3098520" imgH="685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3255963"/>
                        <a:ext cx="6599237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875749"/>
              </p:ext>
            </p:extLst>
          </p:nvPr>
        </p:nvGraphicFramePr>
        <p:xfrm>
          <a:off x="295275" y="1074738"/>
          <a:ext cx="7561263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Equation" r:id="rId6" imgW="4368600" imgH="1193760" progId="Equation.DSMT4">
                  <p:embed/>
                </p:oleObj>
              </mc:Choice>
              <mc:Fallback>
                <p:oleObj name="Equation" r:id="rId6" imgW="4368600" imgH="11937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1074738"/>
                        <a:ext cx="7561263" cy="206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740417"/>
              </p:ext>
            </p:extLst>
          </p:nvPr>
        </p:nvGraphicFramePr>
        <p:xfrm>
          <a:off x="322263" y="4832350"/>
          <a:ext cx="78867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Equation" r:id="rId8" imgW="4749480" imgH="990360" progId="Equation.DSMT4">
                  <p:embed/>
                </p:oleObj>
              </mc:Choice>
              <mc:Fallback>
                <p:oleObj name="Equation" r:id="rId8" imgW="4749480" imgH="9903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4832350"/>
                        <a:ext cx="7886700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882216"/>
              </p:ext>
            </p:extLst>
          </p:nvPr>
        </p:nvGraphicFramePr>
        <p:xfrm>
          <a:off x="7411700" y="4231211"/>
          <a:ext cx="1433795" cy="402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Equation" r:id="rId10" imgW="850680" imgH="241200" progId="Equation.DSMT4">
                  <p:embed/>
                </p:oleObj>
              </mc:Choice>
              <mc:Fallback>
                <p:oleObj name="Equation" r:id="rId10" imgW="85068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1700" y="4231211"/>
                        <a:ext cx="1433795" cy="40293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4.4.1 </a:t>
            </a:r>
            <a:r>
              <a:rPr lang="zh-CN" altLang="en-US" smtClean="0"/>
              <a:t>线性长期摄动函数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1438183" y="3151573"/>
            <a:ext cx="665825" cy="1003177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rgbClr val="0000CC">
                <a:alpha val="50000"/>
              </a:srgb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282566"/>
              </p:ext>
            </p:extLst>
          </p:nvPr>
        </p:nvGraphicFramePr>
        <p:xfrm>
          <a:off x="6633104" y="2771884"/>
          <a:ext cx="2199716" cy="881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" name="Equation" r:id="rId12" imgW="1460160" imgH="583920" progId="Equation.DSMT4">
                  <p:embed/>
                </p:oleObj>
              </mc:Choice>
              <mc:Fallback>
                <p:oleObj name="Equation" r:id="rId12" imgW="1460160" imgH="5839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3104" y="2771884"/>
                        <a:ext cx="2199716" cy="881278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957395"/>
              </p:ext>
            </p:extLst>
          </p:nvPr>
        </p:nvGraphicFramePr>
        <p:xfrm>
          <a:off x="406400" y="1149350"/>
          <a:ext cx="5480050" cy="539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4" imgW="3149280" imgH="3098520" progId="Equation.DSMT4">
                  <p:embed/>
                </p:oleObj>
              </mc:Choice>
              <mc:Fallback>
                <p:oleObj name="Equation" r:id="rId4" imgW="3149280" imgH="30985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1149350"/>
                        <a:ext cx="5480050" cy="539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752" name="Rectangle 8"/>
          <p:cNvSpPr>
            <a:spLocks noChangeArrowheads="1"/>
          </p:cNvSpPr>
          <p:nvPr/>
        </p:nvSpPr>
        <p:spPr bwMode="auto">
          <a:xfrm>
            <a:off x="660400" y="1528763"/>
            <a:ext cx="1631950" cy="676275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437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50014"/>
              </p:ext>
            </p:extLst>
          </p:nvPr>
        </p:nvGraphicFramePr>
        <p:xfrm>
          <a:off x="6067094" y="1223963"/>
          <a:ext cx="2695321" cy="1883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6" imgW="1562040" imgH="1091880" progId="Equation.DSMT4">
                  <p:embed/>
                </p:oleObj>
              </mc:Choice>
              <mc:Fallback>
                <p:oleObj name="Equation" r:id="rId6" imgW="1562040" imgH="10918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094" y="1223963"/>
                        <a:ext cx="2695321" cy="18832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4.4.1 </a:t>
            </a:r>
            <a:r>
              <a:rPr lang="zh-CN" altLang="en-US" smtClean="0"/>
              <a:t>线性长期摄动函数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638130"/>
              </p:ext>
            </p:extLst>
          </p:nvPr>
        </p:nvGraphicFramePr>
        <p:xfrm>
          <a:off x="4208016" y="5857973"/>
          <a:ext cx="4597626" cy="798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8" imgW="2628720" imgH="457200" progId="Equation.DSMT4">
                  <p:embed/>
                </p:oleObj>
              </mc:Choice>
              <mc:Fallback>
                <p:oleObj name="Equation" r:id="rId8" imgW="262872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016" y="5857973"/>
                        <a:ext cx="4597626" cy="798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4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467086"/>
              </p:ext>
            </p:extLst>
          </p:nvPr>
        </p:nvGraphicFramePr>
        <p:xfrm>
          <a:off x="3040063" y="4222750"/>
          <a:ext cx="5743575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4" imgW="4140000" imgH="1726920" progId="Equation.DSMT4">
                  <p:embed/>
                </p:oleObj>
              </mc:Choice>
              <mc:Fallback>
                <p:oleObj name="Equation" r:id="rId4" imgW="4140000" imgH="17269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4222750"/>
                        <a:ext cx="5743575" cy="23971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839127"/>
              </p:ext>
            </p:extLst>
          </p:nvPr>
        </p:nvGraphicFramePr>
        <p:xfrm>
          <a:off x="482600" y="1004888"/>
          <a:ext cx="8497888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6" imgW="5105160" imgH="1777680" progId="Equation.DSMT4">
                  <p:embed/>
                </p:oleObj>
              </mc:Choice>
              <mc:Fallback>
                <p:oleObj name="Equation" r:id="rId6" imgW="5105160" imgH="17776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1004888"/>
                        <a:ext cx="8497888" cy="29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3333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4.4.1 </a:t>
            </a:r>
            <a:r>
              <a:rPr lang="zh-CN" altLang="en-US" smtClean="0"/>
              <a:t>线性长期摄动函数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71475" y="4491038"/>
            <a:ext cx="25320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/>
              <a:t>考虑到以上因素，长期摄动函数可以有更加简化的形式。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7"/>
          <p:cNvGraphicFramePr>
            <a:graphicFrameLocks noChangeAspect="1"/>
          </p:cNvGraphicFramePr>
          <p:nvPr/>
        </p:nvGraphicFramePr>
        <p:xfrm>
          <a:off x="330200" y="1009650"/>
          <a:ext cx="8477250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Equation" r:id="rId4" imgW="4813200" imgH="1473120" progId="Equation.DSMT4">
                  <p:embed/>
                </p:oleObj>
              </mc:Choice>
              <mc:Fallback>
                <p:oleObj name="Equation" r:id="rId4" imgW="4813200" imgH="14731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009650"/>
                        <a:ext cx="8477250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7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500243"/>
              </p:ext>
            </p:extLst>
          </p:nvPr>
        </p:nvGraphicFramePr>
        <p:xfrm>
          <a:off x="1357313" y="3762375"/>
          <a:ext cx="65055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6" imgW="4343400" imgH="457200" progId="Equation.DSMT4">
                  <p:embed/>
                </p:oleObj>
              </mc:Choice>
              <mc:Fallback>
                <p:oleObj name="Equation" r:id="rId6" imgW="43434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762375"/>
                        <a:ext cx="6505575" cy="6794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7848" name="Object 8"/>
          <p:cNvGraphicFramePr>
            <a:graphicFrameLocks noChangeAspect="1"/>
          </p:cNvGraphicFramePr>
          <p:nvPr/>
        </p:nvGraphicFramePr>
        <p:xfrm>
          <a:off x="465138" y="4606925"/>
          <a:ext cx="7112000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Equation" r:id="rId8" imgW="4038480" imgH="1104840" progId="Equation.DSMT4">
                  <p:embed/>
                </p:oleObj>
              </mc:Choice>
              <mc:Fallback>
                <p:oleObj name="Equation" r:id="rId8" imgW="4038480" imgH="11048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4606925"/>
                        <a:ext cx="7112000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7849" name="Rectangle 9"/>
          <p:cNvSpPr>
            <a:spLocks noChangeArrowheads="1"/>
          </p:cNvSpPr>
          <p:nvPr/>
        </p:nvSpPr>
        <p:spPr bwMode="auto">
          <a:xfrm>
            <a:off x="1396111" y="1044575"/>
            <a:ext cx="538163" cy="668338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071561" y="1052513"/>
            <a:ext cx="4294187" cy="673100"/>
            <a:chOff x="1351" y="663"/>
            <a:chExt cx="2705" cy="424"/>
          </a:xfrm>
        </p:grpSpPr>
        <p:sp>
          <p:nvSpPr>
            <p:cNvPr id="8200" name="Rectangle 10"/>
            <p:cNvSpPr>
              <a:spLocks noChangeArrowheads="1"/>
            </p:cNvSpPr>
            <p:nvPr/>
          </p:nvSpPr>
          <p:spPr bwMode="auto">
            <a:xfrm>
              <a:off x="1351" y="666"/>
              <a:ext cx="366" cy="421"/>
            </a:xfrm>
            <a:prstGeom prst="rect">
              <a:avLst/>
            </a:prstGeom>
            <a:noFill/>
            <a:ln w="12700" algn="ctr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1" name="Rectangle 11"/>
            <p:cNvSpPr>
              <a:spLocks noChangeArrowheads="1"/>
            </p:cNvSpPr>
            <p:nvPr/>
          </p:nvSpPr>
          <p:spPr bwMode="auto">
            <a:xfrm>
              <a:off x="2675" y="664"/>
              <a:ext cx="211" cy="421"/>
            </a:xfrm>
            <a:prstGeom prst="rect">
              <a:avLst/>
            </a:prstGeom>
            <a:noFill/>
            <a:ln w="12700" algn="ctr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2" name="Rectangle 12"/>
            <p:cNvSpPr>
              <a:spLocks noChangeArrowheads="1"/>
            </p:cNvSpPr>
            <p:nvPr/>
          </p:nvSpPr>
          <p:spPr bwMode="auto">
            <a:xfrm>
              <a:off x="3845" y="663"/>
              <a:ext cx="211" cy="421"/>
            </a:xfrm>
            <a:prstGeom prst="rect">
              <a:avLst/>
            </a:prstGeom>
            <a:noFill/>
            <a:ln w="12700" algn="ctr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19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4.4.1 </a:t>
            </a:r>
            <a:r>
              <a:rPr lang="zh-CN" altLang="en-US" smtClean="0"/>
              <a:t>线性长期摄动函数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9" name="Object 7"/>
          <p:cNvGraphicFramePr>
            <a:graphicFrameLocks noChangeAspect="1"/>
          </p:cNvGraphicFramePr>
          <p:nvPr/>
        </p:nvGraphicFramePr>
        <p:xfrm>
          <a:off x="476250" y="1020763"/>
          <a:ext cx="6972300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Equation" r:id="rId4" imgW="3911400" imgH="1320480" progId="Equation.DSMT4">
                  <p:embed/>
                </p:oleObj>
              </mc:Choice>
              <mc:Fallback>
                <p:oleObj name="Equation" r:id="rId4" imgW="3911400" imgH="1320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020763"/>
                        <a:ext cx="6972300" cy="235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4.4.1 </a:t>
            </a:r>
            <a:r>
              <a:rPr lang="zh-CN" altLang="en-US" smtClean="0"/>
              <a:t>线性长期摄动函数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590021"/>
              </p:ext>
            </p:extLst>
          </p:nvPr>
        </p:nvGraphicFramePr>
        <p:xfrm>
          <a:off x="6799555" y="1473771"/>
          <a:ext cx="20732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6" imgW="1384200" imgH="431640" progId="Equation.DSMT4">
                  <p:embed/>
                </p:oleObj>
              </mc:Choice>
              <mc:Fallback>
                <p:oleObj name="Equation" r:id="rId6" imgW="138420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555" y="1473771"/>
                        <a:ext cx="2073275" cy="641350"/>
                      </a:xfrm>
                      <a:prstGeom prst="rect">
                        <a:avLst/>
                      </a:prstGeom>
                      <a:solidFill>
                        <a:srgbClr val="BFBFBF">
                          <a:alpha val="50980"/>
                        </a:srgbClr>
                      </a:solidFill>
                      <a:ln w="28575">
                        <a:solidFill>
                          <a:srgbClr val="7575D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8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555110"/>
              </p:ext>
            </p:extLst>
          </p:nvPr>
        </p:nvGraphicFramePr>
        <p:xfrm>
          <a:off x="544513" y="2971800"/>
          <a:ext cx="81407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8" imgW="4622760" imgH="2158920" progId="Equation.DSMT4">
                  <p:embed/>
                </p:oleObj>
              </mc:Choice>
              <mc:Fallback>
                <p:oleObj name="Equation" r:id="rId8" imgW="4622760" imgH="21589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2971800"/>
                        <a:ext cx="81407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lf02">
  <a:themeElements>
    <a:clrScheme name="self0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lf0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self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self02</Template>
  <TotalTime>16923</TotalTime>
  <Words>224</Words>
  <Application>Microsoft Office PowerPoint</Application>
  <PresentationFormat>全屏显示(4:3)</PresentationFormat>
  <Paragraphs>54</Paragraphs>
  <Slides>22</Slides>
  <Notes>21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self02</vt:lpstr>
      <vt:lpstr>Equation</vt:lpstr>
      <vt:lpstr>MathType 6.0 Equation</vt:lpstr>
      <vt:lpstr>4.4 线性长期摄动理论</vt:lpstr>
      <vt:lpstr>4.4.1 线性长期摄动函数</vt:lpstr>
      <vt:lpstr>4.4.1 线性长期摄动函数</vt:lpstr>
      <vt:lpstr>4.4.1 线性长期摄动函数</vt:lpstr>
      <vt:lpstr>4.4.1 线性长期摄动函数</vt:lpstr>
      <vt:lpstr>4.4.1 线性长期摄动函数</vt:lpstr>
      <vt:lpstr>4.4.1 线性长期摄动函数</vt:lpstr>
      <vt:lpstr>4.4.1 线性长期摄动函数</vt:lpstr>
      <vt:lpstr>4.4.1 线性长期摄动函数</vt:lpstr>
      <vt:lpstr>4.4.1 线性长期摄动函数</vt:lpstr>
      <vt:lpstr>4.4.1 线性长期摄动函数</vt:lpstr>
      <vt:lpstr>4.4.1 线性长期摄动函数</vt:lpstr>
      <vt:lpstr>4.4.1 线性长期摄动函数</vt:lpstr>
      <vt:lpstr>4.4.2 线性长期摄动方程</vt:lpstr>
      <vt:lpstr>4.4.2 线性长期摄动方程</vt:lpstr>
      <vt:lpstr>4.4.2 线性长期摄动方程</vt:lpstr>
      <vt:lpstr>4.4.2 线性长期摄动方程</vt:lpstr>
      <vt:lpstr>方程解法</vt:lpstr>
      <vt:lpstr>4.4.2 线性长期摄动方程</vt:lpstr>
      <vt:lpstr>4.4.3 木星土星之间的长期摄动</vt:lpstr>
      <vt:lpstr>4.4.3 木星土星之间的长期摄动</vt:lpstr>
      <vt:lpstr>4.4.3 木星土星之间的长期摄动</vt:lpstr>
    </vt:vector>
  </TitlesOfParts>
  <Company>Astron. Dept., NJU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Chapt. 4.4</dc:title>
  <dc:subject>线性长期摄动</dc:subject>
  <dc:creator>ZhouLiyong</dc:creator>
  <cp:lastModifiedBy>HP</cp:lastModifiedBy>
  <cp:revision>524</cp:revision>
  <dcterms:created xsi:type="dcterms:W3CDTF">2005-02-21T07:43:32Z</dcterms:created>
  <dcterms:modified xsi:type="dcterms:W3CDTF">2015-05-10T14:11:19Z</dcterms:modified>
</cp:coreProperties>
</file>