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handoutMasterIdLst>
    <p:handoutMasterId r:id="rId36"/>
  </p:handoutMasterIdLst>
  <p:sldIdLst>
    <p:sldId id="400" r:id="rId2"/>
    <p:sldId id="384" r:id="rId3"/>
    <p:sldId id="383" r:id="rId4"/>
    <p:sldId id="385" r:id="rId5"/>
    <p:sldId id="406" r:id="rId6"/>
    <p:sldId id="407" r:id="rId7"/>
    <p:sldId id="427" r:id="rId8"/>
    <p:sldId id="429" r:id="rId9"/>
    <p:sldId id="428" r:id="rId10"/>
    <p:sldId id="390" r:id="rId11"/>
    <p:sldId id="391" r:id="rId12"/>
    <p:sldId id="396" r:id="rId13"/>
    <p:sldId id="392" r:id="rId14"/>
    <p:sldId id="408" r:id="rId15"/>
    <p:sldId id="397" r:id="rId16"/>
    <p:sldId id="398" r:id="rId17"/>
    <p:sldId id="399" r:id="rId18"/>
    <p:sldId id="409"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5" r:id="rId32"/>
    <p:sldId id="422" r:id="rId33"/>
    <p:sldId id="426" r:id="rId34"/>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541" autoAdjust="0"/>
  </p:normalViewPr>
  <p:slideViewPr>
    <p:cSldViewPr snapToGrid="0">
      <p:cViewPr varScale="1">
        <p:scale>
          <a:sx n="103" d="100"/>
          <a:sy n="103" d="100"/>
        </p:scale>
        <p:origin x="17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038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038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0038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0038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C8257D9-8067-4285-9D6E-2E8A18934F32}" type="slidenum">
              <a:rPr lang="en-US" altLang="zh-CN"/>
              <a:pPr/>
              <a:t>‹#›</a:t>
            </a:fld>
            <a:endParaRPr lang="en-US" altLang="zh-CN"/>
          </a:p>
        </p:txBody>
      </p:sp>
    </p:spTree>
    <p:extLst>
      <p:ext uri="{BB962C8B-B14F-4D97-AF65-F5344CB8AC3E}">
        <p14:creationId xmlns:p14="http://schemas.microsoft.com/office/powerpoint/2010/main" val="2585544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750" tIns="47375" rIns="94750" bIns="47375" numCol="1" anchor="t" anchorCtr="0" compatLnSpc="1">
            <a:prstTxWarp prst="textNoShape">
              <a:avLst/>
            </a:prstTxWarp>
          </a:bodyPr>
          <a:lstStyle>
            <a:lvl1pPr defTabSz="947738">
              <a:defRPr sz="1200"/>
            </a:lvl1pPr>
          </a:lstStyle>
          <a:p>
            <a:endParaRPr lang="en-US" altLang="zh-CN"/>
          </a:p>
        </p:txBody>
      </p:sp>
      <p:sp>
        <p:nvSpPr>
          <p:cNvPr id="4099"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750" tIns="47375" rIns="94750" bIns="47375" numCol="1" anchor="t" anchorCtr="0" compatLnSpc="1">
            <a:prstTxWarp prst="textNoShape">
              <a:avLst/>
            </a:prstTxWarp>
          </a:bodyPr>
          <a:lstStyle>
            <a:lvl1pPr algn="r" defTabSz="947738">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4750" tIns="47375" rIns="94750" bIns="4737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750" tIns="47375" rIns="94750" bIns="47375" numCol="1" anchor="b" anchorCtr="0" compatLnSpc="1">
            <a:prstTxWarp prst="textNoShape">
              <a:avLst/>
            </a:prstTxWarp>
          </a:bodyPr>
          <a:lstStyle>
            <a:lvl1pPr defTabSz="947738">
              <a:defRPr sz="1200"/>
            </a:lvl1pPr>
          </a:lstStyle>
          <a:p>
            <a:endParaRPr lang="en-US" altLang="zh-CN"/>
          </a:p>
        </p:txBody>
      </p:sp>
      <p:sp>
        <p:nvSpPr>
          <p:cNvPr id="4103"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750" tIns="47375" rIns="94750" bIns="47375" numCol="1" anchor="b" anchorCtr="0" compatLnSpc="1">
            <a:prstTxWarp prst="textNoShape">
              <a:avLst/>
            </a:prstTxWarp>
          </a:bodyPr>
          <a:lstStyle>
            <a:lvl1pPr algn="r" defTabSz="947738">
              <a:defRPr sz="1200"/>
            </a:lvl1pPr>
          </a:lstStyle>
          <a:p>
            <a:fld id="{97087B13-0458-459A-AE59-965D25D6075D}" type="slidenum">
              <a:rPr lang="en-US" altLang="zh-CN"/>
              <a:pPr/>
              <a:t>‹#›</a:t>
            </a:fld>
            <a:endParaRPr lang="en-US" altLang="zh-CN"/>
          </a:p>
        </p:txBody>
      </p:sp>
    </p:spTree>
    <p:extLst>
      <p:ext uri="{BB962C8B-B14F-4D97-AF65-F5344CB8AC3E}">
        <p14:creationId xmlns:p14="http://schemas.microsoft.com/office/powerpoint/2010/main" val="869803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Polydeuces_(mo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299F7-AE10-4339-8717-EF623472BB10}" type="slidenum">
              <a:rPr lang="en-US" altLang="zh-CN"/>
              <a:pPr/>
              <a:t>2</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r>
              <a:rPr lang="en-US" altLang="zh-CN" dirty="0"/>
              <a:t>In 1940, turbulent winds set up a torsional vibration in the Tacoma Narrow </a:t>
            </a:r>
            <a:r>
              <a:rPr lang="en-US" altLang="zh-CN" dirty="0" smtClean="0"/>
              <a:t>Bridge. when </a:t>
            </a:r>
            <a:r>
              <a:rPr lang="en-US" altLang="zh-CN" dirty="0"/>
              <a:t>it reached the natural frequency</a:t>
            </a:r>
            <a:r>
              <a:rPr lang="zh-CN" altLang="en-US" dirty="0"/>
              <a:t>，</a:t>
            </a:r>
            <a:r>
              <a:rPr lang="en-US" altLang="zh-CN" dirty="0"/>
              <a:t>it collapsed !</a:t>
            </a:r>
          </a:p>
        </p:txBody>
      </p:sp>
    </p:spTree>
    <p:extLst>
      <p:ext uri="{BB962C8B-B14F-4D97-AF65-F5344CB8AC3E}">
        <p14:creationId xmlns:p14="http://schemas.microsoft.com/office/powerpoint/2010/main" val="2236709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此处可讨论</a:t>
            </a:r>
            <a:r>
              <a:rPr lang="zh-CN" altLang="en-US" baseline="0" dirty="0" smtClean="0"/>
              <a:t> </a:t>
            </a:r>
            <a:r>
              <a:rPr lang="en-US" altLang="zh-CN" baseline="0" dirty="0" smtClean="0"/>
              <a:t>d\phi/</a:t>
            </a:r>
            <a:r>
              <a:rPr lang="en-US" altLang="zh-CN" baseline="0" dirty="0" err="1" smtClean="0"/>
              <a:t>dt</a:t>
            </a:r>
            <a:r>
              <a:rPr lang="en-US" altLang="zh-CN" baseline="0" dirty="0" smtClean="0"/>
              <a:t> = H’_{J_1}</a:t>
            </a:r>
            <a:r>
              <a:rPr lang="zh-CN" altLang="en-US" baseline="0" dirty="0" smtClean="0"/>
              <a:t>，是否缓慢变化？即为下页展开的结果</a:t>
            </a:r>
            <a:r>
              <a:rPr lang="zh-CN" altLang="en-US" baseline="0" dirty="0" smtClean="0"/>
              <a:t>。首先将</a:t>
            </a:r>
            <a:r>
              <a:rPr lang="en-US" altLang="zh-CN" baseline="0" dirty="0" smtClean="0"/>
              <a:t>H</a:t>
            </a:r>
            <a:r>
              <a:rPr lang="zh-CN" altLang="en-US" baseline="0" dirty="0" smtClean="0"/>
              <a:t>‘展开为</a:t>
            </a:r>
            <a:r>
              <a:rPr lang="en-US" altLang="zh-CN" baseline="0" dirty="0" smtClean="0"/>
              <a:t>J_1</a:t>
            </a:r>
            <a:r>
              <a:rPr lang="zh-CN" altLang="en-US" baseline="0" dirty="0" smtClean="0"/>
              <a:t>的级数。</a:t>
            </a:r>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27</a:t>
            </a:fld>
            <a:endParaRPr lang="en-US" altLang="zh-CN"/>
          </a:p>
        </p:txBody>
      </p:sp>
    </p:spTree>
    <p:extLst>
      <p:ext uri="{BB962C8B-B14F-4D97-AF65-F5344CB8AC3E}">
        <p14:creationId xmlns:p14="http://schemas.microsoft.com/office/powerpoint/2010/main" val="2626158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K=2</a:t>
            </a:r>
            <a:r>
              <a:rPr lang="zh-CN" altLang="en-US" dirty="0" smtClean="0"/>
              <a:t>时，</a:t>
            </a:r>
            <a:r>
              <a:rPr lang="en-US" altLang="zh-CN" dirty="0" smtClean="0"/>
              <a:t>k/2-1=k-2=0</a:t>
            </a:r>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29</a:t>
            </a:fld>
            <a:endParaRPr lang="en-US" altLang="zh-CN"/>
          </a:p>
        </p:txBody>
      </p:sp>
    </p:spTree>
    <p:extLst>
      <p:ext uri="{BB962C8B-B14F-4D97-AF65-F5344CB8AC3E}">
        <p14:creationId xmlns:p14="http://schemas.microsoft.com/office/powerpoint/2010/main" val="4155803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E=F</a:t>
            </a:r>
            <a:r>
              <a:rPr lang="zh-CN" altLang="en-US" dirty="0" smtClean="0"/>
              <a:t>时，给出角动量</a:t>
            </a:r>
            <a:r>
              <a:rPr lang="en-US" altLang="zh-CN" dirty="0" smtClean="0"/>
              <a:t>I</a:t>
            </a:r>
            <a:r>
              <a:rPr lang="zh-CN" altLang="en-US" dirty="0" smtClean="0"/>
              <a:t>的宽度</a:t>
            </a:r>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30</a:t>
            </a:fld>
            <a:endParaRPr lang="en-US" altLang="zh-CN"/>
          </a:p>
        </p:txBody>
      </p:sp>
    </p:spTree>
    <p:extLst>
      <p:ext uri="{BB962C8B-B14F-4D97-AF65-F5344CB8AC3E}">
        <p14:creationId xmlns:p14="http://schemas.microsoft.com/office/powerpoint/2010/main" val="79529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77F1A-092B-4724-9AE0-36FB4D0897FF}" type="slidenum">
              <a:rPr lang="en-US" altLang="zh-CN"/>
              <a:pPr/>
              <a:t>3</a:t>
            </a:fld>
            <a:endParaRPr lang="en-US" altLang="zh-CN"/>
          </a:p>
        </p:txBody>
      </p:sp>
      <p:sp>
        <p:nvSpPr>
          <p:cNvPr id="534530" name="Rectangle 2"/>
          <p:cNvSpPr>
            <a:spLocks noGrp="1" noRot="1" noChangeAspect="1" noChangeArrowheads="1" noTextEdit="1"/>
          </p:cNvSpPr>
          <p:nvPr>
            <p:ph type="sldImg"/>
          </p:nvPr>
        </p:nvSpPr>
        <p:spPr>
          <a:xfrm>
            <a:off x="992188" y="768350"/>
            <a:ext cx="5114925" cy="3836988"/>
          </a:xfrm>
          <a:ln/>
        </p:spPr>
      </p:sp>
      <p:sp>
        <p:nvSpPr>
          <p:cNvPr id="534531" name="Rectangle 3"/>
          <p:cNvSpPr>
            <a:spLocks noGrp="1" noChangeArrowheads="1"/>
          </p:cNvSpPr>
          <p:nvPr>
            <p:ph type="body" idx="1"/>
          </p:nvPr>
        </p:nvSpPr>
        <p:spPr>
          <a:xfrm>
            <a:off x="946150" y="4860925"/>
            <a:ext cx="5207000" cy="4605338"/>
          </a:xfrm>
        </p:spPr>
        <p:txBody>
          <a:bodyPr/>
          <a:lstStyle/>
          <a:p>
            <a:endParaRPr lang="zh-CN" altLang="zh-CN"/>
          </a:p>
        </p:txBody>
      </p:sp>
    </p:spTree>
    <p:extLst>
      <p:ext uri="{BB962C8B-B14F-4D97-AF65-F5344CB8AC3E}">
        <p14:creationId xmlns:p14="http://schemas.microsoft.com/office/powerpoint/2010/main" val="88740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对可积系统，解就是轮胎面上的周期轨迹（有理数周期比）或无理环面（无理数周期比）</a:t>
            </a:r>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7</a:t>
            </a:fld>
            <a:endParaRPr lang="en-US" altLang="zh-CN"/>
          </a:p>
        </p:txBody>
      </p:sp>
    </p:spTree>
    <p:extLst>
      <p:ext uri="{BB962C8B-B14F-4D97-AF65-F5344CB8AC3E}">
        <p14:creationId xmlns:p14="http://schemas.microsoft.com/office/powerpoint/2010/main" val="236772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8</a:t>
            </a:fld>
            <a:endParaRPr lang="en-US" altLang="zh-CN"/>
          </a:p>
        </p:txBody>
      </p:sp>
    </p:spTree>
    <p:extLst>
      <p:ext uri="{BB962C8B-B14F-4D97-AF65-F5344CB8AC3E}">
        <p14:creationId xmlns:p14="http://schemas.microsoft.com/office/powerpoint/2010/main" val="293873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共振处，环面将破裂。</a:t>
            </a:r>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9</a:t>
            </a:fld>
            <a:endParaRPr lang="en-US" altLang="zh-CN"/>
          </a:p>
        </p:txBody>
      </p:sp>
    </p:spTree>
    <p:extLst>
      <p:ext uri="{BB962C8B-B14F-4D97-AF65-F5344CB8AC3E}">
        <p14:creationId xmlns:p14="http://schemas.microsoft.com/office/powerpoint/2010/main" val="382409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Dione</a:t>
            </a:r>
            <a:r>
              <a:rPr lang="zh-CN" altLang="en-US" dirty="0" smtClean="0"/>
              <a:t>除了</a:t>
            </a:r>
            <a:r>
              <a:rPr lang="en-US" altLang="zh-CN" dirty="0" smtClean="0"/>
              <a:t>Helene</a:t>
            </a:r>
            <a:r>
              <a:rPr lang="zh-CN" altLang="en-US" dirty="0" smtClean="0"/>
              <a:t>这个</a:t>
            </a:r>
            <a:r>
              <a:rPr lang="en-US" altLang="zh-CN" dirty="0" smtClean="0"/>
              <a:t>Trojan</a:t>
            </a:r>
            <a:r>
              <a:rPr lang="zh-CN" altLang="en-US" dirty="0" smtClean="0"/>
              <a:t>卫星之外，还有一个</a:t>
            </a:r>
            <a:r>
              <a:rPr lang="en-US" altLang="zh-CN" dirty="0" err="1" smtClean="0">
                <a:hlinkClick r:id="rId3" tooltip="Polydeuces (moon)"/>
              </a:rPr>
              <a:t>Polydeuces</a:t>
            </a:r>
            <a:r>
              <a:rPr lang="zh-CN" altLang="en-US" dirty="0" smtClean="0"/>
              <a:t>卫星，分别位于</a:t>
            </a:r>
            <a:r>
              <a:rPr lang="en-US" altLang="zh-CN" dirty="0" smtClean="0"/>
              <a:t>L4</a:t>
            </a:r>
            <a:r>
              <a:rPr lang="zh-CN" altLang="en-US" dirty="0" smtClean="0"/>
              <a:t>，</a:t>
            </a:r>
            <a:r>
              <a:rPr lang="en-US" altLang="zh-CN" dirty="0" smtClean="0"/>
              <a:t>L5</a:t>
            </a:r>
            <a:r>
              <a:rPr lang="zh-CN" altLang="en-US" dirty="0" smtClean="0"/>
              <a:t>点。</a:t>
            </a:r>
            <a:r>
              <a:rPr lang="en-US" altLang="zh-CN" dirty="0" smtClean="0"/>
              <a:t>1:1</a:t>
            </a:r>
            <a:r>
              <a:rPr lang="zh-CN" altLang="en-US" dirty="0" smtClean="0"/>
              <a:t>共振不适于下文所讲的处理方式。</a:t>
            </a:r>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10</a:t>
            </a:fld>
            <a:endParaRPr lang="en-US" altLang="zh-CN"/>
          </a:p>
        </p:txBody>
      </p:sp>
    </p:spTree>
    <p:extLst>
      <p:ext uri="{BB962C8B-B14F-4D97-AF65-F5344CB8AC3E}">
        <p14:creationId xmlns:p14="http://schemas.microsoft.com/office/powerpoint/2010/main" val="272852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a:t>
            </a:r>
            <a:r>
              <a:rPr lang="en-US" altLang="zh-CN" dirty="0" smtClean="0"/>
              <a:t>e’=0</a:t>
            </a:r>
            <a:r>
              <a:rPr lang="zh-CN" altLang="en-US" dirty="0" smtClean="0"/>
              <a:t>，外摄动的贡献即为零</a:t>
            </a:r>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21</a:t>
            </a:fld>
            <a:endParaRPr lang="en-US" altLang="zh-CN"/>
          </a:p>
        </p:txBody>
      </p:sp>
    </p:spTree>
    <p:extLst>
      <p:ext uri="{BB962C8B-B14F-4D97-AF65-F5344CB8AC3E}">
        <p14:creationId xmlns:p14="http://schemas.microsoft.com/office/powerpoint/2010/main" val="4287074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共振中小天体和行星的最近距离保持不变。</a:t>
            </a:r>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25</a:t>
            </a:fld>
            <a:endParaRPr lang="en-US" altLang="zh-CN"/>
          </a:p>
        </p:txBody>
      </p:sp>
    </p:spTree>
    <p:extLst>
      <p:ext uri="{BB962C8B-B14F-4D97-AF65-F5344CB8AC3E}">
        <p14:creationId xmlns:p14="http://schemas.microsoft.com/office/powerpoint/2010/main" val="3060977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1.Poincare</a:t>
            </a:r>
            <a:r>
              <a:rPr lang="zh-CN" altLang="en-US" dirty="0" smtClean="0"/>
              <a:t>变量相比于</a:t>
            </a:r>
            <a:r>
              <a:rPr lang="en-US" altLang="zh-CN" dirty="0" smtClean="0"/>
              <a:t>Delaunay</a:t>
            </a:r>
            <a:r>
              <a:rPr lang="zh-CN" altLang="en-US" dirty="0" smtClean="0"/>
              <a:t>变量是小量；</a:t>
            </a:r>
            <a:r>
              <a:rPr lang="en-US" altLang="zh-CN" dirty="0" smtClean="0"/>
              <a:t>2.</a:t>
            </a:r>
            <a:r>
              <a:rPr lang="zh-CN" altLang="en-US" dirty="0" smtClean="0"/>
              <a:t>如果令</a:t>
            </a:r>
            <a:r>
              <a:rPr lang="en-US" altLang="zh-CN" dirty="0" smtClean="0"/>
              <a:t>\phi_2=\</a:t>
            </a:r>
            <a:r>
              <a:rPr lang="en-US" altLang="zh-CN" dirty="0" err="1" smtClean="0"/>
              <a:t>varpi</a:t>
            </a:r>
            <a:r>
              <a:rPr lang="zh-CN" altLang="en-US" dirty="0" smtClean="0"/>
              <a:t>可否？</a:t>
            </a:r>
            <a:endParaRPr lang="zh-CN" altLang="en-US" dirty="0"/>
          </a:p>
        </p:txBody>
      </p:sp>
      <p:sp>
        <p:nvSpPr>
          <p:cNvPr id="4" name="灯片编号占位符 3"/>
          <p:cNvSpPr>
            <a:spLocks noGrp="1"/>
          </p:cNvSpPr>
          <p:nvPr>
            <p:ph type="sldNum" sz="quarter" idx="10"/>
          </p:nvPr>
        </p:nvSpPr>
        <p:spPr/>
        <p:txBody>
          <a:bodyPr/>
          <a:lstStyle/>
          <a:p>
            <a:fld id="{97087B13-0458-459A-AE59-965D25D6075D}" type="slidenum">
              <a:rPr lang="en-US" altLang="zh-CN" smtClean="0"/>
              <a:pPr/>
              <a:t>26</a:t>
            </a:fld>
            <a:endParaRPr lang="en-US" altLang="zh-CN"/>
          </a:p>
        </p:txBody>
      </p:sp>
    </p:spTree>
    <p:extLst>
      <p:ext uri="{BB962C8B-B14F-4D97-AF65-F5344CB8AC3E}">
        <p14:creationId xmlns:p14="http://schemas.microsoft.com/office/powerpoint/2010/main" val="75698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3" y="188913"/>
            <a:ext cx="2084387"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4488" y="188913"/>
            <a:ext cx="6105525" cy="59372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bwMode="auto">
          <a:xfrm>
            <a:off x="344488" y="188913"/>
            <a:ext cx="6551612" cy="706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577539" name="Picture 3" descr="NJU"/>
          <p:cNvPicPr>
            <a:picLocks noChangeAspect="1" noChangeArrowheads="1"/>
          </p:cNvPicPr>
          <p:nvPr/>
        </p:nvPicPr>
        <p:blipFill>
          <a:blip r:embed="rId13"/>
          <a:srcRect/>
          <a:stretch>
            <a:fillRect/>
          </a:stretch>
        </p:blipFill>
        <p:spPr bwMode="auto">
          <a:xfrm>
            <a:off x="7086600" y="249238"/>
            <a:ext cx="1676400" cy="566737"/>
          </a:xfrm>
          <a:prstGeom prst="rect">
            <a:avLst/>
          </a:prstGeom>
          <a:noFill/>
        </p:spPr>
      </p:pic>
      <p:sp>
        <p:nvSpPr>
          <p:cNvPr id="577540" name="Line 4"/>
          <p:cNvSpPr>
            <a:spLocks noChangeShapeType="1"/>
          </p:cNvSpPr>
          <p:nvPr/>
        </p:nvSpPr>
        <p:spPr bwMode="auto">
          <a:xfrm>
            <a:off x="457200" y="908050"/>
            <a:ext cx="8305800" cy="0"/>
          </a:xfrm>
          <a:prstGeom prst="line">
            <a:avLst/>
          </a:prstGeom>
          <a:noFill/>
          <a:ln w="44450">
            <a:solidFill>
              <a:srgbClr val="FFFF00"/>
            </a:solidFill>
            <a:round/>
            <a:headEnd/>
            <a:tailEnd/>
          </a:ln>
          <a:effectLst/>
        </p:spPr>
        <p:txBody>
          <a:bodyPr/>
          <a:lstStyle/>
          <a:p>
            <a:endParaRPr lang="zh-CN" altLang="en-US"/>
          </a:p>
        </p:txBody>
      </p:sp>
      <p:sp>
        <p:nvSpPr>
          <p:cNvPr id="577541" name="Line 5"/>
          <p:cNvSpPr>
            <a:spLocks noChangeShapeType="1"/>
          </p:cNvSpPr>
          <p:nvPr/>
        </p:nvSpPr>
        <p:spPr bwMode="auto">
          <a:xfrm>
            <a:off x="457200" y="831850"/>
            <a:ext cx="8305800" cy="0"/>
          </a:xfrm>
          <a:prstGeom prst="line">
            <a:avLst/>
          </a:prstGeom>
          <a:noFill/>
          <a:ln w="50800">
            <a:solidFill>
              <a:srgbClr val="0000FF"/>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b="1">
          <a:solidFill>
            <a:srgbClr val="0000FF"/>
          </a:solidFill>
          <a:latin typeface="+mj-lt"/>
          <a:ea typeface="+mj-ea"/>
          <a:cs typeface="+mj-cs"/>
        </a:defRPr>
      </a:lvl1pPr>
      <a:lvl2pPr algn="l" rtl="0" fontAlgn="base">
        <a:spcBef>
          <a:spcPct val="0"/>
        </a:spcBef>
        <a:spcAft>
          <a:spcPct val="0"/>
        </a:spcAft>
        <a:defRPr sz="3200" b="1">
          <a:solidFill>
            <a:srgbClr val="0000FF"/>
          </a:solidFill>
          <a:latin typeface="Arial" charset="0"/>
          <a:ea typeface="宋体" pitchFamily="2" charset="-122"/>
        </a:defRPr>
      </a:lvl2pPr>
      <a:lvl3pPr algn="l" rtl="0" fontAlgn="base">
        <a:spcBef>
          <a:spcPct val="0"/>
        </a:spcBef>
        <a:spcAft>
          <a:spcPct val="0"/>
        </a:spcAft>
        <a:defRPr sz="3200" b="1">
          <a:solidFill>
            <a:srgbClr val="0000FF"/>
          </a:solidFill>
          <a:latin typeface="Arial" charset="0"/>
          <a:ea typeface="宋体" pitchFamily="2" charset="-122"/>
        </a:defRPr>
      </a:lvl3pPr>
      <a:lvl4pPr algn="l" rtl="0" fontAlgn="base">
        <a:spcBef>
          <a:spcPct val="0"/>
        </a:spcBef>
        <a:spcAft>
          <a:spcPct val="0"/>
        </a:spcAft>
        <a:defRPr sz="3200" b="1">
          <a:solidFill>
            <a:srgbClr val="0000FF"/>
          </a:solidFill>
          <a:latin typeface="Arial" charset="0"/>
          <a:ea typeface="宋体" pitchFamily="2" charset="-122"/>
        </a:defRPr>
      </a:lvl4pPr>
      <a:lvl5pPr algn="l" rtl="0" fontAlgn="base">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0.bin"/><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21.bin"/><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6.wmf"/></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7.wmf"/><Relationship Id="rId4"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39.wmf"/><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39.wmf"/><Relationship Id="rId4"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1.bin"/><Relationship Id="rId14" Type="http://schemas.openxmlformats.org/officeDocument/2006/relationships/image" Target="../media/image4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35.bin"/><Relationship Id="rId4" Type="http://schemas.openxmlformats.org/officeDocument/2006/relationships/image" Target="../media/image49.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2.wmf"/><Relationship Id="rId5" Type="http://schemas.openxmlformats.org/officeDocument/2006/relationships/oleObject" Target="../embeddings/oleObject37.bin"/><Relationship Id="rId4" Type="http://schemas.openxmlformats.org/officeDocument/2006/relationships/image" Target="../media/image51.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8.wmf"/><Relationship Id="rId3" Type="http://schemas.openxmlformats.org/officeDocument/2006/relationships/notesSlide" Target="../notesSlides/notesSlide7.xml"/><Relationship Id="rId7" Type="http://schemas.openxmlformats.org/officeDocument/2006/relationships/image" Target="../media/image55.wmf"/><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0.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6.wmf"/></Relationships>
</file>

<file path=ppt/slides/_rels/slide22.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49.bin"/><Relationship Id="rId18" Type="http://schemas.openxmlformats.org/officeDocument/2006/relationships/image" Target="../media/image66.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63.w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65.wmf"/><Relationship Id="rId1" Type="http://schemas.openxmlformats.org/officeDocument/2006/relationships/vmlDrawing" Target="../drawings/vmlDrawing18.vml"/><Relationship Id="rId6" Type="http://schemas.openxmlformats.org/officeDocument/2006/relationships/image" Target="../media/image60.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47.bin"/><Relationship Id="rId14" Type="http://schemas.openxmlformats.org/officeDocument/2006/relationships/image" Target="../media/image64.wmf"/></Relationships>
</file>

<file path=ppt/slides/_rels/slide23.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8.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55.bin"/></Relationships>
</file>

<file path=ppt/slides/_rels/slide24.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3.wmf"/><Relationship Id="rId5" Type="http://schemas.openxmlformats.org/officeDocument/2006/relationships/oleObject" Target="../embeddings/oleObject58.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6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8.xml"/><Relationship Id="rId7"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2.bin"/><Relationship Id="rId5" Type="http://schemas.openxmlformats.org/officeDocument/2006/relationships/image" Target="../media/image76.wmf"/><Relationship Id="rId4" Type="http://schemas.openxmlformats.org/officeDocument/2006/relationships/oleObject" Target="../embeddings/oleObject61.bin"/><Relationship Id="rId9" Type="http://schemas.openxmlformats.org/officeDocument/2006/relationships/image" Target="../media/image78.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83.wmf"/><Relationship Id="rId3" Type="http://schemas.openxmlformats.org/officeDocument/2006/relationships/notesSlide" Target="../notesSlides/notesSlide9.xml"/><Relationship Id="rId7" Type="http://schemas.openxmlformats.org/officeDocument/2006/relationships/image" Target="../media/image80.wmf"/><Relationship Id="rId12"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5.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81.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8.wmf"/><Relationship Id="rId3" Type="http://schemas.openxmlformats.org/officeDocument/2006/relationships/notesSlide" Target="../notesSlides/notesSlide10.xml"/><Relationship Id="rId7" Type="http://schemas.openxmlformats.org/officeDocument/2006/relationships/image" Target="../media/image85.wmf"/><Relationship Id="rId12" Type="http://schemas.openxmlformats.org/officeDocument/2006/relationships/oleObject" Target="../embeddings/oleObject73.bin"/><Relationship Id="rId17" Type="http://schemas.openxmlformats.org/officeDocument/2006/relationships/image" Target="../media/image90.wmf"/><Relationship Id="rId2" Type="http://schemas.openxmlformats.org/officeDocument/2006/relationships/slideLayout" Target="../slideLayouts/slideLayout2.xml"/><Relationship Id="rId16" Type="http://schemas.openxmlformats.org/officeDocument/2006/relationships/oleObject" Target="../embeddings/oleObject75.bin"/><Relationship Id="rId1" Type="http://schemas.openxmlformats.org/officeDocument/2006/relationships/vmlDrawing" Target="../drawings/vmlDrawing23.vml"/><Relationship Id="rId6" Type="http://schemas.openxmlformats.org/officeDocument/2006/relationships/oleObject" Target="../embeddings/oleObject70.bin"/><Relationship Id="rId11" Type="http://schemas.openxmlformats.org/officeDocument/2006/relationships/image" Target="../media/image87.wmf"/><Relationship Id="rId5" Type="http://schemas.openxmlformats.org/officeDocument/2006/relationships/image" Target="../media/image84.wmf"/><Relationship Id="rId15" Type="http://schemas.openxmlformats.org/officeDocument/2006/relationships/image" Target="../media/image89.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86.wmf"/><Relationship Id="rId14" Type="http://schemas.openxmlformats.org/officeDocument/2006/relationships/oleObject" Target="../embeddings/oleObject74.bin"/></Relationships>
</file>

<file path=ppt/slides/_rels/slide28.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95.wmf"/><Relationship Id="rId2" Type="http://schemas.openxmlformats.org/officeDocument/2006/relationships/slideLayout" Target="../slideLayouts/slideLayout2.xml"/><Relationship Id="rId16" Type="http://schemas.openxmlformats.org/officeDocument/2006/relationships/image" Target="../media/image97.wmf"/><Relationship Id="rId1" Type="http://schemas.openxmlformats.org/officeDocument/2006/relationships/vmlDrawing" Target="../drawings/vmlDrawing24.vml"/><Relationship Id="rId6" Type="http://schemas.openxmlformats.org/officeDocument/2006/relationships/image" Target="../media/image92.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79.bin"/><Relationship Id="rId14" Type="http://schemas.openxmlformats.org/officeDocument/2006/relationships/image" Target="../media/image96.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11.xml"/><Relationship Id="rId7"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4.bin"/><Relationship Id="rId5" Type="http://schemas.openxmlformats.org/officeDocument/2006/relationships/image" Target="../media/image98.wmf"/><Relationship Id="rId4" Type="http://schemas.openxmlformats.org/officeDocument/2006/relationships/oleObject" Target="../embeddings/oleObject83.bin"/><Relationship Id="rId9" Type="http://schemas.openxmlformats.org/officeDocument/2006/relationships/image" Target="../media/image100.wmf"/></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8.gif"/></Relationships>
</file>

<file path=ppt/slides/_rels/slide30.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notesSlide" Target="../notesSlides/notesSlide12.xml"/><Relationship Id="rId7"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01.wmf"/><Relationship Id="rId5" Type="http://schemas.openxmlformats.org/officeDocument/2006/relationships/oleObject" Target="../embeddings/oleObject86.bin"/><Relationship Id="rId10" Type="http://schemas.openxmlformats.org/officeDocument/2006/relationships/image" Target="../media/image103.wmf"/><Relationship Id="rId4" Type="http://schemas.openxmlformats.org/officeDocument/2006/relationships/image" Target="../media/image104.png"/><Relationship Id="rId9" Type="http://schemas.openxmlformats.org/officeDocument/2006/relationships/oleObject" Target="../embeddings/oleObject88.bin"/></Relationships>
</file>

<file path=ppt/slides/_rels/slide31.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93.bin"/><Relationship Id="rId3" Type="http://schemas.openxmlformats.org/officeDocument/2006/relationships/oleObject" Target="../embeddings/oleObject89.bin"/><Relationship Id="rId7" Type="http://schemas.openxmlformats.org/officeDocument/2006/relationships/oleObject" Target="../embeddings/oleObject90.bin"/><Relationship Id="rId12"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0.png"/><Relationship Id="rId11" Type="http://schemas.openxmlformats.org/officeDocument/2006/relationships/oleObject" Target="../embeddings/oleObject92.bin"/><Relationship Id="rId5" Type="http://schemas.openxmlformats.org/officeDocument/2006/relationships/image" Target="../media/image104.png"/><Relationship Id="rId10" Type="http://schemas.openxmlformats.org/officeDocument/2006/relationships/image" Target="../media/image107.wmf"/><Relationship Id="rId4" Type="http://schemas.openxmlformats.org/officeDocument/2006/relationships/image" Target="../media/image105.wmf"/><Relationship Id="rId9" Type="http://schemas.openxmlformats.org/officeDocument/2006/relationships/oleObject" Target="../embeddings/oleObject91.bin"/><Relationship Id="rId14" Type="http://schemas.openxmlformats.org/officeDocument/2006/relationships/image" Target="../media/image109.wmf"/></Relationships>
</file>

<file path=ppt/slides/_rels/slide3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33.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5.wmf"/><Relationship Id="rId5" Type="http://schemas.openxmlformats.org/officeDocument/2006/relationships/oleObject" Target="../embeddings/oleObject95.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97.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7.wmf"/><Relationship Id="rId10" Type="http://schemas.openxmlformats.org/officeDocument/2006/relationships/image" Target="../media/image20.jpeg"/><Relationship Id="rId4" Type="http://schemas.openxmlformats.org/officeDocument/2006/relationships/oleObject" Target="../embeddings/oleObject11.bin"/><Relationship Id="rId9"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21.wmf"/><Relationship Id="rId4" Type="http://schemas.openxmlformats.org/officeDocument/2006/relationships/oleObject" Target="../embeddings/oleObject14.bin"/><Relationship Id="rId9" Type="http://schemas.openxmlformats.org/officeDocument/2006/relationships/image" Target="../media/image23.wmf"/></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5.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7.bin"/><Relationship Id="rId10" Type="http://schemas.openxmlformats.org/officeDocument/2006/relationships/image" Target="../media/image26.wmf"/><Relationship Id="rId4" Type="http://schemas.openxmlformats.org/officeDocument/2006/relationships/image" Target="../media/image27.jpeg"/><Relationship Id="rId9"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344488" y="153988"/>
            <a:ext cx="6551612" cy="706437"/>
          </a:xfrm>
        </p:spPr>
        <p:txBody>
          <a:bodyPr/>
          <a:lstStyle/>
          <a:p>
            <a:r>
              <a:rPr lang="zh-CN" altLang="en-US" sz="3600"/>
              <a:t>天体力学基础</a:t>
            </a:r>
          </a:p>
        </p:txBody>
      </p:sp>
      <p:pic>
        <p:nvPicPr>
          <p:cNvPr id="600068" name="Picture 4" descr="40-17"/>
          <p:cNvPicPr>
            <a:picLocks noChangeAspect="1" noChangeArrowheads="1"/>
          </p:cNvPicPr>
          <p:nvPr/>
        </p:nvPicPr>
        <p:blipFill>
          <a:blip r:embed="rId2"/>
          <a:srcRect/>
          <a:stretch>
            <a:fillRect/>
          </a:stretch>
        </p:blipFill>
        <p:spPr bwMode="auto">
          <a:xfrm>
            <a:off x="468313" y="1106488"/>
            <a:ext cx="8280400" cy="5530850"/>
          </a:xfrm>
          <a:prstGeom prst="rect">
            <a:avLst/>
          </a:prstGeom>
          <a:noFill/>
          <a:ln w="9525">
            <a:noFill/>
            <a:miter lim="800000"/>
            <a:headEnd/>
            <a:tailEnd/>
          </a:ln>
        </p:spPr>
      </p:pic>
      <p:sp>
        <p:nvSpPr>
          <p:cNvPr id="600069" name="Text Box 5"/>
          <p:cNvSpPr txBox="1">
            <a:spLocks noChangeArrowheads="1"/>
          </p:cNvSpPr>
          <p:nvPr/>
        </p:nvSpPr>
        <p:spPr bwMode="auto">
          <a:xfrm>
            <a:off x="714375" y="1271588"/>
            <a:ext cx="7815263" cy="3848100"/>
          </a:xfrm>
          <a:prstGeom prst="rect">
            <a:avLst/>
          </a:prstGeom>
          <a:noFill/>
          <a:ln w="9525">
            <a:noFill/>
            <a:miter lim="800000"/>
            <a:headEnd/>
            <a:tailEnd/>
          </a:ln>
          <a:effectLst/>
        </p:spPr>
        <p:txBody>
          <a:bodyPr>
            <a:spAutoFit/>
          </a:bodyPr>
          <a:lstStyle/>
          <a:p>
            <a:pPr>
              <a:lnSpc>
                <a:spcPct val="140000"/>
              </a:lnSpc>
              <a:spcBef>
                <a:spcPct val="50000"/>
              </a:spcBef>
            </a:pPr>
            <a:r>
              <a:rPr kumimoji="1" lang="zh-CN" altLang="en-US" sz="4400" b="1">
                <a:solidFill>
                  <a:srgbClr val="FFFF00"/>
                </a:solidFill>
                <a:latin typeface="Times New Roman" pitchFamily="18" charset="0"/>
              </a:rPr>
              <a:t>第五章</a:t>
            </a:r>
          </a:p>
          <a:p>
            <a:pPr algn="dist">
              <a:lnSpc>
                <a:spcPct val="80000"/>
              </a:lnSpc>
              <a:spcBef>
                <a:spcPct val="50000"/>
              </a:spcBef>
            </a:pPr>
            <a:r>
              <a:rPr kumimoji="1" lang="zh-CN" altLang="en-US" sz="8800">
                <a:solidFill>
                  <a:srgbClr val="FFFF00"/>
                </a:solidFill>
                <a:latin typeface="隶书" pitchFamily="49" charset="-122"/>
                <a:ea typeface="隶书" pitchFamily="49" charset="-122"/>
              </a:rPr>
              <a:t>天体运动中的共振现象</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US" altLang="zh-CN"/>
              <a:t>5.1.1 </a:t>
            </a:r>
            <a:r>
              <a:rPr lang="zh-CN" altLang="en-US"/>
              <a:t>轨道共振基本概念</a:t>
            </a:r>
            <a:endParaRPr lang="en-GB" altLang="zh-CN"/>
          </a:p>
        </p:txBody>
      </p:sp>
      <p:pic>
        <p:nvPicPr>
          <p:cNvPr id="589832" name="Picture 8"/>
          <p:cNvPicPr>
            <a:picLocks noChangeAspect="1" noChangeArrowheads="1"/>
          </p:cNvPicPr>
          <p:nvPr/>
        </p:nvPicPr>
        <p:blipFill>
          <a:blip r:embed="rId3"/>
          <a:srcRect t="33104"/>
          <a:stretch>
            <a:fillRect/>
          </a:stretch>
        </p:blipFill>
        <p:spPr bwMode="auto">
          <a:xfrm>
            <a:off x="762000" y="2449513"/>
            <a:ext cx="8077200" cy="3668712"/>
          </a:xfrm>
          <a:prstGeom prst="rect">
            <a:avLst/>
          </a:prstGeom>
          <a:noFill/>
          <a:ln w="9525">
            <a:noFill/>
            <a:miter lim="800000"/>
            <a:headEnd/>
            <a:tailEnd/>
          </a:ln>
          <a:effectLst/>
        </p:spPr>
      </p:pic>
      <p:pic>
        <p:nvPicPr>
          <p:cNvPr id="589833" name="Picture 9"/>
          <p:cNvPicPr>
            <a:picLocks noChangeAspect="1" noChangeArrowheads="1"/>
          </p:cNvPicPr>
          <p:nvPr/>
        </p:nvPicPr>
        <p:blipFill>
          <a:blip r:embed="rId3"/>
          <a:srcRect b="86758"/>
          <a:stretch>
            <a:fillRect/>
          </a:stretch>
        </p:blipFill>
        <p:spPr bwMode="auto">
          <a:xfrm>
            <a:off x="762000" y="1839913"/>
            <a:ext cx="8070850" cy="725487"/>
          </a:xfrm>
          <a:prstGeom prst="rect">
            <a:avLst/>
          </a:prstGeom>
          <a:noFill/>
          <a:ln w="9525">
            <a:noFill/>
            <a:miter lim="800000"/>
            <a:headEnd/>
            <a:tailEnd/>
          </a:ln>
          <a:effectLst/>
        </p:spPr>
      </p:pic>
      <p:grpSp>
        <p:nvGrpSpPr>
          <p:cNvPr id="589841" name="Group 17"/>
          <p:cNvGrpSpPr>
            <a:grpSpLocks/>
          </p:cNvGrpSpPr>
          <p:nvPr/>
        </p:nvGrpSpPr>
        <p:grpSpPr bwMode="auto">
          <a:xfrm>
            <a:off x="122238" y="2754313"/>
            <a:ext cx="4616450" cy="1244600"/>
            <a:chOff x="77" y="1746"/>
            <a:chExt cx="2908" cy="784"/>
          </a:xfrm>
        </p:grpSpPr>
        <p:sp>
          <p:nvSpPr>
            <p:cNvPr id="589829" name="Text Box 5"/>
            <p:cNvSpPr txBox="1">
              <a:spLocks noChangeArrowheads="1"/>
            </p:cNvSpPr>
            <p:nvPr/>
          </p:nvSpPr>
          <p:spPr bwMode="auto">
            <a:xfrm>
              <a:off x="77" y="1746"/>
              <a:ext cx="480" cy="288"/>
            </a:xfrm>
            <a:prstGeom prst="rect">
              <a:avLst/>
            </a:prstGeom>
            <a:noFill/>
            <a:ln w="9525">
              <a:noFill/>
              <a:miter lim="800000"/>
              <a:headEnd/>
              <a:tailEnd/>
            </a:ln>
            <a:effectLst/>
          </p:spPr>
          <p:txBody>
            <a:bodyPr>
              <a:spAutoFit/>
            </a:bodyPr>
            <a:lstStyle/>
            <a:p>
              <a:pPr algn="ctr" eaLnBrk="0" hangingPunct="0">
                <a:spcBef>
                  <a:spcPct val="50000"/>
                </a:spcBef>
              </a:pPr>
              <a:r>
                <a:rPr lang="zh-CN" altLang="en-GB" sz="2400" b="1">
                  <a:solidFill>
                    <a:srgbClr val="FF4C28"/>
                  </a:solidFill>
                  <a:latin typeface="Myriad Roman" charset="0"/>
                </a:rPr>
                <a:t>2:1</a:t>
              </a:r>
            </a:p>
          </p:txBody>
        </p:sp>
        <p:sp>
          <p:nvSpPr>
            <p:cNvPr id="589836" name="Freeform 12"/>
            <p:cNvSpPr>
              <a:spLocks/>
            </p:cNvSpPr>
            <p:nvPr/>
          </p:nvSpPr>
          <p:spPr bwMode="auto">
            <a:xfrm>
              <a:off x="256" y="2018"/>
              <a:ext cx="224" cy="512"/>
            </a:xfrm>
            <a:custGeom>
              <a:avLst/>
              <a:gdLst/>
              <a:ahLst/>
              <a:cxnLst>
                <a:cxn ang="0">
                  <a:pos x="224" y="64"/>
                </a:cxn>
                <a:cxn ang="0">
                  <a:pos x="32" y="64"/>
                </a:cxn>
                <a:cxn ang="0">
                  <a:pos x="32" y="448"/>
                </a:cxn>
                <a:cxn ang="0">
                  <a:pos x="224" y="448"/>
                </a:cxn>
              </a:cxnLst>
              <a:rect l="0" t="0" r="r" b="b"/>
              <a:pathLst>
                <a:path w="224" h="512">
                  <a:moveTo>
                    <a:pt x="224" y="64"/>
                  </a:moveTo>
                  <a:cubicBezTo>
                    <a:pt x="144" y="32"/>
                    <a:pt x="64" y="0"/>
                    <a:pt x="32" y="64"/>
                  </a:cubicBezTo>
                  <a:cubicBezTo>
                    <a:pt x="0" y="128"/>
                    <a:pt x="0" y="384"/>
                    <a:pt x="32" y="448"/>
                  </a:cubicBezTo>
                  <a:cubicBezTo>
                    <a:pt x="64" y="512"/>
                    <a:pt x="184" y="448"/>
                    <a:pt x="224" y="448"/>
                  </a:cubicBezTo>
                </a:path>
              </a:pathLst>
            </a:custGeom>
            <a:noFill/>
            <a:ln w="28575" cap="flat" cmpd="sng">
              <a:solidFill>
                <a:srgbClr val="FF4C28"/>
              </a:solidFill>
              <a:prstDash val="solid"/>
              <a:round/>
              <a:headEnd/>
              <a:tailEnd/>
            </a:ln>
            <a:effectLst/>
          </p:spPr>
          <p:txBody>
            <a:bodyPr wrap="none" anchor="ctr"/>
            <a:lstStyle/>
            <a:p>
              <a:endParaRPr lang="zh-CN" altLang="en-US"/>
            </a:p>
          </p:txBody>
        </p:sp>
        <p:sp>
          <p:nvSpPr>
            <p:cNvPr id="589839" name="Line 15"/>
            <p:cNvSpPr>
              <a:spLocks noChangeShapeType="1"/>
            </p:cNvSpPr>
            <p:nvPr/>
          </p:nvSpPr>
          <p:spPr bwMode="auto">
            <a:xfrm>
              <a:off x="2387" y="2149"/>
              <a:ext cx="598" cy="0"/>
            </a:xfrm>
            <a:prstGeom prst="line">
              <a:avLst/>
            </a:prstGeom>
            <a:noFill/>
            <a:ln w="28575">
              <a:solidFill>
                <a:srgbClr val="FF0000"/>
              </a:solidFill>
              <a:round/>
              <a:headEnd/>
              <a:tailEnd/>
            </a:ln>
            <a:effectLst/>
          </p:spPr>
          <p:txBody>
            <a:bodyPr>
              <a:spAutoFit/>
            </a:bodyPr>
            <a:lstStyle/>
            <a:p>
              <a:endParaRPr lang="zh-CN" altLang="en-US"/>
            </a:p>
          </p:txBody>
        </p:sp>
        <p:sp>
          <p:nvSpPr>
            <p:cNvPr id="589840" name="Line 16"/>
            <p:cNvSpPr>
              <a:spLocks noChangeShapeType="1"/>
            </p:cNvSpPr>
            <p:nvPr/>
          </p:nvSpPr>
          <p:spPr bwMode="auto">
            <a:xfrm>
              <a:off x="2396" y="2518"/>
              <a:ext cx="532" cy="0"/>
            </a:xfrm>
            <a:prstGeom prst="line">
              <a:avLst/>
            </a:prstGeom>
            <a:noFill/>
            <a:ln w="28575">
              <a:solidFill>
                <a:srgbClr val="FF0000"/>
              </a:solidFill>
              <a:round/>
              <a:headEnd/>
              <a:tailEnd/>
            </a:ln>
            <a:effectLst/>
          </p:spPr>
          <p:txBody>
            <a:bodyPr>
              <a:spAutoFit/>
            </a:bodyPr>
            <a:lstStyle/>
            <a:p>
              <a:endParaRPr lang="zh-CN" altLang="en-US"/>
            </a:p>
          </p:txBody>
        </p:sp>
      </p:grpSp>
      <p:grpSp>
        <p:nvGrpSpPr>
          <p:cNvPr id="589844" name="Group 20"/>
          <p:cNvGrpSpPr>
            <a:grpSpLocks/>
          </p:cNvGrpSpPr>
          <p:nvPr/>
        </p:nvGrpSpPr>
        <p:grpSpPr bwMode="auto">
          <a:xfrm>
            <a:off x="123825" y="3440113"/>
            <a:ext cx="4559300" cy="1793875"/>
            <a:chOff x="78" y="2178"/>
            <a:chExt cx="2872" cy="1130"/>
          </a:xfrm>
        </p:grpSpPr>
        <p:sp>
          <p:nvSpPr>
            <p:cNvPr id="589830" name="Text Box 6"/>
            <p:cNvSpPr txBox="1">
              <a:spLocks noChangeArrowheads="1"/>
            </p:cNvSpPr>
            <p:nvPr/>
          </p:nvSpPr>
          <p:spPr bwMode="auto">
            <a:xfrm>
              <a:off x="78" y="3020"/>
              <a:ext cx="528" cy="288"/>
            </a:xfrm>
            <a:prstGeom prst="rect">
              <a:avLst/>
            </a:prstGeom>
            <a:noFill/>
            <a:ln w="9525">
              <a:noFill/>
              <a:miter lim="800000"/>
              <a:headEnd/>
              <a:tailEnd/>
            </a:ln>
            <a:effectLst/>
          </p:spPr>
          <p:txBody>
            <a:bodyPr>
              <a:spAutoFit/>
            </a:bodyPr>
            <a:lstStyle/>
            <a:p>
              <a:pPr algn="ctr" eaLnBrk="0" hangingPunct="0">
                <a:spcBef>
                  <a:spcPct val="50000"/>
                </a:spcBef>
              </a:pPr>
              <a:r>
                <a:rPr lang="zh-CN" altLang="en-GB" sz="2400" b="1">
                  <a:solidFill>
                    <a:schemeClr val="accent2"/>
                  </a:solidFill>
                  <a:latin typeface="Myriad Roman" charset="0"/>
                </a:rPr>
                <a:t>2:1</a:t>
              </a:r>
              <a:endParaRPr lang="zh-CN" altLang="en-GB" sz="2400" b="1">
                <a:latin typeface="Myriad Roman" charset="0"/>
              </a:endParaRPr>
            </a:p>
          </p:txBody>
        </p:sp>
        <p:sp>
          <p:nvSpPr>
            <p:cNvPr id="589837" name="Freeform 13"/>
            <p:cNvSpPr>
              <a:spLocks/>
            </p:cNvSpPr>
            <p:nvPr/>
          </p:nvSpPr>
          <p:spPr bwMode="auto">
            <a:xfrm>
              <a:off x="336" y="2178"/>
              <a:ext cx="192" cy="912"/>
            </a:xfrm>
            <a:custGeom>
              <a:avLst/>
              <a:gdLst/>
              <a:ahLst/>
              <a:cxnLst>
                <a:cxn ang="0">
                  <a:pos x="224" y="64"/>
                </a:cxn>
                <a:cxn ang="0">
                  <a:pos x="32" y="64"/>
                </a:cxn>
                <a:cxn ang="0">
                  <a:pos x="32" y="448"/>
                </a:cxn>
                <a:cxn ang="0">
                  <a:pos x="224" y="448"/>
                </a:cxn>
              </a:cxnLst>
              <a:rect l="0" t="0" r="r" b="b"/>
              <a:pathLst>
                <a:path w="224" h="512">
                  <a:moveTo>
                    <a:pt x="224" y="64"/>
                  </a:moveTo>
                  <a:cubicBezTo>
                    <a:pt x="144" y="32"/>
                    <a:pt x="64" y="0"/>
                    <a:pt x="32" y="64"/>
                  </a:cubicBezTo>
                  <a:cubicBezTo>
                    <a:pt x="0" y="128"/>
                    <a:pt x="0" y="384"/>
                    <a:pt x="32" y="448"/>
                  </a:cubicBezTo>
                  <a:cubicBezTo>
                    <a:pt x="64" y="512"/>
                    <a:pt x="184" y="448"/>
                    <a:pt x="224" y="448"/>
                  </a:cubicBezTo>
                </a:path>
              </a:pathLst>
            </a:custGeom>
            <a:noFill/>
            <a:ln w="28575" cap="flat" cmpd="sng">
              <a:solidFill>
                <a:srgbClr val="0000CC"/>
              </a:solidFill>
              <a:prstDash val="solid"/>
              <a:round/>
              <a:headEnd/>
              <a:tailEnd/>
            </a:ln>
            <a:effectLst/>
          </p:spPr>
          <p:txBody>
            <a:bodyPr wrap="none" anchor="ctr"/>
            <a:lstStyle/>
            <a:p>
              <a:endParaRPr lang="zh-CN" altLang="en-US"/>
            </a:p>
          </p:txBody>
        </p:sp>
        <p:sp>
          <p:nvSpPr>
            <p:cNvPr id="589842" name="Line 18"/>
            <p:cNvSpPr>
              <a:spLocks noChangeShapeType="1"/>
            </p:cNvSpPr>
            <p:nvPr/>
          </p:nvSpPr>
          <p:spPr bwMode="auto">
            <a:xfrm>
              <a:off x="2393" y="2348"/>
              <a:ext cx="553" cy="0"/>
            </a:xfrm>
            <a:prstGeom prst="line">
              <a:avLst/>
            </a:prstGeom>
            <a:noFill/>
            <a:ln w="28575">
              <a:solidFill>
                <a:srgbClr val="0000CC"/>
              </a:solidFill>
              <a:round/>
              <a:headEnd/>
              <a:tailEnd/>
            </a:ln>
            <a:effectLst/>
          </p:spPr>
          <p:txBody>
            <a:bodyPr>
              <a:spAutoFit/>
            </a:bodyPr>
            <a:lstStyle/>
            <a:p>
              <a:endParaRPr lang="zh-CN" altLang="en-US"/>
            </a:p>
          </p:txBody>
        </p:sp>
        <p:sp>
          <p:nvSpPr>
            <p:cNvPr id="589843" name="Line 19"/>
            <p:cNvSpPr>
              <a:spLocks noChangeShapeType="1"/>
            </p:cNvSpPr>
            <p:nvPr/>
          </p:nvSpPr>
          <p:spPr bwMode="auto">
            <a:xfrm>
              <a:off x="2397" y="3089"/>
              <a:ext cx="553" cy="0"/>
            </a:xfrm>
            <a:prstGeom prst="line">
              <a:avLst/>
            </a:prstGeom>
            <a:noFill/>
            <a:ln w="28575">
              <a:solidFill>
                <a:srgbClr val="0000CC"/>
              </a:solidFill>
              <a:round/>
              <a:headEnd/>
              <a:tailEnd/>
            </a:ln>
            <a:effectLst/>
          </p:spPr>
          <p:txBody>
            <a:bodyPr>
              <a:spAutoFit/>
            </a:bodyPr>
            <a:lstStyle/>
            <a:p>
              <a:endParaRPr lang="zh-CN" altLang="en-US"/>
            </a:p>
          </p:txBody>
        </p:sp>
      </p:grpSp>
      <p:grpSp>
        <p:nvGrpSpPr>
          <p:cNvPr id="589850" name="Group 26"/>
          <p:cNvGrpSpPr>
            <a:grpSpLocks/>
          </p:cNvGrpSpPr>
          <p:nvPr/>
        </p:nvGrpSpPr>
        <p:grpSpPr bwMode="auto">
          <a:xfrm>
            <a:off x="158750" y="5514975"/>
            <a:ext cx="4548188" cy="974725"/>
            <a:chOff x="100" y="3485"/>
            <a:chExt cx="2865" cy="614"/>
          </a:xfrm>
        </p:grpSpPr>
        <p:sp>
          <p:nvSpPr>
            <p:cNvPr id="589835" name="Text Box 11"/>
            <p:cNvSpPr txBox="1">
              <a:spLocks noChangeArrowheads="1"/>
            </p:cNvSpPr>
            <p:nvPr/>
          </p:nvSpPr>
          <p:spPr bwMode="auto">
            <a:xfrm>
              <a:off x="100" y="3811"/>
              <a:ext cx="450" cy="288"/>
            </a:xfrm>
            <a:prstGeom prst="rect">
              <a:avLst/>
            </a:prstGeom>
            <a:noFill/>
            <a:ln w="9525">
              <a:noFill/>
              <a:miter lim="800000"/>
              <a:headEnd/>
              <a:tailEnd/>
            </a:ln>
            <a:effectLst/>
          </p:spPr>
          <p:txBody>
            <a:bodyPr>
              <a:spAutoFit/>
            </a:bodyPr>
            <a:lstStyle/>
            <a:p>
              <a:pPr algn="ctr" eaLnBrk="0" hangingPunct="0">
                <a:spcBef>
                  <a:spcPct val="50000"/>
                </a:spcBef>
              </a:pPr>
              <a:r>
                <a:rPr lang="zh-CN" altLang="en-GB" sz="2400" b="1">
                  <a:solidFill>
                    <a:schemeClr val="hlink"/>
                  </a:solidFill>
                  <a:latin typeface="Myriad Roman" charset="0"/>
                </a:rPr>
                <a:t>4:3</a:t>
              </a:r>
              <a:endParaRPr lang="zh-CN" altLang="en-GB" sz="2400" b="1">
                <a:solidFill>
                  <a:srgbClr val="FF4C28"/>
                </a:solidFill>
                <a:latin typeface="Myriad Roman" charset="0"/>
              </a:endParaRPr>
            </a:p>
          </p:txBody>
        </p:sp>
        <p:sp>
          <p:nvSpPr>
            <p:cNvPr id="589847" name="Freeform 23"/>
            <p:cNvSpPr>
              <a:spLocks/>
            </p:cNvSpPr>
            <p:nvPr/>
          </p:nvSpPr>
          <p:spPr bwMode="auto">
            <a:xfrm>
              <a:off x="381" y="3485"/>
              <a:ext cx="158" cy="346"/>
            </a:xfrm>
            <a:custGeom>
              <a:avLst/>
              <a:gdLst/>
              <a:ahLst/>
              <a:cxnLst>
                <a:cxn ang="0">
                  <a:pos x="224" y="64"/>
                </a:cxn>
                <a:cxn ang="0">
                  <a:pos x="32" y="64"/>
                </a:cxn>
                <a:cxn ang="0">
                  <a:pos x="32" y="448"/>
                </a:cxn>
                <a:cxn ang="0">
                  <a:pos x="224" y="448"/>
                </a:cxn>
              </a:cxnLst>
              <a:rect l="0" t="0" r="r" b="b"/>
              <a:pathLst>
                <a:path w="224" h="512">
                  <a:moveTo>
                    <a:pt x="224" y="64"/>
                  </a:moveTo>
                  <a:cubicBezTo>
                    <a:pt x="144" y="32"/>
                    <a:pt x="64" y="0"/>
                    <a:pt x="32" y="64"/>
                  </a:cubicBezTo>
                  <a:cubicBezTo>
                    <a:pt x="0" y="128"/>
                    <a:pt x="0" y="384"/>
                    <a:pt x="32" y="448"/>
                  </a:cubicBezTo>
                  <a:cubicBezTo>
                    <a:pt x="64" y="512"/>
                    <a:pt x="184" y="448"/>
                    <a:pt x="224" y="448"/>
                  </a:cubicBezTo>
                </a:path>
              </a:pathLst>
            </a:custGeom>
            <a:noFill/>
            <a:ln w="28575" cap="flat" cmpd="sng">
              <a:solidFill>
                <a:schemeClr val="hlink"/>
              </a:solidFill>
              <a:prstDash val="solid"/>
              <a:round/>
              <a:headEnd/>
              <a:tailEnd/>
            </a:ln>
            <a:effectLst/>
          </p:spPr>
          <p:txBody>
            <a:bodyPr wrap="none" anchor="ctr"/>
            <a:lstStyle/>
            <a:p>
              <a:endParaRPr lang="zh-CN" altLang="en-US"/>
            </a:p>
          </p:txBody>
        </p:sp>
        <p:sp>
          <p:nvSpPr>
            <p:cNvPr id="589848" name="Line 24"/>
            <p:cNvSpPr>
              <a:spLocks noChangeShapeType="1"/>
            </p:cNvSpPr>
            <p:nvPr/>
          </p:nvSpPr>
          <p:spPr bwMode="auto">
            <a:xfrm>
              <a:off x="2346" y="3648"/>
              <a:ext cx="598" cy="0"/>
            </a:xfrm>
            <a:prstGeom prst="line">
              <a:avLst/>
            </a:prstGeom>
            <a:noFill/>
            <a:ln w="28575">
              <a:solidFill>
                <a:schemeClr val="hlink"/>
              </a:solidFill>
              <a:round/>
              <a:headEnd/>
              <a:tailEnd/>
            </a:ln>
            <a:effectLst/>
          </p:spPr>
          <p:txBody>
            <a:bodyPr>
              <a:spAutoFit/>
            </a:bodyPr>
            <a:lstStyle/>
            <a:p>
              <a:endParaRPr lang="zh-CN" altLang="en-US"/>
            </a:p>
          </p:txBody>
        </p:sp>
        <p:sp>
          <p:nvSpPr>
            <p:cNvPr id="589849" name="Line 25"/>
            <p:cNvSpPr>
              <a:spLocks noChangeShapeType="1"/>
            </p:cNvSpPr>
            <p:nvPr/>
          </p:nvSpPr>
          <p:spPr bwMode="auto">
            <a:xfrm>
              <a:off x="2333" y="3841"/>
              <a:ext cx="632" cy="0"/>
            </a:xfrm>
            <a:prstGeom prst="line">
              <a:avLst/>
            </a:prstGeom>
            <a:noFill/>
            <a:ln w="28575">
              <a:solidFill>
                <a:schemeClr val="hlink"/>
              </a:solidFill>
              <a:round/>
              <a:headEnd/>
              <a:tailEnd/>
            </a:ln>
            <a:effectLst/>
          </p:spPr>
          <p:txBody>
            <a:bodyPr>
              <a:spAutoFit/>
            </a:bodyPr>
            <a:lstStyle/>
            <a:p>
              <a:endParaRPr lang="zh-CN" altLang="en-US"/>
            </a:p>
          </p:txBody>
        </p:sp>
      </p:grpSp>
      <p:sp>
        <p:nvSpPr>
          <p:cNvPr id="589851" name="Text Box 27"/>
          <p:cNvSpPr txBox="1">
            <a:spLocks noChangeArrowheads="1"/>
          </p:cNvSpPr>
          <p:nvPr/>
        </p:nvSpPr>
        <p:spPr bwMode="auto">
          <a:xfrm>
            <a:off x="352425" y="984250"/>
            <a:ext cx="5908675" cy="427038"/>
          </a:xfrm>
          <a:prstGeom prst="rect">
            <a:avLst/>
          </a:prstGeom>
          <a:noFill/>
          <a:ln w="28575" algn="ctr">
            <a:noFill/>
            <a:miter lim="800000"/>
            <a:headEnd/>
            <a:tailEnd/>
          </a:ln>
          <a:effectLst/>
        </p:spPr>
        <p:txBody>
          <a:bodyPr>
            <a:spAutoFit/>
          </a:bodyPr>
          <a:lstStyle/>
          <a:p>
            <a:pPr>
              <a:spcBef>
                <a:spcPct val="50000"/>
              </a:spcBef>
            </a:pPr>
            <a:r>
              <a:rPr lang="zh-CN" altLang="en-US" sz="2200" b="1">
                <a:solidFill>
                  <a:srgbClr val="0000CC"/>
                </a:solidFill>
              </a:rPr>
              <a:t>太阳系中的轨道共振</a:t>
            </a:r>
          </a:p>
        </p:txBody>
      </p:sp>
      <p:sp>
        <p:nvSpPr>
          <p:cNvPr id="589852" name="Text Box 28"/>
          <p:cNvSpPr txBox="1">
            <a:spLocks noChangeArrowheads="1"/>
          </p:cNvSpPr>
          <p:nvPr/>
        </p:nvSpPr>
        <p:spPr bwMode="auto">
          <a:xfrm>
            <a:off x="914400" y="1355725"/>
            <a:ext cx="7737475" cy="427038"/>
          </a:xfrm>
          <a:prstGeom prst="rect">
            <a:avLst/>
          </a:prstGeom>
          <a:noFill/>
          <a:ln w="28575" algn="ctr">
            <a:noFill/>
            <a:miter lim="800000"/>
            <a:headEnd/>
            <a:tailEnd/>
          </a:ln>
          <a:effectLst/>
        </p:spPr>
        <p:txBody>
          <a:bodyPr>
            <a:spAutoFit/>
          </a:bodyPr>
          <a:lstStyle/>
          <a:p>
            <a:pPr algn="ctr">
              <a:spcBef>
                <a:spcPct val="50000"/>
              </a:spcBef>
            </a:pPr>
            <a:r>
              <a:rPr lang="zh-CN" altLang="en-US" sz="2200" b="1"/>
              <a:t>土星的卫星系统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8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9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9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ltLang="zh-CN"/>
              <a:t>5.1.1 </a:t>
            </a:r>
            <a:r>
              <a:rPr lang="zh-CN" altLang="en-US"/>
              <a:t>轨道共振基本概念</a:t>
            </a:r>
          </a:p>
        </p:txBody>
      </p:sp>
      <p:pic>
        <p:nvPicPr>
          <p:cNvPr id="590852" name="Picture 4"/>
          <p:cNvPicPr>
            <a:picLocks noChangeAspect="1" noChangeArrowheads="1"/>
          </p:cNvPicPr>
          <p:nvPr/>
        </p:nvPicPr>
        <p:blipFill>
          <a:blip r:embed="rId3"/>
          <a:srcRect b="45955"/>
          <a:stretch>
            <a:fillRect/>
          </a:stretch>
        </p:blipFill>
        <p:spPr bwMode="auto">
          <a:xfrm>
            <a:off x="914400" y="1485900"/>
            <a:ext cx="7467600" cy="2895600"/>
          </a:xfrm>
          <a:prstGeom prst="rect">
            <a:avLst/>
          </a:prstGeom>
          <a:noFill/>
          <a:ln w="9525">
            <a:noFill/>
            <a:miter lim="800000"/>
            <a:headEnd/>
            <a:tailEnd/>
          </a:ln>
          <a:effectLst/>
        </p:spPr>
      </p:pic>
      <p:grpSp>
        <p:nvGrpSpPr>
          <p:cNvPr id="590862" name="Group 14"/>
          <p:cNvGrpSpPr>
            <a:grpSpLocks/>
          </p:cNvGrpSpPr>
          <p:nvPr/>
        </p:nvGrpSpPr>
        <p:grpSpPr bwMode="auto">
          <a:xfrm>
            <a:off x="52388" y="3314700"/>
            <a:ext cx="4508500" cy="503238"/>
            <a:chOff x="33" y="1824"/>
            <a:chExt cx="2840" cy="317"/>
          </a:xfrm>
        </p:grpSpPr>
        <p:sp>
          <p:nvSpPr>
            <p:cNvPr id="590853" name="Rectangle 5"/>
            <p:cNvSpPr>
              <a:spLocks noChangeArrowheads="1"/>
            </p:cNvSpPr>
            <p:nvPr/>
          </p:nvSpPr>
          <p:spPr bwMode="auto">
            <a:xfrm>
              <a:off x="576" y="1824"/>
              <a:ext cx="576" cy="310"/>
            </a:xfrm>
            <a:prstGeom prst="rect">
              <a:avLst/>
            </a:prstGeom>
            <a:noFill/>
            <a:ln w="28575">
              <a:solidFill>
                <a:srgbClr val="FF0000"/>
              </a:solidFill>
              <a:miter lim="800000"/>
              <a:headEnd/>
              <a:tailEnd/>
            </a:ln>
            <a:effectLst/>
          </p:spPr>
          <p:txBody>
            <a:bodyPr wrap="none" anchor="ctr"/>
            <a:lstStyle/>
            <a:p>
              <a:endParaRPr lang="zh-CN" altLang="en-US"/>
            </a:p>
          </p:txBody>
        </p:sp>
        <p:sp>
          <p:nvSpPr>
            <p:cNvPr id="590855" name="Text Box 7"/>
            <p:cNvSpPr txBox="1">
              <a:spLocks noChangeArrowheads="1"/>
            </p:cNvSpPr>
            <p:nvPr/>
          </p:nvSpPr>
          <p:spPr bwMode="auto">
            <a:xfrm>
              <a:off x="33" y="1824"/>
              <a:ext cx="528" cy="288"/>
            </a:xfrm>
            <a:prstGeom prst="rect">
              <a:avLst/>
            </a:prstGeom>
            <a:noFill/>
            <a:ln w="9525">
              <a:noFill/>
              <a:miter lim="800000"/>
              <a:headEnd/>
              <a:tailEnd/>
            </a:ln>
            <a:effectLst/>
          </p:spPr>
          <p:txBody>
            <a:bodyPr>
              <a:spAutoFit/>
            </a:bodyPr>
            <a:lstStyle/>
            <a:p>
              <a:pPr algn="ctr" eaLnBrk="0" hangingPunct="0">
                <a:spcBef>
                  <a:spcPct val="50000"/>
                </a:spcBef>
              </a:pPr>
              <a:r>
                <a:rPr lang="zh-CN" altLang="en-GB" sz="2400" b="1">
                  <a:solidFill>
                    <a:srgbClr val="FF4C28"/>
                  </a:solidFill>
                  <a:latin typeface="Myriad Roman" charset="0"/>
                </a:rPr>
                <a:t>2:1</a:t>
              </a:r>
            </a:p>
          </p:txBody>
        </p:sp>
        <p:sp>
          <p:nvSpPr>
            <p:cNvPr id="590858" name="Line 10"/>
            <p:cNvSpPr>
              <a:spLocks noChangeShapeType="1"/>
            </p:cNvSpPr>
            <p:nvPr/>
          </p:nvSpPr>
          <p:spPr bwMode="auto">
            <a:xfrm>
              <a:off x="2326" y="1972"/>
              <a:ext cx="521" cy="0"/>
            </a:xfrm>
            <a:prstGeom prst="line">
              <a:avLst/>
            </a:prstGeom>
            <a:noFill/>
            <a:ln w="28575">
              <a:solidFill>
                <a:srgbClr val="FF0000"/>
              </a:solidFill>
              <a:round/>
              <a:headEnd/>
              <a:tailEnd/>
            </a:ln>
            <a:effectLst/>
          </p:spPr>
          <p:txBody>
            <a:bodyPr>
              <a:spAutoFit/>
            </a:bodyPr>
            <a:lstStyle/>
            <a:p>
              <a:endParaRPr lang="zh-CN" altLang="en-US"/>
            </a:p>
          </p:txBody>
        </p:sp>
        <p:sp>
          <p:nvSpPr>
            <p:cNvPr id="590859" name="Line 11"/>
            <p:cNvSpPr>
              <a:spLocks noChangeShapeType="1"/>
            </p:cNvSpPr>
            <p:nvPr/>
          </p:nvSpPr>
          <p:spPr bwMode="auto">
            <a:xfrm>
              <a:off x="2352" y="2141"/>
              <a:ext cx="521" cy="0"/>
            </a:xfrm>
            <a:prstGeom prst="line">
              <a:avLst/>
            </a:prstGeom>
            <a:noFill/>
            <a:ln w="28575">
              <a:solidFill>
                <a:srgbClr val="FF0000"/>
              </a:solidFill>
              <a:round/>
              <a:headEnd/>
              <a:tailEnd/>
            </a:ln>
            <a:effectLst/>
          </p:spPr>
          <p:txBody>
            <a:bodyPr>
              <a:spAutoFit/>
            </a:bodyPr>
            <a:lstStyle/>
            <a:p>
              <a:endParaRPr lang="zh-CN" altLang="en-US"/>
            </a:p>
          </p:txBody>
        </p:sp>
      </p:grpSp>
      <p:grpSp>
        <p:nvGrpSpPr>
          <p:cNvPr id="590863" name="Group 15"/>
          <p:cNvGrpSpPr>
            <a:grpSpLocks/>
          </p:cNvGrpSpPr>
          <p:nvPr/>
        </p:nvGrpSpPr>
        <p:grpSpPr bwMode="auto">
          <a:xfrm>
            <a:off x="217488" y="3578225"/>
            <a:ext cx="4346575" cy="533400"/>
            <a:chOff x="137" y="1990"/>
            <a:chExt cx="2738" cy="336"/>
          </a:xfrm>
        </p:grpSpPr>
        <p:sp>
          <p:nvSpPr>
            <p:cNvPr id="590854" name="Rectangle 6"/>
            <p:cNvSpPr>
              <a:spLocks noChangeArrowheads="1"/>
            </p:cNvSpPr>
            <p:nvPr/>
          </p:nvSpPr>
          <p:spPr bwMode="auto">
            <a:xfrm>
              <a:off x="624" y="1990"/>
              <a:ext cx="624" cy="336"/>
            </a:xfrm>
            <a:prstGeom prst="rect">
              <a:avLst/>
            </a:prstGeom>
            <a:noFill/>
            <a:ln w="28575">
              <a:solidFill>
                <a:srgbClr val="0000CC"/>
              </a:solidFill>
              <a:miter lim="800000"/>
              <a:headEnd/>
              <a:tailEnd/>
            </a:ln>
            <a:effectLst/>
          </p:spPr>
          <p:txBody>
            <a:bodyPr wrap="none" anchor="ctr"/>
            <a:lstStyle/>
            <a:p>
              <a:endParaRPr lang="zh-CN" altLang="en-US"/>
            </a:p>
          </p:txBody>
        </p:sp>
        <p:sp>
          <p:nvSpPr>
            <p:cNvPr id="590856" name="Text Box 8"/>
            <p:cNvSpPr txBox="1">
              <a:spLocks noChangeArrowheads="1"/>
            </p:cNvSpPr>
            <p:nvPr/>
          </p:nvSpPr>
          <p:spPr bwMode="auto">
            <a:xfrm>
              <a:off x="137" y="2016"/>
              <a:ext cx="439" cy="288"/>
            </a:xfrm>
            <a:prstGeom prst="rect">
              <a:avLst/>
            </a:prstGeom>
            <a:noFill/>
            <a:ln w="9525">
              <a:noFill/>
              <a:miter lim="800000"/>
              <a:headEnd/>
              <a:tailEnd/>
            </a:ln>
            <a:effectLst/>
          </p:spPr>
          <p:txBody>
            <a:bodyPr>
              <a:spAutoFit/>
            </a:bodyPr>
            <a:lstStyle/>
            <a:p>
              <a:pPr algn="ctr" eaLnBrk="0" hangingPunct="0">
                <a:spcBef>
                  <a:spcPct val="50000"/>
                </a:spcBef>
              </a:pPr>
              <a:r>
                <a:rPr lang="zh-CN" altLang="en-GB" sz="2400" b="1">
                  <a:solidFill>
                    <a:schemeClr val="accent2"/>
                  </a:solidFill>
                  <a:latin typeface="Myriad Roman" charset="0"/>
                </a:rPr>
                <a:t>2:1</a:t>
              </a:r>
              <a:endParaRPr lang="zh-CN" altLang="en-GB" sz="2400" b="1">
                <a:latin typeface="Myriad Roman" charset="0"/>
              </a:endParaRPr>
            </a:p>
          </p:txBody>
        </p:sp>
        <p:sp>
          <p:nvSpPr>
            <p:cNvPr id="590860" name="Line 12"/>
            <p:cNvSpPr>
              <a:spLocks noChangeShapeType="1"/>
            </p:cNvSpPr>
            <p:nvPr/>
          </p:nvSpPr>
          <p:spPr bwMode="auto">
            <a:xfrm>
              <a:off x="2343" y="2149"/>
              <a:ext cx="532" cy="0"/>
            </a:xfrm>
            <a:prstGeom prst="line">
              <a:avLst/>
            </a:prstGeom>
            <a:noFill/>
            <a:ln w="28575">
              <a:solidFill>
                <a:srgbClr val="0000CC"/>
              </a:solidFill>
              <a:round/>
              <a:headEnd/>
              <a:tailEnd/>
            </a:ln>
            <a:effectLst/>
          </p:spPr>
          <p:txBody>
            <a:bodyPr>
              <a:spAutoFit/>
            </a:bodyPr>
            <a:lstStyle/>
            <a:p>
              <a:endParaRPr lang="zh-CN" altLang="en-US"/>
            </a:p>
          </p:txBody>
        </p:sp>
        <p:sp>
          <p:nvSpPr>
            <p:cNvPr id="590861" name="Line 13"/>
            <p:cNvSpPr>
              <a:spLocks noChangeShapeType="1"/>
            </p:cNvSpPr>
            <p:nvPr/>
          </p:nvSpPr>
          <p:spPr bwMode="auto">
            <a:xfrm flipV="1">
              <a:off x="2341" y="2307"/>
              <a:ext cx="521" cy="11"/>
            </a:xfrm>
            <a:prstGeom prst="line">
              <a:avLst/>
            </a:prstGeom>
            <a:noFill/>
            <a:ln w="28575">
              <a:solidFill>
                <a:srgbClr val="0000CC"/>
              </a:solidFill>
              <a:round/>
              <a:headEnd/>
              <a:tailEnd/>
            </a:ln>
            <a:effectLst/>
          </p:spPr>
          <p:txBody>
            <a:bodyPr>
              <a:spAutoFit/>
            </a:bodyPr>
            <a:lstStyle/>
            <a:p>
              <a:endParaRPr lang="zh-CN" altLang="en-US"/>
            </a:p>
          </p:txBody>
        </p:sp>
      </p:grpSp>
      <p:sp>
        <p:nvSpPr>
          <p:cNvPr id="590864" name="Text Box 16"/>
          <p:cNvSpPr txBox="1">
            <a:spLocks noChangeArrowheads="1"/>
          </p:cNvSpPr>
          <p:nvPr/>
        </p:nvSpPr>
        <p:spPr bwMode="auto">
          <a:xfrm>
            <a:off x="352425" y="984250"/>
            <a:ext cx="5908675" cy="427038"/>
          </a:xfrm>
          <a:prstGeom prst="rect">
            <a:avLst/>
          </a:prstGeom>
          <a:noFill/>
          <a:ln w="28575" algn="ctr">
            <a:noFill/>
            <a:miter lim="800000"/>
            <a:headEnd/>
            <a:tailEnd/>
          </a:ln>
          <a:effectLst/>
        </p:spPr>
        <p:txBody>
          <a:bodyPr>
            <a:spAutoFit/>
          </a:bodyPr>
          <a:lstStyle/>
          <a:p>
            <a:pPr>
              <a:spcBef>
                <a:spcPct val="50000"/>
              </a:spcBef>
            </a:pPr>
            <a:r>
              <a:rPr lang="zh-CN" altLang="en-US" sz="2200" b="1">
                <a:solidFill>
                  <a:srgbClr val="0000CC"/>
                </a:solidFill>
              </a:rPr>
              <a:t>太阳系中的轨道共振</a:t>
            </a:r>
          </a:p>
        </p:txBody>
      </p:sp>
      <p:sp>
        <p:nvSpPr>
          <p:cNvPr id="590865" name="Text Box 17"/>
          <p:cNvSpPr txBox="1">
            <a:spLocks noChangeArrowheads="1"/>
          </p:cNvSpPr>
          <p:nvPr/>
        </p:nvSpPr>
        <p:spPr bwMode="auto">
          <a:xfrm>
            <a:off x="914400" y="1023938"/>
            <a:ext cx="7737475" cy="427037"/>
          </a:xfrm>
          <a:prstGeom prst="rect">
            <a:avLst/>
          </a:prstGeom>
          <a:noFill/>
          <a:ln w="28575" algn="ctr">
            <a:noFill/>
            <a:miter lim="800000"/>
            <a:headEnd/>
            <a:tailEnd/>
          </a:ln>
          <a:effectLst/>
        </p:spPr>
        <p:txBody>
          <a:bodyPr>
            <a:spAutoFit/>
          </a:bodyPr>
          <a:lstStyle/>
          <a:p>
            <a:pPr algn="ctr">
              <a:spcBef>
                <a:spcPct val="50000"/>
              </a:spcBef>
            </a:pPr>
            <a:r>
              <a:rPr lang="zh-CN" altLang="en-US" sz="2200" b="1"/>
              <a:t>木星的卫星系统</a:t>
            </a:r>
          </a:p>
        </p:txBody>
      </p:sp>
      <p:sp>
        <p:nvSpPr>
          <p:cNvPr id="590866" name="Text Box 18"/>
          <p:cNvSpPr txBox="1">
            <a:spLocks noChangeArrowheads="1"/>
          </p:cNvSpPr>
          <p:nvPr/>
        </p:nvSpPr>
        <p:spPr bwMode="auto">
          <a:xfrm>
            <a:off x="368300" y="4471988"/>
            <a:ext cx="1987550" cy="1431925"/>
          </a:xfrm>
          <a:prstGeom prst="rect">
            <a:avLst/>
          </a:prstGeom>
          <a:noFill/>
          <a:ln w="28575" algn="ctr">
            <a:noFill/>
            <a:miter lim="800000"/>
            <a:headEnd/>
            <a:tailEnd/>
          </a:ln>
          <a:effectLst/>
        </p:spPr>
        <p:txBody>
          <a:bodyPr>
            <a:spAutoFit/>
          </a:bodyPr>
          <a:lstStyle/>
          <a:p>
            <a:pPr>
              <a:spcBef>
                <a:spcPct val="50000"/>
              </a:spcBef>
            </a:pPr>
            <a:r>
              <a:rPr lang="zh-CN" altLang="en-US" sz="2200"/>
              <a:t>木星卫星系统中的这个</a:t>
            </a:r>
            <a:r>
              <a:rPr lang="en-US" altLang="zh-CN" sz="2200"/>
              <a:t>4:2:1</a:t>
            </a:r>
            <a:r>
              <a:rPr lang="zh-CN" altLang="en-US" sz="2200"/>
              <a:t>共振，称为</a:t>
            </a:r>
            <a:r>
              <a:rPr lang="en-US" altLang="zh-CN" sz="2200">
                <a:solidFill>
                  <a:srgbClr val="0000CC"/>
                </a:solidFill>
              </a:rPr>
              <a:t>Laplace</a:t>
            </a:r>
            <a:r>
              <a:rPr lang="zh-CN" altLang="en-US" sz="2200">
                <a:solidFill>
                  <a:srgbClr val="0000CC"/>
                </a:solidFill>
              </a:rPr>
              <a:t>共振</a:t>
            </a:r>
          </a:p>
        </p:txBody>
      </p:sp>
      <p:grpSp>
        <p:nvGrpSpPr>
          <p:cNvPr id="590870" name="Group 22"/>
          <p:cNvGrpSpPr>
            <a:grpSpLocks/>
          </p:cNvGrpSpPr>
          <p:nvPr/>
        </p:nvGrpSpPr>
        <p:grpSpPr bwMode="auto">
          <a:xfrm>
            <a:off x="2298700" y="4446588"/>
            <a:ext cx="6599238" cy="2273300"/>
            <a:chOff x="1448" y="2801"/>
            <a:chExt cx="4157" cy="1432"/>
          </a:xfrm>
        </p:grpSpPr>
        <p:pic>
          <p:nvPicPr>
            <p:cNvPr id="590867" name="Picture 19" descr="fig52a_gal"/>
            <p:cNvPicPr>
              <a:picLocks noChangeAspect="1" noChangeArrowheads="1"/>
            </p:cNvPicPr>
            <p:nvPr/>
          </p:nvPicPr>
          <p:blipFill>
            <a:blip r:embed="rId4"/>
            <a:srcRect/>
            <a:stretch>
              <a:fillRect/>
            </a:stretch>
          </p:blipFill>
          <p:spPr bwMode="auto">
            <a:xfrm>
              <a:off x="1448" y="2819"/>
              <a:ext cx="4157" cy="1414"/>
            </a:xfrm>
            <a:prstGeom prst="rect">
              <a:avLst/>
            </a:prstGeom>
            <a:noFill/>
          </p:spPr>
        </p:pic>
        <p:sp>
          <p:nvSpPr>
            <p:cNvPr id="590868" name="Text Box 20"/>
            <p:cNvSpPr txBox="1">
              <a:spLocks noChangeArrowheads="1"/>
            </p:cNvSpPr>
            <p:nvPr/>
          </p:nvSpPr>
          <p:spPr bwMode="auto">
            <a:xfrm>
              <a:off x="1735" y="2801"/>
              <a:ext cx="3748" cy="288"/>
            </a:xfrm>
            <a:prstGeom prst="rect">
              <a:avLst/>
            </a:prstGeom>
            <a:noFill/>
            <a:ln w="9525">
              <a:noFill/>
              <a:miter lim="800000"/>
              <a:headEnd/>
              <a:tailEnd/>
            </a:ln>
            <a:effectLst/>
          </p:spPr>
          <p:txBody>
            <a:bodyPr>
              <a:spAutoFit/>
            </a:bodyPr>
            <a:lstStyle/>
            <a:p>
              <a:pPr>
                <a:spcBef>
                  <a:spcPct val="50000"/>
                </a:spcBef>
              </a:pPr>
              <a:r>
                <a:rPr lang="en-US" altLang="en-US" sz="2400">
                  <a:solidFill>
                    <a:srgbClr val="FF6600"/>
                  </a:solidFill>
                </a:rPr>
                <a:t>Io     </a:t>
              </a:r>
              <a:r>
                <a:rPr lang="en-US" altLang="zh-CN" sz="2400">
                  <a:solidFill>
                    <a:srgbClr val="FF6600"/>
                  </a:solidFill>
                </a:rPr>
                <a:t>     </a:t>
              </a:r>
              <a:r>
                <a:rPr lang="en-US" altLang="en-US" sz="2400">
                  <a:solidFill>
                    <a:srgbClr val="FF6600"/>
                  </a:solidFill>
                </a:rPr>
                <a:t> Europa  </a:t>
              </a:r>
              <a:r>
                <a:rPr lang="en-US" altLang="zh-CN" sz="2400">
                  <a:solidFill>
                    <a:srgbClr val="FF6600"/>
                  </a:solidFill>
                </a:rPr>
                <a:t> </a:t>
              </a:r>
              <a:r>
                <a:rPr lang="en-US" altLang="en-US" sz="2400">
                  <a:solidFill>
                    <a:srgbClr val="FF6600"/>
                  </a:solidFill>
                </a:rPr>
                <a:t> Ganymede   </a:t>
              </a:r>
              <a:r>
                <a:rPr lang="en-US" altLang="zh-CN" sz="2400">
                  <a:solidFill>
                    <a:srgbClr val="FF6600"/>
                  </a:solidFill>
                </a:rPr>
                <a:t>   </a:t>
              </a:r>
              <a:r>
                <a:rPr lang="en-US" altLang="en-US" sz="2400">
                  <a:solidFill>
                    <a:srgbClr val="FF6600"/>
                  </a:solidFill>
                </a:rPr>
                <a:t> Callist</a:t>
              </a:r>
              <a:r>
                <a:rPr lang="en-US" altLang="zh-CN" sz="2400">
                  <a:solidFill>
                    <a:srgbClr val="FF6600"/>
                  </a:solidFill>
                </a:rPr>
                <a:t>o</a:t>
              </a:r>
              <a:endParaRPr lang="en-US" altLang="en-US" sz="2400">
                <a:solidFill>
                  <a:srgbClr val="FF6600"/>
                </a:solidFill>
              </a:endParaRPr>
            </a:p>
          </p:txBody>
        </p:sp>
      </p:grpSp>
      <p:graphicFrame>
        <p:nvGraphicFramePr>
          <p:cNvPr id="590869" name="Object 21"/>
          <p:cNvGraphicFramePr>
            <a:graphicFrameLocks noChangeAspect="1"/>
          </p:cNvGraphicFramePr>
          <p:nvPr>
            <p:extLst>
              <p:ext uri="{D42A27DB-BD31-4B8C-83A1-F6EECF244321}">
                <p14:modId xmlns:p14="http://schemas.microsoft.com/office/powerpoint/2010/main" val="1107957880"/>
              </p:ext>
            </p:extLst>
          </p:nvPr>
        </p:nvGraphicFramePr>
        <p:xfrm>
          <a:off x="214313" y="6057900"/>
          <a:ext cx="1979612" cy="404813"/>
        </p:xfrm>
        <a:graphic>
          <a:graphicData uri="http://schemas.openxmlformats.org/presentationml/2006/ole">
            <mc:AlternateContent xmlns:mc="http://schemas.openxmlformats.org/markup-compatibility/2006">
              <mc:Choice xmlns:v="urn:schemas-microsoft-com:vml" Requires="v">
                <p:oleObj spid="_x0000_s590931" name="Equation" r:id="rId5" imgW="1117440" imgH="228600" progId="Equation.DSMT4">
                  <p:embed/>
                </p:oleObj>
              </mc:Choice>
              <mc:Fallback>
                <p:oleObj name="Equation" r:id="rId5" imgW="1117440" imgH="22860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6057900"/>
                        <a:ext cx="1979612" cy="404813"/>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08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08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0866"/>
                                        </p:tgtEl>
                                        <p:attrNameLst>
                                          <p:attrName>style.visibility</p:attrName>
                                        </p:attrNameLst>
                                      </p:cBhvr>
                                      <p:to>
                                        <p:strVal val="visible"/>
                                      </p:to>
                                    </p:set>
                                    <p:animEffect transition="in" filter="blinds(horizontal)">
                                      <p:cBhvr>
                                        <p:cTn id="15" dur="500"/>
                                        <p:tgtEl>
                                          <p:spTgt spid="59086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90870"/>
                                        </p:tgtEl>
                                        <p:attrNameLst>
                                          <p:attrName>style.visibility</p:attrName>
                                        </p:attrNameLst>
                                      </p:cBhvr>
                                      <p:to>
                                        <p:strVal val="visible"/>
                                      </p:to>
                                    </p:set>
                                    <p:animEffect transition="in" filter="checkerboard(across)">
                                      <p:cBhvr>
                                        <p:cTn id="20" dur="500"/>
                                        <p:tgtEl>
                                          <p:spTgt spid="590870"/>
                                        </p:tgtEl>
                                      </p:cBhvr>
                                    </p:animEffect>
                                  </p:childTnLst>
                                </p:cTn>
                              </p:par>
                              <p:par>
                                <p:cTn id="21" presetID="3" presetClass="entr" presetSubtype="10" fill="hold" nodeType="withEffect">
                                  <p:stCondLst>
                                    <p:cond delay="0"/>
                                  </p:stCondLst>
                                  <p:childTnLst>
                                    <p:set>
                                      <p:cBhvr>
                                        <p:cTn id="22" dur="1" fill="hold">
                                          <p:stCondLst>
                                            <p:cond delay="0"/>
                                          </p:stCondLst>
                                        </p:cTn>
                                        <p:tgtEl>
                                          <p:spTgt spid="590869"/>
                                        </p:tgtEl>
                                        <p:attrNameLst>
                                          <p:attrName>style.visibility</p:attrName>
                                        </p:attrNameLst>
                                      </p:cBhvr>
                                      <p:to>
                                        <p:strVal val="visible"/>
                                      </p:to>
                                    </p:set>
                                    <p:animEffect transition="in" filter="blinds(horizontal)">
                                      <p:cBhvr>
                                        <p:cTn id="23" dur="500"/>
                                        <p:tgtEl>
                                          <p:spTgt spid="59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en-US" altLang="zh-CN"/>
              <a:t>5.1.1 </a:t>
            </a:r>
            <a:r>
              <a:rPr lang="zh-CN" altLang="en-US"/>
              <a:t>轨道共振基本概念</a:t>
            </a:r>
          </a:p>
        </p:txBody>
      </p:sp>
      <p:pic>
        <p:nvPicPr>
          <p:cNvPr id="595972" name="Picture 4"/>
          <p:cNvPicPr>
            <a:picLocks noChangeAspect="1" noChangeArrowheads="1"/>
          </p:cNvPicPr>
          <p:nvPr/>
        </p:nvPicPr>
        <p:blipFill>
          <a:blip r:embed="rId2"/>
          <a:srcRect/>
          <a:stretch>
            <a:fillRect/>
          </a:stretch>
        </p:blipFill>
        <p:spPr bwMode="auto">
          <a:xfrm>
            <a:off x="681038" y="1470025"/>
            <a:ext cx="7499350" cy="5148263"/>
          </a:xfrm>
          <a:prstGeom prst="rect">
            <a:avLst/>
          </a:prstGeom>
          <a:noFill/>
          <a:ln w="9525">
            <a:noFill/>
            <a:miter lim="800000"/>
            <a:headEnd/>
            <a:tailEnd/>
          </a:ln>
          <a:effectLst/>
        </p:spPr>
      </p:pic>
      <p:sp>
        <p:nvSpPr>
          <p:cNvPr id="595973" name="Text Box 5"/>
          <p:cNvSpPr txBox="1">
            <a:spLocks noChangeArrowheads="1"/>
          </p:cNvSpPr>
          <p:nvPr/>
        </p:nvSpPr>
        <p:spPr bwMode="auto">
          <a:xfrm>
            <a:off x="352425" y="984250"/>
            <a:ext cx="5908675" cy="427038"/>
          </a:xfrm>
          <a:prstGeom prst="rect">
            <a:avLst/>
          </a:prstGeom>
          <a:noFill/>
          <a:ln w="28575" algn="ctr">
            <a:noFill/>
            <a:miter lim="800000"/>
            <a:headEnd/>
            <a:tailEnd/>
          </a:ln>
          <a:effectLst/>
        </p:spPr>
        <p:txBody>
          <a:bodyPr>
            <a:spAutoFit/>
          </a:bodyPr>
          <a:lstStyle/>
          <a:p>
            <a:pPr>
              <a:spcBef>
                <a:spcPct val="50000"/>
              </a:spcBef>
            </a:pPr>
            <a:r>
              <a:rPr lang="zh-CN" altLang="en-US" sz="2200" b="1">
                <a:solidFill>
                  <a:srgbClr val="0000CC"/>
                </a:solidFill>
              </a:rPr>
              <a:t>太阳系中的轨道共振</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zh-CN"/>
              <a:t>5.1.2 </a:t>
            </a:r>
            <a:r>
              <a:rPr lang="zh-CN" altLang="en-US"/>
              <a:t>轨道共振的几何</a:t>
            </a:r>
          </a:p>
        </p:txBody>
      </p:sp>
      <p:grpSp>
        <p:nvGrpSpPr>
          <p:cNvPr id="591882" name="Group 10"/>
          <p:cNvGrpSpPr>
            <a:grpSpLocks/>
          </p:cNvGrpSpPr>
          <p:nvPr/>
        </p:nvGrpSpPr>
        <p:grpSpPr bwMode="auto">
          <a:xfrm>
            <a:off x="217488" y="2016125"/>
            <a:ext cx="8697912" cy="2332038"/>
            <a:chOff x="137" y="1094"/>
            <a:chExt cx="5479" cy="1469"/>
          </a:xfrm>
        </p:grpSpPr>
        <p:pic>
          <p:nvPicPr>
            <p:cNvPr id="591876" name="Picture 4"/>
            <p:cNvPicPr>
              <a:picLocks noChangeAspect="1" noChangeArrowheads="1"/>
            </p:cNvPicPr>
            <p:nvPr/>
          </p:nvPicPr>
          <p:blipFill>
            <a:blip r:embed="rId3"/>
            <a:srcRect/>
            <a:stretch>
              <a:fillRect/>
            </a:stretch>
          </p:blipFill>
          <p:spPr bwMode="auto">
            <a:xfrm>
              <a:off x="137" y="1358"/>
              <a:ext cx="5479" cy="1205"/>
            </a:xfrm>
            <a:prstGeom prst="rect">
              <a:avLst/>
            </a:prstGeom>
            <a:noFill/>
            <a:ln w="9525">
              <a:solidFill>
                <a:srgbClr val="0000CC"/>
              </a:solidFill>
              <a:miter lim="800000"/>
              <a:headEnd/>
              <a:tailEnd/>
            </a:ln>
            <a:effectLst/>
          </p:spPr>
        </p:pic>
        <p:sp>
          <p:nvSpPr>
            <p:cNvPr id="591877" name="Text Box 5"/>
            <p:cNvSpPr txBox="1">
              <a:spLocks noChangeArrowheads="1"/>
            </p:cNvSpPr>
            <p:nvPr/>
          </p:nvSpPr>
          <p:spPr bwMode="auto">
            <a:xfrm>
              <a:off x="173" y="1094"/>
              <a:ext cx="4656" cy="269"/>
            </a:xfrm>
            <a:prstGeom prst="rect">
              <a:avLst/>
            </a:prstGeom>
            <a:noFill/>
            <a:ln w="9525">
              <a:noFill/>
              <a:miter lim="800000"/>
              <a:headEnd/>
              <a:tailEnd/>
            </a:ln>
            <a:effectLst/>
          </p:spPr>
          <p:txBody>
            <a:bodyPr>
              <a:spAutoFit/>
            </a:bodyPr>
            <a:lstStyle/>
            <a:p>
              <a:pPr eaLnBrk="0" hangingPunct="0">
                <a:spcBef>
                  <a:spcPct val="50000"/>
                </a:spcBef>
              </a:pPr>
              <a:r>
                <a:rPr lang="zh-CN" altLang="en-GB" sz="2200" b="1">
                  <a:solidFill>
                    <a:srgbClr val="0000CC"/>
                  </a:solidFill>
                  <a:latin typeface="Myriad Roman" charset="0"/>
                </a:rPr>
                <a:t>2:1 共振，稳定构型</a:t>
              </a:r>
              <a:endParaRPr lang="en-GB" altLang="zh-CN" sz="2200" b="1">
                <a:solidFill>
                  <a:srgbClr val="0000CC"/>
                </a:solidFill>
                <a:latin typeface="Myriad Roman" charset="0"/>
              </a:endParaRPr>
            </a:p>
          </p:txBody>
        </p:sp>
      </p:grpSp>
      <p:grpSp>
        <p:nvGrpSpPr>
          <p:cNvPr id="591881" name="Group 9"/>
          <p:cNvGrpSpPr>
            <a:grpSpLocks/>
          </p:cNvGrpSpPr>
          <p:nvPr/>
        </p:nvGrpSpPr>
        <p:grpSpPr bwMode="auto">
          <a:xfrm>
            <a:off x="187325" y="4452938"/>
            <a:ext cx="8686800" cy="2270125"/>
            <a:chOff x="118" y="2805"/>
            <a:chExt cx="5472" cy="1430"/>
          </a:xfrm>
        </p:grpSpPr>
        <p:sp>
          <p:nvSpPr>
            <p:cNvPr id="591878" name="Text Box 6"/>
            <p:cNvSpPr txBox="1">
              <a:spLocks noChangeArrowheads="1"/>
            </p:cNvSpPr>
            <p:nvPr/>
          </p:nvSpPr>
          <p:spPr bwMode="auto">
            <a:xfrm>
              <a:off x="155" y="2805"/>
              <a:ext cx="4656" cy="269"/>
            </a:xfrm>
            <a:prstGeom prst="rect">
              <a:avLst/>
            </a:prstGeom>
            <a:noFill/>
            <a:ln w="9525">
              <a:noFill/>
              <a:miter lim="800000"/>
              <a:headEnd/>
              <a:tailEnd/>
            </a:ln>
            <a:effectLst/>
          </p:spPr>
          <p:txBody>
            <a:bodyPr>
              <a:spAutoFit/>
            </a:bodyPr>
            <a:lstStyle/>
            <a:p>
              <a:pPr eaLnBrk="0" hangingPunct="0">
                <a:spcBef>
                  <a:spcPct val="50000"/>
                </a:spcBef>
              </a:pPr>
              <a:r>
                <a:rPr lang="zh-CN" altLang="en-GB" sz="2200" b="1">
                  <a:solidFill>
                    <a:srgbClr val="FF0000"/>
                  </a:solidFill>
                  <a:latin typeface="Myriad Roman" charset="0"/>
                </a:rPr>
                <a:t>2:1 共振，不稳定构型</a:t>
              </a:r>
              <a:endParaRPr lang="en-GB" altLang="zh-CN" sz="2200" b="1">
                <a:solidFill>
                  <a:srgbClr val="FF0000"/>
                </a:solidFill>
                <a:latin typeface="Myriad Roman" charset="0"/>
              </a:endParaRPr>
            </a:p>
          </p:txBody>
        </p:sp>
        <p:pic>
          <p:nvPicPr>
            <p:cNvPr id="591879" name="Picture 7"/>
            <p:cNvPicPr>
              <a:picLocks noChangeAspect="1" noChangeArrowheads="1"/>
            </p:cNvPicPr>
            <p:nvPr/>
          </p:nvPicPr>
          <p:blipFill>
            <a:blip r:embed="rId4"/>
            <a:srcRect/>
            <a:stretch>
              <a:fillRect/>
            </a:stretch>
          </p:blipFill>
          <p:spPr bwMode="auto">
            <a:xfrm>
              <a:off x="118" y="3080"/>
              <a:ext cx="5472" cy="1155"/>
            </a:xfrm>
            <a:prstGeom prst="rect">
              <a:avLst/>
            </a:prstGeom>
            <a:noFill/>
            <a:ln w="9525">
              <a:solidFill>
                <a:srgbClr val="FF0000"/>
              </a:solidFill>
              <a:miter lim="800000"/>
              <a:headEnd/>
              <a:tailEnd/>
            </a:ln>
            <a:effectLst/>
          </p:spPr>
        </p:pic>
      </p:grpSp>
      <p:sp>
        <p:nvSpPr>
          <p:cNvPr id="591883" name="Text Box 11"/>
          <p:cNvSpPr txBox="1">
            <a:spLocks noChangeArrowheads="1"/>
          </p:cNvSpPr>
          <p:nvPr/>
        </p:nvSpPr>
        <p:spPr bwMode="auto">
          <a:xfrm>
            <a:off x="387350" y="1055688"/>
            <a:ext cx="8404225" cy="762000"/>
          </a:xfrm>
          <a:prstGeom prst="rect">
            <a:avLst/>
          </a:prstGeom>
          <a:noFill/>
          <a:ln w="28575" algn="ctr">
            <a:noFill/>
            <a:miter lim="800000"/>
            <a:headEnd/>
            <a:tailEnd/>
          </a:ln>
          <a:effectLst/>
        </p:spPr>
        <p:txBody>
          <a:bodyPr>
            <a:spAutoFit/>
          </a:bodyPr>
          <a:lstStyle/>
          <a:p>
            <a:pPr>
              <a:spcBef>
                <a:spcPct val="50000"/>
              </a:spcBef>
            </a:pPr>
            <a:r>
              <a:rPr lang="zh-CN" altLang="en-US" sz="2200" b="1"/>
              <a:t>轨道共振时，两天体运动频率发生通约的构型使得摄动在时间流逝的过程中得以保持，因而对运动的稳定性具有重要的意义。</a:t>
            </a:r>
          </a:p>
        </p:txBody>
      </p:sp>
      <p:graphicFrame>
        <p:nvGraphicFramePr>
          <p:cNvPr id="591884" name="Object 12"/>
          <p:cNvGraphicFramePr>
            <a:graphicFrameLocks noChangeAspect="1"/>
          </p:cNvGraphicFramePr>
          <p:nvPr>
            <p:extLst>
              <p:ext uri="{D42A27DB-BD31-4B8C-83A1-F6EECF244321}">
                <p14:modId xmlns:p14="http://schemas.microsoft.com/office/powerpoint/2010/main" val="3445246657"/>
              </p:ext>
            </p:extLst>
          </p:nvPr>
        </p:nvGraphicFramePr>
        <p:xfrm>
          <a:off x="7281863" y="4435475"/>
          <a:ext cx="1577975" cy="376238"/>
        </p:xfrm>
        <a:graphic>
          <a:graphicData uri="http://schemas.openxmlformats.org/presentationml/2006/ole">
            <mc:AlternateContent xmlns:mc="http://schemas.openxmlformats.org/markup-compatibility/2006">
              <mc:Choice xmlns:v="urn:schemas-microsoft-com:vml" Requires="v">
                <p:oleObj spid="_x0000_s591946" name="Equation" r:id="rId5" imgW="850680" imgH="203040" progId="Equation.DSMT4">
                  <p:embed/>
                </p:oleObj>
              </mc:Choice>
              <mc:Fallback>
                <p:oleObj name="Equation" r:id="rId5" imgW="850680" imgH="203040"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1863" y="4435475"/>
                        <a:ext cx="1577975" cy="376238"/>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91881"/>
                                        </p:tgtEl>
                                        <p:attrNameLst>
                                          <p:attrName>style.visibility</p:attrName>
                                        </p:attrNameLst>
                                      </p:cBhvr>
                                      <p:to>
                                        <p:strVal val="visible"/>
                                      </p:to>
                                    </p:set>
                                    <p:animEffect transition="in" filter="blinds(horizontal)">
                                      <p:cBhvr>
                                        <p:cTn id="11" dur="500"/>
                                        <p:tgtEl>
                                          <p:spTgt spid="59188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9188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5" presetClass="emph" presetSubtype="0" fill="hold" nodeType="clickEffect">
                                  <p:stCondLst>
                                    <p:cond delay="0"/>
                                  </p:stCondLst>
                                  <p:childTnLst>
                                    <p:anim calcmode="discrete" valueType="str">
                                      <p:cBhvr>
                                        <p:cTn id="19" dur="1000" fill="hold"/>
                                        <p:tgtEl>
                                          <p:spTgt spid="591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ltLang="zh-CN"/>
              <a:t>5.1.2 </a:t>
            </a:r>
            <a:r>
              <a:rPr lang="zh-CN" altLang="en-US"/>
              <a:t>轨道共振的几何</a:t>
            </a:r>
          </a:p>
        </p:txBody>
      </p:sp>
      <p:graphicFrame>
        <p:nvGraphicFramePr>
          <p:cNvPr id="608260" name="Object 4"/>
          <p:cNvGraphicFramePr>
            <a:graphicFrameLocks noChangeAspect="1"/>
          </p:cNvGraphicFramePr>
          <p:nvPr>
            <p:extLst>
              <p:ext uri="{D42A27DB-BD31-4B8C-83A1-F6EECF244321}">
                <p14:modId xmlns:p14="http://schemas.microsoft.com/office/powerpoint/2010/main" val="3032783988"/>
              </p:ext>
            </p:extLst>
          </p:nvPr>
        </p:nvGraphicFramePr>
        <p:xfrm>
          <a:off x="440603" y="1141607"/>
          <a:ext cx="8518670" cy="5106938"/>
        </p:xfrm>
        <a:graphic>
          <a:graphicData uri="http://schemas.openxmlformats.org/presentationml/2006/ole">
            <mc:AlternateContent xmlns:mc="http://schemas.openxmlformats.org/markup-compatibility/2006">
              <mc:Choice xmlns:v="urn:schemas-microsoft-com:vml" Requires="v">
                <p:oleObj spid="_x0000_s608321" name="Equation" r:id="rId3" imgW="5295600" imgH="3174840" progId="Equation.DSMT4">
                  <p:embed/>
                </p:oleObj>
              </mc:Choice>
              <mc:Fallback>
                <p:oleObj name="Equation" r:id="rId3" imgW="5295600" imgH="3174840" progId="Equation.DSMT4">
                  <p:embed/>
                  <p:pic>
                    <p:nvPicPr>
                      <p:cNvPr id="0" name="Picture 4"/>
                      <p:cNvPicPr>
                        <a:picLocks noChangeAspect="1" noChangeArrowheads="1"/>
                      </p:cNvPicPr>
                      <p:nvPr/>
                    </p:nvPicPr>
                    <p:blipFill>
                      <a:blip r:embed="rId4"/>
                      <a:srcRect/>
                      <a:stretch>
                        <a:fillRect/>
                      </a:stretch>
                    </p:blipFill>
                    <p:spPr bwMode="auto">
                      <a:xfrm>
                        <a:off x="440603" y="1141607"/>
                        <a:ext cx="8518670" cy="5106938"/>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altLang="zh-CN"/>
              <a:t>5.1.2 </a:t>
            </a:r>
            <a:r>
              <a:rPr lang="zh-CN" altLang="en-US"/>
              <a:t>轨道共振的几何</a:t>
            </a:r>
          </a:p>
        </p:txBody>
      </p:sp>
      <p:pic>
        <p:nvPicPr>
          <p:cNvPr id="596996" name="Picture 4"/>
          <p:cNvPicPr>
            <a:picLocks noChangeAspect="1" noChangeArrowheads="1"/>
          </p:cNvPicPr>
          <p:nvPr/>
        </p:nvPicPr>
        <p:blipFill>
          <a:blip r:embed="rId3"/>
          <a:srcRect/>
          <a:stretch>
            <a:fillRect/>
          </a:stretch>
        </p:blipFill>
        <p:spPr bwMode="auto">
          <a:xfrm>
            <a:off x="227013" y="1831975"/>
            <a:ext cx="8686800" cy="4348163"/>
          </a:xfrm>
          <a:prstGeom prst="rect">
            <a:avLst/>
          </a:prstGeom>
          <a:noFill/>
          <a:ln w="9525">
            <a:noFill/>
            <a:miter lim="800000"/>
            <a:headEnd/>
            <a:tailEnd/>
          </a:ln>
          <a:effectLst/>
        </p:spPr>
      </p:pic>
      <p:sp>
        <p:nvSpPr>
          <p:cNvPr id="596997" name="Text Box 5"/>
          <p:cNvSpPr txBox="1">
            <a:spLocks noChangeArrowheads="1"/>
          </p:cNvSpPr>
          <p:nvPr/>
        </p:nvSpPr>
        <p:spPr bwMode="auto">
          <a:xfrm>
            <a:off x="4800600" y="6127750"/>
            <a:ext cx="3306763" cy="427038"/>
          </a:xfrm>
          <a:prstGeom prst="rect">
            <a:avLst/>
          </a:prstGeom>
          <a:noFill/>
          <a:ln w="28575" algn="ctr">
            <a:noFill/>
            <a:miter lim="800000"/>
            <a:headEnd/>
            <a:tailEnd/>
          </a:ln>
          <a:effectLst/>
        </p:spPr>
        <p:txBody>
          <a:bodyPr>
            <a:spAutoFit/>
          </a:bodyPr>
          <a:lstStyle/>
          <a:p>
            <a:pPr>
              <a:spcBef>
                <a:spcPct val="50000"/>
              </a:spcBef>
            </a:pPr>
            <a:r>
              <a:rPr lang="zh-CN" altLang="en-US" sz="2200" b="1"/>
              <a:t>在旋转坐标系中的构型</a:t>
            </a:r>
          </a:p>
        </p:txBody>
      </p:sp>
      <p:sp>
        <p:nvSpPr>
          <p:cNvPr id="596998" name="Text Box 6"/>
          <p:cNvSpPr txBox="1">
            <a:spLocks noChangeArrowheads="1"/>
          </p:cNvSpPr>
          <p:nvPr/>
        </p:nvSpPr>
        <p:spPr bwMode="auto">
          <a:xfrm>
            <a:off x="427038" y="6132513"/>
            <a:ext cx="3306762" cy="427037"/>
          </a:xfrm>
          <a:prstGeom prst="rect">
            <a:avLst/>
          </a:prstGeom>
          <a:noFill/>
          <a:ln w="28575" algn="ctr">
            <a:noFill/>
            <a:miter lim="800000"/>
            <a:headEnd/>
            <a:tailEnd/>
          </a:ln>
          <a:effectLst/>
        </p:spPr>
        <p:txBody>
          <a:bodyPr>
            <a:spAutoFit/>
          </a:bodyPr>
          <a:lstStyle/>
          <a:p>
            <a:pPr>
              <a:spcBef>
                <a:spcPct val="50000"/>
              </a:spcBef>
            </a:pPr>
            <a:r>
              <a:rPr lang="zh-CN" altLang="en-US" sz="2200" b="1"/>
              <a:t>在非旋转坐标系中的构型</a:t>
            </a:r>
          </a:p>
        </p:txBody>
      </p:sp>
      <p:sp>
        <p:nvSpPr>
          <p:cNvPr id="596999" name="Text Box 7"/>
          <p:cNvSpPr txBox="1">
            <a:spLocks noChangeArrowheads="1"/>
          </p:cNvSpPr>
          <p:nvPr/>
        </p:nvSpPr>
        <p:spPr bwMode="auto">
          <a:xfrm>
            <a:off x="457200" y="1125538"/>
            <a:ext cx="7596188" cy="427037"/>
          </a:xfrm>
          <a:prstGeom prst="rect">
            <a:avLst/>
          </a:prstGeom>
          <a:noFill/>
          <a:ln w="28575" algn="ctr">
            <a:noFill/>
            <a:miter lim="800000"/>
            <a:headEnd/>
            <a:tailEnd/>
          </a:ln>
          <a:effectLst/>
        </p:spPr>
        <p:txBody>
          <a:bodyPr>
            <a:spAutoFit/>
          </a:bodyPr>
          <a:lstStyle/>
          <a:p>
            <a:pPr>
              <a:spcBef>
                <a:spcPct val="50000"/>
              </a:spcBef>
            </a:pPr>
            <a:r>
              <a:rPr lang="en-US" altLang="zh-CN" sz="2200" b="1">
                <a:solidFill>
                  <a:srgbClr val="0000CC"/>
                </a:solidFill>
              </a:rPr>
              <a:t>2:1</a:t>
            </a:r>
            <a:r>
              <a:rPr lang="zh-CN" altLang="en-US" sz="2200" b="1">
                <a:solidFill>
                  <a:srgbClr val="0000CC"/>
                </a:solidFill>
              </a:rPr>
              <a:t>共振使得两个行星在交会时相互最远</a:t>
            </a:r>
          </a:p>
        </p:txBody>
      </p:sp>
      <p:graphicFrame>
        <p:nvGraphicFramePr>
          <p:cNvPr id="597000" name="Object 8"/>
          <p:cNvGraphicFramePr>
            <a:graphicFrameLocks noChangeAspect="1"/>
          </p:cNvGraphicFramePr>
          <p:nvPr>
            <p:extLst>
              <p:ext uri="{D42A27DB-BD31-4B8C-83A1-F6EECF244321}">
                <p14:modId xmlns:p14="http://schemas.microsoft.com/office/powerpoint/2010/main" val="455302982"/>
              </p:ext>
            </p:extLst>
          </p:nvPr>
        </p:nvGraphicFramePr>
        <p:xfrm>
          <a:off x="6691313" y="1533525"/>
          <a:ext cx="1968500" cy="414338"/>
        </p:xfrm>
        <a:graphic>
          <a:graphicData uri="http://schemas.openxmlformats.org/presentationml/2006/ole">
            <mc:AlternateContent xmlns:mc="http://schemas.openxmlformats.org/markup-compatibility/2006">
              <mc:Choice xmlns:v="urn:schemas-microsoft-com:vml" Requires="v">
                <p:oleObj spid="_x0000_s597062" name="Equation" r:id="rId4" imgW="965160" imgH="203040" progId="Equation.DSMT4">
                  <p:embed/>
                </p:oleObj>
              </mc:Choice>
              <mc:Fallback>
                <p:oleObj name="Equation" r:id="rId4" imgW="965160" imgH="20304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313" y="1533525"/>
                        <a:ext cx="1968500" cy="414338"/>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altLang="zh-CN"/>
              <a:t>5.1.2 </a:t>
            </a:r>
            <a:r>
              <a:rPr lang="zh-CN" altLang="en-US"/>
              <a:t>轨道共振的几何</a:t>
            </a:r>
          </a:p>
        </p:txBody>
      </p:sp>
      <p:pic>
        <p:nvPicPr>
          <p:cNvPr id="598020" name="Picture 4"/>
          <p:cNvPicPr>
            <a:picLocks noChangeAspect="1" noChangeArrowheads="1"/>
          </p:cNvPicPr>
          <p:nvPr/>
        </p:nvPicPr>
        <p:blipFill>
          <a:blip r:embed="rId3"/>
          <a:srcRect/>
          <a:stretch>
            <a:fillRect/>
          </a:stretch>
        </p:blipFill>
        <p:spPr bwMode="auto">
          <a:xfrm>
            <a:off x="182480" y="1654592"/>
            <a:ext cx="8681549" cy="3996195"/>
          </a:xfrm>
          <a:prstGeom prst="rect">
            <a:avLst/>
          </a:prstGeom>
          <a:noFill/>
          <a:ln w="9525">
            <a:noFill/>
            <a:miter lim="800000"/>
            <a:headEnd/>
            <a:tailEnd/>
          </a:ln>
          <a:effectLst/>
        </p:spPr>
      </p:pic>
      <p:sp>
        <p:nvSpPr>
          <p:cNvPr id="598021" name="Text Box 5"/>
          <p:cNvSpPr txBox="1">
            <a:spLocks noChangeArrowheads="1"/>
          </p:cNvSpPr>
          <p:nvPr/>
        </p:nvSpPr>
        <p:spPr bwMode="auto">
          <a:xfrm>
            <a:off x="457200" y="1125538"/>
            <a:ext cx="7596188" cy="427037"/>
          </a:xfrm>
          <a:prstGeom prst="rect">
            <a:avLst/>
          </a:prstGeom>
          <a:noFill/>
          <a:ln w="28575" algn="ctr">
            <a:noFill/>
            <a:miter lim="800000"/>
            <a:headEnd/>
            <a:tailEnd/>
          </a:ln>
          <a:effectLst/>
        </p:spPr>
        <p:txBody>
          <a:bodyPr>
            <a:spAutoFit/>
          </a:bodyPr>
          <a:lstStyle/>
          <a:p>
            <a:pPr>
              <a:spcBef>
                <a:spcPct val="50000"/>
              </a:spcBef>
            </a:pPr>
            <a:r>
              <a:rPr lang="zh-CN" altLang="en-US" sz="2200" b="1">
                <a:solidFill>
                  <a:srgbClr val="0000CC"/>
                </a:solidFill>
              </a:rPr>
              <a:t>摄动体在外的共振几何构型</a:t>
            </a:r>
          </a:p>
        </p:txBody>
      </p:sp>
      <p:graphicFrame>
        <p:nvGraphicFramePr>
          <p:cNvPr id="3" name="表格 2"/>
          <p:cNvGraphicFramePr>
            <a:graphicFrameLocks noGrp="1"/>
          </p:cNvGraphicFramePr>
          <p:nvPr>
            <p:extLst>
              <p:ext uri="{D42A27DB-BD31-4B8C-83A1-F6EECF244321}">
                <p14:modId xmlns:p14="http://schemas.microsoft.com/office/powerpoint/2010/main" val="4087464536"/>
              </p:ext>
            </p:extLst>
          </p:nvPr>
        </p:nvGraphicFramePr>
        <p:xfrm>
          <a:off x="886891" y="5640674"/>
          <a:ext cx="7846146" cy="1112520"/>
        </p:xfrm>
        <a:graphic>
          <a:graphicData uri="http://schemas.openxmlformats.org/drawingml/2006/table">
            <a:tbl>
              <a:tblPr firstRow="1" bandRow="1">
                <a:tableStyleId>{5C22544A-7EE6-4342-B048-85BDC9FD1C3A}</a:tableStyleId>
              </a:tblPr>
              <a:tblGrid>
                <a:gridCol w="1120878"/>
                <a:gridCol w="1120878"/>
                <a:gridCol w="1120878"/>
                <a:gridCol w="1120878"/>
                <a:gridCol w="1120878"/>
                <a:gridCol w="1120878"/>
                <a:gridCol w="1120878"/>
              </a:tblGrid>
              <a:tr h="370840">
                <a:tc>
                  <a:txBody>
                    <a:bodyPr/>
                    <a:lstStyle/>
                    <a:p>
                      <a:pPr algn="ctr"/>
                      <a:r>
                        <a:rPr lang="en-US" altLang="zh-CN" baseline="0" dirty="0" smtClean="0">
                          <a:solidFill>
                            <a:srgbClr val="002060"/>
                          </a:solidFill>
                        </a:rPr>
                        <a:t> </a:t>
                      </a:r>
                      <a:r>
                        <a:rPr lang="zh-CN" altLang="en-US" b="0" baseline="0" dirty="0" smtClean="0">
                          <a:solidFill>
                            <a:srgbClr val="002060"/>
                          </a:solidFill>
                        </a:rPr>
                        <a:t>共振</a:t>
                      </a:r>
                      <a:endParaRPr lang="zh-CN" altLang="en-US" b="0" dirty="0">
                        <a:solidFill>
                          <a:srgbClr val="002060"/>
                        </a:solidFill>
                      </a:endParaRPr>
                    </a:p>
                  </a:txBody>
                  <a:tcPr/>
                </a:tc>
                <a:tc>
                  <a:txBody>
                    <a:bodyPr/>
                    <a:lstStyle/>
                    <a:p>
                      <a:pPr algn="ctr"/>
                      <a:r>
                        <a:rPr lang="en-US" altLang="zh-CN" dirty="0" smtClean="0">
                          <a:solidFill>
                            <a:srgbClr val="002060"/>
                          </a:solidFill>
                        </a:rPr>
                        <a:t>2:1</a:t>
                      </a:r>
                      <a:endParaRPr lang="zh-CN" altLang="en-US" dirty="0">
                        <a:solidFill>
                          <a:srgbClr val="002060"/>
                        </a:solidFill>
                      </a:endParaRPr>
                    </a:p>
                  </a:txBody>
                  <a:tcPr/>
                </a:tc>
                <a:tc>
                  <a:txBody>
                    <a:bodyPr/>
                    <a:lstStyle/>
                    <a:p>
                      <a:pPr algn="ctr"/>
                      <a:r>
                        <a:rPr lang="en-US" altLang="zh-CN" dirty="0" smtClean="0">
                          <a:solidFill>
                            <a:srgbClr val="002060"/>
                          </a:solidFill>
                        </a:rPr>
                        <a:t>3:2</a:t>
                      </a:r>
                      <a:endParaRPr lang="zh-CN" altLang="en-US" dirty="0">
                        <a:solidFill>
                          <a:srgbClr val="002060"/>
                        </a:solidFill>
                      </a:endParaRPr>
                    </a:p>
                  </a:txBody>
                  <a:tcPr/>
                </a:tc>
                <a:tc>
                  <a:txBody>
                    <a:bodyPr/>
                    <a:lstStyle/>
                    <a:p>
                      <a:pPr algn="ctr"/>
                      <a:r>
                        <a:rPr lang="en-US" altLang="zh-CN" dirty="0" smtClean="0">
                          <a:solidFill>
                            <a:srgbClr val="002060"/>
                          </a:solidFill>
                        </a:rPr>
                        <a:t>4:3</a:t>
                      </a:r>
                      <a:endParaRPr lang="zh-CN" altLang="en-US" dirty="0">
                        <a:solidFill>
                          <a:srgbClr val="002060"/>
                        </a:solidFill>
                      </a:endParaRPr>
                    </a:p>
                  </a:txBody>
                  <a:tcPr/>
                </a:tc>
                <a:tc>
                  <a:txBody>
                    <a:bodyPr/>
                    <a:lstStyle/>
                    <a:p>
                      <a:pPr algn="ctr"/>
                      <a:r>
                        <a:rPr lang="en-US" altLang="zh-CN" dirty="0" smtClean="0">
                          <a:solidFill>
                            <a:srgbClr val="002060"/>
                          </a:solidFill>
                        </a:rPr>
                        <a:t>3:1</a:t>
                      </a:r>
                      <a:endParaRPr lang="zh-CN" altLang="en-US" dirty="0">
                        <a:solidFill>
                          <a:srgbClr val="002060"/>
                        </a:solidFill>
                      </a:endParaRPr>
                    </a:p>
                  </a:txBody>
                  <a:tcPr/>
                </a:tc>
                <a:tc>
                  <a:txBody>
                    <a:bodyPr/>
                    <a:lstStyle/>
                    <a:p>
                      <a:pPr algn="ctr"/>
                      <a:r>
                        <a:rPr lang="en-US" altLang="zh-CN" dirty="0" smtClean="0">
                          <a:solidFill>
                            <a:srgbClr val="002060"/>
                          </a:solidFill>
                        </a:rPr>
                        <a:t>5:3</a:t>
                      </a:r>
                      <a:endParaRPr lang="zh-CN" altLang="en-US" dirty="0">
                        <a:solidFill>
                          <a:srgbClr val="002060"/>
                        </a:solidFill>
                      </a:endParaRPr>
                    </a:p>
                  </a:txBody>
                  <a:tcPr/>
                </a:tc>
                <a:tc>
                  <a:txBody>
                    <a:bodyPr/>
                    <a:lstStyle/>
                    <a:p>
                      <a:pPr algn="ctr"/>
                      <a:r>
                        <a:rPr lang="en-US" altLang="zh-CN" dirty="0" smtClean="0">
                          <a:solidFill>
                            <a:srgbClr val="002060"/>
                          </a:solidFill>
                        </a:rPr>
                        <a:t>7:5</a:t>
                      </a:r>
                      <a:endParaRPr lang="zh-CN" altLang="en-US" dirty="0">
                        <a:solidFill>
                          <a:srgbClr val="002060"/>
                        </a:solidFill>
                      </a:endParaRPr>
                    </a:p>
                  </a:txBody>
                  <a:tcPr/>
                </a:tc>
              </a:tr>
              <a:tr h="370840">
                <a:tc>
                  <a:txBody>
                    <a:bodyPr/>
                    <a:lstStyle/>
                    <a:p>
                      <a:pPr algn="ctr"/>
                      <a:endParaRPr lang="zh-CN" altLang="en-US" dirty="0"/>
                    </a:p>
                  </a:txBody>
                  <a:tcPr/>
                </a:tc>
                <a:tc>
                  <a:txBody>
                    <a:bodyPr/>
                    <a:lstStyle/>
                    <a:p>
                      <a:pPr algn="ctr"/>
                      <a:r>
                        <a:rPr lang="en-US" altLang="zh-CN" dirty="0" smtClean="0"/>
                        <a:t>1.5874</a:t>
                      </a:r>
                      <a:endParaRPr lang="zh-CN" altLang="en-US" dirty="0"/>
                    </a:p>
                  </a:txBody>
                  <a:tcPr/>
                </a:tc>
                <a:tc>
                  <a:txBody>
                    <a:bodyPr/>
                    <a:lstStyle/>
                    <a:p>
                      <a:pPr algn="ctr"/>
                      <a:r>
                        <a:rPr lang="en-US" altLang="zh-CN" dirty="0" smtClean="0"/>
                        <a:t>1.3104</a:t>
                      </a:r>
                      <a:endParaRPr lang="zh-CN" altLang="en-US" dirty="0"/>
                    </a:p>
                  </a:txBody>
                  <a:tcPr/>
                </a:tc>
                <a:tc>
                  <a:txBody>
                    <a:bodyPr/>
                    <a:lstStyle/>
                    <a:p>
                      <a:pPr algn="ctr"/>
                      <a:r>
                        <a:rPr lang="en-US" altLang="zh-CN" dirty="0" smtClean="0"/>
                        <a:t>1.2114</a:t>
                      </a:r>
                      <a:endParaRPr lang="zh-CN" altLang="en-US" dirty="0"/>
                    </a:p>
                  </a:txBody>
                  <a:tcPr/>
                </a:tc>
                <a:tc>
                  <a:txBody>
                    <a:bodyPr/>
                    <a:lstStyle/>
                    <a:p>
                      <a:pPr algn="ctr"/>
                      <a:r>
                        <a:rPr lang="en-US" altLang="zh-CN" dirty="0" smtClean="0"/>
                        <a:t>2.0801</a:t>
                      </a:r>
                      <a:endParaRPr lang="zh-CN" altLang="en-US" dirty="0"/>
                    </a:p>
                  </a:txBody>
                  <a:tcPr/>
                </a:tc>
                <a:tc>
                  <a:txBody>
                    <a:bodyPr/>
                    <a:lstStyle/>
                    <a:p>
                      <a:pPr algn="ctr"/>
                      <a:r>
                        <a:rPr lang="en-US" altLang="zh-CN" dirty="0" smtClean="0"/>
                        <a:t>1.4057</a:t>
                      </a:r>
                      <a:endParaRPr lang="zh-CN" altLang="en-US" dirty="0"/>
                    </a:p>
                  </a:txBody>
                  <a:tcPr/>
                </a:tc>
                <a:tc>
                  <a:txBody>
                    <a:bodyPr/>
                    <a:lstStyle/>
                    <a:p>
                      <a:pPr algn="ctr"/>
                      <a:r>
                        <a:rPr lang="en-US" altLang="zh-CN" dirty="0" smtClean="0"/>
                        <a:t>1.2515</a:t>
                      </a:r>
                      <a:endParaRPr lang="zh-CN" altLang="en-US" dirty="0"/>
                    </a:p>
                  </a:txBody>
                  <a:tcPr/>
                </a:tc>
              </a:tr>
              <a:tr h="370840">
                <a:tc>
                  <a:txBody>
                    <a:bodyPr/>
                    <a:lstStyle/>
                    <a:p>
                      <a:pPr algn="ctr"/>
                      <a:endParaRPr lang="zh-CN" altLang="en-US"/>
                    </a:p>
                  </a:txBody>
                  <a:tcPr/>
                </a:tc>
                <a:tc>
                  <a:txBody>
                    <a:bodyPr/>
                    <a:lstStyle/>
                    <a:p>
                      <a:pPr algn="ctr"/>
                      <a:r>
                        <a:rPr lang="en-US" altLang="zh-CN" dirty="0" smtClean="0"/>
                        <a:t>0.6300</a:t>
                      </a:r>
                      <a:endParaRPr lang="zh-CN" altLang="en-US" dirty="0"/>
                    </a:p>
                  </a:txBody>
                  <a:tcPr/>
                </a:tc>
                <a:tc>
                  <a:txBody>
                    <a:bodyPr/>
                    <a:lstStyle/>
                    <a:p>
                      <a:pPr algn="ctr"/>
                      <a:r>
                        <a:rPr lang="en-US" altLang="zh-CN" dirty="0" smtClean="0"/>
                        <a:t>0.7631</a:t>
                      </a:r>
                      <a:endParaRPr lang="zh-CN" altLang="en-US" dirty="0"/>
                    </a:p>
                  </a:txBody>
                  <a:tcPr/>
                </a:tc>
                <a:tc>
                  <a:txBody>
                    <a:bodyPr/>
                    <a:lstStyle/>
                    <a:p>
                      <a:pPr algn="ctr"/>
                      <a:r>
                        <a:rPr lang="en-US" altLang="zh-CN" dirty="0" smtClean="0"/>
                        <a:t>0.8255</a:t>
                      </a:r>
                      <a:endParaRPr lang="zh-CN" altLang="en-US" dirty="0"/>
                    </a:p>
                  </a:txBody>
                  <a:tcPr/>
                </a:tc>
                <a:tc>
                  <a:txBody>
                    <a:bodyPr/>
                    <a:lstStyle/>
                    <a:p>
                      <a:pPr algn="ctr"/>
                      <a:r>
                        <a:rPr lang="en-US" altLang="zh-CN" dirty="0" smtClean="0"/>
                        <a:t>0.4807</a:t>
                      </a:r>
                      <a:endParaRPr lang="zh-CN" altLang="en-US" dirty="0"/>
                    </a:p>
                  </a:txBody>
                  <a:tcPr/>
                </a:tc>
                <a:tc>
                  <a:txBody>
                    <a:bodyPr/>
                    <a:lstStyle/>
                    <a:p>
                      <a:pPr algn="ctr"/>
                      <a:r>
                        <a:rPr lang="en-US" altLang="zh-CN" dirty="0" smtClean="0"/>
                        <a:t>0.7114</a:t>
                      </a:r>
                      <a:endParaRPr lang="zh-CN" altLang="en-US" dirty="0"/>
                    </a:p>
                  </a:txBody>
                  <a:tcPr/>
                </a:tc>
                <a:tc>
                  <a:txBody>
                    <a:bodyPr/>
                    <a:lstStyle/>
                    <a:p>
                      <a:pPr algn="ctr"/>
                      <a:r>
                        <a:rPr lang="en-US" altLang="zh-CN" dirty="0" smtClean="0"/>
                        <a:t>0.7991</a:t>
                      </a:r>
                      <a:endParaRPr lang="zh-CN" altLang="en-US" dirty="0"/>
                    </a:p>
                  </a:txBody>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32035228"/>
              </p:ext>
            </p:extLst>
          </p:nvPr>
        </p:nvGraphicFramePr>
        <p:xfrm>
          <a:off x="1150277" y="6079715"/>
          <a:ext cx="524410" cy="314646"/>
        </p:xfrm>
        <a:graphic>
          <a:graphicData uri="http://schemas.openxmlformats.org/presentationml/2006/ole">
            <mc:AlternateContent xmlns:mc="http://schemas.openxmlformats.org/markup-compatibility/2006">
              <mc:Choice xmlns:v="urn:schemas-microsoft-com:vml" Requires="v">
                <p:oleObj spid="_x0000_s633890" name="Equation" r:id="rId4" imgW="380880" imgH="228600" progId="Equation.DSMT4">
                  <p:embed/>
                </p:oleObj>
              </mc:Choice>
              <mc:Fallback>
                <p:oleObj name="Equation" r:id="rId4" imgW="380880" imgH="228600" progId="Equation.DSMT4">
                  <p:embed/>
                  <p:pic>
                    <p:nvPicPr>
                      <p:cNvPr id="0" name=""/>
                      <p:cNvPicPr/>
                      <p:nvPr/>
                    </p:nvPicPr>
                    <p:blipFill>
                      <a:blip r:embed="rId5"/>
                      <a:stretch>
                        <a:fillRect/>
                      </a:stretch>
                    </p:blipFill>
                    <p:spPr>
                      <a:xfrm>
                        <a:off x="1150277" y="6079715"/>
                        <a:ext cx="524410" cy="31464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34743195"/>
              </p:ext>
            </p:extLst>
          </p:nvPr>
        </p:nvGraphicFramePr>
        <p:xfrm>
          <a:off x="1138293" y="6386225"/>
          <a:ext cx="524410" cy="314646"/>
        </p:xfrm>
        <a:graphic>
          <a:graphicData uri="http://schemas.openxmlformats.org/presentationml/2006/ole">
            <mc:AlternateContent xmlns:mc="http://schemas.openxmlformats.org/markup-compatibility/2006">
              <mc:Choice xmlns:v="urn:schemas-microsoft-com:vml" Requires="v">
                <p:oleObj spid="_x0000_s633891" name="Equation" r:id="rId6" imgW="380880" imgH="228600" progId="Equation.DSMT4">
                  <p:embed/>
                </p:oleObj>
              </mc:Choice>
              <mc:Fallback>
                <p:oleObj name="Equation" r:id="rId6" imgW="380880" imgH="228600" progId="Equation.DSMT4">
                  <p:embed/>
                  <p:pic>
                    <p:nvPicPr>
                      <p:cNvPr id="0" name=""/>
                      <p:cNvPicPr/>
                      <p:nvPr/>
                    </p:nvPicPr>
                    <p:blipFill>
                      <a:blip r:embed="rId7"/>
                      <a:stretch>
                        <a:fillRect/>
                      </a:stretch>
                    </p:blipFill>
                    <p:spPr>
                      <a:xfrm>
                        <a:off x="1138293" y="6386225"/>
                        <a:ext cx="524410" cy="31464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zh-CN"/>
              <a:t>5.1.2 </a:t>
            </a:r>
            <a:r>
              <a:rPr lang="zh-CN" altLang="en-US"/>
              <a:t>轨道共振的几何</a:t>
            </a:r>
          </a:p>
        </p:txBody>
      </p:sp>
      <p:pic>
        <p:nvPicPr>
          <p:cNvPr id="599044" name="Picture 4"/>
          <p:cNvPicPr>
            <a:picLocks noChangeAspect="1" noChangeArrowheads="1"/>
          </p:cNvPicPr>
          <p:nvPr/>
        </p:nvPicPr>
        <p:blipFill>
          <a:blip r:embed="rId3"/>
          <a:srcRect/>
          <a:stretch>
            <a:fillRect/>
          </a:stretch>
        </p:blipFill>
        <p:spPr bwMode="auto">
          <a:xfrm>
            <a:off x="152400" y="1600200"/>
            <a:ext cx="8610600" cy="4111625"/>
          </a:xfrm>
          <a:prstGeom prst="rect">
            <a:avLst/>
          </a:prstGeom>
          <a:noFill/>
          <a:ln w="9525">
            <a:noFill/>
            <a:miter lim="800000"/>
            <a:headEnd/>
            <a:tailEnd/>
          </a:ln>
          <a:effectLst/>
        </p:spPr>
      </p:pic>
      <p:sp>
        <p:nvSpPr>
          <p:cNvPr id="599045" name="Text Box 5"/>
          <p:cNvSpPr txBox="1">
            <a:spLocks noChangeArrowheads="1"/>
          </p:cNvSpPr>
          <p:nvPr/>
        </p:nvSpPr>
        <p:spPr bwMode="auto">
          <a:xfrm>
            <a:off x="457200" y="1125538"/>
            <a:ext cx="7596188" cy="427037"/>
          </a:xfrm>
          <a:prstGeom prst="rect">
            <a:avLst/>
          </a:prstGeom>
          <a:noFill/>
          <a:ln w="28575" algn="ctr">
            <a:noFill/>
            <a:miter lim="800000"/>
            <a:headEnd/>
            <a:tailEnd/>
          </a:ln>
          <a:effectLst/>
        </p:spPr>
        <p:txBody>
          <a:bodyPr>
            <a:spAutoFit/>
          </a:bodyPr>
          <a:lstStyle/>
          <a:p>
            <a:pPr>
              <a:spcBef>
                <a:spcPct val="50000"/>
              </a:spcBef>
            </a:pPr>
            <a:r>
              <a:rPr lang="zh-CN" altLang="en-US" sz="2200" b="1">
                <a:solidFill>
                  <a:srgbClr val="0000CC"/>
                </a:solidFill>
              </a:rPr>
              <a:t>摄动体在内的共振几何构型</a:t>
            </a:r>
          </a:p>
        </p:txBody>
      </p:sp>
      <p:graphicFrame>
        <p:nvGraphicFramePr>
          <p:cNvPr id="5" name="表格 4"/>
          <p:cNvGraphicFramePr>
            <a:graphicFrameLocks noGrp="1"/>
          </p:cNvGraphicFramePr>
          <p:nvPr>
            <p:extLst>
              <p:ext uri="{D42A27DB-BD31-4B8C-83A1-F6EECF244321}">
                <p14:modId xmlns:p14="http://schemas.microsoft.com/office/powerpoint/2010/main" val="255988982"/>
              </p:ext>
            </p:extLst>
          </p:nvPr>
        </p:nvGraphicFramePr>
        <p:xfrm>
          <a:off x="886891" y="5640674"/>
          <a:ext cx="7846146" cy="1112520"/>
        </p:xfrm>
        <a:graphic>
          <a:graphicData uri="http://schemas.openxmlformats.org/drawingml/2006/table">
            <a:tbl>
              <a:tblPr firstRow="1" bandRow="1">
                <a:tableStyleId>{5C22544A-7EE6-4342-B048-85BDC9FD1C3A}</a:tableStyleId>
              </a:tblPr>
              <a:tblGrid>
                <a:gridCol w="1120878"/>
                <a:gridCol w="1120878"/>
                <a:gridCol w="1120878"/>
                <a:gridCol w="1120878"/>
                <a:gridCol w="1120878"/>
                <a:gridCol w="1120878"/>
                <a:gridCol w="1120878"/>
              </a:tblGrid>
              <a:tr h="370840">
                <a:tc>
                  <a:txBody>
                    <a:bodyPr/>
                    <a:lstStyle/>
                    <a:p>
                      <a:pPr algn="ctr"/>
                      <a:r>
                        <a:rPr lang="en-US" altLang="zh-CN" baseline="0" dirty="0" smtClean="0">
                          <a:solidFill>
                            <a:srgbClr val="002060"/>
                          </a:solidFill>
                        </a:rPr>
                        <a:t> </a:t>
                      </a:r>
                      <a:r>
                        <a:rPr lang="zh-CN" altLang="en-US" b="0" baseline="0" dirty="0" smtClean="0">
                          <a:solidFill>
                            <a:srgbClr val="002060"/>
                          </a:solidFill>
                        </a:rPr>
                        <a:t>共振</a:t>
                      </a:r>
                      <a:endParaRPr lang="zh-CN" altLang="en-US" b="0" dirty="0">
                        <a:solidFill>
                          <a:srgbClr val="002060"/>
                        </a:solidFill>
                      </a:endParaRPr>
                    </a:p>
                  </a:txBody>
                  <a:tcPr/>
                </a:tc>
                <a:tc>
                  <a:txBody>
                    <a:bodyPr/>
                    <a:lstStyle/>
                    <a:p>
                      <a:pPr algn="ctr"/>
                      <a:r>
                        <a:rPr lang="en-US" altLang="zh-CN" dirty="0" smtClean="0">
                          <a:solidFill>
                            <a:srgbClr val="002060"/>
                          </a:solidFill>
                        </a:rPr>
                        <a:t>2:1</a:t>
                      </a:r>
                      <a:endParaRPr lang="zh-CN" altLang="en-US" dirty="0">
                        <a:solidFill>
                          <a:srgbClr val="002060"/>
                        </a:solidFill>
                      </a:endParaRPr>
                    </a:p>
                  </a:txBody>
                  <a:tcPr/>
                </a:tc>
                <a:tc>
                  <a:txBody>
                    <a:bodyPr/>
                    <a:lstStyle/>
                    <a:p>
                      <a:pPr algn="ctr"/>
                      <a:r>
                        <a:rPr lang="en-US" altLang="zh-CN" dirty="0" smtClean="0">
                          <a:solidFill>
                            <a:srgbClr val="002060"/>
                          </a:solidFill>
                        </a:rPr>
                        <a:t>3:2</a:t>
                      </a:r>
                      <a:endParaRPr lang="zh-CN" altLang="en-US" dirty="0">
                        <a:solidFill>
                          <a:srgbClr val="002060"/>
                        </a:solidFill>
                      </a:endParaRPr>
                    </a:p>
                  </a:txBody>
                  <a:tcPr/>
                </a:tc>
                <a:tc>
                  <a:txBody>
                    <a:bodyPr/>
                    <a:lstStyle/>
                    <a:p>
                      <a:pPr algn="ctr"/>
                      <a:r>
                        <a:rPr lang="en-US" altLang="zh-CN" dirty="0" smtClean="0">
                          <a:solidFill>
                            <a:srgbClr val="002060"/>
                          </a:solidFill>
                        </a:rPr>
                        <a:t>4:3</a:t>
                      </a:r>
                      <a:endParaRPr lang="zh-CN" altLang="en-US" dirty="0">
                        <a:solidFill>
                          <a:srgbClr val="002060"/>
                        </a:solidFill>
                      </a:endParaRPr>
                    </a:p>
                  </a:txBody>
                  <a:tcPr/>
                </a:tc>
                <a:tc>
                  <a:txBody>
                    <a:bodyPr/>
                    <a:lstStyle/>
                    <a:p>
                      <a:pPr algn="ctr"/>
                      <a:r>
                        <a:rPr lang="en-US" altLang="zh-CN" dirty="0" smtClean="0">
                          <a:solidFill>
                            <a:srgbClr val="002060"/>
                          </a:solidFill>
                        </a:rPr>
                        <a:t>3:1</a:t>
                      </a:r>
                      <a:endParaRPr lang="zh-CN" altLang="en-US" dirty="0">
                        <a:solidFill>
                          <a:srgbClr val="002060"/>
                        </a:solidFill>
                      </a:endParaRPr>
                    </a:p>
                  </a:txBody>
                  <a:tcPr/>
                </a:tc>
                <a:tc>
                  <a:txBody>
                    <a:bodyPr/>
                    <a:lstStyle/>
                    <a:p>
                      <a:pPr algn="ctr"/>
                      <a:r>
                        <a:rPr lang="en-US" altLang="zh-CN" dirty="0" smtClean="0">
                          <a:solidFill>
                            <a:srgbClr val="002060"/>
                          </a:solidFill>
                        </a:rPr>
                        <a:t>5:3</a:t>
                      </a:r>
                      <a:endParaRPr lang="zh-CN" altLang="en-US" dirty="0">
                        <a:solidFill>
                          <a:srgbClr val="002060"/>
                        </a:solidFill>
                      </a:endParaRPr>
                    </a:p>
                  </a:txBody>
                  <a:tcPr/>
                </a:tc>
                <a:tc>
                  <a:txBody>
                    <a:bodyPr/>
                    <a:lstStyle/>
                    <a:p>
                      <a:pPr algn="ctr"/>
                      <a:r>
                        <a:rPr lang="en-US" altLang="zh-CN" dirty="0" smtClean="0">
                          <a:solidFill>
                            <a:srgbClr val="002060"/>
                          </a:solidFill>
                        </a:rPr>
                        <a:t>7:5</a:t>
                      </a:r>
                      <a:endParaRPr lang="zh-CN" altLang="en-US" dirty="0">
                        <a:solidFill>
                          <a:srgbClr val="002060"/>
                        </a:solidFill>
                      </a:endParaRPr>
                    </a:p>
                  </a:txBody>
                  <a:tcPr/>
                </a:tc>
              </a:tr>
              <a:tr h="370840">
                <a:tc>
                  <a:txBody>
                    <a:bodyPr/>
                    <a:lstStyle/>
                    <a:p>
                      <a:pPr algn="ctr"/>
                      <a:endParaRPr lang="zh-CN" altLang="en-US" dirty="0"/>
                    </a:p>
                  </a:txBody>
                  <a:tcPr/>
                </a:tc>
                <a:tc>
                  <a:txBody>
                    <a:bodyPr/>
                    <a:lstStyle/>
                    <a:p>
                      <a:pPr algn="ctr"/>
                      <a:r>
                        <a:rPr lang="en-US" altLang="zh-CN" dirty="0" smtClean="0"/>
                        <a:t>1.5874</a:t>
                      </a:r>
                      <a:endParaRPr lang="zh-CN" altLang="en-US" dirty="0"/>
                    </a:p>
                  </a:txBody>
                  <a:tcPr/>
                </a:tc>
                <a:tc>
                  <a:txBody>
                    <a:bodyPr/>
                    <a:lstStyle/>
                    <a:p>
                      <a:pPr algn="ctr"/>
                      <a:r>
                        <a:rPr lang="en-US" altLang="zh-CN" dirty="0" smtClean="0"/>
                        <a:t>1.3104</a:t>
                      </a:r>
                      <a:endParaRPr lang="zh-CN" altLang="en-US" dirty="0"/>
                    </a:p>
                  </a:txBody>
                  <a:tcPr/>
                </a:tc>
                <a:tc>
                  <a:txBody>
                    <a:bodyPr/>
                    <a:lstStyle/>
                    <a:p>
                      <a:pPr algn="ctr"/>
                      <a:r>
                        <a:rPr lang="en-US" altLang="zh-CN" dirty="0" smtClean="0"/>
                        <a:t>1.2114</a:t>
                      </a:r>
                      <a:endParaRPr lang="zh-CN" altLang="en-US" dirty="0"/>
                    </a:p>
                  </a:txBody>
                  <a:tcPr/>
                </a:tc>
                <a:tc>
                  <a:txBody>
                    <a:bodyPr/>
                    <a:lstStyle/>
                    <a:p>
                      <a:pPr algn="ctr"/>
                      <a:r>
                        <a:rPr lang="en-US" altLang="zh-CN" dirty="0" smtClean="0"/>
                        <a:t>2.0801</a:t>
                      </a:r>
                      <a:endParaRPr lang="zh-CN" altLang="en-US" dirty="0"/>
                    </a:p>
                  </a:txBody>
                  <a:tcPr/>
                </a:tc>
                <a:tc>
                  <a:txBody>
                    <a:bodyPr/>
                    <a:lstStyle/>
                    <a:p>
                      <a:pPr algn="ctr"/>
                      <a:r>
                        <a:rPr lang="en-US" altLang="zh-CN" dirty="0" smtClean="0"/>
                        <a:t>1.4057</a:t>
                      </a:r>
                      <a:endParaRPr lang="zh-CN" altLang="en-US" dirty="0"/>
                    </a:p>
                  </a:txBody>
                  <a:tcPr/>
                </a:tc>
                <a:tc>
                  <a:txBody>
                    <a:bodyPr/>
                    <a:lstStyle/>
                    <a:p>
                      <a:pPr algn="ctr"/>
                      <a:r>
                        <a:rPr lang="en-US" altLang="zh-CN" dirty="0" smtClean="0"/>
                        <a:t>1.2515</a:t>
                      </a:r>
                      <a:endParaRPr lang="zh-CN" altLang="en-US" dirty="0"/>
                    </a:p>
                  </a:txBody>
                  <a:tcPr/>
                </a:tc>
              </a:tr>
              <a:tr h="370840">
                <a:tc>
                  <a:txBody>
                    <a:bodyPr/>
                    <a:lstStyle/>
                    <a:p>
                      <a:pPr algn="ctr"/>
                      <a:endParaRPr lang="zh-CN" altLang="en-US"/>
                    </a:p>
                  </a:txBody>
                  <a:tcPr/>
                </a:tc>
                <a:tc>
                  <a:txBody>
                    <a:bodyPr/>
                    <a:lstStyle/>
                    <a:p>
                      <a:pPr algn="ctr"/>
                      <a:r>
                        <a:rPr lang="en-US" altLang="zh-CN" dirty="0" smtClean="0"/>
                        <a:t>0.6300</a:t>
                      </a:r>
                      <a:endParaRPr lang="zh-CN" altLang="en-US" dirty="0"/>
                    </a:p>
                  </a:txBody>
                  <a:tcPr/>
                </a:tc>
                <a:tc>
                  <a:txBody>
                    <a:bodyPr/>
                    <a:lstStyle/>
                    <a:p>
                      <a:pPr algn="ctr"/>
                      <a:r>
                        <a:rPr lang="en-US" altLang="zh-CN" dirty="0" smtClean="0"/>
                        <a:t>0.7631</a:t>
                      </a:r>
                      <a:endParaRPr lang="zh-CN" altLang="en-US" dirty="0"/>
                    </a:p>
                  </a:txBody>
                  <a:tcPr/>
                </a:tc>
                <a:tc>
                  <a:txBody>
                    <a:bodyPr/>
                    <a:lstStyle/>
                    <a:p>
                      <a:pPr algn="ctr"/>
                      <a:r>
                        <a:rPr lang="en-US" altLang="zh-CN" dirty="0" smtClean="0"/>
                        <a:t>0.8255</a:t>
                      </a:r>
                      <a:endParaRPr lang="zh-CN" altLang="en-US" dirty="0"/>
                    </a:p>
                  </a:txBody>
                  <a:tcPr/>
                </a:tc>
                <a:tc>
                  <a:txBody>
                    <a:bodyPr/>
                    <a:lstStyle/>
                    <a:p>
                      <a:pPr algn="ctr"/>
                      <a:r>
                        <a:rPr lang="en-US" altLang="zh-CN" dirty="0" smtClean="0"/>
                        <a:t>0.4807</a:t>
                      </a:r>
                      <a:endParaRPr lang="zh-CN" altLang="en-US" dirty="0"/>
                    </a:p>
                  </a:txBody>
                  <a:tcPr/>
                </a:tc>
                <a:tc>
                  <a:txBody>
                    <a:bodyPr/>
                    <a:lstStyle/>
                    <a:p>
                      <a:pPr algn="ctr"/>
                      <a:r>
                        <a:rPr lang="en-US" altLang="zh-CN" dirty="0" smtClean="0"/>
                        <a:t>0.7114</a:t>
                      </a:r>
                      <a:endParaRPr lang="zh-CN" altLang="en-US" dirty="0"/>
                    </a:p>
                  </a:txBody>
                  <a:tcPr/>
                </a:tc>
                <a:tc>
                  <a:txBody>
                    <a:bodyPr/>
                    <a:lstStyle/>
                    <a:p>
                      <a:pPr algn="ctr"/>
                      <a:r>
                        <a:rPr lang="en-US" altLang="zh-CN" dirty="0" smtClean="0"/>
                        <a:t>0.7991</a:t>
                      </a:r>
                      <a:endParaRPr lang="zh-CN" altLang="en-US" dirty="0"/>
                    </a:p>
                  </a:txBody>
                  <a:tcPr/>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39827795"/>
              </p:ext>
            </p:extLst>
          </p:nvPr>
        </p:nvGraphicFramePr>
        <p:xfrm>
          <a:off x="1150277" y="6079715"/>
          <a:ext cx="524410" cy="314646"/>
        </p:xfrm>
        <a:graphic>
          <a:graphicData uri="http://schemas.openxmlformats.org/presentationml/2006/ole">
            <mc:AlternateContent xmlns:mc="http://schemas.openxmlformats.org/markup-compatibility/2006">
              <mc:Choice xmlns:v="urn:schemas-microsoft-com:vml" Requires="v">
                <p:oleObj spid="_x0000_s634910" name="Equation" r:id="rId4" imgW="380880" imgH="228600" progId="Equation.DSMT4">
                  <p:embed/>
                </p:oleObj>
              </mc:Choice>
              <mc:Fallback>
                <p:oleObj name="Equation" r:id="rId4" imgW="380880" imgH="228600" progId="Equation.DSMT4">
                  <p:embed/>
                  <p:pic>
                    <p:nvPicPr>
                      <p:cNvPr id="0" name=""/>
                      <p:cNvPicPr/>
                      <p:nvPr/>
                    </p:nvPicPr>
                    <p:blipFill>
                      <a:blip r:embed="rId5"/>
                      <a:stretch>
                        <a:fillRect/>
                      </a:stretch>
                    </p:blipFill>
                    <p:spPr>
                      <a:xfrm>
                        <a:off x="1150277" y="6079715"/>
                        <a:ext cx="524410" cy="31464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78007364"/>
              </p:ext>
            </p:extLst>
          </p:nvPr>
        </p:nvGraphicFramePr>
        <p:xfrm>
          <a:off x="1138293" y="6386225"/>
          <a:ext cx="524410" cy="314646"/>
        </p:xfrm>
        <a:graphic>
          <a:graphicData uri="http://schemas.openxmlformats.org/presentationml/2006/ole">
            <mc:AlternateContent xmlns:mc="http://schemas.openxmlformats.org/markup-compatibility/2006">
              <mc:Choice xmlns:v="urn:schemas-microsoft-com:vml" Requires="v">
                <p:oleObj spid="_x0000_s634911" name="Equation" r:id="rId6" imgW="380880" imgH="228600" progId="Equation.DSMT4">
                  <p:embed/>
                </p:oleObj>
              </mc:Choice>
              <mc:Fallback>
                <p:oleObj name="Equation" r:id="rId6" imgW="380880" imgH="228600" progId="Equation.DSMT4">
                  <p:embed/>
                  <p:pic>
                    <p:nvPicPr>
                      <p:cNvPr id="0" name=""/>
                      <p:cNvPicPr/>
                      <p:nvPr/>
                    </p:nvPicPr>
                    <p:blipFill>
                      <a:blip r:embed="rId7"/>
                      <a:stretch>
                        <a:fillRect/>
                      </a:stretch>
                    </p:blipFill>
                    <p:spPr>
                      <a:xfrm>
                        <a:off x="1138293" y="6386225"/>
                        <a:ext cx="524410" cy="31464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ltLang="zh-CN"/>
              <a:t>5.1.3 </a:t>
            </a:r>
            <a:r>
              <a:rPr lang="zh-CN" altLang="en-US"/>
              <a:t>摄动函数共振项</a:t>
            </a:r>
          </a:p>
        </p:txBody>
      </p:sp>
      <p:graphicFrame>
        <p:nvGraphicFramePr>
          <p:cNvPr id="609284" name="Object 4"/>
          <p:cNvGraphicFramePr>
            <a:graphicFrameLocks noChangeAspect="1"/>
          </p:cNvGraphicFramePr>
          <p:nvPr/>
        </p:nvGraphicFramePr>
        <p:xfrm>
          <a:off x="452438" y="1050925"/>
          <a:ext cx="7996237" cy="1690688"/>
        </p:xfrm>
        <a:graphic>
          <a:graphicData uri="http://schemas.openxmlformats.org/presentationml/2006/ole">
            <mc:AlternateContent xmlns:mc="http://schemas.openxmlformats.org/markup-compatibility/2006">
              <mc:Choice xmlns:v="urn:schemas-microsoft-com:vml" Requires="v">
                <p:oleObj spid="_x0000_s609676" name="Equation" r:id="rId3" imgW="4444920" imgH="939600" progId="Equation.DSMT4">
                  <p:embed/>
                </p:oleObj>
              </mc:Choice>
              <mc:Fallback>
                <p:oleObj name="Equation" r:id="rId3" imgW="4444920" imgH="9396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1050925"/>
                        <a:ext cx="7996237"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9285" name="Object 5"/>
          <p:cNvGraphicFramePr>
            <a:graphicFrameLocks noChangeAspect="1"/>
          </p:cNvGraphicFramePr>
          <p:nvPr>
            <p:extLst>
              <p:ext uri="{D42A27DB-BD31-4B8C-83A1-F6EECF244321}">
                <p14:modId xmlns:p14="http://schemas.microsoft.com/office/powerpoint/2010/main" val="1111078881"/>
              </p:ext>
            </p:extLst>
          </p:nvPr>
        </p:nvGraphicFramePr>
        <p:xfrm>
          <a:off x="416517" y="2914650"/>
          <a:ext cx="1395412" cy="1117600"/>
        </p:xfrm>
        <a:graphic>
          <a:graphicData uri="http://schemas.openxmlformats.org/presentationml/2006/ole">
            <mc:AlternateContent xmlns:mc="http://schemas.openxmlformats.org/markup-compatibility/2006">
              <mc:Choice xmlns:v="urn:schemas-microsoft-com:vml" Requires="v">
                <p:oleObj spid="_x0000_s609677" name="Equation" r:id="rId5" imgW="698400" imgH="558720" progId="Equation.DSMT4">
                  <p:embed/>
                </p:oleObj>
              </mc:Choice>
              <mc:Fallback>
                <p:oleObj name="Equation" r:id="rId5" imgW="698400" imgH="558720" progId="Equation.DSMT4">
                  <p:embed/>
                  <p:pic>
                    <p:nvPicPr>
                      <p:cNvPr id="0" name="Picture 5"/>
                      <p:cNvPicPr>
                        <a:picLocks noChangeAspect="1" noChangeArrowheads="1"/>
                      </p:cNvPicPr>
                      <p:nvPr/>
                    </p:nvPicPr>
                    <p:blipFill>
                      <a:blip r:embed="rId6"/>
                      <a:srcRect/>
                      <a:stretch>
                        <a:fillRect/>
                      </a:stretch>
                    </p:blipFill>
                    <p:spPr bwMode="auto">
                      <a:xfrm>
                        <a:off x="416517" y="2914650"/>
                        <a:ext cx="1395412"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9291" name="Group 11"/>
          <p:cNvGrpSpPr>
            <a:grpSpLocks/>
          </p:cNvGrpSpPr>
          <p:nvPr/>
        </p:nvGrpSpPr>
        <p:grpSpPr bwMode="auto">
          <a:xfrm>
            <a:off x="306388" y="3473450"/>
            <a:ext cx="8631237" cy="1144588"/>
            <a:chOff x="193" y="2111"/>
            <a:chExt cx="5437" cy="721"/>
          </a:xfrm>
        </p:grpSpPr>
        <p:graphicFrame>
          <p:nvGraphicFramePr>
            <p:cNvPr id="609286" name="Object 6"/>
            <p:cNvGraphicFramePr>
              <a:graphicFrameLocks noChangeAspect="1"/>
            </p:cNvGraphicFramePr>
            <p:nvPr>
              <p:extLst>
                <p:ext uri="{D42A27DB-BD31-4B8C-83A1-F6EECF244321}">
                  <p14:modId xmlns:p14="http://schemas.microsoft.com/office/powerpoint/2010/main" val="2142642190"/>
                </p:ext>
              </p:extLst>
            </p:nvPr>
          </p:nvGraphicFramePr>
          <p:xfrm>
            <a:off x="2654" y="2111"/>
            <a:ext cx="632" cy="260"/>
          </p:xfrm>
          <a:graphic>
            <a:graphicData uri="http://schemas.openxmlformats.org/presentationml/2006/ole">
              <mc:AlternateContent xmlns:mc="http://schemas.openxmlformats.org/markup-compatibility/2006">
                <mc:Choice xmlns:v="urn:schemas-microsoft-com:vml" Requires="v">
                  <p:oleObj spid="_x0000_s609678" name="Equation" r:id="rId7" imgW="495000" imgH="203040" progId="Equation.DSMT4">
                    <p:embed/>
                  </p:oleObj>
                </mc:Choice>
                <mc:Fallback>
                  <p:oleObj name="Equation" r:id="rId7" imgW="495000" imgH="20304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4" y="2111"/>
                          <a:ext cx="632" cy="26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609288" name="Object 8"/>
            <p:cNvGraphicFramePr>
              <a:graphicFrameLocks noChangeAspect="1"/>
            </p:cNvGraphicFramePr>
            <p:nvPr/>
          </p:nvGraphicFramePr>
          <p:xfrm>
            <a:off x="193" y="2480"/>
            <a:ext cx="5437" cy="352"/>
          </p:xfrm>
          <a:graphic>
            <a:graphicData uri="http://schemas.openxmlformats.org/presentationml/2006/ole">
              <mc:AlternateContent xmlns:mc="http://schemas.openxmlformats.org/markup-compatibility/2006">
                <mc:Choice xmlns:v="urn:schemas-microsoft-com:vml" Requires="v">
                  <p:oleObj spid="_x0000_s609679" name="Equation" r:id="rId9" imgW="4317840" imgH="279360" progId="Equation.DSMT4">
                    <p:embed/>
                  </p:oleObj>
                </mc:Choice>
                <mc:Fallback>
                  <p:oleObj name="Equation" r:id="rId9" imgW="4317840" imgH="27936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 y="2480"/>
                          <a:ext cx="5437"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09292" name="Group 12"/>
          <p:cNvGrpSpPr>
            <a:grpSpLocks/>
          </p:cNvGrpSpPr>
          <p:nvPr/>
        </p:nvGrpSpPr>
        <p:grpSpPr bwMode="auto">
          <a:xfrm>
            <a:off x="374650" y="3465513"/>
            <a:ext cx="8682038" cy="3030537"/>
            <a:chOff x="214" y="2051"/>
            <a:chExt cx="5469" cy="1909"/>
          </a:xfrm>
        </p:grpSpPr>
        <p:graphicFrame>
          <p:nvGraphicFramePr>
            <p:cNvPr id="609287" name="Object 7"/>
            <p:cNvGraphicFramePr>
              <a:graphicFrameLocks noChangeAspect="1"/>
            </p:cNvGraphicFramePr>
            <p:nvPr>
              <p:extLst>
                <p:ext uri="{D42A27DB-BD31-4B8C-83A1-F6EECF244321}">
                  <p14:modId xmlns:p14="http://schemas.microsoft.com/office/powerpoint/2010/main" val="1784681405"/>
                </p:ext>
              </p:extLst>
            </p:nvPr>
          </p:nvGraphicFramePr>
          <p:xfrm>
            <a:off x="214" y="2905"/>
            <a:ext cx="5469" cy="1055"/>
          </p:xfrm>
          <a:graphic>
            <a:graphicData uri="http://schemas.openxmlformats.org/presentationml/2006/ole">
              <mc:AlternateContent xmlns:mc="http://schemas.openxmlformats.org/markup-compatibility/2006">
                <mc:Choice xmlns:v="urn:schemas-microsoft-com:vml" Requires="v">
                  <p:oleObj spid="_x0000_s609680" name="Equation" r:id="rId11" imgW="4343400" imgH="838080" progId="Equation.DSMT4">
                    <p:embed/>
                  </p:oleObj>
                </mc:Choice>
                <mc:Fallback>
                  <p:oleObj name="Equation" r:id="rId11" imgW="4343400" imgH="838080" progId="Equation.DSMT4">
                    <p:embed/>
                    <p:pic>
                      <p:nvPicPr>
                        <p:cNvPr id="0" name="Picture 7"/>
                        <p:cNvPicPr>
                          <a:picLocks noChangeAspect="1" noChangeArrowheads="1"/>
                        </p:cNvPicPr>
                        <p:nvPr/>
                      </p:nvPicPr>
                      <p:blipFill>
                        <a:blip r:embed="rId12"/>
                        <a:srcRect/>
                        <a:stretch>
                          <a:fillRect/>
                        </a:stretch>
                      </p:blipFill>
                      <p:spPr bwMode="auto">
                        <a:xfrm>
                          <a:off x="214" y="2905"/>
                          <a:ext cx="5469" cy="10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9289" name="Object 9"/>
            <p:cNvGraphicFramePr>
              <a:graphicFrameLocks noChangeAspect="1"/>
            </p:cNvGraphicFramePr>
            <p:nvPr>
              <p:extLst>
                <p:ext uri="{D42A27DB-BD31-4B8C-83A1-F6EECF244321}">
                  <p14:modId xmlns:p14="http://schemas.microsoft.com/office/powerpoint/2010/main" val="1259976216"/>
                </p:ext>
              </p:extLst>
            </p:nvPr>
          </p:nvGraphicFramePr>
          <p:xfrm>
            <a:off x="3499" y="2051"/>
            <a:ext cx="632" cy="260"/>
          </p:xfrm>
          <a:graphic>
            <a:graphicData uri="http://schemas.openxmlformats.org/presentationml/2006/ole">
              <mc:AlternateContent xmlns:mc="http://schemas.openxmlformats.org/markup-compatibility/2006">
                <mc:Choice xmlns:v="urn:schemas-microsoft-com:vml" Requires="v">
                  <p:oleObj spid="_x0000_s609681" name="Equation" r:id="rId13" imgW="495000" imgH="203040" progId="Equation.DSMT4">
                    <p:embed/>
                  </p:oleObj>
                </mc:Choice>
                <mc:Fallback>
                  <p:oleObj name="Equation" r:id="rId13" imgW="495000" imgH="203040" progId="Equation.DSMT4">
                    <p:embed/>
                    <p:pic>
                      <p:nvPicPr>
                        <p:cNvPr id="0" name="Picture 9"/>
                        <p:cNvPicPr>
                          <a:picLocks noChangeAspect="1" noChangeArrowheads="1"/>
                        </p:cNvPicPr>
                        <p:nvPr/>
                      </p:nvPicPr>
                      <p:blipFill>
                        <a:blip r:embed="rId14"/>
                        <a:srcRect/>
                        <a:stretch>
                          <a:fillRect/>
                        </a:stretch>
                      </p:blipFill>
                      <p:spPr bwMode="auto">
                        <a:xfrm>
                          <a:off x="3499" y="2051"/>
                          <a:ext cx="632" cy="26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09291"/>
                                        </p:tgtEl>
                                        <p:attrNameLst>
                                          <p:attrName>style.visibility</p:attrName>
                                        </p:attrNameLst>
                                      </p:cBhvr>
                                      <p:to>
                                        <p:strVal val="visible"/>
                                      </p:to>
                                    </p:set>
                                    <p:animEffect transition="in" filter="blinds(horizontal)">
                                      <p:cBhvr>
                                        <p:cTn id="11" dur="500"/>
                                        <p:tgtEl>
                                          <p:spTgt spid="60929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09292"/>
                                        </p:tgtEl>
                                        <p:attrNameLst>
                                          <p:attrName>style.visibility</p:attrName>
                                        </p:attrNameLst>
                                      </p:cBhvr>
                                      <p:to>
                                        <p:strVal val="visible"/>
                                      </p:to>
                                    </p:set>
                                    <p:animEffect transition="in" filter="blinds(horizontal)">
                                      <p:cBhvr>
                                        <p:cTn id="16" dur="500"/>
                                        <p:tgtEl>
                                          <p:spTgt spid="609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altLang="zh-CN"/>
              <a:t>5.1.3 </a:t>
            </a:r>
            <a:r>
              <a:rPr lang="zh-CN" altLang="en-US"/>
              <a:t>摄动函数共振项</a:t>
            </a:r>
          </a:p>
        </p:txBody>
      </p:sp>
      <p:graphicFrame>
        <p:nvGraphicFramePr>
          <p:cNvPr id="610308" name="Object 4"/>
          <p:cNvGraphicFramePr>
            <a:graphicFrameLocks noChangeAspect="1"/>
          </p:cNvGraphicFramePr>
          <p:nvPr>
            <p:extLst>
              <p:ext uri="{D42A27DB-BD31-4B8C-83A1-F6EECF244321}">
                <p14:modId xmlns:p14="http://schemas.microsoft.com/office/powerpoint/2010/main" val="3899319689"/>
              </p:ext>
            </p:extLst>
          </p:nvPr>
        </p:nvGraphicFramePr>
        <p:xfrm>
          <a:off x="406400" y="1166813"/>
          <a:ext cx="6276975" cy="5414962"/>
        </p:xfrm>
        <a:graphic>
          <a:graphicData uri="http://schemas.openxmlformats.org/presentationml/2006/ole">
            <mc:AlternateContent xmlns:mc="http://schemas.openxmlformats.org/markup-compatibility/2006">
              <mc:Choice xmlns:v="urn:schemas-microsoft-com:vml" Requires="v">
                <p:oleObj spid="_x0000_s610436" name="Equation" r:id="rId3" imgW="3441600" imgH="2971800" progId="Equation.DSMT4">
                  <p:embed/>
                </p:oleObj>
              </mc:Choice>
              <mc:Fallback>
                <p:oleObj name="Equation" r:id="rId3" imgW="3441600" imgH="2971800" progId="Equation.DSMT4">
                  <p:embed/>
                  <p:pic>
                    <p:nvPicPr>
                      <p:cNvPr id="0" name="Picture 4"/>
                      <p:cNvPicPr>
                        <a:picLocks noChangeAspect="1" noChangeArrowheads="1"/>
                      </p:cNvPicPr>
                      <p:nvPr/>
                    </p:nvPicPr>
                    <p:blipFill>
                      <a:blip r:embed="rId4"/>
                      <a:srcRect/>
                      <a:stretch>
                        <a:fillRect/>
                      </a:stretch>
                    </p:blipFill>
                    <p:spPr bwMode="auto">
                      <a:xfrm>
                        <a:off x="406400" y="1166813"/>
                        <a:ext cx="6276975" cy="541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0309" name="Object 5"/>
          <p:cNvGraphicFramePr>
            <a:graphicFrameLocks noChangeAspect="1"/>
          </p:cNvGraphicFramePr>
          <p:nvPr>
            <p:extLst>
              <p:ext uri="{D42A27DB-BD31-4B8C-83A1-F6EECF244321}">
                <p14:modId xmlns:p14="http://schemas.microsoft.com/office/powerpoint/2010/main" val="723268712"/>
              </p:ext>
            </p:extLst>
          </p:nvPr>
        </p:nvGraphicFramePr>
        <p:xfrm>
          <a:off x="6124575" y="2446338"/>
          <a:ext cx="2538413" cy="1295400"/>
        </p:xfrm>
        <a:graphic>
          <a:graphicData uri="http://schemas.openxmlformats.org/presentationml/2006/ole">
            <mc:AlternateContent xmlns:mc="http://schemas.openxmlformats.org/markup-compatibility/2006">
              <mc:Choice xmlns:v="urn:schemas-microsoft-com:vml" Requires="v">
                <p:oleObj spid="_x0000_s610437" name="Equation" r:id="rId5" imgW="1244520" imgH="634680" progId="Equation.DSMT4">
                  <p:embed/>
                </p:oleObj>
              </mc:Choice>
              <mc:Fallback>
                <p:oleObj name="Equation" r:id="rId5" imgW="1244520" imgH="634680" progId="Equation.DSMT4">
                  <p:embed/>
                  <p:pic>
                    <p:nvPicPr>
                      <p:cNvPr id="0" name="Picture 5"/>
                      <p:cNvPicPr>
                        <a:picLocks noChangeAspect="1" noChangeArrowheads="1"/>
                      </p:cNvPicPr>
                      <p:nvPr/>
                    </p:nvPicPr>
                    <p:blipFill>
                      <a:blip r:embed="rId6"/>
                      <a:srcRect/>
                      <a:stretch>
                        <a:fillRect/>
                      </a:stretch>
                    </p:blipFill>
                    <p:spPr bwMode="auto">
                      <a:xfrm>
                        <a:off x="6124575" y="2446338"/>
                        <a:ext cx="2538413" cy="1295400"/>
                      </a:xfrm>
                      <a:prstGeom prst="rect">
                        <a:avLst/>
                      </a:prstGeom>
                      <a:solidFill>
                        <a:schemeClr val="accent6">
                          <a:lumMod val="40000"/>
                          <a:lumOff val="60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a:t>共振 </a:t>
            </a:r>
            <a:r>
              <a:rPr lang="en-US" altLang="zh-CN" sz="2400">
                <a:latin typeface="Times New Roman" pitchFamily="18" charset="0"/>
              </a:rPr>
              <a:t>Tacoma Narrow Bridge</a:t>
            </a:r>
          </a:p>
        </p:txBody>
      </p:sp>
      <p:sp>
        <p:nvSpPr>
          <p:cNvPr id="578563"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zh-CN" altLang="zh-CN"/>
          </a:p>
        </p:txBody>
      </p:sp>
      <p:pic>
        <p:nvPicPr>
          <p:cNvPr id="578564" name="Picture 4"/>
          <p:cNvPicPr>
            <a:picLocks noChangeAspect="1" noChangeArrowheads="1"/>
          </p:cNvPicPr>
          <p:nvPr/>
        </p:nvPicPr>
        <p:blipFill>
          <a:blip r:embed="rId3"/>
          <a:srcRect/>
          <a:stretch>
            <a:fillRect/>
          </a:stretch>
        </p:blipFill>
        <p:spPr bwMode="auto">
          <a:xfrm>
            <a:off x="431800" y="996950"/>
            <a:ext cx="8296275" cy="5805488"/>
          </a:xfrm>
          <a:prstGeom prst="rect">
            <a:avLst/>
          </a:prstGeom>
          <a:noFill/>
        </p:spPr>
      </p:pic>
      <p:pic>
        <p:nvPicPr>
          <p:cNvPr id="578565" name="Picture 5"/>
          <p:cNvPicPr>
            <a:picLocks noChangeAspect="1" noChangeArrowheads="1"/>
          </p:cNvPicPr>
          <p:nvPr/>
        </p:nvPicPr>
        <p:blipFill>
          <a:blip r:embed="rId4"/>
          <a:srcRect/>
          <a:stretch>
            <a:fillRect/>
          </a:stretch>
        </p:blipFill>
        <p:spPr bwMode="auto">
          <a:xfrm>
            <a:off x="439738" y="998538"/>
            <a:ext cx="8296275" cy="5702300"/>
          </a:xfrm>
          <a:prstGeom prst="rect">
            <a:avLst/>
          </a:prstGeom>
          <a:noFill/>
        </p:spPr>
      </p:pic>
      <p:pic>
        <p:nvPicPr>
          <p:cNvPr id="578566" name="Picture 6"/>
          <p:cNvPicPr>
            <a:picLocks noChangeAspect="1" noChangeArrowheads="1"/>
          </p:cNvPicPr>
          <p:nvPr/>
        </p:nvPicPr>
        <p:blipFill>
          <a:blip r:embed="rId5"/>
          <a:srcRect/>
          <a:stretch>
            <a:fillRect/>
          </a:stretch>
        </p:blipFill>
        <p:spPr bwMode="auto">
          <a:xfrm>
            <a:off x="439738" y="993775"/>
            <a:ext cx="8267700" cy="5772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500"/>
                                        <p:tgtEl>
                                          <p:spTgt spid="578564"/>
                                        </p:tgtEl>
                                      </p:cBhvr>
                                    </p:animEffect>
                                    <p:set>
                                      <p:cBhvr>
                                        <p:cTn id="7" dur="1" fill="hold">
                                          <p:stCondLst>
                                            <p:cond delay="499"/>
                                          </p:stCondLst>
                                        </p:cTn>
                                        <p:tgtEl>
                                          <p:spTgt spid="578564"/>
                                        </p:tgtEl>
                                        <p:attrNameLst>
                                          <p:attrName>style.visibility</p:attrName>
                                        </p:attrNameLst>
                                      </p:cBhvr>
                                      <p:to>
                                        <p:strVal val="hidden"/>
                                      </p:to>
                                    </p:set>
                                  </p:childTnLst>
                                </p:cTn>
                              </p:par>
                              <p:par>
                                <p:cTn id="8" presetID="22" presetClass="entr" presetSubtype="2" fill="hold" nodeType="withEffect">
                                  <p:stCondLst>
                                    <p:cond delay="0"/>
                                  </p:stCondLst>
                                  <p:childTnLst>
                                    <p:set>
                                      <p:cBhvr>
                                        <p:cTn id="9" dur="1" fill="hold">
                                          <p:stCondLst>
                                            <p:cond delay="0"/>
                                          </p:stCondLst>
                                        </p:cTn>
                                        <p:tgtEl>
                                          <p:spTgt spid="578566"/>
                                        </p:tgtEl>
                                        <p:attrNameLst>
                                          <p:attrName>style.visibility</p:attrName>
                                        </p:attrNameLst>
                                      </p:cBhvr>
                                      <p:to>
                                        <p:strVal val="visible"/>
                                      </p:to>
                                    </p:set>
                                    <p:animEffect transition="in" filter="wipe(right)">
                                      <p:cBhvr>
                                        <p:cTn id="10" dur="500"/>
                                        <p:tgtEl>
                                          <p:spTgt spid="57856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2" fill="hold" nodeType="clickEffect">
                                  <p:stCondLst>
                                    <p:cond delay="0"/>
                                  </p:stCondLst>
                                  <p:childTnLst>
                                    <p:animEffect transition="out" filter="wipe(right)">
                                      <p:cBhvr>
                                        <p:cTn id="14" dur="500"/>
                                        <p:tgtEl>
                                          <p:spTgt spid="578566"/>
                                        </p:tgtEl>
                                      </p:cBhvr>
                                    </p:animEffect>
                                    <p:set>
                                      <p:cBhvr>
                                        <p:cTn id="15" dur="1" fill="hold">
                                          <p:stCondLst>
                                            <p:cond delay="499"/>
                                          </p:stCondLst>
                                        </p:cTn>
                                        <p:tgtEl>
                                          <p:spTgt spid="578566"/>
                                        </p:tgtEl>
                                        <p:attrNameLst>
                                          <p:attrName>style.visibility</p:attrName>
                                        </p:attrNameLst>
                                      </p:cBhvr>
                                      <p:to>
                                        <p:strVal val="hidden"/>
                                      </p:to>
                                    </p:set>
                                  </p:childTnLst>
                                </p:cTn>
                              </p:par>
                              <p:par>
                                <p:cTn id="16" presetID="22" presetClass="entr" presetSubtype="2" fill="hold" nodeType="withEffect">
                                  <p:stCondLst>
                                    <p:cond delay="0"/>
                                  </p:stCondLst>
                                  <p:childTnLst>
                                    <p:set>
                                      <p:cBhvr>
                                        <p:cTn id="17" dur="1" fill="hold">
                                          <p:stCondLst>
                                            <p:cond delay="0"/>
                                          </p:stCondLst>
                                        </p:cTn>
                                        <p:tgtEl>
                                          <p:spTgt spid="578565"/>
                                        </p:tgtEl>
                                        <p:attrNameLst>
                                          <p:attrName>style.visibility</p:attrName>
                                        </p:attrNameLst>
                                      </p:cBhvr>
                                      <p:to>
                                        <p:strVal val="visible"/>
                                      </p:to>
                                    </p:set>
                                    <p:animEffect transition="in" filter="wipe(right)">
                                      <p:cBhvr>
                                        <p:cTn id="18" dur="500"/>
                                        <p:tgtEl>
                                          <p:spTgt spid="57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1336" name="Object 8"/>
          <p:cNvGraphicFramePr>
            <a:graphicFrameLocks noChangeAspect="1"/>
          </p:cNvGraphicFramePr>
          <p:nvPr>
            <p:extLst>
              <p:ext uri="{D42A27DB-BD31-4B8C-83A1-F6EECF244321}">
                <p14:modId xmlns:p14="http://schemas.microsoft.com/office/powerpoint/2010/main" val="1250152681"/>
              </p:ext>
            </p:extLst>
          </p:nvPr>
        </p:nvGraphicFramePr>
        <p:xfrm>
          <a:off x="361950" y="4065929"/>
          <a:ext cx="8586788" cy="2132012"/>
        </p:xfrm>
        <a:graphic>
          <a:graphicData uri="http://schemas.openxmlformats.org/presentationml/2006/ole">
            <mc:AlternateContent xmlns:mc="http://schemas.openxmlformats.org/markup-compatibility/2006">
              <mc:Choice xmlns:v="urn:schemas-microsoft-com:vml" Requires="v">
                <p:oleObj spid="_x0000_s611497" name="Equation" r:id="rId3" imgW="6134040" imgH="1523880" progId="Equation.DSMT4">
                  <p:embed/>
                </p:oleObj>
              </mc:Choice>
              <mc:Fallback>
                <p:oleObj name="Equation" r:id="rId3" imgW="6134040" imgH="152388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 y="4065929"/>
                        <a:ext cx="8586788" cy="2132012"/>
                      </a:xfrm>
                      <a:prstGeom prst="rect">
                        <a:avLst/>
                      </a:prstGeom>
                      <a:solidFill>
                        <a:schemeClr val="accent6">
                          <a:lumMod val="40000"/>
                          <a:lumOff val="60000"/>
                          <a:alpha val="50000"/>
                        </a:schemeClr>
                      </a:solidFill>
                      <a:ln w="28575">
                        <a:solidFill>
                          <a:schemeClr val="accent2">
                            <a:lumMod val="60000"/>
                            <a:lumOff val="40000"/>
                          </a:schemeClr>
                        </a:solidFill>
                        <a:miter lim="800000"/>
                        <a:headEnd/>
                        <a:tailEnd/>
                      </a:ln>
                    </p:spPr>
                  </p:pic>
                </p:oleObj>
              </mc:Fallback>
            </mc:AlternateContent>
          </a:graphicData>
        </a:graphic>
      </p:graphicFrame>
      <p:sp>
        <p:nvSpPr>
          <p:cNvPr id="611330" name="Rectangle 2"/>
          <p:cNvSpPr>
            <a:spLocks noGrp="1" noChangeArrowheads="1"/>
          </p:cNvSpPr>
          <p:nvPr>
            <p:ph type="title"/>
          </p:nvPr>
        </p:nvSpPr>
        <p:spPr/>
        <p:txBody>
          <a:bodyPr/>
          <a:lstStyle/>
          <a:p>
            <a:r>
              <a:rPr lang="en-US" altLang="zh-CN"/>
              <a:t>5.1.3 </a:t>
            </a:r>
            <a:r>
              <a:rPr lang="zh-CN" altLang="en-US"/>
              <a:t>摄动函数共振项</a:t>
            </a:r>
          </a:p>
        </p:txBody>
      </p:sp>
      <p:graphicFrame>
        <p:nvGraphicFramePr>
          <p:cNvPr id="611332" name="Object 4"/>
          <p:cNvGraphicFramePr>
            <a:graphicFrameLocks noChangeAspect="1"/>
          </p:cNvGraphicFramePr>
          <p:nvPr>
            <p:extLst>
              <p:ext uri="{D42A27DB-BD31-4B8C-83A1-F6EECF244321}">
                <p14:modId xmlns:p14="http://schemas.microsoft.com/office/powerpoint/2010/main" val="1010369399"/>
              </p:ext>
            </p:extLst>
          </p:nvPr>
        </p:nvGraphicFramePr>
        <p:xfrm>
          <a:off x="414338" y="1044533"/>
          <a:ext cx="8408987" cy="2887662"/>
        </p:xfrm>
        <a:graphic>
          <a:graphicData uri="http://schemas.openxmlformats.org/presentationml/2006/ole">
            <mc:AlternateContent xmlns:mc="http://schemas.openxmlformats.org/markup-compatibility/2006">
              <mc:Choice xmlns:v="urn:schemas-microsoft-com:vml" Requires="v">
                <p:oleObj spid="_x0000_s611498" name="Equation" r:id="rId5" imgW="4889160" imgH="1676160" progId="Equation.DSMT4">
                  <p:embed/>
                </p:oleObj>
              </mc:Choice>
              <mc:Fallback>
                <p:oleObj name="Equation" r:id="rId5" imgW="4889160" imgH="1676160" progId="Equation.DSMT4">
                  <p:embed/>
                  <p:pic>
                    <p:nvPicPr>
                      <p:cNvPr id="0" name="Picture 4"/>
                      <p:cNvPicPr>
                        <a:picLocks noChangeAspect="1" noChangeArrowheads="1"/>
                      </p:cNvPicPr>
                      <p:nvPr/>
                    </p:nvPicPr>
                    <p:blipFill>
                      <a:blip r:embed="rId6"/>
                      <a:srcRect/>
                      <a:stretch>
                        <a:fillRect/>
                      </a:stretch>
                    </p:blipFill>
                    <p:spPr bwMode="auto">
                      <a:xfrm>
                        <a:off x="414338" y="1044533"/>
                        <a:ext cx="8408987" cy="2887662"/>
                      </a:xfrm>
                      <a:prstGeom prst="rect">
                        <a:avLst/>
                      </a:prstGeom>
                      <a:noFill/>
                    </p:spPr>
                  </p:pic>
                </p:oleObj>
              </mc:Fallback>
            </mc:AlternateContent>
          </a:graphicData>
        </a:graphic>
      </p:graphicFrame>
      <p:grpSp>
        <p:nvGrpSpPr>
          <p:cNvPr id="4" name="组合 3"/>
          <p:cNvGrpSpPr/>
          <p:nvPr/>
        </p:nvGrpSpPr>
        <p:grpSpPr>
          <a:xfrm>
            <a:off x="383177" y="5181598"/>
            <a:ext cx="2264229" cy="1005857"/>
            <a:chOff x="383177" y="5181598"/>
            <a:chExt cx="2264229" cy="1005857"/>
          </a:xfrm>
        </p:grpSpPr>
        <p:sp>
          <p:nvSpPr>
            <p:cNvPr id="3" name="椭圆 2"/>
            <p:cNvSpPr/>
            <p:nvPr/>
          </p:nvSpPr>
          <p:spPr bwMode="auto">
            <a:xfrm>
              <a:off x="383177" y="5181598"/>
              <a:ext cx="2090057" cy="505097"/>
            </a:xfrm>
            <a:prstGeom prst="ellipse">
              <a:avLst/>
            </a:prstGeom>
            <a:noFill/>
            <a:ln w="19050"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7" name="椭圆 6"/>
            <p:cNvSpPr/>
            <p:nvPr/>
          </p:nvSpPr>
          <p:spPr bwMode="auto">
            <a:xfrm>
              <a:off x="396233" y="5682358"/>
              <a:ext cx="2251173" cy="505097"/>
            </a:xfrm>
            <a:prstGeom prst="ellipse">
              <a:avLst/>
            </a:prstGeom>
            <a:noFill/>
            <a:ln w="19050"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4077541017"/>
              </p:ext>
            </p:extLst>
          </p:nvPr>
        </p:nvGraphicFramePr>
        <p:xfrm>
          <a:off x="350687" y="6381328"/>
          <a:ext cx="1047750" cy="355600"/>
        </p:xfrm>
        <a:graphic>
          <a:graphicData uri="http://schemas.openxmlformats.org/presentationml/2006/ole">
            <mc:AlternateContent xmlns:mc="http://schemas.openxmlformats.org/markup-compatibility/2006">
              <mc:Choice xmlns:v="urn:schemas-microsoft-com:vml" Requires="v">
                <p:oleObj spid="_x0000_s611499" name="Equation" r:id="rId7" imgW="749160" imgH="253800" progId="Equation.DSMT4">
                  <p:embed/>
                </p:oleObj>
              </mc:Choice>
              <mc:Fallback>
                <p:oleObj name="Equation" r:id="rId7" imgW="749160" imgH="253800" progId="Equation.DSMT4">
                  <p:embed/>
                  <p:pic>
                    <p:nvPicPr>
                      <p:cNvPr id="0" name="Object 8"/>
                      <p:cNvPicPr>
                        <a:picLocks noChangeAspect="1" noChangeArrowheads="1"/>
                      </p:cNvPicPr>
                      <p:nvPr/>
                    </p:nvPicPr>
                    <p:blipFill>
                      <a:blip r:embed="rId8"/>
                      <a:srcRect/>
                      <a:stretch>
                        <a:fillRect/>
                      </a:stretch>
                    </p:blipFill>
                    <p:spPr bwMode="auto">
                      <a:xfrm>
                        <a:off x="350687" y="6381328"/>
                        <a:ext cx="1047750" cy="355600"/>
                      </a:xfrm>
                      <a:prstGeom prst="rect">
                        <a:avLst/>
                      </a:prstGeom>
                      <a:solidFill>
                        <a:schemeClr val="accent6">
                          <a:lumMod val="40000"/>
                          <a:lumOff val="60000"/>
                          <a:alpha val="50000"/>
                        </a:schemeClr>
                      </a:solidFill>
                      <a:ln w="28575">
                        <a:solidFill>
                          <a:srgbClr val="7575D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a:t>5.1.4 </a:t>
            </a:r>
            <a:r>
              <a:rPr lang="zh-CN" altLang="en-US"/>
              <a:t>共振中的轨道演化</a:t>
            </a:r>
          </a:p>
        </p:txBody>
      </p:sp>
      <p:graphicFrame>
        <p:nvGraphicFramePr>
          <p:cNvPr id="612356" name="Object 4"/>
          <p:cNvGraphicFramePr>
            <a:graphicFrameLocks noChangeAspect="1"/>
          </p:cNvGraphicFramePr>
          <p:nvPr>
            <p:extLst>
              <p:ext uri="{D42A27DB-BD31-4B8C-83A1-F6EECF244321}">
                <p14:modId xmlns:p14="http://schemas.microsoft.com/office/powerpoint/2010/main" val="1953709815"/>
              </p:ext>
            </p:extLst>
          </p:nvPr>
        </p:nvGraphicFramePr>
        <p:xfrm>
          <a:off x="427038" y="971550"/>
          <a:ext cx="8293100" cy="2125663"/>
        </p:xfrm>
        <a:graphic>
          <a:graphicData uri="http://schemas.openxmlformats.org/presentationml/2006/ole">
            <mc:AlternateContent xmlns:mc="http://schemas.openxmlformats.org/markup-compatibility/2006">
              <mc:Choice xmlns:v="urn:schemas-microsoft-com:vml" Requires="v">
                <p:oleObj spid="_x0000_s612678" name="Equation" r:id="rId4" imgW="4609800" imgH="1180800" progId="Equation.DSMT4">
                  <p:embed/>
                </p:oleObj>
              </mc:Choice>
              <mc:Fallback>
                <p:oleObj name="Equation" r:id="rId4" imgW="4609800" imgH="1180800" progId="Equation.DSMT4">
                  <p:embed/>
                  <p:pic>
                    <p:nvPicPr>
                      <p:cNvPr id="0" name="Picture 4"/>
                      <p:cNvPicPr>
                        <a:picLocks noChangeAspect="1" noChangeArrowheads="1"/>
                      </p:cNvPicPr>
                      <p:nvPr/>
                    </p:nvPicPr>
                    <p:blipFill>
                      <a:blip r:embed="rId5"/>
                      <a:srcRect/>
                      <a:stretch>
                        <a:fillRect/>
                      </a:stretch>
                    </p:blipFill>
                    <p:spPr bwMode="auto">
                      <a:xfrm>
                        <a:off x="427038" y="971550"/>
                        <a:ext cx="8293100" cy="212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2358" name="Object 6"/>
          <p:cNvGraphicFramePr>
            <a:graphicFrameLocks noChangeAspect="1"/>
          </p:cNvGraphicFramePr>
          <p:nvPr/>
        </p:nvGraphicFramePr>
        <p:xfrm>
          <a:off x="411163" y="3087688"/>
          <a:ext cx="5597525" cy="388937"/>
        </p:xfrm>
        <a:graphic>
          <a:graphicData uri="http://schemas.openxmlformats.org/presentationml/2006/ole">
            <mc:AlternateContent xmlns:mc="http://schemas.openxmlformats.org/markup-compatibility/2006">
              <mc:Choice xmlns:v="urn:schemas-microsoft-com:vml" Requires="v">
                <p:oleObj spid="_x0000_s612679" name="Equation" r:id="rId6" imgW="3111480" imgH="215640" progId="Equation.DSMT4">
                  <p:embed/>
                </p:oleObj>
              </mc:Choice>
              <mc:Fallback>
                <p:oleObj name="Equation" r:id="rId6" imgW="3111480" imgH="21564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163" y="3087688"/>
                        <a:ext cx="55975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2363" name="Group 11"/>
          <p:cNvGrpSpPr>
            <a:grpSpLocks/>
          </p:cNvGrpSpPr>
          <p:nvPr/>
        </p:nvGrpSpPr>
        <p:grpSpPr bwMode="auto">
          <a:xfrm>
            <a:off x="417513" y="3505200"/>
            <a:ext cx="8335962" cy="3352800"/>
            <a:chOff x="263" y="2208"/>
            <a:chExt cx="5251" cy="2112"/>
          </a:xfrm>
        </p:grpSpPr>
        <p:graphicFrame>
          <p:nvGraphicFramePr>
            <p:cNvPr id="612357" name="Object 5"/>
            <p:cNvGraphicFramePr>
              <a:graphicFrameLocks noChangeAspect="1"/>
            </p:cNvGraphicFramePr>
            <p:nvPr/>
          </p:nvGraphicFramePr>
          <p:xfrm>
            <a:off x="263" y="2208"/>
            <a:ext cx="5159" cy="2112"/>
          </p:xfrm>
          <a:graphic>
            <a:graphicData uri="http://schemas.openxmlformats.org/presentationml/2006/ole">
              <mc:AlternateContent xmlns:mc="http://schemas.openxmlformats.org/markup-compatibility/2006">
                <mc:Choice xmlns:v="urn:schemas-microsoft-com:vml" Requires="v">
                  <p:oleObj spid="_x0000_s612680" name="Equation" r:id="rId8" imgW="4622760" imgH="1879560" progId="Equation.DSMT4">
                    <p:embed/>
                  </p:oleObj>
                </mc:Choice>
                <mc:Fallback>
                  <p:oleObj name="Equation" r:id="rId8" imgW="4622760" imgH="18795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 y="2208"/>
                          <a:ext cx="5159" cy="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2360" name="Object 8"/>
            <p:cNvGraphicFramePr>
              <a:graphicFrameLocks noChangeAspect="1"/>
            </p:cNvGraphicFramePr>
            <p:nvPr>
              <p:extLst>
                <p:ext uri="{D42A27DB-BD31-4B8C-83A1-F6EECF244321}">
                  <p14:modId xmlns:p14="http://schemas.microsoft.com/office/powerpoint/2010/main" val="3038093558"/>
                </p:ext>
              </p:extLst>
            </p:nvPr>
          </p:nvGraphicFramePr>
          <p:xfrm>
            <a:off x="4436" y="3224"/>
            <a:ext cx="1078" cy="227"/>
          </p:xfrm>
          <a:graphic>
            <a:graphicData uri="http://schemas.openxmlformats.org/presentationml/2006/ole">
              <mc:AlternateContent xmlns:mc="http://schemas.openxmlformats.org/markup-compatibility/2006">
                <mc:Choice xmlns:v="urn:schemas-microsoft-com:vml" Requires="v">
                  <p:oleObj spid="_x0000_s612681" name="Equation" r:id="rId10" imgW="850680" imgH="177480" progId="Equation.DSMT4">
                    <p:embed/>
                  </p:oleObj>
                </mc:Choice>
                <mc:Fallback>
                  <p:oleObj name="Equation" r:id="rId10" imgW="850680" imgH="17748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6" y="3224"/>
                          <a:ext cx="1078" cy="22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pSp>
      <p:graphicFrame>
        <p:nvGraphicFramePr>
          <p:cNvPr id="612362" name="Object 10"/>
          <p:cNvGraphicFramePr>
            <a:graphicFrameLocks noChangeAspect="1"/>
          </p:cNvGraphicFramePr>
          <p:nvPr>
            <p:extLst>
              <p:ext uri="{D42A27DB-BD31-4B8C-83A1-F6EECF244321}">
                <p14:modId xmlns:p14="http://schemas.microsoft.com/office/powerpoint/2010/main" val="1660940469"/>
              </p:ext>
            </p:extLst>
          </p:nvPr>
        </p:nvGraphicFramePr>
        <p:xfrm>
          <a:off x="6532563" y="6307138"/>
          <a:ext cx="2220912" cy="361950"/>
        </p:xfrm>
        <a:graphic>
          <a:graphicData uri="http://schemas.openxmlformats.org/presentationml/2006/ole">
            <mc:AlternateContent xmlns:mc="http://schemas.openxmlformats.org/markup-compatibility/2006">
              <mc:Choice xmlns:v="urn:schemas-microsoft-com:vml" Requires="v">
                <p:oleObj spid="_x0000_s612682" name="Equation" r:id="rId12" imgW="1257120" imgH="203040" progId="Equation.DSMT4">
                  <p:embed/>
                </p:oleObj>
              </mc:Choice>
              <mc:Fallback>
                <p:oleObj name="Equation" r:id="rId12" imgW="1257120" imgH="203040" progId="Equation.DSMT4">
                  <p:embed/>
                  <p:pic>
                    <p:nvPicPr>
                      <p:cNvPr id="0" name="Picture 10"/>
                      <p:cNvPicPr>
                        <a:picLocks noChangeAspect="1" noChangeArrowheads="1"/>
                      </p:cNvPicPr>
                      <p:nvPr/>
                    </p:nvPicPr>
                    <p:blipFill>
                      <a:blip r:embed="rId13"/>
                      <a:srcRect/>
                      <a:stretch>
                        <a:fillRect/>
                      </a:stretch>
                    </p:blipFill>
                    <p:spPr bwMode="auto">
                      <a:xfrm>
                        <a:off x="6532563" y="6307138"/>
                        <a:ext cx="2220912" cy="36195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2363"/>
                                        </p:tgtEl>
                                        <p:attrNameLst>
                                          <p:attrName>style.visibility</p:attrName>
                                        </p:attrNameLst>
                                      </p:cBhvr>
                                      <p:to>
                                        <p:strVal val="visible"/>
                                      </p:to>
                                    </p:set>
                                    <p:animEffect transition="in" filter="blinds(horizontal)">
                                      <p:cBhvr>
                                        <p:cTn id="7" dur="500"/>
                                        <p:tgtEl>
                                          <p:spTgt spid="6123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12362"/>
                                        </p:tgtEl>
                                        <p:attrNameLst>
                                          <p:attrName>style.visibility</p:attrName>
                                        </p:attrNameLst>
                                      </p:cBhvr>
                                      <p:to>
                                        <p:strVal val="visible"/>
                                      </p:to>
                                    </p:set>
                                    <p:anim calcmode="lin" valueType="num">
                                      <p:cBhvr additive="base">
                                        <p:cTn id="12" dur="500" fill="hold"/>
                                        <p:tgtEl>
                                          <p:spTgt spid="612362"/>
                                        </p:tgtEl>
                                        <p:attrNameLst>
                                          <p:attrName>ppt_x</p:attrName>
                                        </p:attrNameLst>
                                      </p:cBhvr>
                                      <p:tavLst>
                                        <p:tav tm="0">
                                          <p:val>
                                            <p:strVal val="1+#ppt_w/2"/>
                                          </p:val>
                                        </p:tav>
                                        <p:tav tm="100000">
                                          <p:val>
                                            <p:strVal val="#ppt_x"/>
                                          </p:val>
                                        </p:tav>
                                      </p:tavLst>
                                    </p:anim>
                                    <p:anim calcmode="lin" valueType="num">
                                      <p:cBhvr additive="base">
                                        <p:cTn id="13" dur="500" fill="hold"/>
                                        <p:tgtEl>
                                          <p:spTgt spid="612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3383" name="Object 7"/>
          <p:cNvGraphicFramePr>
            <a:graphicFrameLocks noChangeAspect="1"/>
          </p:cNvGraphicFramePr>
          <p:nvPr>
            <p:extLst>
              <p:ext uri="{D42A27DB-BD31-4B8C-83A1-F6EECF244321}">
                <p14:modId xmlns:p14="http://schemas.microsoft.com/office/powerpoint/2010/main" val="3507910005"/>
              </p:ext>
            </p:extLst>
          </p:nvPr>
        </p:nvGraphicFramePr>
        <p:xfrm>
          <a:off x="504825" y="2143125"/>
          <a:ext cx="6734175" cy="1695450"/>
        </p:xfrm>
        <a:graphic>
          <a:graphicData uri="http://schemas.openxmlformats.org/presentationml/2006/ole">
            <mc:AlternateContent xmlns:mc="http://schemas.openxmlformats.org/markup-compatibility/2006">
              <mc:Choice xmlns:v="urn:schemas-microsoft-com:vml" Requires="v">
                <p:oleObj spid="_x0000_s613875" name="Equation" r:id="rId3" imgW="5003640" imgH="1244520" progId="Equation.DSMT4">
                  <p:embed/>
                </p:oleObj>
              </mc:Choice>
              <mc:Fallback>
                <p:oleObj name="Equation" r:id="rId3" imgW="5003640" imgH="1244520" progId="Equation.DSMT4">
                  <p:embed/>
                  <p:pic>
                    <p:nvPicPr>
                      <p:cNvPr id="0" name="Picture 7"/>
                      <p:cNvPicPr>
                        <a:picLocks noChangeAspect="1" noChangeArrowheads="1"/>
                      </p:cNvPicPr>
                      <p:nvPr/>
                    </p:nvPicPr>
                    <p:blipFill>
                      <a:blip r:embed="rId4"/>
                      <a:srcRect/>
                      <a:stretch>
                        <a:fillRect/>
                      </a:stretch>
                    </p:blipFill>
                    <p:spPr bwMode="auto">
                      <a:xfrm>
                        <a:off x="504825" y="2143125"/>
                        <a:ext cx="6734175" cy="169545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
        <p:nvSpPr>
          <p:cNvPr id="613378" name="Rectangle 2"/>
          <p:cNvSpPr>
            <a:spLocks noGrp="1" noChangeArrowheads="1"/>
          </p:cNvSpPr>
          <p:nvPr>
            <p:ph type="title"/>
          </p:nvPr>
        </p:nvSpPr>
        <p:spPr/>
        <p:txBody>
          <a:bodyPr/>
          <a:lstStyle/>
          <a:p>
            <a:r>
              <a:rPr lang="en-US" altLang="zh-CN"/>
              <a:t>5.1.4 </a:t>
            </a:r>
            <a:r>
              <a:rPr lang="zh-CN" altLang="en-US"/>
              <a:t>共振中的轨道演化</a:t>
            </a:r>
          </a:p>
        </p:txBody>
      </p:sp>
      <p:graphicFrame>
        <p:nvGraphicFramePr>
          <p:cNvPr id="613382" name="Object 6"/>
          <p:cNvGraphicFramePr>
            <a:graphicFrameLocks noChangeAspect="1"/>
          </p:cNvGraphicFramePr>
          <p:nvPr>
            <p:extLst>
              <p:ext uri="{D42A27DB-BD31-4B8C-83A1-F6EECF244321}">
                <p14:modId xmlns:p14="http://schemas.microsoft.com/office/powerpoint/2010/main" val="2996140345"/>
              </p:ext>
            </p:extLst>
          </p:nvPr>
        </p:nvGraphicFramePr>
        <p:xfrm>
          <a:off x="5421955" y="2765425"/>
          <a:ext cx="1711325" cy="360363"/>
        </p:xfrm>
        <a:graphic>
          <a:graphicData uri="http://schemas.openxmlformats.org/presentationml/2006/ole">
            <mc:AlternateContent xmlns:mc="http://schemas.openxmlformats.org/markup-compatibility/2006">
              <mc:Choice xmlns:v="urn:schemas-microsoft-com:vml" Requires="v">
                <p:oleObj spid="_x0000_s613876" name="Equation" r:id="rId5" imgW="850680" imgH="177480" progId="Equation.DSMT4">
                  <p:embed/>
                </p:oleObj>
              </mc:Choice>
              <mc:Fallback>
                <p:oleObj name="Equation" r:id="rId5" imgW="850680" imgH="17748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1955" y="2765425"/>
                        <a:ext cx="1711325" cy="360363"/>
                      </a:xfrm>
                      <a:prstGeom prst="rect">
                        <a:avLst/>
                      </a:prstGeom>
                      <a:solidFill>
                        <a:schemeClr val="bg1">
                          <a:lumMod val="95000"/>
                          <a:alpha val="50000"/>
                        </a:schemeClr>
                      </a:solidFill>
                      <a:ln w="12700">
                        <a:solidFill>
                          <a:schemeClr val="accent2">
                            <a:lumMod val="60000"/>
                            <a:lumOff val="40000"/>
                          </a:schemeClr>
                        </a:solidFill>
                        <a:miter lim="800000"/>
                        <a:headEnd/>
                        <a:tailEnd/>
                      </a:ln>
                    </p:spPr>
                  </p:pic>
                </p:oleObj>
              </mc:Fallback>
            </mc:AlternateContent>
          </a:graphicData>
        </a:graphic>
      </p:graphicFrame>
      <p:graphicFrame>
        <p:nvGraphicFramePr>
          <p:cNvPr id="613384" name="Object 8"/>
          <p:cNvGraphicFramePr>
            <a:graphicFrameLocks noChangeAspect="1"/>
          </p:cNvGraphicFramePr>
          <p:nvPr/>
        </p:nvGraphicFramePr>
        <p:xfrm>
          <a:off x="490538" y="973138"/>
          <a:ext cx="7780337" cy="1131887"/>
        </p:xfrm>
        <a:graphic>
          <a:graphicData uri="http://schemas.openxmlformats.org/presentationml/2006/ole">
            <mc:AlternateContent xmlns:mc="http://schemas.openxmlformats.org/markup-compatibility/2006">
              <mc:Choice xmlns:v="urn:schemas-microsoft-com:vml" Requires="v">
                <p:oleObj spid="_x0000_s613877" name="Equation" r:id="rId7" imgW="4394160" imgH="634680" progId="Equation.DSMT4">
                  <p:embed/>
                </p:oleObj>
              </mc:Choice>
              <mc:Fallback>
                <p:oleObj name="Equation" r:id="rId7" imgW="4394160" imgH="63468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538" y="973138"/>
                        <a:ext cx="7780337" cy="113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3392" name="Group 16"/>
          <p:cNvGrpSpPr>
            <a:grpSpLocks/>
          </p:cNvGrpSpPr>
          <p:nvPr/>
        </p:nvGrpSpPr>
        <p:grpSpPr bwMode="auto">
          <a:xfrm>
            <a:off x="3376613" y="1058863"/>
            <a:ext cx="1265237" cy="954087"/>
            <a:chOff x="2127" y="667"/>
            <a:chExt cx="797" cy="601"/>
          </a:xfrm>
        </p:grpSpPr>
        <p:sp>
          <p:nvSpPr>
            <p:cNvPr id="613385" name="Rectangle 9"/>
            <p:cNvSpPr>
              <a:spLocks noChangeArrowheads="1"/>
            </p:cNvSpPr>
            <p:nvPr/>
          </p:nvSpPr>
          <p:spPr bwMode="auto">
            <a:xfrm>
              <a:off x="2127" y="887"/>
              <a:ext cx="797" cy="381"/>
            </a:xfrm>
            <a:prstGeom prst="rect">
              <a:avLst/>
            </a:prstGeom>
            <a:noFill/>
            <a:ln w="12700" algn="ctr">
              <a:solidFill>
                <a:srgbClr val="FF0000"/>
              </a:solidFill>
              <a:miter lim="800000"/>
              <a:headEnd/>
              <a:tailEnd/>
            </a:ln>
            <a:effectLst/>
          </p:spPr>
          <p:txBody>
            <a:bodyPr wrap="none" anchor="ctr">
              <a:spAutoFit/>
            </a:bodyPr>
            <a:lstStyle/>
            <a:p>
              <a:endParaRPr lang="zh-CN" altLang="en-US"/>
            </a:p>
          </p:txBody>
        </p:sp>
        <p:graphicFrame>
          <p:nvGraphicFramePr>
            <p:cNvPr id="613389" name="Object 13"/>
            <p:cNvGraphicFramePr>
              <a:graphicFrameLocks noChangeAspect="1"/>
            </p:cNvGraphicFramePr>
            <p:nvPr>
              <p:extLst>
                <p:ext uri="{D42A27DB-BD31-4B8C-83A1-F6EECF244321}">
                  <p14:modId xmlns:p14="http://schemas.microsoft.com/office/powerpoint/2010/main" val="689993612"/>
                </p:ext>
              </p:extLst>
            </p:nvPr>
          </p:nvGraphicFramePr>
          <p:xfrm>
            <a:off x="2400" y="667"/>
            <a:ext cx="517" cy="213"/>
          </p:xfrm>
          <a:graphic>
            <a:graphicData uri="http://schemas.openxmlformats.org/presentationml/2006/ole">
              <mc:AlternateContent xmlns:mc="http://schemas.openxmlformats.org/markup-compatibility/2006">
                <mc:Choice xmlns:v="urn:schemas-microsoft-com:vml" Requires="v">
                  <p:oleObj spid="_x0000_s613878" name="Equation" r:id="rId9" imgW="495000" imgH="203040" progId="Equation.DSMT4">
                    <p:embed/>
                  </p:oleObj>
                </mc:Choice>
                <mc:Fallback>
                  <p:oleObj name="Equation" r:id="rId9" imgW="495000" imgH="203040" progId="Equation.DSMT4">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0" y="667"/>
                          <a:ext cx="517" cy="213"/>
                        </a:xfrm>
                        <a:prstGeom prst="rect">
                          <a:avLst/>
                        </a:prstGeom>
                        <a:solidFill>
                          <a:schemeClr val="bg1">
                            <a:lumMod val="75000"/>
                            <a:alpha val="50000"/>
                          </a:schemeClr>
                        </a:solidFill>
                        <a:ln w="12700">
                          <a:solidFill>
                            <a:schemeClr val="accent2">
                              <a:lumMod val="60000"/>
                              <a:lumOff val="40000"/>
                            </a:schemeClr>
                          </a:solidFill>
                          <a:miter lim="800000"/>
                          <a:headEnd/>
                          <a:tailEnd/>
                        </a:ln>
                      </p:spPr>
                    </p:pic>
                  </p:oleObj>
                </mc:Fallback>
              </mc:AlternateContent>
            </a:graphicData>
          </a:graphic>
        </p:graphicFrame>
      </p:grpSp>
      <p:grpSp>
        <p:nvGrpSpPr>
          <p:cNvPr id="613393" name="Group 17"/>
          <p:cNvGrpSpPr>
            <a:grpSpLocks/>
          </p:cNvGrpSpPr>
          <p:nvPr/>
        </p:nvGrpSpPr>
        <p:grpSpPr bwMode="auto">
          <a:xfrm>
            <a:off x="4816475" y="1035050"/>
            <a:ext cx="3248025" cy="968375"/>
            <a:chOff x="3034" y="652"/>
            <a:chExt cx="2046" cy="610"/>
          </a:xfrm>
        </p:grpSpPr>
        <p:sp>
          <p:nvSpPr>
            <p:cNvPr id="613387" name="Rectangle 11"/>
            <p:cNvSpPr>
              <a:spLocks noChangeArrowheads="1"/>
            </p:cNvSpPr>
            <p:nvPr/>
          </p:nvSpPr>
          <p:spPr bwMode="auto">
            <a:xfrm>
              <a:off x="3034" y="881"/>
              <a:ext cx="2046" cy="381"/>
            </a:xfrm>
            <a:prstGeom prst="rect">
              <a:avLst/>
            </a:prstGeom>
            <a:noFill/>
            <a:ln w="12700" algn="ctr">
              <a:solidFill>
                <a:schemeClr val="hlink"/>
              </a:solidFill>
              <a:miter lim="800000"/>
              <a:headEnd/>
              <a:tailEnd/>
            </a:ln>
            <a:effectLst/>
          </p:spPr>
          <p:txBody>
            <a:bodyPr anchor="ctr">
              <a:spAutoFit/>
            </a:bodyPr>
            <a:lstStyle/>
            <a:p>
              <a:endParaRPr lang="zh-CN" altLang="en-US"/>
            </a:p>
          </p:txBody>
        </p:sp>
        <p:graphicFrame>
          <p:nvGraphicFramePr>
            <p:cNvPr id="613391" name="Object 15"/>
            <p:cNvGraphicFramePr>
              <a:graphicFrameLocks noChangeAspect="1"/>
            </p:cNvGraphicFramePr>
            <p:nvPr>
              <p:extLst>
                <p:ext uri="{D42A27DB-BD31-4B8C-83A1-F6EECF244321}">
                  <p14:modId xmlns:p14="http://schemas.microsoft.com/office/powerpoint/2010/main" val="1071254874"/>
                </p:ext>
              </p:extLst>
            </p:nvPr>
          </p:nvGraphicFramePr>
          <p:xfrm>
            <a:off x="4557" y="652"/>
            <a:ext cx="517" cy="213"/>
          </p:xfrm>
          <a:graphic>
            <a:graphicData uri="http://schemas.openxmlformats.org/presentationml/2006/ole">
              <mc:AlternateContent xmlns:mc="http://schemas.openxmlformats.org/markup-compatibility/2006">
                <mc:Choice xmlns:v="urn:schemas-microsoft-com:vml" Requires="v">
                  <p:oleObj spid="_x0000_s613879" name="Equation" r:id="rId11" imgW="495000" imgH="203040" progId="Equation.DSMT4">
                    <p:embed/>
                  </p:oleObj>
                </mc:Choice>
                <mc:Fallback>
                  <p:oleObj name="Equation" r:id="rId11" imgW="495000" imgH="203040" progId="Equation.DSMT4">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7" y="652"/>
                          <a:ext cx="517" cy="213"/>
                        </a:xfrm>
                        <a:prstGeom prst="rect">
                          <a:avLst/>
                        </a:prstGeom>
                        <a:solidFill>
                          <a:schemeClr val="bg1">
                            <a:lumMod val="75000"/>
                            <a:alpha val="50000"/>
                          </a:schemeClr>
                        </a:solidFill>
                        <a:ln w="12700">
                          <a:solidFill>
                            <a:schemeClr val="accent2">
                              <a:lumMod val="60000"/>
                              <a:lumOff val="40000"/>
                            </a:schemeClr>
                          </a:solidFill>
                          <a:miter lim="800000"/>
                          <a:headEnd/>
                          <a:tailEnd/>
                        </a:ln>
                      </p:spPr>
                    </p:pic>
                  </p:oleObj>
                </mc:Fallback>
              </mc:AlternateContent>
            </a:graphicData>
          </a:graphic>
        </p:graphicFrame>
      </p:grpSp>
      <p:grpSp>
        <p:nvGrpSpPr>
          <p:cNvPr id="613396" name="Group 20"/>
          <p:cNvGrpSpPr>
            <a:grpSpLocks/>
          </p:cNvGrpSpPr>
          <p:nvPr/>
        </p:nvGrpSpPr>
        <p:grpSpPr bwMode="auto">
          <a:xfrm>
            <a:off x="522306" y="3862086"/>
            <a:ext cx="8331218" cy="2919412"/>
            <a:chOff x="329" y="2199"/>
            <a:chExt cx="5248" cy="1839"/>
          </a:xfrm>
        </p:grpSpPr>
        <p:graphicFrame>
          <p:nvGraphicFramePr>
            <p:cNvPr id="613394" name="Object 18"/>
            <p:cNvGraphicFramePr>
              <a:graphicFrameLocks noChangeAspect="1"/>
            </p:cNvGraphicFramePr>
            <p:nvPr>
              <p:extLst>
                <p:ext uri="{D42A27DB-BD31-4B8C-83A1-F6EECF244321}">
                  <p14:modId xmlns:p14="http://schemas.microsoft.com/office/powerpoint/2010/main" val="4286037511"/>
                </p:ext>
              </p:extLst>
            </p:nvPr>
          </p:nvGraphicFramePr>
          <p:xfrm>
            <a:off x="329" y="2199"/>
            <a:ext cx="4873" cy="1839"/>
          </p:xfrm>
          <a:graphic>
            <a:graphicData uri="http://schemas.openxmlformats.org/presentationml/2006/ole">
              <mc:AlternateContent xmlns:mc="http://schemas.openxmlformats.org/markup-compatibility/2006">
                <mc:Choice xmlns:v="urn:schemas-microsoft-com:vml" Requires="v">
                  <p:oleObj spid="_x0000_s613880" name="Equation" r:id="rId13" imgW="4368600" imgH="1638000" progId="Equation.DSMT4">
                    <p:embed/>
                  </p:oleObj>
                </mc:Choice>
                <mc:Fallback>
                  <p:oleObj name="Equation" r:id="rId13" imgW="4368600" imgH="1638000" progId="Equation.DSMT4">
                    <p:embed/>
                    <p:pic>
                      <p:nvPicPr>
                        <p:cNvPr id="0" name="Picture 18"/>
                        <p:cNvPicPr>
                          <a:picLocks noChangeAspect="1" noChangeArrowheads="1"/>
                        </p:cNvPicPr>
                        <p:nvPr/>
                      </p:nvPicPr>
                      <p:blipFill>
                        <a:blip r:embed="rId14"/>
                        <a:srcRect/>
                        <a:stretch>
                          <a:fillRect/>
                        </a:stretch>
                      </p:blipFill>
                      <p:spPr bwMode="auto">
                        <a:xfrm>
                          <a:off x="329" y="2199"/>
                          <a:ext cx="4873" cy="18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3395" name="Object 19"/>
            <p:cNvGraphicFramePr>
              <a:graphicFrameLocks noChangeAspect="1"/>
            </p:cNvGraphicFramePr>
            <p:nvPr>
              <p:extLst>
                <p:ext uri="{D42A27DB-BD31-4B8C-83A1-F6EECF244321}">
                  <p14:modId xmlns:p14="http://schemas.microsoft.com/office/powerpoint/2010/main" val="3466330637"/>
                </p:ext>
              </p:extLst>
            </p:nvPr>
          </p:nvGraphicFramePr>
          <p:xfrm>
            <a:off x="4736" y="2601"/>
            <a:ext cx="841" cy="238"/>
          </p:xfrm>
          <a:graphic>
            <a:graphicData uri="http://schemas.openxmlformats.org/presentationml/2006/ole">
              <mc:AlternateContent xmlns:mc="http://schemas.openxmlformats.org/markup-compatibility/2006">
                <mc:Choice xmlns:v="urn:schemas-microsoft-com:vml" Requires="v">
                  <p:oleObj spid="_x0000_s613881" name="Equation" r:id="rId15" imgW="723600" imgH="203040" progId="Equation.DSMT4">
                    <p:embed/>
                  </p:oleObj>
                </mc:Choice>
                <mc:Fallback>
                  <p:oleObj name="Equation" r:id="rId15" imgW="723600" imgH="203040" progId="Equation.DSMT4">
                    <p:embed/>
                    <p:pic>
                      <p:nvPicPr>
                        <p:cNvPr id="0" name="Picture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6" y="2601"/>
                          <a:ext cx="841" cy="238"/>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468771047"/>
              </p:ext>
            </p:extLst>
          </p:nvPr>
        </p:nvGraphicFramePr>
        <p:xfrm>
          <a:off x="7594600" y="2557895"/>
          <a:ext cx="1282700" cy="950913"/>
        </p:xfrm>
        <a:graphic>
          <a:graphicData uri="http://schemas.openxmlformats.org/presentationml/2006/ole">
            <mc:AlternateContent xmlns:mc="http://schemas.openxmlformats.org/markup-compatibility/2006">
              <mc:Choice xmlns:v="urn:schemas-microsoft-com:vml" Requires="v">
                <p:oleObj spid="_x0000_s613882" name="Equation" r:id="rId17" imgW="952200" imgH="698400" progId="Equation.DSMT4">
                  <p:embed/>
                </p:oleObj>
              </mc:Choice>
              <mc:Fallback>
                <p:oleObj name="Equation" r:id="rId17" imgW="952200" imgH="698400" progId="Equation.DSMT4">
                  <p:embed/>
                  <p:pic>
                    <p:nvPicPr>
                      <p:cNvPr id="0" name="Object 7"/>
                      <p:cNvPicPr>
                        <a:picLocks noChangeAspect="1" noChangeArrowheads="1"/>
                      </p:cNvPicPr>
                      <p:nvPr/>
                    </p:nvPicPr>
                    <p:blipFill>
                      <a:blip r:embed="rId18"/>
                      <a:srcRect/>
                      <a:stretch>
                        <a:fillRect/>
                      </a:stretch>
                    </p:blipFill>
                    <p:spPr bwMode="auto">
                      <a:xfrm>
                        <a:off x="7594600" y="2557895"/>
                        <a:ext cx="1282700" cy="950913"/>
                      </a:xfrm>
                      <a:prstGeom prst="rect">
                        <a:avLst/>
                      </a:prstGeom>
                      <a:solidFill>
                        <a:srgbClr val="BFBFBF">
                          <a:alpha val="50195"/>
                        </a:srgbClr>
                      </a:solidFill>
                      <a:ln w="28575">
                        <a:solidFill>
                          <a:srgbClr val="7575D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3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3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1339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1339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13396"/>
                                        </p:tgtEl>
                                        <p:attrNameLst>
                                          <p:attrName>style.visibility</p:attrName>
                                        </p:attrNameLst>
                                      </p:cBhvr>
                                      <p:to>
                                        <p:strVal val="visible"/>
                                      </p:to>
                                    </p:set>
                                    <p:animEffect transition="in" filter="blinds(horizontal)">
                                      <p:cBhvr>
                                        <p:cTn id="21" dur="500"/>
                                        <p:tgtEl>
                                          <p:spTgt spid="61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ltLang="zh-CN"/>
              <a:t>5.1.4 </a:t>
            </a:r>
            <a:r>
              <a:rPr lang="zh-CN" altLang="en-US"/>
              <a:t>共振中的轨道演化</a:t>
            </a:r>
          </a:p>
        </p:txBody>
      </p:sp>
      <p:graphicFrame>
        <p:nvGraphicFramePr>
          <p:cNvPr id="614405" name="Object 5"/>
          <p:cNvGraphicFramePr>
            <a:graphicFrameLocks noChangeAspect="1"/>
          </p:cNvGraphicFramePr>
          <p:nvPr/>
        </p:nvGraphicFramePr>
        <p:xfrm>
          <a:off x="425450" y="1047750"/>
          <a:ext cx="5597525" cy="388938"/>
        </p:xfrm>
        <a:graphic>
          <a:graphicData uri="http://schemas.openxmlformats.org/presentationml/2006/ole">
            <mc:AlternateContent xmlns:mc="http://schemas.openxmlformats.org/markup-compatibility/2006">
              <mc:Choice xmlns:v="urn:schemas-microsoft-com:vml" Requires="v">
                <p:oleObj spid="_x0000_s614718" name="Equation" r:id="rId3" imgW="3111480" imgH="215640" progId="Equation.DSMT4">
                  <p:embed/>
                </p:oleObj>
              </mc:Choice>
              <mc:Fallback>
                <p:oleObj name="Equation" r:id="rId3" imgW="3111480" imgH="21564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50" y="1047750"/>
                        <a:ext cx="559752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4406" name="Group 6"/>
          <p:cNvGrpSpPr>
            <a:grpSpLocks/>
          </p:cNvGrpSpPr>
          <p:nvPr/>
        </p:nvGrpSpPr>
        <p:grpSpPr bwMode="auto">
          <a:xfrm>
            <a:off x="384176" y="1533389"/>
            <a:ext cx="8189912" cy="2825750"/>
            <a:chOff x="252" y="1671"/>
            <a:chExt cx="5159" cy="1780"/>
          </a:xfrm>
        </p:grpSpPr>
        <p:graphicFrame>
          <p:nvGraphicFramePr>
            <p:cNvPr id="614407" name="Object 7"/>
            <p:cNvGraphicFramePr>
              <a:graphicFrameLocks noChangeAspect="1"/>
            </p:cNvGraphicFramePr>
            <p:nvPr>
              <p:extLst>
                <p:ext uri="{D42A27DB-BD31-4B8C-83A1-F6EECF244321}">
                  <p14:modId xmlns:p14="http://schemas.microsoft.com/office/powerpoint/2010/main" val="4053551315"/>
                </p:ext>
              </p:extLst>
            </p:nvPr>
          </p:nvGraphicFramePr>
          <p:xfrm>
            <a:off x="252" y="1671"/>
            <a:ext cx="5159" cy="1698"/>
          </p:xfrm>
          <a:graphic>
            <a:graphicData uri="http://schemas.openxmlformats.org/presentationml/2006/ole">
              <mc:AlternateContent xmlns:mc="http://schemas.openxmlformats.org/markup-compatibility/2006">
                <mc:Choice xmlns:v="urn:schemas-microsoft-com:vml" Requires="v">
                  <p:oleObj spid="_x0000_s614719" name="Equation" r:id="rId5" imgW="4622760" imgH="1511280" progId="Equation.DSMT4">
                    <p:embed/>
                  </p:oleObj>
                </mc:Choice>
                <mc:Fallback>
                  <p:oleObj name="Equation" r:id="rId5" imgW="4622760" imgH="1511280" progId="Equation.DSMT4">
                    <p:embed/>
                    <p:pic>
                      <p:nvPicPr>
                        <p:cNvPr id="0" name="Picture 7"/>
                        <p:cNvPicPr>
                          <a:picLocks noChangeAspect="1" noChangeArrowheads="1"/>
                        </p:cNvPicPr>
                        <p:nvPr/>
                      </p:nvPicPr>
                      <p:blipFill>
                        <a:blip r:embed="rId6"/>
                        <a:srcRect/>
                        <a:stretch>
                          <a:fillRect/>
                        </a:stretch>
                      </p:blipFill>
                      <p:spPr bwMode="auto">
                        <a:xfrm>
                          <a:off x="252" y="1671"/>
                          <a:ext cx="5159" cy="1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08" name="Object 8"/>
            <p:cNvGraphicFramePr>
              <a:graphicFrameLocks noChangeAspect="1"/>
            </p:cNvGraphicFramePr>
            <p:nvPr>
              <p:extLst>
                <p:ext uri="{D42A27DB-BD31-4B8C-83A1-F6EECF244321}">
                  <p14:modId xmlns:p14="http://schemas.microsoft.com/office/powerpoint/2010/main" val="1784471666"/>
                </p:ext>
              </p:extLst>
            </p:nvPr>
          </p:nvGraphicFramePr>
          <p:xfrm>
            <a:off x="4358" y="3224"/>
            <a:ext cx="1030" cy="227"/>
          </p:xfrm>
          <a:graphic>
            <a:graphicData uri="http://schemas.openxmlformats.org/presentationml/2006/ole">
              <mc:AlternateContent xmlns:mc="http://schemas.openxmlformats.org/markup-compatibility/2006">
                <mc:Choice xmlns:v="urn:schemas-microsoft-com:vml" Requires="v">
                  <p:oleObj spid="_x0000_s614720" name="Equation" r:id="rId7" imgW="812520" imgH="177480" progId="Equation.DSMT4">
                    <p:embed/>
                  </p:oleObj>
                </mc:Choice>
                <mc:Fallback>
                  <p:oleObj name="Equation" r:id="rId7" imgW="812520" imgH="17748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8" y="3224"/>
                          <a:ext cx="1030" cy="22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2377869155"/>
              </p:ext>
            </p:extLst>
          </p:nvPr>
        </p:nvGraphicFramePr>
        <p:xfrm>
          <a:off x="381091" y="4332288"/>
          <a:ext cx="6637338" cy="1495425"/>
        </p:xfrm>
        <a:graphic>
          <a:graphicData uri="http://schemas.openxmlformats.org/presentationml/2006/ole">
            <mc:AlternateContent xmlns:mc="http://schemas.openxmlformats.org/markup-compatibility/2006">
              <mc:Choice xmlns:v="urn:schemas-microsoft-com:vml" Requires="v">
                <p:oleObj spid="_x0000_s614721" name="Equation" r:id="rId9" imgW="3746160" imgH="838080" progId="Equation.DSMT4">
                  <p:embed/>
                </p:oleObj>
              </mc:Choice>
              <mc:Fallback>
                <p:oleObj name="Equation" r:id="rId9" imgW="3746160" imgH="838080" progId="Equation.DSMT4">
                  <p:embed/>
                  <p:pic>
                    <p:nvPicPr>
                      <p:cNvPr id="0" name="Object 7"/>
                      <p:cNvPicPr>
                        <a:picLocks noChangeAspect="1" noChangeArrowheads="1"/>
                      </p:cNvPicPr>
                      <p:nvPr/>
                    </p:nvPicPr>
                    <p:blipFill>
                      <a:blip r:embed="rId10"/>
                      <a:srcRect/>
                      <a:stretch>
                        <a:fillRect/>
                      </a:stretch>
                    </p:blipFill>
                    <p:spPr bwMode="auto">
                      <a:xfrm>
                        <a:off x="381091" y="4332288"/>
                        <a:ext cx="66373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38032873"/>
              </p:ext>
            </p:extLst>
          </p:nvPr>
        </p:nvGraphicFramePr>
        <p:xfrm>
          <a:off x="285750" y="5908675"/>
          <a:ext cx="8077200" cy="769938"/>
        </p:xfrm>
        <a:graphic>
          <a:graphicData uri="http://schemas.openxmlformats.org/presentationml/2006/ole">
            <mc:AlternateContent xmlns:mc="http://schemas.openxmlformats.org/markup-compatibility/2006">
              <mc:Choice xmlns:v="urn:schemas-microsoft-com:vml" Requires="v">
                <p:oleObj spid="_x0000_s614722" name="Equation" r:id="rId11" imgW="4559040" imgH="431640" progId="Equation.DSMT4">
                  <p:embed/>
                </p:oleObj>
              </mc:Choice>
              <mc:Fallback>
                <p:oleObj name="Equation" r:id="rId11" imgW="4559040" imgH="431640" progId="Equation.DSMT4">
                  <p:embed/>
                  <p:pic>
                    <p:nvPicPr>
                      <p:cNvPr id="0" name="Object 7"/>
                      <p:cNvPicPr>
                        <a:picLocks noChangeAspect="1" noChangeArrowheads="1"/>
                      </p:cNvPicPr>
                      <p:nvPr/>
                    </p:nvPicPr>
                    <p:blipFill>
                      <a:blip r:embed="rId12"/>
                      <a:srcRect/>
                      <a:stretch>
                        <a:fillRect/>
                      </a:stretch>
                    </p:blipFill>
                    <p:spPr bwMode="auto">
                      <a:xfrm>
                        <a:off x="285750" y="5908675"/>
                        <a:ext cx="8077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en-US" altLang="zh-CN"/>
              <a:t>5.1.4 </a:t>
            </a:r>
            <a:r>
              <a:rPr lang="zh-CN" altLang="en-US"/>
              <a:t>共振中的轨道演化</a:t>
            </a:r>
          </a:p>
        </p:txBody>
      </p:sp>
      <p:graphicFrame>
        <p:nvGraphicFramePr>
          <p:cNvPr id="615428" name="Object 4"/>
          <p:cNvGraphicFramePr>
            <a:graphicFrameLocks noChangeAspect="1"/>
          </p:cNvGraphicFramePr>
          <p:nvPr>
            <p:extLst>
              <p:ext uri="{D42A27DB-BD31-4B8C-83A1-F6EECF244321}">
                <p14:modId xmlns:p14="http://schemas.microsoft.com/office/powerpoint/2010/main" val="936877783"/>
              </p:ext>
            </p:extLst>
          </p:nvPr>
        </p:nvGraphicFramePr>
        <p:xfrm>
          <a:off x="430213" y="952500"/>
          <a:ext cx="7916862" cy="3463925"/>
        </p:xfrm>
        <a:graphic>
          <a:graphicData uri="http://schemas.openxmlformats.org/presentationml/2006/ole">
            <mc:AlternateContent xmlns:mc="http://schemas.openxmlformats.org/markup-compatibility/2006">
              <mc:Choice xmlns:v="urn:schemas-microsoft-com:vml" Requires="v">
                <p:oleObj spid="_x0000_s615682" name="Equation" r:id="rId3" imgW="4559040" imgH="1981080" progId="Equation.DSMT4">
                  <p:embed/>
                </p:oleObj>
              </mc:Choice>
              <mc:Fallback>
                <p:oleObj name="Equation" r:id="rId3" imgW="4559040" imgH="1981080" progId="Equation.DSMT4">
                  <p:embed/>
                  <p:pic>
                    <p:nvPicPr>
                      <p:cNvPr id="0" name="Picture 4"/>
                      <p:cNvPicPr>
                        <a:picLocks noChangeAspect="1" noChangeArrowheads="1"/>
                      </p:cNvPicPr>
                      <p:nvPr/>
                    </p:nvPicPr>
                    <p:blipFill>
                      <a:blip r:embed="rId4"/>
                      <a:srcRect/>
                      <a:stretch>
                        <a:fillRect/>
                      </a:stretch>
                    </p:blipFill>
                    <p:spPr bwMode="auto">
                      <a:xfrm>
                        <a:off x="430213" y="952500"/>
                        <a:ext cx="7916862" cy="346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29" name="Object 5"/>
          <p:cNvGraphicFramePr>
            <a:graphicFrameLocks noChangeAspect="1"/>
          </p:cNvGraphicFramePr>
          <p:nvPr>
            <p:extLst>
              <p:ext uri="{D42A27DB-BD31-4B8C-83A1-F6EECF244321}">
                <p14:modId xmlns:p14="http://schemas.microsoft.com/office/powerpoint/2010/main" val="3334928955"/>
              </p:ext>
            </p:extLst>
          </p:nvPr>
        </p:nvGraphicFramePr>
        <p:xfrm>
          <a:off x="400050" y="4413250"/>
          <a:ext cx="8112125" cy="2424113"/>
        </p:xfrm>
        <a:graphic>
          <a:graphicData uri="http://schemas.openxmlformats.org/presentationml/2006/ole">
            <mc:AlternateContent xmlns:mc="http://schemas.openxmlformats.org/markup-compatibility/2006">
              <mc:Choice xmlns:v="urn:schemas-microsoft-com:vml" Requires="v">
                <p:oleObj spid="_x0000_s615683" name="Equation" r:id="rId5" imgW="4660560" imgH="1384200" progId="Equation.DSMT4">
                  <p:embed/>
                </p:oleObj>
              </mc:Choice>
              <mc:Fallback>
                <p:oleObj name="Equation" r:id="rId5" imgW="4660560" imgH="1384200" progId="Equation.DSMT4">
                  <p:embed/>
                  <p:pic>
                    <p:nvPicPr>
                      <p:cNvPr id="0" name="Picture 5"/>
                      <p:cNvPicPr>
                        <a:picLocks noChangeAspect="1" noChangeArrowheads="1"/>
                      </p:cNvPicPr>
                      <p:nvPr/>
                    </p:nvPicPr>
                    <p:blipFill>
                      <a:blip r:embed="rId6"/>
                      <a:srcRect/>
                      <a:stretch>
                        <a:fillRect/>
                      </a:stretch>
                    </p:blipFill>
                    <p:spPr bwMode="auto">
                      <a:xfrm>
                        <a:off x="400050" y="4413250"/>
                        <a:ext cx="8112125" cy="2424113"/>
                      </a:xfrm>
                      <a:prstGeom prst="rect">
                        <a:avLst/>
                      </a:prstGeom>
                      <a:noFill/>
                      <a:extLst/>
                    </p:spPr>
                  </p:pic>
                </p:oleObj>
              </mc:Fallback>
            </mc:AlternateContent>
          </a:graphicData>
        </a:graphic>
      </p:graphicFrame>
      <p:graphicFrame>
        <p:nvGraphicFramePr>
          <p:cNvPr id="615430" name="Object 6"/>
          <p:cNvGraphicFramePr>
            <a:graphicFrameLocks noChangeAspect="1"/>
          </p:cNvGraphicFramePr>
          <p:nvPr>
            <p:extLst>
              <p:ext uri="{D42A27DB-BD31-4B8C-83A1-F6EECF244321}">
                <p14:modId xmlns:p14="http://schemas.microsoft.com/office/powerpoint/2010/main" val="405613586"/>
              </p:ext>
            </p:extLst>
          </p:nvPr>
        </p:nvGraphicFramePr>
        <p:xfrm>
          <a:off x="4102314" y="4508500"/>
          <a:ext cx="4695825" cy="554038"/>
        </p:xfrm>
        <a:graphic>
          <a:graphicData uri="http://schemas.openxmlformats.org/presentationml/2006/ole">
            <mc:AlternateContent xmlns:mc="http://schemas.openxmlformats.org/markup-compatibility/2006">
              <mc:Choice xmlns:v="urn:schemas-microsoft-com:vml" Requires="v">
                <p:oleObj spid="_x0000_s615684" name="Equation" r:id="rId7" imgW="3429000" imgH="406080" progId="Equation.DSMT4">
                  <p:embed/>
                </p:oleObj>
              </mc:Choice>
              <mc:Fallback>
                <p:oleObj name="Equation" r:id="rId7" imgW="3429000" imgH="4060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2314" y="4508500"/>
                        <a:ext cx="4695825" cy="554038"/>
                      </a:xfrm>
                      <a:prstGeom prst="rect">
                        <a:avLst/>
                      </a:prstGeom>
                      <a:solidFill>
                        <a:schemeClr val="accent6">
                          <a:lumMod val="40000"/>
                          <a:lumOff val="60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831910034"/>
              </p:ext>
            </p:extLst>
          </p:nvPr>
        </p:nvGraphicFramePr>
        <p:xfrm>
          <a:off x="7814207" y="3085808"/>
          <a:ext cx="973137" cy="363538"/>
        </p:xfrm>
        <a:graphic>
          <a:graphicData uri="http://schemas.openxmlformats.org/presentationml/2006/ole">
            <mc:AlternateContent xmlns:mc="http://schemas.openxmlformats.org/markup-compatibility/2006">
              <mc:Choice xmlns:v="urn:schemas-microsoft-com:vml" Requires="v">
                <p:oleObj spid="_x0000_s615685" name="Equation" r:id="rId9" imgW="711000" imgH="266400" progId="Equation.DSMT4">
                  <p:embed/>
                </p:oleObj>
              </mc:Choice>
              <mc:Fallback>
                <p:oleObj name="Equation" r:id="rId9" imgW="711000" imgH="266400" progId="Equation.DSMT4">
                  <p:embed/>
                  <p:pic>
                    <p:nvPicPr>
                      <p:cNvPr id="0" name="Object 6"/>
                      <p:cNvPicPr>
                        <a:picLocks noChangeAspect="1" noChangeArrowheads="1"/>
                      </p:cNvPicPr>
                      <p:nvPr/>
                    </p:nvPicPr>
                    <p:blipFill>
                      <a:blip r:embed="rId10"/>
                      <a:srcRect/>
                      <a:stretch>
                        <a:fillRect/>
                      </a:stretch>
                    </p:blipFill>
                    <p:spPr bwMode="auto">
                      <a:xfrm>
                        <a:off x="7814207" y="3085808"/>
                        <a:ext cx="973137" cy="363538"/>
                      </a:xfrm>
                      <a:prstGeom prst="rect">
                        <a:avLst/>
                      </a:prstGeom>
                      <a:solidFill>
                        <a:schemeClr val="accent6">
                          <a:lumMod val="40000"/>
                          <a:lumOff val="60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429"/>
                                        </p:tgtEl>
                                        <p:attrNameLst>
                                          <p:attrName>style.visibility</p:attrName>
                                        </p:attrNameLst>
                                      </p:cBhvr>
                                      <p:to>
                                        <p:strVal val="visible"/>
                                      </p:to>
                                    </p:set>
                                    <p:animEffect transition="in" filter="blinds(horizontal)">
                                      <p:cBhvr>
                                        <p:cTn id="7"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altLang="zh-CN"/>
              <a:t>5.1.4 </a:t>
            </a:r>
            <a:r>
              <a:rPr lang="zh-CN" altLang="en-US"/>
              <a:t>共振中的轨道演化</a:t>
            </a:r>
          </a:p>
        </p:txBody>
      </p:sp>
      <p:graphicFrame>
        <p:nvGraphicFramePr>
          <p:cNvPr id="616453" name="Object 5"/>
          <p:cNvGraphicFramePr>
            <a:graphicFrameLocks noChangeAspect="1"/>
          </p:cNvGraphicFramePr>
          <p:nvPr>
            <p:extLst>
              <p:ext uri="{D42A27DB-BD31-4B8C-83A1-F6EECF244321}">
                <p14:modId xmlns:p14="http://schemas.microsoft.com/office/powerpoint/2010/main" val="1516050346"/>
              </p:ext>
            </p:extLst>
          </p:nvPr>
        </p:nvGraphicFramePr>
        <p:xfrm>
          <a:off x="457672" y="1021172"/>
          <a:ext cx="7756525" cy="2035175"/>
        </p:xfrm>
        <a:graphic>
          <a:graphicData uri="http://schemas.openxmlformats.org/presentationml/2006/ole">
            <mc:AlternateContent xmlns:mc="http://schemas.openxmlformats.org/markup-compatibility/2006">
              <mc:Choice xmlns:v="urn:schemas-microsoft-com:vml" Requires="v">
                <p:oleObj spid="_x0000_s616577" name="Equation" r:id="rId4" imgW="4381200" imgH="1143000" progId="Equation.DSMT4">
                  <p:embed/>
                </p:oleObj>
              </mc:Choice>
              <mc:Fallback>
                <p:oleObj name="Equation" r:id="rId4" imgW="4381200" imgH="1143000" progId="Equation.DSMT4">
                  <p:embed/>
                  <p:pic>
                    <p:nvPicPr>
                      <p:cNvPr id="0" name="Picture 5"/>
                      <p:cNvPicPr>
                        <a:picLocks noChangeAspect="1" noChangeArrowheads="1"/>
                      </p:cNvPicPr>
                      <p:nvPr/>
                    </p:nvPicPr>
                    <p:blipFill>
                      <a:blip r:embed="rId5"/>
                      <a:srcRect/>
                      <a:stretch>
                        <a:fillRect/>
                      </a:stretch>
                    </p:blipFill>
                    <p:spPr bwMode="auto">
                      <a:xfrm>
                        <a:off x="457672" y="1021172"/>
                        <a:ext cx="7756525" cy="203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20573875"/>
              </p:ext>
            </p:extLst>
          </p:nvPr>
        </p:nvGraphicFramePr>
        <p:xfrm>
          <a:off x="438795" y="3659031"/>
          <a:ext cx="7756525" cy="1990725"/>
        </p:xfrm>
        <a:graphic>
          <a:graphicData uri="http://schemas.openxmlformats.org/presentationml/2006/ole">
            <mc:AlternateContent xmlns:mc="http://schemas.openxmlformats.org/markup-compatibility/2006">
              <mc:Choice xmlns:v="urn:schemas-microsoft-com:vml" Requires="v">
                <p:oleObj spid="_x0000_s616578" name="Equation" r:id="rId6" imgW="4381200" imgH="1117440" progId="Equation.DSMT4">
                  <p:embed/>
                </p:oleObj>
              </mc:Choice>
              <mc:Fallback>
                <p:oleObj name="Equation" r:id="rId6" imgW="4381200" imgH="1117440" progId="Equation.DSMT4">
                  <p:embed/>
                  <p:pic>
                    <p:nvPicPr>
                      <p:cNvPr id="0" name="Object 5"/>
                      <p:cNvPicPr>
                        <a:picLocks noChangeAspect="1" noChangeArrowheads="1"/>
                      </p:cNvPicPr>
                      <p:nvPr/>
                    </p:nvPicPr>
                    <p:blipFill>
                      <a:blip r:embed="rId7"/>
                      <a:srcRect/>
                      <a:stretch>
                        <a:fillRect/>
                      </a:stretch>
                    </p:blipFill>
                    <p:spPr bwMode="auto">
                      <a:xfrm>
                        <a:off x="438795" y="3659031"/>
                        <a:ext cx="77565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36735645"/>
              </p:ext>
            </p:extLst>
          </p:nvPr>
        </p:nvGraphicFramePr>
        <p:xfrm>
          <a:off x="6655193" y="3290093"/>
          <a:ext cx="2051050" cy="277813"/>
        </p:xfrm>
        <a:graphic>
          <a:graphicData uri="http://schemas.openxmlformats.org/presentationml/2006/ole">
            <mc:AlternateContent xmlns:mc="http://schemas.openxmlformats.org/markup-compatibility/2006">
              <mc:Choice xmlns:v="urn:schemas-microsoft-com:vml" Requires="v">
                <p:oleObj spid="_x0000_s616579" name="Equation" r:id="rId8" imgW="1498320" imgH="203040" progId="Equation.DSMT4">
                  <p:embed/>
                </p:oleObj>
              </mc:Choice>
              <mc:Fallback>
                <p:oleObj name="Equation" r:id="rId8" imgW="1498320" imgH="203040" progId="Equation.DSMT4">
                  <p:embed/>
                  <p:pic>
                    <p:nvPicPr>
                      <p:cNvPr id="0" name="Object 6"/>
                      <p:cNvPicPr>
                        <a:picLocks noChangeAspect="1" noChangeArrowheads="1"/>
                      </p:cNvPicPr>
                      <p:nvPr/>
                    </p:nvPicPr>
                    <p:blipFill>
                      <a:blip r:embed="rId9"/>
                      <a:srcRect/>
                      <a:stretch>
                        <a:fillRect/>
                      </a:stretch>
                    </p:blipFill>
                    <p:spPr bwMode="auto">
                      <a:xfrm>
                        <a:off x="6655193" y="3290093"/>
                        <a:ext cx="2051050" cy="277813"/>
                      </a:xfrm>
                      <a:prstGeom prst="rect">
                        <a:avLst/>
                      </a:prstGeom>
                      <a:solidFill>
                        <a:schemeClr val="accent6">
                          <a:lumMod val="40000"/>
                          <a:lumOff val="60000"/>
                          <a:alpha val="50000"/>
                        </a:schemeClr>
                      </a:solidFill>
                      <a:ln w="28575">
                        <a:solidFill>
                          <a:srgbClr val="7575D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ltLang="zh-CN"/>
              <a:t>5.1.4 </a:t>
            </a:r>
            <a:r>
              <a:rPr lang="zh-CN" altLang="en-US"/>
              <a:t>共振中的轨道演化</a:t>
            </a:r>
          </a:p>
        </p:txBody>
      </p:sp>
      <p:graphicFrame>
        <p:nvGraphicFramePr>
          <p:cNvPr id="617476" name="Object 4"/>
          <p:cNvGraphicFramePr>
            <a:graphicFrameLocks noChangeAspect="1"/>
          </p:cNvGraphicFramePr>
          <p:nvPr>
            <p:extLst>
              <p:ext uri="{D42A27DB-BD31-4B8C-83A1-F6EECF244321}">
                <p14:modId xmlns:p14="http://schemas.microsoft.com/office/powerpoint/2010/main" val="2223794578"/>
              </p:ext>
            </p:extLst>
          </p:nvPr>
        </p:nvGraphicFramePr>
        <p:xfrm>
          <a:off x="393700" y="1009650"/>
          <a:ext cx="7854950" cy="4324350"/>
        </p:xfrm>
        <a:graphic>
          <a:graphicData uri="http://schemas.openxmlformats.org/presentationml/2006/ole">
            <mc:AlternateContent xmlns:mc="http://schemas.openxmlformats.org/markup-compatibility/2006">
              <mc:Choice xmlns:v="urn:schemas-microsoft-com:vml" Requires="v">
                <p:oleObj spid="_x0000_s617803" name="Equation" r:id="rId4" imgW="4851360" imgH="2654280" progId="Equation.DSMT4">
                  <p:embed/>
                </p:oleObj>
              </mc:Choice>
              <mc:Fallback>
                <p:oleObj name="Equation" r:id="rId4" imgW="4851360" imgH="2654280" progId="Equation.DSMT4">
                  <p:embed/>
                  <p:pic>
                    <p:nvPicPr>
                      <p:cNvPr id="0" name="Picture 4"/>
                      <p:cNvPicPr>
                        <a:picLocks noChangeAspect="1" noChangeArrowheads="1"/>
                      </p:cNvPicPr>
                      <p:nvPr/>
                    </p:nvPicPr>
                    <p:blipFill>
                      <a:blip r:embed="rId5"/>
                      <a:srcRect/>
                      <a:stretch>
                        <a:fillRect/>
                      </a:stretch>
                    </p:blipFill>
                    <p:spPr bwMode="auto">
                      <a:xfrm>
                        <a:off x="393700" y="1009650"/>
                        <a:ext cx="7854950" cy="4324350"/>
                      </a:xfrm>
                      <a:prstGeom prst="rect">
                        <a:avLst/>
                      </a:prstGeom>
                      <a:noFill/>
                      <a:extLst/>
                    </p:spPr>
                  </p:pic>
                </p:oleObj>
              </mc:Fallback>
            </mc:AlternateContent>
          </a:graphicData>
        </a:graphic>
      </p:graphicFrame>
      <p:graphicFrame>
        <p:nvGraphicFramePr>
          <p:cNvPr id="617477" name="Object 5"/>
          <p:cNvGraphicFramePr>
            <a:graphicFrameLocks noChangeAspect="1"/>
          </p:cNvGraphicFramePr>
          <p:nvPr>
            <p:extLst>
              <p:ext uri="{D42A27DB-BD31-4B8C-83A1-F6EECF244321}">
                <p14:modId xmlns:p14="http://schemas.microsoft.com/office/powerpoint/2010/main" val="4161632947"/>
              </p:ext>
            </p:extLst>
          </p:nvPr>
        </p:nvGraphicFramePr>
        <p:xfrm>
          <a:off x="7251700" y="1200150"/>
          <a:ext cx="1457325" cy="1004888"/>
        </p:xfrm>
        <a:graphic>
          <a:graphicData uri="http://schemas.openxmlformats.org/presentationml/2006/ole">
            <mc:AlternateContent xmlns:mc="http://schemas.openxmlformats.org/markup-compatibility/2006">
              <mc:Choice xmlns:v="urn:schemas-microsoft-com:vml" Requires="v">
                <p:oleObj spid="_x0000_s617804" name="Equation" r:id="rId6" imgW="1028520" imgH="711000" progId="Equation.DSMT4">
                  <p:embed/>
                </p:oleObj>
              </mc:Choice>
              <mc:Fallback>
                <p:oleObj name="Equation" r:id="rId6" imgW="1028520" imgH="711000" progId="Equation.DSMT4">
                  <p:embed/>
                  <p:pic>
                    <p:nvPicPr>
                      <p:cNvPr id="0" name="Picture 5"/>
                      <p:cNvPicPr>
                        <a:picLocks noChangeAspect="1" noChangeArrowheads="1"/>
                      </p:cNvPicPr>
                      <p:nvPr/>
                    </p:nvPicPr>
                    <p:blipFill>
                      <a:blip r:embed="rId7"/>
                      <a:srcRect/>
                      <a:stretch>
                        <a:fillRect/>
                      </a:stretch>
                    </p:blipFill>
                    <p:spPr bwMode="auto">
                      <a:xfrm>
                        <a:off x="7251700" y="1200150"/>
                        <a:ext cx="1457325" cy="1004888"/>
                      </a:xfrm>
                      <a:prstGeom prst="rect">
                        <a:avLst/>
                      </a:prstGeom>
                      <a:solidFill>
                        <a:schemeClr val="accent6">
                          <a:lumMod val="40000"/>
                          <a:lumOff val="60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617478" name="Object 6"/>
          <p:cNvGraphicFramePr>
            <a:graphicFrameLocks noChangeAspect="1"/>
          </p:cNvGraphicFramePr>
          <p:nvPr>
            <p:extLst>
              <p:ext uri="{D42A27DB-BD31-4B8C-83A1-F6EECF244321}">
                <p14:modId xmlns:p14="http://schemas.microsoft.com/office/powerpoint/2010/main" val="3577994726"/>
              </p:ext>
            </p:extLst>
          </p:nvPr>
        </p:nvGraphicFramePr>
        <p:xfrm>
          <a:off x="373064" y="5342397"/>
          <a:ext cx="8046660" cy="1460425"/>
        </p:xfrm>
        <a:graphic>
          <a:graphicData uri="http://schemas.openxmlformats.org/presentationml/2006/ole">
            <mc:AlternateContent xmlns:mc="http://schemas.openxmlformats.org/markup-compatibility/2006">
              <mc:Choice xmlns:v="urn:schemas-microsoft-com:vml" Requires="v">
                <p:oleObj spid="_x0000_s617805" name="Equation" r:id="rId8" imgW="4787640" imgH="863280" progId="Equation.DSMT4">
                  <p:embed/>
                </p:oleObj>
              </mc:Choice>
              <mc:Fallback>
                <p:oleObj name="Equation" r:id="rId8" imgW="4787640" imgH="86328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064" y="5342397"/>
                        <a:ext cx="8046660" cy="1460425"/>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04256812"/>
              </p:ext>
            </p:extLst>
          </p:nvPr>
        </p:nvGraphicFramePr>
        <p:xfrm>
          <a:off x="5796769" y="4249988"/>
          <a:ext cx="3005138" cy="325438"/>
        </p:xfrm>
        <a:graphic>
          <a:graphicData uri="http://schemas.openxmlformats.org/presentationml/2006/ole">
            <mc:AlternateContent xmlns:mc="http://schemas.openxmlformats.org/markup-compatibility/2006">
              <mc:Choice xmlns:v="urn:schemas-microsoft-com:vml" Requires="v">
                <p:oleObj spid="_x0000_s617806" name="Equation" r:id="rId10" imgW="1866600" imgH="203040" progId="Equation.DSMT4">
                  <p:embed/>
                </p:oleObj>
              </mc:Choice>
              <mc:Fallback>
                <p:oleObj name="Equation" r:id="rId10" imgW="1866600" imgH="203040" progId="Equation.DSMT4">
                  <p:embed/>
                  <p:pic>
                    <p:nvPicPr>
                      <p:cNvPr id="0" name="Object 5"/>
                      <p:cNvPicPr>
                        <a:picLocks noChangeAspect="1" noChangeArrowheads="1"/>
                      </p:cNvPicPr>
                      <p:nvPr/>
                    </p:nvPicPr>
                    <p:blipFill>
                      <a:blip r:embed="rId11"/>
                      <a:srcRect/>
                      <a:stretch>
                        <a:fillRect/>
                      </a:stretch>
                    </p:blipFill>
                    <p:spPr bwMode="auto">
                      <a:xfrm>
                        <a:off x="5796769" y="4249988"/>
                        <a:ext cx="3005138" cy="325438"/>
                      </a:xfrm>
                      <a:prstGeom prst="rect">
                        <a:avLst/>
                      </a:prstGeom>
                      <a:solidFill>
                        <a:schemeClr val="accent6">
                          <a:lumMod val="40000"/>
                          <a:lumOff val="60000"/>
                          <a:alpha val="50000"/>
                        </a:schemeClr>
                      </a:solidFill>
                      <a:ln w="28575">
                        <a:solidFill>
                          <a:schemeClr val="accent2">
                            <a:lumMod val="60000"/>
                            <a:lumOff val="40000"/>
                          </a:schemeClr>
                        </a:solidFill>
                        <a:miter lim="800000"/>
                        <a:headEnd/>
                        <a:tailEnd/>
                      </a:ln>
                    </p:spPr>
                  </p:pic>
                </p:oleObj>
              </mc:Fallback>
            </mc:AlternateContent>
          </a:graphicData>
        </a:graphic>
      </p:graphicFrame>
      <p:sp>
        <p:nvSpPr>
          <p:cNvPr id="3" name="矩形 2"/>
          <p:cNvSpPr/>
          <p:nvPr/>
        </p:nvSpPr>
        <p:spPr bwMode="auto">
          <a:xfrm>
            <a:off x="4283969" y="3717032"/>
            <a:ext cx="1981030" cy="313509"/>
          </a:xfrm>
          <a:prstGeom prst="rect">
            <a:avLst/>
          </a:prstGeom>
          <a:noFill/>
          <a:ln w="19050"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11195707"/>
              </p:ext>
            </p:extLst>
          </p:nvPr>
        </p:nvGraphicFramePr>
        <p:xfrm>
          <a:off x="6939875" y="5953596"/>
          <a:ext cx="1819275" cy="365125"/>
        </p:xfrm>
        <a:graphic>
          <a:graphicData uri="http://schemas.openxmlformats.org/presentationml/2006/ole">
            <mc:AlternateContent xmlns:mc="http://schemas.openxmlformats.org/markup-compatibility/2006">
              <mc:Choice xmlns:v="urn:schemas-microsoft-com:vml" Requires="v">
                <p:oleObj spid="_x0000_s617807" name="Equation" r:id="rId12" imgW="1130040" imgH="228600" progId="Equation.DSMT4">
                  <p:embed/>
                </p:oleObj>
              </mc:Choice>
              <mc:Fallback>
                <p:oleObj name="Equation" r:id="rId12" imgW="1130040" imgH="228600" progId="Equation.DSMT4">
                  <p:embed/>
                  <p:pic>
                    <p:nvPicPr>
                      <p:cNvPr id="0" name="对象 1"/>
                      <p:cNvPicPr>
                        <a:picLocks noChangeAspect="1" noChangeArrowheads="1"/>
                      </p:cNvPicPr>
                      <p:nvPr/>
                    </p:nvPicPr>
                    <p:blipFill>
                      <a:blip r:embed="rId13"/>
                      <a:srcRect/>
                      <a:stretch>
                        <a:fillRect/>
                      </a:stretch>
                    </p:blipFill>
                    <p:spPr bwMode="auto">
                      <a:xfrm>
                        <a:off x="6939875" y="5953596"/>
                        <a:ext cx="1819275" cy="365125"/>
                      </a:xfrm>
                      <a:prstGeom prst="rect">
                        <a:avLst/>
                      </a:prstGeom>
                      <a:solidFill>
                        <a:schemeClr val="accent6">
                          <a:lumMod val="40000"/>
                          <a:lumOff val="60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747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ltLang="zh-CN"/>
              <a:t>5.1.4 </a:t>
            </a:r>
            <a:r>
              <a:rPr lang="zh-CN" altLang="en-US"/>
              <a:t>共振中的轨道演化</a:t>
            </a:r>
          </a:p>
        </p:txBody>
      </p:sp>
      <p:graphicFrame>
        <p:nvGraphicFramePr>
          <p:cNvPr id="618500" name="Object 4"/>
          <p:cNvGraphicFramePr>
            <a:graphicFrameLocks noChangeAspect="1"/>
          </p:cNvGraphicFramePr>
          <p:nvPr>
            <p:extLst>
              <p:ext uri="{D42A27DB-BD31-4B8C-83A1-F6EECF244321}">
                <p14:modId xmlns:p14="http://schemas.microsoft.com/office/powerpoint/2010/main" val="4066943842"/>
              </p:ext>
            </p:extLst>
          </p:nvPr>
        </p:nvGraphicFramePr>
        <p:xfrm>
          <a:off x="398871" y="2546053"/>
          <a:ext cx="4305300" cy="2197100"/>
        </p:xfrm>
        <a:graphic>
          <a:graphicData uri="http://schemas.openxmlformats.org/presentationml/2006/ole">
            <mc:AlternateContent xmlns:mc="http://schemas.openxmlformats.org/markup-compatibility/2006">
              <mc:Choice xmlns:v="urn:schemas-microsoft-com:vml" Requires="v">
                <p:oleObj spid="_x0000_s618931" name="Equation" r:id="rId4" imgW="2501640" imgH="1269720" progId="Equation.DSMT4">
                  <p:embed/>
                </p:oleObj>
              </mc:Choice>
              <mc:Fallback>
                <p:oleObj name="Equation" r:id="rId4" imgW="2501640" imgH="1269720" progId="Equation.DSMT4">
                  <p:embed/>
                  <p:pic>
                    <p:nvPicPr>
                      <p:cNvPr id="0" name="Picture 4"/>
                      <p:cNvPicPr>
                        <a:picLocks noChangeAspect="1" noChangeArrowheads="1"/>
                      </p:cNvPicPr>
                      <p:nvPr/>
                    </p:nvPicPr>
                    <p:blipFill>
                      <a:blip r:embed="rId5"/>
                      <a:srcRect/>
                      <a:stretch>
                        <a:fillRect/>
                      </a:stretch>
                    </p:blipFill>
                    <p:spPr bwMode="auto">
                      <a:xfrm>
                        <a:off x="398871" y="2546053"/>
                        <a:ext cx="4305300" cy="219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01" name="Object 5"/>
          <p:cNvGraphicFramePr>
            <a:graphicFrameLocks noChangeAspect="1"/>
          </p:cNvGraphicFramePr>
          <p:nvPr>
            <p:extLst>
              <p:ext uri="{D42A27DB-BD31-4B8C-83A1-F6EECF244321}">
                <p14:modId xmlns:p14="http://schemas.microsoft.com/office/powerpoint/2010/main" val="2869377026"/>
              </p:ext>
            </p:extLst>
          </p:nvPr>
        </p:nvGraphicFramePr>
        <p:xfrm>
          <a:off x="7143184" y="1635989"/>
          <a:ext cx="1650522" cy="687344"/>
        </p:xfrm>
        <a:graphic>
          <a:graphicData uri="http://schemas.openxmlformats.org/presentationml/2006/ole">
            <mc:AlternateContent xmlns:mc="http://schemas.openxmlformats.org/markup-compatibility/2006">
              <mc:Choice xmlns:v="urn:schemas-microsoft-com:vml" Requires="v">
                <p:oleObj spid="_x0000_s618932" name="Equation" r:id="rId6" imgW="1091880" imgH="457200" progId="Equation.DSMT4">
                  <p:embed/>
                </p:oleObj>
              </mc:Choice>
              <mc:Fallback>
                <p:oleObj name="Equation" r:id="rId6" imgW="1091880" imgH="4572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184" y="1635989"/>
                        <a:ext cx="1650522" cy="687344"/>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
        <p:nvSpPr>
          <p:cNvPr id="618502" name="Rectangle 6"/>
          <p:cNvSpPr>
            <a:spLocks noChangeArrowheads="1"/>
          </p:cNvSpPr>
          <p:nvPr/>
        </p:nvSpPr>
        <p:spPr bwMode="auto">
          <a:xfrm>
            <a:off x="1490664" y="5859402"/>
            <a:ext cx="3398208" cy="862012"/>
          </a:xfrm>
          <a:prstGeom prst="rect">
            <a:avLst/>
          </a:prstGeom>
          <a:noFill/>
          <a:ln w="19050" algn="ctr">
            <a:solidFill>
              <a:srgbClr val="FF0000"/>
            </a:solidFill>
            <a:prstDash val="sysDash"/>
            <a:miter lim="800000"/>
            <a:headEnd/>
            <a:tailEnd/>
          </a:ln>
          <a:effectLst/>
        </p:spPr>
        <p:txBody>
          <a:bodyPr wrap="square" anchor="ctr">
            <a:spAutoFit/>
          </a:bodyPr>
          <a:lstStyle/>
          <a:p>
            <a:endParaRPr lang="zh-CN" altLang="en-US"/>
          </a:p>
        </p:txBody>
      </p:sp>
      <p:graphicFrame>
        <p:nvGraphicFramePr>
          <p:cNvPr id="618503" name="Object 7"/>
          <p:cNvGraphicFramePr>
            <a:graphicFrameLocks noChangeAspect="1"/>
          </p:cNvGraphicFramePr>
          <p:nvPr>
            <p:extLst>
              <p:ext uri="{D42A27DB-BD31-4B8C-83A1-F6EECF244321}">
                <p14:modId xmlns:p14="http://schemas.microsoft.com/office/powerpoint/2010/main" val="1322598036"/>
              </p:ext>
            </p:extLst>
          </p:nvPr>
        </p:nvGraphicFramePr>
        <p:xfrm>
          <a:off x="5932594" y="6434338"/>
          <a:ext cx="2879725" cy="366713"/>
        </p:xfrm>
        <a:graphic>
          <a:graphicData uri="http://schemas.openxmlformats.org/presentationml/2006/ole">
            <mc:AlternateContent xmlns:mc="http://schemas.openxmlformats.org/markup-compatibility/2006">
              <mc:Choice xmlns:v="urn:schemas-microsoft-com:vml" Requires="v">
                <p:oleObj spid="_x0000_s618933" name="Equation" r:id="rId8" imgW="1790640" imgH="228600" progId="Equation.DSMT4">
                  <p:embed/>
                </p:oleObj>
              </mc:Choice>
              <mc:Fallback>
                <p:oleObj name="Equation" r:id="rId8" imgW="1790640" imgH="22860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2594" y="6434338"/>
                        <a:ext cx="2879725" cy="366713"/>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618504" name="Object 8"/>
          <p:cNvGraphicFramePr>
            <a:graphicFrameLocks noChangeAspect="1"/>
          </p:cNvGraphicFramePr>
          <p:nvPr>
            <p:extLst>
              <p:ext uri="{D42A27DB-BD31-4B8C-83A1-F6EECF244321}">
                <p14:modId xmlns:p14="http://schemas.microsoft.com/office/powerpoint/2010/main" val="1137070422"/>
              </p:ext>
            </p:extLst>
          </p:nvPr>
        </p:nvGraphicFramePr>
        <p:xfrm>
          <a:off x="4888872" y="3468679"/>
          <a:ext cx="3938601" cy="1150690"/>
        </p:xfrm>
        <a:graphic>
          <a:graphicData uri="http://schemas.openxmlformats.org/presentationml/2006/ole">
            <mc:AlternateContent xmlns:mc="http://schemas.openxmlformats.org/markup-compatibility/2006">
              <mc:Choice xmlns:v="urn:schemas-microsoft-com:vml" Requires="v">
                <p:oleObj spid="_x0000_s618934" name="Equation" r:id="rId10" imgW="2781000" imgH="812520" progId="Equation.DSMT4">
                  <p:embed/>
                </p:oleObj>
              </mc:Choice>
              <mc:Fallback>
                <p:oleObj name="Equation" r:id="rId10" imgW="2781000" imgH="812520" progId="Equation.DSMT4">
                  <p:embed/>
                  <p:pic>
                    <p:nvPicPr>
                      <p:cNvPr id="0" name="Picture 8"/>
                      <p:cNvPicPr>
                        <a:picLocks noChangeAspect="1" noChangeArrowheads="1"/>
                      </p:cNvPicPr>
                      <p:nvPr/>
                    </p:nvPicPr>
                    <p:blipFill>
                      <a:blip r:embed="rId11"/>
                      <a:srcRect/>
                      <a:stretch>
                        <a:fillRect/>
                      </a:stretch>
                    </p:blipFill>
                    <p:spPr bwMode="auto">
                      <a:xfrm>
                        <a:off x="4888872" y="3468679"/>
                        <a:ext cx="3938601" cy="115069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08030936"/>
              </p:ext>
            </p:extLst>
          </p:nvPr>
        </p:nvGraphicFramePr>
        <p:xfrm>
          <a:off x="472281" y="930637"/>
          <a:ext cx="5595937" cy="1692275"/>
        </p:xfrm>
        <a:graphic>
          <a:graphicData uri="http://schemas.openxmlformats.org/presentationml/2006/ole">
            <mc:AlternateContent xmlns:mc="http://schemas.openxmlformats.org/markup-compatibility/2006">
              <mc:Choice xmlns:v="urn:schemas-microsoft-com:vml" Requires="v">
                <p:oleObj spid="_x0000_s618935" name="Equation" r:id="rId12" imgW="3251160" imgH="977760" progId="Equation.DSMT4">
                  <p:embed/>
                </p:oleObj>
              </mc:Choice>
              <mc:Fallback>
                <p:oleObj name="Equation" r:id="rId12" imgW="3251160" imgH="977760" progId="Equation.DSMT4">
                  <p:embed/>
                  <p:pic>
                    <p:nvPicPr>
                      <p:cNvPr id="0" name="Object 4"/>
                      <p:cNvPicPr>
                        <a:picLocks noChangeAspect="1" noChangeArrowheads="1"/>
                      </p:cNvPicPr>
                      <p:nvPr/>
                    </p:nvPicPr>
                    <p:blipFill>
                      <a:blip r:embed="rId13"/>
                      <a:srcRect/>
                      <a:stretch>
                        <a:fillRect/>
                      </a:stretch>
                    </p:blipFill>
                    <p:spPr bwMode="auto">
                      <a:xfrm>
                        <a:off x="472281" y="930637"/>
                        <a:ext cx="55959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731212"/>
              </p:ext>
            </p:extLst>
          </p:nvPr>
        </p:nvGraphicFramePr>
        <p:xfrm>
          <a:off x="4405738" y="4808921"/>
          <a:ext cx="4418013" cy="331787"/>
        </p:xfrm>
        <a:graphic>
          <a:graphicData uri="http://schemas.openxmlformats.org/presentationml/2006/ole">
            <mc:AlternateContent xmlns:mc="http://schemas.openxmlformats.org/markup-compatibility/2006">
              <mc:Choice xmlns:v="urn:schemas-microsoft-com:vml" Requires="v">
                <p:oleObj spid="_x0000_s618936" name="Equation" r:id="rId14" imgW="3035160" imgH="228600" progId="Equation.DSMT4">
                  <p:embed/>
                </p:oleObj>
              </mc:Choice>
              <mc:Fallback>
                <p:oleObj name="Equation" r:id="rId14" imgW="3035160" imgH="228600" progId="Equation.DSMT4">
                  <p:embed/>
                  <p:pic>
                    <p:nvPicPr>
                      <p:cNvPr id="0" name="Object 8"/>
                      <p:cNvPicPr>
                        <a:picLocks noChangeAspect="1" noChangeArrowheads="1"/>
                      </p:cNvPicPr>
                      <p:nvPr/>
                    </p:nvPicPr>
                    <p:blipFill>
                      <a:blip r:embed="rId15"/>
                      <a:srcRect/>
                      <a:stretch>
                        <a:fillRect/>
                      </a:stretch>
                    </p:blipFill>
                    <p:spPr bwMode="auto">
                      <a:xfrm>
                        <a:off x="4405738" y="4808921"/>
                        <a:ext cx="4418013" cy="33178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2749883350"/>
              </p:ext>
            </p:extLst>
          </p:nvPr>
        </p:nvGraphicFramePr>
        <p:xfrm>
          <a:off x="414964" y="4686481"/>
          <a:ext cx="8502650" cy="2020888"/>
        </p:xfrm>
        <a:graphic>
          <a:graphicData uri="http://schemas.openxmlformats.org/presentationml/2006/ole">
            <mc:AlternateContent xmlns:mc="http://schemas.openxmlformats.org/markup-compatibility/2006">
              <mc:Choice xmlns:v="urn:schemas-microsoft-com:vml" Requires="v">
                <p:oleObj spid="_x0000_s618937" name="Equation" r:id="rId16" imgW="4940280" imgH="1168200" progId="Equation.DSMT4">
                  <p:embed/>
                </p:oleObj>
              </mc:Choice>
              <mc:Fallback>
                <p:oleObj name="Equation" r:id="rId16" imgW="4940280" imgH="1168200" progId="Equation.DSMT4">
                  <p:embed/>
                  <p:pic>
                    <p:nvPicPr>
                      <p:cNvPr id="0" name=""/>
                      <p:cNvPicPr>
                        <a:picLocks noChangeAspect="1" noChangeArrowheads="1"/>
                      </p:cNvPicPr>
                      <p:nvPr/>
                    </p:nvPicPr>
                    <p:blipFill>
                      <a:blip r:embed="rId17"/>
                      <a:srcRect/>
                      <a:stretch>
                        <a:fillRect/>
                      </a:stretch>
                    </p:blipFill>
                    <p:spPr bwMode="auto">
                      <a:xfrm>
                        <a:off x="414964" y="4686481"/>
                        <a:ext cx="8502650" cy="202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8500"/>
                                        </p:tgtEl>
                                        <p:attrNameLst>
                                          <p:attrName>style.visibility</p:attrName>
                                        </p:attrNameLst>
                                      </p:cBhvr>
                                      <p:to>
                                        <p:strVal val="visible"/>
                                      </p:to>
                                    </p:set>
                                    <p:animEffect transition="in" filter="fade">
                                      <p:cBhvr>
                                        <p:cTn id="7" dur="1000"/>
                                        <p:tgtEl>
                                          <p:spTgt spid="618500"/>
                                        </p:tgtEl>
                                      </p:cBhvr>
                                    </p:animEffect>
                                    <p:anim calcmode="lin" valueType="num">
                                      <p:cBhvr>
                                        <p:cTn id="8" dur="1000" fill="hold"/>
                                        <p:tgtEl>
                                          <p:spTgt spid="618500"/>
                                        </p:tgtEl>
                                        <p:attrNameLst>
                                          <p:attrName>ppt_x</p:attrName>
                                        </p:attrNameLst>
                                      </p:cBhvr>
                                      <p:tavLst>
                                        <p:tav tm="0">
                                          <p:val>
                                            <p:strVal val="#ppt_x"/>
                                          </p:val>
                                        </p:tav>
                                        <p:tav tm="100000">
                                          <p:val>
                                            <p:strVal val="#ppt_x"/>
                                          </p:val>
                                        </p:tav>
                                      </p:tavLst>
                                    </p:anim>
                                    <p:anim calcmode="lin" valueType="num">
                                      <p:cBhvr>
                                        <p:cTn id="9" dur="1000" fill="hold"/>
                                        <p:tgtEl>
                                          <p:spTgt spid="6185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1850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1850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618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ltLang="zh-CN"/>
              <a:t>5.1.4 </a:t>
            </a:r>
            <a:r>
              <a:rPr lang="zh-CN" altLang="en-US"/>
              <a:t>共振中的轨道演化</a:t>
            </a:r>
          </a:p>
        </p:txBody>
      </p:sp>
      <p:graphicFrame>
        <p:nvGraphicFramePr>
          <p:cNvPr id="619524" name="Object 4"/>
          <p:cNvGraphicFramePr>
            <a:graphicFrameLocks noChangeAspect="1"/>
          </p:cNvGraphicFramePr>
          <p:nvPr>
            <p:extLst>
              <p:ext uri="{D42A27DB-BD31-4B8C-83A1-F6EECF244321}">
                <p14:modId xmlns:p14="http://schemas.microsoft.com/office/powerpoint/2010/main" val="1588689889"/>
              </p:ext>
            </p:extLst>
          </p:nvPr>
        </p:nvGraphicFramePr>
        <p:xfrm>
          <a:off x="370663" y="965520"/>
          <a:ext cx="8315325" cy="1831975"/>
        </p:xfrm>
        <a:graphic>
          <a:graphicData uri="http://schemas.openxmlformats.org/presentationml/2006/ole">
            <mc:AlternateContent xmlns:mc="http://schemas.openxmlformats.org/markup-compatibility/2006">
              <mc:Choice xmlns:v="urn:schemas-microsoft-com:vml" Requires="v">
                <p:oleObj spid="_x0000_s619973" name="Equation" r:id="rId3" imgW="4838400" imgH="1066680" progId="Equation.DSMT4">
                  <p:embed/>
                </p:oleObj>
              </mc:Choice>
              <mc:Fallback>
                <p:oleObj name="Equation" r:id="rId3" imgW="4838400" imgH="1066680" progId="Equation.DSMT4">
                  <p:embed/>
                  <p:pic>
                    <p:nvPicPr>
                      <p:cNvPr id="0" name="Picture 4"/>
                      <p:cNvPicPr>
                        <a:picLocks noChangeAspect="1" noChangeArrowheads="1"/>
                      </p:cNvPicPr>
                      <p:nvPr/>
                    </p:nvPicPr>
                    <p:blipFill>
                      <a:blip r:embed="rId4"/>
                      <a:srcRect/>
                      <a:stretch>
                        <a:fillRect/>
                      </a:stretch>
                    </p:blipFill>
                    <p:spPr bwMode="auto">
                      <a:xfrm>
                        <a:off x="370663" y="965520"/>
                        <a:ext cx="8315325" cy="1831975"/>
                      </a:xfrm>
                      <a:prstGeom prst="rect">
                        <a:avLst/>
                      </a:prstGeom>
                      <a:noFill/>
                      <a:ln>
                        <a:noFill/>
                      </a:ln>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8575">
                            <a:solidFill>
                              <a:srgbClr val="333399"/>
                            </a:solidFill>
                            <a:miter lim="800000"/>
                            <a:headEnd/>
                            <a:tailEnd/>
                          </a14:hiddenLine>
                        </a:ext>
                      </a:extLst>
                    </p:spPr>
                  </p:pic>
                </p:oleObj>
              </mc:Fallback>
            </mc:AlternateContent>
          </a:graphicData>
        </a:graphic>
      </p:graphicFrame>
      <p:graphicFrame>
        <p:nvGraphicFramePr>
          <p:cNvPr id="619526" name="Object 6"/>
          <p:cNvGraphicFramePr>
            <a:graphicFrameLocks noChangeAspect="1"/>
          </p:cNvGraphicFramePr>
          <p:nvPr>
            <p:extLst>
              <p:ext uri="{D42A27DB-BD31-4B8C-83A1-F6EECF244321}">
                <p14:modId xmlns:p14="http://schemas.microsoft.com/office/powerpoint/2010/main" val="1267074036"/>
              </p:ext>
            </p:extLst>
          </p:nvPr>
        </p:nvGraphicFramePr>
        <p:xfrm>
          <a:off x="5473701" y="1806469"/>
          <a:ext cx="3304540" cy="1077729"/>
        </p:xfrm>
        <a:graphic>
          <a:graphicData uri="http://schemas.openxmlformats.org/presentationml/2006/ole">
            <mc:AlternateContent xmlns:mc="http://schemas.openxmlformats.org/markup-compatibility/2006">
              <mc:Choice xmlns:v="urn:schemas-microsoft-com:vml" Requires="v">
                <p:oleObj spid="_x0000_s619974" name="Equation" r:id="rId5" imgW="2412720" imgH="787320" progId="Equation.DSMT4">
                  <p:embed/>
                </p:oleObj>
              </mc:Choice>
              <mc:Fallback>
                <p:oleObj name="Equation" r:id="rId5" imgW="2412720" imgH="787320" progId="Equation.DSMT4">
                  <p:embed/>
                  <p:pic>
                    <p:nvPicPr>
                      <p:cNvPr id="0" name="Picture 6"/>
                      <p:cNvPicPr>
                        <a:picLocks noChangeAspect="1" noChangeArrowheads="1"/>
                      </p:cNvPicPr>
                      <p:nvPr/>
                    </p:nvPicPr>
                    <p:blipFill>
                      <a:blip r:embed="rId6"/>
                      <a:srcRect/>
                      <a:stretch>
                        <a:fillRect/>
                      </a:stretch>
                    </p:blipFill>
                    <p:spPr bwMode="auto">
                      <a:xfrm>
                        <a:off x="5473701" y="1806469"/>
                        <a:ext cx="3304540" cy="1077729"/>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pSp>
        <p:nvGrpSpPr>
          <p:cNvPr id="619531" name="Group 11"/>
          <p:cNvGrpSpPr>
            <a:grpSpLocks/>
          </p:cNvGrpSpPr>
          <p:nvPr/>
        </p:nvGrpSpPr>
        <p:grpSpPr bwMode="auto">
          <a:xfrm>
            <a:off x="303213" y="2908156"/>
            <a:ext cx="8450263" cy="2967037"/>
            <a:chOff x="191" y="1854"/>
            <a:chExt cx="5323" cy="1869"/>
          </a:xfrm>
        </p:grpSpPr>
        <p:graphicFrame>
          <p:nvGraphicFramePr>
            <p:cNvPr id="619527" name="Object 7"/>
            <p:cNvGraphicFramePr>
              <a:graphicFrameLocks noChangeAspect="1"/>
            </p:cNvGraphicFramePr>
            <p:nvPr>
              <p:extLst>
                <p:ext uri="{D42A27DB-BD31-4B8C-83A1-F6EECF244321}">
                  <p14:modId xmlns:p14="http://schemas.microsoft.com/office/powerpoint/2010/main" val="4033464954"/>
                </p:ext>
              </p:extLst>
            </p:nvPr>
          </p:nvGraphicFramePr>
          <p:xfrm>
            <a:off x="191" y="1854"/>
            <a:ext cx="3785" cy="1869"/>
          </p:xfrm>
          <a:graphic>
            <a:graphicData uri="http://schemas.openxmlformats.org/presentationml/2006/ole">
              <mc:AlternateContent xmlns:mc="http://schemas.openxmlformats.org/markup-compatibility/2006">
                <mc:Choice xmlns:v="urn:schemas-microsoft-com:vml" Requires="v">
                  <p:oleObj spid="_x0000_s619975" name="Equation" r:id="rId7" imgW="3568680" imgH="1752480" progId="Equation.DSMT4">
                    <p:embed/>
                  </p:oleObj>
                </mc:Choice>
                <mc:Fallback>
                  <p:oleObj name="Equation" r:id="rId7" imgW="3568680" imgH="1752480" progId="Equation.DSMT4">
                    <p:embed/>
                    <p:pic>
                      <p:nvPicPr>
                        <p:cNvPr id="0" name="Picture 7"/>
                        <p:cNvPicPr>
                          <a:picLocks noChangeAspect="1" noChangeArrowheads="1"/>
                        </p:cNvPicPr>
                        <p:nvPr/>
                      </p:nvPicPr>
                      <p:blipFill>
                        <a:blip r:embed="rId8"/>
                        <a:srcRect/>
                        <a:stretch>
                          <a:fillRect/>
                        </a:stretch>
                      </p:blipFill>
                      <p:spPr bwMode="auto">
                        <a:xfrm>
                          <a:off x="191" y="1854"/>
                          <a:ext cx="3785" cy="1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9528" name="Object 8"/>
            <p:cNvGraphicFramePr>
              <a:graphicFrameLocks noChangeAspect="1"/>
            </p:cNvGraphicFramePr>
            <p:nvPr>
              <p:extLst>
                <p:ext uri="{D42A27DB-BD31-4B8C-83A1-F6EECF244321}">
                  <p14:modId xmlns:p14="http://schemas.microsoft.com/office/powerpoint/2010/main" val="2567581553"/>
                </p:ext>
              </p:extLst>
            </p:nvPr>
          </p:nvGraphicFramePr>
          <p:xfrm>
            <a:off x="4129" y="2550"/>
            <a:ext cx="1385" cy="558"/>
          </p:xfrm>
          <a:graphic>
            <a:graphicData uri="http://schemas.openxmlformats.org/presentationml/2006/ole">
              <mc:AlternateContent xmlns:mc="http://schemas.openxmlformats.org/markup-compatibility/2006">
                <mc:Choice xmlns:v="urn:schemas-microsoft-com:vml" Requires="v">
                  <p:oleObj spid="_x0000_s619976" name="Equation" r:id="rId9" imgW="1511280" imgH="609480" progId="Equation.DSMT4">
                    <p:embed/>
                  </p:oleObj>
                </mc:Choice>
                <mc:Fallback>
                  <p:oleObj name="Equation" r:id="rId9" imgW="1511280" imgH="609480" progId="Equation.DSMT4">
                    <p:embed/>
                    <p:pic>
                      <p:nvPicPr>
                        <p:cNvPr id="0" name="Picture 8"/>
                        <p:cNvPicPr>
                          <a:picLocks noChangeAspect="1" noChangeArrowheads="1"/>
                        </p:cNvPicPr>
                        <p:nvPr/>
                      </p:nvPicPr>
                      <p:blipFill>
                        <a:blip r:embed="rId10"/>
                        <a:srcRect/>
                        <a:stretch>
                          <a:fillRect/>
                        </a:stretch>
                      </p:blipFill>
                      <p:spPr bwMode="auto">
                        <a:xfrm>
                          <a:off x="4129" y="2550"/>
                          <a:ext cx="1385" cy="558"/>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pSp>
      <p:graphicFrame>
        <p:nvGraphicFramePr>
          <p:cNvPr id="619530" name="Object 10"/>
          <p:cNvGraphicFramePr>
            <a:graphicFrameLocks noChangeAspect="1"/>
          </p:cNvGraphicFramePr>
          <p:nvPr/>
        </p:nvGraphicFramePr>
        <p:xfrm>
          <a:off x="209550" y="5935663"/>
          <a:ext cx="8347075" cy="871537"/>
        </p:xfrm>
        <a:graphic>
          <a:graphicData uri="http://schemas.openxmlformats.org/presentationml/2006/ole">
            <mc:AlternateContent xmlns:mc="http://schemas.openxmlformats.org/markup-compatibility/2006">
              <mc:Choice xmlns:v="urn:schemas-microsoft-com:vml" Requires="v">
                <p:oleObj spid="_x0000_s619977" name="Equation" r:id="rId11" imgW="4889160" imgH="507960" progId="Equation.DSMT4">
                  <p:embed/>
                </p:oleObj>
              </mc:Choice>
              <mc:Fallback>
                <p:oleObj name="Equation" r:id="rId11" imgW="4889160" imgH="50796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550" y="5935663"/>
                        <a:ext cx="8347075"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1468437" y="2002590"/>
            <a:ext cx="2075951" cy="769441"/>
          </a:xfrm>
          <a:prstGeom prst="rect">
            <a:avLst/>
          </a:prstGeom>
          <a:solidFill>
            <a:schemeClr val="accent6">
              <a:lumMod val="40000"/>
              <a:lumOff val="60000"/>
              <a:alpha val="49000"/>
            </a:schemeClr>
          </a:solidFill>
          <a:ln w="19050">
            <a:solidFill>
              <a:srgbClr val="FF0000"/>
            </a:solidFill>
            <a:prstDash val="sysDash"/>
          </a:ln>
        </p:spPr>
        <p:txBody>
          <a:bodyPr wrap="square" rtlCol="0">
            <a:spAutoFit/>
          </a:bodyPr>
          <a:lstStyle/>
          <a:p>
            <a:pPr algn="ctr"/>
            <a:r>
              <a:rPr lang="en-US" altLang="zh-CN" sz="4400" dirty="0" smtClean="0">
                <a:solidFill>
                  <a:srgbClr val="FF0000"/>
                </a:solidFill>
              </a:rPr>
              <a:t>0</a:t>
            </a:r>
            <a:endParaRPr lang="zh-CN" altLang="en-US" sz="4400" dirty="0">
              <a:solidFill>
                <a:srgbClr val="FF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65356318"/>
              </p:ext>
            </p:extLst>
          </p:nvPr>
        </p:nvGraphicFramePr>
        <p:xfrm>
          <a:off x="7513638" y="5665697"/>
          <a:ext cx="1219200" cy="312737"/>
        </p:xfrm>
        <a:graphic>
          <a:graphicData uri="http://schemas.openxmlformats.org/presentationml/2006/ole">
            <mc:AlternateContent xmlns:mc="http://schemas.openxmlformats.org/markup-compatibility/2006">
              <mc:Choice xmlns:v="urn:schemas-microsoft-com:vml" Requires="v">
                <p:oleObj spid="_x0000_s619978" name="Equation" r:id="rId13" imgW="888840" imgH="228600" progId="Equation.DSMT4">
                  <p:embed/>
                </p:oleObj>
              </mc:Choice>
              <mc:Fallback>
                <p:oleObj name="Equation" r:id="rId13" imgW="888840" imgH="228600" progId="Equation.DSMT4">
                  <p:embed/>
                  <p:pic>
                    <p:nvPicPr>
                      <p:cNvPr id="0" name="Object 6"/>
                      <p:cNvPicPr>
                        <a:picLocks noChangeAspect="1" noChangeArrowheads="1"/>
                      </p:cNvPicPr>
                      <p:nvPr/>
                    </p:nvPicPr>
                    <p:blipFill>
                      <a:blip r:embed="rId14"/>
                      <a:srcRect/>
                      <a:stretch>
                        <a:fillRect/>
                      </a:stretch>
                    </p:blipFill>
                    <p:spPr bwMode="auto">
                      <a:xfrm>
                        <a:off x="7513638" y="5665697"/>
                        <a:ext cx="1219200" cy="31273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7995122"/>
              </p:ext>
            </p:extLst>
          </p:nvPr>
        </p:nvGraphicFramePr>
        <p:xfrm>
          <a:off x="6735354" y="3327945"/>
          <a:ext cx="2020888" cy="590550"/>
        </p:xfrm>
        <a:graphic>
          <a:graphicData uri="http://schemas.openxmlformats.org/presentationml/2006/ole">
            <mc:AlternateContent xmlns:mc="http://schemas.openxmlformats.org/markup-compatibility/2006">
              <mc:Choice xmlns:v="urn:schemas-microsoft-com:vml" Requires="v">
                <p:oleObj spid="_x0000_s619979" name="Equation" r:id="rId15" imgW="1473120" imgH="431640" progId="Equation.DSMT4">
                  <p:embed/>
                </p:oleObj>
              </mc:Choice>
              <mc:Fallback>
                <p:oleObj name="Equation" r:id="rId15" imgW="1473120" imgH="431640" progId="Equation.DSMT4">
                  <p:embed/>
                  <p:pic>
                    <p:nvPicPr>
                      <p:cNvPr id="0" name="对象 4"/>
                      <p:cNvPicPr>
                        <a:picLocks noChangeAspect="1" noChangeArrowheads="1"/>
                      </p:cNvPicPr>
                      <p:nvPr/>
                    </p:nvPicPr>
                    <p:blipFill>
                      <a:blip r:embed="rId16"/>
                      <a:srcRect/>
                      <a:stretch>
                        <a:fillRect/>
                      </a:stretch>
                    </p:blipFill>
                    <p:spPr bwMode="auto">
                      <a:xfrm>
                        <a:off x="6735354" y="3327945"/>
                        <a:ext cx="2020888" cy="59055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95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19531"/>
                                        </p:tgtEl>
                                        <p:attrNameLst>
                                          <p:attrName>style.visibility</p:attrName>
                                        </p:attrNameLst>
                                      </p:cBhvr>
                                      <p:to>
                                        <p:strVal val="visible"/>
                                      </p:to>
                                    </p:set>
                                    <p:animEffect transition="in" filter="blinds(horizontal)">
                                      <p:cBhvr>
                                        <p:cTn id="16" dur="500"/>
                                        <p:tgtEl>
                                          <p:spTgt spid="619531"/>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19530"/>
                                        </p:tgtEl>
                                        <p:attrNameLst>
                                          <p:attrName>style.visibility</p:attrName>
                                        </p:attrNameLst>
                                      </p:cBhvr>
                                      <p:to>
                                        <p:strVal val="visible"/>
                                      </p:to>
                                    </p:set>
                                    <p:animEffect transition="in" filter="blinds(horizontal)">
                                      <p:cBhvr>
                                        <p:cTn id="24" dur="500"/>
                                        <p:tgtEl>
                                          <p:spTgt spid="619530"/>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ltLang="zh-CN"/>
              <a:t>5.1.4 </a:t>
            </a:r>
            <a:r>
              <a:rPr lang="zh-CN" altLang="en-US"/>
              <a:t>共振中的轨道演化</a:t>
            </a:r>
          </a:p>
        </p:txBody>
      </p:sp>
      <p:graphicFrame>
        <p:nvGraphicFramePr>
          <p:cNvPr id="620548" name="Object 4"/>
          <p:cNvGraphicFramePr>
            <a:graphicFrameLocks noChangeAspect="1"/>
          </p:cNvGraphicFramePr>
          <p:nvPr/>
        </p:nvGraphicFramePr>
        <p:xfrm>
          <a:off x="274986" y="944563"/>
          <a:ext cx="5892350" cy="3547151"/>
        </p:xfrm>
        <a:graphic>
          <a:graphicData uri="http://schemas.openxmlformats.org/presentationml/2006/ole">
            <mc:AlternateContent xmlns:mc="http://schemas.openxmlformats.org/markup-compatibility/2006">
              <mc:Choice xmlns:v="urn:schemas-microsoft-com:vml" Requires="v">
                <p:oleObj spid="_x0000_s620735" name="Equation" r:id="rId4" imgW="3517560" imgH="2108160" progId="Equation.DSMT4">
                  <p:embed/>
                </p:oleObj>
              </mc:Choice>
              <mc:Fallback>
                <p:oleObj name="Equation" r:id="rId4" imgW="3517560" imgH="210816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986" y="944563"/>
                        <a:ext cx="5892350" cy="3547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0550" name="Object 6"/>
          <p:cNvGraphicFramePr>
            <a:graphicFrameLocks noChangeAspect="1"/>
          </p:cNvGraphicFramePr>
          <p:nvPr>
            <p:extLst>
              <p:ext uri="{D42A27DB-BD31-4B8C-83A1-F6EECF244321}">
                <p14:modId xmlns:p14="http://schemas.microsoft.com/office/powerpoint/2010/main" val="452766454"/>
              </p:ext>
            </p:extLst>
          </p:nvPr>
        </p:nvGraphicFramePr>
        <p:xfrm>
          <a:off x="5881498" y="1025169"/>
          <a:ext cx="3189203" cy="3245060"/>
        </p:xfrm>
        <a:graphic>
          <a:graphicData uri="http://schemas.openxmlformats.org/presentationml/2006/ole">
            <mc:AlternateContent xmlns:mc="http://schemas.openxmlformats.org/markup-compatibility/2006">
              <mc:Choice xmlns:v="urn:schemas-microsoft-com:vml" Requires="v">
                <p:oleObj spid="_x0000_s620736" name="Equation" r:id="rId6" imgW="2197080" imgH="2222280" progId="Equation.DSMT4">
                  <p:embed/>
                </p:oleObj>
              </mc:Choice>
              <mc:Fallback>
                <p:oleObj name="Equation" r:id="rId6" imgW="2197080" imgH="2222280" progId="Equation.DSMT4">
                  <p:embed/>
                  <p:pic>
                    <p:nvPicPr>
                      <p:cNvPr id="0" name="Picture 6"/>
                      <p:cNvPicPr>
                        <a:picLocks noChangeAspect="1" noChangeArrowheads="1"/>
                      </p:cNvPicPr>
                      <p:nvPr/>
                    </p:nvPicPr>
                    <p:blipFill>
                      <a:blip r:embed="rId7"/>
                      <a:srcRect/>
                      <a:stretch>
                        <a:fillRect/>
                      </a:stretch>
                    </p:blipFill>
                    <p:spPr bwMode="auto">
                      <a:xfrm>
                        <a:off x="5881498" y="1025169"/>
                        <a:ext cx="3189203" cy="324506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620551" name="Object 7"/>
          <p:cNvGraphicFramePr>
            <a:graphicFrameLocks noChangeAspect="1"/>
          </p:cNvGraphicFramePr>
          <p:nvPr/>
        </p:nvGraphicFramePr>
        <p:xfrm>
          <a:off x="327435" y="4580000"/>
          <a:ext cx="7785433" cy="2150142"/>
        </p:xfrm>
        <a:graphic>
          <a:graphicData uri="http://schemas.openxmlformats.org/presentationml/2006/ole">
            <mc:AlternateContent xmlns:mc="http://schemas.openxmlformats.org/markup-compatibility/2006">
              <mc:Choice xmlns:v="urn:schemas-microsoft-com:vml" Requires="v">
                <p:oleObj spid="_x0000_s620737" name="Equation" r:id="rId8" imgW="4572000" imgH="1257120" progId="Equation.DSMT4">
                  <p:embed/>
                </p:oleObj>
              </mc:Choice>
              <mc:Fallback>
                <p:oleObj name="Equation" r:id="rId8" imgW="4572000" imgH="125712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435" y="4580000"/>
                        <a:ext cx="7785433" cy="21501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0551"/>
                                        </p:tgtEl>
                                        <p:attrNameLst>
                                          <p:attrName>style.visibility</p:attrName>
                                        </p:attrNameLst>
                                      </p:cBhvr>
                                      <p:to>
                                        <p:strVal val="visible"/>
                                      </p:to>
                                    </p:set>
                                    <p:anim calcmode="lin" valueType="num">
                                      <p:cBhvr additive="base">
                                        <p:cTn id="7" dur="500" fill="hold"/>
                                        <p:tgtEl>
                                          <p:spTgt spid="620551"/>
                                        </p:tgtEl>
                                        <p:attrNameLst>
                                          <p:attrName>ppt_x</p:attrName>
                                        </p:attrNameLst>
                                      </p:cBhvr>
                                      <p:tavLst>
                                        <p:tav tm="0">
                                          <p:val>
                                            <p:strVal val="#ppt_x"/>
                                          </p:val>
                                        </p:tav>
                                        <p:tav tm="100000">
                                          <p:val>
                                            <p:strVal val="#ppt_x"/>
                                          </p:val>
                                        </p:tav>
                                      </p:tavLst>
                                    </p:anim>
                                    <p:anim calcmode="lin" valueType="num">
                                      <p:cBhvr additive="base">
                                        <p:cTn id="8" dur="500" fill="hold"/>
                                        <p:tgtEl>
                                          <p:spTgt spid="620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13" name="Rectangle 9"/>
          <p:cNvSpPr>
            <a:spLocks noGrp="1" noChangeArrowheads="1"/>
          </p:cNvSpPr>
          <p:nvPr>
            <p:ph type="title"/>
          </p:nvPr>
        </p:nvSpPr>
        <p:spPr/>
        <p:txBody>
          <a:bodyPr/>
          <a:lstStyle/>
          <a:p>
            <a:r>
              <a:rPr lang="en-US" altLang="zh-CN"/>
              <a:t>5.1 </a:t>
            </a:r>
            <a:r>
              <a:rPr lang="zh-CN" altLang="en-US"/>
              <a:t>轨道共振基本模型</a:t>
            </a:r>
          </a:p>
        </p:txBody>
      </p:sp>
      <p:pic>
        <p:nvPicPr>
          <p:cNvPr id="533514" name="Picture 10" descr="At the Natural Frequency"/>
          <p:cNvPicPr>
            <a:picLocks noChangeAspect="1" noChangeArrowheads="1" noCrop="1"/>
          </p:cNvPicPr>
          <p:nvPr/>
        </p:nvPicPr>
        <p:blipFill>
          <a:blip r:embed="rId4"/>
          <a:srcRect/>
          <a:stretch>
            <a:fillRect/>
          </a:stretch>
        </p:blipFill>
        <p:spPr bwMode="auto">
          <a:xfrm>
            <a:off x="4541838" y="1143000"/>
            <a:ext cx="4191000" cy="3981450"/>
          </a:xfrm>
          <a:prstGeom prst="rect">
            <a:avLst/>
          </a:prstGeom>
          <a:noFill/>
          <a:ln w="9525">
            <a:noFill/>
            <a:miter lim="800000"/>
            <a:headEnd/>
            <a:tailEnd/>
          </a:ln>
          <a:effectLst/>
        </p:spPr>
      </p:pic>
      <p:graphicFrame>
        <p:nvGraphicFramePr>
          <p:cNvPr id="533515" name="Object 11"/>
          <p:cNvGraphicFramePr>
            <a:graphicFrameLocks noChangeAspect="1"/>
          </p:cNvGraphicFramePr>
          <p:nvPr>
            <p:extLst>
              <p:ext uri="{D42A27DB-BD31-4B8C-83A1-F6EECF244321}">
                <p14:modId xmlns:p14="http://schemas.microsoft.com/office/powerpoint/2010/main" val="1610252841"/>
              </p:ext>
            </p:extLst>
          </p:nvPr>
        </p:nvGraphicFramePr>
        <p:xfrm>
          <a:off x="459099" y="1151843"/>
          <a:ext cx="4481513" cy="4757737"/>
        </p:xfrm>
        <a:graphic>
          <a:graphicData uri="http://schemas.openxmlformats.org/presentationml/2006/ole">
            <mc:AlternateContent xmlns:mc="http://schemas.openxmlformats.org/markup-compatibility/2006">
              <mc:Choice xmlns:v="urn:schemas-microsoft-com:vml" Requires="v">
                <p:oleObj spid="_x0000_s533636" name="Equation" r:id="rId5" imgW="2679480" imgH="2844720" progId="Equation.DSMT4">
                  <p:embed/>
                </p:oleObj>
              </mc:Choice>
              <mc:Fallback>
                <p:oleObj name="Equation" r:id="rId5" imgW="2679480" imgH="2844720" progId="Equation.DSMT4">
                  <p:embed/>
                  <p:pic>
                    <p:nvPicPr>
                      <p:cNvPr id="0" name="Picture 11"/>
                      <p:cNvPicPr>
                        <a:picLocks noChangeAspect="1" noChangeArrowheads="1"/>
                      </p:cNvPicPr>
                      <p:nvPr/>
                    </p:nvPicPr>
                    <p:blipFill>
                      <a:blip r:embed="rId6"/>
                      <a:srcRect/>
                      <a:stretch>
                        <a:fillRect/>
                      </a:stretch>
                    </p:blipFill>
                    <p:spPr bwMode="auto">
                      <a:xfrm>
                        <a:off x="459099" y="1151843"/>
                        <a:ext cx="4481513" cy="475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33518" name="Group 14"/>
          <p:cNvGrpSpPr>
            <a:grpSpLocks/>
          </p:cNvGrpSpPr>
          <p:nvPr/>
        </p:nvGrpSpPr>
        <p:grpSpPr bwMode="auto">
          <a:xfrm>
            <a:off x="657225" y="5354638"/>
            <a:ext cx="3506788" cy="1301750"/>
            <a:chOff x="414" y="3373"/>
            <a:chExt cx="2209" cy="820"/>
          </a:xfrm>
        </p:grpSpPr>
        <p:sp>
          <p:nvSpPr>
            <p:cNvPr id="533516" name="Rectangle 12"/>
            <p:cNvSpPr>
              <a:spLocks noChangeArrowheads="1"/>
            </p:cNvSpPr>
            <p:nvPr/>
          </p:nvSpPr>
          <p:spPr bwMode="auto">
            <a:xfrm>
              <a:off x="930" y="3373"/>
              <a:ext cx="1379" cy="387"/>
            </a:xfrm>
            <a:prstGeom prst="rect">
              <a:avLst/>
            </a:prstGeom>
            <a:noFill/>
            <a:ln w="19050" algn="ctr">
              <a:solidFill>
                <a:srgbClr val="FF0000"/>
              </a:solidFill>
              <a:prstDash val="sysDash"/>
              <a:miter lim="800000"/>
              <a:headEnd/>
              <a:tailEnd/>
            </a:ln>
            <a:effectLst/>
          </p:spPr>
          <p:txBody>
            <a:bodyPr wrap="square" anchor="ctr">
              <a:spAutoFit/>
            </a:bodyPr>
            <a:lstStyle/>
            <a:p>
              <a:endParaRPr lang="zh-CN" altLang="en-US"/>
            </a:p>
          </p:txBody>
        </p:sp>
        <p:graphicFrame>
          <p:nvGraphicFramePr>
            <p:cNvPr id="533517" name="Object 13"/>
            <p:cNvGraphicFramePr>
              <a:graphicFrameLocks noChangeAspect="1"/>
            </p:cNvGraphicFramePr>
            <p:nvPr>
              <p:extLst>
                <p:ext uri="{D42A27DB-BD31-4B8C-83A1-F6EECF244321}">
                  <p14:modId xmlns:p14="http://schemas.microsoft.com/office/powerpoint/2010/main" val="2254175287"/>
                </p:ext>
              </p:extLst>
            </p:nvPr>
          </p:nvGraphicFramePr>
          <p:xfrm>
            <a:off x="414" y="3894"/>
            <a:ext cx="2209" cy="299"/>
          </p:xfrm>
          <a:graphic>
            <a:graphicData uri="http://schemas.openxmlformats.org/presentationml/2006/ole">
              <mc:AlternateContent xmlns:mc="http://schemas.openxmlformats.org/markup-compatibility/2006">
                <mc:Choice xmlns:v="urn:schemas-microsoft-com:vml" Requires="v">
                  <p:oleObj spid="_x0000_s533637" name="Equation" r:id="rId7" imgW="1688760" imgH="228600" progId="Equation.DSMT4">
                    <p:embed/>
                  </p:oleObj>
                </mc:Choice>
                <mc:Fallback>
                  <p:oleObj name="Equation" r:id="rId7" imgW="1688760" imgH="228600" progId="Equation.DSMT4">
                    <p:embed/>
                    <p:pic>
                      <p:nvPicPr>
                        <p:cNvPr id="0" name="Picture 13"/>
                        <p:cNvPicPr>
                          <a:picLocks noChangeAspect="1" noChangeArrowheads="1"/>
                        </p:cNvPicPr>
                        <p:nvPr/>
                      </p:nvPicPr>
                      <p:blipFill>
                        <a:blip r:embed="rId8"/>
                        <a:srcRect/>
                        <a:stretch>
                          <a:fillRect/>
                        </a:stretch>
                      </p:blipFill>
                      <p:spPr bwMode="auto">
                        <a:xfrm>
                          <a:off x="414" y="3894"/>
                          <a:ext cx="220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ltLang="zh-CN" dirty="0"/>
              <a:t>5.1.5 </a:t>
            </a:r>
            <a:r>
              <a:rPr lang="zh-CN" altLang="en-US" dirty="0"/>
              <a:t>共振与单摆</a:t>
            </a:r>
          </a:p>
        </p:txBody>
      </p:sp>
      <p:pic>
        <p:nvPicPr>
          <p:cNvPr id="621572" name="Picture 4"/>
          <p:cNvPicPr>
            <a:picLocks noChangeAspect="1" noChangeArrowheads="1"/>
          </p:cNvPicPr>
          <p:nvPr/>
        </p:nvPicPr>
        <p:blipFill>
          <a:blip r:embed="rId4"/>
          <a:srcRect/>
          <a:stretch>
            <a:fillRect/>
          </a:stretch>
        </p:blipFill>
        <p:spPr bwMode="auto">
          <a:xfrm>
            <a:off x="620713" y="3716338"/>
            <a:ext cx="7620000" cy="2765425"/>
          </a:xfrm>
          <a:prstGeom prst="rect">
            <a:avLst/>
          </a:prstGeom>
          <a:noFill/>
          <a:ln w="9525">
            <a:noFill/>
            <a:miter lim="800000"/>
            <a:headEnd/>
            <a:tailEnd/>
          </a:ln>
          <a:effectLst/>
        </p:spPr>
      </p:pic>
      <p:graphicFrame>
        <p:nvGraphicFramePr>
          <p:cNvPr id="621573" name="Object 5"/>
          <p:cNvGraphicFramePr>
            <a:graphicFrameLocks noChangeAspect="1"/>
          </p:cNvGraphicFramePr>
          <p:nvPr/>
        </p:nvGraphicFramePr>
        <p:xfrm>
          <a:off x="484188" y="1047750"/>
          <a:ext cx="2951162" cy="2351088"/>
        </p:xfrm>
        <a:graphic>
          <a:graphicData uri="http://schemas.openxmlformats.org/presentationml/2006/ole">
            <mc:AlternateContent xmlns:mc="http://schemas.openxmlformats.org/markup-compatibility/2006">
              <mc:Choice xmlns:v="urn:schemas-microsoft-com:vml" Requires="v">
                <p:oleObj spid="_x0000_s621759" name="Equation" r:id="rId5" imgW="1714320" imgH="1358640" progId="Equation.DSMT4">
                  <p:embed/>
                </p:oleObj>
              </mc:Choice>
              <mc:Fallback>
                <p:oleObj name="Equation" r:id="rId5" imgW="1714320" imgH="135864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1047750"/>
                        <a:ext cx="2951162" cy="235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574" name="Object 6"/>
          <p:cNvGraphicFramePr>
            <a:graphicFrameLocks noChangeAspect="1"/>
          </p:cNvGraphicFramePr>
          <p:nvPr>
            <p:extLst>
              <p:ext uri="{D42A27DB-BD31-4B8C-83A1-F6EECF244321}">
                <p14:modId xmlns:p14="http://schemas.microsoft.com/office/powerpoint/2010/main" val="4210790031"/>
              </p:ext>
            </p:extLst>
          </p:nvPr>
        </p:nvGraphicFramePr>
        <p:xfrm>
          <a:off x="2566988" y="1668463"/>
          <a:ext cx="1822450" cy="557212"/>
        </p:xfrm>
        <a:graphic>
          <a:graphicData uri="http://schemas.openxmlformats.org/presentationml/2006/ole">
            <mc:AlternateContent xmlns:mc="http://schemas.openxmlformats.org/markup-compatibility/2006">
              <mc:Choice xmlns:v="urn:schemas-microsoft-com:vml" Requires="v">
                <p:oleObj spid="_x0000_s621760" name="Equation" r:id="rId7" imgW="1244520" imgH="380880" progId="Equation.DSMT4">
                  <p:embed/>
                </p:oleObj>
              </mc:Choice>
              <mc:Fallback>
                <p:oleObj name="Equation" r:id="rId7" imgW="1244520" imgH="3808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6988" y="1668463"/>
                        <a:ext cx="1822450" cy="557212"/>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621575" name="Object 7"/>
          <p:cNvGraphicFramePr>
            <a:graphicFrameLocks noChangeAspect="1"/>
          </p:cNvGraphicFramePr>
          <p:nvPr>
            <p:extLst>
              <p:ext uri="{D42A27DB-BD31-4B8C-83A1-F6EECF244321}">
                <p14:modId xmlns:p14="http://schemas.microsoft.com/office/powerpoint/2010/main" val="675431786"/>
              </p:ext>
            </p:extLst>
          </p:nvPr>
        </p:nvGraphicFramePr>
        <p:xfrm>
          <a:off x="5121275" y="1085850"/>
          <a:ext cx="3228975" cy="2144713"/>
        </p:xfrm>
        <a:graphic>
          <a:graphicData uri="http://schemas.openxmlformats.org/presentationml/2006/ole">
            <mc:AlternateContent xmlns:mc="http://schemas.openxmlformats.org/markup-compatibility/2006">
              <mc:Choice xmlns:v="urn:schemas-microsoft-com:vml" Requires="v">
                <p:oleObj spid="_x0000_s621761" name="Equation" r:id="rId9" imgW="1815840" imgH="1206360" progId="Equation.DSMT4">
                  <p:embed/>
                </p:oleObj>
              </mc:Choice>
              <mc:Fallback>
                <p:oleObj name="Equation" r:id="rId9" imgW="1815840" imgH="1206360" progId="Equation.DSMT4">
                  <p:embed/>
                  <p:pic>
                    <p:nvPicPr>
                      <p:cNvPr id="0" name="Picture 7"/>
                      <p:cNvPicPr>
                        <a:picLocks noChangeAspect="1" noChangeArrowheads="1"/>
                      </p:cNvPicPr>
                      <p:nvPr/>
                    </p:nvPicPr>
                    <p:blipFill>
                      <a:blip r:embed="rId10"/>
                      <a:srcRect/>
                      <a:stretch>
                        <a:fillRect/>
                      </a:stretch>
                    </p:blipFill>
                    <p:spPr bwMode="auto">
                      <a:xfrm>
                        <a:off x="5121275" y="1085850"/>
                        <a:ext cx="3228975" cy="214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5.1.5 </a:t>
            </a:r>
            <a:r>
              <a:rPr lang="zh-CN" altLang="en-US" dirty="0" smtClean="0"/>
              <a:t>共振与单摆</a:t>
            </a:r>
            <a:endParaRPr lang="zh-CN" altLang="en-US" dirty="0"/>
          </a:p>
        </p:txBody>
      </p:sp>
      <p:graphicFrame>
        <p:nvGraphicFramePr>
          <p:cNvPr id="628738" name="Object 2"/>
          <p:cNvGraphicFramePr>
            <a:graphicFrameLocks noChangeAspect="1"/>
          </p:cNvGraphicFramePr>
          <p:nvPr>
            <p:extLst>
              <p:ext uri="{D42A27DB-BD31-4B8C-83A1-F6EECF244321}">
                <p14:modId xmlns:p14="http://schemas.microsoft.com/office/powerpoint/2010/main" val="477764777"/>
              </p:ext>
            </p:extLst>
          </p:nvPr>
        </p:nvGraphicFramePr>
        <p:xfrm>
          <a:off x="418109" y="1891211"/>
          <a:ext cx="4327525" cy="1452563"/>
        </p:xfrm>
        <a:graphic>
          <a:graphicData uri="http://schemas.openxmlformats.org/presentationml/2006/ole">
            <mc:AlternateContent xmlns:mc="http://schemas.openxmlformats.org/markup-compatibility/2006">
              <mc:Choice xmlns:v="urn:schemas-microsoft-com:vml" Requires="v">
                <p:oleObj spid="_x0000_s629048" name="Equation" r:id="rId3" imgW="2705040" imgH="901440" progId="Equation.DSMT4">
                  <p:embed/>
                </p:oleObj>
              </mc:Choice>
              <mc:Fallback>
                <p:oleObj name="Equation" r:id="rId3" imgW="2705040" imgH="901440" progId="Equation.DSMT4">
                  <p:embed/>
                  <p:pic>
                    <p:nvPicPr>
                      <p:cNvPr id="0" name="Picture 2"/>
                      <p:cNvPicPr>
                        <a:picLocks noChangeAspect="1" noChangeArrowheads="1"/>
                      </p:cNvPicPr>
                      <p:nvPr/>
                    </p:nvPicPr>
                    <p:blipFill>
                      <a:blip r:embed="rId4"/>
                      <a:srcRect/>
                      <a:stretch>
                        <a:fillRect/>
                      </a:stretch>
                    </p:blipFill>
                    <p:spPr bwMode="auto">
                      <a:xfrm>
                        <a:off x="418109" y="1891211"/>
                        <a:ext cx="4327525" cy="1452563"/>
                      </a:xfrm>
                      <a:prstGeom prst="rect">
                        <a:avLst/>
                      </a:prstGeom>
                      <a:noFill/>
                      <a:extLst/>
                    </p:spPr>
                  </p:pic>
                </p:oleObj>
              </mc:Fallback>
            </mc:AlternateContent>
          </a:graphicData>
        </a:graphic>
      </p:graphicFrame>
      <p:pic>
        <p:nvPicPr>
          <p:cNvPr id="7" name="Picture 4"/>
          <p:cNvPicPr>
            <a:picLocks noChangeAspect="1" noChangeArrowheads="1"/>
          </p:cNvPicPr>
          <p:nvPr/>
        </p:nvPicPr>
        <p:blipFill>
          <a:blip r:embed="rId5"/>
          <a:stretch>
            <a:fillRect/>
          </a:stretch>
        </p:blipFill>
        <p:spPr bwMode="auto">
          <a:xfrm>
            <a:off x="-2147437935" y="-2147437930"/>
            <a:ext cx="8" cy="3"/>
          </a:xfrm>
          <a:prstGeom prst="rect">
            <a:avLst/>
          </a:prstGeom>
          <a:noFill/>
          <a:ln w="9525">
            <a:noFill/>
            <a:miter lim="800000"/>
            <a:headEnd/>
            <a:tailEnd/>
          </a:ln>
          <a:effectLst/>
        </p:spPr>
      </p:pic>
      <p:pic>
        <p:nvPicPr>
          <p:cNvPr id="628742" name="Picture 6"/>
          <p:cNvPicPr>
            <a:picLocks noChangeAspect="1" noChangeArrowheads="1"/>
          </p:cNvPicPr>
          <p:nvPr/>
        </p:nvPicPr>
        <p:blipFill>
          <a:blip r:embed="rId6"/>
          <a:srcRect/>
          <a:stretch>
            <a:fillRect/>
          </a:stretch>
        </p:blipFill>
        <p:spPr bwMode="auto">
          <a:xfrm>
            <a:off x="6149210" y="1009157"/>
            <a:ext cx="2820422" cy="2082386"/>
          </a:xfrm>
          <a:prstGeom prst="rect">
            <a:avLst/>
          </a:prstGeom>
          <a:noFill/>
          <a:ln w="9525">
            <a:noFill/>
            <a:miter lim="800000"/>
            <a:headEnd/>
            <a:tailEnd/>
          </a:ln>
          <a:effectLst/>
        </p:spPr>
      </p:pic>
      <p:graphicFrame>
        <p:nvGraphicFramePr>
          <p:cNvPr id="628743" name="Object 7"/>
          <p:cNvGraphicFramePr>
            <a:graphicFrameLocks noChangeAspect="1"/>
          </p:cNvGraphicFramePr>
          <p:nvPr>
            <p:extLst>
              <p:ext uri="{D42A27DB-BD31-4B8C-83A1-F6EECF244321}">
                <p14:modId xmlns:p14="http://schemas.microsoft.com/office/powerpoint/2010/main" val="4147548967"/>
              </p:ext>
            </p:extLst>
          </p:nvPr>
        </p:nvGraphicFramePr>
        <p:xfrm>
          <a:off x="392113" y="1009650"/>
          <a:ext cx="5803900" cy="790575"/>
        </p:xfrm>
        <a:graphic>
          <a:graphicData uri="http://schemas.openxmlformats.org/presentationml/2006/ole">
            <mc:AlternateContent xmlns:mc="http://schemas.openxmlformats.org/markup-compatibility/2006">
              <mc:Choice xmlns:v="urn:schemas-microsoft-com:vml" Requires="v">
                <p:oleObj spid="_x0000_s629049" name="Equation" r:id="rId7" imgW="3746160" imgH="507960" progId="Equation.DSMT4">
                  <p:embed/>
                </p:oleObj>
              </mc:Choice>
              <mc:Fallback>
                <p:oleObj name="Equation" r:id="rId7" imgW="3746160" imgH="507960" progId="Equation.DSMT4">
                  <p:embed/>
                  <p:pic>
                    <p:nvPicPr>
                      <p:cNvPr id="0" name="Picture 7"/>
                      <p:cNvPicPr>
                        <a:picLocks noChangeAspect="1" noChangeArrowheads="1"/>
                      </p:cNvPicPr>
                      <p:nvPr/>
                    </p:nvPicPr>
                    <p:blipFill>
                      <a:blip r:embed="rId8"/>
                      <a:srcRect/>
                      <a:stretch>
                        <a:fillRect/>
                      </a:stretch>
                    </p:blipFill>
                    <p:spPr bwMode="auto">
                      <a:xfrm>
                        <a:off x="392113" y="1009650"/>
                        <a:ext cx="5803900" cy="790575"/>
                      </a:xfrm>
                      <a:prstGeom prst="rect">
                        <a:avLst/>
                      </a:prstGeom>
                      <a:noFill/>
                      <a:extLst/>
                    </p:spPr>
                  </p:pic>
                </p:oleObj>
              </mc:Fallback>
            </mc:AlternateContent>
          </a:graphicData>
        </a:graphic>
      </p:graphicFrame>
      <p:graphicFrame>
        <p:nvGraphicFramePr>
          <p:cNvPr id="628744" name="Object 8"/>
          <p:cNvGraphicFramePr>
            <a:graphicFrameLocks noChangeAspect="1"/>
          </p:cNvGraphicFramePr>
          <p:nvPr>
            <p:extLst>
              <p:ext uri="{D42A27DB-BD31-4B8C-83A1-F6EECF244321}">
                <p14:modId xmlns:p14="http://schemas.microsoft.com/office/powerpoint/2010/main" val="571409616"/>
              </p:ext>
            </p:extLst>
          </p:nvPr>
        </p:nvGraphicFramePr>
        <p:xfrm>
          <a:off x="5886994" y="3008495"/>
          <a:ext cx="3082638" cy="1069123"/>
        </p:xfrm>
        <a:graphic>
          <a:graphicData uri="http://schemas.openxmlformats.org/presentationml/2006/ole">
            <mc:AlternateContent xmlns:mc="http://schemas.openxmlformats.org/markup-compatibility/2006">
              <mc:Choice xmlns:v="urn:schemas-microsoft-com:vml" Requires="v">
                <p:oleObj spid="_x0000_s629050" name="Equation" r:id="rId9" imgW="2654280" imgH="914400" progId="Equation.DSMT4">
                  <p:embed/>
                </p:oleObj>
              </mc:Choice>
              <mc:Fallback>
                <p:oleObj name="Equation" r:id="rId9" imgW="2654280" imgH="91440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6994" y="3008495"/>
                        <a:ext cx="3082638" cy="1069123"/>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628745" name="Object 9"/>
          <p:cNvGraphicFramePr>
            <a:graphicFrameLocks noChangeAspect="1"/>
          </p:cNvGraphicFramePr>
          <p:nvPr>
            <p:extLst>
              <p:ext uri="{D42A27DB-BD31-4B8C-83A1-F6EECF244321}">
                <p14:modId xmlns:p14="http://schemas.microsoft.com/office/powerpoint/2010/main" val="1182846072"/>
              </p:ext>
            </p:extLst>
          </p:nvPr>
        </p:nvGraphicFramePr>
        <p:xfrm>
          <a:off x="411683" y="3387725"/>
          <a:ext cx="7119938" cy="1947863"/>
        </p:xfrm>
        <a:graphic>
          <a:graphicData uri="http://schemas.openxmlformats.org/presentationml/2006/ole">
            <mc:AlternateContent xmlns:mc="http://schemas.openxmlformats.org/markup-compatibility/2006">
              <mc:Choice xmlns:v="urn:schemas-microsoft-com:vml" Requires="v">
                <p:oleObj spid="_x0000_s629051" name="Equation" r:id="rId11" imgW="4483080" imgH="1218960" progId="Equation.DSMT4">
                  <p:embed/>
                </p:oleObj>
              </mc:Choice>
              <mc:Fallback>
                <p:oleObj name="Equation" r:id="rId11" imgW="4483080" imgH="1218960" progId="Equation.DSMT4">
                  <p:embed/>
                  <p:pic>
                    <p:nvPicPr>
                      <p:cNvPr id="0" name="Picture 9"/>
                      <p:cNvPicPr>
                        <a:picLocks noChangeAspect="1" noChangeArrowheads="1"/>
                      </p:cNvPicPr>
                      <p:nvPr/>
                    </p:nvPicPr>
                    <p:blipFill>
                      <a:blip r:embed="rId12"/>
                      <a:srcRect/>
                      <a:stretch>
                        <a:fillRect/>
                      </a:stretch>
                    </p:blipFill>
                    <p:spPr bwMode="auto">
                      <a:xfrm>
                        <a:off x="411683" y="3387725"/>
                        <a:ext cx="7119938" cy="1947863"/>
                      </a:xfrm>
                      <a:prstGeom prst="rect">
                        <a:avLst/>
                      </a:prstGeom>
                      <a:noFill/>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49346590"/>
              </p:ext>
            </p:extLst>
          </p:nvPr>
        </p:nvGraphicFramePr>
        <p:xfrm>
          <a:off x="410916" y="5131972"/>
          <a:ext cx="6737350" cy="1419225"/>
        </p:xfrm>
        <a:graphic>
          <a:graphicData uri="http://schemas.openxmlformats.org/presentationml/2006/ole">
            <mc:AlternateContent xmlns:mc="http://schemas.openxmlformats.org/markup-compatibility/2006">
              <mc:Choice xmlns:v="urn:schemas-microsoft-com:vml" Requires="v">
                <p:oleObj spid="_x0000_s629052" name="Equation" r:id="rId13" imgW="4241520" imgH="888840" progId="Equation.DSMT4">
                  <p:embed/>
                </p:oleObj>
              </mc:Choice>
              <mc:Fallback>
                <p:oleObj name="Equation" r:id="rId13" imgW="4241520" imgH="888840" progId="Equation.DSMT4">
                  <p:embed/>
                  <p:pic>
                    <p:nvPicPr>
                      <p:cNvPr id="0" name="Object 9"/>
                      <p:cNvPicPr>
                        <a:picLocks noChangeAspect="1" noChangeArrowheads="1"/>
                      </p:cNvPicPr>
                      <p:nvPr/>
                    </p:nvPicPr>
                    <p:blipFill>
                      <a:blip r:embed="rId14"/>
                      <a:srcRect/>
                      <a:stretch>
                        <a:fillRect/>
                      </a:stretch>
                    </p:blipFill>
                    <p:spPr bwMode="auto">
                      <a:xfrm>
                        <a:off x="410916" y="5131972"/>
                        <a:ext cx="67373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US" b="0" u="sng">
                <a:solidFill>
                  <a:schemeClr val="tx1"/>
                </a:solidFill>
              </a:rPr>
              <a:t>Example 2:1 resonance</a:t>
            </a:r>
            <a:endParaRPr lang="en-US" altLang="zh-CN" b="0" u="sng">
              <a:solidFill>
                <a:schemeClr val="tx1"/>
              </a:solidFill>
            </a:endParaRPr>
          </a:p>
        </p:txBody>
      </p:sp>
      <p:sp>
        <p:nvSpPr>
          <p:cNvPr id="624645" name="Text Box 5"/>
          <p:cNvSpPr txBox="1">
            <a:spLocks noChangeArrowheads="1"/>
          </p:cNvSpPr>
          <p:nvPr/>
        </p:nvSpPr>
        <p:spPr bwMode="auto">
          <a:xfrm>
            <a:off x="381000" y="1143000"/>
            <a:ext cx="7696200" cy="779463"/>
          </a:xfrm>
          <a:prstGeom prst="rect">
            <a:avLst/>
          </a:prstGeom>
          <a:noFill/>
          <a:ln w="9525">
            <a:noFill/>
            <a:miter lim="800000"/>
            <a:headEnd/>
            <a:tailEnd/>
          </a:ln>
          <a:effectLst/>
        </p:spPr>
        <p:txBody>
          <a:bodyPr>
            <a:spAutoFit/>
          </a:bodyPr>
          <a:lstStyle/>
          <a:p>
            <a:pPr>
              <a:spcBef>
                <a:spcPct val="50000"/>
              </a:spcBef>
            </a:pPr>
            <a:r>
              <a:rPr lang="en-US" b="1">
                <a:solidFill>
                  <a:srgbClr val="006600"/>
                </a:solidFill>
                <a:latin typeface="Verdana" pitchFamily="34" charset="0"/>
              </a:rPr>
              <a:t>Satellite 1</a:t>
            </a:r>
            <a:r>
              <a:rPr lang="en-US">
                <a:solidFill>
                  <a:srgbClr val="006600"/>
                </a:solidFill>
                <a:latin typeface="Verdana" pitchFamily="34" charset="0"/>
              </a:rPr>
              <a:t>: 2:1 resonant orbit with Earth’s moon (green)</a:t>
            </a:r>
          </a:p>
          <a:p>
            <a:pPr>
              <a:spcBef>
                <a:spcPct val="50000"/>
              </a:spcBef>
            </a:pPr>
            <a:r>
              <a:rPr lang="en-US" b="1">
                <a:solidFill>
                  <a:srgbClr val="CC0000"/>
                </a:solidFill>
                <a:latin typeface="Verdana" pitchFamily="34" charset="0"/>
              </a:rPr>
              <a:t>Satellite 2</a:t>
            </a:r>
            <a:r>
              <a:rPr lang="en-US">
                <a:solidFill>
                  <a:srgbClr val="CC0000"/>
                </a:solidFill>
                <a:latin typeface="Verdana" pitchFamily="34" charset="0"/>
              </a:rPr>
              <a:t>: not in a resonant orbit (yellow)</a:t>
            </a:r>
            <a:endParaRPr lang="en-GB" altLang="zh-CN">
              <a:solidFill>
                <a:srgbClr val="CC0000"/>
              </a:solidFill>
              <a:latin typeface="Verdana" pitchFamily="34" charset="0"/>
            </a:endParaRPr>
          </a:p>
        </p:txBody>
      </p:sp>
      <p:pic>
        <p:nvPicPr>
          <p:cNvPr id="624646" name="Picture 6" descr="a_no_resonance"/>
          <p:cNvPicPr>
            <a:picLocks noChangeAspect="1" noChangeArrowheads="1"/>
          </p:cNvPicPr>
          <p:nvPr/>
        </p:nvPicPr>
        <p:blipFill>
          <a:blip r:embed="rId2"/>
          <a:srcRect/>
          <a:stretch>
            <a:fillRect/>
          </a:stretch>
        </p:blipFill>
        <p:spPr bwMode="auto">
          <a:xfrm>
            <a:off x="304800" y="4060825"/>
            <a:ext cx="4038600" cy="2744788"/>
          </a:xfrm>
          <a:prstGeom prst="rect">
            <a:avLst/>
          </a:prstGeom>
          <a:noFill/>
        </p:spPr>
      </p:pic>
      <p:pic>
        <p:nvPicPr>
          <p:cNvPr id="624647" name="Picture 7" descr="2_1_a"/>
          <p:cNvPicPr>
            <a:picLocks noChangeAspect="1" noChangeArrowheads="1"/>
          </p:cNvPicPr>
          <p:nvPr/>
        </p:nvPicPr>
        <p:blipFill>
          <a:blip r:embed="rId3"/>
          <a:srcRect t="10175" b="16057"/>
          <a:stretch>
            <a:fillRect/>
          </a:stretch>
        </p:blipFill>
        <p:spPr bwMode="auto">
          <a:xfrm>
            <a:off x="304800" y="2209800"/>
            <a:ext cx="4114800" cy="2209800"/>
          </a:xfrm>
          <a:prstGeom prst="rect">
            <a:avLst/>
          </a:prstGeom>
          <a:noFill/>
        </p:spPr>
      </p:pic>
      <p:pic>
        <p:nvPicPr>
          <p:cNvPr id="624648" name="Picture 8" descr="2_1_res"/>
          <p:cNvPicPr>
            <a:picLocks noChangeAspect="1" noChangeArrowheads="1"/>
          </p:cNvPicPr>
          <p:nvPr/>
        </p:nvPicPr>
        <p:blipFill>
          <a:blip r:embed="rId4"/>
          <a:srcRect l="17152" t="15349" r="15033" b="13841"/>
          <a:stretch>
            <a:fillRect/>
          </a:stretch>
        </p:blipFill>
        <p:spPr bwMode="auto">
          <a:xfrm>
            <a:off x="4448175" y="2247900"/>
            <a:ext cx="4648200" cy="34115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48"/>
                                        </p:tgtEl>
                                        <p:attrNameLst>
                                          <p:attrName>style.visibility</p:attrName>
                                        </p:attrNameLst>
                                      </p:cBhvr>
                                      <p:to>
                                        <p:strVal val="visible"/>
                                      </p:to>
                                    </p:set>
                                    <p:animEffect transition="in" filter="blinds(horizontal)">
                                      <p:cBhvr>
                                        <p:cTn id="7" dur="500"/>
                                        <p:tgtEl>
                                          <p:spTgt spid="624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5.1.6 </a:t>
            </a:r>
            <a:r>
              <a:rPr lang="zh-CN" altLang="en-US" dirty="0" smtClean="0"/>
              <a:t>共振的分裂与叠加</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75322290"/>
              </p:ext>
            </p:extLst>
          </p:nvPr>
        </p:nvGraphicFramePr>
        <p:xfrm>
          <a:off x="461962" y="1380628"/>
          <a:ext cx="8055021" cy="2072301"/>
        </p:xfrm>
        <a:graphic>
          <a:graphicData uri="http://schemas.openxmlformats.org/presentationml/2006/ole">
            <mc:AlternateContent xmlns:mc="http://schemas.openxmlformats.org/markup-compatibility/2006">
              <mc:Choice xmlns:v="urn:schemas-microsoft-com:vml" Requires="v">
                <p:oleObj spid="_x0000_s629935" name="Equation" r:id="rId3" imgW="4343400" imgH="1117440" progId="Equation.DSMT4">
                  <p:embed/>
                </p:oleObj>
              </mc:Choice>
              <mc:Fallback>
                <p:oleObj name="Equation" r:id="rId3" imgW="4343400" imgH="1117440" progId="Equation.DSMT4">
                  <p:embed/>
                  <p:pic>
                    <p:nvPicPr>
                      <p:cNvPr id="0" name="Object 7"/>
                      <p:cNvPicPr>
                        <a:picLocks noChangeAspect="1" noChangeArrowheads="1"/>
                      </p:cNvPicPr>
                      <p:nvPr/>
                    </p:nvPicPr>
                    <p:blipFill>
                      <a:blip r:embed="rId4"/>
                      <a:srcRect/>
                      <a:stretch>
                        <a:fillRect/>
                      </a:stretch>
                    </p:blipFill>
                    <p:spPr bwMode="auto">
                      <a:xfrm>
                        <a:off x="461962" y="1380628"/>
                        <a:ext cx="8055021" cy="2072301"/>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19347033"/>
              </p:ext>
            </p:extLst>
          </p:nvPr>
        </p:nvGraphicFramePr>
        <p:xfrm>
          <a:off x="451591" y="969577"/>
          <a:ext cx="7412250" cy="481259"/>
        </p:xfrm>
        <a:graphic>
          <a:graphicData uri="http://schemas.openxmlformats.org/presentationml/2006/ole">
            <mc:AlternateContent xmlns:mc="http://schemas.openxmlformats.org/markup-compatibility/2006">
              <mc:Choice xmlns:v="urn:schemas-microsoft-com:vml" Requires="v">
                <p:oleObj spid="_x0000_s629936" name="Equation" r:id="rId5" imgW="4114800" imgH="266400" progId="Equation.DSMT4">
                  <p:embed/>
                </p:oleObj>
              </mc:Choice>
              <mc:Fallback>
                <p:oleObj name="Equation" r:id="rId5" imgW="4114800" imgH="266400" progId="Equation.DSMT4">
                  <p:embed/>
                  <p:pic>
                    <p:nvPicPr>
                      <p:cNvPr id="0" name="Object 5"/>
                      <p:cNvPicPr>
                        <a:picLocks noChangeAspect="1" noChangeArrowheads="1"/>
                      </p:cNvPicPr>
                      <p:nvPr/>
                    </p:nvPicPr>
                    <p:blipFill>
                      <a:blip r:embed="rId6"/>
                      <a:srcRect/>
                      <a:stretch>
                        <a:fillRect/>
                      </a:stretch>
                    </p:blipFill>
                    <p:spPr bwMode="auto">
                      <a:xfrm>
                        <a:off x="451591" y="969577"/>
                        <a:ext cx="7412250" cy="481259"/>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25113779"/>
              </p:ext>
            </p:extLst>
          </p:nvPr>
        </p:nvGraphicFramePr>
        <p:xfrm>
          <a:off x="277451" y="3520123"/>
          <a:ext cx="8234362" cy="1754187"/>
        </p:xfrm>
        <a:graphic>
          <a:graphicData uri="http://schemas.openxmlformats.org/presentationml/2006/ole">
            <mc:AlternateContent xmlns:mc="http://schemas.openxmlformats.org/markup-compatibility/2006">
              <mc:Choice xmlns:v="urn:schemas-microsoft-com:vml" Requires="v">
                <p:oleObj spid="_x0000_s629937" name="Equation" r:id="rId7" imgW="4762440" imgH="1015920" progId="Equation.DSMT4">
                  <p:embed/>
                </p:oleObj>
              </mc:Choice>
              <mc:Fallback>
                <p:oleObj name="Equation" r:id="rId7" imgW="4762440" imgH="1015920" progId="Equation.DSMT4">
                  <p:embed/>
                  <p:pic>
                    <p:nvPicPr>
                      <p:cNvPr id="0" name="对象 5"/>
                      <p:cNvPicPr>
                        <a:picLocks noChangeAspect="1" noChangeArrowheads="1"/>
                      </p:cNvPicPr>
                      <p:nvPr/>
                    </p:nvPicPr>
                    <p:blipFill>
                      <a:blip r:embed="rId8"/>
                      <a:srcRect/>
                      <a:stretch>
                        <a:fillRect/>
                      </a:stretch>
                    </p:blipFill>
                    <p:spPr bwMode="auto">
                      <a:xfrm>
                        <a:off x="277451" y="3520123"/>
                        <a:ext cx="8234362" cy="1754187"/>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27906618"/>
              </p:ext>
            </p:extLst>
          </p:nvPr>
        </p:nvGraphicFramePr>
        <p:xfrm>
          <a:off x="292009" y="5387976"/>
          <a:ext cx="7970838" cy="1184275"/>
        </p:xfrm>
        <a:graphic>
          <a:graphicData uri="http://schemas.openxmlformats.org/presentationml/2006/ole">
            <mc:AlternateContent xmlns:mc="http://schemas.openxmlformats.org/markup-compatibility/2006">
              <mc:Choice xmlns:v="urn:schemas-microsoft-com:vml" Requires="v">
                <p:oleObj spid="_x0000_s629938" name="Equation" r:id="rId9" imgW="4609800" imgH="685800" progId="Equation.DSMT4">
                  <p:embed/>
                </p:oleObj>
              </mc:Choice>
              <mc:Fallback>
                <p:oleObj name="Equation" r:id="rId9" imgW="4609800" imgH="685800" progId="Equation.DSMT4">
                  <p:embed/>
                  <p:pic>
                    <p:nvPicPr>
                      <p:cNvPr id="0" name="对象 8"/>
                      <p:cNvPicPr>
                        <a:picLocks noChangeAspect="1" noChangeArrowheads="1"/>
                      </p:cNvPicPr>
                      <p:nvPr/>
                    </p:nvPicPr>
                    <p:blipFill>
                      <a:blip r:embed="rId10"/>
                      <a:srcRect/>
                      <a:stretch>
                        <a:fillRect/>
                      </a:stretch>
                    </p:blipFill>
                    <p:spPr bwMode="auto">
                      <a:xfrm>
                        <a:off x="292009" y="5387976"/>
                        <a:ext cx="7970838"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5703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zh-CN"/>
              <a:t>5.1.1 </a:t>
            </a:r>
            <a:r>
              <a:rPr lang="zh-CN" altLang="en-US"/>
              <a:t>轨道共振基本概念</a:t>
            </a:r>
          </a:p>
        </p:txBody>
      </p:sp>
      <p:graphicFrame>
        <p:nvGraphicFramePr>
          <p:cNvPr id="580612" name="Object 4"/>
          <p:cNvGraphicFramePr>
            <a:graphicFrameLocks noChangeAspect="1"/>
          </p:cNvGraphicFramePr>
          <p:nvPr/>
        </p:nvGraphicFramePr>
        <p:xfrm>
          <a:off x="500063" y="1019175"/>
          <a:ext cx="7739062" cy="4745038"/>
        </p:xfrm>
        <a:graphic>
          <a:graphicData uri="http://schemas.openxmlformats.org/presentationml/2006/ole">
            <mc:AlternateContent xmlns:mc="http://schemas.openxmlformats.org/markup-compatibility/2006">
              <mc:Choice xmlns:v="urn:schemas-microsoft-com:vml" Requires="v">
                <p:oleObj spid="_x0000_s580672" name="Equation" r:id="rId3" imgW="4038480" imgH="2476440" progId="Equation.DSMT4">
                  <p:embed/>
                </p:oleObj>
              </mc:Choice>
              <mc:Fallback>
                <p:oleObj name="Equation" r:id="rId3" imgW="4038480" imgH="247644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019175"/>
                        <a:ext cx="7739062" cy="474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ltLang="zh-CN"/>
              <a:t>5.1.1 </a:t>
            </a:r>
            <a:r>
              <a:rPr lang="zh-CN" altLang="en-US"/>
              <a:t>轨道共振基本概念</a:t>
            </a:r>
          </a:p>
        </p:txBody>
      </p:sp>
      <p:graphicFrame>
        <p:nvGraphicFramePr>
          <p:cNvPr id="606212" name="Object 4"/>
          <p:cNvGraphicFramePr>
            <a:graphicFrameLocks noChangeAspect="1"/>
          </p:cNvGraphicFramePr>
          <p:nvPr>
            <p:extLst>
              <p:ext uri="{D42A27DB-BD31-4B8C-83A1-F6EECF244321}">
                <p14:modId xmlns:p14="http://schemas.microsoft.com/office/powerpoint/2010/main" val="59024448"/>
              </p:ext>
            </p:extLst>
          </p:nvPr>
        </p:nvGraphicFramePr>
        <p:xfrm>
          <a:off x="408204" y="1076325"/>
          <a:ext cx="8403327" cy="3495675"/>
        </p:xfrm>
        <a:graphic>
          <a:graphicData uri="http://schemas.openxmlformats.org/presentationml/2006/ole">
            <mc:AlternateContent xmlns:mc="http://schemas.openxmlformats.org/markup-compatibility/2006">
              <mc:Choice xmlns:v="urn:schemas-microsoft-com:vml" Requires="v">
                <p:oleObj spid="_x0000_s606461" name="Equation" r:id="rId3" imgW="4762440" imgH="1981080" progId="Equation.DSMT4">
                  <p:embed/>
                </p:oleObj>
              </mc:Choice>
              <mc:Fallback>
                <p:oleObj name="Equation" r:id="rId3" imgW="4762440" imgH="1981080" progId="Equation.DSMT4">
                  <p:embed/>
                  <p:pic>
                    <p:nvPicPr>
                      <p:cNvPr id="0" name="Picture 4"/>
                      <p:cNvPicPr>
                        <a:picLocks noChangeAspect="1" noChangeArrowheads="1"/>
                      </p:cNvPicPr>
                      <p:nvPr/>
                    </p:nvPicPr>
                    <p:blipFill>
                      <a:blip r:embed="rId4"/>
                      <a:srcRect/>
                      <a:stretch>
                        <a:fillRect/>
                      </a:stretch>
                    </p:blipFill>
                    <p:spPr bwMode="auto">
                      <a:xfrm>
                        <a:off x="408204" y="1076325"/>
                        <a:ext cx="8403327" cy="3495675"/>
                      </a:xfrm>
                      <a:prstGeom prst="rect">
                        <a:avLst/>
                      </a:prstGeom>
                      <a:noFill/>
                      <a:extLst/>
                    </p:spPr>
                  </p:pic>
                </p:oleObj>
              </mc:Fallback>
            </mc:AlternateContent>
          </a:graphicData>
        </a:graphic>
      </p:graphicFrame>
      <p:graphicFrame>
        <p:nvGraphicFramePr>
          <p:cNvPr id="606214" name="Object 6"/>
          <p:cNvGraphicFramePr>
            <a:graphicFrameLocks noChangeAspect="1"/>
          </p:cNvGraphicFramePr>
          <p:nvPr>
            <p:extLst>
              <p:ext uri="{D42A27DB-BD31-4B8C-83A1-F6EECF244321}">
                <p14:modId xmlns:p14="http://schemas.microsoft.com/office/powerpoint/2010/main" val="2797598739"/>
              </p:ext>
            </p:extLst>
          </p:nvPr>
        </p:nvGraphicFramePr>
        <p:xfrm>
          <a:off x="6367726" y="4411026"/>
          <a:ext cx="2505075" cy="711200"/>
        </p:xfrm>
        <a:graphic>
          <a:graphicData uri="http://schemas.openxmlformats.org/presentationml/2006/ole">
            <mc:AlternateContent xmlns:mc="http://schemas.openxmlformats.org/markup-compatibility/2006">
              <mc:Choice xmlns:v="urn:schemas-microsoft-com:vml" Requires="v">
                <p:oleObj spid="_x0000_s606462" name="Equation" r:id="rId5" imgW="1523880" imgH="431640" progId="Equation.DSMT4">
                  <p:embed/>
                </p:oleObj>
              </mc:Choice>
              <mc:Fallback>
                <p:oleObj name="Equation" r:id="rId5" imgW="1523880" imgH="43164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7726" y="4411026"/>
                        <a:ext cx="2505075" cy="71120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606215" name="Object 7"/>
          <p:cNvGraphicFramePr>
            <a:graphicFrameLocks noChangeAspect="1"/>
          </p:cNvGraphicFramePr>
          <p:nvPr/>
        </p:nvGraphicFramePr>
        <p:xfrm>
          <a:off x="428625" y="4895850"/>
          <a:ext cx="6423025" cy="1728788"/>
        </p:xfrm>
        <a:graphic>
          <a:graphicData uri="http://schemas.openxmlformats.org/presentationml/2006/ole">
            <mc:AlternateContent xmlns:mc="http://schemas.openxmlformats.org/markup-compatibility/2006">
              <mc:Choice xmlns:v="urn:schemas-microsoft-com:vml" Requires="v">
                <p:oleObj spid="_x0000_s606463" name="Equation" r:id="rId7" imgW="3492360" imgH="939600" progId="Equation.DSMT4">
                  <p:embed/>
                </p:oleObj>
              </mc:Choice>
              <mc:Fallback>
                <p:oleObj name="Equation" r:id="rId7" imgW="3492360" imgH="93960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4895850"/>
                        <a:ext cx="6423025" cy="172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029378183"/>
              </p:ext>
            </p:extLst>
          </p:nvPr>
        </p:nvGraphicFramePr>
        <p:xfrm>
          <a:off x="6565646" y="3291956"/>
          <a:ext cx="2300288" cy="795337"/>
        </p:xfrm>
        <a:graphic>
          <a:graphicData uri="http://schemas.openxmlformats.org/presentationml/2006/ole">
            <mc:AlternateContent xmlns:mc="http://schemas.openxmlformats.org/markup-compatibility/2006">
              <mc:Choice xmlns:v="urn:schemas-microsoft-com:vml" Requires="v">
                <p:oleObj spid="_x0000_s606464" name="Equation" r:id="rId9" imgW="1396800" imgH="482400" progId="Equation.DSMT4">
                  <p:embed/>
                </p:oleObj>
              </mc:Choice>
              <mc:Fallback>
                <p:oleObj name="Equation" r:id="rId9" imgW="1396800" imgH="48240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5646" y="3291956"/>
                        <a:ext cx="2300288" cy="795337"/>
                      </a:xfrm>
                      <a:prstGeom prst="rect">
                        <a:avLst/>
                      </a:prstGeom>
                      <a:solidFill>
                        <a:srgbClr val="BFBFBF">
                          <a:alpha val="50195"/>
                        </a:srgbClr>
                      </a:solidFill>
                      <a:ln w="28575">
                        <a:solidFill>
                          <a:srgbClr val="7575D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6215"/>
                                        </p:tgtEl>
                                        <p:attrNameLst>
                                          <p:attrName>style.visibility</p:attrName>
                                        </p:attrNameLst>
                                      </p:cBhvr>
                                      <p:to>
                                        <p:strVal val="visible"/>
                                      </p:to>
                                    </p:set>
                                    <p:animEffect transition="in" filter="blinds(horizontal)">
                                      <p:cBhvr>
                                        <p:cTn id="7" dur="500"/>
                                        <p:tgtEl>
                                          <p:spTgt spid="606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ltLang="zh-CN" dirty="0"/>
              <a:t>5.1.1 </a:t>
            </a:r>
            <a:r>
              <a:rPr lang="zh-CN" altLang="en-US" dirty="0"/>
              <a:t>轨道共振基本概念</a:t>
            </a:r>
          </a:p>
        </p:txBody>
      </p:sp>
      <p:graphicFrame>
        <p:nvGraphicFramePr>
          <p:cNvPr id="607236" name="Object 4"/>
          <p:cNvGraphicFramePr>
            <a:graphicFrameLocks noChangeAspect="1"/>
          </p:cNvGraphicFramePr>
          <p:nvPr>
            <p:extLst>
              <p:ext uri="{D42A27DB-BD31-4B8C-83A1-F6EECF244321}">
                <p14:modId xmlns:p14="http://schemas.microsoft.com/office/powerpoint/2010/main" val="1438204440"/>
              </p:ext>
            </p:extLst>
          </p:nvPr>
        </p:nvGraphicFramePr>
        <p:xfrm>
          <a:off x="398463" y="1011238"/>
          <a:ext cx="6235700" cy="4575175"/>
        </p:xfrm>
        <a:graphic>
          <a:graphicData uri="http://schemas.openxmlformats.org/presentationml/2006/ole">
            <mc:AlternateContent xmlns:mc="http://schemas.openxmlformats.org/markup-compatibility/2006">
              <mc:Choice xmlns:v="urn:schemas-microsoft-com:vml" Requires="v">
                <p:oleObj spid="_x0000_s607431" name="Equation" r:id="rId3" imgW="3390840" imgH="2489040" progId="Equation.DSMT4">
                  <p:embed/>
                </p:oleObj>
              </mc:Choice>
              <mc:Fallback>
                <p:oleObj name="Equation" r:id="rId3" imgW="3390840" imgH="2489040" progId="Equation.DSMT4">
                  <p:embed/>
                  <p:pic>
                    <p:nvPicPr>
                      <p:cNvPr id="0" name="Picture 4"/>
                      <p:cNvPicPr>
                        <a:picLocks noChangeAspect="1" noChangeArrowheads="1"/>
                      </p:cNvPicPr>
                      <p:nvPr/>
                    </p:nvPicPr>
                    <p:blipFill>
                      <a:blip r:embed="rId4"/>
                      <a:srcRect/>
                      <a:stretch>
                        <a:fillRect/>
                      </a:stretch>
                    </p:blipFill>
                    <p:spPr bwMode="auto">
                      <a:xfrm>
                        <a:off x="398463" y="1011238"/>
                        <a:ext cx="6235700" cy="457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7240" name="Group 8"/>
          <p:cNvGrpSpPr>
            <a:grpSpLocks/>
          </p:cNvGrpSpPr>
          <p:nvPr/>
        </p:nvGrpSpPr>
        <p:grpSpPr bwMode="auto">
          <a:xfrm>
            <a:off x="355600" y="5187950"/>
            <a:ext cx="3846513" cy="1119188"/>
            <a:chOff x="224" y="3268"/>
            <a:chExt cx="2423" cy="705"/>
          </a:xfrm>
        </p:grpSpPr>
        <p:sp>
          <p:nvSpPr>
            <p:cNvPr id="607238" name="Rectangle 6"/>
            <p:cNvSpPr>
              <a:spLocks noChangeArrowheads="1"/>
            </p:cNvSpPr>
            <p:nvPr/>
          </p:nvSpPr>
          <p:spPr bwMode="auto">
            <a:xfrm>
              <a:off x="1241" y="3268"/>
              <a:ext cx="1262" cy="232"/>
            </a:xfrm>
            <a:prstGeom prst="rect">
              <a:avLst/>
            </a:prstGeom>
            <a:noFill/>
            <a:ln w="19050" algn="ctr">
              <a:solidFill>
                <a:srgbClr val="FF0000"/>
              </a:solidFill>
              <a:prstDash val="sysDash"/>
              <a:miter lim="800000"/>
              <a:headEnd/>
              <a:tailEnd/>
            </a:ln>
            <a:effectLst/>
          </p:spPr>
          <p:txBody>
            <a:bodyPr wrap="none" anchor="ctr">
              <a:spAutoFit/>
            </a:bodyPr>
            <a:lstStyle/>
            <a:p>
              <a:endParaRPr lang="zh-CN" altLang="en-US"/>
            </a:p>
          </p:txBody>
        </p:sp>
        <p:graphicFrame>
          <p:nvGraphicFramePr>
            <p:cNvPr id="607239" name="Object 7"/>
            <p:cNvGraphicFramePr>
              <a:graphicFrameLocks noChangeAspect="1"/>
            </p:cNvGraphicFramePr>
            <p:nvPr/>
          </p:nvGraphicFramePr>
          <p:xfrm>
            <a:off x="224" y="3730"/>
            <a:ext cx="2423" cy="243"/>
          </p:xfrm>
          <a:graphic>
            <a:graphicData uri="http://schemas.openxmlformats.org/presentationml/2006/ole">
              <mc:AlternateContent xmlns:mc="http://schemas.openxmlformats.org/markup-compatibility/2006">
                <mc:Choice xmlns:v="urn:schemas-microsoft-com:vml" Requires="v">
                  <p:oleObj spid="_x0000_s607432" name="Equation" r:id="rId5" imgW="2019240" imgH="203040" progId="Equation.DSMT4">
                    <p:embed/>
                  </p:oleObj>
                </mc:Choice>
                <mc:Fallback>
                  <p:oleObj name="Equation" r:id="rId5" imgW="2019240" imgH="20304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 y="3730"/>
                          <a:ext cx="2423" cy="243"/>
                        </a:xfrm>
                        <a:prstGeom prst="rect">
                          <a:avLst/>
                        </a:prstGeom>
                        <a:noFill/>
                        <a:ln>
                          <a:noFill/>
                        </a:ln>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8575">
                              <a:solidFill>
                                <a:srgbClr val="333399"/>
                              </a:solidFill>
                              <a:miter lim="800000"/>
                              <a:headEnd/>
                              <a:tailEnd/>
                            </a14:hiddenLine>
                          </a:ext>
                        </a:extLst>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1675635912"/>
              </p:ext>
            </p:extLst>
          </p:nvPr>
        </p:nvGraphicFramePr>
        <p:xfrm>
          <a:off x="6438900" y="4287351"/>
          <a:ext cx="2300288" cy="795338"/>
        </p:xfrm>
        <a:graphic>
          <a:graphicData uri="http://schemas.openxmlformats.org/presentationml/2006/ole">
            <mc:AlternateContent xmlns:mc="http://schemas.openxmlformats.org/markup-compatibility/2006">
              <mc:Choice xmlns:v="urn:schemas-microsoft-com:vml" Requires="v">
                <p:oleObj spid="_x0000_s607433" name="Equation" r:id="rId7" imgW="1396800" imgH="482400" progId="Equation.DSMT4">
                  <p:embed/>
                </p:oleObj>
              </mc:Choice>
              <mc:Fallback>
                <p:oleObj name="Equation" r:id="rId7" imgW="1396800" imgH="482400" progId="Equation.DSMT4">
                  <p:embed/>
                  <p:pic>
                    <p:nvPicPr>
                      <p:cNvPr id="0" name="Object 5"/>
                      <p:cNvPicPr>
                        <a:picLocks noChangeAspect="1" noChangeArrowheads="1"/>
                      </p:cNvPicPr>
                      <p:nvPr/>
                    </p:nvPicPr>
                    <p:blipFill>
                      <a:blip r:embed="rId8"/>
                      <a:srcRect/>
                      <a:stretch>
                        <a:fillRect/>
                      </a:stretch>
                    </p:blipFill>
                    <p:spPr bwMode="auto">
                      <a:xfrm>
                        <a:off x="6438900" y="4287351"/>
                        <a:ext cx="2300288" cy="795338"/>
                      </a:xfrm>
                      <a:prstGeom prst="rect">
                        <a:avLst/>
                      </a:prstGeom>
                      <a:solidFill>
                        <a:srgbClr val="BFBFBF">
                          <a:alpha val="50195"/>
                        </a:srgbClr>
                      </a:solidFill>
                      <a:ln w="28575">
                        <a:solidFill>
                          <a:srgbClr val="7575D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7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轨道共振基本概念</a:t>
            </a:r>
          </a:p>
        </p:txBody>
      </p:sp>
      <p:graphicFrame>
        <p:nvGraphicFramePr>
          <p:cNvPr id="4" name="Object 4"/>
          <p:cNvGraphicFramePr>
            <a:graphicFrameLocks noChangeAspect="1"/>
          </p:cNvGraphicFramePr>
          <p:nvPr>
            <p:extLst>
              <p:ext uri="{D42A27DB-BD31-4B8C-83A1-F6EECF244321}">
                <p14:modId xmlns:p14="http://schemas.microsoft.com/office/powerpoint/2010/main" val="1026124150"/>
              </p:ext>
            </p:extLst>
          </p:nvPr>
        </p:nvGraphicFramePr>
        <p:xfrm>
          <a:off x="359258" y="1056516"/>
          <a:ext cx="7169150" cy="2895600"/>
        </p:xfrm>
        <a:graphic>
          <a:graphicData uri="http://schemas.openxmlformats.org/presentationml/2006/ole">
            <mc:AlternateContent xmlns:mc="http://schemas.openxmlformats.org/markup-compatibility/2006">
              <mc:Choice xmlns:v="urn:schemas-microsoft-com:vml" Requires="v">
                <p:oleObj spid="_x0000_s630871" name="Equation" r:id="rId4" imgW="3898800" imgH="1574640" progId="Equation.DSMT4">
                  <p:embed/>
                </p:oleObj>
              </mc:Choice>
              <mc:Fallback>
                <p:oleObj name="Equation" r:id="rId4" imgW="3898800" imgH="1574640" progId="Equation.DSMT4">
                  <p:embed/>
                  <p:pic>
                    <p:nvPicPr>
                      <p:cNvPr id="0" name=""/>
                      <p:cNvPicPr>
                        <a:picLocks noChangeAspect="1" noChangeArrowheads="1"/>
                      </p:cNvPicPr>
                      <p:nvPr/>
                    </p:nvPicPr>
                    <p:blipFill>
                      <a:blip r:embed="rId5"/>
                      <a:srcRect/>
                      <a:stretch>
                        <a:fillRect/>
                      </a:stretch>
                    </p:blipFill>
                    <p:spPr bwMode="auto">
                      <a:xfrm>
                        <a:off x="359258" y="1056516"/>
                        <a:ext cx="716915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30380552"/>
              </p:ext>
            </p:extLst>
          </p:nvPr>
        </p:nvGraphicFramePr>
        <p:xfrm>
          <a:off x="383343" y="4094711"/>
          <a:ext cx="8293100" cy="2474912"/>
        </p:xfrm>
        <a:graphic>
          <a:graphicData uri="http://schemas.openxmlformats.org/presentationml/2006/ole">
            <mc:AlternateContent xmlns:mc="http://schemas.openxmlformats.org/markup-compatibility/2006">
              <mc:Choice xmlns:v="urn:schemas-microsoft-com:vml" Requires="v">
                <p:oleObj spid="_x0000_s630872" name="Equation" r:id="rId6" imgW="4508280" imgH="1346040" progId="Equation.DSMT4">
                  <p:embed/>
                </p:oleObj>
              </mc:Choice>
              <mc:Fallback>
                <p:oleObj name="Equation" r:id="rId6" imgW="4508280" imgH="1346040" progId="Equation.DSMT4">
                  <p:embed/>
                  <p:pic>
                    <p:nvPicPr>
                      <p:cNvPr id="0" name=""/>
                      <p:cNvPicPr>
                        <a:picLocks noChangeAspect="1" noChangeArrowheads="1"/>
                      </p:cNvPicPr>
                      <p:nvPr/>
                    </p:nvPicPr>
                    <p:blipFill>
                      <a:blip r:embed="rId7"/>
                      <a:srcRect/>
                      <a:stretch>
                        <a:fillRect/>
                      </a:stretch>
                    </p:blipFill>
                    <p:spPr bwMode="auto">
                      <a:xfrm>
                        <a:off x="383343" y="4094711"/>
                        <a:ext cx="8293100" cy="247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26469343"/>
              </p:ext>
            </p:extLst>
          </p:nvPr>
        </p:nvGraphicFramePr>
        <p:xfrm>
          <a:off x="6365875" y="5511800"/>
          <a:ext cx="2446338" cy="712788"/>
        </p:xfrm>
        <a:graphic>
          <a:graphicData uri="http://schemas.openxmlformats.org/presentationml/2006/ole">
            <mc:AlternateContent xmlns:mc="http://schemas.openxmlformats.org/markup-compatibility/2006">
              <mc:Choice xmlns:v="urn:schemas-microsoft-com:vml" Requires="v">
                <p:oleObj spid="_x0000_s630873" name="Equation" r:id="rId8" imgW="1485720" imgH="431640" progId="Equation.DSMT4">
                  <p:embed/>
                </p:oleObj>
              </mc:Choice>
              <mc:Fallback>
                <p:oleObj name="Equation" r:id="rId8" imgW="1485720" imgH="431640" progId="Equation.DSMT4">
                  <p:embed/>
                  <p:pic>
                    <p:nvPicPr>
                      <p:cNvPr id="0" name=""/>
                      <p:cNvPicPr>
                        <a:picLocks noChangeAspect="1" noChangeArrowheads="1"/>
                      </p:cNvPicPr>
                      <p:nvPr/>
                    </p:nvPicPr>
                    <p:blipFill>
                      <a:blip r:embed="rId9"/>
                      <a:srcRect/>
                      <a:stretch>
                        <a:fillRect/>
                      </a:stretch>
                    </p:blipFill>
                    <p:spPr bwMode="auto">
                      <a:xfrm>
                        <a:off x="6365875" y="5511800"/>
                        <a:ext cx="2446338" cy="712788"/>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pic>
        <p:nvPicPr>
          <p:cNvPr id="630810" name="Picture 26" descr="http://ned.ipac.caltech.edu/level5/March01/Merritt2/Figures/figure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2809" y="952433"/>
            <a:ext cx="2739404" cy="161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87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轨道共振基本概念</a:t>
            </a:r>
          </a:p>
        </p:txBody>
      </p:sp>
      <p:graphicFrame>
        <p:nvGraphicFramePr>
          <p:cNvPr id="4" name="Object 4"/>
          <p:cNvGraphicFramePr>
            <a:graphicFrameLocks noChangeAspect="1"/>
          </p:cNvGraphicFramePr>
          <p:nvPr>
            <p:extLst>
              <p:ext uri="{D42A27DB-BD31-4B8C-83A1-F6EECF244321}">
                <p14:modId xmlns:p14="http://schemas.microsoft.com/office/powerpoint/2010/main" val="4265546095"/>
              </p:ext>
            </p:extLst>
          </p:nvPr>
        </p:nvGraphicFramePr>
        <p:xfrm>
          <a:off x="479497" y="972447"/>
          <a:ext cx="8245475" cy="4157662"/>
        </p:xfrm>
        <a:graphic>
          <a:graphicData uri="http://schemas.openxmlformats.org/presentationml/2006/ole">
            <mc:AlternateContent xmlns:mc="http://schemas.openxmlformats.org/markup-compatibility/2006">
              <mc:Choice xmlns:v="urn:schemas-microsoft-com:vml" Requires="v">
                <p:oleObj spid="_x0000_s632906" name="Equation" r:id="rId4" imgW="4483080" imgH="2260440" progId="Equation.DSMT4">
                  <p:embed/>
                </p:oleObj>
              </mc:Choice>
              <mc:Fallback>
                <p:oleObj name="Equation" r:id="rId4" imgW="4483080" imgH="2260440" progId="Equation.DSMT4">
                  <p:embed/>
                  <p:pic>
                    <p:nvPicPr>
                      <p:cNvPr id="0" name=""/>
                      <p:cNvPicPr>
                        <a:picLocks noChangeAspect="1" noChangeArrowheads="1"/>
                      </p:cNvPicPr>
                      <p:nvPr/>
                    </p:nvPicPr>
                    <p:blipFill>
                      <a:blip r:embed="rId5"/>
                      <a:srcRect/>
                      <a:stretch>
                        <a:fillRect/>
                      </a:stretch>
                    </p:blipFill>
                    <p:spPr bwMode="auto">
                      <a:xfrm>
                        <a:off x="479497" y="972447"/>
                        <a:ext cx="8245475" cy="415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92770557"/>
              </p:ext>
            </p:extLst>
          </p:nvPr>
        </p:nvGraphicFramePr>
        <p:xfrm>
          <a:off x="492125" y="5084763"/>
          <a:ext cx="4579938" cy="1657350"/>
        </p:xfrm>
        <a:graphic>
          <a:graphicData uri="http://schemas.openxmlformats.org/presentationml/2006/ole">
            <mc:AlternateContent xmlns:mc="http://schemas.openxmlformats.org/markup-compatibility/2006">
              <mc:Choice xmlns:v="urn:schemas-microsoft-com:vml" Requires="v">
                <p:oleObj spid="_x0000_s632907" name="Equation" r:id="rId6" imgW="2489040" imgH="901440" progId="Equation.DSMT4">
                  <p:embed/>
                </p:oleObj>
              </mc:Choice>
              <mc:Fallback>
                <p:oleObj name="Equation" r:id="rId6" imgW="2489040" imgH="901440" progId="Equation.DSMT4">
                  <p:embed/>
                  <p:pic>
                    <p:nvPicPr>
                      <p:cNvPr id="0" name=""/>
                      <p:cNvPicPr>
                        <a:picLocks noChangeAspect="1" noChangeArrowheads="1"/>
                      </p:cNvPicPr>
                      <p:nvPr/>
                    </p:nvPicPr>
                    <p:blipFill>
                      <a:blip r:embed="rId7"/>
                      <a:srcRect/>
                      <a:stretch>
                        <a:fillRect/>
                      </a:stretch>
                    </p:blipFill>
                    <p:spPr bwMode="auto">
                      <a:xfrm>
                        <a:off x="492125" y="5084763"/>
                        <a:ext cx="4579938" cy="165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nvPr>
        </p:nvGraphicFramePr>
        <p:xfrm>
          <a:off x="7185097" y="5724747"/>
          <a:ext cx="1504950" cy="377825"/>
        </p:xfrm>
        <a:graphic>
          <a:graphicData uri="http://schemas.openxmlformats.org/presentationml/2006/ole">
            <mc:AlternateContent xmlns:mc="http://schemas.openxmlformats.org/markup-compatibility/2006">
              <mc:Choice xmlns:v="urn:schemas-microsoft-com:vml" Requires="v">
                <p:oleObj spid="_x0000_s632908" name="Equation" r:id="rId8" imgW="914400" imgH="228600" progId="Equation.DSMT4">
                  <p:embed/>
                </p:oleObj>
              </mc:Choice>
              <mc:Fallback>
                <p:oleObj name="Equation" r:id="rId8" imgW="914400" imgH="228600" progId="Equation.DSMT4">
                  <p:embed/>
                  <p:pic>
                    <p:nvPicPr>
                      <p:cNvPr id="0" name=""/>
                      <p:cNvPicPr>
                        <a:picLocks noChangeAspect="1" noChangeArrowheads="1"/>
                      </p:cNvPicPr>
                      <p:nvPr/>
                    </p:nvPicPr>
                    <p:blipFill>
                      <a:blip r:embed="rId9"/>
                      <a:srcRect/>
                      <a:stretch>
                        <a:fillRect/>
                      </a:stretch>
                    </p:blipFill>
                    <p:spPr bwMode="auto">
                      <a:xfrm>
                        <a:off x="7185097" y="5724747"/>
                        <a:ext cx="1504950" cy="377825"/>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spTree>
    <p:extLst>
      <p:ext uri="{BB962C8B-B14F-4D97-AF65-F5344CB8AC3E}">
        <p14:creationId xmlns:p14="http://schemas.microsoft.com/office/powerpoint/2010/main" val="385929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1832" name="Picture 24" descr="http://webshells.com/spantrans/figs/fig4-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4332" y="1027668"/>
            <a:ext cx="3156260" cy="280498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5.1.1 </a:t>
            </a:r>
            <a:r>
              <a:rPr lang="zh-CN" altLang="en-US" dirty="0"/>
              <a:t>轨道共振基本概念</a:t>
            </a:r>
          </a:p>
        </p:txBody>
      </p:sp>
      <p:graphicFrame>
        <p:nvGraphicFramePr>
          <p:cNvPr id="4" name="Object 4"/>
          <p:cNvGraphicFramePr>
            <a:graphicFrameLocks noChangeAspect="1"/>
          </p:cNvGraphicFramePr>
          <p:nvPr>
            <p:extLst>
              <p:ext uri="{D42A27DB-BD31-4B8C-83A1-F6EECF244321}">
                <p14:modId xmlns:p14="http://schemas.microsoft.com/office/powerpoint/2010/main" val="236407054"/>
              </p:ext>
            </p:extLst>
          </p:nvPr>
        </p:nvGraphicFramePr>
        <p:xfrm>
          <a:off x="446771" y="1059734"/>
          <a:ext cx="5581650" cy="4089400"/>
        </p:xfrm>
        <a:graphic>
          <a:graphicData uri="http://schemas.openxmlformats.org/presentationml/2006/ole">
            <mc:AlternateContent xmlns:mc="http://schemas.openxmlformats.org/markup-compatibility/2006">
              <mc:Choice xmlns:v="urn:schemas-microsoft-com:vml" Requires="v">
                <p:oleObj spid="_x0000_s631887" name="Equation" r:id="rId5" imgW="3035160" imgH="2222280" progId="Equation.DSMT4">
                  <p:embed/>
                </p:oleObj>
              </mc:Choice>
              <mc:Fallback>
                <p:oleObj name="Equation" r:id="rId5" imgW="3035160" imgH="2222280" progId="Equation.DSMT4">
                  <p:embed/>
                  <p:pic>
                    <p:nvPicPr>
                      <p:cNvPr id="0" name=""/>
                      <p:cNvPicPr>
                        <a:picLocks noChangeAspect="1" noChangeArrowheads="1"/>
                      </p:cNvPicPr>
                      <p:nvPr/>
                    </p:nvPicPr>
                    <p:blipFill>
                      <a:blip r:embed="rId6"/>
                      <a:srcRect/>
                      <a:stretch>
                        <a:fillRect/>
                      </a:stretch>
                    </p:blipFill>
                    <p:spPr bwMode="auto">
                      <a:xfrm>
                        <a:off x="446771" y="1059734"/>
                        <a:ext cx="5581650" cy="408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94884311"/>
              </p:ext>
            </p:extLst>
          </p:nvPr>
        </p:nvGraphicFramePr>
        <p:xfrm>
          <a:off x="446771" y="5200504"/>
          <a:ext cx="8315325" cy="1306512"/>
        </p:xfrm>
        <a:graphic>
          <a:graphicData uri="http://schemas.openxmlformats.org/presentationml/2006/ole">
            <mc:AlternateContent xmlns:mc="http://schemas.openxmlformats.org/markup-compatibility/2006">
              <mc:Choice xmlns:v="urn:schemas-microsoft-com:vml" Requires="v">
                <p:oleObj spid="_x0000_s631888" name="Equation" r:id="rId7" imgW="4520880" imgH="711000" progId="Equation.DSMT4">
                  <p:embed/>
                </p:oleObj>
              </mc:Choice>
              <mc:Fallback>
                <p:oleObj name="Equation" r:id="rId7" imgW="4520880" imgH="711000" progId="Equation.DSMT4">
                  <p:embed/>
                  <p:pic>
                    <p:nvPicPr>
                      <p:cNvPr id="0" name=""/>
                      <p:cNvPicPr>
                        <a:picLocks noChangeAspect="1" noChangeArrowheads="1"/>
                      </p:cNvPicPr>
                      <p:nvPr/>
                    </p:nvPicPr>
                    <p:blipFill>
                      <a:blip r:embed="rId8"/>
                      <a:srcRect/>
                      <a:stretch>
                        <a:fillRect/>
                      </a:stretch>
                    </p:blipFill>
                    <p:spPr bwMode="auto">
                      <a:xfrm>
                        <a:off x="446771" y="5200504"/>
                        <a:ext cx="8315325"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34603534"/>
              </p:ext>
            </p:extLst>
          </p:nvPr>
        </p:nvGraphicFramePr>
        <p:xfrm>
          <a:off x="6896100" y="6151416"/>
          <a:ext cx="1817688" cy="355600"/>
        </p:xfrm>
        <a:graphic>
          <a:graphicData uri="http://schemas.openxmlformats.org/presentationml/2006/ole">
            <mc:AlternateContent xmlns:mc="http://schemas.openxmlformats.org/markup-compatibility/2006">
              <mc:Choice xmlns:v="urn:schemas-microsoft-com:vml" Requires="v">
                <p:oleObj spid="_x0000_s631889" name="Equation" r:id="rId9" imgW="1104840" imgH="215640" progId="Equation.DSMT4">
                  <p:embed/>
                </p:oleObj>
              </mc:Choice>
              <mc:Fallback>
                <p:oleObj name="Equation" r:id="rId9" imgW="1104840" imgH="215640" progId="Equation.DSMT4">
                  <p:embed/>
                  <p:pic>
                    <p:nvPicPr>
                      <p:cNvPr id="0" name=""/>
                      <p:cNvPicPr>
                        <a:picLocks noChangeAspect="1" noChangeArrowheads="1"/>
                      </p:cNvPicPr>
                      <p:nvPr/>
                    </p:nvPicPr>
                    <p:blipFill>
                      <a:blip r:embed="rId10"/>
                      <a:srcRect/>
                      <a:stretch>
                        <a:fillRect/>
                      </a:stretch>
                    </p:blipFill>
                    <p:spPr bwMode="auto">
                      <a:xfrm>
                        <a:off x="6896100" y="6151416"/>
                        <a:ext cx="1817688" cy="355600"/>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spTree>
    <p:extLst>
      <p:ext uri="{BB962C8B-B14F-4D97-AF65-F5344CB8AC3E}">
        <p14:creationId xmlns:p14="http://schemas.microsoft.com/office/powerpoint/2010/main" val="30755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self02</Template>
  <TotalTime>22045</TotalTime>
  <Words>541</Words>
  <Application>Microsoft Office PowerPoint</Application>
  <PresentationFormat>全屏显示(4:3)</PresentationFormat>
  <Paragraphs>118</Paragraphs>
  <Slides>33</Slides>
  <Notes>12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1" baseType="lpstr">
      <vt:lpstr>Myriad Roman</vt:lpstr>
      <vt:lpstr>隶书</vt:lpstr>
      <vt:lpstr>宋体</vt:lpstr>
      <vt:lpstr>Arial</vt:lpstr>
      <vt:lpstr>Times New Roman</vt:lpstr>
      <vt:lpstr>Verdana</vt:lpstr>
      <vt:lpstr>self02</vt:lpstr>
      <vt:lpstr>Equation</vt:lpstr>
      <vt:lpstr>天体力学基础</vt:lpstr>
      <vt:lpstr>共振 Tacoma Narrow Bridge</vt:lpstr>
      <vt:lpstr>5.1 轨道共振基本模型</vt:lpstr>
      <vt:lpstr>5.1.1 轨道共振基本概念</vt:lpstr>
      <vt:lpstr>5.1.1 轨道共振基本概念</vt:lpstr>
      <vt:lpstr>5.1.1 轨道共振基本概念</vt:lpstr>
      <vt:lpstr>5.1.1 轨道共振基本概念</vt:lpstr>
      <vt:lpstr>5.1.1 轨道共振基本概念</vt:lpstr>
      <vt:lpstr>5.1.1 轨道共振基本概念</vt:lpstr>
      <vt:lpstr>5.1.1 轨道共振基本概念</vt:lpstr>
      <vt:lpstr>5.1.1 轨道共振基本概念</vt:lpstr>
      <vt:lpstr>5.1.1 轨道共振基本概念</vt:lpstr>
      <vt:lpstr>5.1.2 轨道共振的几何</vt:lpstr>
      <vt:lpstr>5.1.2 轨道共振的几何</vt:lpstr>
      <vt:lpstr>5.1.2 轨道共振的几何</vt:lpstr>
      <vt:lpstr>5.1.2 轨道共振的几何</vt:lpstr>
      <vt:lpstr>5.1.2 轨道共振的几何</vt:lpstr>
      <vt:lpstr>5.1.3 摄动函数共振项</vt:lpstr>
      <vt:lpstr>5.1.3 摄动函数共振项</vt:lpstr>
      <vt:lpstr>5.1.3 摄动函数共振项</vt:lpstr>
      <vt:lpstr>5.1.4 共振中的轨道演化</vt:lpstr>
      <vt:lpstr>5.1.4 共振中的轨道演化</vt:lpstr>
      <vt:lpstr>5.1.4 共振中的轨道演化</vt:lpstr>
      <vt:lpstr>5.1.4 共振中的轨道演化</vt:lpstr>
      <vt:lpstr>5.1.4 共振中的轨道演化</vt:lpstr>
      <vt:lpstr>5.1.4 共振中的轨道演化</vt:lpstr>
      <vt:lpstr>5.1.4 共振中的轨道演化</vt:lpstr>
      <vt:lpstr>5.1.4 共振中的轨道演化</vt:lpstr>
      <vt:lpstr>5.1.4 共振中的轨道演化</vt:lpstr>
      <vt:lpstr>5.1.5 共振与单摆</vt:lpstr>
      <vt:lpstr>5.1.5 共振与单摆</vt:lpstr>
      <vt:lpstr>Example 2:1 resonance</vt:lpstr>
      <vt:lpstr>5.1.6 共振的分裂与叠加</vt:lpstr>
    </vt:vector>
  </TitlesOfParts>
  <Company>Astron. Dept., 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 5.1</dc:title>
  <dc:subject>轨道共振的基本模型</dc:subject>
  <dc:creator>ZhouLiyong</dc:creator>
  <cp:lastModifiedBy>dell</cp:lastModifiedBy>
  <cp:revision>623</cp:revision>
  <dcterms:created xsi:type="dcterms:W3CDTF">2005-02-21T07:43:32Z</dcterms:created>
  <dcterms:modified xsi:type="dcterms:W3CDTF">2016-05-10T02:00:33Z</dcterms:modified>
</cp:coreProperties>
</file>