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9"/>
  </p:notesMasterIdLst>
  <p:handoutMasterIdLst>
    <p:handoutMasterId r:id="rId30"/>
  </p:handoutMasterIdLst>
  <p:sldIdLst>
    <p:sldId id="258" r:id="rId2"/>
    <p:sldId id="259" r:id="rId3"/>
    <p:sldId id="261" r:id="rId4"/>
    <p:sldId id="271" r:id="rId5"/>
    <p:sldId id="269" r:id="rId6"/>
    <p:sldId id="270" r:id="rId7"/>
    <p:sldId id="272" r:id="rId8"/>
    <p:sldId id="292" r:id="rId9"/>
    <p:sldId id="273" r:id="rId10"/>
    <p:sldId id="274" r:id="rId11"/>
    <p:sldId id="275" r:id="rId12"/>
    <p:sldId id="276" r:id="rId13"/>
    <p:sldId id="277" r:id="rId14"/>
    <p:sldId id="281" r:id="rId15"/>
    <p:sldId id="282" r:id="rId16"/>
    <p:sldId id="284" r:id="rId17"/>
    <p:sldId id="283" r:id="rId18"/>
    <p:sldId id="285" r:id="rId19"/>
    <p:sldId id="286" r:id="rId20"/>
    <p:sldId id="287" r:id="rId21"/>
    <p:sldId id="288" r:id="rId22"/>
    <p:sldId id="278" r:id="rId23"/>
    <p:sldId id="289" r:id="rId24"/>
    <p:sldId id="290" r:id="rId25"/>
    <p:sldId id="280" r:id="rId26"/>
    <p:sldId id="279" r:id="rId27"/>
    <p:sldId id="291" r:id="rId28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9900"/>
    <a:srgbClr val="FF9933"/>
    <a:srgbClr val="FF0000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91088" autoAdjust="0"/>
  </p:normalViewPr>
  <p:slideViewPr>
    <p:cSldViewPr>
      <p:cViewPr varScale="1">
        <p:scale>
          <a:sx n="103" d="100"/>
          <a:sy n="103" d="100"/>
        </p:scale>
        <p:origin x="2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5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D88AFB4-71C0-4998-8C7A-27934A0A61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8549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endParaRPr lang="en-US" altLang="zh-CN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fld id="{CAFEF5FE-FA7B-48A6-BEEE-EFB0C0BA60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418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变换的目的，是消去一些不必要的常数</a:t>
            </a:r>
            <a:endParaRPr lang="en-US" altLang="zh-CN" dirty="0" smtClean="0"/>
          </a:p>
          <a:p>
            <a:r>
              <a:rPr lang="en-US" altLang="zh-CN" dirty="0" smtClean="0"/>
              <a:t>$\mu\</a:t>
            </a:r>
            <a:r>
              <a:rPr lang="en-US" altLang="zh-CN" dirty="0" err="1" smtClean="0"/>
              <a:t>sim</a:t>
            </a:r>
            <a:r>
              <a:rPr lang="en-US" altLang="zh-CN" dirty="0" smtClean="0"/>
              <a:t> 10^{-3}$, </a:t>
            </a:r>
            <a:r>
              <a:rPr lang="en-US" altLang="zh-CN" dirty="0" smtClean="0">
                <a:sym typeface="Wingdings" pitchFamily="2" charset="2"/>
              </a:rPr>
              <a:t> $\alpha</a:t>
            </a:r>
            <a:r>
              <a:rPr lang="en-US" altLang="zh-CN" baseline="0" dirty="0" smtClean="0">
                <a:sym typeface="Wingdings" pitchFamily="2" charset="2"/>
              </a:rPr>
              <a:t> \</a:t>
            </a:r>
            <a:r>
              <a:rPr lang="en-US" altLang="zh-CN" baseline="0" dirty="0" err="1" smtClean="0">
                <a:sym typeface="Wingdings" pitchFamily="2" charset="2"/>
              </a:rPr>
              <a:t>sim</a:t>
            </a:r>
            <a:r>
              <a:rPr lang="en-US" altLang="zh-CN" baseline="0" dirty="0" smtClean="0">
                <a:sym typeface="Wingdings" pitchFamily="2" charset="2"/>
              </a:rPr>
              <a:t> 10^{-2},  \beta\</a:t>
            </a:r>
            <a:r>
              <a:rPr lang="en-US" altLang="zh-CN" baseline="0" dirty="0" err="1" smtClean="0">
                <a:sym typeface="Wingdings" pitchFamily="2" charset="2"/>
              </a:rPr>
              <a:t>sim</a:t>
            </a:r>
            <a:r>
              <a:rPr lang="en-US" altLang="zh-CN" baseline="0" dirty="0" smtClean="0">
                <a:sym typeface="Wingdings" pitchFamily="2" charset="2"/>
              </a:rPr>
              <a:t> 10^4$ and $\delta \</a:t>
            </a:r>
            <a:r>
              <a:rPr lang="en-US" altLang="zh-CN" baseline="0" dirty="0" err="1" smtClean="0">
                <a:sym typeface="Wingdings" pitchFamily="2" charset="2"/>
              </a:rPr>
              <a:t>sim</a:t>
            </a:r>
            <a:r>
              <a:rPr lang="en-US" altLang="zh-CN" baseline="0" dirty="0" smtClean="0">
                <a:sym typeface="Wingdings" pitchFamily="2" charset="2"/>
              </a:rPr>
              <a:t> 10^{-1}$.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F5FE-FA7B-48A6-BEEE-EFB0C0BA6041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575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2413" y="188913"/>
            <a:ext cx="2084387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4488" y="188913"/>
            <a:ext cx="6105525" cy="5937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188913"/>
            <a:ext cx="6551612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49155" name="Picture 3" descr="NJU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086600" y="249238"/>
            <a:ext cx="1676400" cy="566737"/>
          </a:xfrm>
          <a:prstGeom prst="rect">
            <a:avLst/>
          </a:prstGeom>
          <a:noFill/>
        </p:spPr>
      </p:pic>
      <p:sp>
        <p:nvSpPr>
          <p:cNvPr id="49156" name="Line 4"/>
          <p:cNvSpPr>
            <a:spLocks noChangeShapeType="1"/>
          </p:cNvSpPr>
          <p:nvPr/>
        </p:nvSpPr>
        <p:spPr bwMode="auto">
          <a:xfrm>
            <a:off x="457200" y="908050"/>
            <a:ext cx="8305800" cy="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457200" y="831850"/>
            <a:ext cx="8305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6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1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643683"/>
              </p:ext>
            </p:extLst>
          </p:nvPr>
        </p:nvGraphicFramePr>
        <p:xfrm>
          <a:off x="323528" y="3852714"/>
          <a:ext cx="5735638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6" name="Equation" r:id="rId4" imgW="3657600" imgH="736560" progId="Equation.DSMT4">
                  <p:embed/>
                </p:oleObj>
              </mc:Choice>
              <mc:Fallback>
                <p:oleObj name="Equation" r:id="rId4" imgW="3657600" imgH="7365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852714"/>
                        <a:ext cx="5735638" cy="1160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5.2.1 </a:t>
            </a:r>
            <a:r>
              <a:rPr lang="zh-CN" altLang="en-US"/>
              <a:t>一阶共振</a:t>
            </a: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863421"/>
              </p:ext>
            </p:extLst>
          </p:nvPr>
        </p:nvGraphicFramePr>
        <p:xfrm>
          <a:off x="7081287" y="3356992"/>
          <a:ext cx="1636717" cy="1557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7" name="Equation" r:id="rId6" imgW="1041120" imgH="990360" progId="Equation.DSMT4">
                  <p:embed/>
                </p:oleObj>
              </mc:Choice>
              <mc:Fallback>
                <p:oleObj name="Equation" r:id="rId6" imgW="1041120" imgH="9903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1287" y="3356992"/>
                        <a:ext cx="1636717" cy="155746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70725"/>
              </p:ext>
            </p:extLst>
          </p:nvPr>
        </p:nvGraphicFramePr>
        <p:xfrm>
          <a:off x="323528" y="5071449"/>
          <a:ext cx="3672407" cy="1669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8" name="Equation" r:id="rId8" imgW="2412720" imgH="1091880" progId="Equation.DSMT4">
                  <p:embed/>
                </p:oleObj>
              </mc:Choice>
              <mc:Fallback>
                <p:oleObj name="Equation" r:id="rId8" imgW="2412720" imgH="10918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071449"/>
                        <a:ext cx="3672407" cy="16699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431052"/>
              </p:ext>
            </p:extLst>
          </p:nvPr>
        </p:nvGraphicFramePr>
        <p:xfrm>
          <a:off x="365125" y="949002"/>
          <a:ext cx="7189788" cy="284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9" name="Equation" r:id="rId10" imgW="4584600" imgH="1803240" progId="Equation.DSMT4">
                  <p:embed/>
                </p:oleObj>
              </mc:Choice>
              <mc:Fallback>
                <p:oleObj name="Equation" r:id="rId10" imgW="4584600" imgH="1803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949002"/>
                        <a:ext cx="7189788" cy="284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38788"/>
              </p:ext>
            </p:extLst>
          </p:nvPr>
        </p:nvGraphicFramePr>
        <p:xfrm>
          <a:off x="6300192" y="5373216"/>
          <a:ext cx="2433637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0" name="Equation" r:id="rId12" imgW="1549080" imgH="761760" progId="Equation.DSMT4">
                  <p:embed/>
                </p:oleObj>
              </mc:Choice>
              <mc:Fallback>
                <p:oleObj name="Equation" r:id="rId12" imgW="1549080" imgH="7617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5373216"/>
                        <a:ext cx="2433637" cy="119856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259275"/>
              </p:ext>
            </p:extLst>
          </p:nvPr>
        </p:nvGraphicFramePr>
        <p:xfrm>
          <a:off x="4427984" y="1124744"/>
          <a:ext cx="42640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1" name="Equation" r:id="rId14" imgW="2768400" imgH="291960" progId="Equation.DSMT4">
                  <p:embed/>
                </p:oleObj>
              </mc:Choice>
              <mc:Fallback>
                <p:oleObj name="Equation" r:id="rId14" imgW="2768400" imgH="2919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124744"/>
                        <a:ext cx="4264025" cy="45243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5.2.2 </a:t>
            </a:r>
            <a:r>
              <a:rPr lang="zh-CN" altLang="en-US"/>
              <a:t>二阶共振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2988" y="1136650"/>
            <a:ext cx="6769100" cy="5721350"/>
            <a:chOff x="1042988" y="1136650"/>
            <a:chExt cx="6769100" cy="5721350"/>
          </a:xfrm>
        </p:grpSpPr>
        <p:pic>
          <p:nvPicPr>
            <p:cNvPr id="55300" name="Picture 4" descr="S5"/>
            <p:cNvPicPr>
              <a:picLocks noChangeAspect="1" noChangeArrowheads="1"/>
            </p:cNvPicPr>
            <p:nvPr/>
          </p:nvPicPr>
          <p:blipFill>
            <a:blip r:embed="rId2"/>
            <a:srcRect l="7500" t="9842" r="11249"/>
            <a:stretch>
              <a:fillRect/>
            </a:stretch>
          </p:blipFill>
          <p:spPr bwMode="auto">
            <a:xfrm>
              <a:off x="1042988" y="1136650"/>
              <a:ext cx="6769100" cy="572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椭圆 1"/>
            <p:cNvSpPr/>
            <p:nvPr/>
          </p:nvSpPr>
          <p:spPr bwMode="auto">
            <a:xfrm>
              <a:off x="5292080" y="3212976"/>
              <a:ext cx="72008" cy="72008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5.2.2 </a:t>
            </a:r>
            <a:r>
              <a:rPr lang="zh-CN" altLang="en-US"/>
              <a:t>二阶共振</a:t>
            </a:r>
          </a:p>
        </p:txBody>
      </p:sp>
      <p:pic>
        <p:nvPicPr>
          <p:cNvPr id="56325" name="Picture 5" descr="S5"/>
          <p:cNvPicPr>
            <a:picLocks noChangeAspect="1" noChangeArrowheads="1"/>
          </p:cNvPicPr>
          <p:nvPr/>
        </p:nvPicPr>
        <p:blipFill>
          <a:blip r:embed="rId2"/>
          <a:srcRect l="346" t="496" r="346" b="496"/>
          <a:stretch>
            <a:fillRect/>
          </a:stretch>
        </p:blipFill>
        <p:spPr bwMode="auto">
          <a:xfrm>
            <a:off x="423863" y="1066800"/>
            <a:ext cx="8253412" cy="57467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5.3.1 </a:t>
            </a:r>
            <a:r>
              <a:rPr lang="zh-CN" altLang="en-US"/>
              <a:t>主带小行星的</a:t>
            </a:r>
            <a:r>
              <a:rPr lang="en-US" altLang="zh-CN"/>
              <a:t>3:1</a:t>
            </a:r>
            <a:r>
              <a:rPr lang="zh-CN" altLang="en-US"/>
              <a:t>空隙</a:t>
            </a:r>
          </a:p>
        </p:txBody>
      </p:sp>
      <p:pic>
        <p:nvPicPr>
          <p:cNvPr id="57348" name="Picture 4" descr="ast-mainbel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1863725"/>
            <a:ext cx="4427538" cy="465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468313" y="1052513"/>
            <a:ext cx="676751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0000FF"/>
                </a:solidFill>
              </a:rPr>
              <a:t>主带小行星位置及其运动</a:t>
            </a:r>
          </a:p>
        </p:txBody>
      </p:sp>
      <p:pic>
        <p:nvPicPr>
          <p:cNvPr id="57351" name="Picture 7" descr="MiddleSmall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6588" y="1855788"/>
            <a:ext cx="4662487" cy="4662487"/>
          </a:xfrm>
          <a:prstGeom prst="rect">
            <a:avLst/>
          </a:prstGeom>
          <a:noFill/>
        </p:spPr>
      </p:pic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4427538" y="1341438"/>
            <a:ext cx="4535487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6699FF"/>
                </a:solidFill>
              </a:rPr>
              <a:t>行星轨道   </a:t>
            </a:r>
            <a:r>
              <a:rPr lang="zh-CN" altLang="en-US" b="1">
                <a:solidFill>
                  <a:srgbClr val="0000FF"/>
                </a:solidFill>
              </a:rPr>
              <a:t>彗星   </a:t>
            </a:r>
            <a:r>
              <a:rPr lang="zh-CN" altLang="en-US" b="1">
                <a:solidFill>
                  <a:srgbClr val="009900"/>
                </a:solidFill>
              </a:rPr>
              <a:t>主带小行星   </a:t>
            </a:r>
            <a:r>
              <a:rPr lang="zh-CN" altLang="en-US" b="1">
                <a:solidFill>
                  <a:srgbClr val="FF0000"/>
                </a:solidFill>
              </a:rPr>
              <a:t>近地小天体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4" name="Picture 6" descr="a_histo"/>
          <p:cNvPicPr>
            <a:picLocks noChangeAspect="1" noChangeArrowheads="1"/>
          </p:cNvPicPr>
          <p:nvPr/>
        </p:nvPicPr>
        <p:blipFill>
          <a:blip r:embed="rId2"/>
          <a:srcRect l="1172" t="14174" r="2344" b="2362"/>
          <a:stretch>
            <a:fillRect/>
          </a:stretch>
        </p:blipFill>
        <p:spPr bwMode="auto">
          <a:xfrm>
            <a:off x="323850" y="1100138"/>
            <a:ext cx="8424863" cy="564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5.3.1 </a:t>
            </a:r>
            <a:r>
              <a:rPr lang="zh-CN" altLang="en-US"/>
              <a:t>主带小行星的</a:t>
            </a:r>
            <a:r>
              <a:rPr lang="en-US" altLang="zh-CN"/>
              <a:t>3:1</a:t>
            </a:r>
            <a:r>
              <a:rPr lang="zh-CN" altLang="en-US"/>
              <a:t>空隙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4932363" y="1387475"/>
            <a:ext cx="323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>
                <a:solidFill>
                  <a:srgbClr val="FFFF00"/>
                </a:solidFill>
              </a:rPr>
              <a:t>主带小行星轨道半长径分布</a:t>
            </a:r>
          </a:p>
          <a:p>
            <a:pPr eaLnBrk="1" hangingPunct="1"/>
            <a:r>
              <a:rPr lang="en-US" altLang="zh-CN" sz="2000">
                <a:solidFill>
                  <a:srgbClr val="FFFF00"/>
                </a:solidFill>
              </a:rPr>
              <a:t>Kirkwood Gaps</a:t>
            </a:r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3348038" y="5445125"/>
            <a:ext cx="647700" cy="647700"/>
          </a:xfrm>
          <a:prstGeom prst="ellipse">
            <a:avLst/>
          </a:prstGeom>
          <a:noFill/>
          <a:ln w="19050">
            <a:solidFill>
              <a:srgbClr val="FFFF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5.3.1 </a:t>
            </a:r>
            <a:r>
              <a:rPr lang="zh-CN" altLang="en-US"/>
              <a:t>主带小行星的</a:t>
            </a:r>
            <a:r>
              <a:rPr lang="en-US" altLang="zh-CN"/>
              <a:t>3:1</a:t>
            </a:r>
            <a:r>
              <a:rPr lang="zh-CN" altLang="en-US"/>
              <a:t>空隙</a:t>
            </a:r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381000" y="960438"/>
          <a:ext cx="8385175" cy="214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2" name="Equation" r:id="rId3" imgW="4660560" imgH="1193760" progId="Equation.DSMT4">
                  <p:embed/>
                </p:oleObj>
              </mc:Choice>
              <mc:Fallback>
                <p:oleObj name="Equation" r:id="rId3" imgW="4660560" imgH="11937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60438"/>
                        <a:ext cx="8385175" cy="214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497820"/>
              </p:ext>
            </p:extLst>
          </p:nvPr>
        </p:nvGraphicFramePr>
        <p:xfrm>
          <a:off x="323528" y="3113088"/>
          <a:ext cx="8202612" cy="370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3" name="Equation" r:id="rId5" imgW="4559040" imgH="2057400" progId="Equation.DSMT4">
                  <p:embed/>
                </p:oleObj>
              </mc:Choice>
              <mc:Fallback>
                <p:oleObj name="Equation" r:id="rId5" imgW="4559040" imgH="2057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113088"/>
                        <a:ext cx="8202612" cy="3700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5.3.1 </a:t>
            </a:r>
            <a:r>
              <a:rPr lang="zh-CN" altLang="en-US"/>
              <a:t>主带小行星的</a:t>
            </a:r>
            <a:r>
              <a:rPr lang="en-US" altLang="zh-CN"/>
              <a:t>3:1</a:t>
            </a:r>
            <a:r>
              <a:rPr lang="zh-CN" altLang="en-US"/>
              <a:t>空隙</a:t>
            </a: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056955"/>
              </p:ext>
            </p:extLst>
          </p:nvPr>
        </p:nvGraphicFramePr>
        <p:xfrm>
          <a:off x="346075" y="1052513"/>
          <a:ext cx="8337550" cy="308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0" name="Equation" r:id="rId3" imgW="4635360" imgH="1714320" progId="Equation.DSMT4">
                  <p:embed/>
                </p:oleObj>
              </mc:Choice>
              <mc:Fallback>
                <p:oleObj name="Equation" r:id="rId3" imgW="4635360" imgH="17143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1052513"/>
                        <a:ext cx="8337550" cy="308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323850" y="4076700"/>
          <a:ext cx="5300663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1" name="Equation" r:id="rId5" imgW="2946240" imgH="1498320" progId="Equation.DSMT4">
                  <p:embed/>
                </p:oleObj>
              </mc:Choice>
              <mc:Fallback>
                <p:oleObj name="Equation" r:id="rId5" imgW="2946240" imgH="14983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76700"/>
                        <a:ext cx="5300663" cy="269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693"/>
              </p:ext>
            </p:extLst>
          </p:nvPr>
        </p:nvGraphicFramePr>
        <p:xfrm>
          <a:off x="5940425" y="4797425"/>
          <a:ext cx="28797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2" name="Equation" r:id="rId7" imgW="1752480" imgH="228600" progId="Equation.DSMT4">
                  <p:embed/>
                </p:oleObj>
              </mc:Choice>
              <mc:Fallback>
                <p:oleObj name="Equation" r:id="rId7" imgW="17524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797425"/>
                        <a:ext cx="2879725" cy="37623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4425950" y="3384550"/>
          <a:ext cx="2921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3" name="Equation" r:id="rId9" imgW="291960" imgH="88560" progId="Equation.DSMT4">
                  <p:embed/>
                </p:oleObj>
              </mc:Choice>
              <mc:Fallback>
                <p:oleObj name="Equation" r:id="rId9" imgW="291960" imgH="885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3384550"/>
                        <a:ext cx="2921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5.3.1 </a:t>
            </a:r>
            <a:r>
              <a:rPr lang="zh-CN" altLang="en-US"/>
              <a:t>主带小行星的</a:t>
            </a:r>
            <a:r>
              <a:rPr lang="en-US" altLang="zh-CN"/>
              <a:t>3:1</a:t>
            </a:r>
            <a:r>
              <a:rPr lang="zh-CN" altLang="en-US"/>
              <a:t>空隙</a:t>
            </a: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39568"/>
              </p:ext>
            </p:extLst>
          </p:nvPr>
        </p:nvGraphicFramePr>
        <p:xfrm>
          <a:off x="395536" y="1052737"/>
          <a:ext cx="8280920" cy="370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6" name="Equation" r:id="rId3" imgW="4647960" imgH="2082600" progId="Equation.DSMT4">
                  <p:embed/>
                </p:oleObj>
              </mc:Choice>
              <mc:Fallback>
                <p:oleObj name="Equation" r:id="rId3" imgW="4647960" imgH="2082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052737"/>
                        <a:ext cx="8280920" cy="37081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898854"/>
              </p:ext>
            </p:extLst>
          </p:nvPr>
        </p:nvGraphicFramePr>
        <p:xfrm>
          <a:off x="7380288" y="4221163"/>
          <a:ext cx="12954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7" name="Equation" r:id="rId5" imgW="698400" imgH="228600" progId="Equation.DSMT4">
                  <p:embed/>
                </p:oleObj>
              </mc:Choice>
              <mc:Fallback>
                <p:oleObj name="Equation" r:id="rId5" imgW="6984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4221163"/>
                        <a:ext cx="1295400" cy="42386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627887"/>
              </p:ext>
            </p:extLst>
          </p:nvPr>
        </p:nvGraphicFramePr>
        <p:xfrm>
          <a:off x="4787900" y="1940496"/>
          <a:ext cx="4064000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8" name="Equation" r:id="rId7" imgW="2844720" imgH="1091880" progId="Equation.DSMT4">
                  <p:embed/>
                </p:oleObj>
              </mc:Choice>
              <mc:Fallback>
                <p:oleObj name="Equation" r:id="rId7" imgW="2844720" imgH="1091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940496"/>
                        <a:ext cx="4064000" cy="156051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072398"/>
              </p:ext>
            </p:extLst>
          </p:nvPr>
        </p:nvGraphicFramePr>
        <p:xfrm>
          <a:off x="267989" y="4653136"/>
          <a:ext cx="7472363" cy="219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9" name="Equation" r:id="rId9" imgW="4152600" imgH="1218960" progId="Equation.DSMT4">
                  <p:embed/>
                </p:oleObj>
              </mc:Choice>
              <mc:Fallback>
                <p:oleObj name="Equation" r:id="rId9" imgW="4152600" imgH="1218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89" y="4653136"/>
                        <a:ext cx="7472363" cy="219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701643"/>
              </p:ext>
            </p:extLst>
          </p:nvPr>
        </p:nvGraphicFramePr>
        <p:xfrm>
          <a:off x="467544" y="1052513"/>
          <a:ext cx="7815262" cy="543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4" name="Equation" r:id="rId3" imgW="4343400" imgH="3022560" progId="Equation.DSMT4">
                  <p:embed/>
                </p:oleObj>
              </mc:Choice>
              <mc:Fallback>
                <p:oleObj name="Equation" r:id="rId3" imgW="4343400" imgH="3022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052513"/>
                        <a:ext cx="7815262" cy="543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5.3.1 </a:t>
            </a:r>
            <a:r>
              <a:rPr lang="zh-CN" altLang="en-US"/>
              <a:t>主带小行星的</a:t>
            </a:r>
            <a:r>
              <a:rPr lang="en-US" altLang="zh-CN"/>
              <a:t>3:1</a:t>
            </a:r>
            <a:r>
              <a:rPr lang="zh-CN" altLang="en-US"/>
              <a:t>空隙</a:t>
            </a:r>
          </a:p>
        </p:txBody>
      </p: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2305869" y="4724400"/>
            <a:ext cx="5040312" cy="1657350"/>
            <a:chOff x="1519" y="2976"/>
            <a:chExt cx="3175" cy="1044"/>
          </a:xfrm>
        </p:grpSpPr>
        <p:grpSp>
          <p:nvGrpSpPr>
            <p:cNvPr id="64524" name="Group 12"/>
            <p:cNvGrpSpPr>
              <a:grpSpLocks/>
            </p:cNvGrpSpPr>
            <p:nvPr/>
          </p:nvGrpSpPr>
          <p:grpSpPr bwMode="auto">
            <a:xfrm>
              <a:off x="1519" y="3385"/>
              <a:ext cx="3175" cy="635"/>
              <a:chOff x="1519" y="3385"/>
              <a:chExt cx="3175" cy="635"/>
            </a:xfrm>
          </p:grpSpPr>
          <p:sp>
            <p:nvSpPr>
              <p:cNvPr id="64518" name="Rectangle 6"/>
              <p:cNvSpPr>
                <a:spLocks noChangeArrowheads="1"/>
              </p:cNvSpPr>
              <p:nvPr/>
            </p:nvSpPr>
            <p:spPr bwMode="auto">
              <a:xfrm>
                <a:off x="2653" y="3385"/>
                <a:ext cx="136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19" name="Rectangle 7"/>
              <p:cNvSpPr>
                <a:spLocks noChangeArrowheads="1"/>
              </p:cNvSpPr>
              <p:nvPr/>
            </p:nvSpPr>
            <p:spPr bwMode="auto">
              <a:xfrm>
                <a:off x="1519" y="3793"/>
                <a:ext cx="136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20" name="Rectangle 8"/>
              <p:cNvSpPr>
                <a:spLocks noChangeArrowheads="1"/>
              </p:cNvSpPr>
              <p:nvPr/>
            </p:nvSpPr>
            <p:spPr bwMode="auto">
              <a:xfrm>
                <a:off x="3318" y="3793"/>
                <a:ext cx="197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21" name="Rectangle 9"/>
              <p:cNvSpPr>
                <a:spLocks noChangeArrowheads="1"/>
              </p:cNvSpPr>
              <p:nvPr/>
            </p:nvSpPr>
            <p:spPr bwMode="auto">
              <a:xfrm>
                <a:off x="3107" y="3385"/>
                <a:ext cx="181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22" name="Rectangle 10"/>
              <p:cNvSpPr>
                <a:spLocks noChangeArrowheads="1"/>
              </p:cNvSpPr>
              <p:nvPr/>
            </p:nvSpPr>
            <p:spPr bwMode="auto">
              <a:xfrm>
                <a:off x="2562" y="3793"/>
                <a:ext cx="181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23" name="Rectangle 11"/>
              <p:cNvSpPr>
                <a:spLocks noChangeArrowheads="1"/>
              </p:cNvSpPr>
              <p:nvPr/>
            </p:nvSpPr>
            <p:spPr bwMode="auto">
              <a:xfrm>
                <a:off x="4513" y="3793"/>
                <a:ext cx="181" cy="2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6452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1222140"/>
                </p:ext>
              </p:extLst>
            </p:nvPr>
          </p:nvGraphicFramePr>
          <p:xfrm>
            <a:off x="3016" y="2976"/>
            <a:ext cx="363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95" name="Equation" r:id="rId5" imgW="342720" imgH="203040" progId="Equation.DSMT4">
                    <p:embed/>
                  </p:oleObj>
                </mc:Choice>
                <mc:Fallback>
                  <p:oleObj name="Equation" r:id="rId5" imgW="342720" imgH="20304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2976"/>
                          <a:ext cx="363" cy="215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  <a:ln w="28575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31" name="Group 19"/>
          <p:cNvGrpSpPr>
            <a:grpSpLocks/>
          </p:cNvGrpSpPr>
          <p:nvPr/>
        </p:nvGrpSpPr>
        <p:grpSpPr bwMode="auto">
          <a:xfrm>
            <a:off x="3171056" y="4724400"/>
            <a:ext cx="4103688" cy="1657350"/>
            <a:chOff x="2064" y="2976"/>
            <a:chExt cx="2585" cy="1044"/>
          </a:xfrm>
        </p:grpSpPr>
        <p:sp>
          <p:nvSpPr>
            <p:cNvPr id="64526" name="Rectangle 14"/>
            <p:cNvSpPr>
              <a:spLocks noChangeArrowheads="1"/>
            </p:cNvSpPr>
            <p:nvPr/>
          </p:nvSpPr>
          <p:spPr bwMode="auto">
            <a:xfrm>
              <a:off x="4513" y="3385"/>
              <a:ext cx="136" cy="227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7" name="Rectangle 15"/>
            <p:cNvSpPr>
              <a:spLocks noChangeArrowheads="1"/>
            </p:cNvSpPr>
            <p:nvPr/>
          </p:nvSpPr>
          <p:spPr bwMode="auto">
            <a:xfrm>
              <a:off x="2064" y="3793"/>
              <a:ext cx="136" cy="227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8" name="Rectangle 16"/>
            <p:cNvSpPr>
              <a:spLocks noChangeArrowheads="1"/>
            </p:cNvSpPr>
            <p:nvPr/>
          </p:nvSpPr>
          <p:spPr bwMode="auto">
            <a:xfrm>
              <a:off x="3923" y="3793"/>
              <a:ext cx="136" cy="227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453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2181953"/>
                </p:ext>
              </p:extLst>
            </p:nvPr>
          </p:nvGraphicFramePr>
          <p:xfrm>
            <a:off x="3606" y="2976"/>
            <a:ext cx="726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96" name="Equation" r:id="rId7" imgW="723600" imgH="215640" progId="Equation.DSMT4">
                    <p:embed/>
                  </p:oleObj>
                </mc:Choice>
                <mc:Fallback>
                  <p:oleObj name="Equation" r:id="rId7" imgW="723600" imgH="21564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976"/>
                          <a:ext cx="726" cy="217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  <a:ln w="28575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36" name="Group 24"/>
          <p:cNvGrpSpPr>
            <a:grpSpLocks/>
          </p:cNvGrpSpPr>
          <p:nvPr/>
        </p:nvGrpSpPr>
        <p:grpSpPr bwMode="auto">
          <a:xfrm>
            <a:off x="3028181" y="5373688"/>
            <a:ext cx="4533900" cy="1008062"/>
            <a:chOff x="1974" y="3385"/>
            <a:chExt cx="2856" cy="635"/>
          </a:xfrm>
        </p:grpSpPr>
        <p:sp>
          <p:nvSpPr>
            <p:cNvPr id="64532" name="Rectangle 20"/>
            <p:cNvSpPr>
              <a:spLocks noChangeArrowheads="1"/>
            </p:cNvSpPr>
            <p:nvPr/>
          </p:nvSpPr>
          <p:spPr bwMode="auto">
            <a:xfrm>
              <a:off x="1974" y="3793"/>
              <a:ext cx="453" cy="227"/>
            </a:xfrm>
            <a:prstGeom prst="rect">
              <a:avLst/>
            </a:prstGeom>
            <a:noFill/>
            <a:ln w="1905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3" name="Rectangle 21"/>
            <p:cNvSpPr>
              <a:spLocks noChangeArrowheads="1"/>
            </p:cNvSpPr>
            <p:nvPr/>
          </p:nvSpPr>
          <p:spPr bwMode="auto">
            <a:xfrm>
              <a:off x="3834" y="3793"/>
              <a:ext cx="453" cy="227"/>
            </a:xfrm>
            <a:prstGeom prst="rect">
              <a:avLst/>
            </a:prstGeom>
            <a:noFill/>
            <a:ln w="1905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4" name="Rectangle 22"/>
            <p:cNvSpPr>
              <a:spLocks noChangeArrowheads="1"/>
            </p:cNvSpPr>
            <p:nvPr/>
          </p:nvSpPr>
          <p:spPr bwMode="auto">
            <a:xfrm>
              <a:off x="4377" y="3385"/>
              <a:ext cx="453" cy="227"/>
            </a:xfrm>
            <a:prstGeom prst="rect">
              <a:avLst/>
            </a:prstGeom>
            <a:noFill/>
            <a:ln w="1905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10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5.3.1 </a:t>
            </a:r>
            <a:r>
              <a:rPr lang="zh-CN" altLang="en-US"/>
              <a:t>主带小行星的</a:t>
            </a:r>
            <a:r>
              <a:rPr lang="en-US" altLang="zh-CN"/>
              <a:t>3:1</a:t>
            </a:r>
            <a:r>
              <a:rPr lang="zh-CN" altLang="en-US"/>
              <a:t>空隙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468313" y="981075"/>
          <a:ext cx="8088312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6" name="Equation" r:id="rId3" imgW="4495680" imgH="1625400" progId="Equation.DSMT4">
                  <p:embed/>
                </p:oleObj>
              </mc:Choice>
              <mc:Fallback>
                <p:oleObj name="Equation" r:id="rId3" imgW="4495680" imgH="1625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1075"/>
                        <a:ext cx="8088312" cy="292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29630"/>
              </p:ext>
            </p:extLst>
          </p:nvPr>
        </p:nvGraphicFramePr>
        <p:xfrm>
          <a:off x="6443663" y="1484313"/>
          <a:ext cx="23034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7" name="Equation" r:id="rId5" imgW="1600200" imgH="253800" progId="Equation.DSMT4">
                  <p:embed/>
                </p:oleObj>
              </mc:Choice>
              <mc:Fallback>
                <p:oleObj name="Equation" r:id="rId5" imgW="160020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1484313"/>
                        <a:ext cx="2303462" cy="3651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518620"/>
              </p:ext>
            </p:extLst>
          </p:nvPr>
        </p:nvGraphicFramePr>
        <p:xfrm>
          <a:off x="438150" y="4076700"/>
          <a:ext cx="7950200" cy="251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8" name="Equation" r:id="rId7" imgW="4419360" imgH="1396800" progId="Equation.DSMT4">
                  <p:embed/>
                </p:oleObj>
              </mc:Choice>
              <mc:Fallback>
                <p:oleObj name="Equation" r:id="rId7" imgW="4419360" imgH="1396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4076700"/>
                        <a:ext cx="7950200" cy="2513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440643"/>
              </p:ext>
            </p:extLst>
          </p:nvPr>
        </p:nvGraphicFramePr>
        <p:xfrm>
          <a:off x="6445250" y="4645025"/>
          <a:ext cx="2230438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9" name="Equation" r:id="rId9" imgW="1549080" imgH="457200" progId="Equation.DSMT4">
                  <p:embed/>
                </p:oleObj>
              </mc:Choice>
              <mc:Fallback>
                <p:oleObj name="Equation" r:id="rId9" imgW="1549080" imgH="457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0" y="4645025"/>
                        <a:ext cx="2230438" cy="65563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5.3.1 </a:t>
            </a:r>
            <a:r>
              <a:rPr lang="zh-CN" altLang="en-US"/>
              <a:t>主带小行星的</a:t>
            </a:r>
            <a:r>
              <a:rPr lang="en-US" altLang="zh-CN"/>
              <a:t>3:1</a:t>
            </a:r>
            <a:r>
              <a:rPr lang="zh-CN" altLang="en-US"/>
              <a:t>空隙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219092"/>
              </p:ext>
            </p:extLst>
          </p:nvPr>
        </p:nvGraphicFramePr>
        <p:xfrm>
          <a:off x="468313" y="1052513"/>
          <a:ext cx="8247062" cy="530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2" name="Equation" r:id="rId3" imgW="4584600" imgH="2946240" progId="Equation.DSMT4">
                  <p:embed/>
                </p:oleObj>
              </mc:Choice>
              <mc:Fallback>
                <p:oleObj name="Equation" r:id="rId3" imgW="4584600" imgH="2946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052513"/>
                        <a:ext cx="8247062" cy="5300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581945"/>
              </p:ext>
            </p:extLst>
          </p:nvPr>
        </p:nvGraphicFramePr>
        <p:xfrm>
          <a:off x="6372225" y="1624013"/>
          <a:ext cx="230346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3" name="Equation" r:id="rId5" imgW="1600200" imgH="253800" progId="Equation.DSMT4">
                  <p:embed/>
                </p:oleObj>
              </mc:Choice>
              <mc:Fallback>
                <p:oleObj name="Equation" r:id="rId5" imgW="160020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624013"/>
                        <a:ext cx="2303463" cy="3651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5.2.1 </a:t>
            </a:r>
            <a:r>
              <a:rPr lang="zh-CN" altLang="en-US"/>
              <a:t>一阶共振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72142"/>
              </p:ext>
            </p:extLst>
          </p:nvPr>
        </p:nvGraphicFramePr>
        <p:xfrm>
          <a:off x="395536" y="1052140"/>
          <a:ext cx="3771900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Equation" r:id="rId3" imgW="2171520" imgH="990360" progId="Equation.DSMT4">
                  <p:embed/>
                </p:oleObj>
              </mc:Choice>
              <mc:Fallback>
                <p:oleObj name="Equation" r:id="rId3" imgW="2171520" imgH="990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052140"/>
                        <a:ext cx="3771900" cy="172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452783"/>
              </p:ext>
            </p:extLst>
          </p:nvPr>
        </p:nvGraphicFramePr>
        <p:xfrm>
          <a:off x="6985971" y="1986956"/>
          <a:ext cx="17399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" name="Equation" r:id="rId5" imgW="1091880" imgH="368280" progId="Equation.DSMT4">
                  <p:embed/>
                </p:oleObj>
              </mc:Choice>
              <mc:Fallback>
                <p:oleObj name="Equation" r:id="rId5" imgW="1091880" imgH="368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971" y="1986956"/>
                        <a:ext cx="1739900" cy="58737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802216"/>
              </p:ext>
            </p:extLst>
          </p:nvPr>
        </p:nvGraphicFramePr>
        <p:xfrm>
          <a:off x="395536" y="3861048"/>
          <a:ext cx="3794125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" name="Equation" r:id="rId7" imgW="2184120" imgH="1549080" progId="Equation.DSMT4">
                  <p:embed/>
                </p:oleObj>
              </mc:Choice>
              <mc:Fallback>
                <p:oleObj name="Equation" r:id="rId7" imgW="2184120" imgH="1549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861048"/>
                        <a:ext cx="3794125" cy="270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997741"/>
              </p:ext>
            </p:extLst>
          </p:nvPr>
        </p:nvGraphicFramePr>
        <p:xfrm>
          <a:off x="4867027" y="1196752"/>
          <a:ext cx="3881437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" name="Equation" r:id="rId9" imgW="2234880" imgH="355320" progId="Equation.DSMT4">
                  <p:embed/>
                </p:oleObj>
              </mc:Choice>
              <mc:Fallback>
                <p:oleObj name="Equation" r:id="rId9" imgW="2234880" imgH="355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027" y="1196752"/>
                        <a:ext cx="3881437" cy="62071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528" y="3269015"/>
            <a:ext cx="835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/>
              <a:t>平衡点在研究动力系统相空间特征时，具有特别重要的意义。</a:t>
            </a:r>
            <a:endParaRPr lang="zh-CN" altLang="en-US" sz="22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131840" y="5733256"/>
            <a:ext cx="5616624" cy="400110"/>
            <a:chOff x="3131840" y="5733256"/>
            <a:chExt cx="5616624" cy="400110"/>
          </a:xfrm>
        </p:grpSpPr>
        <p:cxnSp>
          <p:nvCxnSpPr>
            <p:cNvPr id="6" name="直接箭头连接符 5"/>
            <p:cNvCxnSpPr>
              <a:endCxn id="7" idx="1"/>
            </p:cNvCxnSpPr>
            <p:nvPr/>
          </p:nvCxnSpPr>
          <p:spPr bwMode="auto">
            <a:xfrm flipV="1">
              <a:off x="3131840" y="5933311"/>
              <a:ext cx="4608512" cy="1597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7740352" y="5733256"/>
              <a:ext cx="1008112" cy="400110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公式解</a:t>
              </a:r>
              <a:endParaRPr lang="zh-CN" alt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5.3.1 </a:t>
            </a:r>
            <a:r>
              <a:rPr lang="zh-CN" altLang="en-US"/>
              <a:t>主带小行星的</a:t>
            </a:r>
            <a:r>
              <a:rPr lang="en-US" altLang="zh-CN"/>
              <a:t>3:1</a:t>
            </a:r>
            <a:r>
              <a:rPr lang="zh-CN" altLang="en-US"/>
              <a:t>空隙</a:t>
            </a: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173737"/>
              </p:ext>
            </p:extLst>
          </p:nvPr>
        </p:nvGraphicFramePr>
        <p:xfrm>
          <a:off x="479425" y="977900"/>
          <a:ext cx="7470775" cy="324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7" name="Equation" r:id="rId3" imgW="4152600" imgH="1803240" progId="Equation.DSMT4">
                  <p:embed/>
                </p:oleObj>
              </mc:Choice>
              <mc:Fallback>
                <p:oleObj name="Equation" r:id="rId3" imgW="4152600" imgH="1803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977900"/>
                        <a:ext cx="7470775" cy="324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528638" y="4252913"/>
          <a:ext cx="8132762" cy="260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8" name="Equation" r:id="rId5" imgW="4520880" imgH="1447560" progId="Equation.DSMT4">
                  <p:embed/>
                </p:oleObj>
              </mc:Choice>
              <mc:Fallback>
                <p:oleObj name="Equation" r:id="rId5" imgW="4520880" imgH="1447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4252913"/>
                        <a:ext cx="8132762" cy="2605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7" name="Group 9"/>
          <p:cNvGrpSpPr>
            <a:grpSpLocks/>
          </p:cNvGrpSpPr>
          <p:nvPr/>
        </p:nvGrpSpPr>
        <p:grpSpPr bwMode="auto">
          <a:xfrm>
            <a:off x="4829175" y="4127500"/>
            <a:ext cx="4062413" cy="1822450"/>
            <a:chOff x="3042" y="2600"/>
            <a:chExt cx="2559" cy="1148"/>
          </a:xfrm>
        </p:grpSpPr>
        <p:sp>
          <p:nvSpPr>
            <p:cNvPr id="68614" name="Rectangle 6"/>
            <p:cNvSpPr>
              <a:spLocks noChangeArrowheads="1"/>
            </p:cNvSpPr>
            <p:nvPr/>
          </p:nvSpPr>
          <p:spPr bwMode="auto">
            <a:xfrm>
              <a:off x="3042" y="3521"/>
              <a:ext cx="363" cy="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5" name="Rectangle 7"/>
            <p:cNvSpPr>
              <a:spLocks noChangeArrowheads="1"/>
            </p:cNvSpPr>
            <p:nvPr/>
          </p:nvSpPr>
          <p:spPr bwMode="auto">
            <a:xfrm>
              <a:off x="4622" y="3510"/>
              <a:ext cx="363" cy="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861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6451971"/>
                </p:ext>
              </p:extLst>
            </p:nvPr>
          </p:nvGraphicFramePr>
          <p:xfrm>
            <a:off x="3560" y="2600"/>
            <a:ext cx="2041" cy="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79" name="Equation" r:id="rId7" imgW="2768400" imgH="1015920" progId="Equation.DSMT4">
                    <p:embed/>
                  </p:oleObj>
                </mc:Choice>
                <mc:Fallback>
                  <p:oleObj name="Equation" r:id="rId7" imgW="2768400" imgH="101592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2600"/>
                          <a:ext cx="2041" cy="74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  <a:ln w="28575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5.3.1 </a:t>
            </a:r>
            <a:r>
              <a:rPr lang="zh-CN" altLang="en-US"/>
              <a:t>主带小行星的</a:t>
            </a:r>
            <a:r>
              <a:rPr lang="en-US" altLang="zh-CN"/>
              <a:t>3:1</a:t>
            </a:r>
            <a:r>
              <a:rPr lang="zh-CN" altLang="en-US"/>
              <a:t>空隙</a:t>
            </a:r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468313" y="1052513"/>
          <a:ext cx="7972425" cy="489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7" name="Equation" r:id="rId3" imgW="4431960" imgH="2717640" progId="Equation.DSMT4">
                  <p:embed/>
                </p:oleObj>
              </mc:Choice>
              <mc:Fallback>
                <p:oleObj name="Equation" r:id="rId3" imgW="4431960" imgH="2717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052513"/>
                        <a:ext cx="7972425" cy="4894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5.3.1 </a:t>
            </a:r>
            <a:r>
              <a:rPr lang="zh-CN" altLang="en-US"/>
              <a:t>主带小行星的</a:t>
            </a:r>
            <a:r>
              <a:rPr lang="en-US" altLang="zh-CN"/>
              <a:t>3:1</a:t>
            </a:r>
            <a:r>
              <a:rPr lang="zh-CN" altLang="en-US"/>
              <a:t>空隙</a:t>
            </a:r>
          </a:p>
        </p:txBody>
      </p:sp>
      <p:pic>
        <p:nvPicPr>
          <p:cNvPr id="59396" name="Picture 4" descr="1"/>
          <p:cNvPicPr>
            <a:picLocks noChangeAspect="1" noChangeArrowheads="1"/>
          </p:cNvPicPr>
          <p:nvPr/>
        </p:nvPicPr>
        <p:blipFill>
          <a:blip r:embed="rId2"/>
          <a:srcRect b="5106"/>
          <a:stretch>
            <a:fillRect/>
          </a:stretch>
        </p:blipFill>
        <p:spPr bwMode="auto">
          <a:xfrm>
            <a:off x="252413" y="2133600"/>
            <a:ext cx="4535487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5" descr="1"/>
          <p:cNvPicPr>
            <a:picLocks noChangeAspect="1" noChangeArrowheads="1"/>
          </p:cNvPicPr>
          <p:nvPr/>
        </p:nvPicPr>
        <p:blipFill>
          <a:blip r:embed="rId3">
            <a:lum bright="-60000" contrast="80000"/>
            <a:grayscl/>
          </a:blip>
          <a:srcRect l="51955" t="3946" r="4329" b="26305"/>
          <a:stretch>
            <a:fillRect/>
          </a:stretch>
        </p:blipFill>
        <p:spPr bwMode="auto">
          <a:xfrm>
            <a:off x="4572000" y="2193925"/>
            <a:ext cx="4233863" cy="443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468313" y="908050"/>
            <a:ext cx="8280400" cy="828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b="1">
                <a:solidFill>
                  <a:srgbClr val="0000FF"/>
                </a:solidFill>
              </a:rPr>
              <a:t>与木星处于</a:t>
            </a:r>
            <a:r>
              <a:rPr lang="en-US" altLang="zh-CN" sz="2200" b="1">
                <a:solidFill>
                  <a:srgbClr val="0000FF"/>
                </a:solidFill>
              </a:rPr>
              <a:t>3:1</a:t>
            </a:r>
            <a:r>
              <a:rPr lang="zh-CN" altLang="en-US" sz="2200" b="1">
                <a:solidFill>
                  <a:srgbClr val="0000FF"/>
                </a:solidFill>
              </a:rPr>
              <a:t>共振处的小天体，在木星的摄动之下，偏心率会突然升高，使得轨道与火星的轨道发生交叉，进而失去稳定性。</a:t>
            </a:r>
            <a:endParaRPr lang="zh-CN" altLang="en-US" sz="2200" b="1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5.3.1 </a:t>
            </a:r>
            <a:r>
              <a:rPr lang="zh-CN" altLang="en-US"/>
              <a:t>主带小行星的</a:t>
            </a:r>
            <a:r>
              <a:rPr lang="en-US" altLang="zh-CN"/>
              <a:t>3:1</a:t>
            </a:r>
            <a:r>
              <a:rPr lang="zh-CN" altLang="en-US"/>
              <a:t>空隙</a:t>
            </a: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049338"/>
            <a:ext cx="8280920" cy="569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5.3.1 </a:t>
            </a:r>
            <a:r>
              <a:rPr lang="zh-CN" altLang="en-US"/>
              <a:t>主带小行星的</a:t>
            </a:r>
            <a:r>
              <a:rPr lang="en-US" altLang="zh-CN"/>
              <a:t>3:1</a:t>
            </a:r>
            <a:r>
              <a:rPr lang="zh-CN" altLang="en-US"/>
              <a:t>空隙</a:t>
            </a: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108075"/>
            <a:ext cx="8280919" cy="563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/>
          <a:srcRect t="2167"/>
          <a:stretch>
            <a:fillRect/>
          </a:stretch>
        </p:blipFill>
        <p:spPr bwMode="auto">
          <a:xfrm>
            <a:off x="4067175" y="1106488"/>
            <a:ext cx="4141788" cy="5707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5.3.2 </a:t>
            </a:r>
            <a:r>
              <a:rPr lang="zh-CN" altLang="en-US"/>
              <a:t>主带小行星的其它共振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468313" y="1125538"/>
            <a:ext cx="3024187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zh-CN" altLang="en-GB" sz="2400" b="1">
                <a:latin typeface="Franklin Gothic Demi Cond" pitchFamily="34" charset="0"/>
              </a:rPr>
              <a:t>在平运动轨道与木星发生</a:t>
            </a:r>
            <a:r>
              <a:rPr lang="en-GB" altLang="zh-CN" sz="2400" b="1">
                <a:solidFill>
                  <a:srgbClr val="0000FF"/>
                </a:solidFill>
                <a:latin typeface="Franklin Gothic Demi Cond" pitchFamily="34" charset="0"/>
              </a:rPr>
              <a:t>2:1</a:t>
            </a:r>
            <a:r>
              <a:rPr lang="zh-CN" altLang="en-GB" sz="2400" b="1">
                <a:solidFill>
                  <a:srgbClr val="0000FF"/>
                </a:solidFill>
                <a:latin typeface="Franklin Gothic Demi Cond" pitchFamily="34" charset="0"/>
              </a:rPr>
              <a:t>共振</a:t>
            </a:r>
            <a:r>
              <a:rPr lang="zh-CN" altLang="en-GB" sz="2400" b="1">
                <a:latin typeface="Franklin Gothic Demi Cond" pitchFamily="34" charset="0"/>
              </a:rPr>
              <a:t>处，没有小行星分布</a:t>
            </a:r>
            <a:r>
              <a:rPr lang="en-GB" altLang="zh-CN" sz="2400" b="1">
                <a:latin typeface="Franklin Gothic Demi Cond" pitchFamily="34" charset="0"/>
              </a:rPr>
              <a:t>,</a:t>
            </a:r>
            <a:r>
              <a:rPr lang="zh-CN" altLang="en-GB" sz="2400" b="1">
                <a:latin typeface="Franklin Gothic Demi Cond" pitchFamily="34" charset="0"/>
              </a:rPr>
              <a:t>此处的空隙称为</a:t>
            </a:r>
            <a:r>
              <a:rPr lang="en-GB" sz="2400" b="1">
                <a:solidFill>
                  <a:srgbClr val="0000FF"/>
                </a:solidFill>
                <a:latin typeface="Garamond" pitchFamily="18" charset="0"/>
              </a:rPr>
              <a:t>Hecuba gap</a:t>
            </a:r>
            <a:r>
              <a:rPr lang="en-GB" altLang="zh-CN" sz="2400" b="1">
                <a:solidFill>
                  <a:srgbClr val="0000FF"/>
                </a:solidFill>
                <a:latin typeface="Garamond" pitchFamily="18" charset="0"/>
              </a:rPr>
              <a:t>.</a:t>
            </a:r>
            <a:endParaRPr lang="en-GB" sz="2400" b="1">
              <a:solidFill>
                <a:srgbClr val="0000FF"/>
              </a:solidFill>
              <a:latin typeface="Garamond" pitchFamily="18" charset="0"/>
            </a:endParaRPr>
          </a:p>
        </p:txBody>
      </p:sp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3250" y="1196975"/>
            <a:ext cx="741363" cy="553561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395288" y="5876925"/>
            <a:ext cx="3598862" cy="427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2:1</a:t>
            </a:r>
            <a:r>
              <a:rPr lang="zh-CN" altLang="en-US" sz="2200" b="1">
                <a:solidFill>
                  <a:srgbClr val="0000FF"/>
                </a:solidFill>
              </a:rPr>
              <a:t>共振处的动力学稳定性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23850" y="3933825"/>
            <a:ext cx="28082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200" b="1" dirty="0" smtClean="0"/>
              <a:t>2</a:t>
            </a:r>
            <a:r>
              <a:rPr lang="en-US" altLang="zh-CN" sz="2200" b="1" smtClean="0"/>
              <a:t>:1 </a:t>
            </a:r>
            <a:r>
              <a:rPr lang="zh-CN" altLang="en-US" sz="2200" b="1" dirty="0"/>
              <a:t>共振处</a:t>
            </a:r>
            <a:r>
              <a:rPr lang="en-US" altLang="zh-CN" sz="2200" b="1" dirty="0"/>
              <a:t>,</a:t>
            </a:r>
            <a:r>
              <a:rPr lang="zh-CN" altLang="en-US" sz="2200" b="1" dirty="0"/>
              <a:t>偏心率突然升高的时间尺度</a:t>
            </a:r>
            <a:r>
              <a:rPr lang="en-US" altLang="zh-CN" sz="2200" b="1" dirty="0"/>
              <a:t>:</a:t>
            </a:r>
            <a:endParaRPr lang="en-US" altLang="zh-CN" sz="3000" dirty="0"/>
          </a:p>
        </p:txBody>
      </p:sp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827088" y="4797425"/>
          <a:ext cx="20288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0" name="Equation" r:id="rId5" imgW="787320" imgH="228600" progId="Equation.DSMT4">
                  <p:embed/>
                </p:oleObj>
              </mc:Choice>
              <mc:Fallback>
                <p:oleObj name="Equation" r:id="rId5" imgW="78732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97425"/>
                        <a:ext cx="2028825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5.3.2 </a:t>
            </a:r>
            <a:r>
              <a:rPr lang="zh-CN" altLang="en-US"/>
              <a:t>主带小行星的其它共振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72450" y="981075"/>
            <a:ext cx="741363" cy="5535613"/>
          </a:xfrm>
          <a:prstGeom prst="rect">
            <a:avLst/>
          </a:prstGeom>
          <a:noFill/>
        </p:spPr>
      </p:pic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95288" y="5684838"/>
            <a:ext cx="3598862" cy="9128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tabLst>
                <a:tab pos="723900" algn="l"/>
                <a:tab pos="1447800" algn="l"/>
                <a:tab pos="2171700" algn="l"/>
              </a:tabLst>
            </a:pPr>
            <a:r>
              <a:rPr lang="en-US" altLang="zh-CN" sz="2200" b="1">
                <a:solidFill>
                  <a:srgbClr val="0000FF"/>
                </a:solidFill>
              </a:rPr>
              <a:t>3:2</a:t>
            </a:r>
            <a:r>
              <a:rPr lang="zh-CN" altLang="en-US" sz="2200" b="1">
                <a:solidFill>
                  <a:srgbClr val="0000FF"/>
                </a:solidFill>
              </a:rPr>
              <a:t>共振处的动力学稳定性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zh-CN" altLang="en-GB" sz="2000" b="1">
                <a:latin typeface="Times New Roman" pitchFamily="18" charset="0"/>
              </a:rPr>
              <a:t>图中白色点表示真实的小行星</a:t>
            </a:r>
            <a:r>
              <a:rPr lang="en-GB" altLang="zh-CN" sz="2000" b="1">
                <a:latin typeface="Times New Roman" pitchFamily="18" charset="0"/>
              </a:rPr>
              <a:t>(</a:t>
            </a:r>
            <a:r>
              <a:rPr lang="zh-CN" altLang="en-GB" sz="2000" b="1">
                <a:latin typeface="Times New Roman" pitchFamily="18" charset="0"/>
              </a:rPr>
              <a:t>直径大于</a:t>
            </a:r>
            <a:r>
              <a:rPr lang="en-GB" altLang="zh-CN" sz="2000" b="1">
                <a:latin typeface="Times New Roman" pitchFamily="18" charset="0"/>
              </a:rPr>
              <a:t>50 km</a:t>
            </a:r>
            <a:r>
              <a:rPr lang="zh-CN" altLang="en-GB" sz="2000" b="1">
                <a:latin typeface="Times New Roman" pitchFamily="18" charset="0"/>
              </a:rPr>
              <a:t>的，大约</a:t>
            </a:r>
            <a:r>
              <a:rPr lang="en-GB" altLang="zh-CN" sz="2000" b="1">
                <a:latin typeface="Times New Roman" pitchFamily="18" charset="0"/>
              </a:rPr>
              <a:t>30</a:t>
            </a:r>
            <a:r>
              <a:rPr lang="zh-CN" altLang="en-GB" sz="2000" b="1">
                <a:latin typeface="Times New Roman" pitchFamily="18" charset="0"/>
              </a:rPr>
              <a:t>个</a:t>
            </a:r>
            <a:r>
              <a:rPr lang="en-GB" altLang="zh-CN" sz="2000" b="1">
                <a:latin typeface="Times New Roman" pitchFamily="18" charset="0"/>
              </a:rPr>
              <a:t>)</a:t>
            </a:r>
          </a:p>
        </p:txBody>
      </p:sp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7975" y="974725"/>
            <a:ext cx="3983038" cy="5983288"/>
          </a:xfrm>
          <a:prstGeom prst="rect">
            <a:avLst/>
          </a:prstGeom>
          <a:noFill/>
        </p:spPr>
      </p:pic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395288" y="1341438"/>
            <a:ext cx="3024187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zh-CN" altLang="en-GB" sz="2400" b="1">
                <a:latin typeface="Franklin Gothic Demi Cond" pitchFamily="34" charset="0"/>
              </a:rPr>
              <a:t>在平运动轨道与木星发生</a:t>
            </a:r>
            <a:r>
              <a:rPr lang="en-GB" altLang="zh-CN" sz="2400" b="1">
                <a:solidFill>
                  <a:srgbClr val="0000FF"/>
                </a:solidFill>
                <a:latin typeface="Franklin Gothic Demi Cond" pitchFamily="34" charset="0"/>
              </a:rPr>
              <a:t>3:2</a:t>
            </a:r>
            <a:r>
              <a:rPr lang="zh-CN" altLang="en-GB" sz="2400" b="1">
                <a:solidFill>
                  <a:srgbClr val="0000FF"/>
                </a:solidFill>
                <a:latin typeface="Franklin Gothic Demi Cond" pitchFamily="34" charset="0"/>
              </a:rPr>
              <a:t>共振</a:t>
            </a:r>
            <a:r>
              <a:rPr lang="zh-CN" altLang="en-GB" sz="2400" b="1">
                <a:latin typeface="Franklin Gothic Demi Cond" pitchFamily="34" charset="0"/>
              </a:rPr>
              <a:t>处</a:t>
            </a:r>
            <a:r>
              <a:rPr lang="en-GB" altLang="zh-CN" sz="2400" b="1">
                <a:latin typeface="Franklin Gothic Demi Cond" pitchFamily="34" charset="0"/>
              </a:rPr>
              <a:t>,</a:t>
            </a:r>
            <a:r>
              <a:rPr lang="zh-CN" altLang="en-GB" sz="2400" b="1">
                <a:latin typeface="Franklin Gothic Demi Cond" pitchFamily="34" charset="0"/>
              </a:rPr>
              <a:t>有一群小行星聚集</a:t>
            </a:r>
            <a:r>
              <a:rPr lang="en-GB" altLang="zh-CN" sz="2400" b="1">
                <a:latin typeface="Franklin Gothic Demi Cond" pitchFamily="34" charset="0"/>
              </a:rPr>
              <a:t>,</a:t>
            </a:r>
            <a:r>
              <a:rPr lang="zh-CN" altLang="en-GB" sz="2400" b="1">
                <a:latin typeface="Franklin Gothic Demi Cond" pitchFamily="34" charset="0"/>
              </a:rPr>
              <a:t>称为</a:t>
            </a:r>
            <a:r>
              <a:rPr lang="en-GB" sz="2400">
                <a:latin typeface="Franklin Gothic Demi Cond" pitchFamily="34" charset="0"/>
              </a:rPr>
              <a:t> </a:t>
            </a:r>
            <a:r>
              <a:rPr lang="en-GB" sz="2400" b="1">
                <a:solidFill>
                  <a:srgbClr val="0000FF"/>
                </a:solidFill>
                <a:latin typeface="Garamond" pitchFamily="18" charset="0"/>
              </a:rPr>
              <a:t>H</a:t>
            </a:r>
            <a:r>
              <a:rPr lang="en-GB" altLang="zh-CN" sz="2400" b="1">
                <a:solidFill>
                  <a:srgbClr val="0000FF"/>
                </a:solidFill>
                <a:latin typeface="Garamond" pitchFamily="18" charset="0"/>
              </a:rPr>
              <a:t>ilda</a:t>
            </a:r>
            <a:r>
              <a:rPr lang="zh-CN" altLang="en-GB" sz="2400" b="1">
                <a:solidFill>
                  <a:srgbClr val="0000FF"/>
                </a:solidFill>
                <a:latin typeface="Garamond" pitchFamily="18" charset="0"/>
              </a:rPr>
              <a:t>群</a:t>
            </a:r>
            <a:r>
              <a:rPr lang="en-GB" altLang="zh-CN" sz="2400" b="1">
                <a:solidFill>
                  <a:srgbClr val="0000FF"/>
                </a:solidFill>
                <a:latin typeface="Garamond" pitchFamily="18" charset="0"/>
              </a:rPr>
              <a:t>.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323850" y="3933825"/>
            <a:ext cx="26638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200" b="1"/>
              <a:t>2:1</a:t>
            </a:r>
            <a:r>
              <a:rPr lang="zh-CN" altLang="en-US" sz="2200" b="1"/>
              <a:t>共振处</a:t>
            </a:r>
            <a:r>
              <a:rPr lang="en-US" altLang="zh-CN" sz="2200" b="1"/>
              <a:t>,</a:t>
            </a:r>
            <a:r>
              <a:rPr lang="zh-CN" altLang="en-US" sz="2200" b="1"/>
              <a:t>偏心率突然升高的时间尺度</a:t>
            </a:r>
            <a:endParaRPr lang="zh-CN" altLang="en-US" sz="3000"/>
          </a:p>
        </p:txBody>
      </p:sp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842963" y="4797425"/>
          <a:ext cx="199548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6" name="Equation" r:id="rId5" imgW="774360" imgH="228600" progId="Equation.DSMT4">
                  <p:embed/>
                </p:oleObj>
              </mc:Choice>
              <mc:Fallback>
                <p:oleObj name="Equation" r:id="rId5" imgW="77436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4797425"/>
                        <a:ext cx="1995487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5.3.2 </a:t>
            </a:r>
            <a:r>
              <a:rPr lang="zh-CN" altLang="en-US"/>
              <a:t>主带小行星的其它共振</a:t>
            </a:r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4450" y="1052513"/>
            <a:ext cx="4821238" cy="557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395288" y="1196975"/>
            <a:ext cx="31670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0000FF"/>
                </a:solidFill>
              </a:rPr>
              <a:t>小行星主带中其它共振位置的稳定性情况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5.2.1 </a:t>
            </a:r>
            <a:r>
              <a:rPr lang="zh-CN" altLang="en-US"/>
              <a:t>一阶共振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237076"/>
              </p:ext>
            </p:extLst>
          </p:nvPr>
        </p:nvGraphicFramePr>
        <p:xfrm>
          <a:off x="468313" y="1111994"/>
          <a:ext cx="6107112" cy="361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4" name="Equation" r:id="rId3" imgW="3581280" imgH="2108160" progId="Equation.DSMT4">
                  <p:embed/>
                </p:oleObj>
              </mc:Choice>
              <mc:Fallback>
                <p:oleObj name="Equation" r:id="rId3" imgW="3581280" imgH="2108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111994"/>
                        <a:ext cx="6107112" cy="361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773115"/>
              </p:ext>
            </p:extLst>
          </p:nvPr>
        </p:nvGraphicFramePr>
        <p:xfrm>
          <a:off x="6411913" y="5157788"/>
          <a:ext cx="2408237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5" name="Equation" r:id="rId5" imgW="1511280" imgH="583920" progId="Equation.DSMT4">
                  <p:embed/>
                </p:oleObj>
              </mc:Choice>
              <mc:Fallback>
                <p:oleObj name="Equation" r:id="rId5" imgW="1511280" imgH="5839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13" y="5157788"/>
                        <a:ext cx="2408237" cy="93186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827335"/>
              </p:ext>
            </p:extLst>
          </p:nvPr>
        </p:nvGraphicFramePr>
        <p:xfrm>
          <a:off x="494606" y="4953025"/>
          <a:ext cx="3789362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6" name="Equation" r:id="rId7" imgW="2222280" imgH="749160" progId="Equation.DSMT4">
                  <p:embed/>
                </p:oleObj>
              </mc:Choice>
              <mc:Fallback>
                <p:oleObj name="Equation" r:id="rId7" imgW="2222280" imgH="749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06" y="4953025"/>
                        <a:ext cx="3789362" cy="128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5.2.1 </a:t>
            </a:r>
            <a:r>
              <a:rPr lang="zh-CN" altLang="en-US"/>
              <a:t>一阶共振</a:t>
            </a:r>
          </a:p>
        </p:txBody>
      </p:sp>
      <p:pic>
        <p:nvPicPr>
          <p:cNvPr id="52228" name="Picture 4" descr="S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100138"/>
            <a:ext cx="8288337" cy="57578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4" descr="S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600" y="1076325"/>
            <a:ext cx="8320088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5.2.1 </a:t>
            </a:r>
            <a:r>
              <a:rPr lang="zh-CN" altLang="en-US"/>
              <a:t>一阶共振</a:t>
            </a:r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1619250" y="3397250"/>
            <a:ext cx="6624638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Picture 4" descr="S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1124744"/>
            <a:ext cx="8262938" cy="580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5.2.1 </a:t>
            </a:r>
            <a:r>
              <a:rPr lang="zh-CN" altLang="en-US"/>
              <a:t>一阶共振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334425"/>
              </p:ext>
            </p:extLst>
          </p:nvPr>
        </p:nvGraphicFramePr>
        <p:xfrm>
          <a:off x="420910" y="980728"/>
          <a:ext cx="63833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name="Equation" r:id="rId4" imgW="5181480" imgH="380880" progId="Equation.DSMT4">
                  <p:embed/>
                </p:oleObj>
              </mc:Choice>
              <mc:Fallback>
                <p:oleObj name="Equation" r:id="rId4" imgW="51814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0910" y="980728"/>
                        <a:ext cx="6383338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5.2.2 </a:t>
            </a:r>
            <a:r>
              <a:rPr lang="zh-CN" altLang="en-US"/>
              <a:t>二阶共振</a:t>
            </a: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249666"/>
              </p:ext>
            </p:extLst>
          </p:nvPr>
        </p:nvGraphicFramePr>
        <p:xfrm>
          <a:off x="452438" y="980728"/>
          <a:ext cx="6396037" cy="381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6" name="Equation" r:id="rId3" imgW="3682800" imgH="2184120" progId="Equation.DSMT4">
                  <p:embed/>
                </p:oleObj>
              </mc:Choice>
              <mc:Fallback>
                <p:oleObj name="Equation" r:id="rId3" imgW="3682800" imgH="21841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980728"/>
                        <a:ext cx="6396037" cy="3814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696863"/>
              </p:ext>
            </p:extLst>
          </p:nvPr>
        </p:nvGraphicFramePr>
        <p:xfrm>
          <a:off x="4427538" y="1340768"/>
          <a:ext cx="42640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7" name="Equation" r:id="rId5" imgW="2768400" imgH="291960" progId="Equation.DSMT4">
                  <p:embed/>
                </p:oleObj>
              </mc:Choice>
              <mc:Fallback>
                <p:oleObj name="Equation" r:id="rId5" imgW="2768400" imgH="29196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340768"/>
                        <a:ext cx="4264025" cy="4508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295722"/>
              </p:ext>
            </p:extLst>
          </p:nvPr>
        </p:nvGraphicFramePr>
        <p:xfrm>
          <a:off x="5792788" y="4869160"/>
          <a:ext cx="28987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8" name="Equation" r:id="rId7" imgW="1904760" imgH="241200" progId="Equation.DSMT4">
                  <p:embed/>
                </p:oleObj>
              </mc:Choice>
              <mc:Fallback>
                <p:oleObj name="Equation" r:id="rId7" imgW="190476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4869160"/>
                        <a:ext cx="2898775" cy="3683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662659"/>
              </p:ext>
            </p:extLst>
          </p:nvPr>
        </p:nvGraphicFramePr>
        <p:xfrm>
          <a:off x="452438" y="4796211"/>
          <a:ext cx="5381625" cy="226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9" name="Equation" r:id="rId9" imgW="3098520" imgH="1295280" progId="Equation.DSMT4">
                  <p:embed/>
                </p:oleObj>
              </mc:Choice>
              <mc:Fallback>
                <p:oleObj name="Equation" r:id="rId9" imgW="309852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4796211"/>
                        <a:ext cx="5381625" cy="226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5.2.2 </a:t>
            </a:r>
            <a:r>
              <a:rPr lang="zh-CN" altLang="en-US"/>
              <a:t>二阶共振</a:t>
            </a: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>
            <p:extLst/>
          </p:nvPr>
        </p:nvGraphicFramePr>
        <p:xfrm>
          <a:off x="467544" y="1052736"/>
          <a:ext cx="6507162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7" name="Equation" r:id="rId3" imgW="3746160" imgH="1612800" progId="Equation.DSMT4">
                  <p:embed/>
                </p:oleObj>
              </mc:Choice>
              <mc:Fallback>
                <p:oleObj name="Equation" r:id="rId3" imgW="3746160" imgH="16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052736"/>
                        <a:ext cx="6507162" cy="281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>
            <p:extLst/>
          </p:nvPr>
        </p:nvGraphicFramePr>
        <p:xfrm>
          <a:off x="4427984" y="5506100"/>
          <a:ext cx="4248472" cy="125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8" name="Equation" r:id="rId5" imgW="2577960" imgH="761760" progId="Equation.DSMT4">
                  <p:embed/>
                </p:oleObj>
              </mc:Choice>
              <mc:Fallback>
                <p:oleObj name="Equation" r:id="rId5" imgW="257796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5506100"/>
                        <a:ext cx="4248472" cy="125516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4427538" y="1052736"/>
          <a:ext cx="42640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9" name="Equation" r:id="rId7" imgW="2768400" imgH="291960" progId="Equation.DSMT4">
                  <p:embed/>
                </p:oleObj>
              </mc:Choice>
              <mc:Fallback>
                <p:oleObj name="Equation" r:id="rId7" imgW="27684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052736"/>
                        <a:ext cx="4264025" cy="4508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5777681" y="1989138"/>
          <a:ext cx="28987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0" name="Equation" r:id="rId9" imgW="1904760" imgH="241200" progId="Equation.DSMT4">
                  <p:embed/>
                </p:oleObj>
              </mc:Choice>
              <mc:Fallback>
                <p:oleObj name="Equation" r:id="rId9" imgW="1904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7681" y="1989138"/>
                        <a:ext cx="2898775" cy="3683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467544" y="3895852"/>
          <a:ext cx="6043613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1" name="Equation" r:id="rId11" imgW="3479760" imgH="1650960" progId="Equation.DSMT4">
                  <p:embed/>
                </p:oleObj>
              </mc:Choice>
              <mc:Fallback>
                <p:oleObj name="Equation" r:id="rId11" imgW="347976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895852"/>
                        <a:ext cx="6043613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543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5.2.2 </a:t>
            </a:r>
            <a:r>
              <a:rPr lang="zh-CN" altLang="en-US"/>
              <a:t>二阶共振</a:t>
            </a:r>
          </a:p>
        </p:txBody>
      </p:sp>
      <p:pic>
        <p:nvPicPr>
          <p:cNvPr id="54276" name="Picture 4" descr="S5"/>
          <p:cNvPicPr>
            <a:picLocks noChangeAspect="1" noChangeArrowheads="1"/>
          </p:cNvPicPr>
          <p:nvPr/>
        </p:nvPicPr>
        <p:blipFill>
          <a:blip r:embed="rId2"/>
          <a:srcRect l="7500" t="9842" r="11249" b="4921"/>
          <a:stretch>
            <a:fillRect/>
          </a:stretch>
        </p:blipFill>
        <p:spPr bwMode="auto">
          <a:xfrm>
            <a:off x="1009650" y="1235075"/>
            <a:ext cx="7018338" cy="55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lf02">
  <a:themeElements>
    <a:clrScheme name="self0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lf0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self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6478</TotalTime>
  <Words>354</Words>
  <Application>Microsoft Office PowerPoint</Application>
  <PresentationFormat>全屏显示(4:3)</PresentationFormat>
  <Paragraphs>45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StarSymbol</vt:lpstr>
      <vt:lpstr>宋体</vt:lpstr>
      <vt:lpstr>Arial</vt:lpstr>
      <vt:lpstr>Franklin Gothic Demi Cond</vt:lpstr>
      <vt:lpstr>Garamond</vt:lpstr>
      <vt:lpstr>Times New Roman</vt:lpstr>
      <vt:lpstr>Wingdings</vt:lpstr>
      <vt:lpstr>self02</vt:lpstr>
      <vt:lpstr>Equation</vt:lpstr>
      <vt:lpstr>5.2.1 一阶共振</vt:lpstr>
      <vt:lpstr>5.2.1 一阶共振</vt:lpstr>
      <vt:lpstr>5.2.1 一阶共振</vt:lpstr>
      <vt:lpstr>5.2.1 一阶共振</vt:lpstr>
      <vt:lpstr>5.2.1 一阶共振</vt:lpstr>
      <vt:lpstr>5.2.1 一阶共振</vt:lpstr>
      <vt:lpstr>5.2.2 二阶共振</vt:lpstr>
      <vt:lpstr>5.2.2 二阶共振</vt:lpstr>
      <vt:lpstr>5.2.2 二阶共振</vt:lpstr>
      <vt:lpstr>5.2.2 二阶共振</vt:lpstr>
      <vt:lpstr>5.2.2 二阶共振</vt:lpstr>
      <vt:lpstr>5.3.1 主带小行星的3:1空隙</vt:lpstr>
      <vt:lpstr>5.3.1 主带小行星的3:1空隙</vt:lpstr>
      <vt:lpstr>5.3.1 主带小行星的3:1空隙</vt:lpstr>
      <vt:lpstr>5.3.1 主带小行星的3:1空隙</vt:lpstr>
      <vt:lpstr>5.3.1 主带小行星的3:1空隙</vt:lpstr>
      <vt:lpstr>5.3.1 主带小行星的3:1空隙</vt:lpstr>
      <vt:lpstr>5.3.1 主带小行星的3:1空隙</vt:lpstr>
      <vt:lpstr>5.3.1 主带小行星的3:1空隙</vt:lpstr>
      <vt:lpstr>5.3.1 主带小行星的3:1空隙</vt:lpstr>
      <vt:lpstr>5.3.1 主带小行星的3:1空隙</vt:lpstr>
      <vt:lpstr>5.3.1 主带小行星的3:1空隙</vt:lpstr>
      <vt:lpstr>5.3.1 主带小行星的3:1空隙</vt:lpstr>
      <vt:lpstr>5.3.1 主带小行星的3:1空隙</vt:lpstr>
      <vt:lpstr>5.3.2 主带小行星的其它共振</vt:lpstr>
      <vt:lpstr>5.3.2 主带小行星的其它共振</vt:lpstr>
      <vt:lpstr>5.3.2 主带小行星的其它共振</vt:lpstr>
    </vt:vector>
  </TitlesOfParts>
  <Company>NJU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5.2</dc:title>
  <dc:subject>低阶轨道共振相空间结构</dc:subject>
  <dc:creator>Zhou Liyong</dc:creator>
  <cp:lastModifiedBy>dell</cp:lastModifiedBy>
  <cp:revision>92</cp:revision>
  <dcterms:created xsi:type="dcterms:W3CDTF">2005-05-10T06:43:50Z</dcterms:created>
  <dcterms:modified xsi:type="dcterms:W3CDTF">2016-10-21T03:49:51Z</dcterms:modified>
</cp:coreProperties>
</file>