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handoutMasterIdLst>
    <p:handoutMasterId r:id="rId27"/>
  </p:handoutMasterIdLst>
  <p:sldIdLst>
    <p:sldId id="256" r:id="rId2"/>
    <p:sldId id="264" r:id="rId3"/>
    <p:sldId id="265" r:id="rId4"/>
    <p:sldId id="266" r:id="rId5"/>
    <p:sldId id="267" r:id="rId6"/>
    <p:sldId id="268" r:id="rId7"/>
    <p:sldId id="259" r:id="rId8"/>
    <p:sldId id="269" r:id="rId9"/>
    <p:sldId id="258" r:id="rId10"/>
    <p:sldId id="257" r:id="rId11"/>
    <p:sldId id="270" r:id="rId12"/>
    <p:sldId id="260" r:id="rId13"/>
    <p:sldId id="261" r:id="rId14"/>
    <p:sldId id="262" r:id="rId15"/>
    <p:sldId id="263" r:id="rId16"/>
    <p:sldId id="274" r:id="rId17"/>
    <p:sldId id="271" r:id="rId18"/>
    <p:sldId id="273" r:id="rId19"/>
    <p:sldId id="272" r:id="rId20"/>
    <p:sldId id="275" r:id="rId21"/>
    <p:sldId id="276" r:id="rId22"/>
    <p:sldId id="277" r:id="rId23"/>
    <p:sldId id="278" r:id="rId24"/>
    <p:sldId id="279" r:id="rId25"/>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0000"/>
    <a:srgbClr val="008000"/>
    <a:srgbClr val="00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89931" autoAdjust="0"/>
  </p:normalViewPr>
  <p:slideViewPr>
    <p:cSldViewPr>
      <p:cViewPr varScale="1">
        <p:scale>
          <a:sx n="100" d="100"/>
          <a:sy n="100" d="100"/>
        </p:scale>
        <p:origin x="-7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9"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560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560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560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2B0A70A-20D0-4100-896A-7E24A4E3C002}" type="slidenum">
              <a:rPr lang="en-US" altLang="zh-CN"/>
              <a:pPr/>
              <a:t>‹#›</a:t>
            </a:fld>
            <a:endParaRPr lang="en-US" altLang="zh-CN"/>
          </a:p>
        </p:txBody>
      </p:sp>
    </p:spTree>
    <p:extLst>
      <p:ext uri="{BB962C8B-B14F-4D97-AF65-F5344CB8AC3E}">
        <p14:creationId xmlns:p14="http://schemas.microsoft.com/office/powerpoint/2010/main" val="206423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268A5FAB-76A9-40FA-A94A-57D52790E8D0}" type="datetimeFigureOut">
              <a:rPr lang="zh-CN" altLang="en-US" smtClean="0"/>
              <a:t>2013-06-17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C3E61ED9-D4CD-4C38-B696-3D5A5DDFB5EC}" type="slidenum">
              <a:rPr lang="zh-CN" altLang="en-US" smtClean="0"/>
              <a:t>‹#›</a:t>
            </a:fld>
            <a:endParaRPr lang="zh-CN" altLang="en-US"/>
          </a:p>
        </p:txBody>
      </p:sp>
    </p:spTree>
    <p:extLst>
      <p:ext uri="{BB962C8B-B14F-4D97-AF65-F5344CB8AC3E}">
        <p14:creationId xmlns:p14="http://schemas.microsoft.com/office/powerpoint/2010/main" val="58309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n/view/859509.ht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baike.baidu.cn/view/859489.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a:t>
            </a:r>
            <a:r>
              <a:rPr lang="en-US" altLang="zh-CN" i="1" dirty="0" smtClean="0"/>
              <a:t>V</a:t>
            </a:r>
            <a:r>
              <a:rPr lang="zh-CN" altLang="en-US" dirty="0" smtClean="0"/>
              <a:t>是</a:t>
            </a:r>
            <a:r>
              <a:rPr lang="en-US" altLang="zh-CN" dirty="0" smtClean="0"/>
              <a:t>m</a:t>
            </a:r>
            <a:r>
              <a:rPr lang="zh-CN" altLang="en-US" dirty="0" smtClean="0"/>
              <a:t>维向量空间</a:t>
            </a:r>
            <a:r>
              <a:rPr lang="en-US" altLang="zh-CN" dirty="0" smtClean="0"/>
              <a:t>,</a:t>
            </a:r>
            <a:r>
              <a:rPr lang="zh-CN" altLang="en-US" dirty="0" smtClean="0"/>
              <a:t>在</a:t>
            </a:r>
            <a:r>
              <a:rPr lang="en-US" altLang="zh-CN" i="1" dirty="0" smtClean="0"/>
              <a:t>V</a:t>
            </a:r>
            <a:r>
              <a:rPr lang="zh-CN" altLang="en-US" dirty="0" smtClean="0"/>
              <a:t>上定义了一个反对称、非退化的双线性形式</a:t>
            </a:r>
            <a:r>
              <a:rPr lang="en-US" altLang="zh-CN" i="1" dirty="0" smtClean="0"/>
              <a:t>σ</a:t>
            </a:r>
            <a:r>
              <a:rPr lang="zh-CN" altLang="en-US" dirty="0" smtClean="0"/>
              <a:t>，即</a:t>
            </a:r>
            <a:r>
              <a:rPr lang="en-US" altLang="zh-CN" i="1" dirty="0" smtClean="0"/>
              <a:t>σ</a:t>
            </a:r>
            <a:r>
              <a:rPr lang="zh-CN" altLang="en-US" dirty="0" smtClean="0"/>
              <a:t>满足：①反对称性，</a:t>
            </a:r>
            <a:r>
              <a:rPr lang="en-US" altLang="zh-CN" i="1" dirty="0" smtClean="0"/>
              <a:t>σ</a:t>
            </a:r>
            <a:r>
              <a:rPr lang="en-US" altLang="zh-CN" dirty="0" smtClean="0"/>
              <a:t>(α,</a:t>
            </a:r>
            <a:r>
              <a:rPr lang="en-US" altLang="zh-CN" i="1" dirty="0" smtClean="0"/>
              <a:t>β</a:t>
            </a:r>
            <a:r>
              <a:rPr lang="en-US" altLang="zh-CN" dirty="0" smtClean="0"/>
              <a:t>)=-</a:t>
            </a:r>
            <a:r>
              <a:rPr lang="en-US" altLang="zh-CN" i="1" dirty="0" smtClean="0"/>
              <a:t>σ</a:t>
            </a:r>
            <a:r>
              <a:rPr lang="en-US" altLang="zh-CN" dirty="0" smtClean="0"/>
              <a:t>(</a:t>
            </a:r>
            <a:r>
              <a:rPr lang="en-US" altLang="zh-CN" i="1" dirty="0" smtClean="0"/>
              <a:t>β</a:t>
            </a:r>
            <a:r>
              <a:rPr lang="en-US" altLang="zh-CN" dirty="0" smtClean="0"/>
              <a:t>,α)</a:t>
            </a:r>
            <a:r>
              <a:rPr lang="zh-CN" altLang="en-US" dirty="0" smtClean="0"/>
              <a:t>，对任意</a:t>
            </a:r>
            <a:r>
              <a:rPr lang="en-US" altLang="zh-CN" dirty="0" smtClean="0"/>
              <a:t>α,</a:t>
            </a:r>
            <a:r>
              <a:rPr lang="en-US" altLang="zh-CN" i="1" dirty="0" smtClean="0"/>
              <a:t>β</a:t>
            </a:r>
            <a:r>
              <a:rPr lang="zh-CN" altLang="en-US" dirty="0" smtClean="0"/>
              <a:t>∈</a:t>
            </a:r>
            <a:r>
              <a:rPr lang="en-US" altLang="zh-CN" i="1" dirty="0" smtClean="0"/>
              <a:t>V</a:t>
            </a:r>
            <a:r>
              <a:rPr lang="zh-CN" altLang="en-US" dirty="0" smtClean="0"/>
              <a:t>成立；②非退化</a:t>
            </a:r>
            <a:r>
              <a:rPr lang="en-US" altLang="zh-CN" dirty="0" smtClean="0"/>
              <a:t>,</a:t>
            </a:r>
            <a:r>
              <a:rPr lang="zh-CN" altLang="en-US" dirty="0" smtClean="0"/>
              <a:t>若对任意</a:t>
            </a:r>
            <a:r>
              <a:rPr lang="en-US" altLang="zh-CN" i="1" dirty="0" smtClean="0"/>
              <a:t>β</a:t>
            </a:r>
            <a:r>
              <a:rPr lang="zh-CN" altLang="en-US" dirty="0" smtClean="0"/>
              <a:t>∈</a:t>
            </a:r>
            <a:r>
              <a:rPr lang="en-US" altLang="zh-CN" i="1" dirty="0" smtClean="0"/>
              <a:t>V</a:t>
            </a:r>
            <a:r>
              <a:rPr lang="zh-CN" altLang="en-US" dirty="0" smtClean="0"/>
              <a:t>，有</a:t>
            </a:r>
            <a:r>
              <a:rPr lang="en-US" altLang="zh-CN" i="1" dirty="0" smtClean="0"/>
              <a:t>σ</a:t>
            </a:r>
            <a:r>
              <a:rPr lang="en-US" altLang="zh-CN" dirty="0" smtClean="0"/>
              <a:t>(α,</a:t>
            </a:r>
            <a:r>
              <a:rPr lang="en-US" altLang="zh-CN" i="1" dirty="0" smtClean="0"/>
              <a:t>β</a:t>
            </a:r>
            <a:r>
              <a:rPr lang="en-US" altLang="zh-CN" dirty="0" smtClean="0"/>
              <a:t>)=0</a:t>
            </a:r>
            <a:r>
              <a:rPr lang="zh-CN" altLang="en-US" dirty="0" smtClean="0"/>
              <a:t>，必有</a:t>
            </a:r>
            <a:r>
              <a:rPr lang="en-US" altLang="zh-CN" dirty="0" smtClean="0"/>
              <a:t>α=0,</a:t>
            </a:r>
            <a:r>
              <a:rPr lang="zh-CN" altLang="en-US" dirty="0" smtClean="0"/>
              <a:t>则称</a:t>
            </a:r>
            <a:r>
              <a:rPr lang="en-US" altLang="zh-CN" i="1" dirty="0" smtClean="0"/>
              <a:t>σ</a:t>
            </a:r>
            <a:r>
              <a:rPr lang="zh-CN" altLang="en-US" dirty="0" smtClean="0"/>
              <a:t>为向量空间</a:t>
            </a:r>
            <a:r>
              <a:rPr lang="en-US" altLang="zh-CN" i="1" dirty="0" smtClean="0"/>
              <a:t>V</a:t>
            </a:r>
            <a:r>
              <a:rPr lang="zh-CN" altLang="en-US" dirty="0" smtClean="0"/>
              <a:t>上的一个辛结构</a:t>
            </a:r>
            <a:r>
              <a:rPr lang="en-US" altLang="zh-CN" dirty="0" smtClean="0"/>
              <a:t>,</a:t>
            </a:r>
            <a:r>
              <a:rPr lang="zh-CN" altLang="en-US" dirty="0" smtClean="0"/>
              <a:t>又称</a:t>
            </a:r>
            <a:r>
              <a:rPr lang="en-US" altLang="zh-CN" i="1" dirty="0" smtClean="0"/>
              <a:t>V</a:t>
            </a:r>
            <a:r>
              <a:rPr lang="zh-CN" altLang="en-US" dirty="0" smtClean="0"/>
              <a:t> 为具辛结构</a:t>
            </a:r>
            <a:r>
              <a:rPr lang="en-US" altLang="zh-CN" i="1" dirty="0" smtClean="0"/>
              <a:t>σ</a:t>
            </a:r>
            <a:r>
              <a:rPr lang="zh-CN" altLang="en-US" dirty="0" smtClean="0"/>
              <a:t>的辛向量空间。</a:t>
            </a:r>
            <a:endParaRPr lang="en-US" altLang="zh-CN" dirty="0" smtClean="0"/>
          </a:p>
          <a:p>
            <a:endParaRPr lang="en-US" altLang="zh-CN" dirty="0" smtClean="0"/>
          </a:p>
          <a:p>
            <a:r>
              <a:rPr lang="zh-CN" altLang="en-US" dirty="0" smtClean="0"/>
              <a:t>数学上，一个辛流形是一个装备了一个闭、非退化</a:t>
            </a:r>
            <a:r>
              <a:rPr lang="en-US" altLang="zh-CN" dirty="0" smtClean="0"/>
              <a:t>2-</a:t>
            </a:r>
            <a:r>
              <a:rPr lang="zh-CN" altLang="en-US" dirty="0" smtClean="0"/>
              <a:t>形式</a:t>
            </a:r>
            <a:r>
              <a:rPr lang="en-US" altLang="zh-CN" dirty="0" smtClean="0"/>
              <a:t>ω</a:t>
            </a:r>
            <a:r>
              <a:rPr lang="zh-CN" altLang="en-US" dirty="0" smtClean="0"/>
              <a:t>的光滑流形，</a:t>
            </a:r>
            <a:r>
              <a:rPr lang="en-US" altLang="zh-CN" dirty="0" smtClean="0"/>
              <a:t>ω</a:t>
            </a:r>
            <a:r>
              <a:rPr lang="zh-CN" altLang="en-US" dirty="0" smtClean="0"/>
              <a:t>称为辛形式。辛流形的研究称为</a:t>
            </a:r>
            <a:r>
              <a:rPr lang="zh-CN" altLang="en-US" dirty="0" smtClean="0">
                <a:hlinkClick r:id="rId3"/>
              </a:rPr>
              <a:t>辛拓扑</a:t>
            </a:r>
            <a:r>
              <a:rPr lang="zh-CN" altLang="en-US" dirty="0" smtClean="0"/>
              <a:t>。辛流形作为经典力学和分析力学的抽象表述中的流形的</a:t>
            </a:r>
            <a:r>
              <a:rPr lang="zh-CN" altLang="en-US" dirty="0" smtClean="0">
                <a:hlinkClick r:id="rId4"/>
              </a:rPr>
              <a:t>余切丛</a:t>
            </a:r>
            <a:r>
              <a:rPr lang="zh-CN" altLang="en-US" dirty="0" smtClean="0"/>
              <a:t>自然的出现，例如在经典力学的哈密尔顿表述中，该领域的一个主要原因之一：一个系统的所有组态的空间可以用一个流形建模，而该流形的余切丛描述了该系统的相空间。 </a:t>
            </a:r>
            <a:endParaRPr lang="zh-CN" altLang="en-US" dirty="0"/>
          </a:p>
        </p:txBody>
      </p:sp>
      <p:sp>
        <p:nvSpPr>
          <p:cNvPr id="4" name="灯片编号占位符 3"/>
          <p:cNvSpPr>
            <a:spLocks noGrp="1"/>
          </p:cNvSpPr>
          <p:nvPr>
            <p:ph type="sldNum" sz="quarter" idx="10"/>
          </p:nvPr>
        </p:nvSpPr>
        <p:spPr/>
        <p:txBody>
          <a:bodyPr/>
          <a:lstStyle/>
          <a:p>
            <a:fld id="{C3E61ED9-D4CD-4C38-B696-3D5A5DDFB5EC}" type="slidenum">
              <a:rPr lang="zh-CN" altLang="en-US" smtClean="0"/>
              <a:t>7</a:t>
            </a:fld>
            <a:endParaRPr lang="zh-CN" altLang="en-US"/>
          </a:p>
        </p:txBody>
      </p:sp>
    </p:spTree>
    <p:extLst>
      <p:ext uri="{BB962C8B-B14F-4D97-AF65-F5344CB8AC3E}">
        <p14:creationId xmlns:p14="http://schemas.microsoft.com/office/powerpoint/2010/main" val="224314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3" y="188913"/>
            <a:ext cx="208438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4488" y="188913"/>
            <a:ext cx="6105525" cy="5937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44488" y="188913"/>
            <a:ext cx="6551612" cy="706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4099" name="Picture 3" descr="NJU"/>
          <p:cNvPicPr>
            <a:picLocks noChangeAspect="1" noChangeArrowheads="1"/>
          </p:cNvPicPr>
          <p:nvPr/>
        </p:nvPicPr>
        <p:blipFill>
          <a:blip r:embed="rId13"/>
          <a:srcRect/>
          <a:stretch>
            <a:fillRect/>
          </a:stretch>
        </p:blipFill>
        <p:spPr bwMode="auto">
          <a:xfrm>
            <a:off x="7086600" y="249238"/>
            <a:ext cx="1676400" cy="566737"/>
          </a:xfrm>
          <a:prstGeom prst="rect">
            <a:avLst/>
          </a:prstGeom>
          <a:noFill/>
        </p:spPr>
      </p:pic>
      <p:sp>
        <p:nvSpPr>
          <p:cNvPr id="4100" name="Line 4"/>
          <p:cNvSpPr>
            <a:spLocks noChangeShapeType="1"/>
          </p:cNvSpPr>
          <p:nvPr/>
        </p:nvSpPr>
        <p:spPr bwMode="auto">
          <a:xfrm>
            <a:off x="457200" y="908050"/>
            <a:ext cx="8305800" cy="0"/>
          </a:xfrm>
          <a:prstGeom prst="line">
            <a:avLst/>
          </a:prstGeom>
          <a:noFill/>
          <a:ln w="44450">
            <a:solidFill>
              <a:srgbClr val="FFFF00"/>
            </a:solidFill>
            <a:round/>
            <a:headEnd/>
            <a:tailEnd/>
          </a:ln>
          <a:effectLst/>
        </p:spPr>
        <p:txBody>
          <a:bodyPr/>
          <a:lstStyle/>
          <a:p>
            <a:endParaRPr lang="zh-CN" altLang="en-US"/>
          </a:p>
        </p:txBody>
      </p:sp>
      <p:sp>
        <p:nvSpPr>
          <p:cNvPr id="4101" name="Line 5"/>
          <p:cNvSpPr>
            <a:spLocks noChangeShapeType="1"/>
          </p:cNvSpPr>
          <p:nvPr/>
        </p:nvSpPr>
        <p:spPr bwMode="auto">
          <a:xfrm>
            <a:off x="457200" y="831850"/>
            <a:ext cx="8305800" cy="0"/>
          </a:xfrm>
          <a:prstGeom prst="line">
            <a:avLst/>
          </a:prstGeom>
          <a:noFill/>
          <a:ln w="50800">
            <a:solidFill>
              <a:srgbClr val="0000FF"/>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rgbClr val="0000FF"/>
          </a:solidFill>
          <a:latin typeface="+mj-lt"/>
          <a:ea typeface="+mj-ea"/>
          <a:cs typeface="+mj-cs"/>
        </a:defRPr>
      </a:lvl1pPr>
      <a:lvl2pPr algn="l" rtl="0" fontAlgn="base">
        <a:spcBef>
          <a:spcPct val="0"/>
        </a:spcBef>
        <a:spcAft>
          <a:spcPct val="0"/>
        </a:spcAft>
        <a:defRPr sz="3200" b="1">
          <a:solidFill>
            <a:srgbClr val="0000FF"/>
          </a:solidFill>
          <a:latin typeface="Arial" pitchFamily="34" charset="0"/>
          <a:ea typeface="宋体" pitchFamily="2" charset="-122"/>
        </a:defRPr>
      </a:lvl2pPr>
      <a:lvl3pPr algn="l" rtl="0" fontAlgn="base">
        <a:spcBef>
          <a:spcPct val="0"/>
        </a:spcBef>
        <a:spcAft>
          <a:spcPct val="0"/>
        </a:spcAft>
        <a:defRPr sz="3200" b="1">
          <a:solidFill>
            <a:srgbClr val="0000FF"/>
          </a:solidFill>
          <a:latin typeface="Arial" pitchFamily="34" charset="0"/>
          <a:ea typeface="宋体" pitchFamily="2" charset="-122"/>
        </a:defRPr>
      </a:lvl3pPr>
      <a:lvl4pPr algn="l" rtl="0" fontAlgn="base">
        <a:spcBef>
          <a:spcPct val="0"/>
        </a:spcBef>
        <a:spcAft>
          <a:spcPct val="0"/>
        </a:spcAft>
        <a:defRPr sz="3200" b="1">
          <a:solidFill>
            <a:srgbClr val="0000FF"/>
          </a:solidFill>
          <a:latin typeface="Arial" pitchFamily="34" charset="0"/>
          <a:ea typeface="宋体" pitchFamily="2" charset="-122"/>
        </a:defRPr>
      </a:lvl4pPr>
      <a:lvl5pPr algn="l" rtl="0" fontAlgn="base">
        <a:spcBef>
          <a:spcPct val="0"/>
        </a:spcBef>
        <a:spcAft>
          <a:spcPct val="0"/>
        </a:spcAft>
        <a:defRPr sz="3200" b="1">
          <a:solidFill>
            <a:srgbClr val="0000FF"/>
          </a:solidFill>
          <a:latin typeface="Arial" pitchFamily="34" charset="0"/>
          <a:ea typeface="宋体" pitchFamily="2" charset="-122"/>
        </a:defRPr>
      </a:lvl5pPr>
      <a:lvl6pPr marL="457200" algn="l" rtl="0" fontAlgn="base">
        <a:spcBef>
          <a:spcPct val="0"/>
        </a:spcBef>
        <a:spcAft>
          <a:spcPct val="0"/>
        </a:spcAft>
        <a:defRPr sz="3200" b="1">
          <a:solidFill>
            <a:srgbClr val="0000FF"/>
          </a:solidFill>
          <a:latin typeface="Arial" pitchFamily="34" charset="0"/>
          <a:ea typeface="宋体" pitchFamily="2" charset="-122"/>
        </a:defRPr>
      </a:lvl6pPr>
      <a:lvl7pPr marL="914400" algn="l" rtl="0" fontAlgn="base">
        <a:spcBef>
          <a:spcPct val="0"/>
        </a:spcBef>
        <a:spcAft>
          <a:spcPct val="0"/>
        </a:spcAft>
        <a:defRPr sz="3200" b="1">
          <a:solidFill>
            <a:srgbClr val="0000FF"/>
          </a:solidFill>
          <a:latin typeface="Arial" pitchFamily="34" charset="0"/>
          <a:ea typeface="宋体" pitchFamily="2" charset="-122"/>
        </a:defRPr>
      </a:lvl7pPr>
      <a:lvl8pPr marL="1371600" algn="l" rtl="0" fontAlgn="base">
        <a:spcBef>
          <a:spcPct val="0"/>
        </a:spcBef>
        <a:spcAft>
          <a:spcPct val="0"/>
        </a:spcAft>
        <a:defRPr sz="3200" b="1">
          <a:solidFill>
            <a:srgbClr val="0000FF"/>
          </a:solidFill>
          <a:latin typeface="Arial" pitchFamily="34" charset="0"/>
          <a:ea typeface="宋体" pitchFamily="2" charset="-122"/>
        </a:defRPr>
      </a:lvl8pPr>
      <a:lvl9pPr marL="1828800" algn="l" rtl="0" fontAlgn="base">
        <a:spcBef>
          <a:spcPct val="0"/>
        </a:spcBef>
        <a:spcAft>
          <a:spcPct val="0"/>
        </a:spcAft>
        <a:defRPr sz="3200" b="1">
          <a:solidFill>
            <a:srgbClr val="0000FF"/>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1.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29.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8.bin"/></Relationships>
</file>

<file path=ppt/slides/_rels/slide1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18.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0.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6.bin"/></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5.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1.bin"/><Relationship Id="rId14" Type="http://schemas.openxmlformats.org/officeDocument/2006/relationships/image" Target="../media/image5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59.bin"/><Relationship Id="rId18" Type="http://schemas.openxmlformats.org/officeDocument/2006/relationships/image" Target="../media/image67.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4.w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16.vml"/><Relationship Id="rId6" Type="http://schemas.openxmlformats.org/officeDocument/2006/relationships/image" Target="../media/image61.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63.wmf"/><Relationship Id="rId19" Type="http://schemas.openxmlformats.org/officeDocument/2006/relationships/oleObject" Target="../embeddings/oleObject62.bin"/><Relationship Id="rId4" Type="http://schemas.openxmlformats.org/officeDocument/2006/relationships/image" Target="../media/image60.wmf"/><Relationship Id="rId9" Type="http://schemas.openxmlformats.org/officeDocument/2006/relationships/oleObject" Target="../embeddings/oleObject57.bin"/><Relationship Id="rId14" Type="http://schemas.openxmlformats.org/officeDocument/2006/relationships/image" Target="../media/image65.wmf"/></Relationships>
</file>

<file path=ppt/slides/_rels/slide21.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0.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image" Target="../media/image75.png"/><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6.bin"/><Relationship Id="rId14" Type="http://schemas.openxmlformats.org/officeDocument/2006/relationships/image" Target="../media/image74.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0.wmf"/><Relationship Id="rId18" Type="http://schemas.openxmlformats.org/officeDocument/2006/relationships/oleObject" Target="../embeddings/oleObject76.bin"/><Relationship Id="rId3" Type="http://schemas.openxmlformats.org/officeDocument/2006/relationships/oleObject" Target="../embeddings/oleObject69.bin"/><Relationship Id="rId7" Type="http://schemas.openxmlformats.org/officeDocument/2006/relationships/image" Target="../media/image84.png"/><Relationship Id="rId12" Type="http://schemas.openxmlformats.org/officeDocument/2006/relationships/oleObject" Target="../embeddings/oleObject73.bin"/><Relationship Id="rId17" Type="http://schemas.openxmlformats.org/officeDocument/2006/relationships/image" Target="../media/image82.wmf"/><Relationship Id="rId2" Type="http://schemas.openxmlformats.org/officeDocument/2006/relationships/slideLayout" Target="../slideLayouts/slideLayout7.xml"/><Relationship Id="rId16" Type="http://schemas.openxmlformats.org/officeDocument/2006/relationships/oleObject" Target="../embeddings/oleObject75.bin"/><Relationship Id="rId1" Type="http://schemas.openxmlformats.org/officeDocument/2006/relationships/vmlDrawing" Target="../drawings/vmlDrawing18.vml"/><Relationship Id="rId6" Type="http://schemas.openxmlformats.org/officeDocument/2006/relationships/image" Target="../media/image77.wmf"/><Relationship Id="rId11" Type="http://schemas.openxmlformats.org/officeDocument/2006/relationships/image" Target="../media/image79.wmf"/><Relationship Id="rId5" Type="http://schemas.openxmlformats.org/officeDocument/2006/relationships/oleObject" Target="../embeddings/oleObject70.bin"/><Relationship Id="rId15" Type="http://schemas.openxmlformats.org/officeDocument/2006/relationships/image" Target="../media/image81.wmf"/><Relationship Id="rId10" Type="http://schemas.openxmlformats.org/officeDocument/2006/relationships/oleObject" Target="../embeddings/oleObject72.bin"/><Relationship Id="rId19" Type="http://schemas.openxmlformats.org/officeDocument/2006/relationships/image" Target="../media/image83.wmf"/><Relationship Id="rId4" Type="http://schemas.openxmlformats.org/officeDocument/2006/relationships/image" Target="../media/image76.wmf"/><Relationship Id="rId9" Type="http://schemas.openxmlformats.org/officeDocument/2006/relationships/image" Target="../media/image78.wmf"/><Relationship Id="rId14" Type="http://schemas.openxmlformats.org/officeDocument/2006/relationships/oleObject" Target="../embeddings/oleObject74.bin"/></Relationships>
</file>

<file path=ppt/slides/_rels/slide23.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6.wmf"/><Relationship Id="rId5" Type="http://schemas.openxmlformats.org/officeDocument/2006/relationships/oleObject" Target="../embeddings/oleObject78.bin"/><Relationship Id="rId4" Type="http://schemas.openxmlformats.org/officeDocument/2006/relationships/image" Target="../media/image8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7.wmf"/><Relationship Id="rId3" Type="http://schemas.openxmlformats.org/officeDocument/2006/relationships/notesSlide" Target="../notesSlides/notesSlide1.xml"/><Relationship Id="rId7" Type="http://schemas.openxmlformats.org/officeDocument/2006/relationships/image" Target="../media/image14.w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5.wmf"/><Relationship Id="rId1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hyperlink" Target="http://www.ibiblio.org/e-notes/Chaos/henon.htm" TargetMode="Externa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mathworld.wolfram.com/HenonMap.html" TargetMode="External"/><Relationship Id="rId9"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40-17"/>
          <p:cNvPicPr>
            <a:picLocks noChangeAspect="1" noChangeArrowheads="1"/>
          </p:cNvPicPr>
          <p:nvPr/>
        </p:nvPicPr>
        <p:blipFill>
          <a:blip r:embed="rId2"/>
          <a:srcRect/>
          <a:stretch>
            <a:fillRect/>
          </a:stretch>
        </p:blipFill>
        <p:spPr bwMode="auto">
          <a:xfrm>
            <a:off x="468313" y="1106488"/>
            <a:ext cx="8280400" cy="5530850"/>
          </a:xfrm>
          <a:prstGeom prst="rect">
            <a:avLst/>
          </a:prstGeom>
          <a:noFill/>
          <a:ln w="9525">
            <a:noFill/>
            <a:miter lim="800000"/>
            <a:headEnd/>
            <a:tailEnd/>
          </a:ln>
        </p:spPr>
      </p:pic>
      <p:sp>
        <p:nvSpPr>
          <p:cNvPr id="2050" name="Rectangle 2"/>
          <p:cNvSpPr>
            <a:spLocks noGrp="1" noChangeArrowheads="1"/>
          </p:cNvSpPr>
          <p:nvPr>
            <p:ph type="ctrTitle"/>
          </p:nvPr>
        </p:nvSpPr>
        <p:spPr>
          <a:xfrm>
            <a:off x="341313" y="80963"/>
            <a:ext cx="8062912" cy="792162"/>
          </a:xfrm>
        </p:spPr>
        <p:txBody>
          <a:bodyPr/>
          <a:lstStyle/>
          <a:p>
            <a:r>
              <a:rPr lang="zh-CN" altLang="en-US" sz="3600"/>
              <a:t>天体力学基础</a:t>
            </a:r>
          </a:p>
        </p:txBody>
      </p:sp>
      <p:sp>
        <p:nvSpPr>
          <p:cNvPr id="2056" name="Rectangle 8"/>
          <p:cNvSpPr>
            <a:spLocks noChangeArrowheads="1"/>
          </p:cNvSpPr>
          <p:nvPr/>
        </p:nvSpPr>
        <p:spPr bwMode="auto">
          <a:xfrm>
            <a:off x="344488" y="153988"/>
            <a:ext cx="6551612" cy="706437"/>
          </a:xfrm>
          <a:prstGeom prst="rect">
            <a:avLst/>
          </a:prstGeom>
          <a:noFill/>
          <a:ln w="9525">
            <a:noFill/>
            <a:miter lim="800000"/>
            <a:headEnd/>
            <a:tailEnd/>
          </a:ln>
          <a:effectLst/>
        </p:spPr>
        <p:txBody>
          <a:bodyPr anchor="ctr"/>
          <a:lstStyle/>
          <a:p>
            <a:endParaRPr lang="zh-CN" altLang="zh-CN" sz="3600" b="1">
              <a:solidFill>
                <a:srgbClr val="0000FF"/>
              </a:solidFill>
            </a:endParaRPr>
          </a:p>
        </p:txBody>
      </p:sp>
      <p:sp>
        <p:nvSpPr>
          <p:cNvPr id="2057" name="Text Box 9"/>
          <p:cNvSpPr txBox="1">
            <a:spLocks noChangeArrowheads="1"/>
          </p:cNvSpPr>
          <p:nvPr/>
        </p:nvSpPr>
        <p:spPr bwMode="auto">
          <a:xfrm>
            <a:off x="539750" y="1700213"/>
            <a:ext cx="8137525" cy="4114800"/>
          </a:xfrm>
          <a:prstGeom prst="rect">
            <a:avLst/>
          </a:prstGeom>
          <a:noFill/>
          <a:ln w="9525">
            <a:noFill/>
            <a:miter lim="800000"/>
            <a:headEnd/>
            <a:tailEnd/>
          </a:ln>
          <a:effectLst/>
        </p:spPr>
        <p:txBody>
          <a:bodyPr>
            <a:spAutoFit/>
          </a:bodyPr>
          <a:lstStyle/>
          <a:p>
            <a:r>
              <a:rPr kumimoji="1" lang="zh-CN" altLang="en-US" sz="4400" b="1" dirty="0">
                <a:solidFill>
                  <a:srgbClr val="FFFF00"/>
                </a:solidFill>
                <a:ea typeface="仿宋_GB2312" pitchFamily="49" charset="-122"/>
              </a:rPr>
              <a:t>第六章</a:t>
            </a:r>
          </a:p>
          <a:p>
            <a:endParaRPr kumimoji="1" lang="zh-CN" altLang="en-US" sz="4400" b="1" dirty="0">
              <a:solidFill>
                <a:srgbClr val="FFFF00"/>
              </a:solidFill>
            </a:endParaRPr>
          </a:p>
          <a:p>
            <a:pPr algn="dist"/>
            <a:r>
              <a:rPr kumimoji="1" lang="zh-CN" altLang="en-US" sz="8800" dirty="0">
                <a:solidFill>
                  <a:srgbClr val="FFFF00"/>
                </a:solidFill>
                <a:ea typeface="隶书" pitchFamily="49" charset="-122"/>
              </a:rPr>
              <a:t>保守系统中的 有序与混沌运动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t>6.1.1 </a:t>
            </a:r>
            <a:r>
              <a:rPr lang="zh-CN" altLang="en-US"/>
              <a:t>连续动力系统和离散动力系统</a:t>
            </a:r>
          </a:p>
        </p:txBody>
      </p:sp>
      <p:sp>
        <p:nvSpPr>
          <p:cNvPr id="5124" name="Text Box 4"/>
          <p:cNvSpPr txBox="1">
            <a:spLocks noChangeArrowheads="1"/>
          </p:cNvSpPr>
          <p:nvPr/>
        </p:nvSpPr>
        <p:spPr bwMode="auto">
          <a:xfrm>
            <a:off x="3276600" y="1268413"/>
            <a:ext cx="1943100" cy="547687"/>
          </a:xfrm>
          <a:prstGeom prst="rect">
            <a:avLst/>
          </a:prstGeom>
          <a:noFill/>
          <a:ln w="28575">
            <a:solidFill>
              <a:schemeClr val="tx1"/>
            </a:solidFill>
            <a:miter lim="800000"/>
            <a:headEnd/>
            <a:tailEnd/>
          </a:ln>
          <a:effectLst/>
        </p:spPr>
        <p:txBody>
          <a:bodyPr>
            <a:spAutoFit/>
          </a:bodyPr>
          <a:lstStyle/>
          <a:p>
            <a:pPr algn="dist">
              <a:spcBef>
                <a:spcPct val="50000"/>
              </a:spcBef>
            </a:pPr>
            <a:r>
              <a:rPr lang="zh-CN" altLang="en-US" sz="2800" b="1"/>
              <a:t>动力系统</a:t>
            </a:r>
          </a:p>
        </p:txBody>
      </p:sp>
      <p:grpSp>
        <p:nvGrpSpPr>
          <p:cNvPr id="5143" name="Group 23"/>
          <p:cNvGrpSpPr>
            <a:grpSpLocks/>
          </p:cNvGrpSpPr>
          <p:nvPr/>
        </p:nvGrpSpPr>
        <p:grpSpPr bwMode="auto">
          <a:xfrm>
            <a:off x="1547813" y="1830388"/>
            <a:ext cx="5545137" cy="1209675"/>
            <a:chOff x="975" y="1153"/>
            <a:chExt cx="3493" cy="762"/>
          </a:xfrm>
        </p:grpSpPr>
        <p:sp>
          <p:nvSpPr>
            <p:cNvPr id="5125" name="Text Box 5"/>
            <p:cNvSpPr txBox="1">
              <a:spLocks noChangeArrowheads="1"/>
            </p:cNvSpPr>
            <p:nvPr/>
          </p:nvSpPr>
          <p:spPr bwMode="auto">
            <a:xfrm>
              <a:off x="975" y="1570"/>
              <a:ext cx="1543" cy="345"/>
            </a:xfrm>
            <a:prstGeom prst="rect">
              <a:avLst/>
            </a:prstGeom>
            <a:noFill/>
            <a:ln w="28575">
              <a:solidFill>
                <a:srgbClr val="0000FF"/>
              </a:solidFill>
              <a:miter lim="800000"/>
              <a:headEnd/>
              <a:tailEnd/>
            </a:ln>
            <a:effectLst/>
          </p:spPr>
          <p:txBody>
            <a:bodyPr>
              <a:spAutoFit/>
            </a:bodyPr>
            <a:lstStyle/>
            <a:p>
              <a:pPr algn="ctr">
                <a:spcBef>
                  <a:spcPct val="50000"/>
                </a:spcBef>
              </a:pPr>
              <a:r>
                <a:rPr lang="zh-CN" altLang="en-US" sz="2800" b="1"/>
                <a:t>连续动力系统</a:t>
              </a:r>
            </a:p>
          </p:txBody>
        </p:sp>
        <p:sp>
          <p:nvSpPr>
            <p:cNvPr id="5126" name="Text Box 6"/>
            <p:cNvSpPr txBox="1">
              <a:spLocks noChangeArrowheads="1"/>
            </p:cNvSpPr>
            <p:nvPr/>
          </p:nvSpPr>
          <p:spPr bwMode="auto">
            <a:xfrm>
              <a:off x="2925" y="1570"/>
              <a:ext cx="1543" cy="345"/>
            </a:xfrm>
            <a:prstGeom prst="rect">
              <a:avLst/>
            </a:prstGeom>
            <a:noFill/>
            <a:ln w="28575">
              <a:solidFill>
                <a:srgbClr val="008000"/>
              </a:solidFill>
              <a:miter lim="800000"/>
              <a:headEnd/>
              <a:tailEnd/>
            </a:ln>
            <a:effectLst/>
          </p:spPr>
          <p:txBody>
            <a:bodyPr>
              <a:spAutoFit/>
            </a:bodyPr>
            <a:lstStyle/>
            <a:p>
              <a:pPr algn="ctr">
                <a:spcBef>
                  <a:spcPct val="50000"/>
                </a:spcBef>
              </a:pPr>
              <a:r>
                <a:rPr lang="zh-CN" altLang="en-US" sz="2800" b="1"/>
                <a:t>离散动力系统</a:t>
              </a:r>
            </a:p>
          </p:txBody>
        </p:sp>
        <p:cxnSp>
          <p:nvCxnSpPr>
            <p:cNvPr id="5127" name="AutoShape 7"/>
            <p:cNvCxnSpPr>
              <a:cxnSpLocks noChangeShapeType="1"/>
              <a:stCxn id="5124" idx="2"/>
              <a:endCxn id="5125" idx="0"/>
            </p:cNvCxnSpPr>
            <p:nvPr/>
          </p:nvCxnSpPr>
          <p:spPr bwMode="auto">
            <a:xfrm flipH="1">
              <a:off x="1747" y="1153"/>
              <a:ext cx="929" cy="417"/>
            </a:xfrm>
            <a:prstGeom prst="straightConnector1">
              <a:avLst/>
            </a:prstGeom>
            <a:noFill/>
            <a:ln w="28575">
              <a:solidFill>
                <a:srgbClr val="0000FF"/>
              </a:solidFill>
              <a:round/>
              <a:headEnd/>
              <a:tailEnd type="triangle" w="med" len="med"/>
            </a:ln>
            <a:effectLst/>
          </p:spPr>
        </p:cxnSp>
        <p:cxnSp>
          <p:nvCxnSpPr>
            <p:cNvPr id="5128" name="AutoShape 8"/>
            <p:cNvCxnSpPr>
              <a:cxnSpLocks noChangeShapeType="1"/>
              <a:stCxn id="5124" idx="2"/>
              <a:endCxn id="5126" idx="0"/>
            </p:cNvCxnSpPr>
            <p:nvPr/>
          </p:nvCxnSpPr>
          <p:spPr bwMode="auto">
            <a:xfrm>
              <a:off x="2676" y="1153"/>
              <a:ext cx="1021" cy="417"/>
            </a:xfrm>
            <a:prstGeom prst="straightConnector1">
              <a:avLst/>
            </a:prstGeom>
            <a:noFill/>
            <a:ln w="28575">
              <a:solidFill>
                <a:srgbClr val="008000"/>
              </a:solidFill>
              <a:round/>
              <a:headEnd/>
              <a:tailEnd type="triangle" w="med" len="med"/>
            </a:ln>
            <a:effectLst/>
          </p:spPr>
        </p:cxnSp>
      </p:grpSp>
      <p:grpSp>
        <p:nvGrpSpPr>
          <p:cNvPr id="5144" name="Group 24"/>
          <p:cNvGrpSpPr>
            <a:grpSpLocks/>
          </p:cNvGrpSpPr>
          <p:nvPr/>
        </p:nvGrpSpPr>
        <p:grpSpPr bwMode="auto">
          <a:xfrm>
            <a:off x="395288" y="2997200"/>
            <a:ext cx="3760787" cy="3576638"/>
            <a:chOff x="239" y="1903"/>
            <a:chExt cx="2369" cy="2253"/>
          </a:xfrm>
        </p:grpSpPr>
        <p:sp>
          <p:nvSpPr>
            <p:cNvPr id="5129" name="Text Box 9"/>
            <p:cNvSpPr txBox="1">
              <a:spLocks noChangeArrowheads="1"/>
            </p:cNvSpPr>
            <p:nvPr/>
          </p:nvSpPr>
          <p:spPr bwMode="auto">
            <a:xfrm>
              <a:off x="1808" y="2160"/>
              <a:ext cx="800" cy="335"/>
            </a:xfrm>
            <a:prstGeom prst="rect">
              <a:avLst/>
            </a:prstGeom>
            <a:noFill/>
            <a:ln w="28575">
              <a:solidFill>
                <a:srgbClr val="0000FF"/>
              </a:solidFill>
              <a:miter lim="800000"/>
              <a:headEnd/>
              <a:tailEnd/>
            </a:ln>
            <a:effectLst/>
          </p:spPr>
          <p:txBody>
            <a:bodyPr>
              <a:spAutoFit/>
            </a:bodyPr>
            <a:lstStyle/>
            <a:p>
              <a:pPr algn="ctr">
                <a:spcBef>
                  <a:spcPct val="50000"/>
                </a:spcBef>
              </a:pPr>
              <a:r>
                <a:rPr lang="zh-CN" altLang="en-US" sz="2700" b="1"/>
                <a:t>耗散的</a:t>
              </a:r>
            </a:p>
          </p:txBody>
        </p:sp>
        <p:sp>
          <p:nvSpPr>
            <p:cNvPr id="5131" name="Oval 11"/>
            <p:cNvSpPr>
              <a:spLocks noChangeArrowheads="1"/>
            </p:cNvSpPr>
            <p:nvPr/>
          </p:nvSpPr>
          <p:spPr bwMode="auto">
            <a:xfrm>
              <a:off x="239" y="2523"/>
              <a:ext cx="1915" cy="1633"/>
            </a:xfrm>
            <a:prstGeom prst="ellipse">
              <a:avLst/>
            </a:prstGeom>
            <a:noFill/>
            <a:ln w="28575">
              <a:solidFill>
                <a:srgbClr val="0000FF"/>
              </a:solidFill>
              <a:round/>
              <a:headEnd/>
              <a:tailEnd/>
            </a:ln>
            <a:effectLst/>
          </p:spPr>
          <p:txBody>
            <a:bodyPr wrap="none" anchor="ctr"/>
            <a:lstStyle/>
            <a:p>
              <a:endParaRPr lang="zh-CN" altLang="en-US"/>
            </a:p>
          </p:txBody>
        </p:sp>
        <p:cxnSp>
          <p:nvCxnSpPr>
            <p:cNvPr id="5133" name="AutoShape 13"/>
            <p:cNvCxnSpPr>
              <a:cxnSpLocks noChangeShapeType="1"/>
              <a:stCxn id="5125" idx="2"/>
              <a:endCxn id="5129" idx="0"/>
            </p:cNvCxnSpPr>
            <p:nvPr/>
          </p:nvCxnSpPr>
          <p:spPr bwMode="auto">
            <a:xfrm>
              <a:off x="1747" y="1903"/>
              <a:ext cx="461" cy="257"/>
            </a:xfrm>
            <a:prstGeom prst="straightConnector1">
              <a:avLst/>
            </a:prstGeom>
            <a:noFill/>
            <a:ln w="28575">
              <a:solidFill>
                <a:srgbClr val="0000FF"/>
              </a:solidFill>
              <a:round/>
              <a:headEnd/>
              <a:tailEnd type="triangle" w="med" len="med"/>
            </a:ln>
            <a:effectLst/>
          </p:spPr>
        </p:cxnSp>
        <p:cxnSp>
          <p:nvCxnSpPr>
            <p:cNvPr id="5135" name="AutoShape 15"/>
            <p:cNvCxnSpPr>
              <a:cxnSpLocks noChangeShapeType="1"/>
              <a:stCxn id="5125" idx="2"/>
              <a:endCxn id="5131" idx="0"/>
            </p:cNvCxnSpPr>
            <p:nvPr/>
          </p:nvCxnSpPr>
          <p:spPr bwMode="auto">
            <a:xfrm flipH="1">
              <a:off x="1197" y="1903"/>
              <a:ext cx="550" cy="620"/>
            </a:xfrm>
            <a:prstGeom prst="straightConnector1">
              <a:avLst/>
            </a:prstGeom>
            <a:noFill/>
            <a:ln w="28575">
              <a:solidFill>
                <a:srgbClr val="0000FF"/>
              </a:solidFill>
              <a:round/>
              <a:headEnd/>
              <a:tailEnd type="triangle" w="med" len="med"/>
            </a:ln>
            <a:effectLst/>
          </p:spPr>
        </p:cxnSp>
        <p:sp>
          <p:nvSpPr>
            <p:cNvPr id="5137" name="Text Box 17"/>
            <p:cNvSpPr txBox="1">
              <a:spLocks noChangeArrowheads="1"/>
            </p:cNvSpPr>
            <p:nvPr/>
          </p:nvSpPr>
          <p:spPr bwMode="auto">
            <a:xfrm>
              <a:off x="657" y="2750"/>
              <a:ext cx="1043" cy="327"/>
            </a:xfrm>
            <a:prstGeom prst="rect">
              <a:avLst/>
            </a:prstGeom>
            <a:noFill/>
            <a:ln w="28575">
              <a:noFill/>
              <a:miter lim="800000"/>
              <a:headEnd/>
              <a:tailEnd/>
            </a:ln>
            <a:effectLst/>
          </p:spPr>
          <p:txBody>
            <a:bodyPr>
              <a:spAutoFit/>
            </a:bodyPr>
            <a:lstStyle/>
            <a:p>
              <a:pPr algn="ctr">
                <a:spcBef>
                  <a:spcPct val="50000"/>
                </a:spcBef>
              </a:pPr>
              <a:r>
                <a:rPr lang="zh-CN" altLang="en-US" sz="2800" b="1"/>
                <a:t>保测度流</a:t>
              </a:r>
            </a:p>
          </p:txBody>
        </p:sp>
      </p:grpSp>
      <p:sp>
        <p:nvSpPr>
          <p:cNvPr id="5138" name="Text Box 18"/>
          <p:cNvSpPr txBox="1">
            <a:spLocks noChangeArrowheads="1"/>
          </p:cNvSpPr>
          <p:nvPr/>
        </p:nvSpPr>
        <p:spPr bwMode="auto">
          <a:xfrm>
            <a:off x="682625" y="5300663"/>
            <a:ext cx="2449513" cy="547687"/>
          </a:xfrm>
          <a:prstGeom prst="rect">
            <a:avLst/>
          </a:prstGeom>
          <a:noFill/>
          <a:ln w="28575">
            <a:solidFill>
              <a:schemeClr val="hlink"/>
            </a:solidFill>
            <a:miter lim="800000"/>
            <a:headEnd/>
            <a:tailEnd/>
          </a:ln>
          <a:effectLst/>
        </p:spPr>
        <p:txBody>
          <a:bodyPr>
            <a:spAutoFit/>
          </a:bodyPr>
          <a:lstStyle/>
          <a:p>
            <a:pPr algn="ctr">
              <a:spcBef>
                <a:spcPct val="50000"/>
              </a:spcBef>
            </a:pPr>
            <a:r>
              <a:rPr lang="en-US" altLang="zh-CN" sz="2800"/>
              <a:t>Hamilton</a:t>
            </a:r>
            <a:r>
              <a:rPr lang="zh-CN" altLang="en-US" sz="2800" b="1"/>
              <a:t>系统</a:t>
            </a:r>
          </a:p>
        </p:txBody>
      </p:sp>
      <p:sp>
        <p:nvSpPr>
          <p:cNvPr id="5139" name="Text Box 19"/>
          <p:cNvSpPr txBox="1">
            <a:spLocks noChangeArrowheads="1"/>
          </p:cNvSpPr>
          <p:nvPr/>
        </p:nvSpPr>
        <p:spPr bwMode="auto">
          <a:xfrm>
            <a:off x="6443663" y="5300663"/>
            <a:ext cx="1584325" cy="547687"/>
          </a:xfrm>
          <a:prstGeom prst="rect">
            <a:avLst/>
          </a:prstGeom>
          <a:noFill/>
          <a:ln w="28575">
            <a:solidFill>
              <a:schemeClr val="folHlink"/>
            </a:solidFill>
            <a:miter lim="800000"/>
            <a:headEnd/>
            <a:tailEnd/>
          </a:ln>
          <a:effectLst/>
        </p:spPr>
        <p:txBody>
          <a:bodyPr>
            <a:spAutoFit/>
          </a:bodyPr>
          <a:lstStyle/>
          <a:p>
            <a:pPr algn="ctr">
              <a:spcBef>
                <a:spcPct val="50000"/>
              </a:spcBef>
            </a:pPr>
            <a:r>
              <a:rPr lang="zh-CN" altLang="en-US" sz="2800" b="1"/>
              <a:t>辛映射</a:t>
            </a:r>
          </a:p>
        </p:txBody>
      </p:sp>
      <p:grpSp>
        <p:nvGrpSpPr>
          <p:cNvPr id="5145" name="Group 25"/>
          <p:cNvGrpSpPr>
            <a:grpSpLocks/>
          </p:cNvGrpSpPr>
          <p:nvPr/>
        </p:nvGrpSpPr>
        <p:grpSpPr bwMode="auto">
          <a:xfrm>
            <a:off x="4500563" y="3021013"/>
            <a:ext cx="4319587" cy="3576637"/>
            <a:chOff x="2835" y="1903"/>
            <a:chExt cx="2721" cy="2253"/>
          </a:xfrm>
        </p:grpSpPr>
        <p:sp>
          <p:nvSpPr>
            <p:cNvPr id="5130" name="Oval 10"/>
            <p:cNvSpPr>
              <a:spLocks noChangeArrowheads="1"/>
            </p:cNvSpPr>
            <p:nvPr/>
          </p:nvSpPr>
          <p:spPr bwMode="auto">
            <a:xfrm>
              <a:off x="3651" y="2523"/>
              <a:ext cx="1905" cy="1633"/>
            </a:xfrm>
            <a:prstGeom prst="ellipse">
              <a:avLst/>
            </a:prstGeom>
            <a:noFill/>
            <a:ln w="28575">
              <a:solidFill>
                <a:srgbClr val="008000"/>
              </a:solidFill>
              <a:round/>
              <a:headEnd/>
              <a:tailEnd/>
            </a:ln>
            <a:effectLst/>
          </p:spPr>
          <p:txBody>
            <a:bodyPr wrap="none" anchor="ctr"/>
            <a:lstStyle/>
            <a:p>
              <a:endParaRPr lang="zh-CN" altLang="en-US"/>
            </a:p>
          </p:txBody>
        </p:sp>
        <p:sp>
          <p:nvSpPr>
            <p:cNvPr id="5132" name="Text Box 12"/>
            <p:cNvSpPr txBox="1">
              <a:spLocks noChangeArrowheads="1"/>
            </p:cNvSpPr>
            <p:nvPr/>
          </p:nvSpPr>
          <p:spPr bwMode="auto">
            <a:xfrm>
              <a:off x="2835" y="2160"/>
              <a:ext cx="861" cy="345"/>
            </a:xfrm>
            <a:prstGeom prst="rect">
              <a:avLst/>
            </a:prstGeom>
            <a:noFill/>
            <a:ln w="28575">
              <a:solidFill>
                <a:srgbClr val="008000"/>
              </a:solidFill>
              <a:miter lim="800000"/>
              <a:headEnd/>
              <a:tailEnd/>
            </a:ln>
            <a:effectLst/>
          </p:spPr>
          <p:txBody>
            <a:bodyPr>
              <a:spAutoFit/>
            </a:bodyPr>
            <a:lstStyle/>
            <a:p>
              <a:pPr algn="ctr">
                <a:spcBef>
                  <a:spcPct val="50000"/>
                </a:spcBef>
              </a:pPr>
              <a:r>
                <a:rPr lang="zh-CN" altLang="en-US" sz="2800" b="1"/>
                <a:t>耗散的</a:t>
              </a:r>
            </a:p>
          </p:txBody>
        </p:sp>
        <p:cxnSp>
          <p:nvCxnSpPr>
            <p:cNvPr id="5134" name="AutoShape 14"/>
            <p:cNvCxnSpPr>
              <a:cxnSpLocks noChangeShapeType="1"/>
              <a:stCxn id="5126" idx="2"/>
              <a:endCxn id="5132" idx="0"/>
            </p:cNvCxnSpPr>
            <p:nvPr/>
          </p:nvCxnSpPr>
          <p:spPr bwMode="auto">
            <a:xfrm flipH="1">
              <a:off x="3266" y="1903"/>
              <a:ext cx="431" cy="257"/>
            </a:xfrm>
            <a:prstGeom prst="straightConnector1">
              <a:avLst/>
            </a:prstGeom>
            <a:noFill/>
            <a:ln w="28575">
              <a:solidFill>
                <a:srgbClr val="008000"/>
              </a:solidFill>
              <a:round/>
              <a:headEnd/>
              <a:tailEnd type="triangle" w="med" len="med"/>
            </a:ln>
            <a:effectLst/>
          </p:spPr>
        </p:cxnSp>
        <p:cxnSp>
          <p:nvCxnSpPr>
            <p:cNvPr id="5136" name="AutoShape 16"/>
            <p:cNvCxnSpPr>
              <a:cxnSpLocks noChangeShapeType="1"/>
              <a:stCxn id="5126" idx="2"/>
              <a:endCxn id="5130" idx="0"/>
            </p:cNvCxnSpPr>
            <p:nvPr/>
          </p:nvCxnSpPr>
          <p:spPr bwMode="auto">
            <a:xfrm>
              <a:off x="3697" y="1903"/>
              <a:ext cx="907" cy="620"/>
            </a:xfrm>
            <a:prstGeom prst="straightConnector1">
              <a:avLst/>
            </a:prstGeom>
            <a:noFill/>
            <a:ln w="28575">
              <a:solidFill>
                <a:srgbClr val="008000"/>
              </a:solidFill>
              <a:round/>
              <a:headEnd/>
              <a:tailEnd type="triangle" w="med" len="med"/>
            </a:ln>
            <a:effectLst/>
          </p:spPr>
        </p:cxnSp>
        <p:sp>
          <p:nvSpPr>
            <p:cNvPr id="5140" name="Text Box 20"/>
            <p:cNvSpPr txBox="1">
              <a:spLocks noChangeArrowheads="1"/>
            </p:cNvSpPr>
            <p:nvPr/>
          </p:nvSpPr>
          <p:spPr bwMode="auto">
            <a:xfrm>
              <a:off x="3878" y="2886"/>
              <a:ext cx="1273" cy="327"/>
            </a:xfrm>
            <a:prstGeom prst="rect">
              <a:avLst/>
            </a:prstGeom>
            <a:noFill/>
            <a:ln w="28575">
              <a:noFill/>
              <a:miter lim="800000"/>
              <a:headEnd/>
              <a:tailEnd/>
            </a:ln>
            <a:effectLst/>
          </p:spPr>
          <p:txBody>
            <a:bodyPr>
              <a:spAutoFit/>
            </a:bodyPr>
            <a:lstStyle/>
            <a:p>
              <a:pPr algn="ctr">
                <a:spcBef>
                  <a:spcPct val="50000"/>
                </a:spcBef>
              </a:pPr>
              <a:r>
                <a:rPr lang="zh-CN" altLang="en-US" sz="2800" b="1"/>
                <a:t>保测度映射</a:t>
              </a:r>
            </a:p>
          </p:txBody>
        </p:sp>
      </p:grpSp>
      <p:sp>
        <p:nvSpPr>
          <p:cNvPr id="5141" name="Line 21"/>
          <p:cNvSpPr>
            <a:spLocks noChangeShapeType="1"/>
          </p:cNvSpPr>
          <p:nvPr/>
        </p:nvSpPr>
        <p:spPr bwMode="auto">
          <a:xfrm>
            <a:off x="3503613" y="5300663"/>
            <a:ext cx="2147887" cy="0"/>
          </a:xfrm>
          <a:prstGeom prst="line">
            <a:avLst/>
          </a:prstGeom>
          <a:noFill/>
          <a:ln w="28575">
            <a:solidFill>
              <a:schemeClr val="tx1"/>
            </a:solidFill>
            <a:round/>
            <a:headEnd/>
            <a:tailEnd type="triangle" w="med" len="med"/>
          </a:ln>
          <a:effectLst/>
        </p:spPr>
        <p:txBody>
          <a:bodyPr/>
          <a:lstStyle/>
          <a:p>
            <a:endParaRPr lang="zh-CN" altLang="en-US"/>
          </a:p>
        </p:txBody>
      </p:sp>
      <p:sp>
        <p:nvSpPr>
          <p:cNvPr id="5142" name="Line 22"/>
          <p:cNvSpPr>
            <a:spLocks noChangeShapeType="1"/>
          </p:cNvSpPr>
          <p:nvPr/>
        </p:nvSpPr>
        <p:spPr bwMode="auto">
          <a:xfrm flipH="1">
            <a:off x="3490913" y="5659438"/>
            <a:ext cx="2160587" cy="1587"/>
          </a:xfrm>
          <a:prstGeom prst="line">
            <a:avLst/>
          </a:prstGeom>
          <a:noFill/>
          <a:ln w="28575">
            <a:solidFill>
              <a:schemeClr val="tx1"/>
            </a:solidFill>
            <a:round/>
            <a:headEnd/>
            <a:tailEnd type="triangle" w="med" len="med"/>
          </a:ln>
          <a:effectLst/>
        </p:spPr>
        <p:txBody>
          <a:bodyPr/>
          <a:lstStyle/>
          <a:p>
            <a:endParaRPr lang="zh-CN" altLang="en-US"/>
          </a:p>
        </p:txBody>
      </p:sp>
      <p:sp>
        <p:nvSpPr>
          <p:cNvPr id="5146" name="Text Box 26"/>
          <p:cNvSpPr txBox="1">
            <a:spLocks noChangeArrowheads="1"/>
          </p:cNvSpPr>
          <p:nvPr/>
        </p:nvSpPr>
        <p:spPr bwMode="auto">
          <a:xfrm>
            <a:off x="3708400" y="4933950"/>
            <a:ext cx="1800225"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rPr>
              <a:t>Poincare</a:t>
            </a:r>
            <a:r>
              <a:rPr lang="zh-CN" altLang="en-US" sz="2000" b="1">
                <a:solidFill>
                  <a:srgbClr val="FF0000"/>
                </a:solidFill>
              </a:rPr>
              <a:t>截面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43"/>
                                        </p:tgtEl>
                                        <p:attrNameLst>
                                          <p:attrName>style.visibility</p:attrName>
                                        </p:attrNameLst>
                                      </p:cBhvr>
                                      <p:to>
                                        <p:strVal val="visible"/>
                                      </p:to>
                                    </p:set>
                                    <p:animEffect transition="in" filter="wipe(up)">
                                      <p:cBhvr>
                                        <p:cTn id="7" dur="500"/>
                                        <p:tgtEl>
                                          <p:spTgt spid="51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44"/>
                                        </p:tgtEl>
                                        <p:attrNameLst>
                                          <p:attrName>style.visibility</p:attrName>
                                        </p:attrNameLst>
                                      </p:cBhvr>
                                      <p:to>
                                        <p:strVal val="visible"/>
                                      </p:to>
                                    </p:set>
                                    <p:animEffect transition="in" filter="blinds(horizontal)">
                                      <p:cBhvr>
                                        <p:cTn id="12" dur="500"/>
                                        <p:tgtEl>
                                          <p:spTgt spid="51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38"/>
                                        </p:tgtEl>
                                        <p:attrNameLst>
                                          <p:attrName>style.visibility</p:attrName>
                                        </p:attrNameLst>
                                      </p:cBhvr>
                                      <p:to>
                                        <p:strVal val="visible"/>
                                      </p:to>
                                    </p:set>
                                    <p:animEffect transition="in" filter="blinds(horizontal)">
                                      <p:cBhvr>
                                        <p:cTn id="17" dur="500"/>
                                        <p:tgtEl>
                                          <p:spTgt spid="51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45"/>
                                        </p:tgtEl>
                                        <p:attrNameLst>
                                          <p:attrName>style.visibility</p:attrName>
                                        </p:attrNameLst>
                                      </p:cBhvr>
                                      <p:to>
                                        <p:strVal val="visible"/>
                                      </p:to>
                                    </p:set>
                                    <p:animEffect transition="in" filter="blinds(horizontal)">
                                      <p:cBhvr>
                                        <p:cTn id="22" dur="500"/>
                                        <p:tgtEl>
                                          <p:spTgt spid="51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39"/>
                                        </p:tgtEl>
                                        <p:attrNameLst>
                                          <p:attrName>style.visibility</p:attrName>
                                        </p:attrNameLst>
                                      </p:cBhvr>
                                      <p:to>
                                        <p:strVal val="visible"/>
                                      </p:to>
                                    </p:set>
                                    <p:animEffect transition="in" filter="blinds(horizontal)">
                                      <p:cBhvr>
                                        <p:cTn id="27" dur="500"/>
                                        <p:tgtEl>
                                          <p:spTgt spid="513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1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1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p:bldP spid="5139" grpId="0" animBg="1"/>
      <p:bldP spid="5141" grpId="0" animBg="1"/>
      <p:bldP spid="5142" grpId="0" animBg="1"/>
      <p:bldP spid="51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19460" name="Object 4"/>
          <p:cNvGraphicFramePr>
            <a:graphicFrameLocks noChangeAspect="1"/>
          </p:cNvGraphicFramePr>
          <p:nvPr/>
        </p:nvGraphicFramePr>
        <p:xfrm>
          <a:off x="371475" y="941388"/>
          <a:ext cx="8326438" cy="3063875"/>
        </p:xfrm>
        <a:graphic>
          <a:graphicData uri="http://schemas.openxmlformats.org/presentationml/2006/ole">
            <mc:AlternateContent xmlns:mc="http://schemas.openxmlformats.org/markup-compatibility/2006">
              <mc:Choice xmlns:v="urn:schemas-microsoft-com:vml" Requires="v">
                <p:oleObj spid="_x0000_s19476" name="Equation" r:id="rId3" imgW="4622760" imgH="1701720" progId="Equation.DSMT4">
                  <p:embed/>
                </p:oleObj>
              </mc:Choice>
              <mc:Fallback>
                <p:oleObj name="Equation" r:id="rId3" imgW="4622760" imgH="170172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941388"/>
                        <a:ext cx="8326438" cy="306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5"/>
          <p:cNvGraphicFramePr>
            <a:graphicFrameLocks noChangeAspect="1"/>
          </p:cNvGraphicFramePr>
          <p:nvPr/>
        </p:nvGraphicFramePr>
        <p:xfrm>
          <a:off x="290513" y="4195763"/>
          <a:ext cx="8166100" cy="2401887"/>
        </p:xfrm>
        <a:graphic>
          <a:graphicData uri="http://schemas.openxmlformats.org/presentationml/2006/ole">
            <mc:AlternateContent xmlns:mc="http://schemas.openxmlformats.org/markup-compatibility/2006">
              <mc:Choice xmlns:v="urn:schemas-microsoft-com:vml" Requires="v">
                <p:oleObj spid="_x0000_s19477" name="Equation" r:id="rId5" imgW="4533840" imgH="1333440" progId="Equation.DSMT4">
                  <p:embed/>
                </p:oleObj>
              </mc:Choice>
              <mc:Fallback>
                <p:oleObj name="Equation" r:id="rId5" imgW="4533840" imgH="133344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513" y="4195763"/>
                        <a:ext cx="8166100" cy="240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horizontal)">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9221" name="Object 5"/>
          <p:cNvGraphicFramePr>
            <a:graphicFrameLocks noChangeAspect="1"/>
          </p:cNvGraphicFramePr>
          <p:nvPr/>
        </p:nvGraphicFramePr>
        <p:xfrm>
          <a:off x="468313" y="5121275"/>
          <a:ext cx="4186237" cy="1736725"/>
        </p:xfrm>
        <a:graphic>
          <a:graphicData uri="http://schemas.openxmlformats.org/presentationml/2006/ole">
            <mc:AlternateContent xmlns:mc="http://schemas.openxmlformats.org/markup-compatibility/2006">
              <mc:Choice xmlns:v="urn:schemas-microsoft-com:vml" Requires="v">
                <p:oleObj spid="_x0000_s9257" name="Equation" r:id="rId3" imgW="2323800" imgH="965160" progId="Equation.DSMT4">
                  <p:embed/>
                </p:oleObj>
              </mc:Choice>
              <mc:Fallback>
                <p:oleObj name="Equation" r:id="rId3" imgW="2323800" imgH="96516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121275"/>
                        <a:ext cx="4186237"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6"/>
          <p:cNvGraphicFramePr>
            <a:graphicFrameLocks noChangeAspect="1"/>
          </p:cNvGraphicFramePr>
          <p:nvPr/>
        </p:nvGraphicFramePr>
        <p:xfrm>
          <a:off x="468313" y="1052513"/>
          <a:ext cx="8074025" cy="3795712"/>
        </p:xfrm>
        <a:graphic>
          <a:graphicData uri="http://schemas.openxmlformats.org/presentationml/2006/ole">
            <mc:AlternateContent xmlns:mc="http://schemas.openxmlformats.org/markup-compatibility/2006">
              <mc:Choice xmlns:v="urn:schemas-microsoft-com:vml" Requires="v">
                <p:oleObj spid="_x0000_s9258" name="Equation" r:id="rId5" imgW="4483080" imgH="2108160" progId="Equation.DSMT4">
                  <p:embed/>
                </p:oleObj>
              </mc:Choice>
              <mc:Fallback>
                <p:oleObj name="Equation" r:id="rId5" imgW="4483080" imgH="210816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052513"/>
                        <a:ext cx="8074025" cy="3795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3" name="Object 7"/>
          <p:cNvGraphicFramePr>
            <a:graphicFrameLocks noChangeAspect="1"/>
          </p:cNvGraphicFramePr>
          <p:nvPr>
            <p:extLst>
              <p:ext uri="{D42A27DB-BD31-4B8C-83A1-F6EECF244321}">
                <p14:modId xmlns:p14="http://schemas.microsoft.com/office/powerpoint/2010/main" val="2327215149"/>
              </p:ext>
            </p:extLst>
          </p:nvPr>
        </p:nvGraphicFramePr>
        <p:xfrm>
          <a:off x="4265613" y="5637213"/>
          <a:ext cx="4483100" cy="960437"/>
        </p:xfrm>
        <a:graphic>
          <a:graphicData uri="http://schemas.openxmlformats.org/presentationml/2006/ole">
            <mc:AlternateContent xmlns:mc="http://schemas.openxmlformats.org/markup-compatibility/2006">
              <mc:Choice xmlns:v="urn:schemas-microsoft-com:vml" Requires="v">
                <p:oleObj spid="_x0000_s9259" name="Equation" r:id="rId7" imgW="2489040" imgH="533160" progId="Equation.DSMT4">
                  <p:embed/>
                </p:oleObj>
              </mc:Choice>
              <mc:Fallback>
                <p:oleObj name="Equation" r:id="rId7" imgW="2489040" imgH="53316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5613" y="5637213"/>
                        <a:ext cx="4483100" cy="96043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9224" name="Object 8"/>
          <p:cNvGraphicFramePr>
            <a:graphicFrameLocks noChangeAspect="1"/>
          </p:cNvGraphicFramePr>
          <p:nvPr>
            <p:extLst>
              <p:ext uri="{D42A27DB-BD31-4B8C-83A1-F6EECF244321}">
                <p14:modId xmlns:p14="http://schemas.microsoft.com/office/powerpoint/2010/main" val="1826756740"/>
              </p:ext>
            </p:extLst>
          </p:nvPr>
        </p:nvGraphicFramePr>
        <p:xfrm>
          <a:off x="6659563" y="2420938"/>
          <a:ext cx="2058987" cy="846137"/>
        </p:xfrm>
        <a:graphic>
          <a:graphicData uri="http://schemas.openxmlformats.org/presentationml/2006/ole">
            <mc:AlternateContent xmlns:mc="http://schemas.openxmlformats.org/markup-compatibility/2006">
              <mc:Choice xmlns:v="urn:schemas-microsoft-com:vml" Requires="v">
                <p:oleObj spid="_x0000_s9260" name="Equation" r:id="rId9" imgW="1143000" imgH="469800" progId="Equation.DSMT4">
                  <p:embed/>
                </p:oleObj>
              </mc:Choice>
              <mc:Fallback>
                <p:oleObj name="Equation" r:id="rId9" imgW="1143000" imgH="46980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563" y="2420938"/>
                        <a:ext cx="2058987" cy="84613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blinds(horizontal)">
                                      <p:cBhvr>
                                        <p:cTn id="7" dur="500"/>
                                        <p:tgtEl>
                                          <p:spTgt spid="9221"/>
                                        </p:tgtEl>
                                      </p:cBhvr>
                                    </p:animEffect>
                                  </p:childTnLst>
                                </p:cTn>
                              </p:par>
                              <p:par>
                                <p:cTn id="8" presetID="3" presetClass="entr" presetSubtype="10" fill="hold" nodeType="withEffect">
                                  <p:stCondLst>
                                    <p:cond delay="0"/>
                                  </p:stCondLst>
                                  <p:childTnLst>
                                    <p:set>
                                      <p:cBhvr>
                                        <p:cTn id="9" dur="1" fill="hold">
                                          <p:stCondLst>
                                            <p:cond delay="0"/>
                                          </p:stCondLst>
                                        </p:cTn>
                                        <p:tgtEl>
                                          <p:spTgt spid="9223"/>
                                        </p:tgtEl>
                                        <p:attrNameLst>
                                          <p:attrName>style.visibility</p:attrName>
                                        </p:attrNameLst>
                                      </p:cBhvr>
                                      <p:to>
                                        <p:strVal val="visible"/>
                                      </p:to>
                                    </p:set>
                                    <p:animEffect transition="in" filter="blinds(horizontal)">
                                      <p:cBhvr>
                                        <p:cTn id="10"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10244" name="Object 4"/>
          <p:cNvGraphicFramePr>
            <a:graphicFrameLocks noChangeAspect="1"/>
          </p:cNvGraphicFramePr>
          <p:nvPr/>
        </p:nvGraphicFramePr>
        <p:xfrm>
          <a:off x="415925" y="973138"/>
          <a:ext cx="8188325" cy="2384425"/>
        </p:xfrm>
        <a:graphic>
          <a:graphicData uri="http://schemas.openxmlformats.org/presentationml/2006/ole">
            <mc:AlternateContent xmlns:mc="http://schemas.openxmlformats.org/markup-compatibility/2006">
              <mc:Choice xmlns:v="urn:schemas-microsoft-com:vml" Requires="v">
                <p:oleObj spid="_x0000_s10281" name="Equation" r:id="rId3" imgW="4533840" imgH="1320480" progId="Equation.DSMT4">
                  <p:embed/>
                </p:oleObj>
              </mc:Choice>
              <mc:Fallback>
                <p:oleObj name="Equation" r:id="rId3" imgW="4533840" imgH="132048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5" y="973138"/>
                        <a:ext cx="8188325" cy="238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
          <p:cNvGraphicFramePr>
            <a:graphicFrameLocks noChangeAspect="1"/>
          </p:cNvGraphicFramePr>
          <p:nvPr/>
        </p:nvGraphicFramePr>
        <p:xfrm>
          <a:off x="395288" y="3532188"/>
          <a:ext cx="8280400" cy="1697037"/>
        </p:xfrm>
        <a:graphic>
          <a:graphicData uri="http://schemas.openxmlformats.org/presentationml/2006/ole">
            <mc:AlternateContent xmlns:mc="http://schemas.openxmlformats.org/markup-compatibility/2006">
              <mc:Choice xmlns:v="urn:schemas-microsoft-com:vml" Requires="v">
                <p:oleObj spid="_x0000_s10282" name="Equation" r:id="rId5" imgW="4584600" imgH="939600" progId="Equation.DSMT4">
                  <p:embed/>
                </p:oleObj>
              </mc:Choice>
              <mc:Fallback>
                <p:oleObj name="Equation" r:id="rId5" imgW="4584600" imgH="9396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532188"/>
                        <a:ext cx="8280400" cy="169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nvGraphicFramePr>
        <p:xfrm>
          <a:off x="323850" y="6375400"/>
          <a:ext cx="6904038" cy="366713"/>
        </p:xfrm>
        <a:graphic>
          <a:graphicData uri="http://schemas.openxmlformats.org/presentationml/2006/ole">
            <mc:AlternateContent xmlns:mc="http://schemas.openxmlformats.org/markup-compatibility/2006">
              <mc:Choice xmlns:v="urn:schemas-microsoft-com:vml" Requires="v">
                <p:oleObj spid="_x0000_s10283" name="Equation" r:id="rId7" imgW="3822480" imgH="203040" progId="Equation.DSMT4">
                  <p:embed/>
                </p:oleObj>
              </mc:Choice>
              <mc:Fallback>
                <p:oleObj name="Equation" r:id="rId7" imgW="3822480" imgH="20304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6375400"/>
                        <a:ext cx="690403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2624183065"/>
              </p:ext>
            </p:extLst>
          </p:nvPr>
        </p:nvGraphicFramePr>
        <p:xfrm>
          <a:off x="809625" y="5300663"/>
          <a:ext cx="7434263" cy="960437"/>
        </p:xfrm>
        <a:graphic>
          <a:graphicData uri="http://schemas.openxmlformats.org/presentationml/2006/ole">
            <mc:AlternateContent xmlns:mc="http://schemas.openxmlformats.org/markup-compatibility/2006">
              <mc:Choice xmlns:v="urn:schemas-microsoft-com:vml" Requires="v">
                <p:oleObj spid="_x0000_s10284" name="Equation" r:id="rId9" imgW="4127400" imgH="533160" progId="Equation.DSMT4">
                  <p:embed/>
                </p:oleObj>
              </mc:Choice>
              <mc:Fallback>
                <p:oleObj name="Equation" r:id="rId9" imgW="4127400" imgH="53316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625" y="5300663"/>
                        <a:ext cx="7434263" cy="96043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247"/>
                                        </p:tgtEl>
                                        <p:attrNameLst>
                                          <p:attrName>style.visibility</p:attrName>
                                        </p:attrNameLst>
                                      </p:cBhvr>
                                      <p:to>
                                        <p:strVal val="visible"/>
                                      </p:to>
                                    </p:set>
                                    <p:animEffect transition="in" filter="wipe(left)">
                                      <p:cBhvr>
                                        <p:cTn id="16"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11268" name="Object 4"/>
          <p:cNvGraphicFramePr>
            <a:graphicFrameLocks noChangeAspect="1"/>
          </p:cNvGraphicFramePr>
          <p:nvPr/>
        </p:nvGraphicFramePr>
        <p:xfrm>
          <a:off x="395288" y="1773238"/>
          <a:ext cx="6507162" cy="4660900"/>
        </p:xfrm>
        <a:graphic>
          <a:graphicData uri="http://schemas.openxmlformats.org/presentationml/2006/ole">
            <mc:AlternateContent xmlns:mc="http://schemas.openxmlformats.org/markup-compatibility/2006">
              <mc:Choice xmlns:v="urn:schemas-microsoft-com:vml" Requires="v">
                <p:oleObj spid="_x0000_s11304" name="Equation" r:id="rId3" imgW="3720960" imgH="2666880" progId="Equation.DSMT4">
                  <p:embed/>
                </p:oleObj>
              </mc:Choice>
              <mc:Fallback>
                <p:oleObj name="Equation" r:id="rId3" imgW="3720960" imgH="266688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73238"/>
                        <a:ext cx="6507162" cy="466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p:cNvGraphicFramePr>
            <a:graphicFrameLocks noChangeAspect="1"/>
          </p:cNvGraphicFramePr>
          <p:nvPr/>
        </p:nvGraphicFramePr>
        <p:xfrm>
          <a:off x="395288" y="981075"/>
          <a:ext cx="8216900" cy="755650"/>
        </p:xfrm>
        <a:graphic>
          <a:graphicData uri="http://schemas.openxmlformats.org/presentationml/2006/ole">
            <mc:AlternateContent xmlns:mc="http://schemas.openxmlformats.org/markup-compatibility/2006">
              <mc:Choice xmlns:v="urn:schemas-microsoft-com:vml" Requires="v">
                <p:oleObj spid="_x0000_s11305" name="Equation" r:id="rId5" imgW="4698720" imgH="431640" progId="Equation.DSMT4">
                  <p:embed/>
                </p:oleObj>
              </mc:Choice>
              <mc:Fallback>
                <p:oleObj name="Equation" r:id="rId5" imgW="4698720" imgH="43164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981075"/>
                        <a:ext cx="821690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6"/>
          <p:cNvGraphicFramePr>
            <a:graphicFrameLocks noChangeAspect="1"/>
          </p:cNvGraphicFramePr>
          <p:nvPr/>
        </p:nvGraphicFramePr>
        <p:xfrm>
          <a:off x="395288" y="6502400"/>
          <a:ext cx="5108575" cy="355600"/>
        </p:xfrm>
        <a:graphic>
          <a:graphicData uri="http://schemas.openxmlformats.org/presentationml/2006/ole">
            <mc:AlternateContent xmlns:mc="http://schemas.openxmlformats.org/markup-compatibility/2006">
              <mc:Choice xmlns:v="urn:schemas-microsoft-com:vml" Requires="v">
                <p:oleObj spid="_x0000_s11306" name="Equation" r:id="rId7" imgW="2920680" imgH="203040" progId="Equation.DSMT4">
                  <p:embed/>
                </p:oleObj>
              </mc:Choice>
              <mc:Fallback>
                <p:oleObj name="Equation" r:id="rId7" imgW="2920680" imgH="20304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6502400"/>
                        <a:ext cx="510857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7"/>
          <p:cNvGraphicFramePr>
            <a:graphicFrameLocks noChangeAspect="1"/>
          </p:cNvGraphicFramePr>
          <p:nvPr>
            <p:extLst>
              <p:ext uri="{D42A27DB-BD31-4B8C-83A1-F6EECF244321}">
                <p14:modId xmlns:p14="http://schemas.microsoft.com/office/powerpoint/2010/main" val="3178448880"/>
              </p:ext>
            </p:extLst>
          </p:nvPr>
        </p:nvGraphicFramePr>
        <p:xfrm>
          <a:off x="6491288" y="2746375"/>
          <a:ext cx="2041525" cy="1866900"/>
        </p:xfrm>
        <a:graphic>
          <a:graphicData uri="http://schemas.openxmlformats.org/presentationml/2006/ole">
            <mc:AlternateContent xmlns:mc="http://schemas.openxmlformats.org/markup-compatibility/2006">
              <mc:Choice xmlns:v="urn:schemas-microsoft-com:vml" Requires="v">
                <p:oleObj spid="_x0000_s11307" name="Equation" r:id="rId9" imgW="1346040" imgH="1231560" progId="Equation.DSMT4">
                  <p:embed/>
                </p:oleObj>
              </mc:Choice>
              <mc:Fallback>
                <p:oleObj name="Equation" r:id="rId9" imgW="1346040" imgH="123156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1288" y="2746375"/>
                        <a:ext cx="2041525" cy="186690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linds(horizontal)">
                                      <p:cBhvr>
                                        <p:cTn id="7" dur="500"/>
                                        <p:tgtEl>
                                          <p:spTgt spid="11268"/>
                                        </p:tgtEl>
                                      </p:cBhvr>
                                    </p:animEffect>
                                  </p:childTnLst>
                                </p:cTn>
                              </p:par>
                              <p:par>
                                <p:cTn id="8" presetID="3" presetClass="entr" presetSubtype="10" fill="hold" nodeType="withEffect">
                                  <p:stCondLst>
                                    <p:cond delay="0"/>
                                  </p:stCondLst>
                                  <p:childTnLst>
                                    <p:set>
                                      <p:cBhvr>
                                        <p:cTn id="9" dur="1" fill="hold">
                                          <p:stCondLst>
                                            <p:cond delay="0"/>
                                          </p:stCondLst>
                                        </p:cTn>
                                        <p:tgtEl>
                                          <p:spTgt spid="11271"/>
                                        </p:tgtEl>
                                        <p:attrNameLst>
                                          <p:attrName>style.visibility</p:attrName>
                                        </p:attrNameLst>
                                      </p:cBhvr>
                                      <p:to>
                                        <p:strVal val="visible"/>
                                      </p:to>
                                    </p:set>
                                    <p:animEffect transition="in" filter="blinds(horizontal)">
                                      <p:cBhvr>
                                        <p:cTn id="10" dur="500"/>
                                        <p:tgtEl>
                                          <p:spTgt spid="1127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270"/>
                                        </p:tgtEl>
                                        <p:attrNameLst>
                                          <p:attrName>style.visibility</p:attrName>
                                        </p:attrNameLst>
                                      </p:cBhvr>
                                      <p:to>
                                        <p:strVal val="visible"/>
                                      </p:to>
                                    </p:set>
                                    <p:animEffect transition="in" filter="wipe(left)">
                                      <p:cBhvr>
                                        <p:cTn id="15"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12293" name="Object 5"/>
          <p:cNvGraphicFramePr>
            <a:graphicFrameLocks noChangeAspect="1"/>
          </p:cNvGraphicFramePr>
          <p:nvPr/>
        </p:nvGraphicFramePr>
        <p:xfrm>
          <a:off x="447675" y="1027113"/>
          <a:ext cx="8372475" cy="889000"/>
        </p:xfrm>
        <a:graphic>
          <a:graphicData uri="http://schemas.openxmlformats.org/presentationml/2006/ole">
            <mc:AlternateContent xmlns:mc="http://schemas.openxmlformats.org/markup-compatibility/2006">
              <mc:Choice xmlns:v="urn:schemas-microsoft-com:vml" Requires="v">
                <p:oleObj spid="_x0000_s12322" name="Equation" r:id="rId3" imgW="4787640" imgH="507960" progId="Equation.DSMT4">
                  <p:embed/>
                </p:oleObj>
              </mc:Choice>
              <mc:Fallback>
                <p:oleObj name="Equation" r:id="rId3" imgW="4787640" imgH="50796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027113"/>
                        <a:ext cx="83724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6"/>
          <p:cNvGraphicFramePr>
            <a:graphicFrameLocks noChangeAspect="1"/>
          </p:cNvGraphicFramePr>
          <p:nvPr>
            <p:extLst>
              <p:ext uri="{D42A27DB-BD31-4B8C-83A1-F6EECF244321}">
                <p14:modId xmlns:p14="http://schemas.microsoft.com/office/powerpoint/2010/main" val="3497663363"/>
              </p:ext>
            </p:extLst>
          </p:nvPr>
        </p:nvGraphicFramePr>
        <p:xfrm>
          <a:off x="455613" y="2060575"/>
          <a:ext cx="8148637" cy="4400550"/>
        </p:xfrm>
        <a:graphic>
          <a:graphicData uri="http://schemas.openxmlformats.org/presentationml/2006/ole">
            <mc:AlternateContent xmlns:mc="http://schemas.openxmlformats.org/markup-compatibility/2006">
              <mc:Choice xmlns:v="urn:schemas-microsoft-com:vml" Requires="v">
                <p:oleObj spid="_x0000_s12323" name="Equation" r:id="rId5" imgW="4660560" imgH="2514600" progId="Equation.DSMT4">
                  <p:embed/>
                </p:oleObj>
              </mc:Choice>
              <mc:Fallback>
                <p:oleObj name="Equation" r:id="rId5" imgW="4660560" imgH="2514600" progId="Equation.DSMT4">
                  <p:embed/>
                  <p:pic>
                    <p:nvPicPr>
                      <p:cNvPr id="0" name="Picture 6"/>
                      <p:cNvPicPr>
                        <a:picLocks noChangeAspect="1" noChangeArrowheads="1"/>
                      </p:cNvPicPr>
                      <p:nvPr/>
                    </p:nvPicPr>
                    <p:blipFill>
                      <a:blip r:embed="rId6"/>
                      <a:srcRect/>
                      <a:stretch>
                        <a:fillRect/>
                      </a:stretch>
                    </p:blipFill>
                    <p:spPr bwMode="auto">
                      <a:xfrm>
                        <a:off x="455613" y="2060575"/>
                        <a:ext cx="8148637"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7" name="Object 9"/>
          <p:cNvGraphicFramePr>
            <a:graphicFrameLocks noChangeAspect="1"/>
          </p:cNvGraphicFramePr>
          <p:nvPr>
            <p:extLst>
              <p:ext uri="{D42A27DB-BD31-4B8C-83A1-F6EECF244321}">
                <p14:modId xmlns:p14="http://schemas.microsoft.com/office/powerpoint/2010/main" val="3498647318"/>
              </p:ext>
            </p:extLst>
          </p:nvPr>
        </p:nvGraphicFramePr>
        <p:xfrm>
          <a:off x="5795963" y="4430713"/>
          <a:ext cx="2984500" cy="654050"/>
        </p:xfrm>
        <a:graphic>
          <a:graphicData uri="http://schemas.openxmlformats.org/presentationml/2006/ole">
            <mc:AlternateContent xmlns:mc="http://schemas.openxmlformats.org/markup-compatibility/2006">
              <mc:Choice xmlns:v="urn:schemas-microsoft-com:vml" Requires="v">
                <p:oleObj spid="_x0000_s12324" name="Equation" r:id="rId7" imgW="1968480" imgH="431640" progId="Equation.DSMT4">
                  <p:embed/>
                </p:oleObj>
              </mc:Choice>
              <mc:Fallback>
                <p:oleObj name="Equation" r:id="rId7" imgW="1968480" imgH="431640" progId="Equation.DSMT4">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4430713"/>
                        <a:ext cx="2984500" cy="65405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blinds(horizontal)">
                                      <p:cBhvr>
                                        <p:cTn id="7" dur="500"/>
                                        <p:tgtEl>
                                          <p:spTgt spid="12294"/>
                                        </p:tgtEl>
                                      </p:cBhvr>
                                    </p:animEffect>
                                  </p:childTnLst>
                                </p:cTn>
                              </p:par>
                              <p:par>
                                <p:cTn id="8" presetID="3" presetClass="entr" presetSubtype="10" fill="hold" nodeType="withEffect">
                                  <p:stCondLst>
                                    <p:cond delay="0"/>
                                  </p:stCondLst>
                                  <p:childTnLst>
                                    <p:set>
                                      <p:cBhvr>
                                        <p:cTn id="9" dur="1" fill="hold">
                                          <p:stCondLst>
                                            <p:cond delay="0"/>
                                          </p:stCondLst>
                                        </p:cTn>
                                        <p:tgtEl>
                                          <p:spTgt spid="12297"/>
                                        </p:tgtEl>
                                        <p:attrNameLst>
                                          <p:attrName>style.visibility</p:attrName>
                                        </p:attrNameLst>
                                      </p:cBhvr>
                                      <p:to>
                                        <p:strVal val="visible"/>
                                      </p:to>
                                    </p:set>
                                    <p:animEffect transition="in" filter="blinds(horizontal)">
                                      <p:cBhvr>
                                        <p:cTn id="10"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23557" name="Object 5"/>
          <p:cNvGraphicFramePr>
            <a:graphicFrameLocks noChangeAspect="1"/>
          </p:cNvGraphicFramePr>
          <p:nvPr/>
        </p:nvGraphicFramePr>
        <p:xfrm>
          <a:off x="468313" y="908050"/>
          <a:ext cx="5862637" cy="3733800"/>
        </p:xfrm>
        <a:graphic>
          <a:graphicData uri="http://schemas.openxmlformats.org/presentationml/2006/ole">
            <mc:AlternateContent xmlns:mc="http://schemas.openxmlformats.org/markup-compatibility/2006">
              <mc:Choice xmlns:v="urn:schemas-microsoft-com:vml" Requires="v">
                <p:oleObj spid="_x0000_s23603" name="Equation" r:id="rId3" imgW="3352680" imgH="2133360" progId="Equation.DSMT4">
                  <p:embed/>
                </p:oleObj>
              </mc:Choice>
              <mc:Fallback>
                <p:oleObj name="Equation" r:id="rId3" imgW="3352680" imgH="213336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08050"/>
                        <a:ext cx="5862637"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6"/>
          <p:cNvGraphicFramePr>
            <a:graphicFrameLocks noChangeAspect="1"/>
          </p:cNvGraphicFramePr>
          <p:nvPr>
            <p:extLst>
              <p:ext uri="{D42A27DB-BD31-4B8C-83A1-F6EECF244321}">
                <p14:modId xmlns:p14="http://schemas.microsoft.com/office/powerpoint/2010/main" val="3542537005"/>
              </p:ext>
            </p:extLst>
          </p:nvPr>
        </p:nvGraphicFramePr>
        <p:xfrm>
          <a:off x="5148263" y="4292600"/>
          <a:ext cx="3505200" cy="307975"/>
        </p:xfrm>
        <a:graphic>
          <a:graphicData uri="http://schemas.openxmlformats.org/presentationml/2006/ole">
            <mc:AlternateContent xmlns:mc="http://schemas.openxmlformats.org/markup-compatibility/2006">
              <mc:Choice xmlns:v="urn:schemas-microsoft-com:vml" Requires="v">
                <p:oleObj spid="_x0000_s23604" name="Equation" r:id="rId5" imgW="2311200" imgH="203040" progId="Equation.DSMT4">
                  <p:embed/>
                </p:oleObj>
              </mc:Choice>
              <mc:Fallback>
                <p:oleObj name="Equation" r:id="rId5" imgW="2311200" imgH="20304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4292600"/>
                        <a:ext cx="3505200" cy="307975"/>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3559" name="Object 7"/>
          <p:cNvGraphicFramePr>
            <a:graphicFrameLocks noChangeAspect="1"/>
          </p:cNvGraphicFramePr>
          <p:nvPr>
            <p:extLst>
              <p:ext uri="{D42A27DB-BD31-4B8C-83A1-F6EECF244321}">
                <p14:modId xmlns:p14="http://schemas.microsoft.com/office/powerpoint/2010/main" val="1190185481"/>
              </p:ext>
            </p:extLst>
          </p:nvPr>
        </p:nvGraphicFramePr>
        <p:xfrm>
          <a:off x="6659563" y="3716338"/>
          <a:ext cx="2016125" cy="373062"/>
        </p:xfrm>
        <a:graphic>
          <a:graphicData uri="http://schemas.openxmlformats.org/presentationml/2006/ole">
            <mc:AlternateContent xmlns:mc="http://schemas.openxmlformats.org/markup-compatibility/2006">
              <mc:Choice xmlns:v="urn:schemas-microsoft-com:vml" Requires="v">
                <p:oleObj spid="_x0000_s23605" name="Equation" r:id="rId7" imgW="1371600" imgH="253800" progId="Equation.DSMT4">
                  <p:embed/>
                </p:oleObj>
              </mc:Choice>
              <mc:Fallback>
                <p:oleObj name="Equation" r:id="rId7" imgW="1371600" imgH="2538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9563" y="3716338"/>
                        <a:ext cx="2016125" cy="373062"/>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3561" name="Object 9"/>
          <p:cNvGraphicFramePr>
            <a:graphicFrameLocks noChangeAspect="1"/>
          </p:cNvGraphicFramePr>
          <p:nvPr>
            <p:extLst>
              <p:ext uri="{D42A27DB-BD31-4B8C-83A1-F6EECF244321}">
                <p14:modId xmlns:p14="http://schemas.microsoft.com/office/powerpoint/2010/main" val="3356157131"/>
              </p:ext>
            </p:extLst>
          </p:nvPr>
        </p:nvGraphicFramePr>
        <p:xfrm>
          <a:off x="7308850" y="2781300"/>
          <a:ext cx="1306513" cy="315913"/>
        </p:xfrm>
        <a:graphic>
          <a:graphicData uri="http://schemas.openxmlformats.org/presentationml/2006/ole">
            <mc:AlternateContent xmlns:mc="http://schemas.openxmlformats.org/markup-compatibility/2006">
              <mc:Choice xmlns:v="urn:schemas-microsoft-com:vml" Requires="v">
                <p:oleObj spid="_x0000_s23606" name="Equation" r:id="rId9" imgW="888840" imgH="215640" progId="Equation.DSMT4">
                  <p:embed/>
                </p:oleObj>
              </mc:Choice>
              <mc:Fallback>
                <p:oleObj name="Equation" r:id="rId9" imgW="888840" imgH="21564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8850" y="2781300"/>
                        <a:ext cx="1306513" cy="315913"/>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3562" name="Object 10"/>
          <p:cNvGraphicFramePr>
            <a:graphicFrameLocks noChangeAspect="1"/>
          </p:cNvGraphicFramePr>
          <p:nvPr/>
        </p:nvGraphicFramePr>
        <p:xfrm>
          <a:off x="423863" y="4695825"/>
          <a:ext cx="7969250" cy="2046288"/>
        </p:xfrm>
        <a:graphic>
          <a:graphicData uri="http://schemas.openxmlformats.org/presentationml/2006/ole">
            <mc:AlternateContent xmlns:mc="http://schemas.openxmlformats.org/markup-compatibility/2006">
              <mc:Choice xmlns:v="urn:schemas-microsoft-com:vml" Requires="v">
                <p:oleObj spid="_x0000_s23607" name="Equation" r:id="rId11" imgW="4546440" imgH="1168200" progId="Equation.DSMT4">
                  <p:embed/>
                </p:oleObj>
              </mc:Choice>
              <mc:Fallback>
                <p:oleObj name="Equation" r:id="rId11" imgW="4546440" imgH="116820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863" y="4695825"/>
                        <a:ext cx="7969250" cy="204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3" name="Line 11"/>
          <p:cNvSpPr>
            <a:spLocks noChangeShapeType="1"/>
          </p:cNvSpPr>
          <p:nvPr/>
        </p:nvSpPr>
        <p:spPr bwMode="auto">
          <a:xfrm>
            <a:off x="433388" y="4652963"/>
            <a:ext cx="4067175" cy="0"/>
          </a:xfrm>
          <a:prstGeom prst="line">
            <a:avLst/>
          </a:prstGeom>
          <a:noFill/>
          <a:ln w="38100">
            <a:solidFill>
              <a:schemeClr val="hlink"/>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blinds(horizontal)">
                                      <p:cBhvr>
                                        <p:cTn id="7" dur="5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62"/>
                                        </p:tgtEl>
                                        <p:attrNameLst>
                                          <p:attrName>style.visibility</p:attrName>
                                        </p:attrNameLst>
                                      </p:cBhvr>
                                      <p:to>
                                        <p:strVal val="visible"/>
                                      </p:to>
                                    </p:set>
                                    <p:animEffect transition="in" filter="blinds(horizontal)">
                                      <p:cBhvr>
                                        <p:cTn id="12"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20485" name="Object 5"/>
          <p:cNvGraphicFramePr>
            <a:graphicFrameLocks noChangeAspect="1"/>
          </p:cNvGraphicFramePr>
          <p:nvPr/>
        </p:nvGraphicFramePr>
        <p:xfrm>
          <a:off x="468313" y="2209800"/>
          <a:ext cx="7951787" cy="3956050"/>
        </p:xfrm>
        <a:graphic>
          <a:graphicData uri="http://schemas.openxmlformats.org/presentationml/2006/ole">
            <mc:AlternateContent xmlns:mc="http://schemas.openxmlformats.org/markup-compatibility/2006">
              <mc:Choice xmlns:v="urn:schemas-microsoft-com:vml" Requires="v">
                <p:oleObj spid="_x0000_s20512" name="Equation" r:id="rId3" imgW="4546440" imgH="2260440" progId="Equation.DSMT4">
                  <p:embed/>
                </p:oleObj>
              </mc:Choice>
              <mc:Fallback>
                <p:oleObj name="Equation" r:id="rId3" imgW="4546440" imgH="226044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209800"/>
                        <a:ext cx="7951787" cy="395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6"/>
          <p:cNvGraphicFramePr>
            <a:graphicFrameLocks noChangeAspect="1"/>
          </p:cNvGraphicFramePr>
          <p:nvPr>
            <p:extLst>
              <p:ext uri="{D42A27DB-BD31-4B8C-83A1-F6EECF244321}">
                <p14:modId xmlns:p14="http://schemas.microsoft.com/office/powerpoint/2010/main" val="2960946808"/>
              </p:ext>
            </p:extLst>
          </p:nvPr>
        </p:nvGraphicFramePr>
        <p:xfrm>
          <a:off x="468313" y="1143000"/>
          <a:ext cx="8280400" cy="846138"/>
        </p:xfrm>
        <a:graphic>
          <a:graphicData uri="http://schemas.openxmlformats.org/presentationml/2006/ole">
            <mc:AlternateContent xmlns:mc="http://schemas.openxmlformats.org/markup-compatibility/2006">
              <mc:Choice xmlns:v="urn:schemas-microsoft-com:vml" Requires="v">
                <p:oleObj spid="_x0000_s20513" name="Equation" r:id="rId5" imgW="4724280" imgH="482400" progId="Equation.DSMT4">
                  <p:embed/>
                </p:oleObj>
              </mc:Choice>
              <mc:Fallback>
                <p:oleObj name="Equation" r:id="rId5" imgW="4724280" imgH="4824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143000"/>
                        <a:ext cx="8280400" cy="846138"/>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0487" name="Object 7"/>
          <p:cNvGraphicFramePr>
            <a:graphicFrameLocks noChangeAspect="1"/>
          </p:cNvGraphicFramePr>
          <p:nvPr/>
        </p:nvGraphicFramePr>
        <p:xfrm>
          <a:off x="468313" y="6313488"/>
          <a:ext cx="5654675" cy="355600"/>
        </p:xfrm>
        <a:graphic>
          <a:graphicData uri="http://schemas.openxmlformats.org/presentationml/2006/ole">
            <mc:AlternateContent xmlns:mc="http://schemas.openxmlformats.org/markup-compatibility/2006">
              <mc:Choice xmlns:v="urn:schemas-microsoft-com:vml" Requires="v">
                <p:oleObj spid="_x0000_s20514" name="Equation" r:id="rId7" imgW="3225600" imgH="203040" progId="Equation.DSMT4">
                  <p:embed/>
                </p:oleObj>
              </mc:Choice>
              <mc:Fallback>
                <p:oleObj name="Equation" r:id="rId7" imgW="3225600" imgH="20304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6313488"/>
                        <a:ext cx="565467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7"/>
                                        </p:tgtEl>
                                        <p:attrNameLst>
                                          <p:attrName>style.visibility</p:attrName>
                                        </p:attrNameLst>
                                      </p:cBhvr>
                                      <p:to>
                                        <p:strVal val="visible"/>
                                      </p:to>
                                    </p:set>
                                    <p:animEffect transition="in" filter="wipe(left)">
                                      <p:cBhvr>
                                        <p:cTn id="12"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22532" name="Object 4"/>
          <p:cNvGraphicFramePr>
            <a:graphicFrameLocks noChangeAspect="1"/>
          </p:cNvGraphicFramePr>
          <p:nvPr/>
        </p:nvGraphicFramePr>
        <p:xfrm>
          <a:off x="395288" y="981075"/>
          <a:ext cx="6099175" cy="1314450"/>
        </p:xfrm>
        <a:graphic>
          <a:graphicData uri="http://schemas.openxmlformats.org/presentationml/2006/ole">
            <mc:AlternateContent xmlns:mc="http://schemas.openxmlformats.org/markup-compatibility/2006">
              <mc:Choice xmlns:v="urn:schemas-microsoft-com:vml" Requires="v">
                <p:oleObj spid="_x0000_s22578" name="Equation" r:id="rId3" imgW="3479760" imgH="749160" progId="Equation.DSMT4">
                  <p:embed/>
                </p:oleObj>
              </mc:Choice>
              <mc:Fallback>
                <p:oleObj name="Equation" r:id="rId3" imgW="3479760" imgH="74916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981075"/>
                        <a:ext cx="6099175"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5"/>
          <p:cNvGraphicFramePr>
            <a:graphicFrameLocks noChangeAspect="1"/>
          </p:cNvGraphicFramePr>
          <p:nvPr/>
        </p:nvGraphicFramePr>
        <p:xfrm>
          <a:off x="385763" y="2349500"/>
          <a:ext cx="7858125" cy="1381125"/>
        </p:xfrm>
        <a:graphic>
          <a:graphicData uri="http://schemas.openxmlformats.org/presentationml/2006/ole">
            <mc:AlternateContent xmlns:mc="http://schemas.openxmlformats.org/markup-compatibility/2006">
              <mc:Choice xmlns:v="urn:schemas-microsoft-com:vml" Requires="v">
                <p:oleObj spid="_x0000_s22579" name="Equation" r:id="rId5" imgW="4483080" imgH="787320" progId="Equation.DSMT4">
                  <p:embed/>
                </p:oleObj>
              </mc:Choice>
              <mc:Fallback>
                <p:oleObj name="Equation" r:id="rId5" imgW="4483080" imgH="78732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2349500"/>
                        <a:ext cx="7858125"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p:cNvGraphicFramePr>
            <a:graphicFrameLocks noChangeAspect="1"/>
          </p:cNvGraphicFramePr>
          <p:nvPr/>
        </p:nvGraphicFramePr>
        <p:xfrm>
          <a:off x="352425" y="3851275"/>
          <a:ext cx="8302625" cy="1292225"/>
        </p:xfrm>
        <a:graphic>
          <a:graphicData uri="http://schemas.openxmlformats.org/presentationml/2006/ole">
            <mc:AlternateContent xmlns:mc="http://schemas.openxmlformats.org/markup-compatibility/2006">
              <mc:Choice xmlns:v="urn:schemas-microsoft-com:vml" Requires="v">
                <p:oleObj spid="_x0000_s22580" name="Equation" r:id="rId7" imgW="4736880" imgH="736560" progId="Equation.DSMT4">
                  <p:embed/>
                </p:oleObj>
              </mc:Choice>
              <mc:Fallback>
                <p:oleObj name="Equation" r:id="rId7" imgW="4736880" imgH="73656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 y="3851275"/>
                        <a:ext cx="8302625"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8"/>
          <p:cNvGraphicFramePr>
            <a:graphicFrameLocks noChangeAspect="1"/>
          </p:cNvGraphicFramePr>
          <p:nvPr>
            <p:extLst>
              <p:ext uri="{D42A27DB-BD31-4B8C-83A1-F6EECF244321}">
                <p14:modId xmlns:p14="http://schemas.microsoft.com/office/powerpoint/2010/main" val="4063063235"/>
              </p:ext>
            </p:extLst>
          </p:nvPr>
        </p:nvGraphicFramePr>
        <p:xfrm>
          <a:off x="6751638" y="2343150"/>
          <a:ext cx="1997075" cy="365125"/>
        </p:xfrm>
        <a:graphic>
          <a:graphicData uri="http://schemas.openxmlformats.org/presentationml/2006/ole">
            <mc:AlternateContent xmlns:mc="http://schemas.openxmlformats.org/markup-compatibility/2006">
              <mc:Choice xmlns:v="urn:schemas-microsoft-com:vml" Requires="v">
                <p:oleObj spid="_x0000_s22581" name="Equation" r:id="rId9" imgW="1168200" imgH="215640" progId="Equation.DSMT4">
                  <p:embed/>
                </p:oleObj>
              </mc:Choice>
              <mc:Fallback>
                <p:oleObj name="Equation" r:id="rId9" imgW="1168200" imgH="21564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1638" y="2343150"/>
                        <a:ext cx="1997075" cy="365125"/>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2537" name="Object 9"/>
          <p:cNvGraphicFramePr>
            <a:graphicFrameLocks noChangeAspect="1"/>
          </p:cNvGraphicFramePr>
          <p:nvPr/>
        </p:nvGraphicFramePr>
        <p:xfrm>
          <a:off x="352425" y="5357813"/>
          <a:ext cx="8035925" cy="1384300"/>
        </p:xfrm>
        <a:graphic>
          <a:graphicData uri="http://schemas.openxmlformats.org/presentationml/2006/ole">
            <mc:AlternateContent xmlns:mc="http://schemas.openxmlformats.org/markup-compatibility/2006">
              <mc:Choice xmlns:v="urn:schemas-microsoft-com:vml" Requires="v">
                <p:oleObj spid="_x0000_s22582" name="Equation" r:id="rId11" imgW="4584600" imgH="787320" progId="Equation.DSMT4">
                  <p:embed/>
                </p:oleObj>
              </mc:Choice>
              <mc:Fallback>
                <p:oleObj name="Equation" r:id="rId11" imgW="4584600" imgH="787320" progId="Equation.DSMT4">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425" y="5357813"/>
                        <a:ext cx="8035925" cy="138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linds(horizontal)">
                                      <p:cBhvr>
                                        <p:cTn id="7" dur="500"/>
                                        <p:tgtEl>
                                          <p:spTgt spid="22533"/>
                                        </p:tgtEl>
                                      </p:cBhvr>
                                    </p:animEffect>
                                  </p:childTnLst>
                                </p:cTn>
                              </p:par>
                              <p:par>
                                <p:cTn id="8" presetID="3" presetClass="entr" presetSubtype="10" fill="hold" nodeType="withEffect">
                                  <p:stCondLst>
                                    <p:cond delay="0"/>
                                  </p:stCondLst>
                                  <p:childTnLst>
                                    <p:set>
                                      <p:cBhvr>
                                        <p:cTn id="9" dur="1" fill="hold">
                                          <p:stCondLst>
                                            <p:cond delay="0"/>
                                          </p:stCondLst>
                                        </p:cTn>
                                        <p:tgtEl>
                                          <p:spTgt spid="22536"/>
                                        </p:tgtEl>
                                        <p:attrNameLst>
                                          <p:attrName>style.visibility</p:attrName>
                                        </p:attrNameLst>
                                      </p:cBhvr>
                                      <p:to>
                                        <p:strVal val="visible"/>
                                      </p:to>
                                    </p:set>
                                    <p:animEffect transition="in" filter="blinds(horizontal)">
                                      <p:cBhvr>
                                        <p:cTn id="10" dur="500"/>
                                        <p:tgtEl>
                                          <p:spTgt spid="225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animEffect transition="in" filter="wipe(left)">
                                      <p:cBhvr>
                                        <p:cTn id="15" dur="500"/>
                                        <p:tgtEl>
                                          <p:spTgt spid="225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537"/>
                                        </p:tgtEl>
                                        <p:attrNameLst>
                                          <p:attrName>style.visibility</p:attrName>
                                        </p:attrNameLst>
                                      </p:cBhvr>
                                      <p:to>
                                        <p:strVal val="visible"/>
                                      </p:to>
                                    </p:set>
                                    <p:animEffect transition="in" filter="wipe(left)">
                                      <p:cBhvr>
                                        <p:cTn id="20"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6.1.2 </a:t>
            </a:r>
            <a:r>
              <a:rPr lang="zh-CN" altLang="en-US"/>
              <a:t>哈密顿系统与辛映射</a:t>
            </a:r>
          </a:p>
        </p:txBody>
      </p:sp>
      <p:graphicFrame>
        <p:nvGraphicFramePr>
          <p:cNvPr id="21508" name="Object 4"/>
          <p:cNvGraphicFramePr>
            <a:graphicFrameLocks noChangeAspect="1"/>
          </p:cNvGraphicFramePr>
          <p:nvPr/>
        </p:nvGraphicFramePr>
        <p:xfrm>
          <a:off x="376238" y="1052513"/>
          <a:ext cx="8372475" cy="1644650"/>
        </p:xfrm>
        <a:graphic>
          <a:graphicData uri="http://schemas.openxmlformats.org/presentationml/2006/ole">
            <mc:AlternateContent xmlns:mc="http://schemas.openxmlformats.org/markup-compatibility/2006">
              <mc:Choice xmlns:v="urn:schemas-microsoft-com:vml" Requires="v">
                <p:oleObj spid="_x0000_s21562" name="Equation" r:id="rId3" imgW="4787640" imgH="939600" progId="Equation.DSMT4">
                  <p:embed/>
                </p:oleObj>
              </mc:Choice>
              <mc:Fallback>
                <p:oleObj name="Equation" r:id="rId3" imgW="4787640" imgH="9396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1052513"/>
                        <a:ext cx="8372475"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5"/>
          <p:cNvGraphicFramePr>
            <a:graphicFrameLocks noChangeAspect="1"/>
          </p:cNvGraphicFramePr>
          <p:nvPr/>
        </p:nvGraphicFramePr>
        <p:xfrm>
          <a:off x="323850" y="2852738"/>
          <a:ext cx="5949950" cy="2755900"/>
        </p:xfrm>
        <a:graphic>
          <a:graphicData uri="http://schemas.openxmlformats.org/presentationml/2006/ole">
            <mc:AlternateContent xmlns:mc="http://schemas.openxmlformats.org/markup-compatibility/2006">
              <mc:Choice xmlns:v="urn:schemas-microsoft-com:vml" Requires="v">
                <p:oleObj spid="_x0000_s21563" name="Equation" r:id="rId5" imgW="3403440" imgH="1574640" progId="Equation.DSMT4">
                  <p:embed/>
                </p:oleObj>
              </mc:Choice>
              <mc:Fallback>
                <p:oleObj name="Equation" r:id="rId5" imgW="3403440" imgH="157464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852738"/>
                        <a:ext cx="5949950" cy="275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0" name="Object 6"/>
          <p:cNvGraphicFramePr>
            <a:graphicFrameLocks noChangeAspect="1"/>
          </p:cNvGraphicFramePr>
          <p:nvPr>
            <p:extLst>
              <p:ext uri="{D42A27DB-BD31-4B8C-83A1-F6EECF244321}">
                <p14:modId xmlns:p14="http://schemas.microsoft.com/office/powerpoint/2010/main" val="2815976937"/>
              </p:ext>
            </p:extLst>
          </p:nvPr>
        </p:nvGraphicFramePr>
        <p:xfrm>
          <a:off x="5726113" y="2838450"/>
          <a:ext cx="2878137" cy="374650"/>
        </p:xfrm>
        <a:graphic>
          <a:graphicData uri="http://schemas.openxmlformats.org/presentationml/2006/ole">
            <mc:AlternateContent xmlns:mc="http://schemas.openxmlformats.org/markup-compatibility/2006">
              <mc:Choice xmlns:v="urn:schemas-microsoft-com:vml" Requires="v">
                <p:oleObj spid="_x0000_s21564" name="Equation" r:id="rId7" imgW="1739880" imgH="228600" progId="Equation.DSMT4">
                  <p:embed/>
                </p:oleObj>
              </mc:Choice>
              <mc:Fallback>
                <p:oleObj name="Equation" r:id="rId7" imgW="1739880" imgH="2286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6113" y="2838450"/>
                        <a:ext cx="2878137" cy="37465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1511" name="Object 7"/>
          <p:cNvGraphicFramePr>
            <a:graphicFrameLocks noChangeAspect="1"/>
          </p:cNvGraphicFramePr>
          <p:nvPr>
            <p:extLst>
              <p:ext uri="{D42A27DB-BD31-4B8C-83A1-F6EECF244321}">
                <p14:modId xmlns:p14="http://schemas.microsoft.com/office/powerpoint/2010/main" val="4151514800"/>
              </p:ext>
            </p:extLst>
          </p:nvPr>
        </p:nvGraphicFramePr>
        <p:xfrm>
          <a:off x="5913438" y="3357563"/>
          <a:ext cx="2690812" cy="342900"/>
        </p:xfrm>
        <a:graphic>
          <a:graphicData uri="http://schemas.openxmlformats.org/presentationml/2006/ole">
            <mc:AlternateContent xmlns:mc="http://schemas.openxmlformats.org/markup-compatibility/2006">
              <mc:Choice xmlns:v="urn:schemas-microsoft-com:vml" Requires="v">
                <p:oleObj spid="_x0000_s21565" name="Equation" r:id="rId9" imgW="1574640" imgH="203040" progId="Equation.DSMT4">
                  <p:embed/>
                </p:oleObj>
              </mc:Choice>
              <mc:Fallback>
                <p:oleObj name="Equation" r:id="rId9" imgW="1574640" imgH="20304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3438" y="3357563"/>
                        <a:ext cx="2690812" cy="34290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1512" name="Object 8"/>
          <p:cNvGraphicFramePr>
            <a:graphicFrameLocks noChangeAspect="1"/>
          </p:cNvGraphicFramePr>
          <p:nvPr>
            <p:extLst>
              <p:ext uri="{D42A27DB-BD31-4B8C-83A1-F6EECF244321}">
                <p14:modId xmlns:p14="http://schemas.microsoft.com/office/powerpoint/2010/main" val="4136736440"/>
              </p:ext>
            </p:extLst>
          </p:nvPr>
        </p:nvGraphicFramePr>
        <p:xfrm>
          <a:off x="7670800" y="3860800"/>
          <a:ext cx="933450" cy="300038"/>
        </p:xfrm>
        <a:graphic>
          <a:graphicData uri="http://schemas.openxmlformats.org/presentationml/2006/ole">
            <mc:AlternateContent xmlns:mc="http://schemas.openxmlformats.org/markup-compatibility/2006">
              <mc:Choice xmlns:v="urn:schemas-microsoft-com:vml" Requires="v">
                <p:oleObj spid="_x0000_s21566" name="Equation" r:id="rId11" imgW="545760" imgH="177480" progId="Equation.DSMT4">
                  <p:embed/>
                </p:oleObj>
              </mc:Choice>
              <mc:Fallback>
                <p:oleObj name="Equation" r:id="rId11" imgW="545760" imgH="17748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70800" y="3860800"/>
                        <a:ext cx="933450" cy="300038"/>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1513" name="Object 9"/>
          <p:cNvGraphicFramePr>
            <a:graphicFrameLocks noChangeAspect="1"/>
          </p:cNvGraphicFramePr>
          <p:nvPr/>
        </p:nvGraphicFramePr>
        <p:xfrm>
          <a:off x="395288" y="5157788"/>
          <a:ext cx="8239125" cy="1644650"/>
        </p:xfrm>
        <a:graphic>
          <a:graphicData uri="http://schemas.openxmlformats.org/presentationml/2006/ole">
            <mc:AlternateContent xmlns:mc="http://schemas.openxmlformats.org/markup-compatibility/2006">
              <mc:Choice xmlns:v="urn:schemas-microsoft-com:vml" Requires="v">
                <p:oleObj spid="_x0000_s21567" name="Equation" r:id="rId13" imgW="4711680" imgH="939600" progId="Equation.DSMT4">
                  <p:embed/>
                </p:oleObj>
              </mc:Choice>
              <mc:Fallback>
                <p:oleObj name="Equation" r:id="rId13" imgW="4711680" imgH="939600" progId="Equation.DSMT4">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5157788"/>
                        <a:ext cx="8239125"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par>
                                <p:cTn id="8" presetID="3" presetClass="entr" presetSubtype="10" fill="hold" nodeType="withEffect">
                                  <p:stCondLst>
                                    <p:cond delay="0"/>
                                  </p:stCondLst>
                                  <p:childTnLst>
                                    <p:set>
                                      <p:cBhvr>
                                        <p:cTn id="9" dur="1" fill="hold">
                                          <p:stCondLst>
                                            <p:cond delay="0"/>
                                          </p:stCondLst>
                                        </p:cTn>
                                        <p:tgtEl>
                                          <p:spTgt spid="21510"/>
                                        </p:tgtEl>
                                        <p:attrNameLst>
                                          <p:attrName>style.visibility</p:attrName>
                                        </p:attrNameLst>
                                      </p:cBhvr>
                                      <p:to>
                                        <p:strVal val="visible"/>
                                      </p:to>
                                    </p:set>
                                    <p:animEffect transition="in" filter="blinds(horizontal)">
                                      <p:cBhvr>
                                        <p:cTn id="10" dur="500"/>
                                        <p:tgtEl>
                                          <p:spTgt spid="21510"/>
                                        </p:tgtEl>
                                      </p:cBhvr>
                                    </p:animEffect>
                                  </p:childTnLst>
                                </p:cTn>
                              </p:par>
                              <p:par>
                                <p:cTn id="11" presetID="3" presetClass="entr" presetSubtype="10" fill="hold" nodeType="withEffect">
                                  <p:stCondLst>
                                    <p:cond delay="0"/>
                                  </p:stCondLst>
                                  <p:childTnLst>
                                    <p:set>
                                      <p:cBhvr>
                                        <p:cTn id="12" dur="1" fill="hold">
                                          <p:stCondLst>
                                            <p:cond delay="0"/>
                                          </p:stCondLst>
                                        </p:cTn>
                                        <p:tgtEl>
                                          <p:spTgt spid="21511"/>
                                        </p:tgtEl>
                                        <p:attrNameLst>
                                          <p:attrName>style.visibility</p:attrName>
                                        </p:attrNameLst>
                                      </p:cBhvr>
                                      <p:to>
                                        <p:strVal val="visible"/>
                                      </p:to>
                                    </p:set>
                                    <p:animEffect transition="in" filter="blinds(horizontal)">
                                      <p:cBhvr>
                                        <p:cTn id="13" dur="500"/>
                                        <p:tgtEl>
                                          <p:spTgt spid="21511"/>
                                        </p:tgtEl>
                                      </p:cBhvr>
                                    </p:animEffect>
                                  </p:childTnLst>
                                </p:cTn>
                              </p:par>
                              <p:par>
                                <p:cTn id="14" presetID="3" presetClass="entr" presetSubtype="10" fill="hold" nodeType="withEffect">
                                  <p:stCondLst>
                                    <p:cond delay="0"/>
                                  </p:stCondLst>
                                  <p:childTnLst>
                                    <p:set>
                                      <p:cBhvr>
                                        <p:cTn id="15" dur="1" fill="hold">
                                          <p:stCondLst>
                                            <p:cond delay="0"/>
                                          </p:stCondLst>
                                        </p:cTn>
                                        <p:tgtEl>
                                          <p:spTgt spid="21512"/>
                                        </p:tgtEl>
                                        <p:attrNameLst>
                                          <p:attrName>style.visibility</p:attrName>
                                        </p:attrNameLst>
                                      </p:cBhvr>
                                      <p:to>
                                        <p:strVal val="visible"/>
                                      </p:to>
                                    </p:set>
                                    <p:animEffect transition="in" filter="blinds(horizontal)">
                                      <p:cBhvr>
                                        <p:cTn id="16" dur="500"/>
                                        <p:tgtEl>
                                          <p:spTgt spid="215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513"/>
                                        </p:tgtEl>
                                        <p:attrNameLst>
                                          <p:attrName>style.visibility</p:attrName>
                                        </p:attrNameLst>
                                      </p:cBhvr>
                                      <p:to>
                                        <p:strVal val="visible"/>
                                      </p:to>
                                    </p:set>
                                    <p:animEffect transition="in" filter="blinds(horizontal)">
                                      <p:cBhvr>
                                        <p:cTn id="21"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t>6 </a:t>
            </a:r>
            <a:r>
              <a:rPr lang="zh-CN" altLang="en-US"/>
              <a:t>保守系统中的有序与混沌运动</a:t>
            </a:r>
          </a:p>
        </p:txBody>
      </p:sp>
      <p:sp>
        <p:nvSpPr>
          <p:cNvPr id="13316" name="Rectangle 4"/>
          <p:cNvSpPr>
            <a:spLocks noChangeArrowheads="1"/>
          </p:cNvSpPr>
          <p:nvPr/>
        </p:nvSpPr>
        <p:spPr bwMode="auto">
          <a:xfrm>
            <a:off x="468313" y="1196975"/>
            <a:ext cx="8280400" cy="4854575"/>
          </a:xfrm>
          <a:prstGeom prst="rect">
            <a:avLst/>
          </a:prstGeom>
          <a:noFill/>
          <a:ln w="9525">
            <a:noFill/>
            <a:miter lim="800000"/>
            <a:headEnd/>
            <a:tailEnd/>
          </a:ln>
          <a:effectLst/>
        </p:spPr>
        <p:txBody>
          <a:bodyPr>
            <a:spAutoFit/>
          </a:bodyPr>
          <a:lstStyle/>
          <a:p>
            <a:pPr marL="263525" indent="-263525">
              <a:lnSpc>
                <a:spcPct val="150000"/>
              </a:lnSpc>
              <a:buClr>
                <a:srgbClr val="0000FF"/>
              </a:buClr>
              <a:buSzPct val="75000"/>
              <a:buFont typeface="Wingdings" pitchFamily="2" charset="2"/>
              <a:buChar char="u"/>
            </a:pPr>
            <a:r>
              <a:rPr lang="zh-CN" altLang="en-US" sz="2600" b="1" dirty="0"/>
              <a:t>保守系统是指相空间相体积保持不变的系统；</a:t>
            </a:r>
          </a:p>
          <a:p>
            <a:pPr marL="263525" indent="-263525">
              <a:lnSpc>
                <a:spcPct val="150000"/>
              </a:lnSpc>
              <a:buClr>
                <a:srgbClr val="0000FF"/>
              </a:buClr>
              <a:buSzPct val="75000"/>
              <a:buFont typeface="Wingdings" pitchFamily="2" charset="2"/>
              <a:buChar char="u"/>
            </a:pPr>
            <a:r>
              <a:rPr lang="zh-CN" altLang="en-US" sz="2600" b="1" dirty="0"/>
              <a:t>保守系统是自然界一类重要的系统；</a:t>
            </a:r>
          </a:p>
          <a:p>
            <a:pPr marL="263525" indent="-263525">
              <a:lnSpc>
                <a:spcPct val="150000"/>
              </a:lnSpc>
              <a:buClr>
                <a:srgbClr val="0000FF"/>
              </a:buClr>
              <a:buSzPct val="75000"/>
              <a:buFont typeface="Wingdings" pitchFamily="2" charset="2"/>
              <a:buChar char="u"/>
            </a:pPr>
            <a:r>
              <a:rPr lang="zh-CN" altLang="en-US" sz="2600" b="1" dirty="0"/>
              <a:t>天体力学是保守系统的重要来源；</a:t>
            </a:r>
          </a:p>
          <a:p>
            <a:pPr marL="263525" indent="-263525">
              <a:lnSpc>
                <a:spcPct val="150000"/>
              </a:lnSpc>
              <a:buClr>
                <a:srgbClr val="0000FF"/>
              </a:buClr>
              <a:buSzPct val="75000"/>
              <a:buFont typeface="Wingdings" pitchFamily="2" charset="2"/>
              <a:buChar char="u"/>
            </a:pPr>
            <a:r>
              <a:rPr lang="zh-CN" altLang="en-US" sz="2600" b="1" dirty="0"/>
              <a:t>可积哈密顿系统不存在混沌运动；</a:t>
            </a:r>
          </a:p>
          <a:p>
            <a:pPr marL="263525" indent="-263525">
              <a:lnSpc>
                <a:spcPct val="150000"/>
              </a:lnSpc>
              <a:buClr>
                <a:srgbClr val="0000FF"/>
              </a:buClr>
              <a:buSzPct val="75000"/>
              <a:buFont typeface="Wingdings" pitchFamily="2" charset="2"/>
              <a:buChar char="u"/>
            </a:pPr>
            <a:r>
              <a:rPr lang="zh-CN" altLang="en-US" sz="2600" b="1" dirty="0"/>
              <a:t>近可积哈密顿系统一般都存在混沌运动；</a:t>
            </a:r>
          </a:p>
          <a:p>
            <a:pPr marL="263525" indent="-263525">
              <a:lnSpc>
                <a:spcPct val="150000"/>
              </a:lnSpc>
              <a:buClr>
                <a:srgbClr val="0000FF"/>
              </a:buClr>
              <a:buSzPct val="75000"/>
              <a:buFont typeface="Wingdings" pitchFamily="2" charset="2"/>
              <a:buChar char="u"/>
            </a:pPr>
            <a:r>
              <a:rPr lang="zh-CN" altLang="en-US" sz="2600" b="1" dirty="0"/>
              <a:t>混沌运动的存在是保守系统局部</a:t>
            </a:r>
            <a:r>
              <a:rPr lang="zh-CN" altLang="en-US" sz="2600" b="1" dirty="0" smtClean="0"/>
              <a:t>不稳定性的</a:t>
            </a:r>
            <a:r>
              <a:rPr lang="zh-CN" altLang="en-US" sz="2600" b="1" dirty="0"/>
              <a:t>来源；</a:t>
            </a:r>
          </a:p>
          <a:p>
            <a:pPr marL="263525" indent="-263525">
              <a:lnSpc>
                <a:spcPct val="150000"/>
              </a:lnSpc>
              <a:buClr>
                <a:srgbClr val="0000FF"/>
              </a:buClr>
              <a:buSzPct val="75000"/>
              <a:buFont typeface="Wingdings" pitchFamily="2" charset="2"/>
              <a:buChar char="u"/>
            </a:pPr>
            <a:r>
              <a:rPr lang="zh-CN" altLang="en-US" sz="2600" b="1" dirty="0"/>
              <a:t>本章还要讲述保守系统中混沌运动的起源以及三体问题不可积性的根本原因</a:t>
            </a:r>
            <a:endParaRPr lang="zh-CN" altLang="en-US" sz="2600" b="1" dirty="0">
              <a:latin typeface=".." charset="-122"/>
              <a:ea typeface=".."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t>6.1.2 </a:t>
            </a:r>
            <a:r>
              <a:rPr lang="zh-CN" altLang="en-US" dirty="0"/>
              <a:t>哈密顿系统与辛映射</a:t>
            </a:r>
          </a:p>
        </p:txBody>
      </p:sp>
      <p:graphicFrame>
        <p:nvGraphicFramePr>
          <p:cNvPr id="24580" name="Object 4"/>
          <p:cNvGraphicFramePr>
            <a:graphicFrameLocks noChangeAspect="1"/>
          </p:cNvGraphicFramePr>
          <p:nvPr/>
        </p:nvGraphicFramePr>
        <p:xfrm>
          <a:off x="395288" y="1052513"/>
          <a:ext cx="6283325" cy="3756025"/>
        </p:xfrm>
        <a:graphic>
          <a:graphicData uri="http://schemas.openxmlformats.org/presentationml/2006/ole">
            <mc:AlternateContent xmlns:mc="http://schemas.openxmlformats.org/markup-compatibility/2006">
              <mc:Choice xmlns:v="urn:schemas-microsoft-com:vml" Requires="v">
                <p:oleObj spid="_x0000_s24661" name="Equation" r:id="rId3" imgW="3593880" imgH="2145960" progId="Equation.DSMT4">
                  <p:embed/>
                </p:oleObj>
              </mc:Choice>
              <mc:Fallback>
                <p:oleObj name="Equation" r:id="rId3" imgW="3593880" imgH="214596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052513"/>
                        <a:ext cx="6283325" cy="375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209280981"/>
              </p:ext>
            </p:extLst>
          </p:nvPr>
        </p:nvGraphicFramePr>
        <p:xfrm>
          <a:off x="6099175" y="981075"/>
          <a:ext cx="2587625" cy="474663"/>
        </p:xfrm>
        <a:graphic>
          <a:graphicData uri="http://schemas.openxmlformats.org/presentationml/2006/ole">
            <mc:AlternateContent xmlns:mc="http://schemas.openxmlformats.org/markup-compatibility/2006">
              <mc:Choice xmlns:v="urn:schemas-microsoft-com:vml" Requires="v">
                <p:oleObj spid="_x0000_s24662" name="Equation" r:id="rId5" imgW="1650960" imgH="304560" progId="Equation.DSMT4">
                  <p:embed/>
                </p:oleObj>
              </mc:Choice>
              <mc:Fallback>
                <p:oleObj name="Equation" r:id="rId5" imgW="1650960" imgH="30456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9175" y="981075"/>
                        <a:ext cx="2587625" cy="474663"/>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555433271"/>
              </p:ext>
            </p:extLst>
          </p:nvPr>
        </p:nvGraphicFramePr>
        <p:xfrm>
          <a:off x="7202488" y="1989138"/>
          <a:ext cx="1473200" cy="441325"/>
        </p:xfrm>
        <a:graphic>
          <a:graphicData uri="http://schemas.openxmlformats.org/presentationml/2006/ole">
            <mc:AlternateContent xmlns:mc="http://schemas.openxmlformats.org/markup-compatibility/2006">
              <mc:Choice xmlns:v="urn:schemas-microsoft-com:vml" Requires="v">
                <p:oleObj spid="_x0000_s24663" name="Equation" r:id="rId7" imgW="888840" imgH="304560" progId="Equation.DSMT4">
                  <p:embed/>
                </p:oleObj>
              </mc:Choice>
              <mc:Fallback>
                <p:oleObj name="Equation" r:id="rId7" imgW="888840" imgH="30456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2488" y="1989138"/>
                        <a:ext cx="1473200" cy="441325"/>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4583" name="Object 7"/>
          <p:cNvGraphicFramePr>
            <a:graphicFrameLocks noChangeAspect="1"/>
          </p:cNvGraphicFramePr>
          <p:nvPr>
            <p:extLst>
              <p:ext uri="{D42A27DB-BD31-4B8C-83A1-F6EECF244321}">
                <p14:modId xmlns:p14="http://schemas.microsoft.com/office/powerpoint/2010/main" val="3085902495"/>
              </p:ext>
            </p:extLst>
          </p:nvPr>
        </p:nvGraphicFramePr>
        <p:xfrm>
          <a:off x="7772400" y="1557338"/>
          <a:ext cx="903288" cy="317500"/>
        </p:xfrm>
        <a:graphic>
          <a:graphicData uri="http://schemas.openxmlformats.org/presentationml/2006/ole">
            <mc:AlternateContent xmlns:mc="http://schemas.openxmlformats.org/markup-compatibility/2006">
              <mc:Choice xmlns:v="urn:schemas-microsoft-com:vml" Requires="v">
                <p:oleObj spid="_x0000_s24664" name="Equation" r:id="rId9" imgW="545760" imgH="177480" progId="Equation.DSMT4">
                  <p:embed/>
                </p:oleObj>
              </mc:Choice>
              <mc:Fallback>
                <p:oleObj name="Equation" r:id="rId9" imgW="545760" imgH="17748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1557338"/>
                        <a:ext cx="903288" cy="31750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4584" name="Object 8"/>
          <p:cNvGraphicFramePr>
            <a:graphicFrameLocks noChangeAspect="1"/>
          </p:cNvGraphicFramePr>
          <p:nvPr>
            <p:extLst>
              <p:ext uri="{D42A27DB-BD31-4B8C-83A1-F6EECF244321}">
                <p14:modId xmlns:p14="http://schemas.microsoft.com/office/powerpoint/2010/main" val="298750211"/>
              </p:ext>
            </p:extLst>
          </p:nvPr>
        </p:nvGraphicFramePr>
        <p:xfrm>
          <a:off x="6877050" y="2636838"/>
          <a:ext cx="1797050" cy="479425"/>
        </p:xfrm>
        <a:graphic>
          <a:graphicData uri="http://schemas.openxmlformats.org/presentationml/2006/ole">
            <mc:AlternateContent xmlns:mc="http://schemas.openxmlformats.org/markup-compatibility/2006">
              <mc:Choice xmlns:v="urn:schemas-microsoft-com:vml" Requires="v">
                <p:oleObj spid="_x0000_s24665" name="Equation" r:id="rId11" imgW="1002960" imgH="304560" progId="Equation.DSMT4">
                  <p:embed/>
                </p:oleObj>
              </mc:Choice>
              <mc:Fallback>
                <p:oleObj name="Equation" r:id="rId11" imgW="1002960" imgH="30456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2636838"/>
                        <a:ext cx="1797050" cy="479425"/>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4585" name="Object 9"/>
          <p:cNvGraphicFramePr>
            <a:graphicFrameLocks noChangeAspect="1"/>
          </p:cNvGraphicFramePr>
          <p:nvPr>
            <p:extLst>
              <p:ext uri="{D42A27DB-BD31-4B8C-83A1-F6EECF244321}">
                <p14:modId xmlns:p14="http://schemas.microsoft.com/office/powerpoint/2010/main" val="668618650"/>
              </p:ext>
            </p:extLst>
          </p:nvPr>
        </p:nvGraphicFramePr>
        <p:xfrm>
          <a:off x="7034213" y="3324225"/>
          <a:ext cx="1644650" cy="320675"/>
        </p:xfrm>
        <a:graphic>
          <a:graphicData uri="http://schemas.openxmlformats.org/presentationml/2006/ole">
            <mc:AlternateContent xmlns:mc="http://schemas.openxmlformats.org/markup-compatibility/2006">
              <mc:Choice xmlns:v="urn:schemas-microsoft-com:vml" Requires="v">
                <p:oleObj spid="_x0000_s24666" name="Equation" r:id="rId13" imgW="914400" imgH="203040" progId="Equation.DSMT4">
                  <p:embed/>
                </p:oleObj>
              </mc:Choice>
              <mc:Fallback>
                <p:oleObj name="Equation" r:id="rId13" imgW="914400" imgH="203040" progId="Equation.DSMT4">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4213" y="3324225"/>
                        <a:ext cx="1644650" cy="320675"/>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4586" name="Object 10"/>
          <p:cNvGraphicFramePr>
            <a:graphicFrameLocks noChangeAspect="1"/>
          </p:cNvGraphicFramePr>
          <p:nvPr>
            <p:extLst>
              <p:ext uri="{D42A27DB-BD31-4B8C-83A1-F6EECF244321}">
                <p14:modId xmlns:p14="http://schemas.microsoft.com/office/powerpoint/2010/main" val="3865798903"/>
              </p:ext>
            </p:extLst>
          </p:nvPr>
        </p:nvGraphicFramePr>
        <p:xfrm>
          <a:off x="7097713" y="4221163"/>
          <a:ext cx="1506537" cy="401637"/>
        </p:xfrm>
        <a:graphic>
          <a:graphicData uri="http://schemas.openxmlformats.org/presentationml/2006/ole">
            <mc:AlternateContent xmlns:mc="http://schemas.openxmlformats.org/markup-compatibility/2006">
              <mc:Choice xmlns:v="urn:schemas-microsoft-com:vml" Requires="v">
                <p:oleObj spid="_x0000_s24667" name="Equation" r:id="rId15" imgW="838080" imgH="253800" progId="Equation.DSMT4">
                  <p:embed/>
                </p:oleObj>
              </mc:Choice>
              <mc:Fallback>
                <p:oleObj name="Equation" r:id="rId15" imgW="838080" imgH="253800" progId="Equation.DSMT4">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97713" y="4221163"/>
                        <a:ext cx="1506537" cy="40163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24587" name="Object 11"/>
          <p:cNvGraphicFramePr>
            <a:graphicFrameLocks noChangeAspect="1"/>
          </p:cNvGraphicFramePr>
          <p:nvPr/>
        </p:nvGraphicFramePr>
        <p:xfrm>
          <a:off x="468313" y="4664075"/>
          <a:ext cx="7885112" cy="2244725"/>
        </p:xfrm>
        <a:graphic>
          <a:graphicData uri="http://schemas.openxmlformats.org/presentationml/2006/ole">
            <mc:AlternateContent xmlns:mc="http://schemas.openxmlformats.org/markup-compatibility/2006">
              <mc:Choice xmlns:v="urn:schemas-microsoft-com:vml" Requires="v">
                <p:oleObj spid="_x0000_s24668" name="Equation" r:id="rId17" imgW="4508280" imgH="1282680" progId="Equation.DSMT4">
                  <p:embed/>
                </p:oleObj>
              </mc:Choice>
              <mc:Fallback>
                <p:oleObj name="Equation" r:id="rId17" imgW="4508280" imgH="1282680" progId="Equation.DSMT4">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3" y="4664075"/>
                        <a:ext cx="7885112" cy="224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8" name="Object 12"/>
          <p:cNvGraphicFramePr>
            <a:graphicFrameLocks noChangeAspect="1"/>
          </p:cNvGraphicFramePr>
          <p:nvPr>
            <p:extLst>
              <p:ext uri="{D42A27DB-BD31-4B8C-83A1-F6EECF244321}">
                <p14:modId xmlns:p14="http://schemas.microsoft.com/office/powerpoint/2010/main" val="3184235360"/>
              </p:ext>
            </p:extLst>
          </p:nvPr>
        </p:nvGraphicFramePr>
        <p:xfrm>
          <a:off x="7416800" y="4724400"/>
          <a:ext cx="1187450" cy="282575"/>
        </p:xfrm>
        <a:graphic>
          <a:graphicData uri="http://schemas.openxmlformats.org/presentationml/2006/ole">
            <mc:AlternateContent xmlns:mc="http://schemas.openxmlformats.org/markup-compatibility/2006">
              <mc:Choice xmlns:v="urn:schemas-microsoft-com:vml" Requires="v">
                <p:oleObj spid="_x0000_s24669" name="Equation" r:id="rId19" imgW="660240" imgH="177480" progId="Equation.DSMT4">
                  <p:embed/>
                </p:oleObj>
              </mc:Choice>
              <mc:Fallback>
                <p:oleObj name="Equation" r:id="rId19" imgW="660240" imgH="177480" progId="Equation.DSMT4">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16800" y="4724400"/>
                        <a:ext cx="1187450" cy="282575"/>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7"/>
                                        </p:tgtEl>
                                        <p:attrNameLst>
                                          <p:attrName>style.visibility</p:attrName>
                                        </p:attrNameLst>
                                      </p:cBhvr>
                                      <p:to>
                                        <p:strVal val="visible"/>
                                      </p:to>
                                    </p:set>
                                    <p:animEffect transition="in" filter="blinds(horizontal)">
                                      <p:cBhvr>
                                        <p:cTn id="7" dur="500"/>
                                        <p:tgtEl>
                                          <p:spTgt spid="24587"/>
                                        </p:tgtEl>
                                      </p:cBhvr>
                                    </p:animEffect>
                                  </p:childTnLst>
                                </p:cTn>
                              </p:par>
                              <p:par>
                                <p:cTn id="8" presetID="3" presetClass="entr" presetSubtype="10" fill="hold" nodeType="withEffect">
                                  <p:stCondLst>
                                    <p:cond delay="0"/>
                                  </p:stCondLst>
                                  <p:childTnLst>
                                    <p:set>
                                      <p:cBhvr>
                                        <p:cTn id="9" dur="1" fill="hold">
                                          <p:stCondLst>
                                            <p:cond delay="0"/>
                                          </p:stCondLst>
                                        </p:cTn>
                                        <p:tgtEl>
                                          <p:spTgt spid="24588"/>
                                        </p:tgtEl>
                                        <p:attrNameLst>
                                          <p:attrName>style.visibility</p:attrName>
                                        </p:attrNameLst>
                                      </p:cBhvr>
                                      <p:to>
                                        <p:strVal val="visible"/>
                                      </p:to>
                                    </p:set>
                                    <p:animEffect transition="in" filter="blinds(horizontal)">
                                      <p:cBhvr>
                                        <p:cTn id="10" dur="500"/>
                                        <p:tgtEl>
                                          <p:spTgt spid="24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4" name="Text Box 32"/>
          <p:cNvSpPr txBox="1">
            <a:spLocks noChangeArrowheads="1"/>
          </p:cNvSpPr>
          <p:nvPr/>
        </p:nvSpPr>
        <p:spPr bwMode="auto">
          <a:xfrm>
            <a:off x="1371600" y="4800600"/>
            <a:ext cx="1600200" cy="366713"/>
          </a:xfrm>
          <a:prstGeom prst="rect">
            <a:avLst/>
          </a:prstGeom>
          <a:noFill/>
          <a:ln w="9525">
            <a:noFill/>
            <a:miter lim="800000"/>
            <a:headEnd/>
            <a:tailEnd/>
          </a:ln>
          <a:effectLst/>
        </p:spPr>
        <p:txBody>
          <a:bodyPr>
            <a:spAutoFit/>
          </a:bodyPr>
          <a:lstStyle/>
          <a:p>
            <a:pPr>
              <a:spcBef>
                <a:spcPct val="50000"/>
              </a:spcBef>
            </a:pPr>
            <a:r>
              <a:rPr lang="zh-CN" altLang="en-US" b="1">
                <a:solidFill>
                  <a:srgbClr val="FF6600"/>
                </a:solidFill>
                <a:latin typeface="仿宋_GB2312" pitchFamily="49" charset="-122"/>
                <a:ea typeface="仿宋_GB2312" pitchFamily="49" charset="-122"/>
              </a:rPr>
              <a:t>退化为</a:t>
            </a:r>
            <a:r>
              <a:rPr lang="en-US" altLang="zh-CN" b="1">
                <a:solidFill>
                  <a:srgbClr val="FF6600"/>
                </a:solidFill>
                <a:latin typeface="仿宋_GB2312" pitchFamily="49" charset="-122"/>
                <a:ea typeface="仿宋_GB2312" pitchFamily="49" charset="-122"/>
              </a:rPr>
              <a:t>2</a:t>
            </a:r>
            <a:r>
              <a:rPr lang="zh-CN" altLang="en-US" b="1">
                <a:solidFill>
                  <a:srgbClr val="FF6600"/>
                </a:solidFill>
                <a:latin typeface="仿宋_GB2312" pitchFamily="49" charset="-122"/>
                <a:ea typeface="仿宋_GB2312" pitchFamily="49" charset="-122"/>
              </a:rPr>
              <a:t>维</a:t>
            </a:r>
          </a:p>
        </p:txBody>
      </p:sp>
      <p:graphicFrame>
        <p:nvGraphicFramePr>
          <p:cNvPr id="28706" name="Object 34"/>
          <p:cNvGraphicFramePr>
            <a:graphicFrameLocks noChangeAspect="1"/>
          </p:cNvGraphicFramePr>
          <p:nvPr>
            <p:extLst>
              <p:ext uri="{D42A27DB-BD31-4B8C-83A1-F6EECF244321}">
                <p14:modId xmlns:p14="http://schemas.microsoft.com/office/powerpoint/2010/main" val="2699434508"/>
              </p:ext>
            </p:extLst>
          </p:nvPr>
        </p:nvGraphicFramePr>
        <p:xfrm>
          <a:off x="5334000" y="1066800"/>
          <a:ext cx="2387600" cy="596900"/>
        </p:xfrm>
        <a:graphic>
          <a:graphicData uri="http://schemas.openxmlformats.org/presentationml/2006/ole">
            <mc:AlternateContent xmlns:mc="http://schemas.openxmlformats.org/markup-compatibility/2006">
              <mc:Choice xmlns:v="urn:schemas-microsoft-com:vml" Requires="v">
                <p:oleObj spid="_x0000_s41016" name="Equation" r:id="rId3" imgW="1726920" imgH="431640" progId="Equation.DSMT4">
                  <p:embed/>
                </p:oleObj>
              </mc:Choice>
              <mc:Fallback>
                <p:oleObj name="Equation" r:id="rId3" imgW="17269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066800"/>
                        <a:ext cx="2387600" cy="596900"/>
                      </a:xfrm>
                      <a:prstGeom prst="rect">
                        <a:avLst/>
                      </a:prstGeom>
                      <a:solidFill>
                        <a:schemeClr val="bg1">
                          <a:lumMod val="75000"/>
                          <a:alpha val="50000"/>
                        </a:schemeClr>
                      </a:solidFill>
                      <a:ln w="28575">
                        <a:solidFill>
                          <a:schemeClr val="accent2">
                            <a:lumMod val="60000"/>
                            <a:lumOff val="40000"/>
                          </a:schemeClr>
                        </a:solidFill>
                      </a:ln>
                    </p:spPr>
                  </p:pic>
                </p:oleObj>
              </mc:Fallback>
            </mc:AlternateContent>
          </a:graphicData>
        </a:graphic>
      </p:graphicFrame>
      <p:sp>
        <p:nvSpPr>
          <p:cNvPr id="28708" name="Text Box 36"/>
          <p:cNvSpPr txBox="1">
            <a:spLocks noChangeArrowheads="1"/>
          </p:cNvSpPr>
          <p:nvPr/>
        </p:nvSpPr>
        <p:spPr bwMode="auto">
          <a:xfrm>
            <a:off x="5257800" y="1752600"/>
            <a:ext cx="2667000" cy="641350"/>
          </a:xfrm>
          <a:prstGeom prst="rect">
            <a:avLst/>
          </a:prstGeom>
          <a:noFill/>
          <a:ln w="9525">
            <a:noFill/>
            <a:miter lim="800000"/>
            <a:headEnd/>
            <a:tailEnd/>
          </a:ln>
          <a:effectLst/>
        </p:spPr>
        <p:txBody>
          <a:bodyPr>
            <a:spAutoFit/>
          </a:bodyPr>
          <a:lstStyle/>
          <a:p>
            <a:pPr>
              <a:spcBef>
                <a:spcPct val="50000"/>
              </a:spcBef>
            </a:pPr>
            <a:r>
              <a:rPr lang="zh-CN" altLang="en-US"/>
              <a:t>例如：限制性三体问题平动点</a:t>
            </a:r>
          </a:p>
        </p:txBody>
      </p:sp>
      <p:graphicFrame>
        <p:nvGraphicFramePr>
          <p:cNvPr id="28709" name="Object 37"/>
          <p:cNvGraphicFramePr>
            <a:graphicFrameLocks noChangeAspect="1"/>
          </p:cNvGraphicFramePr>
          <p:nvPr/>
        </p:nvGraphicFramePr>
        <p:xfrm>
          <a:off x="5257800" y="2514600"/>
          <a:ext cx="2439988" cy="1298575"/>
        </p:xfrm>
        <a:graphic>
          <a:graphicData uri="http://schemas.openxmlformats.org/presentationml/2006/ole">
            <mc:AlternateContent xmlns:mc="http://schemas.openxmlformats.org/markup-compatibility/2006">
              <mc:Choice xmlns:v="urn:schemas-microsoft-com:vml" Requires="v">
                <p:oleObj spid="_x0000_s41017" name="Equation" r:id="rId5" imgW="1765080" imgH="939600" progId="Equation.DSMT4">
                  <p:embed/>
                </p:oleObj>
              </mc:Choice>
              <mc:Fallback>
                <p:oleObj name="Equation" r:id="rId5" imgW="1765080" imgH="939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514600"/>
                        <a:ext cx="2439988" cy="1298575"/>
                      </a:xfrm>
                      <a:prstGeom prst="rect">
                        <a:avLst/>
                      </a:prstGeom>
                      <a:solidFill>
                        <a:srgbClr val="CCFFFF"/>
                      </a:solidFill>
                    </p:spPr>
                  </p:pic>
                </p:oleObj>
              </mc:Fallback>
            </mc:AlternateContent>
          </a:graphicData>
        </a:graphic>
      </p:graphicFrame>
      <p:grpSp>
        <p:nvGrpSpPr>
          <p:cNvPr id="2" name="Group 48"/>
          <p:cNvGrpSpPr>
            <a:grpSpLocks/>
          </p:cNvGrpSpPr>
          <p:nvPr/>
        </p:nvGrpSpPr>
        <p:grpSpPr bwMode="auto">
          <a:xfrm>
            <a:off x="457200" y="1066800"/>
            <a:ext cx="3889375" cy="3544888"/>
            <a:chOff x="288" y="672"/>
            <a:chExt cx="2450" cy="2233"/>
          </a:xfrm>
        </p:grpSpPr>
        <p:sp>
          <p:nvSpPr>
            <p:cNvPr id="28678" name="Oval 6"/>
            <p:cNvSpPr>
              <a:spLocks noChangeArrowheads="1"/>
            </p:cNvSpPr>
            <p:nvPr/>
          </p:nvSpPr>
          <p:spPr bwMode="auto">
            <a:xfrm>
              <a:off x="816" y="1344"/>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nvGrpSpPr>
            <p:cNvPr id="3" name="Group 45"/>
            <p:cNvGrpSpPr>
              <a:grpSpLocks/>
            </p:cNvGrpSpPr>
            <p:nvPr/>
          </p:nvGrpSpPr>
          <p:grpSpPr bwMode="auto">
            <a:xfrm>
              <a:off x="288" y="672"/>
              <a:ext cx="2450" cy="2233"/>
              <a:chOff x="288" y="672"/>
              <a:chExt cx="2450" cy="2233"/>
            </a:xfrm>
          </p:grpSpPr>
          <p:sp>
            <p:nvSpPr>
              <p:cNvPr id="28710" name="Oval 38"/>
              <p:cNvSpPr>
                <a:spLocks noChangeArrowheads="1"/>
              </p:cNvSpPr>
              <p:nvPr/>
            </p:nvSpPr>
            <p:spPr bwMode="auto">
              <a:xfrm>
                <a:off x="1440" y="1369"/>
                <a:ext cx="96" cy="96"/>
              </a:xfrm>
              <a:prstGeom prst="ellipse">
                <a:avLst/>
              </a:prstGeom>
              <a:solidFill>
                <a:srgbClr val="00FFFF"/>
              </a:solidFill>
              <a:ln w="9525">
                <a:solidFill>
                  <a:schemeClr val="tx1"/>
                </a:solidFill>
                <a:round/>
                <a:headEnd/>
                <a:tailEnd/>
              </a:ln>
              <a:effectLst/>
            </p:spPr>
            <p:txBody>
              <a:bodyPr wrap="none" anchor="ctr"/>
              <a:lstStyle/>
              <a:p>
                <a:endParaRPr lang="zh-CN" altLang="en-US"/>
              </a:p>
            </p:txBody>
          </p:sp>
          <p:grpSp>
            <p:nvGrpSpPr>
              <p:cNvPr id="4" name="Group 44"/>
              <p:cNvGrpSpPr>
                <a:grpSpLocks/>
              </p:cNvGrpSpPr>
              <p:nvPr/>
            </p:nvGrpSpPr>
            <p:grpSpPr bwMode="auto">
              <a:xfrm>
                <a:off x="288" y="672"/>
                <a:ext cx="2450" cy="2233"/>
                <a:chOff x="240" y="768"/>
                <a:chExt cx="2450" cy="2233"/>
              </a:xfrm>
            </p:grpSpPr>
            <p:graphicFrame>
              <p:nvGraphicFramePr>
                <p:cNvPr id="28702" name="Object 30"/>
                <p:cNvGraphicFramePr>
                  <a:graphicFrameLocks noChangeAspect="1"/>
                </p:cNvGraphicFramePr>
                <p:nvPr/>
              </p:nvGraphicFramePr>
              <p:xfrm>
                <a:off x="2208" y="2496"/>
                <a:ext cx="369" cy="423"/>
              </p:xfrm>
              <a:graphic>
                <a:graphicData uri="http://schemas.openxmlformats.org/presentationml/2006/ole">
                  <mc:AlternateContent xmlns:mc="http://schemas.openxmlformats.org/markup-compatibility/2006">
                    <mc:Choice xmlns:v="urn:schemas-microsoft-com:vml" Requires="v">
                      <p:oleObj spid="_x0000_s41018" name="Equation" r:id="rId7" imgW="177480" imgH="203040" progId="Equation.DSMT4">
                        <p:embed/>
                      </p:oleObj>
                    </mc:Choice>
                    <mc:Fallback>
                      <p:oleObj name="Equation" r:id="rId7" imgW="17748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2496"/>
                              <a:ext cx="369"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0" name="Oval 28"/>
                <p:cNvSpPr>
                  <a:spLocks noChangeArrowheads="1"/>
                </p:cNvSpPr>
                <p:nvPr/>
              </p:nvSpPr>
              <p:spPr bwMode="auto">
                <a:xfrm>
                  <a:off x="768" y="2352"/>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nvGrpSpPr>
                <p:cNvPr id="5" name="Group 43"/>
                <p:cNvGrpSpPr>
                  <a:grpSpLocks/>
                </p:cNvGrpSpPr>
                <p:nvPr/>
              </p:nvGrpSpPr>
              <p:grpSpPr bwMode="auto">
                <a:xfrm>
                  <a:off x="240" y="768"/>
                  <a:ext cx="2450" cy="2233"/>
                  <a:chOff x="288" y="816"/>
                  <a:chExt cx="2450" cy="2233"/>
                </a:xfrm>
              </p:grpSpPr>
              <p:grpSp>
                <p:nvGrpSpPr>
                  <p:cNvPr id="6" name="Group 41"/>
                  <p:cNvGrpSpPr>
                    <a:grpSpLocks/>
                  </p:cNvGrpSpPr>
                  <p:nvPr/>
                </p:nvGrpSpPr>
                <p:grpSpPr bwMode="auto">
                  <a:xfrm>
                    <a:off x="288" y="1200"/>
                    <a:ext cx="2367" cy="1555"/>
                    <a:chOff x="432" y="1632"/>
                    <a:chExt cx="2367" cy="1555"/>
                  </a:xfrm>
                </p:grpSpPr>
                <p:sp>
                  <p:nvSpPr>
                    <p:cNvPr id="28675" name="Line 3"/>
                    <p:cNvSpPr>
                      <a:spLocks noChangeShapeType="1"/>
                    </p:cNvSpPr>
                    <p:nvPr/>
                  </p:nvSpPr>
                  <p:spPr bwMode="auto">
                    <a:xfrm>
                      <a:off x="816" y="2448"/>
                      <a:ext cx="1968" cy="0"/>
                    </a:xfrm>
                    <a:prstGeom prst="line">
                      <a:avLst/>
                    </a:prstGeom>
                    <a:noFill/>
                    <a:ln w="9525">
                      <a:solidFill>
                        <a:schemeClr val="tx1"/>
                      </a:solidFill>
                      <a:round/>
                      <a:headEnd/>
                      <a:tailEnd type="triangle" w="med" len="med"/>
                    </a:ln>
                    <a:effectLst/>
                  </p:spPr>
                  <p:txBody>
                    <a:bodyPr/>
                    <a:lstStyle/>
                    <a:p>
                      <a:endParaRPr lang="zh-CN" altLang="en-US"/>
                    </a:p>
                  </p:txBody>
                </p:sp>
                <p:sp>
                  <p:nvSpPr>
                    <p:cNvPr id="28676" name="Line 4"/>
                    <p:cNvSpPr>
                      <a:spLocks noChangeShapeType="1"/>
                    </p:cNvSpPr>
                    <p:nvPr/>
                  </p:nvSpPr>
                  <p:spPr bwMode="auto">
                    <a:xfrm flipV="1">
                      <a:off x="1620" y="1651"/>
                      <a:ext cx="0" cy="1536"/>
                    </a:xfrm>
                    <a:prstGeom prst="line">
                      <a:avLst/>
                    </a:prstGeom>
                    <a:noFill/>
                    <a:ln w="9525">
                      <a:solidFill>
                        <a:schemeClr val="tx1"/>
                      </a:solidFill>
                      <a:round/>
                      <a:headEnd/>
                      <a:tailEnd type="triangle" w="med" len="med"/>
                    </a:ln>
                    <a:effectLst/>
                  </p:spPr>
                  <p:txBody>
                    <a:bodyPr/>
                    <a:lstStyle/>
                    <a:p>
                      <a:endParaRPr lang="zh-CN" altLang="en-US"/>
                    </a:p>
                  </p:txBody>
                </p:sp>
                <p:sp>
                  <p:nvSpPr>
                    <p:cNvPr id="28677" name="Oval 5"/>
                    <p:cNvSpPr>
                      <a:spLocks noChangeArrowheads="1"/>
                    </p:cNvSpPr>
                    <p:nvPr/>
                  </p:nvSpPr>
                  <p:spPr bwMode="auto">
                    <a:xfrm>
                      <a:off x="2196" y="1843"/>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8679" name="Oval 7"/>
                    <p:cNvSpPr>
                      <a:spLocks noChangeArrowheads="1"/>
                    </p:cNvSpPr>
                    <p:nvPr/>
                  </p:nvSpPr>
                  <p:spPr bwMode="auto">
                    <a:xfrm>
                      <a:off x="2208" y="2400"/>
                      <a:ext cx="96" cy="96"/>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28680" name="Oval 8"/>
                    <p:cNvSpPr>
                      <a:spLocks noChangeArrowheads="1"/>
                    </p:cNvSpPr>
                    <p:nvPr/>
                  </p:nvSpPr>
                  <p:spPr bwMode="auto">
                    <a:xfrm>
                      <a:off x="960" y="2400"/>
                      <a:ext cx="96" cy="96"/>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graphicFrame>
                  <p:nvGraphicFramePr>
                    <p:cNvPr id="28684" name="Object 12"/>
                    <p:cNvGraphicFramePr>
                      <a:graphicFrameLocks noChangeAspect="1"/>
                    </p:cNvGraphicFramePr>
                    <p:nvPr/>
                  </p:nvGraphicFramePr>
                  <p:xfrm>
                    <a:off x="2476" y="1632"/>
                    <a:ext cx="323" cy="412"/>
                  </p:xfrm>
                  <a:graphic>
                    <a:graphicData uri="http://schemas.openxmlformats.org/presentationml/2006/ole">
                      <mc:AlternateContent xmlns:mc="http://schemas.openxmlformats.org/markup-compatibility/2006">
                        <mc:Choice xmlns:v="urn:schemas-microsoft-com:vml" Requires="v">
                          <p:oleObj spid="_x0000_s41019" name="Equation" r:id="rId9" imgW="139680" imgH="177480" progId="Equation.3">
                            <p:embed/>
                          </p:oleObj>
                        </mc:Choice>
                        <mc:Fallback>
                          <p:oleObj name="Equation" r:id="rId9" imgW="139680" imgH="17748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6" y="1632"/>
                                  <a:ext cx="323" cy="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5" name="Object 13"/>
                    <p:cNvGraphicFramePr>
                      <a:graphicFrameLocks noChangeAspect="1"/>
                    </p:cNvGraphicFramePr>
                    <p:nvPr/>
                  </p:nvGraphicFramePr>
                  <p:xfrm>
                    <a:off x="432" y="1699"/>
                    <a:ext cx="588" cy="412"/>
                  </p:xfrm>
                  <a:graphic>
                    <a:graphicData uri="http://schemas.openxmlformats.org/presentationml/2006/ole">
                      <mc:AlternateContent xmlns:mc="http://schemas.openxmlformats.org/markup-compatibility/2006">
                        <mc:Choice xmlns:v="urn:schemas-microsoft-com:vml" Requires="v">
                          <p:oleObj spid="_x0000_s41020" name="Equation" r:id="rId11" imgW="253800" imgH="177480" progId="Equation.3">
                            <p:embed/>
                          </p:oleObj>
                        </mc:Choice>
                        <mc:Fallback>
                          <p:oleObj name="Equation" r:id="rId11" imgW="253800" imgH="17748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 y="1699"/>
                                  <a:ext cx="588" cy="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98" name="Text Box 26"/>
                  <p:cNvSpPr txBox="1">
                    <a:spLocks noChangeArrowheads="1"/>
                  </p:cNvSpPr>
                  <p:nvPr/>
                </p:nvSpPr>
                <p:spPr bwMode="auto">
                  <a:xfrm>
                    <a:off x="1334" y="816"/>
                    <a:ext cx="284" cy="231"/>
                  </a:xfrm>
                  <a:prstGeom prst="rect">
                    <a:avLst/>
                  </a:prstGeom>
                  <a:noFill/>
                  <a:ln w="9525">
                    <a:noFill/>
                    <a:miter lim="800000"/>
                    <a:headEnd/>
                    <a:tailEnd/>
                  </a:ln>
                  <a:effectLst/>
                </p:spPr>
                <p:txBody>
                  <a:bodyPr wrap="none">
                    <a:spAutoFit/>
                  </a:bodyPr>
                  <a:lstStyle/>
                  <a:p>
                    <a:r>
                      <a:rPr lang="en-US" altLang="zh-CN" b="1"/>
                      <a:t>Im</a:t>
                    </a:r>
                  </a:p>
                </p:txBody>
              </p:sp>
              <p:sp>
                <p:nvSpPr>
                  <p:cNvPr id="28699" name="Text Box 27"/>
                  <p:cNvSpPr txBox="1">
                    <a:spLocks noChangeArrowheads="1"/>
                  </p:cNvSpPr>
                  <p:nvPr/>
                </p:nvSpPr>
                <p:spPr bwMode="auto">
                  <a:xfrm>
                    <a:off x="2438" y="2016"/>
                    <a:ext cx="300" cy="231"/>
                  </a:xfrm>
                  <a:prstGeom prst="rect">
                    <a:avLst/>
                  </a:prstGeom>
                  <a:noFill/>
                  <a:ln w="9525">
                    <a:noFill/>
                    <a:miter lim="800000"/>
                    <a:headEnd/>
                    <a:tailEnd/>
                  </a:ln>
                  <a:effectLst/>
                </p:spPr>
                <p:txBody>
                  <a:bodyPr wrap="none">
                    <a:spAutoFit/>
                  </a:bodyPr>
                  <a:lstStyle/>
                  <a:p>
                    <a:r>
                      <a:rPr lang="en-US" altLang="zh-CN" b="1"/>
                      <a:t>Re</a:t>
                    </a:r>
                  </a:p>
                </p:txBody>
              </p:sp>
              <p:sp>
                <p:nvSpPr>
                  <p:cNvPr id="28701" name="Oval 29"/>
                  <p:cNvSpPr>
                    <a:spLocks noChangeArrowheads="1"/>
                  </p:cNvSpPr>
                  <p:nvPr/>
                </p:nvSpPr>
                <p:spPr bwMode="auto">
                  <a:xfrm>
                    <a:off x="2064" y="2425"/>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aphicFrame>
                <p:nvGraphicFramePr>
                  <p:cNvPr id="28703" name="Object 31"/>
                  <p:cNvGraphicFramePr>
                    <a:graphicFrameLocks noChangeAspect="1"/>
                  </p:cNvGraphicFramePr>
                  <p:nvPr/>
                </p:nvGraphicFramePr>
                <p:xfrm>
                  <a:off x="288" y="2521"/>
                  <a:ext cx="377" cy="528"/>
                </p:xfrm>
                <a:graphic>
                  <a:graphicData uri="http://schemas.openxmlformats.org/presentationml/2006/ole">
                    <mc:AlternateContent xmlns:mc="http://schemas.openxmlformats.org/markup-compatibility/2006">
                      <mc:Choice xmlns:v="urn:schemas-microsoft-com:vml" Requires="v">
                        <p:oleObj spid="_x0000_s41021" name="Equation" r:id="rId13" imgW="266400" imgH="203040" progId="Equation.DSMT4">
                          <p:embed/>
                        </p:oleObj>
                      </mc:Choice>
                      <mc:Fallback>
                        <p:oleObj name="Equation" r:id="rId13" imgW="266400" imgH="203040" progId="Equation.DSMT4">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 y="2521"/>
                                <a:ext cx="377"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11" name="Oval 39"/>
                  <p:cNvSpPr>
                    <a:spLocks noChangeArrowheads="1"/>
                  </p:cNvSpPr>
                  <p:nvPr/>
                </p:nvSpPr>
                <p:spPr bwMode="auto">
                  <a:xfrm>
                    <a:off x="1440" y="2425"/>
                    <a:ext cx="96" cy="96"/>
                  </a:xfrm>
                  <a:prstGeom prst="ellipse">
                    <a:avLst/>
                  </a:prstGeom>
                  <a:solidFill>
                    <a:srgbClr val="00FFFF"/>
                  </a:solidFill>
                  <a:ln w="9525">
                    <a:solidFill>
                      <a:schemeClr val="tx1"/>
                    </a:solidFill>
                    <a:round/>
                    <a:headEnd/>
                    <a:tailEnd/>
                  </a:ln>
                  <a:effectLst/>
                </p:spPr>
                <p:txBody>
                  <a:bodyPr wrap="none" anchor="ctr"/>
                  <a:lstStyle/>
                  <a:p>
                    <a:endParaRPr lang="zh-CN" altLang="en-US"/>
                  </a:p>
                </p:txBody>
              </p:sp>
            </p:grpSp>
          </p:grpSp>
        </p:grpSp>
      </p:grpSp>
      <p:pic>
        <p:nvPicPr>
          <p:cNvPr id="28712" name="Picture 40"/>
          <p:cNvPicPr>
            <a:picLocks noChangeAspect="1" noChangeArrowheads="1"/>
          </p:cNvPicPr>
          <p:nvPr/>
        </p:nvPicPr>
        <p:blipFill>
          <a:blip r:embed="rId15"/>
          <a:srcRect/>
          <a:stretch>
            <a:fillRect/>
          </a:stretch>
        </p:blipFill>
        <p:spPr bwMode="auto">
          <a:xfrm>
            <a:off x="3200400" y="4724400"/>
            <a:ext cx="5029200" cy="1825625"/>
          </a:xfrm>
          <a:prstGeom prst="rect">
            <a:avLst/>
          </a:prstGeom>
          <a:noFill/>
          <a:ln w="9525">
            <a:noFill/>
            <a:miter lim="800000"/>
            <a:headEnd/>
            <a:tailEnd/>
          </a:ln>
          <a:effectLst/>
        </p:spPr>
      </p:pic>
      <p:sp>
        <p:nvSpPr>
          <p:cNvPr id="28719" name="Text Box 47"/>
          <p:cNvSpPr txBox="1">
            <a:spLocks noChangeArrowheads="1"/>
          </p:cNvSpPr>
          <p:nvPr/>
        </p:nvSpPr>
        <p:spPr bwMode="auto">
          <a:xfrm>
            <a:off x="436562" y="228600"/>
            <a:ext cx="6559809" cy="584775"/>
          </a:xfrm>
          <a:prstGeom prst="rect">
            <a:avLst/>
          </a:prstGeom>
          <a:noFill/>
          <a:ln w="9525">
            <a:noFill/>
            <a:miter lim="800000"/>
            <a:headEnd/>
            <a:tailEnd/>
          </a:ln>
          <a:effectLst/>
        </p:spPr>
        <p:txBody>
          <a:bodyPr wrap="none">
            <a:spAutoFit/>
          </a:bodyPr>
          <a:lstStyle/>
          <a:p>
            <a:r>
              <a:rPr lang="en-US" altLang="zh-CN" sz="2800" b="1" dirty="0">
                <a:solidFill>
                  <a:srgbClr val="0000FF"/>
                </a:solidFill>
                <a:ea typeface="仿宋_GB2312" pitchFamily="49" charset="-122"/>
              </a:rPr>
              <a:t> Hamilton</a:t>
            </a:r>
            <a:r>
              <a:rPr lang="en-US" altLang="zh-CN" sz="3200" b="1" dirty="0">
                <a:solidFill>
                  <a:srgbClr val="0000FF"/>
                </a:solidFill>
                <a:latin typeface="+mn-ea"/>
                <a:ea typeface="+mn-ea"/>
              </a:rPr>
              <a:t> </a:t>
            </a:r>
            <a:r>
              <a:rPr lang="zh-CN" altLang="en-US" sz="3200" b="1" dirty="0">
                <a:solidFill>
                  <a:srgbClr val="0000FF"/>
                </a:solidFill>
                <a:latin typeface="+mn-ea"/>
                <a:ea typeface="+mn-ea"/>
              </a:rPr>
              <a:t>系统不动点的特征根分布</a:t>
            </a:r>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0" name="Text Box 1058"/>
          <p:cNvSpPr txBox="1">
            <a:spLocks noChangeArrowheads="1"/>
          </p:cNvSpPr>
          <p:nvPr/>
        </p:nvSpPr>
        <p:spPr bwMode="auto">
          <a:xfrm>
            <a:off x="1752600" y="5181600"/>
            <a:ext cx="1295400" cy="366713"/>
          </a:xfrm>
          <a:prstGeom prst="rect">
            <a:avLst/>
          </a:prstGeom>
          <a:noFill/>
          <a:ln w="9525">
            <a:noFill/>
            <a:miter lim="800000"/>
            <a:headEnd/>
            <a:tailEnd/>
          </a:ln>
          <a:effectLst/>
        </p:spPr>
        <p:txBody>
          <a:bodyPr>
            <a:spAutoFit/>
          </a:bodyPr>
          <a:lstStyle/>
          <a:p>
            <a:pPr>
              <a:spcBef>
                <a:spcPct val="50000"/>
              </a:spcBef>
            </a:pPr>
            <a:r>
              <a:rPr lang="zh-CN" altLang="en-US"/>
              <a:t>单位圆</a:t>
            </a:r>
          </a:p>
        </p:txBody>
      </p:sp>
      <p:graphicFrame>
        <p:nvGraphicFramePr>
          <p:cNvPr id="29731" name="Object 1059"/>
          <p:cNvGraphicFramePr>
            <a:graphicFrameLocks noChangeAspect="1"/>
          </p:cNvGraphicFramePr>
          <p:nvPr>
            <p:extLst>
              <p:ext uri="{D42A27DB-BD31-4B8C-83A1-F6EECF244321}">
                <p14:modId xmlns:p14="http://schemas.microsoft.com/office/powerpoint/2010/main" val="2340442861"/>
              </p:ext>
            </p:extLst>
          </p:nvPr>
        </p:nvGraphicFramePr>
        <p:xfrm>
          <a:off x="5486400" y="1473200"/>
          <a:ext cx="2667000" cy="836613"/>
        </p:xfrm>
        <a:graphic>
          <a:graphicData uri="http://schemas.openxmlformats.org/presentationml/2006/ole">
            <mc:AlternateContent xmlns:mc="http://schemas.openxmlformats.org/markup-compatibility/2006">
              <mc:Choice xmlns:v="urn:schemas-microsoft-com:vml" Requires="v">
                <p:oleObj spid="_x0000_s42050" name="Equation" r:id="rId3" imgW="1460160" imgH="457200" progId="Equation.DSMT4">
                  <p:embed/>
                </p:oleObj>
              </mc:Choice>
              <mc:Fallback>
                <p:oleObj name="Equation" r:id="rId3" imgW="1460160" imgH="457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473200"/>
                        <a:ext cx="2667000" cy="836613"/>
                      </a:xfrm>
                      <a:prstGeom prst="rect">
                        <a:avLst/>
                      </a:prstGeom>
                      <a:solidFill>
                        <a:schemeClr val="bg1">
                          <a:lumMod val="75000"/>
                          <a:alpha val="50000"/>
                        </a:schemeClr>
                      </a:solidFill>
                      <a:ln w="28575">
                        <a:solidFill>
                          <a:schemeClr val="accent2">
                            <a:lumMod val="60000"/>
                            <a:lumOff val="40000"/>
                          </a:schemeClr>
                        </a:solidFill>
                      </a:ln>
                    </p:spPr>
                  </p:pic>
                </p:oleObj>
              </mc:Fallback>
            </mc:AlternateContent>
          </a:graphicData>
        </a:graphic>
      </p:graphicFrame>
      <p:graphicFrame>
        <p:nvGraphicFramePr>
          <p:cNvPr id="29732" name="Object 1060"/>
          <p:cNvGraphicFramePr>
            <a:graphicFrameLocks noChangeAspect="1"/>
          </p:cNvGraphicFramePr>
          <p:nvPr/>
        </p:nvGraphicFramePr>
        <p:xfrm>
          <a:off x="5334000" y="2895600"/>
          <a:ext cx="2862263" cy="1298575"/>
        </p:xfrm>
        <a:graphic>
          <a:graphicData uri="http://schemas.openxmlformats.org/presentationml/2006/ole">
            <mc:AlternateContent xmlns:mc="http://schemas.openxmlformats.org/markup-compatibility/2006">
              <mc:Choice xmlns:v="urn:schemas-microsoft-com:vml" Requires="v">
                <p:oleObj spid="_x0000_s42051" name="Equation" r:id="rId5" imgW="2070000" imgH="939600" progId="Equation.DSMT4">
                  <p:embed/>
                </p:oleObj>
              </mc:Choice>
              <mc:Fallback>
                <p:oleObj name="Equation" r:id="rId5" imgW="2070000" imgH="939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895600"/>
                        <a:ext cx="2862263" cy="1298575"/>
                      </a:xfrm>
                      <a:prstGeom prst="rect">
                        <a:avLst/>
                      </a:prstGeom>
                      <a:solidFill>
                        <a:srgbClr val="CCFFFF"/>
                      </a:solidFill>
                    </p:spPr>
                  </p:pic>
                </p:oleObj>
              </mc:Fallback>
            </mc:AlternateContent>
          </a:graphicData>
        </a:graphic>
      </p:graphicFrame>
      <p:sp>
        <p:nvSpPr>
          <p:cNvPr id="29707" name="Line 1035"/>
          <p:cNvSpPr>
            <a:spLocks noChangeShapeType="1"/>
          </p:cNvSpPr>
          <p:nvPr/>
        </p:nvSpPr>
        <p:spPr bwMode="auto">
          <a:xfrm flipV="1">
            <a:off x="2133600" y="2209800"/>
            <a:ext cx="0" cy="2438400"/>
          </a:xfrm>
          <a:prstGeom prst="line">
            <a:avLst/>
          </a:prstGeom>
          <a:noFill/>
          <a:ln w="9525">
            <a:solidFill>
              <a:schemeClr val="tx1"/>
            </a:solidFill>
            <a:round/>
            <a:headEnd/>
            <a:tailEnd type="triangle" w="med" len="med"/>
          </a:ln>
          <a:effectLst/>
        </p:spPr>
        <p:txBody>
          <a:bodyPr/>
          <a:lstStyle/>
          <a:p>
            <a:endParaRPr lang="zh-CN" altLang="en-US"/>
          </a:p>
        </p:txBody>
      </p:sp>
      <p:sp>
        <p:nvSpPr>
          <p:cNvPr id="29740" name="Text Box 1068"/>
          <p:cNvSpPr txBox="1">
            <a:spLocks noChangeArrowheads="1"/>
          </p:cNvSpPr>
          <p:nvPr/>
        </p:nvSpPr>
        <p:spPr bwMode="auto">
          <a:xfrm>
            <a:off x="469900" y="260648"/>
            <a:ext cx="5128327" cy="584775"/>
          </a:xfrm>
          <a:prstGeom prst="rect">
            <a:avLst/>
          </a:prstGeom>
          <a:noFill/>
          <a:ln w="9525">
            <a:noFill/>
            <a:miter lim="800000"/>
            <a:headEnd/>
            <a:tailEnd/>
          </a:ln>
          <a:effectLst/>
        </p:spPr>
        <p:txBody>
          <a:bodyPr wrap="none">
            <a:spAutoFit/>
          </a:bodyPr>
          <a:lstStyle/>
          <a:p>
            <a:r>
              <a:rPr lang="zh-CN" altLang="en-US" sz="3200" b="1" dirty="0">
                <a:solidFill>
                  <a:srgbClr val="0000FF"/>
                </a:solidFill>
                <a:latin typeface="+mn-ea"/>
                <a:ea typeface="+mn-ea"/>
              </a:rPr>
              <a:t>辛映射不动点的特征根分布</a:t>
            </a:r>
          </a:p>
        </p:txBody>
      </p:sp>
      <p:pic>
        <p:nvPicPr>
          <p:cNvPr id="29741" name="Picture 1069"/>
          <p:cNvPicPr>
            <a:picLocks noChangeAspect="1" noChangeArrowheads="1"/>
          </p:cNvPicPr>
          <p:nvPr/>
        </p:nvPicPr>
        <p:blipFill>
          <a:blip r:embed="rId7"/>
          <a:srcRect/>
          <a:stretch>
            <a:fillRect/>
          </a:stretch>
        </p:blipFill>
        <p:spPr bwMode="auto">
          <a:xfrm>
            <a:off x="5486400" y="4191000"/>
            <a:ext cx="2514600" cy="2447925"/>
          </a:xfrm>
          <a:prstGeom prst="rect">
            <a:avLst/>
          </a:prstGeom>
          <a:noFill/>
          <a:ln w="9525">
            <a:noFill/>
            <a:miter lim="800000"/>
            <a:headEnd/>
            <a:tailEnd/>
          </a:ln>
          <a:effectLst/>
        </p:spPr>
      </p:pic>
      <p:grpSp>
        <p:nvGrpSpPr>
          <p:cNvPr id="2" name="Group 1081"/>
          <p:cNvGrpSpPr>
            <a:grpSpLocks/>
          </p:cNvGrpSpPr>
          <p:nvPr/>
        </p:nvGrpSpPr>
        <p:grpSpPr bwMode="auto">
          <a:xfrm>
            <a:off x="381000" y="1295400"/>
            <a:ext cx="4768850" cy="3203575"/>
            <a:chOff x="240" y="864"/>
            <a:chExt cx="3004" cy="2018"/>
          </a:xfrm>
        </p:grpSpPr>
        <p:sp>
          <p:nvSpPr>
            <p:cNvPr id="29716" name="Oval 1044"/>
            <p:cNvSpPr>
              <a:spLocks noChangeArrowheads="1"/>
            </p:cNvSpPr>
            <p:nvPr/>
          </p:nvSpPr>
          <p:spPr bwMode="auto">
            <a:xfrm>
              <a:off x="1632" y="2352"/>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9735" name="Oval 1063"/>
            <p:cNvSpPr>
              <a:spLocks noChangeArrowheads="1"/>
            </p:cNvSpPr>
            <p:nvPr/>
          </p:nvSpPr>
          <p:spPr bwMode="auto">
            <a:xfrm>
              <a:off x="864" y="1920"/>
              <a:ext cx="96" cy="96"/>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29736" name="Oval 1064"/>
            <p:cNvSpPr>
              <a:spLocks noChangeArrowheads="1"/>
            </p:cNvSpPr>
            <p:nvPr/>
          </p:nvSpPr>
          <p:spPr bwMode="auto">
            <a:xfrm>
              <a:off x="864" y="2400"/>
              <a:ext cx="96" cy="96"/>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grpSp>
          <p:nvGrpSpPr>
            <p:cNvPr id="3" name="Group 1080"/>
            <p:cNvGrpSpPr>
              <a:grpSpLocks/>
            </p:cNvGrpSpPr>
            <p:nvPr/>
          </p:nvGrpSpPr>
          <p:grpSpPr bwMode="auto">
            <a:xfrm>
              <a:off x="240" y="864"/>
              <a:ext cx="3004" cy="2018"/>
              <a:chOff x="240" y="912"/>
              <a:chExt cx="3004" cy="2018"/>
            </a:xfrm>
          </p:grpSpPr>
          <p:sp>
            <p:nvSpPr>
              <p:cNvPr id="29714" name="Oval 1042"/>
              <p:cNvSpPr>
                <a:spLocks noChangeArrowheads="1"/>
              </p:cNvSpPr>
              <p:nvPr/>
            </p:nvSpPr>
            <p:spPr bwMode="auto">
              <a:xfrm>
                <a:off x="2160" y="1584"/>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nvGrpSpPr>
              <p:cNvPr id="4" name="Group 1079"/>
              <p:cNvGrpSpPr>
                <a:grpSpLocks/>
              </p:cNvGrpSpPr>
              <p:nvPr/>
            </p:nvGrpSpPr>
            <p:grpSpPr bwMode="auto">
              <a:xfrm>
                <a:off x="240" y="912"/>
                <a:ext cx="3004" cy="2018"/>
                <a:chOff x="264" y="912"/>
                <a:chExt cx="3004" cy="2018"/>
              </a:xfrm>
            </p:grpSpPr>
            <p:sp>
              <p:nvSpPr>
                <p:cNvPr id="29742" name="Line 1070"/>
                <p:cNvSpPr>
                  <a:spLocks noChangeShapeType="1"/>
                </p:cNvSpPr>
                <p:nvPr/>
              </p:nvSpPr>
              <p:spPr bwMode="auto">
                <a:xfrm>
                  <a:off x="1680" y="2016"/>
                  <a:ext cx="0" cy="384"/>
                </a:xfrm>
                <a:prstGeom prst="line">
                  <a:avLst/>
                </a:prstGeom>
                <a:noFill/>
                <a:ln w="25400">
                  <a:solidFill>
                    <a:srgbClr val="FF6600"/>
                  </a:solidFill>
                  <a:prstDash val="dash"/>
                  <a:round/>
                  <a:headEnd/>
                  <a:tailEnd/>
                </a:ln>
                <a:effectLst/>
              </p:spPr>
              <p:txBody>
                <a:bodyPr/>
                <a:lstStyle/>
                <a:p>
                  <a:endParaRPr lang="zh-CN" altLang="en-US"/>
                </a:p>
              </p:txBody>
            </p:sp>
            <p:sp>
              <p:nvSpPr>
                <p:cNvPr id="29744" name="Line 1072"/>
                <p:cNvSpPr>
                  <a:spLocks noChangeShapeType="1"/>
                </p:cNvSpPr>
                <p:nvPr/>
              </p:nvSpPr>
              <p:spPr bwMode="auto">
                <a:xfrm flipV="1">
                  <a:off x="1632" y="1584"/>
                  <a:ext cx="624" cy="432"/>
                </a:xfrm>
                <a:prstGeom prst="line">
                  <a:avLst/>
                </a:prstGeom>
                <a:noFill/>
                <a:ln w="25400">
                  <a:solidFill>
                    <a:srgbClr val="FF6600"/>
                  </a:solidFill>
                  <a:prstDash val="dash"/>
                  <a:round/>
                  <a:headEnd/>
                  <a:tailEnd/>
                </a:ln>
                <a:effectLst/>
              </p:spPr>
              <p:txBody>
                <a:bodyPr/>
                <a:lstStyle/>
                <a:p>
                  <a:endParaRPr lang="zh-CN" altLang="en-US"/>
                </a:p>
              </p:txBody>
            </p:sp>
            <p:grpSp>
              <p:nvGrpSpPr>
                <p:cNvPr id="5" name="Group 1078"/>
                <p:cNvGrpSpPr>
                  <a:grpSpLocks/>
                </p:cNvGrpSpPr>
                <p:nvPr/>
              </p:nvGrpSpPr>
              <p:grpSpPr bwMode="auto">
                <a:xfrm>
                  <a:off x="264" y="912"/>
                  <a:ext cx="3004" cy="2018"/>
                  <a:chOff x="264" y="912"/>
                  <a:chExt cx="3004" cy="2018"/>
                </a:xfrm>
              </p:grpSpPr>
              <p:sp>
                <p:nvSpPr>
                  <p:cNvPr id="29726" name="Oval 1054"/>
                  <p:cNvSpPr>
                    <a:spLocks noChangeArrowheads="1"/>
                  </p:cNvSpPr>
                  <p:nvPr/>
                </p:nvSpPr>
                <p:spPr bwMode="auto">
                  <a:xfrm>
                    <a:off x="1632" y="1968"/>
                    <a:ext cx="96" cy="96"/>
                  </a:xfrm>
                  <a:prstGeom prst="ellipse">
                    <a:avLst/>
                  </a:prstGeom>
                  <a:solidFill>
                    <a:srgbClr val="00FF00"/>
                  </a:solidFill>
                  <a:ln w="9525">
                    <a:solidFill>
                      <a:schemeClr val="tx1"/>
                    </a:solidFill>
                    <a:round/>
                    <a:headEnd/>
                    <a:tailEnd/>
                  </a:ln>
                  <a:effectLst/>
                </p:spPr>
                <p:txBody>
                  <a:bodyPr wrap="none" anchor="ctr"/>
                  <a:lstStyle/>
                  <a:p>
                    <a:endParaRPr lang="zh-CN" altLang="en-US"/>
                  </a:p>
                </p:txBody>
              </p:sp>
              <p:sp>
                <p:nvSpPr>
                  <p:cNvPr id="29717" name="Text Box 1045"/>
                  <p:cNvSpPr txBox="1">
                    <a:spLocks noChangeArrowheads="1"/>
                  </p:cNvSpPr>
                  <p:nvPr/>
                </p:nvSpPr>
                <p:spPr bwMode="auto">
                  <a:xfrm>
                    <a:off x="1248" y="912"/>
                    <a:ext cx="284" cy="231"/>
                  </a:xfrm>
                  <a:prstGeom prst="rect">
                    <a:avLst/>
                  </a:prstGeom>
                  <a:noFill/>
                  <a:ln w="9525">
                    <a:noFill/>
                    <a:miter lim="800000"/>
                    <a:headEnd/>
                    <a:tailEnd/>
                  </a:ln>
                  <a:effectLst/>
                </p:spPr>
                <p:txBody>
                  <a:bodyPr wrap="none">
                    <a:spAutoFit/>
                  </a:bodyPr>
                  <a:lstStyle/>
                  <a:p>
                    <a:r>
                      <a:rPr lang="en-US" altLang="zh-CN" b="1"/>
                      <a:t>Im</a:t>
                    </a:r>
                  </a:p>
                </p:txBody>
              </p:sp>
              <p:graphicFrame>
                <p:nvGraphicFramePr>
                  <p:cNvPr id="29709" name="Object 1037"/>
                  <p:cNvGraphicFramePr>
                    <a:graphicFrameLocks noChangeAspect="1"/>
                  </p:cNvGraphicFramePr>
                  <p:nvPr/>
                </p:nvGraphicFramePr>
                <p:xfrm>
                  <a:off x="1728" y="2736"/>
                  <a:ext cx="188" cy="167"/>
                </p:xfrm>
                <a:graphic>
                  <a:graphicData uri="http://schemas.openxmlformats.org/presentationml/2006/ole">
                    <mc:AlternateContent xmlns:mc="http://schemas.openxmlformats.org/markup-compatibility/2006">
                      <mc:Choice xmlns:v="urn:schemas-microsoft-com:vml" Requires="v">
                        <p:oleObj spid="_x0000_s42052" name="Equation" r:id="rId8" imgW="228600" imgH="203040" progId="Equation.DSMT4">
                          <p:embed/>
                        </p:oleObj>
                      </mc:Choice>
                      <mc:Fallback>
                        <p:oleObj name="Equation" r:id="rId8" imgW="228600" imgH="2030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8" y="2736"/>
                                <a:ext cx="188" cy="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0" name="Line 1038"/>
                  <p:cNvSpPr>
                    <a:spLocks noChangeShapeType="1"/>
                  </p:cNvSpPr>
                  <p:nvPr/>
                </p:nvSpPr>
                <p:spPr bwMode="auto">
                  <a:xfrm>
                    <a:off x="576" y="2208"/>
                    <a:ext cx="2016" cy="0"/>
                  </a:xfrm>
                  <a:prstGeom prst="line">
                    <a:avLst/>
                  </a:prstGeom>
                  <a:noFill/>
                  <a:ln w="9525">
                    <a:solidFill>
                      <a:schemeClr val="tx1"/>
                    </a:solidFill>
                    <a:round/>
                    <a:headEnd/>
                    <a:tailEnd type="triangle" w="med" len="med"/>
                  </a:ln>
                  <a:effectLst/>
                </p:spPr>
                <p:txBody>
                  <a:bodyPr/>
                  <a:lstStyle/>
                  <a:p>
                    <a:endParaRPr lang="zh-CN" altLang="en-US"/>
                  </a:p>
                </p:txBody>
              </p:sp>
              <p:sp>
                <p:nvSpPr>
                  <p:cNvPr id="29711" name="Oval 1039"/>
                  <p:cNvSpPr>
                    <a:spLocks noChangeArrowheads="1"/>
                  </p:cNvSpPr>
                  <p:nvPr/>
                </p:nvSpPr>
                <p:spPr bwMode="auto">
                  <a:xfrm>
                    <a:off x="864" y="1728"/>
                    <a:ext cx="1008" cy="960"/>
                  </a:xfrm>
                  <a:prstGeom prst="ellipse">
                    <a:avLst/>
                  </a:prstGeom>
                  <a:noFill/>
                  <a:ln w="25400">
                    <a:solidFill>
                      <a:schemeClr val="accent2"/>
                    </a:solidFill>
                    <a:round/>
                    <a:headEnd/>
                    <a:tailEnd/>
                  </a:ln>
                  <a:effectLst/>
                </p:spPr>
                <p:txBody>
                  <a:bodyPr wrap="none" anchor="ctr"/>
                  <a:lstStyle/>
                  <a:p>
                    <a:endParaRPr lang="zh-CN" altLang="en-US"/>
                  </a:p>
                </p:txBody>
              </p:sp>
              <p:graphicFrame>
                <p:nvGraphicFramePr>
                  <p:cNvPr id="29712" name="Object 1040"/>
                  <p:cNvGraphicFramePr>
                    <a:graphicFrameLocks noChangeAspect="1"/>
                  </p:cNvGraphicFramePr>
                  <p:nvPr/>
                </p:nvGraphicFramePr>
                <p:xfrm>
                  <a:off x="1881" y="1200"/>
                  <a:ext cx="1387" cy="329"/>
                </p:xfrm>
                <a:graphic>
                  <a:graphicData uri="http://schemas.openxmlformats.org/presentationml/2006/ole">
                    <mc:AlternateContent xmlns:mc="http://schemas.openxmlformats.org/markup-compatibility/2006">
                      <mc:Choice xmlns:v="urn:schemas-microsoft-com:vml" Requires="v">
                        <p:oleObj spid="_x0000_s42053" name="Equation" r:id="rId10" imgW="965160" imgH="228600" progId="Equation.DSMT4">
                          <p:embed/>
                        </p:oleObj>
                      </mc:Choice>
                      <mc:Fallback>
                        <p:oleObj name="Equation" r:id="rId10" imgW="96516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1" y="1200"/>
                                <a:ext cx="1387"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5" name="Text Box 1053"/>
                  <p:cNvSpPr txBox="1">
                    <a:spLocks noChangeArrowheads="1"/>
                  </p:cNvSpPr>
                  <p:nvPr/>
                </p:nvSpPr>
                <p:spPr bwMode="auto">
                  <a:xfrm>
                    <a:off x="2640" y="2112"/>
                    <a:ext cx="300" cy="231"/>
                  </a:xfrm>
                  <a:prstGeom prst="rect">
                    <a:avLst/>
                  </a:prstGeom>
                  <a:noFill/>
                  <a:ln w="9525">
                    <a:noFill/>
                    <a:miter lim="800000"/>
                    <a:headEnd/>
                    <a:tailEnd/>
                  </a:ln>
                  <a:effectLst/>
                </p:spPr>
                <p:txBody>
                  <a:bodyPr>
                    <a:spAutoFit/>
                  </a:bodyPr>
                  <a:lstStyle/>
                  <a:p>
                    <a:r>
                      <a:rPr lang="en-US" altLang="zh-CN" b="1"/>
                      <a:t>Re</a:t>
                    </a:r>
                  </a:p>
                </p:txBody>
              </p:sp>
              <p:sp>
                <p:nvSpPr>
                  <p:cNvPr id="29727" name="Oval 1055"/>
                  <p:cNvSpPr>
                    <a:spLocks noChangeArrowheads="1"/>
                  </p:cNvSpPr>
                  <p:nvPr/>
                </p:nvSpPr>
                <p:spPr bwMode="auto">
                  <a:xfrm>
                    <a:off x="2160" y="2592"/>
                    <a:ext cx="96" cy="96"/>
                  </a:xfrm>
                  <a:prstGeom prst="ellipse">
                    <a:avLst/>
                  </a:prstGeom>
                  <a:solidFill>
                    <a:srgbClr val="00FF00"/>
                  </a:solidFill>
                  <a:ln w="9525">
                    <a:solidFill>
                      <a:schemeClr val="tx1"/>
                    </a:solidFill>
                    <a:round/>
                    <a:headEnd/>
                    <a:tailEnd/>
                  </a:ln>
                  <a:effectLst/>
                </p:spPr>
                <p:txBody>
                  <a:bodyPr wrap="none" anchor="ctr"/>
                  <a:lstStyle/>
                  <a:p>
                    <a:endParaRPr lang="zh-CN" altLang="en-US"/>
                  </a:p>
                </p:txBody>
              </p:sp>
              <p:graphicFrame>
                <p:nvGraphicFramePr>
                  <p:cNvPr id="29728" name="Object 1056"/>
                  <p:cNvGraphicFramePr>
                    <a:graphicFrameLocks noChangeAspect="1"/>
                  </p:cNvGraphicFramePr>
                  <p:nvPr/>
                </p:nvGraphicFramePr>
                <p:xfrm>
                  <a:off x="1488" y="1584"/>
                  <a:ext cx="472" cy="250"/>
                </p:xfrm>
                <a:graphic>
                  <a:graphicData uri="http://schemas.openxmlformats.org/presentationml/2006/ole">
                    <mc:AlternateContent xmlns:mc="http://schemas.openxmlformats.org/markup-compatibility/2006">
                      <mc:Choice xmlns:v="urn:schemas-microsoft-com:vml" Requires="v">
                        <p:oleObj spid="_x0000_s42054" name="Equation" r:id="rId12" imgW="431640" imgH="228600" progId="Equation.DSMT4">
                          <p:embed/>
                        </p:oleObj>
                      </mc:Choice>
                      <mc:Fallback>
                        <p:oleObj name="Equation" r:id="rId12" imgW="43164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8" y="1584"/>
                                <a:ext cx="472"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29" name="Object 1057"/>
                  <p:cNvGraphicFramePr>
                    <a:graphicFrameLocks noChangeAspect="1"/>
                  </p:cNvGraphicFramePr>
                  <p:nvPr/>
                </p:nvGraphicFramePr>
                <p:xfrm>
                  <a:off x="2256" y="2736"/>
                  <a:ext cx="250" cy="194"/>
                </p:xfrm>
                <a:graphic>
                  <a:graphicData uri="http://schemas.openxmlformats.org/presentationml/2006/ole">
                    <mc:AlternateContent xmlns:mc="http://schemas.openxmlformats.org/markup-compatibility/2006">
                      <mc:Choice xmlns:v="urn:schemas-microsoft-com:vml" Requires="v">
                        <p:oleObj spid="_x0000_s42055" name="Equation" r:id="rId14" imgW="228600" imgH="177480" progId="Equation.DSMT4">
                          <p:embed/>
                        </p:oleObj>
                      </mc:Choice>
                      <mc:Fallback>
                        <p:oleObj name="Equation" r:id="rId14" imgW="228600" imgH="1774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6" y="2736"/>
                                <a:ext cx="250"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33" name="Oval 1061"/>
                  <p:cNvSpPr>
                    <a:spLocks noChangeArrowheads="1"/>
                  </p:cNvSpPr>
                  <p:nvPr/>
                </p:nvSpPr>
                <p:spPr bwMode="auto">
                  <a:xfrm>
                    <a:off x="1728" y="2160"/>
                    <a:ext cx="96" cy="96"/>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29734" name="Oval 1062"/>
                  <p:cNvSpPr>
                    <a:spLocks noChangeArrowheads="1"/>
                  </p:cNvSpPr>
                  <p:nvPr/>
                </p:nvSpPr>
                <p:spPr bwMode="auto">
                  <a:xfrm>
                    <a:off x="2016" y="2160"/>
                    <a:ext cx="96" cy="96"/>
                  </a:xfrm>
                  <a:prstGeom prst="ellipse">
                    <a:avLst/>
                  </a:prstGeom>
                  <a:solidFill>
                    <a:srgbClr val="FF6600"/>
                  </a:solidFill>
                  <a:ln w="9525">
                    <a:solidFill>
                      <a:schemeClr val="tx1"/>
                    </a:solidFill>
                    <a:round/>
                    <a:headEnd/>
                    <a:tailEnd/>
                  </a:ln>
                  <a:effectLst/>
                </p:spPr>
                <p:txBody>
                  <a:bodyPr wrap="none" anchor="ctr"/>
                  <a:lstStyle/>
                  <a:p>
                    <a:endParaRPr lang="zh-CN" altLang="en-US"/>
                  </a:p>
                </p:txBody>
              </p:sp>
              <p:sp>
                <p:nvSpPr>
                  <p:cNvPr id="29743" name="Line 1071"/>
                  <p:cNvSpPr>
                    <a:spLocks noChangeShapeType="1"/>
                  </p:cNvSpPr>
                  <p:nvPr/>
                </p:nvSpPr>
                <p:spPr bwMode="auto">
                  <a:xfrm>
                    <a:off x="1680" y="2400"/>
                    <a:ext cx="528" cy="240"/>
                  </a:xfrm>
                  <a:prstGeom prst="line">
                    <a:avLst/>
                  </a:prstGeom>
                  <a:noFill/>
                  <a:ln w="25400">
                    <a:solidFill>
                      <a:srgbClr val="FF6600"/>
                    </a:solidFill>
                    <a:prstDash val="dash"/>
                    <a:round/>
                    <a:headEnd/>
                    <a:tailEnd/>
                  </a:ln>
                  <a:effectLst/>
                </p:spPr>
                <p:txBody>
                  <a:bodyPr/>
                  <a:lstStyle/>
                  <a:p>
                    <a:endParaRPr lang="zh-CN" altLang="en-US"/>
                  </a:p>
                </p:txBody>
              </p:sp>
              <p:sp>
                <p:nvSpPr>
                  <p:cNvPr id="29745" name="Line 1073"/>
                  <p:cNvSpPr>
                    <a:spLocks noChangeShapeType="1"/>
                  </p:cNvSpPr>
                  <p:nvPr/>
                </p:nvSpPr>
                <p:spPr bwMode="auto">
                  <a:xfrm>
                    <a:off x="912" y="1968"/>
                    <a:ext cx="0" cy="480"/>
                  </a:xfrm>
                  <a:prstGeom prst="line">
                    <a:avLst/>
                  </a:prstGeom>
                  <a:noFill/>
                  <a:ln w="9525">
                    <a:solidFill>
                      <a:schemeClr val="tx1"/>
                    </a:solidFill>
                    <a:round/>
                    <a:headEnd/>
                    <a:tailEnd/>
                  </a:ln>
                  <a:effectLst/>
                </p:spPr>
                <p:txBody>
                  <a:bodyPr/>
                  <a:lstStyle/>
                  <a:p>
                    <a:endParaRPr lang="zh-CN" altLang="en-US"/>
                  </a:p>
                </p:txBody>
              </p:sp>
              <p:sp>
                <p:nvSpPr>
                  <p:cNvPr id="29746" name="Line 1074"/>
                  <p:cNvSpPr>
                    <a:spLocks noChangeShapeType="1"/>
                  </p:cNvSpPr>
                  <p:nvPr/>
                </p:nvSpPr>
                <p:spPr bwMode="auto">
                  <a:xfrm>
                    <a:off x="2208" y="1632"/>
                    <a:ext cx="0" cy="1008"/>
                  </a:xfrm>
                  <a:prstGeom prst="line">
                    <a:avLst/>
                  </a:prstGeom>
                  <a:noFill/>
                  <a:ln w="25400">
                    <a:solidFill>
                      <a:srgbClr val="FF6600"/>
                    </a:solidFill>
                    <a:prstDash val="dash"/>
                    <a:round/>
                    <a:headEnd/>
                    <a:tailEnd/>
                  </a:ln>
                  <a:effectLst/>
                </p:spPr>
                <p:txBody>
                  <a:bodyPr/>
                  <a:lstStyle/>
                  <a:p>
                    <a:endParaRPr lang="zh-CN" altLang="en-US"/>
                  </a:p>
                </p:txBody>
              </p:sp>
              <p:graphicFrame>
                <p:nvGraphicFramePr>
                  <p:cNvPr id="29747" name="Object 1075"/>
                  <p:cNvGraphicFramePr>
                    <a:graphicFrameLocks noChangeAspect="1"/>
                  </p:cNvGraphicFramePr>
                  <p:nvPr/>
                </p:nvGraphicFramePr>
                <p:xfrm>
                  <a:off x="2496" y="2400"/>
                  <a:ext cx="536" cy="172"/>
                </p:xfrm>
                <a:graphic>
                  <a:graphicData uri="http://schemas.openxmlformats.org/presentationml/2006/ole">
                    <mc:AlternateContent xmlns:mc="http://schemas.openxmlformats.org/markup-compatibility/2006">
                      <mc:Choice xmlns:v="urn:schemas-microsoft-com:vml" Requires="v">
                        <p:oleObj spid="_x0000_s42056" name="Equation" r:id="rId16" imgW="634680" imgH="203040" progId="Equation.DSMT4">
                          <p:embed/>
                        </p:oleObj>
                      </mc:Choice>
                      <mc:Fallback>
                        <p:oleObj name="Equation" r:id="rId16" imgW="634680" imgH="2030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96" y="2400"/>
                                <a:ext cx="536" cy="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49" name="Object 1077"/>
                  <p:cNvGraphicFramePr>
                    <a:graphicFrameLocks noChangeAspect="1"/>
                  </p:cNvGraphicFramePr>
                  <p:nvPr/>
                </p:nvGraphicFramePr>
                <p:xfrm>
                  <a:off x="264" y="2256"/>
                  <a:ext cx="408" cy="128"/>
                </p:xfrm>
                <a:graphic>
                  <a:graphicData uri="http://schemas.openxmlformats.org/presentationml/2006/ole">
                    <mc:AlternateContent xmlns:mc="http://schemas.openxmlformats.org/markup-compatibility/2006">
                      <mc:Choice xmlns:v="urn:schemas-microsoft-com:vml" Requires="v">
                        <p:oleObj spid="_x0000_s42057" name="Equation" r:id="rId18" imgW="647640" imgH="203040" progId="Equation.DSMT4">
                          <p:embed/>
                        </p:oleObj>
                      </mc:Choice>
                      <mc:Fallback>
                        <p:oleObj name="Equation" r:id="rId18" imgW="647640" imgH="20304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4" y="2256"/>
                                <a:ext cx="408"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741"/>
                                        </p:tgtEl>
                                        <p:attrNameLst>
                                          <p:attrName>style.visibility</p:attrName>
                                        </p:attrNameLst>
                                      </p:cBhvr>
                                      <p:to>
                                        <p:strVal val="visible"/>
                                      </p:to>
                                    </p:set>
                                    <p:animEffect transition="in" filter="box(in)">
                                      <p:cBhvr>
                                        <p:cTn id="7" dur="500"/>
                                        <p:tgtEl>
                                          <p:spTgt spid="29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相互转化</a:t>
            </a:r>
          </a:p>
        </p:txBody>
      </p:sp>
      <p:graphicFrame>
        <p:nvGraphicFramePr>
          <p:cNvPr id="30724" name="Object 4"/>
          <p:cNvGraphicFramePr>
            <a:graphicFrameLocks noChangeAspect="1"/>
          </p:cNvGraphicFramePr>
          <p:nvPr/>
        </p:nvGraphicFramePr>
        <p:xfrm>
          <a:off x="533400" y="1676400"/>
          <a:ext cx="3460750" cy="3200400"/>
        </p:xfrm>
        <a:graphic>
          <a:graphicData uri="http://schemas.openxmlformats.org/presentationml/2006/ole">
            <mc:AlternateContent xmlns:mc="http://schemas.openxmlformats.org/markup-compatibility/2006">
              <mc:Choice xmlns:v="urn:schemas-microsoft-com:vml" Requires="v">
                <p:oleObj spid="_x0000_s43034" name="Equation" r:id="rId3" imgW="1346040" imgH="1244520" progId="Equation.DSMT4">
                  <p:embed/>
                </p:oleObj>
              </mc:Choice>
              <mc:Fallback>
                <p:oleObj name="Equation" r:id="rId3" imgW="1346040" imgH="12445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3460750" cy="3200400"/>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4953000" y="1676400"/>
          <a:ext cx="3330575" cy="3200400"/>
        </p:xfrm>
        <a:graphic>
          <a:graphicData uri="http://schemas.openxmlformats.org/presentationml/2006/ole">
            <mc:AlternateContent xmlns:mc="http://schemas.openxmlformats.org/markup-compatibility/2006">
              <mc:Choice xmlns:v="urn:schemas-microsoft-com:vml" Requires="v">
                <p:oleObj spid="_x0000_s43035" name="Equation" r:id="rId5" imgW="1295280" imgH="1244520" progId="Equation.DSMT4">
                  <p:embed/>
                </p:oleObj>
              </mc:Choice>
              <mc:Fallback>
                <p:oleObj name="Equation" r:id="rId5" imgW="1295280" imgH="124452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676400"/>
                        <a:ext cx="3330575" cy="3200400"/>
                      </a:xfrm>
                      <a:prstGeom prst="rect">
                        <a:avLst/>
                      </a:prstGeom>
                      <a:noFill/>
                      <a:ln w="25400">
                        <a:solidFill>
                          <a:srgbClr val="FF6600"/>
                        </a:solidFill>
                        <a:prstDash val="dashDot"/>
                        <a:miter lim="800000"/>
                        <a:headEnd/>
                        <a:tailEnd/>
                      </a:ln>
                      <a:extLst>
                        <a:ext uri="{909E8E84-426E-40DD-AFC4-6F175D3DCCD1}">
                          <a14:hiddenFill xmlns:a14="http://schemas.microsoft.com/office/drawing/2010/main">
                            <a:solidFill>
                              <a:srgbClr val="FF9900"/>
                            </a:solidFill>
                          </a14:hiddenFill>
                        </a:ext>
                      </a:extLst>
                    </p:spPr>
                  </p:pic>
                </p:oleObj>
              </mc:Fallback>
            </mc:AlternateContent>
          </a:graphicData>
        </a:graphic>
      </p:graphicFrame>
      <p:sp>
        <p:nvSpPr>
          <p:cNvPr id="30726" name="Text Box 6"/>
          <p:cNvSpPr txBox="1">
            <a:spLocks noChangeArrowheads="1"/>
          </p:cNvSpPr>
          <p:nvPr/>
        </p:nvSpPr>
        <p:spPr bwMode="auto">
          <a:xfrm>
            <a:off x="1524000" y="1143000"/>
            <a:ext cx="1752600" cy="366713"/>
          </a:xfrm>
          <a:prstGeom prst="rect">
            <a:avLst/>
          </a:prstGeom>
          <a:noFill/>
          <a:ln w="9525">
            <a:noFill/>
            <a:miter lim="800000"/>
            <a:headEnd/>
            <a:tailEnd/>
          </a:ln>
          <a:effectLst/>
        </p:spPr>
        <p:txBody>
          <a:bodyPr>
            <a:spAutoFit/>
          </a:bodyPr>
          <a:lstStyle/>
          <a:p>
            <a:pPr>
              <a:spcBef>
                <a:spcPct val="50000"/>
              </a:spcBef>
            </a:pPr>
            <a:r>
              <a:rPr lang="en-US" altLang="zh-CN"/>
              <a:t>Hamilton</a:t>
            </a:r>
            <a:r>
              <a:rPr lang="zh-CN" altLang="en-US"/>
              <a:t>系统</a:t>
            </a:r>
          </a:p>
        </p:txBody>
      </p:sp>
      <p:sp>
        <p:nvSpPr>
          <p:cNvPr id="30727" name="Text Box 7"/>
          <p:cNvSpPr txBox="1">
            <a:spLocks noChangeArrowheads="1"/>
          </p:cNvSpPr>
          <p:nvPr/>
        </p:nvSpPr>
        <p:spPr bwMode="auto">
          <a:xfrm>
            <a:off x="5562600" y="1143000"/>
            <a:ext cx="1752600" cy="366713"/>
          </a:xfrm>
          <a:prstGeom prst="rect">
            <a:avLst/>
          </a:prstGeom>
          <a:noFill/>
          <a:ln w="9525">
            <a:noFill/>
            <a:miter lim="800000"/>
            <a:headEnd/>
            <a:tailEnd/>
          </a:ln>
          <a:effectLst/>
        </p:spPr>
        <p:txBody>
          <a:bodyPr>
            <a:spAutoFit/>
          </a:bodyPr>
          <a:lstStyle/>
          <a:p>
            <a:pPr>
              <a:spcBef>
                <a:spcPct val="50000"/>
              </a:spcBef>
            </a:pPr>
            <a:r>
              <a:rPr lang="zh-CN" altLang="en-US"/>
              <a:t>辛映射系统</a:t>
            </a:r>
          </a:p>
        </p:txBody>
      </p:sp>
      <p:graphicFrame>
        <p:nvGraphicFramePr>
          <p:cNvPr id="30728" name="Object 8"/>
          <p:cNvGraphicFramePr>
            <a:graphicFrameLocks noChangeAspect="1"/>
          </p:cNvGraphicFramePr>
          <p:nvPr/>
        </p:nvGraphicFramePr>
        <p:xfrm>
          <a:off x="3429000" y="5638800"/>
          <a:ext cx="2133600" cy="619125"/>
        </p:xfrm>
        <a:graphic>
          <a:graphicData uri="http://schemas.openxmlformats.org/presentationml/2006/ole">
            <mc:AlternateContent xmlns:mc="http://schemas.openxmlformats.org/markup-compatibility/2006">
              <mc:Choice xmlns:v="urn:schemas-microsoft-com:vml" Requires="v">
                <p:oleObj spid="_x0000_s43036" name="Equation" r:id="rId7" imgW="787320" imgH="228600" progId="Equation.DSMT4">
                  <p:embed/>
                </p:oleObj>
              </mc:Choice>
              <mc:Fallback>
                <p:oleObj name="Equation" r:id="rId7" imgW="78732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5638800"/>
                        <a:ext cx="21336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9" name="AutoShape 9"/>
          <p:cNvSpPr>
            <a:spLocks noChangeArrowheads="1"/>
          </p:cNvSpPr>
          <p:nvPr/>
        </p:nvSpPr>
        <p:spPr bwMode="auto">
          <a:xfrm>
            <a:off x="3886200" y="5029200"/>
            <a:ext cx="1447800" cy="304800"/>
          </a:xfrm>
          <a:prstGeom prst="leftRightArrow">
            <a:avLst>
              <a:gd name="adj1" fmla="val 50000"/>
              <a:gd name="adj2" fmla="val 95000"/>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88640"/>
            <a:ext cx="6553200" cy="648072"/>
          </a:xfrm>
        </p:spPr>
        <p:txBody>
          <a:bodyPr/>
          <a:lstStyle/>
          <a:p>
            <a:r>
              <a:rPr lang="zh-CN" altLang="en-US" dirty="0"/>
              <a:t>小  结</a:t>
            </a:r>
          </a:p>
        </p:txBody>
      </p:sp>
      <p:sp>
        <p:nvSpPr>
          <p:cNvPr id="27651" name="Text Box 3"/>
          <p:cNvSpPr txBox="1">
            <a:spLocks noChangeArrowheads="1"/>
          </p:cNvSpPr>
          <p:nvPr/>
        </p:nvSpPr>
        <p:spPr bwMode="auto">
          <a:xfrm>
            <a:off x="533400" y="1143000"/>
            <a:ext cx="1828800" cy="519113"/>
          </a:xfrm>
          <a:prstGeom prst="rect">
            <a:avLst/>
          </a:prstGeom>
          <a:solidFill>
            <a:schemeClr val="bg1">
              <a:lumMod val="75000"/>
              <a:alpha val="50000"/>
            </a:schemeClr>
          </a:solidFill>
          <a:ln w="9525">
            <a:noFill/>
            <a:miter lim="800000"/>
            <a:headEnd/>
            <a:tailEnd/>
          </a:ln>
          <a:effectLst/>
        </p:spPr>
        <p:txBody>
          <a:bodyPr>
            <a:spAutoFit/>
          </a:bodyPr>
          <a:lstStyle/>
          <a:p>
            <a:pPr>
              <a:spcBef>
                <a:spcPct val="50000"/>
              </a:spcBef>
            </a:pPr>
            <a:r>
              <a:rPr kumimoji="1" lang="zh-CN" altLang="en-US" sz="2800" b="1" dirty="0">
                <a:latin typeface="Times New Roman" pitchFamily="18" charset="0"/>
                <a:ea typeface="楷体_GB2312" pitchFamily="49" charset="-122"/>
              </a:rPr>
              <a:t>基本概念：</a:t>
            </a:r>
          </a:p>
        </p:txBody>
      </p:sp>
      <p:sp>
        <p:nvSpPr>
          <p:cNvPr id="27652" name="Text Box 4"/>
          <p:cNvSpPr txBox="1">
            <a:spLocks noChangeArrowheads="1"/>
          </p:cNvSpPr>
          <p:nvPr/>
        </p:nvSpPr>
        <p:spPr bwMode="auto">
          <a:xfrm>
            <a:off x="533400" y="1676400"/>
            <a:ext cx="8077200" cy="946150"/>
          </a:xfrm>
          <a:prstGeom prst="rect">
            <a:avLst/>
          </a:prstGeom>
          <a:noFill/>
          <a:ln w="9525">
            <a:noFill/>
            <a:miter lim="800000"/>
            <a:headEnd/>
            <a:tailEnd/>
          </a:ln>
          <a:effectLst/>
        </p:spPr>
        <p:txBody>
          <a:bodyPr>
            <a:spAutoFit/>
          </a:bodyPr>
          <a:lstStyle/>
          <a:p>
            <a:pPr>
              <a:spcBef>
                <a:spcPct val="50000"/>
              </a:spcBef>
              <a:buFontTx/>
              <a:buChar char="•"/>
            </a:pPr>
            <a:r>
              <a:rPr kumimoji="1" lang="zh-CN" altLang="en-US" sz="2800" b="1">
                <a:latin typeface="Times New Roman" pitchFamily="18" charset="0"/>
                <a:ea typeface="楷体_GB2312" pitchFamily="49" charset="-122"/>
              </a:rPr>
              <a:t>动力系统、保守系统、耗散系统、连续系统、离散系统、辛映射、哈密顿矩阵、辛矩阵</a:t>
            </a:r>
          </a:p>
        </p:txBody>
      </p:sp>
      <p:sp>
        <p:nvSpPr>
          <p:cNvPr id="27653" name="Rectangle 5"/>
          <p:cNvSpPr>
            <a:spLocks noGrp="1" noChangeArrowheads="1"/>
          </p:cNvSpPr>
          <p:nvPr>
            <p:ph type="body" idx="1"/>
          </p:nvPr>
        </p:nvSpPr>
        <p:spPr bwMode="auto">
          <a:xfrm>
            <a:off x="609600" y="5029200"/>
            <a:ext cx="7772400" cy="1143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zh-CN" altLang="en-US" sz="2800" b="1" dirty="0">
                <a:latin typeface="楷体_GB2312" pitchFamily="49" charset="-122"/>
                <a:ea typeface="楷体_GB2312" pitchFamily="49" charset="-122"/>
              </a:rPr>
              <a:t>判断一个动力系统是保守还是耗散</a:t>
            </a:r>
          </a:p>
        </p:txBody>
      </p:sp>
      <p:sp>
        <p:nvSpPr>
          <p:cNvPr id="27654" name="Text Box 6"/>
          <p:cNvSpPr txBox="1">
            <a:spLocks noChangeArrowheads="1"/>
          </p:cNvSpPr>
          <p:nvPr/>
        </p:nvSpPr>
        <p:spPr bwMode="auto">
          <a:xfrm>
            <a:off x="609600" y="4343400"/>
            <a:ext cx="1828800" cy="519113"/>
          </a:xfrm>
          <a:prstGeom prst="rect">
            <a:avLst/>
          </a:prstGeom>
          <a:solidFill>
            <a:schemeClr val="bg1">
              <a:lumMod val="75000"/>
              <a:alpha val="50000"/>
            </a:schemeClr>
          </a:solidFill>
          <a:ln w="9525">
            <a:noFill/>
            <a:miter lim="800000"/>
            <a:headEnd/>
            <a:tailEnd/>
          </a:ln>
          <a:effectLst/>
        </p:spPr>
        <p:txBody>
          <a:bodyPr>
            <a:spAutoFit/>
          </a:bodyPr>
          <a:lstStyle/>
          <a:p>
            <a:pPr>
              <a:spcBef>
                <a:spcPct val="50000"/>
              </a:spcBef>
            </a:pPr>
            <a:r>
              <a:rPr kumimoji="1" lang="zh-CN" altLang="en-US" sz="2800" b="1" dirty="0">
                <a:latin typeface="Times New Roman" pitchFamily="18" charset="0"/>
                <a:ea typeface="楷体_GB2312" pitchFamily="49" charset="-122"/>
              </a:rPr>
              <a:t>基本方法：</a:t>
            </a:r>
          </a:p>
        </p:txBody>
      </p:sp>
      <p:sp>
        <p:nvSpPr>
          <p:cNvPr id="27655" name="Text Box 7"/>
          <p:cNvSpPr txBox="1">
            <a:spLocks noChangeArrowheads="1"/>
          </p:cNvSpPr>
          <p:nvPr/>
        </p:nvSpPr>
        <p:spPr bwMode="auto">
          <a:xfrm>
            <a:off x="457200" y="3429000"/>
            <a:ext cx="8229600" cy="519113"/>
          </a:xfrm>
          <a:prstGeom prst="rect">
            <a:avLst/>
          </a:prstGeom>
          <a:noFill/>
          <a:ln w="9525">
            <a:noFill/>
            <a:miter lim="800000"/>
            <a:headEnd/>
            <a:tailEnd/>
          </a:ln>
          <a:effectLst/>
        </p:spPr>
        <p:txBody>
          <a:bodyPr>
            <a:spAutoFit/>
          </a:bodyPr>
          <a:lstStyle/>
          <a:p>
            <a:pPr>
              <a:spcBef>
                <a:spcPct val="50000"/>
              </a:spcBef>
              <a:buFontTx/>
              <a:buChar char="•"/>
            </a:pPr>
            <a:r>
              <a:rPr kumimoji="1" lang="zh-CN" altLang="en-US" sz="2800" b="1">
                <a:latin typeface="楷体_GB2312" pitchFamily="49" charset="-122"/>
                <a:ea typeface="楷体_GB2312" pitchFamily="49" charset="-122"/>
              </a:rPr>
              <a:t>哈密顿矩阵的特征根、辛矩阵的特征根情况</a:t>
            </a:r>
          </a:p>
        </p:txBody>
      </p:sp>
      <p:sp>
        <p:nvSpPr>
          <p:cNvPr id="27656" name="Text Box 8"/>
          <p:cNvSpPr txBox="1">
            <a:spLocks noChangeArrowheads="1"/>
          </p:cNvSpPr>
          <p:nvPr/>
        </p:nvSpPr>
        <p:spPr bwMode="auto">
          <a:xfrm>
            <a:off x="457200" y="2743200"/>
            <a:ext cx="1828800" cy="519113"/>
          </a:xfrm>
          <a:prstGeom prst="rect">
            <a:avLst/>
          </a:prstGeom>
          <a:solidFill>
            <a:schemeClr val="bg1">
              <a:lumMod val="75000"/>
              <a:alpha val="50000"/>
            </a:schemeClr>
          </a:solidFill>
          <a:ln w="9525">
            <a:noFill/>
            <a:miter lim="800000"/>
            <a:headEnd/>
            <a:tailEnd/>
          </a:ln>
          <a:effectLst/>
        </p:spPr>
        <p:txBody>
          <a:bodyPr>
            <a:spAutoFit/>
          </a:bodyPr>
          <a:lstStyle/>
          <a:p>
            <a:pPr>
              <a:spcBef>
                <a:spcPct val="50000"/>
              </a:spcBef>
            </a:pPr>
            <a:r>
              <a:rPr kumimoji="1" lang="zh-CN" altLang="en-US" sz="2800" b="1" dirty="0">
                <a:latin typeface="Times New Roman" pitchFamily="18" charset="0"/>
                <a:ea typeface="楷体_GB2312" pitchFamily="49" charset="-122"/>
              </a:rPr>
              <a:t>基本知识：</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ox(in)">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box(in)">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box(in)">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656"/>
                                        </p:tgtEl>
                                        <p:attrNameLst>
                                          <p:attrName>style.visibility</p:attrName>
                                        </p:attrNameLst>
                                      </p:cBhvr>
                                      <p:to>
                                        <p:strVal val="visible"/>
                                      </p:to>
                                    </p:set>
                                    <p:animEffect transition="in" filter="box(in)">
                                      <p:cBhvr>
                                        <p:cTn id="22" dur="500"/>
                                        <p:tgtEl>
                                          <p:spTgt spid="2765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655"/>
                                        </p:tgtEl>
                                        <p:attrNameLst>
                                          <p:attrName>style.visibility</p:attrName>
                                        </p:attrNameLst>
                                      </p:cBhvr>
                                      <p:to>
                                        <p:strVal val="visible"/>
                                      </p:to>
                                    </p:set>
                                    <p:animEffect transition="in" filter="box(in)">
                                      <p:cBhvr>
                                        <p:cTn id="27" dur="500"/>
                                        <p:tgtEl>
                                          <p:spTgt spid="2765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654"/>
                                        </p:tgtEl>
                                        <p:attrNameLst>
                                          <p:attrName>style.visibility</p:attrName>
                                        </p:attrNameLst>
                                      </p:cBhvr>
                                      <p:to>
                                        <p:strVal val="visible"/>
                                      </p:to>
                                    </p:set>
                                    <p:animEffect transition="in" filter="box(in)">
                                      <p:cBhvr>
                                        <p:cTn id="32" dur="500"/>
                                        <p:tgtEl>
                                          <p:spTgt spid="2765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7653">
                                            <p:txEl>
                                              <p:pRg st="0" end="0"/>
                                            </p:txEl>
                                          </p:spTgt>
                                        </p:tgtEl>
                                        <p:attrNameLst>
                                          <p:attrName>style.visibility</p:attrName>
                                        </p:attrNameLst>
                                      </p:cBhvr>
                                      <p:to>
                                        <p:strVal val="visible"/>
                                      </p:to>
                                    </p:set>
                                    <p:animEffect transition="in" filter="box(in)">
                                      <p:cBhvr>
                                        <p:cTn id="37" dur="500"/>
                                        <p:tgtEl>
                                          <p:spTgt spid="276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nimBg="1" autoUpdateAnimBg="0"/>
      <p:bldP spid="27652" grpId="0" autoUpdateAnimBg="0"/>
      <p:bldP spid="27653" grpId="0" build="p" autoUpdateAnimBg="0"/>
      <p:bldP spid="27654" grpId="0" animBg="1" autoUpdateAnimBg="0"/>
      <p:bldP spid="27655" grpId="0" autoUpdateAnimBg="0"/>
      <p:bldP spid="2765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t>6.1.1 </a:t>
            </a:r>
            <a:r>
              <a:rPr lang="zh-CN" altLang="en-US"/>
              <a:t>连续动力系统和离散动力系统</a:t>
            </a:r>
          </a:p>
        </p:txBody>
      </p:sp>
      <p:sp>
        <p:nvSpPr>
          <p:cNvPr id="14340" name="Text Box 4"/>
          <p:cNvSpPr txBox="1">
            <a:spLocks noChangeArrowheads="1"/>
          </p:cNvSpPr>
          <p:nvPr/>
        </p:nvSpPr>
        <p:spPr bwMode="auto">
          <a:xfrm>
            <a:off x="6515100" y="4005263"/>
            <a:ext cx="1441450" cy="485775"/>
          </a:xfrm>
          <a:prstGeom prst="rect">
            <a:avLst/>
          </a:prstGeom>
          <a:noFill/>
          <a:ln w="28575">
            <a:solidFill>
              <a:schemeClr val="tx1"/>
            </a:solidFill>
            <a:miter lim="800000"/>
            <a:headEnd/>
            <a:tailEnd/>
          </a:ln>
          <a:effectLst/>
        </p:spPr>
        <p:txBody>
          <a:bodyPr>
            <a:spAutoFit/>
          </a:bodyPr>
          <a:lstStyle/>
          <a:p>
            <a:pPr algn="ctr">
              <a:spcBef>
                <a:spcPct val="50000"/>
              </a:spcBef>
            </a:pPr>
            <a:r>
              <a:rPr lang="zh-CN" altLang="en-US" sz="2400" b="1"/>
              <a:t>力学系统</a:t>
            </a:r>
          </a:p>
        </p:txBody>
      </p:sp>
      <p:sp>
        <p:nvSpPr>
          <p:cNvPr id="14341" name="Text Box 5"/>
          <p:cNvSpPr txBox="1">
            <a:spLocks noChangeArrowheads="1"/>
          </p:cNvSpPr>
          <p:nvPr/>
        </p:nvSpPr>
        <p:spPr bwMode="auto">
          <a:xfrm>
            <a:off x="6011863" y="4833938"/>
            <a:ext cx="863600" cy="485775"/>
          </a:xfrm>
          <a:prstGeom prst="rect">
            <a:avLst/>
          </a:prstGeom>
          <a:noFill/>
          <a:ln w="28575">
            <a:solidFill>
              <a:srgbClr val="0000FF"/>
            </a:solidFill>
            <a:miter lim="800000"/>
            <a:headEnd/>
            <a:tailEnd/>
          </a:ln>
          <a:effectLst/>
        </p:spPr>
        <p:txBody>
          <a:bodyPr>
            <a:spAutoFit/>
          </a:bodyPr>
          <a:lstStyle/>
          <a:p>
            <a:pPr algn="ctr">
              <a:spcBef>
                <a:spcPct val="50000"/>
              </a:spcBef>
            </a:pPr>
            <a:r>
              <a:rPr lang="zh-CN" altLang="en-US" sz="2400" b="1"/>
              <a:t>状态</a:t>
            </a:r>
          </a:p>
        </p:txBody>
      </p:sp>
      <p:sp>
        <p:nvSpPr>
          <p:cNvPr id="14342" name="Text Box 6"/>
          <p:cNvSpPr txBox="1">
            <a:spLocks noChangeArrowheads="1"/>
          </p:cNvSpPr>
          <p:nvPr/>
        </p:nvSpPr>
        <p:spPr bwMode="auto">
          <a:xfrm>
            <a:off x="7667625" y="4868863"/>
            <a:ext cx="863600" cy="485775"/>
          </a:xfrm>
          <a:prstGeom prst="rect">
            <a:avLst/>
          </a:prstGeom>
          <a:noFill/>
          <a:ln w="28575">
            <a:solidFill>
              <a:srgbClr val="008000"/>
            </a:solidFill>
            <a:miter lim="800000"/>
            <a:headEnd/>
            <a:tailEnd/>
          </a:ln>
          <a:effectLst/>
        </p:spPr>
        <p:txBody>
          <a:bodyPr>
            <a:spAutoFit/>
          </a:bodyPr>
          <a:lstStyle/>
          <a:p>
            <a:pPr algn="ctr">
              <a:spcBef>
                <a:spcPct val="50000"/>
              </a:spcBef>
            </a:pPr>
            <a:r>
              <a:rPr lang="zh-CN" altLang="en-US" sz="2400" b="1"/>
              <a:t>变化</a:t>
            </a:r>
          </a:p>
        </p:txBody>
      </p:sp>
      <p:sp>
        <p:nvSpPr>
          <p:cNvPr id="14343" name="Text Box 7"/>
          <p:cNvSpPr txBox="1">
            <a:spLocks noChangeArrowheads="1"/>
          </p:cNvSpPr>
          <p:nvPr/>
        </p:nvSpPr>
        <p:spPr bwMode="auto">
          <a:xfrm>
            <a:off x="5867400" y="5986463"/>
            <a:ext cx="1152525" cy="485775"/>
          </a:xfrm>
          <a:prstGeom prst="rect">
            <a:avLst/>
          </a:prstGeom>
          <a:noFill/>
          <a:ln w="28575">
            <a:solidFill>
              <a:srgbClr val="0000FF"/>
            </a:solidFill>
            <a:miter lim="800000"/>
            <a:headEnd/>
            <a:tailEnd/>
          </a:ln>
          <a:effectLst/>
        </p:spPr>
        <p:txBody>
          <a:bodyPr>
            <a:spAutoFit/>
          </a:bodyPr>
          <a:lstStyle/>
          <a:p>
            <a:pPr algn="ctr">
              <a:spcBef>
                <a:spcPct val="50000"/>
              </a:spcBef>
            </a:pPr>
            <a:r>
              <a:rPr lang="zh-CN" altLang="en-US" sz="2400" b="1"/>
              <a:t>相空间</a:t>
            </a:r>
          </a:p>
        </p:txBody>
      </p:sp>
      <p:sp>
        <p:nvSpPr>
          <p:cNvPr id="14344" name="Text Box 8"/>
          <p:cNvSpPr txBox="1">
            <a:spLocks noChangeArrowheads="1"/>
          </p:cNvSpPr>
          <p:nvPr/>
        </p:nvSpPr>
        <p:spPr bwMode="auto">
          <a:xfrm>
            <a:off x="7629525" y="6021388"/>
            <a:ext cx="974725" cy="485775"/>
          </a:xfrm>
          <a:prstGeom prst="rect">
            <a:avLst/>
          </a:prstGeom>
          <a:noFill/>
          <a:ln w="28575">
            <a:solidFill>
              <a:srgbClr val="008000"/>
            </a:solidFill>
            <a:miter lim="800000"/>
            <a:headEnd/>
            <a:tailEnd/>
          </a:ln>
          <a:effectLst/>
        </p:spPr>
        <p:txBody>
          <a:bodyPr>
            <a:spAutoFit/>
          </a:bodyPr>
          <a:lstStyle/>
          <a:p>
            <a:pPr algn="ctr">
              <a:spcBef>
                <a:spcPct val="50000"/>
              </a:spcBef>
            </a:pPr>
            <a:r>
              <a:rPr lang="zh-CN" altLang="en-US" sz="2400" b="1"/>
              <a:t>相流</a:t>
            </a:r>
          </a:p>
        </p:txBody>
      </p:sp>
      <p:cxnSp>
        <p:nvCxnSpPr>
          <p:cNvPr id="14345" name="AutoShape 9"/>
          <p:cNvCxnSpPr>
            <a:cxnSpLocks noChangeShapeType="1"/>
            <a:stCxn id="14340" idx="2"/>
            <a:endCxn id="14341" idx="0"/>
          </p:cNvCxnSpPr>
          <p:nvPr/>
        </p:nvCxnSpPr>
        <p:spPr bwMode="auto">
          <a:xfrm flipH="1">
            <a:off x="6443663" y="4505325"/>
            <a:ext cx="792162" cy="314325"/>
          </a:xfrm>
          <a:prstGeom prst="straightConnector1">
            <a:avLst/>
          </a:prstGeom>
          <a:noFill/>
          <a:ln w="28575">
            <a:solidFill>
              <a:srgbClr val="0000FF"/>
            </a:solidFill>
            <a:round/>
            <a:headEnd/>
            <a:tailEnd/>
          </a:ln>
          <a:effectLst/>
        </p:spPr>
      </p:cxnSp>
      <p:cxnSp>
        <p:nvCxnSpPr>
          <p:cNvPr id="14346" name="AutoShape 10"/>
          <p:cNvCxnSpPr>
            <a:cxnSpLocks noChangeShapeType="1"/>
            <a:stCxn id="14340" idx="2"/>
            <a:endCxn id="14342" idx="0"/>
          </p:cNvCxnSpPr>
          <p:nvPr/>
        </p:nvCxnSpPr>
        <p:spPr bwMode="auto">
          <a:xfrm>
            <a:off x="7235825" y="4505325"/>
            <a:ext cx="863600" cy="349250"/>
          </a:xfrm>
          <a:prstGeom prst="straightConnector1">
            <a:avLst/>
          </a:prstGeom>
          <a:noFill/>
          <a:ln w="28575">
            <a:solidFill>
              <a:srgbClr val="008000"/>
            </a:solidFill>
            <a:round/>
            <a:headEnd/>
            <a:tailEnd/>
          </a:ln>
          <a:effectLst/>
        </p:spPr>
      </p:cxnSp>
      <p:cxnSp>
        <p:nvCxnSpPr>
          <p:cNvPr id="14347" name="AutoShape 11"/>
          <p:cNvCxnSpPr>
            <a:cxnSpLocks noChangeShapeType="1"/>
            <a:stCxn id="14341" idx="2"/>
            <a:endCxn id="14343" idx="0"/>
          </p:cNvCxnSpPr>
          <p:nvPr/>
        </p:nvCxnSpPr>
        <p:spPr bwMode="auto">
          <a:xfrm>
            <a:off x="6443663" y="5334000"/>
            <a:ext cx="0" cy="638175"/>
          </a:xfrm>
          <a:prstGeom prst="straightConnector1">
            <a:avLst/>
          </a:prstGeom>
          <a:noFill/>
          <a:ln w="28575">
            <a:solidFill>
              <a:srgbClr val="0000FF"/>
            </a:solidFill>
            <a:round/>
            <a:headEnd/>
            <a:tailEnd type="triangle" w="med" len="med"/>
          </a:ln>
          <a:effectLst/>
        </p:spPr>
      </p:cxnSp>
      <p:cxnSp>
        <p:nvCxnSpPr>
          <p:cNvPr id="14348" name="AutoShape 12"/>
          <p:cNvCxnSpPr>
            <a:cxnSpLocks noChangeShapeType="1"/>
            <a:stCxn id="14342" idx="2"/>
            <a:endCxn id="14344" idx="0"/>
          </p:cNvCxnSpPr>
          <p:nvPr/>
        </p:nvCxnSpPr>
        <p:spPr bwMode="auto">
          <a:xfrm>
            <a:off x="8099425" y="5368925"/>
            <a:ext cx="17463" cy="638175"/>
          </a:xfrm>
          <a:prstGeom prst="straightConnector1">
            <a:avLst/>
          </a:prstGeom>
          <a:noFill/>
          <a:ln w="28575">
            <a:solidFill>
              <a:srgbClr val="008000"/>
            </a:solidFill>
            <a:round/>
            <a:headEnd/>
            <a:tailEnd type="triangle" w="med" len="med"/>
          </a:ln>
          <a:effectLst/>
        </p:spPr>
      </p:cxnSp>
      <p:sp>
        <p:nvSpPr>
          <p:cNvPr id="14349" name="Rectangle 13"/>
          <p:cNvSpPr>
            <a:spLocks noChangeArrowheads="1"/>
          </p:cNvSpPr>
          <p:nvPr/>
        </p:nvSpPr>
        <p:spPr bwMode="auto">
          <a:xfrm>
            <a:off x="5722938" y="4724400"/>
            <a:ext cx="3097212" cy="720725"/>
          </a:xfrm>
          <a:prstGeom prst="rect">
            <a:avLst/>
          </a:prstGeom>
          <a:noFill/>
          <a:ln w="19050">
            <a:solidFill>
              <a:srgbClr val="FF0000"/>
            </a:solidFill>
            <a:prstDash val="dash"/>
            <a:miter lim="800000"/>
            <a:headEnd/>
            <a:tailEnd/>
          </a:ln>
          <a:effectLst/>
        </p:spPr>
        <p:txBody>
          <a:bodyPr wrap="none" anchor="ctr"/>
          <a:lstStyle/>
          <a:p>
            <a:endParaRPr lang="zh-CN" altLang="en-US"/>
          </a:p>
        </p:txBody>
      </p:sp>
      <p:sp>
        <p:nvSpPr>
          <p:cNvPr id="14350" name="AutoShape 14"/>
          <p:cNvSpPr>
            <a:spLocks/>
          </p:cNvSpPr>
          <p:nvPr/>
        </p:nvSpPr>
        <p:spPr bwMode="auto">
          <a:xfrm>
            <a:off x="4427538" y="4160838"/>
            <a:ext cx="863600" cy="852487"/>
          </a:xfrm>
          <a:prstGeom prst="borderCallout2">
            <a:avLst>
              <a:gd name="adj1" fmla="val 13407"/>
              <a:gd name="adj2" fmla="val 108824"/>
              <a:gd name="adj3" fmla="val 13407"/>
              <a:gd name="adj4" fmla="val 128125"/>
              <a:gd name="adj5" fmla="val 61639"/>
              <a:gd name="adj6" fmla="val 148347"/>
            </a:avLst>
          </a:prstGeom>
          <a:noFill/>
          <a:ln w="9525">
            <a:solidFill>
              <a:srgbClr val="FF0000"/>
            </a:solidFill>
            <a:miter lim="800000"/>
            <a:headEnd/>
            <a:tailEnd/>
          </a:ln>
          <a:effectLst/>
        </p:spPr>
        <p:txBody>
          <a:bodyPr/>
          <a:lstStyle/>
          <a:p>
            <a:pPr algn="ctr"/>
            <a:r>
              <a:rPr lang="zh-CN" altLang="en-US" sz="2400" b="1">
                <a:solidFill>
                  <a:srgbClr val="FF0000"/>
                </a:solidFill>
              </a:rPr>
              <a:t>动力系统</a:t>
            </a:r>
          </a:p>
        </p:txBody>
      </p:sp>
      <p:graphicFrame>
        <p:nvGraphicFramePr>
          <p:cNvPr id="14351" name="Object 15"/>
          <p:cNvGraphicFramePr>
            <a:graphicFrameLocks noChangeAspect="1"/>
          </p:cNvGraphicFramePr>
          <p:nvPr/>
        </p:nvGraphicFramePr>
        <p:xfrm>
          <a:off x="395288" y="1125538"/>
          <a:ext cx="8620125" cy="1798637"/>
        </p:xfrm>
        <a:graphic>
          <a:graphicData uri="http://schemas.openxmlformats.org/presentationml/2006/ole">
            <mc:AlternateContent xmlns:mc="http://schemas.openxmlformats.org/markup-compatibility/2006">
              <mc:Choice xmlns:v="urn:schemas-microsoft-com:vml" Requires="v">
                <p:oleObj spid="_x0000_s14367" name="Equation" r:id="rId3" imgW="4508280" imgH="939600" progId="Equation.DSMT4">
                  <p:embed/>
                </p:oleObj>
              </mc:Choice>
              <mc:Fallback>
                <p:oleObj name="Equation" r:id="rId3" imgW="4508280" imgH="939600" progId="Equation.DSMT4">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25538"/>
                        <a:ext cx="8620125" cy="179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52" name="Object 16"/>
          <p:cNvGraphicFramePr>
            <a:graphicFrameLocks noChangeAspect="1"/>
          </p:cNvGraphicFramePr>
          <p:nvPr/>
        </p:nvGraphicFramePr>
        <p:xfrm>
          <a:off x="468313" y="4221163"/>
          <a:ext cx="3568700" cy="2235200"/>
        </p:xfrm>
        <a:graphic>
          <a:graphicData uri="http://schemas.openxmlformats.org/presentationml/2006/ole">
            <mc:AlternateContent xmlns:mc="http://schemas.openxmlformats.org/markup-compatibility/2006">
              <mc:Choice xmlns:v="urn:schemas-microsoft-com:vml" Requires="v">
                <p:oleObj spid="_x0000_s14368" name="Equation" r:id="rId5" imgW="1866600" imgH="1168200" progId="Equation.DSMT4">
                  <p:embed/>
                </p:oleObj>
              </mc:Choice>
              <mc:Fallback>
                <p:oleObj name="Equation" r:id="rId5" imgW="1866600" imgH="1168200" progId="Equation.DSMT4">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221163"/>
                        <a:ext cx="356870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t>6.1.1 </a:t>
            </a:r>
            <a:r>
              <a:rPr lang="zh-CN" altLang="en-US"/>
              <a:t>连续动力系统和离散动力系统</a:t>
            </a:r>
          </a:p>
        </p:txBody>
      </p:sp>
      <p:graphicFrame>
        <p:nvGraphicFramePr>
          <p:cNvPr id="15364" name="Object 4"/>
          <p:cNvGraphicFramePr>
            <a:graphicFrameLocks noChangeAspect="1"/>
          </p:cNvGraphicFramePr>
          <p:nvPr/>
        </p:nvGraphicFramePr>
        <p:xfrm>
          <a:off x="395288" y="4383088"/>
          <a:ext cx="8135937" cy="2430462"/>
        </p:xfrm>
        <a:graphic>
          <a:graphicData uri="http://schemas.openxmlformats.org/presentationml/2006/ole">
            <mc:AlternateContent xmlns:mc="http://schemas.openxmlformats.org/markup-compatibility/2006">
              <mc:Choice xmlns:v="urn:schemas-microsoft-com:vml" Requires="v">
                <p:oleObj spid="_x0000_s15388" name="Equation" r:id="rId3" imgW="4254480" imgH="1269720" progId="Equation.DSMT4">
                  <p:embed/>
                </p:oleObj>
              </mc:Choice>
              <mc:Fallback>
                <p:oleObj name="Equation" r:id="rId3" imgW="4254480" imgH="126972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383088"/>
                        <a:ext cx="8135937" cy="243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5"/>
          <p:cNvGraphicFramePr>
            <a:graphicFrameLocks noChangeAspect="1"/>
          </p:cNvGraphicFramePr>
          <p:nvPr/>
        </p:nvGraphicFramePr>
        <p:xfrm>
          <a:off x="395288" y="1958975"/>
          <a:ext cx="7140575" cy="2333625"/>
        </p:xfrm>
        <a:graphic>
          <a:graphicData uri="http://schemas.openxmlformats.org/presentationml/2006/ole">
            <mc:AlternateContent xmlns:mc="http://schemas.openxmlformats.org/markup-compatibility/2006">
              <mc:Choice xmlns:v="urn:schemas-microsoft-com:vml" Requires="v">
                <p:oleObj spid="_x0000_s15389" name="Equation" r:id="rId5" imgW="3733560" imgH="1218960" progId="Equation.DSMT4">
                  <p:embed/>
                </p:oleObj>
              </mc:Choice>
              <mc:Fallback>
                <p:oleObj name="Equation" r:id="rId5" imgW="3733560" imgH="121896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958975"/>
                        <a:ext cx="7140575" cy="233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6"/>
          <p:cNvGraphicFramePr>
            <a:graphicFrameLocks noChangeAspect="1"/>
          </p:cNvGraphicFramePr>
          <p:nvPr/>
        </p:nvGraphicFramePr>
        <p:xfrm>
          <a:off x="395288" y="1041400"/>
          <a:ext cx="7334250" cy="874713"/>
        </p:xfrm>
        <a:graphic>
          <a:graphicData uri="http://schemas.openxmlformats.org/presentationml/2006/ole">
            <mc:AlternateContent xmlns:mc="http://schemas.openxmlformats.org/markup-compatibility/2006">
              <mc:Choice xmlns:v="urn:schemas-microsoft-com:vml" Requires="v">
                <p:oleObj spid="_x0000_s15390" name="Equation" r:id="rId7" imgW="3835080" imgH="457200" progId="Equation.DSMT4">
                  <p:embed/>
                </p:oleObj>
              </mc:Choice>
              <mc:Fallback>
                <p:oleObj name="Equation" r:id="rId7" imgW="3835080" imgH="4572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041400"/>
                        <a:ext cx="733425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linds(horizontal)">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blinds(horizontal)">
                                      <p:cBhvr>
                                        <p:cTn id="12"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9" name="Object 5"/>
          <p:cNvGraphicFramePr>
            <a:graphicFrameLocks noChangeAspect="1"/>
          </p:cNvGraphicFramePr>
          <p:nvPr>
            <p:extLst>
              <p:ext uri="{D42A27DB-BD31-4B8C-83A1-F6EECF244321}">
                <p14:modId xmlns:p14="http://schemas.microsoft.com/office/powerpoint/2010/main" val="2553914605"/>
              </p:ext>
            </p:extLst>
          </p:nvPr>
        </p:nvGraphicFramePr>
        <p:xfrm>
          <a:off x="468313" y="3500438"/>
          <a:ext cx="8070850" cy="3035300"/>
        </p:xfrm>
        <a:graphic>
          <a:graphicData uri="http://schemas.openxmlformats.org/presentationml/2006/ole">
            <mc:AlternateContent xmlns:mc="http://schemas.openxmlformats.org/markup-compatibility/2006">
              <mc:Choice xmlns:v="urn:schemas-microsoft-com:vml" Requires="v">
                <p:oleObj spid="_x0000_s16415" name="Equation" r:id="rId3" imgW="4343400" imgH="1638000" progId="Equation.DSMT4">
                  <p:embed/>
                </p:oleObj>
              </mc:Choice>
              <mc:Fallback>
                <p:oleObj name="Equation" r:id="rId3" imgW="4343400" imgH="1638000" progId="Equation.DSMT4">
                  <p:embed/>
                  <p:pic>
                    <p:nvPicPr>
                      <p:cNvPr id="0" name="Picture 5"/>
                      <p:cNvPicPr>
                        <a:picLocks noChangeAspect="1" noChangeArrowheads="1"/>
                      </p:cNvPicPr>
                      <p:nvPr/>
                    </p:nvPicPr>
                    <p:blipFill>
                      <a:blip r:embed="rId4"/>
                      <a:srcRect/>
                      <a:stretch>
                        <a:fillRect/>
                      </a:stretch>
                    </p:blipFill>
                    <p:spPr bwMode="auto">
                      <a:xfrm>
                        <a:off x="468313" y="3500438"/>
                        <a:ext cx="8070850" cy="303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6" name="Rectangle 2"/>
          <p:cNvSpPr>
            <a:spLocks noGrp="1" noChangeArrowheads="1"/>
          </p:cNvSpPr>
          <p:nvPr>
            <p:ph type="title"/>
          </p:nvPr>
        </p:nvSpPr>
        <p:spPr/>
        <p:txBody>
          <a:bodyPr/>
          <a:lstStyle/>
          <a:p>
            <a:r>
              <a:rPr lang="en-US" altLang="zh-CN"/>
              <a:t>6.1.1 </a:t>
            </a:r>
            <a:r>
              <a:rPr lang="zh-CN" altLang="en-US"/>
              <a:t>连续动力系统和离散动力系统</a:t>
            </a:r>
          </a:p>
        </p:txBody>
      </p:sp>
      <p:graphicFrame>
        <p:nvGraphicFramePr>
          <p:cNvPr id="16388" name="Object 4"/>
          <p:cNvGraphicFramePr>
            <a:graphicFrameLocks noChangeAspect="1"/>
          </p:cNvGraphicFramePr>
          <p:nvPr/>
        </p:nvGraphicFramePr>
        <p:xfrm>
          <a:off x="395288" y="1052513"/>
          <a:ext cx="8447087" cy="2146300"/>
        </p:xfrm>
        <a:graphic>
          <a:graphicData uri="http://schemas.openxmlformats.org/presentationml/2006/ole">
            <mc:AlternateContent xmlns:mc="http://schemas.openxmlformats.org/markup-compatibility/2006">
              <mc:Choice xmlns:v="urn:schemas-microsoft-com:vml" Requires="v">
                <p:oleObj spid="_x0000_s16416" name="Equation" r:id="rId5" imgW="4546440" imgH="1155600" progId="Equation.DSMT4">
                  <p:embed/>
                </p:oleObj>
              </mc:Choice>
              <mc:Fallback>
                <p:oleObj name="Equation" r:id="rId5" imgW="4546440" imgH="11556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052513"/>
                        <a:ext cx="8447087" cy="214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6"/>
          <p:cNvGraphicFramePr>
            <a:graphicFrameLocks noChangeAspect="1"/>
          </p:cNvGraphicFramePr>
          <p:nvPr>
            <p:extLst>
              <p:ext uri="{D42A27DB-BD31-4B8C-83A1-F6EECF244321}">
                <p14:modId xmlns:p14="http://schemas.microsoft.com/office/powerpoint/2010/main" val="1672496368"/>
              </p:ext>
            </p:extLst>
          </p:nvPr>
        </p:nvGraphicFramePr>
        <p:xfrm>
          <a:off x="5705475" y="3975100"/>
          <a:ext cx="3043238" cy="2767013"/>
        </p:xfrm>
        <a:graphic>
          <a:graphicData uri="http://schemas.openxmlformats.org/presentationml/2006/ole">
            <mc:AlternateContent xmlns:mc="http://schemas.openxmlformats.org/markup-compatibility/2006">
              <mc:Choice xmlns:v="urn:schemas-microsoft-com:vml" Requires="v">
                <p:oleObj spid="_x0000_s16417" name="Equation" r:id="rId7" imgW="1676160" imgH="1523880" progId="Equation.DSMT4">
                  <p:embed/>
                </p:oleObj>
              </mc:Choice>
              <mc:Fallback>
                <p:oleObj name="Equation" r:id="rId7" imgW="1676160" imgH="15238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5475" y="3975100"/>
                        <a:ext cx="3043238" cy="2767013"/>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linds(horizontal)">
                                      <p:cBhvr>
                                        <p:cTn id="7" dur="500"/>
                                        <p:tgtEl>
                                          <p:spTgt spid="16389"/>
                                        </p:tgtEl>
                                      </p:cBhvr>
                                    </p:animEffect>
                                  </p:childTnLst>
                                </p:cTn>
                              </p:par>
                              <p:par>
                                <p:cTn id="8" presetID="3" presetClass="entr" presetSubtype="10" fill="hold"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blinds(horizontal)">
                                      <p:cBhvr>
                                        <p:cTn id="10"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t>6.1.1 </a:t>
            </a:r>
            <a:r>
              <a:rPr lang="zh-CN" altLang="en-US"/>
              <a:t>连续动力系统和离散动力系统</a:t>
            </a:r>
          </a:p>
        </p:txBody>
      </p:sp>
      <p:graphicFrame>
        <p:nvGraphicFramePr>
          <p:cNvPr id="17412" name="Object 4"/>
          <p:cNvGraphicFramePr>
            <a:graphicFrameLocks noChangeAspect="1"/>
          </p:cNvGraphicFramePr>
          <p:nvPr/>
        </p:nvGraphicFramePr>
        <p:xfrm>
          <a:off x="436563" y="1055688"/>
          <a:ext cx="8096250" cy="5037137"/>
        </p:xfrm>
        <a:graphic>
          <a:graphicData uri="http://schemas.openxmlformats.org/presentationml/2006/ole">
            <mc:AlternateContent xmlns:mc="http://schemas.openxmlformats.org/markup-compatibility/2006">
              <mc:Choice xmlns:v="urn:schemas-microsoft-com:vml" Requires="v">
                <p:oleObj spid="_x0000_s17431" name="Equation" r:id="rId3" imgW="4356000" imgH="2717640" progId="Equation.DSMT4">
                  <p:embed/>
                </p:oleObj>
              </mc:Choice>
              <mc:Fallback>
                <p:oleObj name="Equation" r:id="rId3" imgW="4356000" imgH="271764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3" y="1055688"/>
                        <a:ext cx="8096250" cy="5037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6" name="Object 8"/>
          <p:cNvGraphicFramePr>
            <a:graphicFrameLocks noChangeAspect="1"/>
          </p:cNvGraphicFramePr>
          <p:nvPr/>
        </p:nvGraphicFramePr>
        <p:xfrm>
          <a:off x="385763" y="6221413"/>
          <a:ext cx="7786687" cy="376237"/>
        </p:xfrm>
        <a:graphic>
          <a:graphicData uri="http://schemas.openxmlformats.org/presentationml/2006/ole">
            <mc:AlternateContent xmlns:mc="http://schemas.openxmlformats.org/markup-compatibility/2006">
              <mc:Choice xmlns:v="urn:schemas-microsoft-com:vml" Requires="v">
                <p:oleObj spid="_x0000_s17432" name="Equation" r:id="rId5" imgW="4190760" imgH="203040" progId="Equation.DSMT4">
                  <p:embed/>
                </p:oleObj>
              </mc:Choice>
              <mc:Fallback>
                <p:oleObj name="Equation" r:id="rId5" imgW="4190760" imgH="20304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6221413"/>
                        <a:ext cx="7786687"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blinds(horizontal)">
                                      <p:cBhvr>
                                        <p:cTn id="7"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t>6.1.1 </a:t>
            </a:r>
            <a:r>
              <a:rPr lang="zh-CN" altLang="en-US"/>
              <a:t>连续动力系统和离散动力系统</a:t>
            </a:r>
          </a:p>
        </p:txBody>
      </p:sp>
      <p:graphicFrame>
        <p:nvGraphicFramePr>
          <p:cNvPr id="8197" name="Object 5"/>
          <p:cNvGraphicFramePr>
            <a:graphicFrameLocks noChangeAspect="1"/>
          </p:cNvGraphicFramePr>
          <p:nvPr/>
        </p:nvGraphicFramePr>
        <p:xfrm>
          <a:off x="395288" y="968375"/>
          <a:ext cx="8164512" cy="2965450"/>
        </p:xfrm>
        <a:graphic>
          <a:graphicData uri="http://schemas.openxmlformats.org/presentationml/2006/ole">
            <mc:AlternateContent xmlns:mc="http://schemas.openxmlformats.org/markup-compatibility/2006">
              <mc:Choice xmlns:v="urn:schemas-microsoft-com:vml" Requires="v">
                <p:oleObj spid="_x0000_s8246" name="Equation" r:id="rId4" imgW="4394160" imgH="1600200" progId="Equation.DSMT4">
                  <p:embed/>
                </p:oleObj>
              </mc:Choice>
              <mc:Fallback>
                <p:oleObj name="Equation" r:id="rId4" imgW="4394160" imgH="16002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968375"/>
                        <a:ext cx="8164512" cy="296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extLst>
              <p:ext uri="{D42A27DB-BD31-4B8C-83A1-F6EECF244321}">
                <p14:modId xmlns:p14="http://schemas.microsoft.com/office/powerpoint/2010/main" val="2753100506"/>
              </p:ext>
            </p:extLst>
          </p:nvPr>
        </p:nvGraphicFramePr>
        <p:xfrm>
          <a:off x="4643438" y="1952625"/>
          <a:ext cx="4105275" cy="1692275"/>
        </p:xfrm>
        <a:graphic>
          <a:graphicData uri="http://schemas.openxmlformats.org/presentationml/2006/ole">
            <mc:AlternateContent xmlns:mc="http://schemas.openxmlformats.org/markup-compatibility/2006">
              <mc:Choice xmlns:v="urn:schemas-microsoft-com:vml" Requires="v">
                <p:oleObj spid="_x0000_s8247" name="Equation" r:id="rId6" imgW="2273040" imgH="939600" progId="Equation.DSMT4">
                  <p:embed/>
                </p:oleObj>
              </mc:Choice>
              <mc:Fallback>
                <p:oleObj name="Equation" r:id="rId6" imgW="2273040" imgH="9396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1952625"/>
                        <a:ext cx="4105275" cy="1692275"/>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8199" name="Object 7"/>
          <p:cNvGraphicFramePr>
            <a:graphicFrameLocks noChangeAspect="1"/>
          </p:cNvGraphicFramePr>
          <p:nvPr/>
        </p:nvGraphicFramePr>
        <p:xfrm>
          <a:off x="393700" y="4005263"/>
          <a:ext cx="8281988" cy="376237"/>
        </p:xfrm>
        <a:graphic>
          <a:graphicData uri="http://schemas.openxmlformats.org/presentationml/2006/ole">
            <mc:AlternateContent xmlns:mc="http://schemas.openxmlformats.org/markup-compatibility/2006">
              <mc:Choice xmlns:v="urn:schemas-microsoft-com:vml" Requires="v">
                <p:oleObj spid="_x0000_s8248" name="Equation" r:id="rId8" imgW="4457520" imgH="203040" progId="Equation.DSMT4">
                  <p:embed/>
                </p:oleObj>
              </mc:Choice>
              <mc:Fallback>
                <p:oleObj name="Equation" r:id="rId8" imgW="4457520" imgH="20304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700" y="4005263"/>
                        <a:ext cx="8281988"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8"/>
          <p:cNvGraphicFramePr>
            <a:graphicFrameLocks noChangeAspect="1"/>
          </p:cNvGraphicFramePr>
          <p:nvPr/>
        </p:nvGraphicFramePr>
        <p:xfrm>
          <a:off x="385763" y="4508500"/>
          <a:ext cx="7715250" cy="1787525"/>
        </p:xfrm>
        <a:graphic>
          <a:graphicData uri="http://schemas.openxmlformats.org/presentationml/2006/ole">
            <mc:AlternateContent xmlns:mc="http://schemas.openxmlformats.org/markup-compatibility/2006">
              <mc:Choice xmlns:v="urn:schemas-microsoft-com:vml" Requires="v">
                <p:oleObj spid="_x0000_s8249" name="Equation" r:id="rId10" imgW="4152600" imgH="965160" progId="Equation.DSMT4">
                  <p:embed/>
                </p:oleObj>
              </mc:Choice>
              <mc:Fallback>
                <p:oleObj name="Equation" r:id="rId10" imgW="4152600" imgH="96516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763" y="4508500"/>
                        <a:ext cx="771525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10"/>
          <p:cNvGraphicFramePr>
            <a:graphicFrameLocks noChangeAspect="1"/>
          </p:cNvGraphicFramePr>
          <p:nvPr>
            <p:extLst>
              <p:ext uri="{D42A27DB-BD31-4B8C-83A1-F6EECF244321}">
                <p14:modId xmlns:p14="http://schemas.microsoft.com/office/powerpoint/2010/main" val="974410969"/>
              </p:ext>
            </p:extLst>
          </p:nvPr>
        </p:nvGraphicFramePr>
        <p:xfrm>
          <a:off x="5440363" y="4941888"/>
          <a:ext cx="3257550" cy="1279525"/>
        </p:xfrm>
        <a:graphic>
          <a:graphicData uri="http://schemas.openxmlformats.org/presentationml/2006/ole">
            <mc:AlternateContent xmlns:mc="http://schemas.openxmlformats.org/markup-compatibility/2006">
              <mc:Choice xmlns:v="urn:schemas-microsoft-com:vml" Requires="v">
                <p:oleObj spid="_x0000_s8250" name="Equation" r:id="rId12" imgW="1803240" imgH="711000" progId="Equation.DSMT4">
                  <p:embed/>
                </p:oleObj>
              </mc:Choice>
              <mc:Fallback>
                <p:oleObj name="Equation" r:id="rId12" imgW="1803240" imgH="7110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0363" y="4941888"/>
                        <a:ext cx="3257550" cy="1279525"/>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8203" name="Object 11"/>
          <p:cNvGraphicFramePr>
            <a:graphicFrameLocks noChangeAspect="1"/>
          </p:cNvGraphicFramePr>
          <p:nvPr/>
        </p:nvGraphicFramePr>
        <p:xfrm>
          <a:off x="395288" y="6381750"/>
          <a:ext cx="7502525" cy="376238"/>
        </p:xfrm>
        <a:graphic>
          <a:graphicData uri="http://schemas.openxmlformats.org/presentationml/2006/ole">
            <mc:AlternateContent xmlns:mc="http://schemas.openxmlformats.org/markup-compatibility/2006">
              <mc:Choice xmlns:v="urn:schemas-microsoft-com:vml" Requires="v">
                <p:oleObj spid="_x0000_s8251" name="Equation" r:id="rId14" imgW="4038480" imgH="203040" progId="Equation.DSMT4">
                  <p:embed/>
                </p:oleObj>
              </mc:Choice>
              <mc:Fallback>
                <p:oleObj name="Equation" r:id="rId14" imgW="4038480" imgH="203040" progId="Equation.DSMT4">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6381750"/>
                        <a:ext cx="7502525"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linds(horizontal)">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9"/>
                                        </p:tgtEl>
                                        <p:attrNameLst>
                                          <p:attrName>style.visibility</p:attrName>
                                        </p:attrNameLst>
                                      </p:cBhvr>
                                      <p:to>
                                        <p:strVal val="visible"/>
                                      </p:to>
                                    </p:set>
                                    <p:animEffect transition="in" filter="blinds(horizontal)">
                                      <p:cBhvr>
                                        <p:cTn id="12" dur="500"/>
                                        <p:tgtEl>
                                          <p:spTgt spid="819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203"/>
                                        </p:tgtEl>
                                        <p:attrNameLst>
                                          <p:attrName>style.visibility</p:attrName>
                                        </p:attrNameLst>
                                      </p:cBhvr>
                                      <p:to>
                                        <p:strVal val="visible"/>
                                      </p:to>
                                    </p:set>
                                    <p:animEffect transition="in" filter="blinds(horizontal)">
                                      <p:cBhvr>
                                        <p:cTn id="23"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t>6.1.1 </a:t>
            </a:r>
            <a:r>
              <a:rPr lang="zh-CN" altLang="en-US"/>
              <a:t>连续动力系统和离散动力系统</a:t>
            </a:r>
          </a:p>
        </p:txBody>
      </p:sp>
      <p:pic>
        <p:nvPicPr>
          <p:cNvPr id="18436" name="Picture 4" descr="ABC_flow"/>
          <p:cNvPicPr>
            <a:picLocks noChangeAspect="1" noChangeArrowheads="1"/>
          </p:cNvPicPr>
          <p:nvPr/>
        </p:nvPicPr>
        <p:blipFill>
          <a:blip r:embed="rId2"/>
          <a:srcRect/>
          <a:stretch>
            <a:fillRect/>
          </a:stretch>
        </p:blipFill>
        <p:spPr bwMode="auto">
          <a:xfrm>
            <a:off x="1835150" y="1052513"/>
            <a:ext cx="5329238" cy="5264150"/>
          </a:xfrm>
          <a:prstGeom prst="rect">
            <a:avLst/>
          </a:prstGeom>
          <a:noFill/>
          <a:ln w="9525">
            <a:solidFill>
              <a:srgbClr val="FF0000"/>
            </a:solidFill>
            <a:miter lim="800000"/>
            <a:headEnd/>
            <a:tailEnd/>
          </a:ln>
        </p:spPr>
      </p:pic>
      <p:sp>
        <p:nvSpPr>
          <p:cNvPr id="18437" name="Text Box 5"/>
          <p:cNvSpPr txBox="1">
            <a:spLocks noChangeArrowheads="1"/>
          </p:cNvSpPr>
          <p:nvPr/>
        </p:nvSpPr>
        <p:spPr bwMode="auto">
          <a:xfrm>
            <a:off x="1835150" y="6430963"/>
            <a:ext cx="3816350" cy="427037"/>
          </a:xfrm>
          <a:prstGeom prst="rect">
            <a:avLst/>
          </a:prstGeom>
          <a:noFill/>
          <a:ln w="9525">
            <a:noFill/>
            <a:miter lim="800000"/>
            <a:headEnd/>
            <a:tailEnd/>
          </a:ln>
          <a:effectLst/>
        </p:spPr>
        <p:txBody>
          <a:bodyPr>
            <a:spAutoFit/>
          </a:bodyPr>
          <a:lstStyle/>
          <a:p>
            <a:pPr>
              <a:spcBef>
                <a:spcPct val="50000"/>
              </a:spcBef>
            </a:pPr>
            <a:r>
              <a:rPr lang="en-US" altLang="zh-CN" sz="2200">
                <a:solidFill>
                  <a:srgbClr val="0000FF"/>
                </a:solidFill>
                <a:latin typeface="Times New Roman" pitchFamily="18" charset="0"/>
              </a:rPr>
              <a:t>ABC</a:t>
            </a:r>
            <a:r>
              <a:rPr lang="zh-CN" altLang="en-US" sz="2200" b="1">
                <a:solidFill>
                  <a:srgbClr val="0000FF"/>
                </a:solidFill>
              </a:rPr>
              <a:t>流的</a:t>
            </a:r>
            <a:r>
              <a:rPr lang="en-US" altLang="zh-CN" sz="2200">
                <a:solidFill>
                  <a:srgbClr val="0000FF"/>
                </a:solidFill>
                <a:latin typeface="Times New Roman" pitchFamily="18" charset="0"/>
              </a:rPr>
              <a:t>Poincare</a:t>
            </a:r>
            <a:r>
              <a:rPr lang="zh-CN" altLang="en-US" sz="2200" b="1">
                <a:solidFill>
                  <a:srgbClr val="0000FF"/>
                </a:solidFill>
              </a:rPr>
              <a:t>截面</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a:t>6.1.1 </a:t>
            </a:r>
            <a:r>
              <a:rPr lang="zh-CN" altLang="en-US"/>
              <a:t>连续动力系统和离散动力系统</a:t>
            </a:r>
          </a:p>
        </p:txBody>
      </p:sp>
      <p:sp>
        <p:nvSpPr>
          <p:cNvPr id="7175" name="Rectangle 7"/>
          <p:cNvSpPr>
            <a:spLocks noChangeArrowheads="1"/>
          </p:cNvSpPr>
          <p:nvPr/>
        </p:nvSpPr>
        <p:spPr bwMode="auto">
          <a:xfrm>
            <a:off x="250825" y="5734050"/>
            <a:ext cx="8713788" cy="1100138"/>
          </a:xfrm>
          <a:prstGeom prst="rect">
            <a:avLst/>
          </a:prstGeom>
          <a:noFill/>
          <a:ln w="9525">
            <a:noFill/>
            <a:miter lim="800000"/>
            <a:headEnd/>
            <a:tailEnd/>
          </a:ln>
          <a:effectLst/>
        </p:spPr>
        <p:txBody>
          <a:bodyPr>
            <a:spAutoFit/>
          </a:bodyPr>
          <a:lstStyle/>
          <a:p>
            <a:r>
              <a:rPr lang="zh-CN" altLang="en-US" b="1" dirty="0">
                <a:solidFill>
                  <a:srgbClr val="0000FF"/>
                </a:solidFill>
              </a:rPr>
              <a:t>关于</a:t>
            </a:r>
            <a:r>
              <a:rPr lang="en-US" altLang="zh-CN" b="1" dirty="0" err="1">
                <a:solidFill>
                  <a:srgbClr val="0000FF"/>
                </a:solidFill>
              </a:rPr>
              <a:t>Henon</a:t>
            </a:r>
            <a:r>
              <a:rPr lang="zh-CN" altLang="en-US" b="1" dirty="0">
                <a:solidFill>
                  <a:srgbClr val="0000FF"/>
                </a:solidFill>
              </a:rPr>
              <a:t>映射，更多资料可见：</a:t>
            </a:r>
          </a:p>
          <a:p>
            <a:r>
              <a:rPr lang="en-US" altLang="zh-CN" sz="1600" dirty="0"/>
              <a:t>M.Henon,1976, A two-dimensional mapping with a strange attractor, </a:t>
            </a:r>
            <a:r>
              <a:rPr lang="en-US" altLang="zh-CN" sz="1600" i="1" dirty="0" err="1"/>
              <a:t>Comm.Math.Phys</a:t>
            </a:r>
            <a:r>
              <a:rPr lang="en-US" altLang="zh-CN" sz="1600" i="1" dirty="0"/>
              <a:t>.</a:t>
            </a:r>
            <a:r>
              <a:rPr lang="en-US" altLang="zh-CN" sz="1600" dirty="0"/>
              <a:t> </a:t>
            </a:r>
            <a:r>
              <a:rPr lang="en-US" altLang="zh-CN" sz="1600" b="1" dirty="0"/>
              <a:t>50</a:t>
            </a:r>
            <a:r>
              <a:rPr lang="en-US" altLang="zh-CN" sz="1600" dirty="0"/>
              <a:t>, 69</a:t>
            </a:r>
            <a:br>
              <a:rPr lang="en-US" altLang="zh-CN" sz="1600" dirty="0"/>
            </a:br>
            <a:r>
              <a:rPr lang="en-US" altLang="zh-CN" sz="1600" dirty="0">
                <a:solidFill>
                  <a:srgbClr val="0000FF"/>
                </a:solidFill>
                <a:hlinkClick r:id="rId3"/>
              </a:rPr>
              <a:t>http://www.ibiblio.org/e-notes/Chaos/henon.htm</a:t>
            </a:r>
            <a:endParaRPr lang="en-US" altLang="zh-CN" sz="1600" dirty="0">
              <a:solidFill>
                <a:srgbClr val="0000FF"/>
              </a:solidFill>
            </a:endParaRPr>
          </a:p>
          <a:p>
            <a:r>
              <a:rPr lang="en-US" altLang="zh-CN" sz="1600" u="sng" dirty="0">
                <a:solidFill>
                  <a:srgbClr val="0000FF"/>
                </a:solidFill>
                <a:hlinkClick r:id="rId4"/>
              </a:rPr>
              <a:t>http://mathworld.wolfram.com/HenonMap.html</a:t>
            </a:r>
            <a:endParaRPr lang="en-US" altLang="zh-CN" sz="1600" u="sng" dirty="0">
              <a:solidFill>
                <a:srgbClr val="0000FF"/>
              </a:solidFill>
            </a:endParaRPr>
          </a:p>
        </p:txBody>
      </p:sp>
      <p:pic>
        <p:nvPicPr>
          <p:cNvPr id="7176" name="Picture 8" descr="henonmap03"/>
          <p:cNvPicPr>
            <a:picLocks noChangeAspect="1" noChangeArrowheads="1"/>
          </p:cNvPicPr>
          <p:nvPr/>
        </p:nvPicPr>
        <p:blipFill>
          <a:blip r:embed="rId5"/>
          <a:srcRect/>
          <a:stretch>
            <a:fillRect/>
          </a:stretch>
        </p:blipFill>
        <p:spPr bwMode="auto">
          <a:xfrm>
            <a:off x="4427538" y="981075"/>
            <a:ext cx="4445000" cy="2335213"/>
          </a:xfrm>
          <a:prstGeom prst="rect">
            <a:avLst/>
          </a:prstGeom>
          <a:noFill/>
        </p:spPr>
      </p:pic>
      <p:pic>
        <p:nvPicPr>
          <p:cNvPr id="7177" name="Picture 9" descr="henonmap01"/>
          <p:cNvPicPr>
            <a:picLocks noChangeAspect="1" noChangeArrowheads="1"/>
          </p:cNvPicPr>
          <p:nvPr/>
        </p:nvPicPr>
        <p:blipFill>
          <a:blip r:embed="rId6"/>
          <a:srcRect/>
          <a:stretch>
            <a:fillRect/>
          </a:stretch>
        </p:blipFill>
        <p:spPr bwMode="auto">
          <a:xfrm>
            <a:off x="349250" y="1052513"/>
            <a:ext cx="3790950" cy="2362200"/>
          </a:xfrm>
          <a:prstGeom prst="rect">
            <a:avLst/>
          </a:prstGeom>
          <a:noFill/>
        </p:spPr>
      </p:pic>
      <p:pic>
        <p:nvPicPr>
          <p:cNvPr id="7178" name="Picture 10" descr="henonmap02"/>
          <p:cNvPicPr>
            <a:picLocks noChangeAspect="1" noChangeArrowheads="1"/>
          </p:cNvPicPr>
          <p:nvPr/>
        </p:nvPicPr>
        <p:blipFill>
          <a:blip r:embed="rId7"/>
          <a:srcRect/>
          <a:stretch>
            <a:fillRect/>
          </a:stretch>
        </p:blipFill>
        <p:spPr bwMode="auto">
          <a:xfrm>
            <a:off x="4427538" y="3386138"/>
            <a:ext cx="4570412" cy="2706687"/>
          </a:xfrm>
          <a:prstGeom prst="rect">
            <a:avLst/>
          </a:prstGeom>
          <a:noFill/>
        </p:spPr>
      </p:pic>
      <p:graphicFrame>
        <p:nvGraphicFramePr>
          <p:cNvPr id="7179" name="Object 11"/>
          <p:cNvGraphicFramePr>
            <a:graphicFrameLocks noChangeAspect="1"/>
          </p:cNvGraphicFramePr>
          <p:nvPr/>
        </p:nvGraphicFramePr>
        <p:xfrm>
          <a:off x="166688" y="3811588"/>
          <a:ext cx="4260850" cy="1641475"/>
        </p:xfrm>
        <a:graphic>
          <a:graphicData uri="http://schemas.openxmlformats.org/presentationml/2006/ole">
            <mc:AlternateContent xmlns:mc="http://schemas.openxmlformats.org/markup-compatibility/2006">
              <mc:Choice xmlns:v="urn:schemas-microsoft-com:vml" Requires="v">
                <p:oleObj spid="_x0000_s7187" name="Equation" r:id="rId8" imgW="2501640" imgH="965160" progId="Equation.DSMT4">
                  <p:embed/>
                </p:oleObj>
              </mc:Choice>
              <mc:Fallback>
                <p:oleObj name="Equation" r:id="rId8" imgW="2501640" imgH="965160" progId="Equation.DSMT4">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3811588"/>
                        <a:ext cx="4260850" cy="164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self02</Template>
  <TotalTime>2190</TotalTime>
  <Words>534</Words>
  <Application>Microsoft Office PowerPoint</Application>
  <PresentationFormat>全屏显示(4:3)</PresentationFormat>
  <Paragraphs>73</Paragraphs>
  <Slides>24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self02</vt:lpstr>
      <vt:lpstr>Equation</vt:lpstr>
      <vt:lpstr>天体力学基础</vt:lpstr>
      <vt:lpstr>6 保守系统中的有序与混沌运动</vt:lpstr>
      <vt:lpstr>6.1.1 连续动力系统和离散动力系统</vt:lpstr>
      <vt:lpstr>6.1.1 连续动力系统和离散动力系统</vt:lpstr>
      <vt:lpstr>6.1.1 连续动力系统和离散动力系统</vt:lpstr>
      <vt:lpstr>6.1.1 连续动力系统和离散动力系统</vt:lpstr>
      <vt:lpstr>6.1.1 连续动力系统和离散动力系统</vt:lpstr>
      <vt:lpstr>6.1.1 连续动力系统和离散动力系统</vt:lpstr>
      <vt:lpstr>6.1.1 连续动力系统和离散动力系统</vt:lpstr>
      <vt:lpstr>6.1.1 连续动力系统和离散动力系统</vt:lpstr>
      <vt:lpstr>6.1.2 哈密顿系统与辛映射</vt:lpstr>
      <vt:lpstr>6.1.2 哈密顿系统与辛映射</vt:lpstr>
      <vt:lpstr>6.1.2 哈密顿系统与辛映射</vt:lpstr>
      <vt:lpstr>6.1.2 哈密顿系统与辛映射</vt:lpstr>
      <vt:lpstr>6.1.2 哈密顿系统与辛映射</vt:lpstr>
      <vt:lpstr>6.1.2 哈密顿系统与辛映射</vt:lpstr>
      <vt:lpstr>6.1.2 哈密顿系统与辛映射</vt:lpstr>
      <vt:lpstr>6.1.2 哈密顿系统与辛映射</vt:lpstr>
      <vt:lpstr>6.1.2 哈密顿系统与辛映射</vt:lpstr>
      <vt:lpstr>6.1.2 哈密顿系统与辛映射</vt:lpstr>
      <vt:lpstr>PowerPoint 演示文稿</vt:lpstr>
      <vt:lpstr>PowerPoint 演示文稿</vt:lpstr>
      <vt:lpstr>相互转化</vt:lpstr>
      <vt:lpstr>小  结</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6.1</dc:title>
  <dc:subject>连续动力系统和离散动力系统</dc:subject>
  <dc:creator>Zhou Liyong</dc:creator>
  <cp:lastModifiedBy>HP</cp:lastModifiedBy>
  <cp:revision>49</cp:revision>
  <dcterms:created xsi:type="dcterms:W3CDTF">2005-05-24T17:10:49Z</dcterms:created>
  <dcterms:modified xsi:type="dcterms:W3CDTF">2013-06-17T03:34:12Z</dcterms:modified>
</cp:coreProperties>
</file>