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9" r:id="rId3"/>
    <p:sldId id="280" r:id="rId4"/>
    <p:sldId id="281" r:id="rId5"/>
    <p:sldId id="283" r:id="rId6"/>
    <p:sldId id="292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99"/>
    <a:srgbClr val="FF7C80"/>
    <a:srgbClr val="000000"/>
    <a:srgbClr val="FF0000"/>
    <a:srgbClr val="008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94646" autoAdjust="0"/>
  </p:normalViewPr>
  <p:slideViewPr>
    <p:cSldViewPr>
      <p:cViewPr varScale="1">
        <p:scale>
          <a:sx n="100" d="100"/>
          <a:sy n="100" d="100"/>
        </p:scale>
        <p:origin x="84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EAC4B5A4-FFB1-4ECB-A4CA-5DAE5AD2C7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1466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2C8B7-B312-42BD-829B-A3B3D1686ADB}" type="datetimeFigureOut">
              <a:rPr lang="zh-CN" altLang="en-US" smtClean="0"/>
              <a:pPr/>
              <a:t>2016/6/7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FD365-F5A4-4C6F-9DC9-AF38108E15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614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2413" y="188913"/>
            <a:ext cx="2084387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4488" y="188913"/>
            <a:ext cx="6105525" cy="59372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4488" y="188913"/>
            <a:ext cx="6551612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1267" name="Picture 3" descr="NJU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086600" y="249238"/>
            <a:ext cx="1676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457200" y="908050"/>
            <a:ext cx="8305800" cy="0"/>
          </a:xfrm>
          <a:prstGeom prst="line">
            <a:avLst/>
          </a:prstGeom>
          <a:noFill/>
          <a:ln w="444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457200" y="831850"/>
            <a:ext cx="83058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0.wmf"/><Relationship Id="rId4" Type="http://schemas.openxmlformats.org/officeDocument/2006/relationships/image" Target="../media/image42.png"/><Relationship Id="rId9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4.png"/><Relationship Id="rId7" Type="http://schemas.openxmlformats.org/officeDocument/2006/relationships/image" Target="../media/image6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82.png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8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7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7" descr="40-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106488"/>
            <a:ext cx="8280400" cy="553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1313" y="80963"/>
            <a:ext cx="8062912" cy="792162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天体力学基础</a:t>
            </a:r>
          </a:p>
        </p:txBody>
      </p:sp>
      <p:sp>
        <p:nvSpPr>
          <p:cNvPr id="12292" name="Rectangle 8"/>
          <p:cNvSpPr>
            <a:spLocks noChangeArrowheads="1"/>
          </p:cNvSpPr>
          <p:nvPr/>
        </p:nvSpPr>
        <p:spPr bwMode="auto">
          <a:xfrm>
            <a:off x="344488" y="153988"/>
            <a:ext cx="6551612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zh-CN" sz="3600" b="1">
              <a:solidFill>
                <a:srgbClr val="0000FF"/>
              </a:solidFill>
            </a:endParaRPr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539750" y="1700213"/>
            <a:ext cx="81375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4400" b="1">
                <a:solidFill>
                  <a:srgbClr val="FFFF00"/>
                </a:solidFill>
                <a:ea typeface="仿宋_GB2312" pitchFamily="49" charset="-122"/>
              </a:rPr>
              <a:t>第六章</a:t>
            </a:r>
          </a:p>
          <a:p>
            <a:endParaRPr kumimoji="1" lang="zh-CN" altLang="en-US" sz="4400" b="1">
              <a:solidFill>
                <a:srgbClr val="FFFF00"/>
              </a:solidFill>
            </a:endParaRPr>
          </a:p>
          <a:p>
            <a:pPr algn="dist"/>
            <a:r>
              <a:rPr kumimoji="1" lang="zh-CN" altLang="en-US" sz="8800">
                <a:solidFill>
                  <a:srgbClr val="FFFF00"/>
                </a:solidFill>
                <a:ea typeface="隶书" pitchFamily="49" charset="-122"/>
              </a:rPr>
              <a:t>保守系统中的 有序与混沌运动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</a:t>
            </a:r>
            <a:r>
              <a:rPr lang="zh-CN" altLang="en-US" dirty="0" smtClean="0"/>
              <a:t>可积哈密顿系统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041423"/>
            <a:ext cx="39528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108223"/>
            <a:ext cx="86106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5" y="4318023"/>
            <a:ext cx="66960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48591" y="5918223"/>
            <a:ext cx="1095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38400" y="5537223"/>
            <a:ext cx="3276600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467600" y="4546623"/>
            <a:ext cx="1104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5152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</a:t>
            </a:r>
            <a:r>
              <a:rPr lang="zh-CN" altLang="en-US" dirty="0" smtClean="0"/>
              <a:t>可积哈密顿系统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07042"/>
            <a:ext cx="6548454" cy="464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2080121"/>
            <a:ext cx="3714776" cy="92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3881" y="3067056"/>
            <a:ext cx="86772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33601" y="4192785"/>
            <a:ext cx="4938730" cy="95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2400" y="5210192"/>
            <a:ext cx="8686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3108" y="5811838"/>
            <a:ext cx="1981200" cy="104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6786578" y="6000768"/>
          <a:ext cx="19050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Equation" r:id="rId9" imgW="838080" imgH="228600" progId="Equation.DSMT4">
                  <p:embed/>
                </p:oleObj>
              </mc:Choice>
              <mc:Fallback>
                <p:oleObj name="Equation" r:id="rId9" imgW="838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78" y="6000768"/>
                        <a:ext cx="1905000" cy="519113"/>
                      </a:xfrm>
                      <a:prstGeom prst="rect">
                        <a:avLst/>
                      </a:prstGeom>
                      <a:solidFill>
                        <a:srgbClr val="FFCC00">
                          <a:alpha val="50000"/>
                        </a:srgbClr>
                      </a:solidFill>
                      <a:ln w="28575">
                        <a:solidFill>
                          <a:srgbClr val="FFCC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7158" y="1000108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例：谐振子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29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</a:t>
            </a:r>
            <a:r>
              <a:rPr lang="zh-CN" altLang="en-US" dirty="0" smtClean="0"/>
              <a:t>可积哈密顿系统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95947"/>
            <a:ext cx="4910142" cy="51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1790711"/>
            <a:ext cx="21621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2933711"/>
            <a:ext cx="37528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4152911"/>
            <a:ext cx="85344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3219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</a:t>
            </a:r>
            <a:r>
              <a:rPr lang="zh-CN" altLang="en-US" smtClean="0"/>
              <a:t>可积哈密顿系统</a:t>
            </a:r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447943"/>
            <a:ext cx="7543800" cy="362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394" y="1000108"/>
            <a:ext cx="8839200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192" y="6000768"/>
            <a:ext cx="2971800" cy="73660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329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 </a:t>
            </a:r>
            <a:r>
              <a:rPr lang="zh-CN" altLang="en-US" dirty="0" smtClean="0"/>
              <a:t>近可积哈密顿系统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000108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二自由度哈密顿系统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Poincare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截面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00056" y="1714488"/>
            <a:ext cx="36718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/>
              <a:t>考察二自由度可积哈密顿系统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1643050"/>
            <a:ext cx="1285884" cy="520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486416" y="1671568"/>
            <a:ext cx="1371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/>
              <a:t>其解为</a:t>
            </a:r>
            <a:r>
              <a:rPr lang="zh-CN" altLang="en-US" sz="2000" dirty="0"/>
              <a:t>：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500306"/>
            <a:ext cx="5072098" cy="1103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857628"/>
            <a:ext cx="7843862" cy="477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57200" y="5314906"/>
            <a:ext cx="2895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</a:rPr>
              <a:t>作</a:t>
            </a:r>
            <a:r>
              <a:rPr lang="en-US" altLang="zh-CN" sz="2000" b="1" dirty="0">
                <a:solidFill>
                  <a:srgbClr val="0000FF"/>
                </a:solidFill>
              </a:rPr>
              <a:t>Poincare</a:t>
            </a:r>
            <a:r>
              <a:rPr lang="zh-CN" altLang="en-US" sz="2000" b="1" dirty="0">
                <a:solidFill>
                  <a:srgbClr val="0000FF"/>
                </a:solidFill>
              </a:rPr>
              <a:t>截面</a:t>
            </a:r>
            <a:r>
              <a:rPr lang="zh-CN" altLang="en-US" sz="2000" b="1" dirty="0"/>
              <a:t>：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5781696"/>
            <a:ext cx="77152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0159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1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 </a:t>
            </a:r>
            <a:r>
              <a:rPr lang="zh-CN" altLang="en-US" dirty="0" smtClean="0"/>
              <a:t>近可积哈密顿系统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3" y="5287492"/>
            <a:ext cx="7386659" cy="42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014426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5786454"/>
            <a:ext cx="7196158" cy="97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2079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 </a:t>
            </a:r>
            <a:r>
              <a:rPr lang="zh-CN" altLang="en-US" dirty="0" smtClean="0"/>
              <a:t>近可积哈密顿系统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142984"/>
            <a:ext cx="2982819" cy="262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1857364"/>
            <a:ext cx="3348062" cy="120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2128" y="4417511"/>
            <a:ext cx="5929353" cy="351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2127" y="3857628"/>
            <a:ext cx="7786742" cy="395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68011" y="4786322"/>
            <a:ext cx="3515465" cy="1042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8596" y="5904772"/>
            <a:ext cx="4786346" cy="409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2128" y="6358236"/>
            <a:ext cx="5214973" cy="42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559245" y="4827852"/>
            <a:ext cx="798969" cy="410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6195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 </a:t>
            </a:r>
            <a:r>
              <a:rPr lang="zh-CN" altLang="en-US" dirty="0" smtClean="0"/>
              <a:t>近可积哈密顿系统</a:t>
            </a:r>
            <a:endParaRPr lang="zh-CN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85720" y="1058275"/>
            <a:ext cx="61681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</a:rPr>
              <a:t>近</a:t>
            </a:r>
            <a:r>
              <a:rPr lang="zh-CN" altLang="en-US" sz="2400" b="1" dirty="0">
                <a:solidFill>
                  <a:srgbClr val="FF0000"/>
                </a:solidFill>
              </a:rPr>
              <a:t>可积哈密顿系统的解的特点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9" y="1721648"/>
            <a:ext cx="4857784" cy="420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2183040"/>
            <a:ext cx="5974744" cy="477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2857496"/>
            <a:ext cx="7429552" cy="37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57158" y="3286124"/>
            <a:ext cx="22429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/>
              <a:t>采用生成函数</a:t>
            </a: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52601" y="3740737"/>
            <a:ext cx="4462474" cy="449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00401" y="4400574"/>
            <a:ext cx="3443302" cy="226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57200" y="5357826"/>
            <a:ext cx="24002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/>
              <a:t>生成的近恒等变换：</a:t>
            </a:r>
          </a:p>
        </p:txBody>
      </p:sp>
    </p:spTree>
    <p:extLst>
      <p:ext uri="{BB962C8B-B14F-4D97-AF65-F5344CB8AC3E}">
        <p14:creationId xmlns:p14="http://schemas.microsoft.com/office/powerpoint/2010/main" val="175495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utoUpdateAnimBg="0"/>
      <p:bldP spid="1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 </a:t>
            </a:r>
            <a:r>
              <a:rPr lang="zh-CN" altLang="en-US" dirty="0" smtClean="0"/>
              <a:t>近可积哈密顿系统</a:t>
            </a:r>
            <a:endParaRPr lang="zh-CN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04800" y="1000108"/>
            <a:ext cx="480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此变换下新的哈密顿函数为：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56" y="1571612"/>
            <a:ext cx="8686800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56" y="3571876"/>
            <a:ext cx="868680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4786322"/>
            <a:ext cx="5857916" cy="1021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6000768"/>
            <a:ext cx="8763000" cy="62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85720" y="5072074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/>
              <a:t>故：</a:t>
            </a:r>
          </a:p>
        </p:txBody>
      </p:sp>
    </p:spTree>
    <p:extLst>
      <p:ext uri="{BB962C8B-B14F-4D97-AF65-F5344CB8AC3E}">
        <p14:creationId xmlns:p14="http://schemas.microsoft.com/office/powerpoint/2010/main" val="182045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 </a:t>
            </a:r>
            <a:r>
              <a:rPr lang="zh-CN" altLang="en-US" dirty="0" smtClean="0"/>
              <a:t>近可积哈密顿系统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214422"/>
            <a:ext cx="3471874" cy="1037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0034" y="1000108"/>
            <a:ext cx="91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得：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357430"/>
            <a:ext cx="8701118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4500570"/>
            <a:ext cx="5195902" cy="522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5072074"/>
            <a:ext cx="8686800" cy="157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8759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</a:t>
            </a:r>
            <a:r>
              <a:rPr lang="zh-CN" altLang="en-US" dirty="0" smtClean="0"/>
              <a:t>可积哈密顿系统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406404"/>
              </p:ext>
            </p:extLst>
          </p:nvPr>
        </p:nvGraphicFramePr>
        <p:xfrm>
          <a:off x="398735" y="1074738"/>
          <a:ext cx="8127404" cy="1634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3" name="Equation" r:id="rId3" imgW="4673520" imgH="939600" progId="Equation.DSMT4">
                  <p:embed/>
                </p:oleObj>
              </mc:Choice>
              <mc:Fallback>
                <p:oleObj name="Equation" r:id="rId3" imgW="4673520" imgH="93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35" y="1074738"/>
                        <a:ext cx="8127404" cy="1634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722200"/>
              </p:ext>
            </p:extLst>
          </p:nvPr>
        </p:nvGraphicFramePr>
        <p:xfrm>
          <a:off x="343867" y="2708920"/>
          <a:ext cx="8349099" cy="36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4" name="Equation" r:id="rId5" imgW="4889160" imgH="2108160" progId="Equation.DSMT4">
                  <p:embed/>
                </p:oleObj>
              </mc:Choice>
              <mc:Fallback>
                <p:oleObj name="Equation" r:id="rId5" imgW="4889160" imgH="210816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67" y="2708920"/>
                        <a:ext cx="8349099" cy="36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51520" y="6351711"/>
            <a:ext cx="73448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0000"/>
                </a:solidFill>
              </a:rPr>
              <a:t>可以只讨论不显含时间的哈密顿系统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自治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哈密顿</a:t>
            </a:r>
            <a:r>
              <a:rPr lang="zh-CN" altLang="en-US" sz="2000" dirty="0"/>
              <a:t>系统</a:t>
            </a:r>
            <a:r>
              <a:rPr lang="en-US" altLang="zh-CN" sz="2000" dirty="0"/>
              <a:t>)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.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 </a:t>
            </a:r>
            <a:r>
              <a:rPr lang="zh-CN" altLang="en-US" dirty="0" smtClean="0"/>
              <a:t>近可积哈密顿系统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500438"/>
            <a:ext cx="8763000" cy="91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643446"/>
            <a:ext cx="8686800" cy="221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857488" y="2214554"/>
          <a:ext cx="2482853" cy="1136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8" name="Equation" r:id="rId5" imgW="1054080" imgH="482400" progId="Equation.DSMT4">
                  <p:embed/>
                </p:oleObj>
              </mc:Choice>
              <mc:Fallback>
                <p:oleObj name="Equation" r:id="rId5" imgW="10540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2214554"/>
                        <a:ext cx="2482853" cy="11366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357158" y="1071546"/>
          <a:ext cx="81978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9" name="Equation" r:id="rId7" imgW="4165560" imgH="457200" progId="Equation.DSMT4">
                  <p:embed/>
                </p:oleObj>
              </mc:Choice>
              <mc:Fallback>
                <p:oleObj name="Equation" r:id="rId7" imgW="4165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1071546"/>
                        <a:ext cx="8197850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053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 </a:t>
            </a:r>
            <a:r>
              <a:rPr lang="zh-CN" altLang="en-US" dirty="0" smtClean="0"/>
              <a:t>近可积哈密顿系统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2952751"/>
            <a:ext cx="6415101" cy="543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786190"/>
            <a:ext cx="86106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5" y="5341848"/>
            <a:ext cx="3500462" cy="516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1333522"/>
            <a:ext cx="67341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6070284"/>
            <a:ext cx="8701118" cy="50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5611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 </a:t>
            </a:r>
            <a:r>
              <a:rPr lang="zh-CN" altLang="en-US" dirty="0" smtClean="0"/>
              <a:t>近可积哈密顿系统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571612"/>
            <a:ext cx="4362450" cy="4395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57700" y="1500174"/>
            <a:ext cx="4417485" cy="4338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04800" y="6068817"/>
            <a:ext cx="8458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/>
              <a:t>受摄扭转映射在作用量的一个环域内一定存在</a:t>
            </a:r>
            <a:r>
              <a:rPr lang="en-US" altLang="zh-CN" sz="2000" b="1" dirty="0"/>
              <a:t>2n</a:t>
            </a:r>
            <a:r>
              <a:rPr lang="zh-CN" altLang="en-US" sz="2000" b="1" dirty="0"/>
              <a:t>个不动点，其中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个为椭圆点，另外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个为双曲点，且椭圆点与双曲点相间。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8596" y="1038509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FF0000"/>
                </a:solidFill>
                <a:latin typeface="+mn-ea"/>
                <a:ea typeface="+mn-ea"/>
              </a:rPr>
              <a:t>Birkhoff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不动点定理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53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 </a:t>
            </a:r>
            <a:r>
              <a:rPr lang="zh-CN" altLang="en-US" dirty="0" smtClean="0"/>
              <a:t>近可积哈密顿系统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7158" y="982652"/>
            <a:ext cx="815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/>
              <a:t>由</a:t>
            </a:r>
            <a:r>
              <a:rPr lang="en-US" altLang="zh-CN" sz="2000" b="1" dirty="0"/>
              <a:t>KAM</a:t>
            </a:r>
            <a:r>
              <a:rPr lang="zh-CN" altLang="en-US" sz="2000" b="1" dirty="0"/>
              <a:t>理论和</a:t>
            </a:r>
            <a:r>
              <a:rPr lang="en-US" altLang="zh-CN" sz="2000" b="1" dirty="0" err="1"/>
              <a:t>Birkhoff</a:t>
            </a:r>
            <a:r>
              <a:rPr lang="zh-CN" altLang="en-US" sz="2000" b="1" dirty="0"/>
              <a:t>定理给出的两自由度哈密顿系统截面或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维保面积映射的典型图象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30" y="1484784"/>
            <a:ext cx="580017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1" y="4152256"/>
            <a:ext cx="3075729" cy="268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586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 </a:t>
            </a:r>
            <a:r>
              <a:rPr lang="zh-CN" altLang="en-US" dirty="0" smtClean="0"/>
              <a:t>近可积哈密顿系统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69" y="1714488"/>
            <a:ext cx="4139063" cy="3648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4800" y="1181385"/>
            <a:ext cx="381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</a:rPr>
              <a:t>不变环面存在的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意义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7158" y="5485171"/>
            <a:ext cx="848204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/>
              <a:t>在</a:t>
            </a:r>
            <a:r>
              <a:rPr lang="zh-CN" altLang="en-US" sz="2000" b="1" dirty="0"/>
              <a:t>二自由度系统中，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维不变环面的存在可以保证环面内轨道的稳定性，但对于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自由度</a:t>
            </a:r>
            <a:r>
              <a:rPr lang="en-US" altLang="zh-CN" sz="2000" b="1" dirty="0"/>
              <a:t>(N&gt;2)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维环面不能分割</a:t>
            </a:r>
            <a:r>
              <a:rPr lang="en-US" altLang="zh-CN" sz="2000" b="1" dirty="0"/>
              <a:t>2N-1</a:t>
            </a:r>
            <a:r>
              <a:rPr lang="zh-CN" altLang="en-US" sz="2000" b="1" dirty="0"/>
              <a:t>维运动流形，故轨道仍可以扩散。这就是</a:t>
            </a:r>
            <a:r>
              <a:rPr lang="en-US" altLang="zh-CN" sz="2000" b="1" dirty="0"/>
              <a:t>Arnold</a:t>
            </a:r>
            <a:r>
              <a:rPr lang="zh-CN" altLang="en-US" sz="2000" b="1" dirty="0"/>
              <a:t>扩散。</a:t>
            </a:r>
          </a:p>
        </p:txBody>
      </p:sp>
    </p:spTree>
    <p:extLst>
      <p:ext uri="{BB962C8B-B14F-4D97-AF65-F5344CB8AC3E}">
        <p14:creationId xmlns:p14="http://schemas.microsoft.com/office/powerpoint/2010/main" val="376185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</a:t>
            </a:r>
            <a:r>
              <a:rPr lang="zh-CN" altLang="en-US" dirty="0" smtClean="0"/>
              <a:t>可积哈密顿系统</a:t>
            </a:r>
            <a:endParaRPr lang="zh-CN" altLang="en-US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85720" y="980728"/>
            <a:ext cx="464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ea typeface="+mn-ea"/>
              </a:rPr>
              <a:t>可积的哈密顿系统</a:t>
            </a:r>
            <a:endParaRPr lang="zh-CN" altLang="en-US" sz="24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926927"/>
              </p:ext>
            </p:extLst>
          </p:nvPr>
        </p:nvGraphicFramePr>
        <p:xfrm>
          <a:off x="5728592" y="1916832"/>
          <a:ext cx="3054612" cy="703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7" name="Equation" r:id="rId3" imgW="2095200" imgH="482400" progId="Equation.DSMT4">
                  <p:embed/>
                </p:oleObj>
              </mc:Choice>
              <mc:Fallback>
                <p:oleObj name="Equation" r:id="rId3" imgW="209520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8592" y="1916832"/>
                        <a:ext cx="3054612" cy="70349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44068"/>
              </p:ext>
            </p:extLst>
          </p:nvPr>
        </p:nvGraphicFramePr>
        <p:xfrm>
          <a:off x="285721" y="1475822"/>
          <a:ext cx="8462744" cy="439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8" name="Equation" r:id="rId5" imgW="4889160" imgH="253800" progId="Equation.DSMT4">
                  <p:embed/>
                </p:oleObj>
              </mc:Choice>
              <mc:Fallback>
                <p:oleObj name="Equation" r:id="rId5" imgW="4889160" imgH="2538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1" y="1475822"/>
                        <a:ext cx="8462744" cy="439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710122"/>
              </p:ext>
            </p:extLst>
          </p:nvPr>
        </p:nvGraphicFramePr>
        <p:xfrm>
          <a:off x="2915816" y="5013176"/>
          <a:ext cx="6021115" cy="785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9" name="Equation" r:id="rId7" imgW="4089240" imgH="533160" progId="Equation.DSMT4">
                  <p:embed/>
                </p:oleObj>
              </mc:Choice>
              <mc:Fallback>
                <p:oleObj name="Equation" r:id="rId7" imgW="4089240" imgH="53316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5013176"/>
                        <a:ext cx="6021115" cy="78598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54223"/>
              </p:ext>
            </p:extLst>
          </p:nvPr>
        </p:nvGraphicFramePr>
        <p:xfrm>
          <a:off x="263525" y="2800325"/>
          <a:ext cx="8616950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0" name="Equation" r:id="rId9" imgW="4978080" imgH="1409400" progId="Equation.DSMT4">
                  <p:embed/>
                </p:oleObj>
              </mc:Choice>
              <mc:Fallback>
                <p:oleObj name="Equation" r:id="rId9" imgW="4978080" imgH="14094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2800325"/>
                        <a:ext cx="8616950" cy="242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362100"/>
              </p:ext>
            </p:extLst>
          </p:nvPr>
        </p:nvGraphicFramePr>
        <p:xfrm>
          <a:off x="263596" y="1936713"/>
          <a:ext cx="5316516" cy="67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1" name="Equation" r:id="rId11" imgW="3974760" imgH="507960" progId="Equation.DSMT4">
                  <p:embed/>
                </p:oleObj>
              </mc:Choice>
              <mc:Fallback>
                <p:oleObj name="Equation" r:id="rId11" imgW="3974760" imgH="50796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96" y="1936713"/>
                        <a:ext cx="5316516" cy="67713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833830"/>
              </p:ext>
            </p:extLst>
          </p:nvPr>
        </p:nvGraphicFramePr>
        <p:xfrm>
          <a:off x="190500" y="5899422"/>
          <a:ext cx="87630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2" name="Equation" r:id="rId13" imgW="4902120" imgH="431640" progId="Equation.DSMT4">
                  <p:embed/>
                </p:oleObj>
              </mc:Choice>
              <mc:Fallback>
                <p:oleObj name="Equation" r:id="rId13" imgW="4902120" imgH="43164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5899422"/>
                        <a:ext cx="87630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</a:t>
            </a:r>
            <a:r>
              <a:rPr lang="zh-CN" altLang="en-US" dirty="0" smtClean="0"/>
              <a:t>可积哈密顿系统</a:t>
            </a:r>
            <a:endParaRPr lang="zh-CN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39552" y="1556792"/>
            <a:ext cx="3168352" cy="40011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一般的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2n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维连续系统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可积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121251" y="1507668"/>
            <a:ext cx="990600" cy="400110"/>
          </a:xfrm>
          <a:prstGeom prst="leftRightArrow">
            <a:avLst>
              <a:gd name="adj1" fmla="val 50000"/>
              <a:gd name="adj2" fmla="val 3714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643570" y="1484784"/>
            <a:ext cx="2500330" cy="40011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存在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2n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个首次积分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57158" y="980728"/>
            <a:ext cx="85725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刘维定理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Liouville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Theorem)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4157464" y="2204864"/>
            <a:ext cx="990600" cy="388244"/>
          </a:xfrm>
          <a:prstGeom prst="leftRightArrow">
            <a:avLst>
              <a:gd name="adj1" fmla="val 50000"/>
              <a:gd name="adj2" fmla="val 3714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788163" y="2204864"/>
            <a:ext cx="2874474" cy="40011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2n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维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的哈密顿系统可积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638800" y="2060848"/>
            <a:ext cx="2505100" cy="707886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 smtClean="0"/>
              <a:t>存在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个</a:t>
            </a:r>
            <a:r>
              <a:rPr lang="zh-CN" altLang="en-US" sz="2000" dirty="0"/>
              <a:t>相互</a:t>
            </a:r>
            <a:r>
              <a:rPr lang="zh-CN" altLang="en-US" sz="2000" dirty="0" smtClean="0"/>
              <a:t>独立、对易的首次积分</a:t>
            </a:r>
            <a:endParaRPr lang="zh-CN" altLang="en-US" sz="20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539082"/>
              </p:ext>
            </p:extLst>
          </p:nvPr>
        </p:nvGraphicFramePr>
        <p:xfrm>
          <a:off x="357188" y="2991073"/>
          <a:ext cx="8066087" cy="267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4" name="Equation" r:id="rId3" imgW="4660560" imgH="1549080" progId="Equation.DSMT4">
                  <p:embed/>
                </p:oleObj>
              </mc:Choice>
              <mc:Fallback>
                <p:oleObj name="Equation" r:id="rId3" imgW="4660560" imgH="154908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2991073"/>
                        <a:ext cx="8066087" cy="267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007948"/>
              </p:ext>
            </p:extLst>
          </p:nvPr>
        </p:nvGraphicFramePr>
        <p:xfrm>
          <a:off x="338138" y="5809952"/>
          <a:ext cx="79787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5" name="Equation" r:id="rId5" imgW="4609800" imgH="457200" progId="Equation.DSMT4">
                  <p:embed/>
                </p:oleObj>
              </mc:Choice>
              <mc:Fallback>
                <p:oleObj name="Equation" r:id="rId5" imgW="4609800" imgH="457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5809952"/>
                        <a:ext cx="797877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4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</a:t>
            </a:r>
            <a:r>
              <a:rPr lang="zh-CN" altLang="en-US" dirty="0" smtClean="0"/>
              <a:t>可积哈密顿系统</a:t>
            </a:r>
            <a:endParaRPr lang="zh-CN" altLang="en-US" dirty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581128"/>
            <a:ext cx="3168352" cy="1935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组合 42"/>
          <p:cNvGrpSpPr/>
          <p:nvPr/>
        </p:nvGrpSpPr>
        <p:grpSpPr>
          <a:xfrm>
            <a:off x="467543" y="1845065"/>
            <a:ext cx="4104457" cy="3816183"/>
            <a:chOff x="467543" y="4077072"/>
            <a:chExt cx="4104457" cy="3816183"/>
          </a:xfrm>
        </p:grpSpPr>
        <p:sp>
          <p:nvSpPr>
            <p:cNvPr id="8" name="空心弧 7"/>
            <p:cNvSpPr/>
            <p:nvPr/>
          </p:nvSpPr>
          <p:spPr>
            <a:xfrm>
              <a:off x="467543" y="4077072"/>
              <a:ext cx="3643251" cy="3816183"/>
            </a:xfrm>
            <a:prstGeom prst="blockArc">
              <a:avLst>
                <a:gd name="adj1" fmla="val 10800000"/>
                <a:gd name="adj2" fmla="val 21535291"/>
                <a:gd name="adj3" fmla="val 33641"/>
              </a:avLst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67543" y="5445224"/>
              <a:ext cx="1224000" cy="122413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</a:t>
              </a:r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886794" y="5445224"/>
              <a:ext cx="1224000" cy="122413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11560" y="5589240"/>
              <a:ext cx="936000" cy="936000"/>
            </a:xfrm>
            <a:prstGeom prst="ellipse">
              <a:avLst/>
            </a:prstGeom>
            <a:noFill/>
            <a:ln>
              <a:solidFill>
                <a:srgbClr val="FF7C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3042144" y="5598293"/>
              <a:ext cx="936000" cy="936000"/>
            </a:xfrm>
            <a:prstGeom prst="ellipse">
              <a:avLst/>
            </a:prstGeom>
            <a:noFill/>
            <a:ln>
              <a:solidFill>
                <a:srgbClr val="FF7C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3212965" y="5769051"/>
              <a:ext cx="576000" cy="576000"/>
            </a:xfrm>
            <a:prstGeom prst="ellipse">
              <a:avLst/>
            </a:prstGeom>
            <a:noFill/>
            <a:ln>
              <a:solidFill>
                <a:srgbClr val="FF9999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</a:t>
              </a:r>
              <a:endParaRPr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791543" y="5769240"/>
              <a:ext cx="576000" cy="576000"/>
            </a:xfrm>
            <a:prstGeom prst="ellipse">
              <a:avLst/>
            </a:prstGeom>
            <a:noFill/>
            <a:ln>
              <a:solidFill>
                <a:srgbClr val="FF9999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</a:t>
              </a:r>
              <a:endParaRPr lang="zh-CN" altLang="en-US" dirty="0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3519072" y="6048186"/>
              <a:ext cx="999027" cy="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3507849" y="5418064"/>
              <a:ext cx="785174" cy="62107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10" idx="6"/>
            </p:cNvCxnSpPr>
            <p:nvPr/>
          </p:nvCxnSpPr>
          <p:spPr>
            <a:xfrm>
              <a:off x="3498794" y="6057051"/>
              <a:ext cx="612000" cy="2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任意多边形 23"/>
            <p:cNvSpPr/>
            <p:nvPr/>
          </p:nvSpPr>
          <p:spPr>
            <a:xfrm>
              <a:off x="4182701" y="5522614"/>
              <a:ext cx="127528" cy="534154"/>
            </a:xfrm>
            <a:custGeom>
              <a:avLst/>
              <a:gdLst>
                <a:gd name="connsiteX0" fmla="*/ 126749 w 127528"/>
                <a:gd name="connsiteY0" fmla="*/ 534154 h 534154"/>
                <a:gd name="connsiteX1" fmla="*/ 108642 w 127528"/>
                <a:gd name="connsiteY1" fmla="*/ 262550 h 534154"/>
                <a:gd name="connsiteX2" fmla="*/ 0 w 127528"/>
                <a:gd name="connsiteY2" fmla="*/ 0 h 534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528" h="534154">
                  <a:moveTo>
                    <a:pt x="126749" y="534154"/>
                  </a:moveTo>
                  <a:cubicBezTo>
                    <a:pt x="128258" y="442865"/>
                    <a:pt x="129767" y="351576"/>
                    <a:pt x="108642" y="262550"/>
                  </a:cubicBezTo>
                  <a:cubicBezTo>
                    <a:pt x="87517" y="173524"/>
                    <a:pt x="43758" y="86762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1079560" y="6056768"/>
              <a:ext cx="1209608" cy="952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 rot="20322924">
              <a:off x="1331777" y="4293096"/>
              <a:ext cx="647935" cy="122413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</a:t>
              </a:r>
              <a:endParaRPr lang="zh-CN" altLang="en-US" dirty="0"/>
            </a:p>
          </p:txBody>
        </p:sp>
        <p:sp>
          <p:nvSpPr>
            <p:cNvPr id="38" name="椭圆 37"/>
            <p:cNvSpPr/>
            <p:nvPr/>
          </p:nvSpPr>
          <p:spPr>
            <a:xfrm rot="20322924">
              <a:off x="1403649" y="4437112"/>
              <a:ext cx="495479" cy="936000"/>
            </a:xfrm>
            <a:prstGeom prst="ellipse">
              <a:avLst/>
            </a:prstGeom>
            <a:noFill/>
            <a:ln w="9525">
              <a:solidFill>
                <a:srgbClr val="FF7C8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</a:t>
              </a:r>
              <a:endParaRPr lang="zh-CN" altLang="en-US" dirty="0"/>
            </a:p>
          </p:txBody>
        </p:sp>
        <p:sp>
          <p:nvSpPr>
            <p:cNvPr id="39" name="椭圆 38"/>
            <p:cNvSpPr/>
            <p:nvPr/>
          </p:nvSpPr>
          <p:spPr>
            <a:xfrm rot="20322924">
              <a:off x="1475657" y="4617112"/>
              <a:ext cx="304910" cy="576000"/>
            </a:xfrm>
            <a:prstGeom prst="ellipse">
              <a:avLst/>
            </a:prstGeom>
            <a:noFill/>
            <a:ln w="9525">
              <a:solidFill>
                <a:srgbClr val="FF999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</a:t>
              </a:r>
              <a:endParaRPr lang="zh-CN" altLang="en-US" dirty="0"/>
            </a:p>
          </p:txBody>
        </p:sp>
        <p:cxnSp>
          <p:nvCxnSpPr>
            <p:cNvPr id="30" name="直接连接符 29"/>
            <p:cNvCxnSpPr/>
            <p:nvPr/>
          </p:nvCxnSpPr>
          <p:spPr>
            <a:xfrm flipH="1" flipV="1">
              <a:off x="1628112" y="4905164"/>
              <a:ext cx="661056" cy="116113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任意多边形 32"/>
            <p:cNvSpPr/>
            <p:nvPr/>
          </p:nvSpPr>
          <p:spPr>
            <a:xfrm>
              <a:off x="1958640" y="5712737"/>
              <a:ext cx="105550" cy="334978"/>
            </a:xfrm>
            <a:custGeom>
              <a:avLst/>
              <a:gdLst>
                <a:gd name="connsiteX0" fmla="*/ 127527 w 127527"/>
                <a:gd name="connsiteY0" fmla="*/ 0 h 416460"/>
                <a:gd name="connsiteX1" fmla="*/ 18886 w 127527"/>
                <a:gd name="connsiteY1" fmla="*/ 208230 h 416460"/>
                <a:gd name="connsiteX2" fmla="*/ 779 w 127527"/>
                <a:gd name="connsiteY2" fmla="*/ 416460 h 416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527" h="416460">
                  <a:moveTo>
                    <a:pt x="127527" y="0"/>
                  </a:moveTo>
                  <a:cubicBezTo>
                    <a:pt x="83769" y="69410"/>
                    <a:pt x="40011" y="138820"/>
                    <a:pt x="18886" y="208230"/>
                  </a:cubicBezTo>
                  <a:cubicBezTo>
                    <a:pt x="-2239" y="277640"/>
                    <a:pt x="-730" y="347050"/>
                    <a:pt x="779" y="41646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4941296"/>
                </p:ext>
              </p:extLst>
            </p:nvPr>
          </p:nvGraphicFramePr>
          <p:xfrm>
            <a:off x="4316745" y="5589240"/>
            <a:ext cx="255255" cy="3516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93" name="Equation" r:id="rId4" imgW="164880" imgH="228600" progId="Equation.DSMT4">
                    <p:embed/>
                  </p:oleObj>
                </mc:Choice>
                <mc:Fallback>
                  <p:oleObj name="Equation" r:id="rId4" imgW="164880" imgH="228600" progId="Equation.DSMT4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6745" y="5589240"/>
                          <a:ext cx="255255" cy="3516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1609354"/>
                </p:ext>
              </p:extLst>
            </p:nvPr>
          </p:nvGraphicFramePr>
          <p:xfrm>
            <a:off x="1741288" y="5540872"/>
            <a:ext cx="274637" cy="350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94" name="Equation" r:id="rId6" imgW="177480" imgH="228600" progId="Equation.DSMT4">
                    <p:embed/>
                  </p:oleObj>
                </mc:Choice>
                <mc:Fallback>
                  <p:oleObj name="Equation" r:id="rId6" imgW="177480" imgH="228600" progId="Equation.DSMT4">
                    <p:embed/>
                    <p:pic>
                      <p:nvPicPr>
                        <p:cNvPr id="0" name="对象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1288" y="5540872"/>
                          <a:ext cx="274637" cy="350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2702772"/>
                </p:ext>
              </p:extLst>
            </p:nvPr>
          </p:nvGraphicFramePr>
          <p:xfrm>
            <a:off x="3754438" y="6021288"/>
            <a:ext cx="215900" cy="350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95" name="Equation" r:id="rId8" imgW="139680" imgH="228600" progId="Equation.DSMT4">
                    <p:embed/>
                  </p:oleObj>
                </mc:Choice>
                <mc:Fallback>
                  <p:oleObj name="Equation" r:id="rId8" imgW="139680" imgH="228600" progId="Equation.DSMT4">
                    <p:embed/>
                    <p:pic>
                      <p:nvPicPr>
                        <p:cNvPr id="0" name="对象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4438" y="6021288"/>
                          <a:ext cx="215900" cy="350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466579"/>
                </p:ext>
              </p:extLst>
            </p:nvPr>
          </p:nvGraphicFramePr>
          <p:xfrm>
            <a:off x="1322388" y="6021388"/>
            <a:ext cx="236537" cy="350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96" name="Equation" r:id="rId10" imgW="152280" imgH="228600" progId="Equation.DSMT4">
                    <p:embed/>
                  </p:oleObj>
                </mc:Choice>
                <mc:Fallback>
                  <p:oleObj name="Equation" r:id="rId10" imgW="152280" imgH="228600" progId="Equation.DSMT4">
                    <p:embed/>
                    <p:pic>
                      <p:nvPicPr>
                        <p:cNvPr id="0" name="对象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2388" y="6021388"/>
                          <a:ext cx="236537" cy="350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9" name="直接连接符 48"/>
          <p:cNvCxnSpPr/>
          <p:nvPr/>
        </p:nvCxnSpPr>
        <p:spPr>
          <a:xfrm flipH="1" flipV="1">
            <a:off x="683568" y="3807127"/>
            <a:ext cx="1602361" cy="1763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可积哈密顿系统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402080"/>
              </p:ext>
            </p:extLst>
          </p:nvPr>
        </p:nvGraphicFramePr>
        <p:xfrm>
          <a:off x="467544" y="1403821"/>
          <a:ext cx="8001000" cy="468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3" name="Equation" r:id="rId3" imgW="4622760" imgH="2717640" progId="Equation.DSMT4">
                  <p:embed/>
                </p:oleObj>
              </mc:Choice>
              <mc:Fallback>
                <p:oleObj name="Equation" r:id="rId3" imgW="4622760" imgH="271764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403821"/>
                        <a:ext cx="8001000" cy="468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878910"/>
              </p:ext>
            </p:extLst>
          </p:nvPr>
        </p:nvGraphicFramePr>
        <p:xfrm>
          <a:off x="467544" y="980728"/>
          <a:ext cx="77819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4" name="Equation" r:id="rId5" imgW="4495680" imgH="203040" progId="Equation.DSMT4">
                  <p:embed/>
                </p:oleObj>
              </mc:Choice>
              <mc:Fallback>
                <p:oleObj name="Equation" r:id="rId5" imgW="4495680" imgH="2030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980728"/>
                        <a:ext cx="778192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59642"/>
              </p:ext>
            </p:extLst>
          </p:nvPr>
        </p:nvGraphicFramePr>
        <p:xfrm>
          <a:off x="179512" y="6248130"/>
          <a:ext cx="8745066" cy="381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5" name="Equation" r:id="rId7" imgW="5194080" imgH="228600" progId="Equation.DSMT4">
                  <p:embed/>
                </p:oleObj>
              </mc:Choice>
              <mc:Fallback>
                <p:oleObj name="Equation" r:id="rId7" imgW="5194080" imgH="228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6248130"/>
                        <a:ext cx="8745066" cy="381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778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</a:t>
            </a:r>
            <a:r>
              <a:rPr lang="zh-CN" altLang="en-US" dirty="0" smtClean="0"/>
              <a:t>可积哈密顿系统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142984"/>
            <a:ext cx="3124208" cy="121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1" y="2263071"/>
            <a:ext cx="6486540" cy="451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2834766"/>
            <a:ext cx="4310074" cy="102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3810024"/>
            <a:ext cx="87915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4812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</a:t>
            </a:r>
            <a:r>
              <a:rPr lang="zh-CN" altLang="en-US" dirty="0" smtClean="0"/>
              <a:t>可积哈密顿系统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975048"/>
            <a:ext cx="7215238" cy="1003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118" y="2143116"/>
            <a:ext cx="86106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4546" y="4500570"/>
            <a:ext cx="19240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/>
          <a:srcRect b="4199"/>
          <a:stretch>
            <a:fillRect/>
          </a:stretch>
        </p:blipFill>
        <p:spPr bwMode="auto">
          <a:xfrm>
            <a:off x="214282" y="5072086"/>
            <a:ext cx="8686800" cy="1642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676400" y="6138886"/>
            <a:ext cx="5029200" cy="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46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</a:t>
            </a:r>
            <a:r>
              <a:rPr lang="zh-CN" altLang="en-US" dirty="0" smtClean="0"/>
              <a:t>可积哈密顿系统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00108"/>
            <a:ext cx="3714776" cy="398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571612"/>
            <a:ext cx="4429156" cy="92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513010"/>
            <a:ext cx="8610600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3176599"/>
            <a:ext cx="51816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5100661"/>
            <a:ext cx="87630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667000" y="6167461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85710" y="6786586"/>
            <a:ext cx="457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67400" y="3195661"/>
            <a:ext cx="3276600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086600" y="4491061"/>
            <a:ext cx="1095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7588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elf02">
  <a:themeElements>
    <a:clrScheme name="self0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lf0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lf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self02</Template>
  <TotalTime>14474</TotalTime>
  <Words>334</Words>
  <Application>Microsoft Office PowerPoint</Application>
  <PresentationFormat>全屏显示(4:3)</PresentationFormat>
  <Paragraphs>58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仿宋_GB2312</vt:lpstr>
      <vt:lpstr>隶书</vt:lpstr>
      <vt:lpstr>宋体</vt:lpstr>
      <vt:lpstr>Arial</vt:lpstr>
      <vt:lpstr>Calibri</vt:lpstr>
      <vt:lpstr>Times New Roman</vt:lpstr>
      <vt:lpstr>self02</vt:lpstr>
      <vt:lpstr>Equation</vt:lpstr>
      <vt:lpstr>MathType 6.0 Equation</vt:lpstr>
      <vt:lpstr>天体力学基础</vt:lpstr>
      <vt:lpstr>6.2 可积哈密顿系统</vt:lpstr>
      <vt:lpstr>6.2 可积哈密顿系统</vt:lpstr>
      <vt:lpstr>6.2 可积哈密顿系统</vt:lpstr>
      <vt:lpstr>6.2 可积哈密顿系统</vt:lpstr>
      <vt:lpstr>6.2 可积哈密顿系统</vt:lpstr>
      <vt:lpstr>6.2 可积哈密顿系统</vt:lpstr>
      <vt:lpstr>6.2 可积哈密顿系统</vt:lpstr>
      <vt:lpstr>6.2 可积哈密顿系统</vt:lpstr>
      <vt:lpstr>6.2 可积哈密顿系统</vt:lpstr>
      <vt:lpstr>6.2 可积哈密顿系统</vt:lpstr>
      <vt:lpstr>6.2 可积哈密顿系统</vt:lpstr>
      <vt:lpstr>6.2 可积哈密顿系统</vt:lpstr>
      <vt:lpstr>6.4 近可积哈密顿系统</vt:lpstr>
      <vt:lpstr>6.4 近可积哈密顿系统</vt:lpstr>
      <vt:lpstr>6.4 近可积哈密顿系统</vt:lpstr>
      <vt:lpstr>6.4 近可积哈密顿系统</vt:lpstr>
      <vt:lpstr>6.4 近可积哈密顿系统</vt:lpstr>
      <vt:lpstr>6.4 近可积哈密顿系统</vt:lpstr>
      <vt:lpstr>6.4 近可积哈密顿系统</vt:lpstr>
      <vt:lpstr>6.4 近可积哈密顿系统</vt:lpstr>
      <vt:lpstr>6.4 近可积哈密顿系统</vt:lpstr>
      <vt:lpstr>6.4 近可积哈密顿系统</vt:lpstr>
      <vt:lpstr>6.4 近可积哈密顿系统</vt:lpstr>
    </vt:vector>
  </TitlesOfParts>
  <Company>NJU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6.2</dc:title>
  <dc:subject>可积哈密顿系统解的结构；作用量角变量概念</dc:subject>
  <dc:creator>Zhou Liyong</dc:creator>
  <cp:lastModifiedBy>dell</cp:lastModifiedBy>
  <cp:revision>80</cp:revision>
  <dcterms:created xsi:type="dcterms:W3CDTF">2005-05-24T17:10:49Z</dcterms:created>
  <dcterms:modified xsi:type="dcterms:W3CDTF">2016-06-12T05:55:19Z</dcterms:modified>
</cp:coreProperties>
</file>