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4"/>
  </p:notesMasterIdLst>
  <p:sldIdLst>
    <p:sldId id="256" r:id="rId2"/>
    <p:sldId id="257" r:id="rId3"/>
    <p:sldId id="276" r:id="rId4"/>
    <p:sldId id="259" r:id="rId5"/>
    <p:sldId id="279" r:id="rId6"/>
    <p:sldId id="277" r:id="rId7"/>
    <p:sldId id="278" r:id="rId8"/>
    <p:sldId id="280" r:id="rId9"/>
    <p:sldId id="281" r:id="rId10"/>
    <p:sldId id="282" r:id="rId11"/>
    <p:sldId id="284" r:id="rId12"/>
    <p:sldId id="292" r:id="rId13"/>
    <p:sldId id="293" r:id="rId14"/>
    <p:sldId id="287" r:id="rId15"/>
    <p:sldId id="288" r:id="rId16"/>
    <p:sldId id="289" r:id="rId17"/>
    <p:sldId id="296" r:id="rId18"/>
    <p:sldId id="294" r:id="rId19"/>
    <p:sldId id="295" r:id="rId20"/>
    <p:sldId id="297" r:id="rId21"/>
    <p:sldId id="298" r:id="rId22"/>
    <p:sldId id="29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79624" autoAdjust="0"/>
  </p:normalViewPr>
  <p:slideViewPr>
    <p:cSldViewPr snapToGrid="0">
      <p:cViewPr varScale="1">
        <p:scale>
          <a:sx n="55" d="100"/>
          <a:sy n="55" d="100"/>
        </p:scale>
        <p:origin x="46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08T06:04:19.254"/>
    </inkml:context>
    <inkml:brush xml:id="br0">
      <inkml:brushProperty name="width" value="0.05292" units="cm"/>
      <inkml:brushProperty name="height" value="0.05292" units="cm"/>
      <inkml:brushProperty name="color" value="#FF0000"/>
    </inkml:brush>
  </inkml:definitions>
  <inkml:trace contextRef="#ctx0" brushRef="#br0">20660 4005 0,'-24'0'47,"24"-25"-31,48 25-1,25 0-15,-49 0 16,1 0-16,-1 0 0,0 0 16,0 0-1,1 0 1,23 0-1,-24 0 17,1 0-17,-1 0 79,0 0-31,1 0-32,-1 0-16</inkml:trace>
  <inkml:trace contextRef="#ctx0" brushRef="#br0" timeOffset="17085.03">17941 9028 0,'0'-24'15,"-73"24"1,49 0-1,-25 72 1,-24-23-16,25 72 16,24-24-16,-1-24 15,-23 24-15,48 0 16,-25 0-16,25-24 16,0 24-16,0 0 15,0 0-15,0 49 16,0 0-16,0-1 15,25 98-15,-1 24 16,25 121-16,-49-72 16,48-49-16,-48-25 15,0 25-15,0 0 16,-24-73-16,0 0 16,-25-48-16,25-25 15,-25-24-15,1-24 16,-1 24-16,25-24 15,-1-24 1,-23 23-16,-25 1 16,49-49-16,0 1 31,-1-1-15,1-24-1,0 0 16,-1-24-31,25-1 16,-48-47 0,48 23-16,0 25 47,24 24-16,0 24-31,49 49 0,-48-25 15,47 25-15,1 49 16,-49-74-16,1 73 16,48-23-16,-25-1 15,-24 24 1,-24-73 0,49 50-16,-49-26 15,24-23-15,-24-1 16,0 1-16,0-25 15,0 25-15,25-1 16,-25 1-16,0-25 16,0 0-16,0 25 15,0 24-15,0-25 16,0 25-16,0-24 16,0 23-16,0-23 15,0 24-15,0-25 16,0 25-16,0-24 15,0 23-15,0 25 16,24-24-16,-24 24 16,0-48-16,48 24 15,-48-1 1,25 26-16,-1-1 16,49 0-16,-25-24 15,25 48-15,-49-97 16,1 25-16,-1 23 15,49-47-15,-49 48 16,49-49 0,0 49-1,-25-49-15,1 0 16,-1 25-16,1-49 16,24 0-16,0 24 15,-25-24-15,25 0 16,-24 0-16,23 0 15,-23 0-15,24 0 16,-25 0-16,25 0 16,-24 0-1,24 0-15,-25 0 16,25 0-16,-25 0 0,-23 0 16,-1 0-16,0 0 15,1 0 1,23 0-1,-24 0 1</inkml:trace>
  <inkml:trace contextRef="#ctx0" brushRef="#br0" timeOffset="19920.14">16508 15168 0,'195'0'16,"120"0"-16,1 0 15,0 0-15,72 0 16,-72 0-16,-1 0 15,1 0-15,-1 0 16,-48 0-16,-24 0 16,24 0-16,-73 0 0,-48 0 15,24 0 1,-49 0-16,1 0 16,-1 0-16,-72 0 15</inkml:trace>
  <inkml:trace contextRef="#ctx0" brushRef="#br0" timeOffset="106958.95">23258 13493 0,'24'0'15,"24"0"1,25 0-16,-24 0 16,24 0-16,24 0 15,-24 0-15,24 24 0,0-24 16,0 0-16,-24 25 16,24-25-16,-24 0 15,-25 0 1,-24 0-16,25 0 15,24 0-15,-25 0 16,1 0-16,0 0 16,-25 0-1,0 0-15,0 0 16,1 0-16,-1 0 16,24 0-16,-23 0 15,-1 0-15,25 0 16,-25 0-1</inkml:trace>
  <inkml:trace contextRef="#ctx0" brushRef="#br0" timeOffset="135242.04">24107 17230 0,'0'49'31,"25"-25"31,-1-24-46,0 0 0,0 0-16,25 0 15,-25 0 1,25 0-1,-25 0 1,0 0 15,1 0 1,-1 0-17,0 0 1,0 0-1,1 0 1,-1 0-16,25 0 31,-25 0 282,0 0-282,0 0 0,1 0-15,-1 0 15</inkml:trace>
</inkml:ink>
</file>

<file path=ppt/ink/ink2.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08T06:08:35.439"/>
    </inkml:context>
    <inkml:brush xml:id="br0">
      <inkml:brushProperty name="width" value="0.05292" units="cm"/>
      <inkml:brushProperty name="height" value="0.05292" units="cm"/>
      <inkml:brushProperty name="color" value="#FF0000"/>
    </inkml:brush>
  </inkml:definitions>
  <inkml:trace contextRef="#ctx0" brushRef="#br0">3350 8130 0,'97'-24'32,"146"24"-17,0 0-15,97 24 16,-25 0-16,122 49 15,97 24 1,-48-48-16,-25-49 16,-194 48-16,-72-48 15,-74 0-15,25 24 16,-25-24-16,-72 0 16,-25 0 155,0 0-139</inkml:trace>
  <inkml:trace contextRef="#ctx0" brushRef="#br0" timeOffset="2146.79">14251 8130 0,'242'0'0,"-47"0"15,120 0-15,25 0 16,-97 0-16,24 0 16,49 0-16,-74 0 15,25 0-15,-72 0 16,23 0-16,25 0 16,-25 49-16,25-49 15,-24 48-15,23-48 16,25 0-1,-24 0-15,24 0 16,-121 0-16,0 0 16,-49-24-16,0 24 15,-24 0-15,-49 0 0,25 0 16,23 0-16,-23 0 16,-1 0-16,25 0 15,24 0 1,98 0-16,72 0 15,-73 0-15,49-24 16,-98 24-16,50 0 16,-50 0-16,-48 0 15,0 0-15,1 0 16,23 0-16,-24 0 16,49 0-16,-49 0 15,0 0 1,49 0-16,-98 0 15,49 0-15,-48 0 0,-25 0 16,0 0 0,1 0-1,-1 0 1,0 0-16,0 0 16,1 0-16,-1 0 15,25 0 1,-25 0-16,0 0 15,0-49-15,1 49 16,-1 0 0,0 0 15,0 0 16,1 0-32,-1 0 1,25 0 0,-25 0-1,0 0 1,0 0-16,1 0 16,-1 0-1,0 0 1,1 0-1,-1 0 17</inkml:trace>
</inkml:ink>
</file>

<file path=ppt/ink/ink3.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08T06:12:51.916"/>
    </inkml:context>
    <inkml:brush xml:id="br0">
      <inkml:brushProperty name="width" value="0.05292" units="cm"/>
      <inkml:brushProperty name="height" value="0.05292" units="cm"/>
      <inkml:brushProperty name="color" value="#FF0000"/>
    </inkml:brush>
  </inkml:definitions>
  <inkml:trace contextRef="#ctx0" brushRef="#br0">10439 947 0,'49'0'47,"24"0"-47,48 0 15,25 0-15,-1 0 16,1 0-16,0 0 15,-1 0-15,-48 0 16,0 0-16,-48 0 16,24 0-1,-49 0 63,-121 48-46,0 25-32,-73 24 15,121-24-15,-23 0 16,47-49-16,1 0 16,-24 1-16,48-1 15,-25 0 1,25 25-16,0-25 15,0 0 1,0 1-16,-24-1 63,0-24-32,-1 0-31,1-24 15,-49-49-15,49 24 16,-49-24-16,0-48 16,49 72-16,0-23 15,-25-1 1,25 24-16,0-23 16,-25-1-1,49 48 16,-24 1 16,0 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1E2B6-DD54-4086-9459-8C3827A6351B}" type="datetimeFigureOut">
              <a:rPr lang="zh-CN" altLang="en-US" smtClean="0"/>
              <a:t>2024/12/7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FB780-2A11-4DD4-A058-D3537EB62383}" type="slidenum">
              <a:rPr lang="zh-CN" altLang="en-US" smtClean="0"/>
              <a:t>‹#›</a:t>
            </a:fld>
            <a:endParaRPr lang="zh-CN" altLang="en-US"/>
          </a:p>
        </p:txBody>
      </p:sp>
    </p:spTree>
    <p:extLst>
      <p:ext uri="{BB962C8B-B14F-4D97-AF65-F5344CB8AC3E}">
        <p14:creationId xmlns:p14="http://schemas.microsoft.com/office/powerpoint/2010/main" val="1379807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需要改进天然卫星星历表及其动态运动知识将动力学模型拟合到观测数据。</a:t>
            </a:r>
            <a:endParaRPr lang="en-US" altLang="zh-CN" dirty="0"/>
          </a:p>
          <a:p>
            <a:r>
              <a:rPr lang="zh-CN" altLang="en-US" dirty="0"/>
              <a:t>自从目录</a:t>
            </a:r>
            <a:r>
              <a:rPr lang="en-US" altLang="zh-CN" dirty="0"/>
              <a:t>ST90</a:t>
            </a:r>
            <a:r>
              <a:rPr lang="zh-CN" altLang="en-US" dirty="0"/>
              <a:t>（</a:t>
            </a:r>
            <a:r>
              <a:rPr lang="en-US" altLang="zh-CN" dirty="0"/>
              <a:t>1990</a:t>
            </a:r>
            <a:r>
              <a:rPr lang="zh-CN" altLang="en-US" dirty="0"/>
              <a:t>年）和</a:t>
            </a:r>
            <a:r>
              <a:rPr lang="en-US" altLang="zh-CN" dirty="0"/>
              <a:t>HT94</a:t>
            </a:r>
            <a:r>
              <a:rPr lang="zh-CN" altLang="en-US" dirty="0"/>
              <a:t>（</a:t>
            </a:r>
            <a:r>
              <a:rPr lang="en-US" altLang="zh-CN" dirty="0"/>
              <a:t>1994</a:t>
            </a:r>
            <a:r>
              <a:rPr lang="zh-CN" altLang="en-US" dirty="0"/>
              <a:t>年）发布以来，它们总共列出了大约</a:t>
            </a:r>
            <a:r>
              <a:rPr lang="en-US" altLang="zh-CN" dirty="0"/>
              <a:t>67000</a:t>
            </a:r>
            <a:r>
              <a:rPr lang="zh-CN" altLang="en-US" dirty="0"/>
              <a:t>次对土星卫星的观测结果，许多其他观测结果已经实现并发布。</a:t>
            </a:r>
            <a:endParaRPr lang="en-US" altLang="zh-CN" dirty="0"/>
          </a:p>
          <a:p>
            <a:r>
              <a:rPr lang="zh-CN" altLang="en-US" dirty="0"/>
              <a:t>但是在这很长一段时间内，许多不同的观测者进行了许多观测，以不同的格式发布他们的数据。</a:t>
            </a:r>
          </a:p>
        </p:txBody>
      </p:sp>
      <p:sp>
        <p:nvSpPr>
          <p:cNvPr id="4" name="灯片编号占位符 3"/>
          <p:cNvSpPr>
            <a:spLocks noGrp="1"/>
          </p:cNvSpPr>
          <p:nvPr>
            <p:ph type="sldNum" sz="quarter" idx="5"/>
          </p:nvPr>
        </p:nvSpPr>
        <p:spPr/>
        <p:txBody>
          <a:bodyPr/>
          <a:lstStyle/>
          <a:p>
            <a:fld id="{A04FB780-2A11-4DD4-A058-D3537EB62383}" type="slidenum">
              <a:rPr lang="zh-CN" altLang="en-US" smtClean="0"/>
              <a:t>3</a:t>
            </a:fld>
            <a:endParaRPr lang="zh-CN" altLang="en-US"/>
          </a:p>
        </p:txBody>
      </p:sp>
    </p:spTree>
    <p:extLst>
      <p:ext uri="{BB962C8B-B14F-4D97-AF65-F5344CB8AC3E}">
        <p14:creationId xmlns:p14="http://schemas.microsoft.com/office/powerpoint/2010/main" val="239017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为了将观测值与理论位置进行比较，所有这些观测值必须以单一且一致的格式制成表格。以与 </a:t>
            </a:r>
            <a:r>
              <a:rPr lang="en-US" altLang="zh-CN" dirty="0"/>
              <a:t>ST90 </a:t>
            </a:r>
            <a:r>
              <a:rPr lang="zh-CN" altLang="en-US" dirty="0"/>
              <a:t>目录相同的格式为基础，并添加了其他参数。</a:t>
            </a:r>
          </a:p>
        </p:txBody>
      </p:sp>
      <p:sp>
        <p:nvSpPr>
          <p:cNvPr id="4" name="灯片编号占位符 3"/>
          <p:cNvSpPr>
            <a:spLocks noGrp="1"/>
          </p:cNvSpPr>
          <p:nvPr>
            <p:ph type="sldNum" sz="quarter" idx="5"/>
          </p:nvPr>
        </p:nvSpPr>
        <p:spPr/>
        <p:txBody>
          <a:bodyPr/>
          <a:lstStyle/>
          <a:p>
            <a:fld id="{A04FB780-2A11-4DD4-A058-D3537EB62383}" type="slidenum">
              <a:rPr lang="zh-CN" altLang="en-US" smtClean="0"/>
              <a:t>4</a:t>
            </a:fld>
            <a:endParaRPr lang="zh-CN" altLang="en-US"/>
          </a:p>
        </p:txBody>
      </p:sp>
    </p:spTree>
    <p:extLst>
      <p:ext uri="{BB962C8B-B14F-4D97-AF65-F5344CB8AC3E}">
        <p14:creationId xmlns:p14="http://schemas.microsoft.com/office/powerpoint/2010/main" val="2670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伸长、对立和合相的时间</a:t>
            </a:r>
            <a:r>
              <a:rPr lang="en-US" altLang="zh-CN" dirty="0"/>
              <a:t>;</a:t>
            </a:r>
          </a:p>
          <a:p>
            <a:r>
              <a:rPr lang="en-US" altLang="zh-CN" dirty="0"/>
              <a:t>– </a:t>
            </a:r>
            <a:r>
              <a:rPr lang="zh-CN" altLang="en-US" dirty="0"/>
              <a:t>目测千分尺测量</a:t>
            </a:r>
            <a:r>
              <a:rPr lang="en-US" altLang="zh-CN" dirty="0"/>
              <a:t>;</a:t>
            </a:r>
          </a:p>
          <a:p>
            <a:r>
              <a:rPr lang="en-US" altLang="zh-CN" dirty="0"/>
              <a:t>– </a:t>
            </a:r>
            <a:r>
              <a:rPr lang="zh-CN" altLang="en-US" dirty="0"/>
              <a:t>摄影天文测量</a:t>
            </a:r>
            <a:r>
              <a:rPr lang="en-US" altLang="zh-CN" dirty="0"/>
              <a:t>;</a:t>
            </a:r>
          </a:p>
          <a:p>
            <a:r>
              <a:rPr lang="en-US" altLang="zh-CN" dirty="0"/>
              <a:t>– </a:t>
            </a:r>
            <a:r>
              <a:rPr lang="zh-CN" altLang="en-US" dirty="0"/>
              <a:t>自动子午线过境圈测量</a:t>
            </a:r>
            <a:r>
              <a:rPr lang="en-US" altLang="zh-CN" dirty="0"/>
              <a:t>;</a:t>
            </a:r>
          </a:p>
          <a:p>
            <a:r>
              <a:rPr lang="en-US" altLang="zh-CN" dirty="0"/>
              <a:t>– CCD </a:t>
            </a:r>
            <a:r>
              <a:rPr lang="zh-CN" altLang="en-US" dirty="0"/>
              <a:t>图像测量</a:t>
            </a:r>
            <a:r>
              <a:rPr lang="en-US" altLang="zh-CN" dirty="0"/>
              <a:t>;</a:t>
            </a:r>
          </a:p>
          <a:p>
            <a:r>
              <a:rPr lang="en-US" altLang="zh-CN" dirty="0"/>
              <a:t>– </a:t>
            </a:r>
            <a:r>
              <a:rPr lang="zh-CN" altLang="en-US" dirty="0"/>
              <a:t>互事件的光度测量</a:t>
            </a:r>
            <a:r>
              <a:rPr lang="en-US" altLang="zh-CN" dirty="0"/>
              <a:t>;</a:t>
            </a:r>
          </a:p>
          <a:p>
            <a:r>
              <a:rPr lang="en-US" altLang="zh-CN" dirty="0"/>
              <a:t>– HST </a:t>
            </a:r>
            <a:r>
              <a:rPr lang="zh-CN" altLang="en-US" dirty="0"/>
              <a:t>观察。</a:t>
            </a:r>
          </a:p>
        </p:txBody>
      </p:sp>
      <p:sp>
        <p:nvSpPr>
          <p:cNvPr id="4" name="灯片编号占位符 3"/>
          <p:cNvSpPr>
            <a:spLocks noGrp="1"/>
          </p:cNvSpPr>
          <p:nvPr>
            <p:ph type="sldNum" sz="quarter" idx="5"/>
          </p:nvPr>
        </p:nvSpPr>
        <p:spPr/>
        <p:txBody>
          <a:bodyPr/>
          <a:lstStyle/>
          <a:p>
            <a:fld id="{A04FB780-2A11-4DD4-A058-D3537EB62383}" type="slidenum">
              <a:rPr lang="zh-CN" altLang="en-US" smtClean="0"/>
              <a:t>5</a:t>
            </a:fld>
            <a:endParaRPr lang="zh-CN" altLang="en-US"/>
          </a:p>
        </p:txBody>
      </p:sp>
    </p:spTree>
    <p:extLst>
      <p:ext uri="{BB962C8B-B14F-4D97-AF65-F5344CB8AC3E}">
        <p14:creationId xmlns:p14="http://schemas.microsoft.com/office/powerpoint/2010/main" val="244631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4FB780-2A11-4DD4-A058-D3537EB62383}" type="slidenum">
              <a:rPr lang="zh-CN" altLang="en-US" smtClean="0"/>
              <a:t>12</a:t>
            </a:fld>
            <a:endParaRPr lang="zh-CN" altLang="en-US"/>
          </a:p>
        </p:txBody>
      </p:sp>
    </p:spTree>
    <p:extLst>
      <p:ext uri="{BB962C8B-B14F-4D97-AF65-F5344CB8AC3E}">
        <p14:creationId xmlns:p14="http://schemas.microsoft.com/office/powerpoint/2010/main" val="392769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C189C-AD1C-052A-DA93-B77783309D4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692F5A-7E0E-7C10-04A8-68DDD3680B7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90402C3-AA15-E4A9-E49C-21E0D2C6DF4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天体测量观测目录的有趣之处之一是卫星运动动力学模型和观测之间的比较。因此，我们必须应用一些校正，如时间尺度、光时、像差、折射和相位效果。因为有些影响不是很重要（小于 </a:t>
            </a:r>
            <a:r>
              <a:rPr lang="en-US" altLang="zh-CN" dirty="0"/>
              <a:t>0.2 </a:t>
            </a:r>
            <a:r>
              <a:rPr lang="zh-CN" altLang="en-US" dirty="0"/>
              <a:t>英尺），所以这些天体测量校正在此之前并没有自动考虑在内。虽然我们在本文中介绍了主要的更正，但有关效果的更多详细信息可以在 </a:t>
            </a:r>
            <a:r>
              <a:rPr lang="en-US" altLang="zh-CN" dirty="0"/>
              <a:t>Vienne </a:t>
            </a:r>
            <a:r>
              <a:rPr lang="zh-CN" altLang="en-US" dirty="0"/>
              <a:t>等人 （</a:t>
            </a:r>
            <a:r>
              <a:rPr lang="en-US" altLang="zh-CN" dirty="0"/>
              <a:t>2001a</a:t>
            </a:r>
            <a:r>
              <a:rPr lang="zh-CN" altLang="en-US" dirty="0"/>
              <a:t>） 中找到。</a:t>
            </a:r>
          </a:p>
          <a:p>
            <a:endParaRPr lang="zh-CN" altLang="en-US" dirty="0"/>
          </a:p>
        </p:txBody>
      </p:sp>
      <p:sp>
        <p:nvSpPr>
          <p:cNvPr id="4" name="灯片编号占位符 3">
            <a:extLst>
              <a:ext uri="{FF2B5EF4-FFF2-40B4-BE49-F238E27FC236}">
                <a16:creationId xmlns:a16="http://schemas.microsoft.com/office/drawing/2014/main" id="{F367D4EA-5DF0-4D63-4DA2-9A688F4B77F7}"/>
              </a:ext>
            </a:extLst>
          </p:cNvPr>
          <p:cNvSpPr>
            <a:spLocks noGrp="1"/>
          </p:cNvSpPr>
          <p:nvPr>
            <p:ph type="sldNum" sz="quarter" idx="5"/>
          </p:nvPr>
        </p:nvSpPr>
        <p:spPr/>
        <p:txBody>
          <a:bodyPr/>
          <a:lstStyle/>
          <a:p>
            <a:fld id="{A04FB780-2A11-4DD4-A058-D3537EB62383}" type="slidenum">
              <a:rPr lang="zh-CN" altLang="en-US" smtClean="0"/>
              <a:t>13</a:t>
            </a:fld>
            <a:endParaRPr lang="zh-CN" altLang="en-US"/>
          </a:p>
        </p:txBody>
      </p:sp>
    </p:spTree>
    <p:extLst>
      <p:ext uri="{BB962C8B-B14F-4D97-AF65-F5344CB8AC3E}">
        <p14:creationId xmlns:p14="http://schemas.microsoft.com/office/powerpoint/2010/main" val="1340824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折射修正</a:t>
            </a:r>
            <a:endParaRPr lang="en-US" altLang="zh-CN" dirty="0"/>
          </a:p>
          <a:p>
            <a:r>
              <a:rPr lang="zh-CN" altLang="en-US" dirty="0"/>
              <a:t>时差修正</a:t>
            </a:r>
            <a:endParaRPr lang="en-US" altLang="zh-CN" dirty="0"/>
          </a:p>
          <a:p>
            <a:r>
              <a:rPr lang="zh-CN" altLang="en-US" dirty="0"/>
              <a:t>相位效应修正</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04FB780-2A11-4DD4-A058-D3537EB62383}" type="slidenum">
              <a:rPr lang="zh-CN" altLang="en-US" smtClean="0"/>
              <a:t>15</a:t>
            </a:fld>
            <a:endParaRPr lang="zh-CN" altLang="en-US"/>
          </a:p>
        </p:txBody>
      </p:sp>
    </p:spTree>
    <p:extLst>
      <p:ext uri="{BB962C8B-B14F-4D97-AF65-F5344CB8AC3E}">
        <p14:creationId xmlns:p14="http://schemas.microsoft.com/office/powerpoint/2010/main" val="380320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天体测量观测目录的有趣之处之一是卫星运动动力学模型和观测之间的比较。因此，我们必须应用一些校正，如时间尺度、光时、像差、折射和相位效果。因为有些影响不是很重要（小于 </a:t>
            </a:r>
            <a:r>
              <a:rPr lang="en-US" altLang="zh-CN" dirty="0"/>
              <a:t>0.2 </a:t>
            </a:r>
            <a:r>
              <a:rPr lang="zh-CN" altLang="en-US" dirty="0"/>
              <a:t>英尺），所以这些天体测量校正在此之前并没有自动考虑在内。虽然我们在本文中介绍了主要的更正，但有关效果的更多详细信息可以在 </a:t>
            </a:r>
            <a:r>
              <a:rPr lang="en-US" altLang="zh-CN" dirty="0"/>
              <a:t>Vienne </a:t>
            </a:r>
            <a:r>
              <a:rPr lang="zh-CN" altLang="en-US" dirty="0"/>
              <a:t>等人 （</a:t>
            </a:r>
            <a:r>
              <a:rPr lang="en-US" altLang="zh-CN" dirty="0"/>
              <a:t>2001a</a:t>
            </a:r>
            <a:r>
              <a:rPr lang="zh-CN" altLang="en-US" dirty="0"/>
              <a:t>） 中找到。</a:t>
            </a:r>
            <a:br>
              <a:rPr lang="en-US" altLang="zh-CN" dirty="0"/>
            </a:br>
            <a:r>
              <a:rPr lang="zh-CN" altLang="en-US" dirty="0"/>
              <a:t>实际上，观测数据最早可以溯源到</a:t>
            </a:r>
            <a:r>
              <a:rPr lang="en-US" altLang="zh-CN" dirty="0"/>
              <a:t>80</a:t>
            </a:r>
            <a:r>
              <a:rPr lang="zh-CN" altLang="en-US" dirty="0"/>
              <a:t>年代，甚至在不考虑观测精度的前提下可以追溯到更久，这也就带来了整合旧数据中的第一大难点，即不同年代不同观测站不同人的观测手法、观测范围、观测时间以及得出的数据规模和字段数量都是不一致的。因此如何将不同的观测尺度和数据类型化零为整是决定观测数据是否可用的关键。</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04FB780-2A11-4DD4-A058-D3537EB62383}" type="slidenum">
              <a:rPr lang="zh-CN" altLang="en-US" smtClean="0"/>
              <a:t>18</a:t>
            </a:fld>
            <a:endParaRPr lang="zh-CN" altLang="en-US"/>
          </a:p>
        </p:txBody>
      </p:sp>
    </p:spTree>
    <p:extLst>
      <p:ext uri="{BB962C8B-B14F-4D97-AF65-F5344CB8AC3E}">
        <p14:creationId xmlns:p14="http://schemas.microsoft.com/office/powerpoint/2010/main" val="1847373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2C2C36"/>
                </a:solidFill>
                <a:effectLst/>
                <a:latin typeface="-apple-system"/>
              </a:rPr>
              <a:t>观测分布 </a:t>
            </a:r>
            <a:r>
              <a:rPr lang="en-US" altLang="zh-CN" b="1" i="0" dirty="0">
                <a:solidFill>
                  <a:srgbClr val="2C2C36"/>
                </a:solidFill>
                <a:effectLst/>
                <a:latin typeface="-apple-system"/>
              </a:rPr>
              <a:t>(Distribution of observation)</a:t>
            </a:r>
          </a:p>
          <a:p>
            <a:endParaRPr lang="zh-CN" altLang="en-US" dirty="0"/>
          </a:p>
        </p:txBody>
      </p:sp>
      <p:sp>
        <p:nvSpPr>
          <p:cNvPr id="4" name="灯片编号占位符 3"/>
          <p:cNvSpPr>
            <a:spLocks noGrp="1"/>
          </p:cNvSpPr>
          <p:nvPr>
            <p:ph type="sldNum" sz="quarter" idx="5"/>
          </p:nvPr>
        </p:nvSpPr>
        <p:spPr/>
        <p:txBody>
          <a:bodyPr/>
          <a:lstStyle/>
          <a:p>
            <a:fld id="{A04FB780-2A11-4DD4-A058-D3537EB62383}" type="slidenum">
              <a:rPr lang="zh-CN" altLang="en-US" smtClean="0"/>
              <a:t>21</a:t>
            </a:fld>
            <a:endParaRPr lang="zh-CN" altLang="en-US"/>
          </a:p>
        </p:txBody>
      </p:sp>
    </p:spTree>
    <p:extLst>
      <p:ext uri="{BB962C8B-B14F-4D97-AF65-F5344CB8AC3E}">
        <p14:creationId xmlns:p14="http://schemas.microsoft.com/office/powerpoint/2010/main" val="89458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sz="6000" baseline="0">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5570622"/>
            <a:ext cx="8534400" cy="1752600"/>
          </a:xfrm>
          <a:prstGeom prst="rect">
            <a:avLst/>
          </a:prstGeom>
        </p:spPr>
        <p:txBody>
          <a:bodyPr/>
          <a:lstStyle>
            <a:lvl1pPr marL="0" indent="0" algn="ctr">
              <a:buNone/>
              <a:defRPr sz="3200" baseline="0">
                <a:latin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46294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9FE7020-BC9F-8ABA-BF92-018C795FC3AE}"/>
              </a:ext>
            </a:extLst>
          </p:cNvPr>
          <p:cNvSpPr>
            <a:spLocks noGrp="1"/>
          </p:cNvSpPr>
          <p:nvPr>
            <p:ph sz="quarter" idx="10"/>
          </p:nvPr>
        </p:nvSpPr>
        <p:spPr>
          <a:xfrm>
            <a:off x="914400" y="1062034"/>
            <a:ext cx="10363200" cy="5213638"/>
          </a:xfrm>
          <a:prstGeom prst="rect">
            <a:avLst/>
          </a:prstGeom>
        </p:spPr>
        <p:txBody>
          <a:bodyPr/>
          <a:lstStyle>
            <a:lvl1pPr marL="0" indent="0" algn="l">
              <a:buFont typeface="+mj-ea"/>
              <a:buNone/>
              <a:defRPr sz="4800" b="1" baseline="0">
                <a:solidFill>
                  <a:srgbClr val="0000FF"/>
                </a:solidFill>
                <a:latin typeface="Times New Roman" panose="02020603050405020304" pitchFamily="18" charset="0"/>
                <a:ea typeface="+mj-ea"/>
              </a:defRPr>
            </a:lvl1pPr>
            <a:lvl2pPr marL="971550" indent="-514350" algn="l">
              <a:buFont typeface="+mj-lt"/>
              <a:buAutoNum type="arabicPeriod"/>
              <a:defRPr sz="3600" b="1" baseline="0">
                <a:solidFill>
                  <a:srgbClr val="0000FF"/>
                </a:solidFill>
                <a:latin typeface="Times New Roman" panose="02020603050405020304" pitchFamily="18" charset="0"/>
                <a:ea typeface="+mj-ea"/>
              </a:defRPr>
            </a:lvl2pPr>
            <a:lvl3pPr algn="l">
              <a:defRPr sz="3600" b="1" baseline="0">
                <a:solidFill>
                  <a:srgbClr val="0000FF"/>
                </a:solidFill>
                <a:latin typeface="Times New Roman" panose="02020603050405020304" pitchFamily="18" charset="0"/>
                <a:ea typeface="+mj-ea"/>
              </a:defRPr>
            </a:lvl3pPr>
            <a:lvl4pPr algn="l">
              <a:defRPr sz="3200" b="1" baseline="0">
                <a:solidFill>
                  <a:srgbClr val="0000FF"/>
                </a:solidFill>
                <a:latin typeface="Times New Roman" panose="02020603050405020304" pitchFamily="18" charset="0"/>
                <a:ea typeface="+mj-ea"/>
              </a:defRPr>
            </a:lvl4pPr>
            <a:lvl5pPr algn="l">
              <a:defRPr sz="3200" b="1" baseline="0">
                <a:solidFill>
                  <a:srgbClr val="0000FF"/>
                </a:solidFill>
                <a:latin typeface="Times New Roman" panose="02020603050405020304" pitchFamily="18" charset="0"/>
                <a:ea typeface="+mj-ea"/>
              </a:defRPr>
            </a:lvl5pPr>
          </a:lstStyle>
          <a:p>
            <a:pPr lvl="0"/>
            <a:endParaRPr lang="en-US" altLang="zh-CN" dirty="0"/>
          </a:p>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88186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609600" y="1162051"/>
            <a:ext cx="10972800" cy="528687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8371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609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14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sz="half" idx="1"/>
          </p:nvPr>
        </p:nvSpPr>
        <p:spPr>
          <a:xfrm>
            <a:off x="609600" y="1162051"/>
            <a:ext cx="5384800" cy="5159808"/>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490691"/>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829360"/>
            <a:ext cx="5384800" cy="2492499"/>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0758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quarter" idx="1"/>
          </p:nvPr>
        </p:nvSpPr>
        <p:spPr>
          <a:xfrm>
            <a:off x="609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178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9317" y="188914"/>
            <a:ext cx="8735483"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5476" name="Line 4"/>
          <p:cNvSpPr>
            <a:spLocks noChangeShapeType="1"/>
          </p:cNvSpPr>
          <p:nvPr/>
        </p:nvSpPr>
        <p:spPr bwMode="auto">
          <a:xfrm>
            <a:off x="609600" y="861358"/>
            <a:ext cx="11074400" cy="0"/>
          </a:xfrm>
          <a:prstGeom prst="line">
            <a:avLst/>
          </a:prstGeom>
          <a:noFill/>
          <a:ln w="44450">
            <a:solidFill>
              <a:srgbClr val="FFFF00"/>
            </a:solidFill>
            <a:round/>
            <a:headEnd/>
            <a:tailEnd/>
          </a:ln>
          <a:effectLst/>
        </p:spPr>
        <p:txBody>
          <a:bodyPr/>
          <a:lstStyle/>
          <a:p>
            <a:pPr>
              <a:defRPr/>
            </a:pPr>
            <a:endParaRPr lang="zh-CN" altLang="en-US" sz="1800" baseline="0">
              <a:latin typeface="Times New Roman" panose="02020603050405020304" pitchFamily="18" charset="0"/>
            </a:endParaRPr>
          </a:p>
        </p:txBody>
      </p:sp>
      <p:sp>
        <p:nvSpPr>
          <p:cNvPr id="105477" name="Line 5"/>
          <p:cNvSpPr>
            <a:spLocks noChangeShapeType="1"/>
          </p:cNvSpPr>
          <p:nvPr/>
        </p:nvSpPr>
        <p:spPr bwMode="auto">
          <a:xfrm>
            <a:off x="609600" y="831850"/>
            <a:ext cx="11074400" cy="0"/>
          </a:xfrm>
          <a:prstGeom prst="line">
            <a:avLst/>
          </a:prstGeom>
          <a:noFill/>
          <a:ln w="50800">
            <a:solidFill>
              <a:srgbClr val="0000FF"/>
            </a:solidFill>
            <a:round/>
            <a:headEnd/>
            <a:tailEnd/>
          </a:ln>
          <a:effectLst/>
        </p:spPr>
        <p:txBody>
          <a:bodyPr/>
          <a:lstStyle/>
          <a:p>
            <a:pPr>
              <a:defRPr/>
            </a:pPr>
            <a:endParaRPr lang="zh-CN" altLang="en-US" sz="1800" baseline="0">
              <a:latin typeface="Times New Roman" panose="02020603050405020304" pitchFamily="18" charset="0"/>
            </a:endParaRPr>
          </a:p>
        </p:txBody>
      </p:sp>
      <p:pic>
        <p:nvPicPr>
          <p:cNvPr id="1029" name="Picture 5">
            <a:extLst>
              <a:ext uri="{FF2B5EF4-FFF2-40B4-BE49-F238E27FC236}">
                <a16:creationId xmlns:a16="http://schemas.microsoft.com/office/drawing/2014/main" id="{CCECFAA3-40F1-8339-825D-16CA488E8CC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048750" y="382206"/>
            <a:ext cx="2578399" cy="31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941759"/>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4" r:id="rId3"/>
    <p:sldLayoutId id="2147483666" r:id="rId4"/>
    <p:sldLayoutId id="2147483674" r:id="rId5"/>
    <p:sldLayoutId id="2147483675" r:id="rId6"/>
  </p:sldLayoutIdLst>
  <p:txStyles>
    <p:title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3.png"/><Relationship Id="rId4" Type="http://schemas.openxmlformats.org/officeDocument/2006/relationships/hyperlink" Target="https://sirlis.cn/posts/astronomy-basic-time-calende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Explications.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E13EE-F8DA-A684-CFEB-7F2C09FB04CE}"/>
              </a:ext>
            </a:extLst>
          </p:cNvPr>
          <p:cNvSpPr>
            <a:spLocks noGrp="1"/>
          </p:cNvSpPr>
          <p:nvPr>
            <p:ph type="ctrTitle"/>
          </p:nvPr>
        </p:nvSpPr>
        <p:spPr>
          <a:xfrm>
            <a:off x="914400" y="2693987"/>
            <a:ext cx="10363200" cy="1470025"/>
          </a:xfrm>
        </p:spPr>
        <p:txBody>
          <a:bodyPr/>
          <a:lstStyle/>
          <a:p>
            <a:r>
              <a:rPr lang="zh-CN" altLang="en-US" dirty="0"/>
              <a:t>土卫八颗卫星的新观测目录</a:t>
            </a:r>
            <a:br>
              <a:rPr lang="en-US" altLang="zh-CN" dirty="0"/>
            </a:br>
            <a:br>
              <a:rPr lang="en-US" altLang="zh-CN" sz="1400" dirty="0"/>
            </a:br>
            <a:r>
              <a:rPr lang="en-US" altLang="zh-CN" sz="4000" dirty="0"/>
              <a:t>A new catalogue of observations of the eight major satellites of Saturn (1874–2007)</a:t>
            </a:r>
            <a:endParaRPr lang="zh-CN" altLang="en-US" dirty="0"/>
          </a:p>
        </p:txBody>
      </p:sp>
      <p:sp>
        <p:nvSpPr>
          <p:cNvPr id="3" name="副标题 2">
            <a:extLst>
              <a:ext uri="{FF2B5EF4-FFF2-40B4-BE49-F238E27FC236}">
                <a16:creationId xmlns:a16="http://schemas.microsoft.com/office/drawing/2014/main" id="{61D72E24-2342-5C7C-7CA4-0D3CEBA757D2}"/>
              </a:ext>
            </a:extLst>
          </p:cNvPr>
          <p:cNvSpPr>
            <a:spLocks noGrp="1"/>
          </p:cNvSpPr>
          <p:nvPr>
            <p:ph type="subTitle" idx="1"/>
          </p:nvPr>
        </p:nvSpPr>
        <p:spPr/>
        <p:txBody>
          <a:bodyPr/>
          <a:lstStyle/>
          <a:p>
            <a:r>
              <a:rPr lang="zh-CN" altLang="en-US" dirty="0"/>
              <a:t>汇报人：杨哲</a:t>
            </a:r>
            <a:endParaRPr lang="en-US" altLang="zh-CN" dirty="0"/>
          </a:p>
          <a:p>
            <a:r>
              <a:rPr lang="en-US" altLang="zh-CN"/>
              <a:t>11.17</a:t>
            </a:r>
            <a:endParaRPr lang="zh-CN" altLang="en-US" dirty="0"/>
          </a:p>
        </p:txBody>
      </p:sp>
    </p:spTree>
    <p:extLst>
      <p:ext uri="{BB962C8B-B14F-4D97-AF65-F5344CB8AC3E}">
        <p14:creationId xmlns:p14="http://schemas.microsoft.com/office/powerpoint/2010/main" val="3259996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FDAB4-8134-6701-CCEC-9AE5AF748808}"/>
              </a:ext>
            </a:extLst>
          </p:cNvPr>
          <p:cNvSpPr>
            <a:spLocks noGrp="1"/>
          </p:cNvSpPr>
          <p:nvPr>
            <p:ph type="title"/>
          </p:nvPr>
        </p:nvSpPr>
        <p:spPr/>
        <p:txBody>
          <a:bodyPr/>
          <a:lstStyle/>
          <a:p>
            <a:r>
              <a:rPr lang="en-US" altLang="zh-CN" dirty="0"/>
              <a:t>Recent Observations</a:t>
            </a:r>
            <a:endParaRPr lang="zh-CN" altLang="en-US" dirty="0"/>
          </a:p>
        </p:txBody>
      </p:sp>
      <p:sp>
        <p:nvSpPr>
          <p:cNvPr id="3" name="内容占位符 2">
            <a:extLst>
              <a:ext uri="{FF2B5EF4-FFF2-40B4-BE49-F238E27FC236}">
                <a16:creationId xmlns:a16="http://schemas.microsoft.com/office/drawing/2014/main" id="{417289EA-5E7C-E356-4859-1EBEAE826FF4}"/>
              </a:ext>
            </a:extLst>
          </p:cNvPr>
          <p:cNvSpPr>
            <a:spLocks noGrp="1"/>
          </p:cNvSpPr>
          <p:nvPr>
            <p:ph idx="1"/>
          </p:nvPr>
        </p:nvSpPr>
        <p:spPr/>
        <p:txBody>
          <a:bodyPr/>
          <a:lstStyle/>
          <a:p>
            <a:pPr marL="342900" lvl="1" indent="-342900">
              <a:buFont typeface="Arial" panose="020B0604020202020204" pitchFamily="34" charset="0"/>
              <a:buChar char="•"/>
            </a:pPr>
            <a:r>
              <a:rPr lang="en-US" altLang="zh-CN" sz="3200" dirty="0">
                <a:cs typeface="+mn-cs"/>
              </a:rPr>
              <a:t>Qiao</a:t>
            </a:r>
            <a:r>
              <a:rPr lang="zh-CN" altLang="en-US" sz="3200" dirty="0">
                <a:cs typeface="+mn-cs"/>
              </a:rPr>
              <a:t>等人：</a:t>
            </a:r>
            <a:r>
              <a:rPr lang="en-US" altLang="zh-CN" sz="3200" dirty="0">
                <a:cs typeface="+mn-cs"/>
              </a:rPr>
              <a:t>1994</a:t>
            </a:r>
            <a:r>
              <a:rPr lang="zh-CN" altLang="en-US" sz="3200" dirty="0">
                <a:cs typeface="+mn-cs"/>
              </a:rPr>
              <a:t>年至</a:t>
            </a:r>
            <a:r>
              <a:rPr lang="en-US" altLang="zh-CN" sz="3200" dirty="0">
                <a:cs typeface="+mn-cs"/>
              </a:rPr>
              <a:t>1996</a:t>
            </a:r>
            <a:r>
              <a:rPr lang="zh-CN" altLang="en-US" sz="3200" dirty="0">
                <a:cs typeface="+mn-cs"/>
              </a:rPr>
              <a:t>年在中国佘山站</a:t>
            </a:r>
            <a:r>
              <a:rPr lang="en-US" altLang="zh-CN" sz="3200" dirty="0">
                <a:cs typeface="+mn-cs"/>
              </a:rPr>
              <a:t>1.56</a:t>
            </a:r>
            <a:r>
              <a:rPr lang="zh-CN" altLang="en-US" sz="3200" dirty="0">
                <a:cs typeface="+mn-cs"/>
              </a:rPr>
              <a:t>米反射望远镜上进行的</a:t>
            </a:r>
            <a:r>
              <a:rPr lang="en-US" altLang="zh-CN" sz="3200" dirty="0">
                <a:cs typeface="+mn-cs"/>
              </a:rPr>
              <a:t>451</a:t>
            </a:r>
            <a:r>
              <a:rPr lang="zh-CN" altLang="en-US" sz="3200" dirty="0">
                <a:cs typeface="+mn-cs"/>
              </a:rPr>
              <a:t>次位置测量；</a:t>
            </a:r>
            <a:r>
              <a:rPr lang="en-US" altLang="zh-CN" sz="3200" dirty="0">
                <a:cs typeface="+mn-cs"/>
              </a:rPr>
              <a:t>2004</a:t>
            </a:r>
            <a:r>
              <a:rPr lang="zh-CN" altLang="en-US" sz="3200" dirty="0">
                <a:cs typeface="+mn-cs"/>
              </a:rPr>
              <a:t>年又增加了</a:t>
            </a:r>
            <a:r>
              <a:rPr lang="en-US" altLang="zh-CN" sz="3200" dirty="0">
                <a:cs typeface="+mn-cs"/>
              </a:rPr>
              <a:t>1167</a:t>
            </a:r>
            <a:r>
              <a:rPr lang="zh-CN" altLang="en-US" sz="3200" dirty="0">
                <a:cs typeface="+mn-cs"/>
              </a:rPr>
              <a:t>次新测量。</a:t>
            </a:r>
          </a:p>
          <a:p>
            <a:pPr marL="342900" lvl="1" indent="-342900">
              <a:buFont typeface="Arial" panose="020B0604020202020204" pitchFamily="34" charset="0"/>
              <a:buChar char="•"/>
            </a:pPr>
            <a:r>
              <a:rPr lang="en-US" altLang="zh-CN" sz="3200" dirty="0">
                <a:cs typeface="+mn-cs"/>
              </a:rPr>
              <a:t>USNO</a:t>
            </a:r>
            <a:r>
              <a:rPr lang="zh-CN" altLang="en-US" sz="3200" dirty="0">
                <a:cs typeface="+mn-cs"/>
              </a:rPr>
              <a:t>：</a:t>
            </a:r>
            <a:r>
              <a:rPr lang="en-US" altLang="zh-CN" sz="3200" dirty="0">
                <a:cs typeface="+mn-cs"/>
              </a:rPr>
              <a:t>2000</a:t>
            </a:r>
            <a:r>
              <a:rPr lang="zh-CN" altLang="en-US" sz="3200" dirty="0">
                <a:cs typeface="+mn-cs"/>
              </a:rPr>
              <a:t>年至</a:t>
            </a:r>
            <a:r>
              <a:rPr lang="en-US" altLang="zh-CN" sz="3200" dirty="0">
                <a:cs typeface="+mn-cs"/>
              </a:rPr>
              <a:t>2007</a:t>
            </a:r>
            <a:r>
              <a:rPr lang="zh-CN" altLang="en-US" sz="3200" dirty="0">
                <a:cs typeface="+mn-cs"/>
              </a:rPr>
              <a:t>年在</a:t>
            </a:r>
            <a:r>
              <a:rPr lang="en-US" altLang="zh-CN" sz="3200" dirty="0">
                <a:cs typeface="+mn-cs"/>
              </a:rPr>
              <a:t>Flagstaff</a:t>
            </a:r>
            <a:r>
              <a:rPr lang="zh-CN" altLang="en-US" sz="3200" dirty="0">
                <a:cs typeface="+mn-cs"/>
              </a:rPr>
              <a:t>获得的</a:t>
            </a:r>
            <a:r>
              <a:rPr lang="en-US" altLang="zh-CN" sz="3200" dirty="0">
                <a:cs typeface="+mn-cs"/>
              </a:rPr>
              <a:t>NOFS</a:t>
            </a:r>
            <a:r>
              <a:rPr lang="zh-CN" altLang="en-US" sz="3200" dirty="0">
                <a:cs typeface="+mn-cs"/>
              </a:rPr>
              <a:t>观测，最新更新日期为</a:t>
            </a:r>
            <a:r>
              <a:rPr lang="en-US" altLang="zh-CN" sz="3200" dirty="0">
                <a:cs typeface="+mn-cs"/>
              </a:rPr>
              <a:t>2007</a:t>
            </a:r>
            <a:r>
              <a:rPr lang="zh-CN" altLang="en-US" sz="3200" dirty="0">
                <a:cs typeface="+mn-cs"/>
              </a:rPr>
              <a:t>年</a:t>
            </a:r>
            <a:r>
              <a:rPr lang="en-US" altLang="zh-CN" sz="3200" dirty="0">
                <a:cs typeface="+mn-cs"/>
              </a:rPr>
              <a:t>4</a:t>
            </a:r>
            <a:r>
              <a:rPr lang="zh-CN" altLang="en-US" sz="3200" dirty="0">
                <a:cs typeface="+mn-cs"/>
              </a:rPr>
              <a:t>月</a:t>
            </a:r>
            <a:r>
              <a:rPr lang="en-US" altLang="zh-CN" sz="3200" dirty="0">
                <a:cs typeface="+mn-cs"/>
              </a:rPr>
              <a:t>18</a:t>
            </a:r>
            <a:r>
              <a:rPr lang="zh-CN" altLang="en-US" sz="3200" dirty="0">
                <a:cs typeface="+mn-cs"/>
              </a:rPr>
              <a:t>日。</a:t>
            </a:r>
          </a:p>
          <a:p>
            <a:pPr marL="342900" lvl="1" indent="-342900">
              <a:buFont typeface="Arial" panose="020B0604020202020204" pitchFamily="34" charset="0"/>
              <a:buChar char="•"/>
            </a:pPr>
            <a:r>
              <a:rPr lang="en-US" altLang="zh-CN" sz="3200" dirty="0">
                <a:cs typeface="+mn-cs"/>
              </a:rPr>
              <a:t>French</a:t>
            </a:r>
            <a:r>
              <a:rPr lang="zh-CN" altLang="en-US" sz="3200" dirty="0">
                <a:cs typeface="+mn-cs"/>
              </a:rPr>
              <a:t>等人：使用哈勃太空望远镜在</a:t>
            </a:r>
            <a:r>
              <a:rPr lang="en-US" altLang="zh-CN" sz="3200" dirty="0">
                <a:cs typeface="+mn-cs"/>
              </a:rPr>
              <a:t>1996</a:t>
            </a:r>
            <a:r>
              <a:rPr lang="zh-CN" altLang="en-US" sz="3200" dirty="0">
                <a:cs typeface="+mn-cs"/>
              </a:rPr>
              <a:t>年至</a:t>
            </a:r>
            <a:r>
              <a:rPr lang="en-US" altLang="zh-CN" sz="3200" dirty="0">
                <a:cs typeface="+mn-cs"/>
              </a:rPr>
              <a:t>2005</a:t>
            </a:r>
            <a:r>
              <a:rPr lang="zh-CN" altLang="en-US" sz="3200" dirty="0">
                <a:cs typeface="+mn-cs"/>
              </a:rPr>
              <a:t>年间获得的高度精确天体位置。</a:t>
            </a:r>
          </a:p>
          <a:p>
            <a:pPr marL="342900" lvl="1" indent="-342900">
              <a:buFont typeface="Arial" panose="020B0604020202020204" pitchFamily="34" charset="0"/>
              <a:buChar char="•"/>
            </a:pPr>
            <a:r>
              <a:rPr lang="en-US" altLang="zh-CN" sz="3200" dirty="0">
                <a:cs typeface="+mn-cs"/>
              </a:rPr>
              <a:t>Rapaport</a:t>
            </a:r>
            <a:r>
              <a:rPr lang="zh-CN" altLang="en-US" sz="3200" dirty="0">
                <a:cs typeface="+mn-cs"/>
              </a:rPr>
              <a:t>等人：</a:t>
            </a:r>
            <a:r>
              <a:rPr lang="en-US" altLang="zh-CN" sz="3200" dirty="0">
                <a:cs typeface="+mn-cs"/>
              </a:rPr>
              <a:t>1995</a:t>
            </a:r>
            <a:r>
              <a:rPr lang="zh-CN" altLang="en-US" sz="3200" dirty="0">
                <a:cs typeface="+mn-cs"/>
              </a:rPr>
              <a:t>年至</a:t>
            </a:r>
            <a:r>
              <a:rPr lang="en-US" altLang="zh-CN" sz="3200" dirty="0">
                <a:cs typeface="+mn-cs"/>
              </a:rPr>
              <a:t>2001</a:t>
            </a:r>
            <a:r>
              <a:rPr lang="zh-CN" altLang="en-US" sz="3200" dirty="0">
                <a:cs typeface="+mn-cs"/>
              </a:rPr>
              <a:t>年在波尔多天文台使用</a:t>
            </a:r>
            <a:r>
              <a:rPr lang="en-US" altLang="zh-CN" sz="3200" dirty="0">
                <a:cs typeface="+mn-cs"/>
              </a:rPr>
              <a:t>CCD</a:t>
            </a:r>
            <a:r>
              <a:rPr lang="zh-CN" altLang="en-US" sz="3200" dirty="0">
                <a:cs typeface="+mn-cs"/>
              </a:rPr>
              <a:t>子午线圈进行的位置观测。</a:t>
            </a:r>
          </a:p>
          <a:p>
            <a:pPr marL="342900" lvl="1" indent="-342900">
              <a:buFont typeface="Arial" panose="020B0604020202020204" pitchFamily="34" charset="0"/>
              <a:buChar char="•"/>
            </a:pPr>
            <a:r>
              <a:rPr lang="en-US" altLang="zh-CN" sz="3200" dirty="0" err="1">
                <a:cs typeface="+mn-cs"/>
              </a:rPr>
              <a:t>Dourneau</a:t>
            </a:r>
            <a:r>
              <a:rPr lang="zh-CN" altLang="en-US" sz="3200" dirty="0">
                <a:cs typeface="+mn-cs"/>
              </a:rPr>
              <a:t>等人：</a:t>
            </a:r>
            <a:r>
              <a:rPr lang="en-US" altLang="zh-CN" sz="3200" dirty="0">
                <a:cs typeface="+mn-cs"/>
              </a:rPr>
              <a:t>1999</a:t>
            </a:r>
            <a:r>
              <a:rPr lang="zh-CN" altLang="en-US" sz="3200" dirty="0">
                <a:cs typeface="+mn-cs"/>
              </a:rPr>
              <a:t>年至</a:t>
            </a:r>
            <a:r>
              <a:rPr lang="en-US" altLang="zh-CN" sz="3200" dirty="0">
                <a:cs typeface="+mn-cs"/>
              </a:rPr>
              <a:t>2007</a:t>
            </a:r>
            <a:r>
              <a:rPr lang="zh-CN" altLang="en-US" sz="3200" dirty="0">
                <a:cs typeface="+mn-cs"/>
              </a:rPr>
              <a:t>年在波尔多天文台进行的</a:t>
            </a:r>
            <a:r>
              <a:rPr lang="en-US" altLang="zh-CN" sz="3200" dirty="0">
                <a:cs typeface="+mn-cs"/>
              </a:rPr>
              <a:t>216</a:t>
            </a:r>
            <a:r>
              <a:rPr lang="zh-CN" altLang="en-US" sz="3200" dirty="0">
                <a:cs typeface="+mn-cs"/>
              </a:rPr>
              <a:t>次</a:t>
            </a:r>
            <a:r>
              <a:rPr lang="en-US" altLang="zh-CN" sz="3200" dirty="0">
                <a:cs typeface="+mn-cs"/>
              </a:rPr>
              <a:t>Titan</a:t>
            </a:r>
            <a:r>
              <a:rPr lang="zh-CN" altLang="en-US" sz="3200" dirty="0">
                <a:cs typeface="+mn-cs"/>
              </a:rPr>
              <a:t>、</a:t>
            </a:r>
            <a:r>
              <a:rPr lang="en-US" altLang="zh-CN" sz="3200" dirty="0">
                <a:cs typeface="+mn-cs"/>
              </a:rPr>
              <a:t>Hyperion</a:t>
            </a:r>
            <a:r>
              <a:rPr lang="zh-CN" altLang="en-US" sz="3200" dirty="0">
                <a:cs typeface="+mn-cs"/>
              </a:rPr>
              <a:t>和</a:t>
            </a:r>
            <a:r>
              <a:rPr lang="en-US" altLang="zh-CN" sz="3200" dirty="0">
                <a:cs typeface="+mn-cs"/>
              </a:rPr>
              <a:t>Iapetus</a:t>
            </a:r>
            <a:r>
              <a:rPr lang="zh-CN" altLang="en-US" sz="3200" dirty="0">
                <a:cs typeface="+mn-cs"/>
              </a:rPr>
              <a:t>观测。</a:t>
            </a:r>
          </a:p>
          <a:p>
            <a:endParaRPr lang="zh-CN" altLang="en-US" dirty="0"/>
          </a:p>
        </p:txBody>
      </p:sp>
    </p:spTree>
    <p:extLst>
      <p:ext uri="{BB962C8B-B14F-4D97-AF65-F5344CB8AC3E}">
        <p14:creationId xmlns:p14="http://schemas.microsoft.com/office/powerpoint/2010/main" val="275265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9945FC-B347-D947-590E-868B316E9436}"/>
              </a:ext>
            </a:extLst>
          </p:cNvPr>
          <p:cNvSpPr>
            <a:spLocks noGrp="1"/>
          </p:cNvSpPr>
          <p:nvPr>
            <p:ph sz="quarter" idx="10"/>
          </p:nvPr>
        </p:nvSpPr>
        <p:spPr/>
        <p:txBody>
          <a:bodyPr/>
          <a:lstStyle/>
          <a:p>
            <a:r>
              <a:rPr lang="zh-CN" altLang="en-US" dirty="0"/>
              <a:t>三、观测数据的处理与校正</a:t>
            </a:r>
            <a:endParaRPr lang="en-US" altLang="zh-CN" dirty="0"/>
          </a:p>
          <a:p>
            <a:pPr lvl="1"/>
            <a:r>
              <a:rPr lang="en-US" altLang="zh-CN" dirty="0"/>
              <a:t>Time scale</a:t>
            </a:r>
          </a:p>
          <a:p>
            <a:pPr lvl="1"/>
            <a:r>
              <a:rPr lang="en-US" altLang="zh-CN" dirty="0"/>
              <a:t>Light-time correction</a:t>
            </a:r>
          </a:p>
          <a:p>
            <a:pPr lvl="1"/>
            <a:r>
              <a:rPr lang="en-US" altLang="zh-CN" dirty="0"/>
              <a:t>Refraction correction</a:t>
            </a:r>
          </a:p>
          <a:p>
            <a:pPr lvl="1"/>
            <a:r>
              <a:rPr lang="en-US" altLang="zh-CN" dirty="0"/>
              <a:t>Aberration correction</a:t>
            </a:r>
          </a:p>
          <a:p>
            <a:pPr lvl="1"/>
            <a:r>
              <a:rPr lang="en-US" altLang="zh-CN" dirty="0"/>
              <a:t>Phase effect correction</a:t>
            </a:r>
          </a:p>
          <a:p>
            <a:pPr lvl="1"/>
            <a:r>
              <a:rPr lang="en-US" altLang="zh-CN" dirty="0"/>
              <a:t>Rules for correction</a:t>
            </a:r>
          </a:p>
          <a:p>
            <a:pPr lvl="1"/>
            <a:r>
              <a:rPr lang="en-US" altLang="zh-CN" dirty="0"/>
              <a:t>The case of tangential coordinates</a:t>
            </a:r>
          </a:p>
        </p:txBody>
      </p:sp>
    </p:spTree>
    <p:extLst>
      <p:ext uri="{BB962C8B-B14F-4D97-AF65-F5344CB8AC3E}">
        <p14:creationId xmlns:p14="http://schemas.microsoft.com/office/powerpoint/2010/main" val="266814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66889-1790-4E22-DE39-8586FECD45A1}"/>
              </a:ext>
            </a:extLst>
          </p:cNvPr>
          <p:cNvSpPr>
            <a:spLocks noGrp="1"/>
          </p:cNvSpPr>
          <p:nvPr>
            <p:ph type="title"/>
          </p:nvPr>
        </p:nvSpPr>
        <p:spPr/>
        <p:txBody>
          <a:bodyPr/>
          <a:lstStyle/>
          <a:p>
            <a:r>
              <a:rPr lang="en-US" altLang="zh-CN" dirty="0"/>
              <a:t>Time scale</a:t>
            </a:r>
            <a:endParaRPr lang="zh-CN" altLang="en-US" dirty="0"/>
          </a:p>
        </p:txBody>
      </p:sp>
      <p:sp>
        <p:nvSpPr>
          <p:cNvPr id="3" name="内容占位符 2">
            <a:extLst>
              <a:ext uri="{FF2B5EF4-FFF2-40B4-BE49-F238E27FC236}">
                <a16:creationId xmlns:a16="http://schemas.microsoft.com/office/drawing/2014/main" id="{11F62529-592B-D278-A862-9E0354BA67DF}"/>
              </a:ext>
            </a:extLst>
          </p:cNvPr>
          <p:cNvSpPr>
            <a:spLocks noGrp="1"/>
          </p:cNvSpPr>
          <p:nvPr>
            <p:ph idx="1"/>
          </p:nvPr>
        </p:nvSpPr>
        <p:spPr/>
        <p:txBody>
          <a:bodyPr/>
          <a:lstStyle/>
          <a:p>
            <a:pPr>
              <a:buFont typeface="Arial" panose="020B0604020202020204" pitchFamily="34" charset="0"/>
              <a:buChar char="•"/>
            </a:pPr>
            <a:r>
              <a:rPr lang="zh-CN" altLang="en-US" dirty="0"/>
              <a:t>计算残差的第一步就是规范时间尺度，划定统一的时间尺度</a:t>
            </a:r>
            <a:endParaRPr lang="en-US" altLang="zh-CN" dirty="0"/>
          </a:p>
          <a:p>
            <a:pPr>
              <a:buFont typeface="Arial" panose="020B0604020202020204" pitchFamily="34" charset="0"/>
              <a:buChar char="•"/>
            </a:pPr>
            <a:r>
              <a:rPr lang="zh-CN" altLang="en-US" dirty="0"/>
              <a:t>通常，动力学模型的时间尺度是地球时间 （</a:t>
            </a:r>
            <a:r>
              <a:rPr lang="en-US" altLang="zh-CN" dirty="0"/>
              <a:t>TT</a:t>
            </a:r>
            <a:r>
              <a:rPr lang="zh-CN" altLang="en-US" dirty="0"/>
              <a:t>），观测结果以世界坐标时间 （</a:t>
            </a:r>
            <a:r>
              <a:rPr lang="en-US" altLang="zh-CN" dirty="0"/>
              <a:t>UTC</a:t>
            </a:r>
            <a:r>
              <a:rPr lang="zh-CN" altLang="en-US" dirty="0"/>
              <a:t>） 给出。</a:t>
            </a:r>
            <a:endParaRPr lang="en-US" altLang="zh-CN" dirty="0"/>
          </a:p>
          <a:p>
            <a:pPr>
              <a:buFont typeface="Arial" panose="020B0604020202020204" pitchFamily="34" charset="0"/>
              <a:buChar char="•"/>
            </a:pPr>
            <a:r>
              <a:rPr lang="en-US" altLang="zh-CN" dirty="0"/>
              <a:t>TT </a:t>
            </a:r>
            <a:r>
              <a:rPr lang="zh-CN" altLang="en-US" dirty="0"/>
              <a:t>和 </a:t>
            </a:r>
            <a:r>
              <a:rPr lang="en-US" altLang="zh-CN" dirty="0"/>
              <a:t>UTC </a:t>
            </a:r>
            <a:r>
              <a:rPr lang="zh-CN" altLang="en-US" dirty="0"/>
              <a:t>之间的差异（由 </a:t>
            </a:r>
            <a:r>
              <a:rPr lang="en-US" altLang="zh-CN" dirty="0"/>
              <a:t>COSS08 </a:t>
            </a:r>
            <a:r>
              <a:rPr lang="zh-CN" altLang="en-US" dirty="0"/>
              <a:t>中的 </a:t>
            </a:r>
            <a:r>
              <a:rPr lang="en-US" altLang="zh-CN" dirty="0"/>
              <a:t>dt </a:t>
            </a:r>
            <a:r>
              <a:rPr lang="zh-CN" altLang="en-US" dirty="0"/>
              <a:t>参数给出）自 </a:t>
            </a:r>
            <a:r>
              <a:rPr lang="en-US" altLang="zh-CN" dirty="0"/>
              <a:t>1972 </a:t>
            </a:r>
            <a:r>
              <a:rPr lang="zh-CN" altLang="en-US" dirty="0"/>
              <a:t>年以来可以通过 </a:t>
            </a:r>
            <a:r>
              <a:rPr lang="en-US" altLang="zh-CN" dirty="0"/>
              <a:t>UTC</a:t>
            </a:r>
            <a:r>
              <a:rPr lang="zh-CN" altLang="en-US" dirty="0"/>
              <a:t>、</a:t>
            </a:r>
            <a:r>
              <a:rPr lang="en-US" altLang="zh-CN" dirty="0"/>
              <a:t>TT </a:t>
            </a:r>
            <a:r>
              <a:rPr lang="zh-CN" altLang="en-US" dirty="0"/>
              <a:t>和 </a:t>
            </a:r>
            <a:r>
              <a:rPr lang="en-US" altLang="zh-CN" dirty="0"/>
              <a:t>TAI</a:t>
            </a:r>
            <a:r>
              <a:rPr lang="zh-CN" altLang="en-US" dirty="0"/>
              <a:t>（国际原子温度）之间的关系来确定：</a:t>
            </a:r>
            <a:r>
              <a:rPr lang="en-US" altLang="zh-CN" dirty="0"/>
              <a:t>TT = TAI + 32.184</a:t>
            </a:r>
            <a:r>
              <a:rPr lang="zh-CN" altLang="en-US" dirty="0"/>
              <a:t>，差值 </a:t>
            </a:r>
            <a:r>
              <a:rPr lang="en-US" altLang="zh-CN" dirty="0"/>
              <a:t>TAI-UTC </a:t>
            </a:r>
            <a:r>
              <a:rPr lang="zh-CN" altLang="en-US" dirty="0"/>
              <a:t>是一个整数秒，它跟随地球的自转，由国际地球自转和参考系统服务 （</a:t>
            </a:r>
            <a:r>
              <a:rPr lang="en-US" altLang="zh-CN" dirty="0"/>
              <a:t>IERS</a:t>
            </a:r>
            <a:r>
              <a:rPr lang="zh-CN" altLang="en-US" dirty="0"/>
              <a:t>） 固定。</a:t>
            </a:r>
            <a:endParaRPr lang="en-US" altLang="zh-CN" dirty="0"/>
          </a:p>
        </p:txBody>
      </p:sp>
    </p:spTree>
    <p:extLst>
      <p:ext uri="{BB962C8B-B14F-4D97-AF65-F5344CB8AC3E}">
        <p14:creationId xmlns:p14="http://schemas.microsoft.com/office/powerpoint/2010/main" val="319536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7523A-6589-6FFA-4462-3F7A44BA601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921AF5-9D6B-3931-61EF-FB0F52514A60}"/>
              </a:ext>
            </a:extLst>
          </p:cNvPr>
          <p:cNvSpPr>
            <a:spLocks noGrp="1"/>
          </p:cNvSpPr>
          <p:nvPr>
            <p:ph type="title"/>
          </p:nvPr>
        </p:nvSpPr>
        <p:spPr/>
        <p:txBody>
          <a:bodyPr/>
          <a:lstStyle/>
          <a:p>
            <a:r>
              <a:rPr lang="en-US" altLang="zh-CN" dirty="0"/>
              <a:t>Time scale</a:t>
            </a:r>
            <a:endParaRPr lang="zh-CN" altLang="en-US" dirty="0"/>
          </a:p>
        </p:txBody>
      </p:sp>
      <p:pic>
        <p:nvPicPr>
          <p:cNvPr id="8" name="内容占位符 7">
            <a:extLst>
              <a:ext uri="{FF2B5EF4-FFF2-40B4-BE49-F238E27FC236}">
                <a16:creationId xmlns:a16="http://schemas.microsoft.com/office/drawing/2014/main" id="{CF233A54-0E1E-8ADE-DD29-1995FD5FC2ED}"/>
              </a:ext>
            </a:extLst>
          </p:cNvPr>
          <p:cNvPicPr>
            <a:picLocks noGrp="1" noChangeAspect="1"/>
          </p:cNvPicPr>
          <p:nvPr>
            <p:ph idx="1"/>
          </p:nvPr>
        </p:nvPicPr>
        <p:blipFill>
          <a:blip r:embed="rId3"/>
          <a:stretch>
            <a:fillRect/>
          </a:stretch>
        </p:blipFill>
        <p:spPr>
          <a:xfrm>
            <a:off x="6096000" y="1096178"/>
            <a:ext cx="4269095" cy="5286375"/>
          </a:xfrm>
          <a:prstGeom prst="rect">
            <a:avLst/>
          </a:prstGeom>
        </p:spPr>
      </p:pic>
      <p:pic>
        <p:nvPicPr>
          <p:cNvPr id="11" name="图片 10">
            <a:hlinkClick r:id="rId4"/>
            <a:extLst>
              <a:ext uri="{FF2B5EF4-FFF2-40B4-BE49-F238E27FC236}">
                <a16:creationId xmlns:a16="http://schemas.microsoft.com/office/drawing/2014/main" id="{44125318-7A49-8C0B-033B-4413F11289B4}"/>
              </a:ext>
            </a:extLst>
          </p:cNvPr>
          <p:cNvPicPr>
            <a:picLocks noChangeAspect="1"/>
          </p:cNvPicPr>
          <p:nvPr/>
        </p:nvPicPr>
        <p:blipFill>
          <a:blip r:embed="rId5"/>
          <a:stretch>
            <a:fillRect/>
          </a:stretch>
        </p:blipFill>
        <p:spPr>
          <a:xfrm>
            <a:off x="1201800" y="1096178"/>
            <a:ext cx="3834024" cy="5448650"/>
          </a:xfrm>
          <a:prstGeom prst="rect">
            <a:avLst/>
          </a:prstGeom>
        </p:spPr>
      </p:pic>
      <mc:AlternateContent xmlns:mc="http://schemas.openxmlformats.org/markup-compatibility/2006" xmlns:p14="http://schemas.microsoft.com/office/powerpoint/2010/main">
        <mc:Choice Requires="p14">
          <p:contentPart p14:bwMode="auto" r:id="rId6">
            <p14:nvContentPartPr>
              <p14:cNvPr id="13" name="墨迹 12">
                <a:extLst>
                  <a:ext uri="{FF2B5EF4-FFF2-40B4-BE49-F238E27FC236}">
                    <a16:creationId xmlns:a16="http://schemas.microsoft.com/office/drawing/2014/main" id="{0FF49910-5565-1BFA-F60D-16E6C5FEE910}"/>
                  </a:ext>
                </a:extLst>
              </p14:cNvPr>
              <p14:cNvContentPartPr/>
              <p14:nvPr/>
            </p14:nvContentPartPr>
            <p14:xfrm>
              <a:off x="5942880" y="1432800"/>
              <a:ext cx="3007080" cy="4822920"/>
            </p14:xfrm>
          </p:contentPart>
        </mc:Choice>
        <mc:Fallback xmlns="">
          <p:pic>
            <p:nvPicPr>
              <p:cNvPr id="13" name="墨迹 12">
                <a:extLst>
                  <a:ext uri="{FF2B5EF4-FFF2-40B4-BE49-F238E27FC236}">
                    <a16:creationId xmlns:a16="http://schemas.microsoft.com/office/drawing/2014/main" id="{0FF49910-5565-1BFA-F60D-16E6C5FEE910}"/>
                  </a:ext>
                </a:extLst>
              </p:cNvPr>
              <p:cNvPicPr/>
              <p:nvPr/>
            </p:nvPicPr>
            <p:blipFill>
              <a:blip r:embed="rId7"/>
              <a:stretch>
                <a:fillRect/>
              </a:stretch>
            </p:blipFill>
            <p:spPr>
              <a:xfrm>
                <a:off x="5933520" y="1423440"/>
                <a:ext cx="3025800" cy="4841640"/>
              </a:xfrm>
              <a:prstGeom prst="rect">
                <a:avLst/>
              </a:prstGeom>
            </p:spPr>
          </p:pic>
        </mc:Fallback>
      </mc:AlternateContent>
    </p:spTree>
    <p:extLst>
      <p:ext uri="{BB962C8B-B14F-4D97-AF65-F5344CB8AC3E}">
        <p14:creationId xmlns:p14="http://schemas.microsoft.com/office/powerpoint/2010/main" val="17646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C744E-B67E-5F19-C526-BEF94709FE2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E155C0E-EB3D-C785-ED62-E3190FBB957A}"/>
              </a:ext>
            </a:extLst>
          </p:cNvPr>
          <p:cNvSpPr>
            <a:spLocks noGrp="1"/>
          </p:cNvSpPr>
          <p:nvPr>
            <p:ph type="title"/>
          </p:nvPr>
        </p:nvSpPr>
        <p:spPr/>
        <p:txBody>
          <a:bodyPr/>
          <a:lstStyle/>
          <a:p>
            <a:r>
              <a:rPr lang="en-US" altLang="zh-CN" dirty="0"/>
              <a:t>Light-time correction</a:t>
            </a:r>
            <a:endParaRPr lang="zh-CN" altLang="en-US" b="0" dirty="0"/>
          </a:p>
        </p:txBody>
      </p:sp>
      <p:sp>
        <p:nvSpPr>
          <p:cNvPr id="3" name="内容占位符 2">
            <a:extLst>
              <a:ext uri="{FF2B5EF4-FFF2-40B4-BE49-F238E27FC236}">
                <a16:creationId xmlns:a16="http://schemas.microsoft.com/office/drawing/2014/main" id="{43CDB7DC-E3B1-B79F-7748-4FDD6A98FF54}"/>
              </a:ext>
            </a:extLst>
          </p:cNvPr>
          <p:cNvSpPr>
            <a:spLocks noGrp="1"/>
          </p:cNvSpPr>
          <p:nvPr>
            <p:ph idx="1"/>
          </p:nvPr>
        </p:nvSpPr>
        <p:spPr/>
        <p:txBody>
          <a:bodyPr/>
          <a:lstStyle/>
          <a:p>
            <a:r>
              <a:rPr lang="zh-CN" altLang="en-US" dirty="0"/>
              <a:t>光速有限，观测过程有时间差</a:t>
            </a:r>
            <a:endParaRPr lang="en-US" altLang="zh-CN" dirty="0"/>
          </a:p>
          <a:p>
            <a:r>
              <a:rPr lang="zh-CN" altLang="en-US" dirty="0"/>
              <a:t>观测者记录的</a:t>
            </a:r>
            <a:r>
              <a:rPr lang="en-US" altLang="zh-CN" dirty="0"/>
              <a:t>T</a:t>
            </a:r>
            <a:r>
              <a:rPr lang="zh-CN" altLang="en-US" dirty="0"/>
              <a:t>时的位置实际上是观测对象在</a:t>
            </a:r>
            <a:r>
              <a:rPr lang="en-US" altLang="zh-CN" dirty="0"/>
              <a:t>T-</a:t>
            </a:r>
            <a:r>
              <a:rPr lang="el-GR" altLang="zh-CN" dirty="0"/>
              <a:t>Δ</a:t>
            </a:r>
            <a:r>
              <a:rPr lang="zh-CN" altLang="en-US" dirty="0"/>
              <a:t>时的位置</a:t>
            </a:r>
            <a:endParaRPr lang="en-US" altLang="zh-CN" dirty="0"/>
          </a:p>
          <a:p>
            <a:r>
              <a:rPr lang="zh-CN" altLang="en-US" dirty="0"/>
              <a:t>观测时间指的是光信号到达观测者的时刻</a:t>
            </a:r>
            <a:endParaRPr lang="en-US" altLang="zh-CN" dirty="0"/>
          </a:p>
          <a:p>
            <a:r>
              <a:rPr lang="zh-CN" altLang="en-US" dirty="0"/>
              <a:t>无需矫正</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510A6197-C539-9AE1-A628-2D34FCCD569E}"/>
                  </a:ext>
                </a:extLst>
              </p14:cNvPr>
              <p14:cNvContentPartPr/>
              <p14:nvPr/>
            </p14:nvContentPartPr>
            <p14:xfrm>
              <a:off x="1206000" y="2918160"/>
              <a:ext cx="7175880" cy="122400"/>
            </p14:xfrm>
          </p:contentPart>
        </mc:Choice>
        <mc:Fallback xmlns="">
          <p:pic>
            <p:nvPicPr>
              <p:cNvPr id="4" name="墨迹 3">
                <a:extLst>
                  <a:ext uri="{FF2B5EF4-FFF2-40B4-BE49-F238E27FC236}">
                    <a16:creationId xmlns:a16="http://schemas.microsoft.com/office/drawing/2014/main" id="{510A6197-C539-9AE1-A628-2D34FCCD569E}"/>
                  </a:ext>
                </a:extLst>
              </p:cNvPr>
              <p:cNvPicPr/>
              <p:nvPr/>
            </p:nvPicPr>
            <p:blipFill>
              <a:blip r:embed="rId3"/>
              <a:stretch>
                <a:fillRect/>
              </a:stretch>
            </p:blipFill>
            <p:spPr>
              <a:xfrm>
                <a:off x="1196640" y="2908800"/>
                <a:ext cx="7194600" cy="141120"/>
              </a:xfrm>
              <a:prstGeom prst="rect">
                <a:avLst/>
              </a:prstGeom>
            </p:spPr>
          </p:pic>
        </mc:Fallback>
      </mc:AlternateContent>
    </p:spTree>
    <p:extLst>
      <p:ext uri="{BB962C8B-B14F-4D97-AF65-F5344CB8AC3E}">
        <p14:creationId xmlns:p14="http://schemas.microsoft.com/office/powerpoint/2010/main" val="374672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F3AAB-0B2B-0B81-634C-BF2ED3A9046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963EC47-B878-FF38-0168-3178B0E19E31}"/>
              </a:ext>
            </a:extLst>
          </p:cNvPr>
          <p:cNvSpPr>
            <a:spLocks noGrp="1"/>
          </p:cNvSpPr>
          <p:nvPr>
            <p:ph type="title"/>
          </p:nvPr>
        </p:nvSpPr>
        <p:spPr/>
        <p:txBody>
          <a:bodyPr/>
          <a:lstStyle/>
          <a:p>
            <a:r>
              <a:rPr lang="en-US" altLang="zh-CN" dirty="0"/>
              <a:t>Other correction</a:t>
            </a:r>
            <a:endParaRPr lang="zh-CN" altLang="en-US" dirty="0"/>
          </a:p>
        </p:txBody>
      </p:sp>
      <p:sp>
        <p:nvSpPr>
          <p:cNvPr id="3" name="内容占位符 2">
            <a:extLst>
              <a:ext uri="{FF2B5EF4-FFF2-40B4-BE49-F238E27FC236}">
                <a16:creationId xmlns:a16="http://schemas.microsoft.com/office/drawing/2014/main" id="{20DF9819-7E19-AB7E-9083-77DFDEE578E6}"/>
              </a:ext>
            </a:extLst>
          </p:cNvPr>
          <p:cNvSpPr>
            <a:spLocks noGrp="1"/>
          </p:cNvSpPr>
          <p:nvPr>
            <p:ph idx="1"/>
          </p:nvPr>
        </p:nvSpPr>
        <p:spPr/>
        <p:txBody>
          <a:bodyPr>
            <a:normAutofit fontScale="92500" lnSpcReduction="10000"/>
          </a:bodyPr>
          <a:lstStyle/>
          <a:p>
            <a:r>
              <a:rPr lang="en-US" altLang="zh-CN" dirty="0"/>
              <a:t>Refraction correction</a:t>
            </a:r>
          </a:p>
          <a:p>
            <a:pPr lvl="1"/>
            <a:r>
              <a:rPr lang="zh-CN" altLang="en-US" dirty="0"/>
              <a:t>地面观测的天体位置会受到大气的影响。</a:t>
            </a:r>
            <a:endParaRPr lang="en-US" altLang="zh-CN" dirty="0"/>
          </a:p>
          <a:p>
            <a:pPr lvl="1"/>
            <a:r>
              <a:rPr lang="zh-CN" altLang="en-US" dirty="0"/>
              <a:t>对于天顶距大于 </a:t>
            </a:r>
            <a:r>
              <a:rPr lang="en-US" altLang="zh-CN" dirty="0"/>
              <a:t>70° </a:t>
            </a:r>
            <a:r>
              <a:rPr lang="zh-CN" altLang="en-US" dirty="0"/>
              <a:t>的观测，拉普拉斯公式不太准确。如果需要修正折射，参数 </a:t>
            </a:r>
            <a:r>
              <a:rPr lang="en-US" altLang="zh-CN" dirty="0" err="1"/>
              <a:t>refrac</a:t>
            </a:r>
            <a:r>
              <a:rPr lang="en-US" altLang="zh-CN" dirty="0"/>
              <a:t> </a:t>
            </a:r>
            <a:r>
              <a:rPr lang="zh-CN" altLang="en-US" dirty="0"/>
              <a:t>设置为 </a:t>
            </a:r>
            <a:r>
              <a:rPr lang="en-US" altLang="zh-CN" dirty="0"/>
              <a:t>2 </a:t>
            </a:r>
            <a:r>
              <a:rPr lang="zh-CN" altLang="en-US" dirty="0"/>
              <a:t>或 </a:t>
            </a:r>
            <a:r>
              <a:rPr lang="en-US" altLang="zh-CN" dirty="0"/>
              <a:t>3</a:t>
            </a:r>
            <a:r>
              <a:rPr lang="zh-CN" altLang="en-US" dirty="0"/>
              <a:t>；如果已经修正，参数设置为 </a:t>
            </a:r>
            <a:r>
              <a:rPr lang="en-US" altLang="zh-CN" dirty="0"/>
              <a:t>0 </a:t>
            </a:r>
            <a:r>
              <a:rPr lang="zh-CN" altLang="en-US" dirty="0"/>
              <a:t>或 </a:t>
            </a:r>
            <a:r>
              <a:rPr lang="en-US" altLang="zh-CN" dirty="0"/>
              <a:t>1</a:t>
            </a:r>
            <a:r>
              <a:rPr lang="zh-CN" altLang="en-US" dirty="0"/>
              <a:t>。</a:t>
            </a:r>
            <a:endParaRPr lang="en-US" altLang="zh-CN" dirty="0"/>
          </a:p>
          <a:p>
            <a:r>
              <a:rPr lang="en-US" altLang="zh-CN" dirty="0"/>
              <a:t>Aberration correction</a:t>
            </a:r>
          </a:p>
          <a:p>
            <a:pPr lvl="1"/>
            <a:r>
              <a:rPr lang="zh-CN" altLang="en-US" dirty="0"/>
              <a:t>视差是由于两个原因造成的：光速有限和观测者相对于恒星的运动。当光从天体传播到地球上移动的观测者时，观测者会从光离开天体时的空间位置移开（</a:t>
            </a:r>
            <a:r>
              <a:rPr lang="en-US" altLang="zh-CN" dirty="0"/>
              <a:t>Woolard &amp; Clemence 1966</a:t>
            </a:r>
            <a:r>
              <a:rPr lang="zh-CN" altLang="en-US" dirty="0"/>
              <a:t>）。</a:t>
            </a:r>
            <a:endParaRPr lang="en-US" altLang="zh-CN" dirty="0"/>
          </a:p>
          <a:p>
            <a:r>
              <a:rPr lang="en-US" altLang="zh-CN" dirty="0"/>
              <a:t>Phase effect correction</a:t>
            </a:r>
          </a:p>
          <a:p>
            <a:pPr lvl="1"/>
            <a:r>
              <a:rPr lang="zh-CN" altLang="en-US" dirty="0">
                <a:solidFill>
                  <a:srgbClr val="2C2C36"/>
                </a:solidFill>
                <a:latin typeface="-apple-system"/>
              </a:rPr>
              <a:t>相位效应导致光心（被观测到的）和质心（计算的）之间产生偏移。对于土星，相位角可达 </a:t>
            </a:r>
            <a:r>
              <a:rPr lang="en-US" altLang="zh-CN" dirty="0">
                <a:solidFill>
                  <a:srgbClr val="2C2C36"/>
                </a:solidFill>
                <a:latin typeface="-apple-system"/>
              </a:rPr>
              <a:t>6 </a:t>
            </a:r>
            <a:r>
              <a:rPr lang="zh-CN" altLang="en-US" dirty="0">
                <a:solidFill>
                  <a:srgbClr val="2C2C36"/>
                </a:solidFill>
                <a:latin typeface="-apple-system"/>
              </a:rPr>
              <a:t>度。</a:t>
            </a:r>
          </a:p>
        </p:txBody>
      </p:sp>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E86E49A2-8EF4-035F-3AD9-8AD1A600D12B}"/>
                  </a:ext>
                </a:extLst>
              </p14:cNvPr>
              <p14:cNvContentPartPr/>
              <p14:nvPr/>
            </p14:nvContentPartPr>
            <p14:xfrm>
              <a:off x="3758040" y="288360"/>
              <a:ext cx="472320" cy="280080"/>
            </p14:xfrm>
          </p:contentPart>
        </mc:Choice>
        <mc:Fallback xmlns="">
          <p:pic>
            <p:nvPicPr>
              <p:cNvPr id="7" name="墨迹 6">
                <a:extLst>
                  <a:ext uri="{FF2B5EF4-FFF2-40B4-BE49-F238E27FC236}">
                    <a16:creationId xmlns:a16="http://schemas.microsoft.com/office/drawing/2014/main" id="{E86E49A2-8EF4-035F-3AD9-8AD1A600D12B}"/>
                  </a:ext>
                </a:extLst>
              </p:cNvPr>
              <p:cNvPicPr/>
              <p:nvPr/>
            </p:nvPicPr>
            <p:blipFill>
              <a:blip r:embed="rId4"/>
              <a:stretch>
                <a:fillRect/>
              </a:stretch>
            </p:blipFill>
            <p:spPr>
              <a:xfrm>
                <a:off x="3748680" y="279000"/>
                <a:ext cx="491040" cy="298800"/>
              </a:xfrm>
              <a:prstGeom prst="rect">
                <a:avLst/>
              </a:prstGeom>
            </p:spPr>
          </p:pic>
        </mc:Fallback>
      </mc:AlternateContent>
    </p:spTree>
    <p:extLst>
      <p:ext uri="{BB962C8B-B14F-4D97-AF65-F5344CB8AC3E}">
        <p14:creationId xmlns:p14="http://schemas.microsoft.com/office/powerpoint/2010/main" val="262228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700D1-49A5-115F-26C9-162651DDB60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F58FB9-B465-A118-0E84-63C93816B6EE}"/>
              </a:ext>
            </a:extLst>
          </p:cNvPr>
          <p:cNvSpPr>
            <a:spLocks noGrp="1"/>
          </p:cNvSpPr>
          <p:nvPr>
            <p:ph type="title"/>
          </p:nvPr>
        </p:nvSpPr>
        <p:spPr/>
        <p:txBody>
          <a:bodyPr/>
          <a:lstStyle/>
          <a:p>
            <a:r>
              <a:rPr lang="en-US" altLang="zh-CN" dirty="0"/>
              <a:t>Rules for corrections</a:t>
            </a:r>
            <a:endParaRPr lang="zh-CN" altLang="en-US" dirty="0"/>
          </a:p>
        </p:txBody>
      </p:sp>
      <p:sp>
        <p:nvSpPr>
          <p:cNvPr id="3" name="内容占位符 2">
            <a:extLst>
              <a:ext uri="{FF2B5EF4-FFF2-40B4-BE49-F238E27FC236}">
                <a16:creationId xmlns:a16="http://schemas.microsoft.com/office/drawing/2014/main" id="{419C1D13-1134-BD28-B68C-B4E9F0950E1E}"/>
              </a:ext>
            </a:extLst>
          </p:cNvPr>
          <p:cNvSpPr>
            <a:spLocks noGrp="1"/>
          </p:cNvSpPr>
          <p:nvPr>
            <p:ph idx="1"/>
          </p:nvPr>
        </p:nvSpPr>
        <p:spPr/>
        <p:txBody>
          <a:bodyPr>
            <a:normAutofit fontScale="92500" lnSpcReduction="10000"/>
          </a:bodyPr>
          <a:lstStyle/>
          <a:p>
            <a:r>
              <a:rPr lang="zh-CN" altLang="en-US" dirty="0"/>
              <a:t>计算观测值与理论值之间差异（</a:t>
            </a:r>
            <a:r>
              <a:rPr lang="en-US" altLang="zh-CN" dirty="0"/>
              <a:t>O–C</a:t>
            </a:r>
            <a:r>
              <a:rPr lang="zh-CN" altLang="en-US" dirty="0"/>
              <a:t>）的主要问题是了解数据发布时是否已经考虑了某些修正。</a:t>
            </a:r>
            <a:endParaRPr lang="en-US" altLang="zh-CN" dirty="0"/>
          </a:p>
          <a:p>
            <a:r>
              <a:rPr lang="zh-CN" altLang="en-US" dirty="0"/>
              <a:t>有时，文献中会提供关于数据处理的信息，但大多数情况下这些信息部分或完全缺失，特别是</a:t>
            </a:r>
            <a:r>
              <a:rPr lang="en-US" altLang="zh-CN" dirty="0"/>
              <a:t>1950</a:t>
            </a:r>
            <a:r>
              <a:rPr lang="zh-CN" altLang="en-US" dirty="0"/>
              <a:t>年前的观测数据。对于</a:t>
            </a:r>
            <a:r>
              <a:rPr lang="en-US" altLang="zh-CN" dirty="0"/>
              <a:t>1950</a:t>
            </a:r>
            <a:r>
              <a:rPr lang="zh-CN" altLang="en-US" dirty="0"/>
              <a:t>年前的数据，观测精度不高，折射或视差等效应的影响小于观测误差。然而，近期文献中关于修正的信息也常常部分缺失。遵循 </a:t>
            </a:r>
            <a:r>
              <a:rPr lang="en-US" altLang="zh-CN" dirty="0"/>
              <a:t>ST90 </a:t>
            </a:r>
            <a:r>
              <a:rPr lang="zh-CN" altLang="en-US" dirty="0"/>
              <a:t>的做法，对于</a:t>
            </a:r>
            <a:r>
              <a:rPr lang="en-US" altLang="zh-CN" dirty="0"/>
              <a:t>1947</a:t>
            </a:r>
            <a:r>
              <a:rPr lang="zh-CN" altLang="en-US" dirty="0"/>
              <a:t>年前的数据，如果未明确指出已做修正，则会进行折射或视差修正；而对于</a:t>
            </a:r>
            <a:r>
              <a:rPr lang="en-US" altLang="zh-CN" dirty="0"/>
              <a:t>1961</a:t>
            </a:r>
            <a:r>
              <a:rPr lang="zh-CN" altLang="en-US" dirty="0"/>
              <a:t>年后的数据，则假定已经进行了修正。</a:t>
            </a:r>
            <a:endParaRPr lang="en-US" altLang="zh-CN" dirty="0"/>
          </a:p>
          <a:p>
            <a:r>
              <a:rPr lang="zh-CN" altLang="en-US" dirty="0"/>
              <a:t>这一通用规则存在许多例外情况。对于可疑的观测数据，会分别计算做了修正和未做修正的情况下的 </a:t>
            </a:r>
            <a:r>
              <a:rPr lang="en-US" altLang="zh-CN" dirty="0"/>
              <a:t>O–C </a:t>
            </a:r>
            <a:r>
              <a:rPr lang="zh-CN" altLang="en-US" dirty="0"/>
              <a:t>值，并选择 </a:t>
            </a:r>
            <a:r>
              <a:rPr lang="en-US" altLang="zh-CN" dirty="0"/>
              <a:t>O–C </a:t>
            </a:r>
            <a:r>
              <a:rPr lang="zh-CN" altLang="en-US" dirty="0"/>
              <a:t>较小的结果。</a:t>
            </a:r>
          </a:p>
        </p:txBody>
      </p:sp>
    </p:spTree>
    <p:extLst>
      <p:ext uri="{BB962C8B-B14F-4D97-AF65-F5344CB8AC3E}">
        <p14:creationId xmlns:p14="http://schemas.microsoft.com/office/powerpoint/2010/main" val="121908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B4FE54-CE5C-02F9-8E85-F69AEF98C1C1}"/>
              </a:ext>
            </a:extLst>
          </p:cNvPr>
          <p:cNvSpPr>
            <a:spLocks noGrp="1"/>
          </p:cNvSpPr>
          <p:nvPr>
            <p:ph sz="quarter" idx="10"/>
          </p:nvPr>
        </p:nvSpPr>
        <p:spPr/>
        <p:txBody>
          <a:bodyPr/>
          <a:lstStyle/>
          <a:p>
            <a:r>
              <a:rPr lang="zh-CN" altLang="en-US" dirty="0"/>
              <a:t>四、</a:t>
            </a:r>
            <a:r>
              <a:rPr lang="en-US" altLang="zh-CN" dirty="0"/>
              <a:t>COSS08</a:t>
            </a:r>
          </a:p>
          <a:p>
            <a:pPr lvl="1"/>
            <a:r>
              <a:rPr lang="en-US" altLang="zh-CN" dirty="0"/>
              <a:t>Format</a:t>
            </a:r>
          </a:p>
          <a:p>
            <a:pPr lvl="1"/>
            <a:r>
              <a:rPr lang="en-US" altLang="zh-CN" dirty="0"/>
              <a:t>Distribution of observations</a:t>
            </a:r>
          </a:p>
          <a:p>
            <a:pPr lvl="1"/>
            <a:r>
              <a:rPr lang="en-US" altLang="zh-CN" dirty="0"/>
              <a:t>Statistics of observations</a:t>
            </a:r>
            <a:endParaRPr lang="zh-CN" altLang="en-US" dirty="0"/>
          </a:p>
        </p:txBody>
      </p:sp>
    </p:spTree>
    <p:extLst>
      <p:ext uri="{BB962C8B-B14F-4D97-AF65-F5344CB8AC3E}">
        <p14:creationId xmlns:p14="http://schemas.microsoft.com/office/powerpoint/2010/main" val="348436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D6F606-2893-1F64-4529-8B8F6810F207}"/>
              </a:ext>
            </a:extLst>
          </p:cNvPr>
          <p:cNvSpPr>
            <a:spLocks noGrp="1"/>
          </p:cNvSpPr>
          <p:nvPr>
            <p:ph type="title"/>
          </p:nvPr>
        </p:nvSpPr>
        <p:spPr/>
        <p:txBody>
          <a:bodyPr/>
          <a:lstStyle/>
          <a:p>
            <a:r>
              <a:rPr lang="en-US" altLang="zh-CN" dirty="0"/>
              <a:t>The format</a:t>
            </a:r>
            <a:endParaRPr lang="zh-CN" altLang="en-US" dirty="0"/>
          </a:p>
        </p:txBody>
      </p:sp>
      <p:sp>
        <p:nvSpPr>
          <p:cNvPr id="5" name="内容占位符 4">
            <a:extLst>
              <a:ext uri="{FF2B5EF4-FFF2-40B4-BE49-F238E27FC236}">
                <a16:creationId xmlns:a16="http://schemas.microsoft.com/office/drawing/2014/main" id="{45CB7274-ADCA-0460-0D7B-BD8248860785}"/>
              </a:ext>
            </a:extLst>
          </p:cNvPr>
          <p:cNvSpPr>
            <a:spLocks noGrp="1"/>
          </p:cNvSpPr>
          <p:nvPr>
            <p:ph idx="1"/>
          </p:nvPr>
        </p:nvSpPr>
        <p:spPr/>
        <p:txBody>
          <a:bodyPr/>
          <a:lstStyle/>
          <a:p>
            <a:r>
              <a:rPr lang="en-US" altLang="zh-CN" dirty="0"/>
              <a:t>One of the interests of an astrometric observation catalogue is the comparison between the dynamical model of satellite motions and observations. Thus, we have to apply some corrections like time scale, light-time, aberration, refraction and phase effects. Because some effects are not very important (less  than 0.2′′), these astrometric corrections were not automatically taken into account before now. While we present in this paper the main corrections, more details about effects can be found in Vienne et al. (2001a).</a:t>
            </a:r>
          </a:p>
          <a:p>
            <a:endParaRPr lang="zh-CN" altLang="en-US" dirty="0"/>
          </a:p>
        </p:txBody>
      </p:sp>
    </p:spTree>
    <p:extLst>
      <p:ext uri="{BB962C8B-B14F-4D97-AF65-F5344CB8AC3E}">
        <p14:creationId xmlns:p14="http://schemas.microsoft.com/office/powerpoint/2010/main" val="1558580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71626-A90B-BF65-DCBA-D958CCC066AD}"/>
              </a:ext>
            </a:extLst>
          </p:cNvPr>
          <p:cNvSpPr>
            <a:spLocks noGrp="1"/>
          </p:cNvSpPr>
          <p:nvPr>
            <p:ph type="title"/>
          </p:nvPr>
        </p:nvSpPr>
        <p:spPr/>
        <p:txBody>
          <a:bodyPr/>
          <a:lstStyle/>
          <a:p>
            <a:r>
              <a:rPr lang="en-US" altLang="zh-CN" dirty="0"/>
              <a:t>The meaning of each parameter of format</a:t>
            </a:r>
            <a:endParaRPr lang="zh-CN" altLang="en-US" dirty="0"/>
          </a:p>
        </p:txBody>
      </p:sp>
      <p:sp>
        <p:nvSpPr>
          <p:cNvPr id="3" name="内容占位符 2">
            <a:extLst>
              <a:ext uri="{FF2B5EF4-FFF2-40B4-BE49-F238E27FC236}">
                <a16:creationId xmlns:a16="http://schemas.microsoft.com/office/drawing/2014/main" id="{A8B33304-5372-DC15-1687-8FDCDA7039F8}"/>
              </a:ext>
            </a:extLst>
          </p:cNvPr>
          <p:cNvSpPr>
            <a:spLocks noGrp="1"/>
          </p:cNvSpPr>
          <p:nvPr>
            <p:ph idx="1"/>
          </p:nvPr>
        </p:nvSpPr>
        <p:spPr/>
        <p:txBody>
          <a:bodyPr numCol="2">
            <a:normAutofit fontScale="77500" lnSpcReduction="20000"/>
          </a:bodyPr>
          <a:lstStyle/>
          <a:p>
            <a:r>
              <a:rPr lang="en-US" altLang="zh-CN" dirty="0" err="1"/>
              <a:t>opp</a:t>
            </a:r>
            <a:r>
              <a:rPr lang="en-US" altLang="zh-CN" dirty="0"/>
              <a:t> (i3): </a:t>
            </a:r>
            <a:r>
              <a:rPr lang="zh-CN" altLang="en-US" dirty="0"/>
              <a:t>对冲次数（</a:t>
            </a:r>
            <a:r>
              <a:rPr lang="en-US" altLang="zh-CN" dirty="0"/>
              <a:t>1=1610, 257=1874, 385=2007</a:t>
            </a:r>
            <a:r>
              <a:rPr lang="zh-CN" altLang="en-US" dirty="0"/>
              <a:t>）</a:t>
            </a:r>
          </a:p>
          <a:p>
            <a:r>
              <a:rPr lang="en-US" altLang="zh-CN" dirty="0" err="1"/>
              <a:t>anp</a:t>
            </a:r>
            <a:r>
              <a:rPr lang="en-US" altLang="zh-CN" dirty="0"/>
              <a:t> (i5): </a:t>
            </a:r>
            <a:r>
              <a:rPr lang="zh-CN" altLang="en-US" dirty="0"/>
              <a:t>观测年份</a:t>
            </a:r>
          </a:p>
          <a:p>
            <a:r>
              <a:rPr lang="en-US" altLang="zh-CN" dirty="0" err="1"/>
              <a:t>moi</a:t>
            </a:r>
            <a:r>
              <a:rPr lang="en-US" altLang="zh-CN" dirty="0"/>
              <a:t> (i3): </a:t>
            </a:r>
            <a:r>
              <a:rPr lang="zh-CN" altLang="en-US" dirty="0"/>
              <a:t>观测月份</a:t>
            </a:r>
          </a:p>
          <a:p>
            <a:r>
              <a:rPr lang="en-US" altLang="zh-CN" dirty="0" err="1"/>
              <a:t>utc</a:t>
            </a:r>
            <a:r>
              <a:rPr lang="en-US" altLang="zh-CN" dirty="0"/>
              <a:t> (f11.7): </a:t>
            </a:r>
            <a:r>
              <a:rPr lang="zh-CN" altLang="en-US" dirty="0"/>
              <a:t>观测的 </a:t>
            </a:r>
            <a:r>
              <a:rPr lang="en-US" altLang="zh-CN" dirty="0"/>
              <a:t>UTC </a:t>
            </a:r>
            <a:r>
              <a:rPr lang="zh-CN" altLang="en-US" dirty="0"/>
              <a:t>时间（天数，未修正光行差）</a:t>
            </a:r>
          </a:p>
          <a:p>
            <a:r>
              <a:rPr lang="en-US" altLang="zh-CN" dirty="0"/>
              <a:t>dt (f7.3): TT-UTC </a:t>
            </a:r>
            <a:r>
              <a:rPr lang="zh-CN" altLang="en-US" dirty="0"/>
              <a:t>的秒数</a:t>
            </a:r>
          </a:p>
          <a:p>
            <a:r>
              <a:rPr lang="en-US" altLang="zh-CN" dirty="0"/>
              <a:t>cob (a4): </a:t>
            </a:r>
            <a:r>
              <a:rPr lang="zh-CN" altLang="en-US" dirty="0"/>
              <a:t>观测站代码（</a:t>
            </a:r>
            <a:r>
              <a:rPr lang="en-US" altLang="zh-CN" dirty="0"/>
              <a:t>IAU </a:t>
            </a:r>
            <a:r>
              <a:rPr lang="zh-CN" altLang="en-US" dirty="0"/>
              <a:t>代码）</a:t>
            </a:r>
          </a:p>
          <a:p>
            <a:r>
              <a:rPr lang="en-US" altLang="zh-CN" dirty="0" err="1"/>
              <a:t>crf</a:t>
            </a:r>
            <a:r>
              <a:rPr lang="en-US" altLang="zh-CN" dirty="0"/>
              <a:t> (i4): </a:t>
            </a:r>
            <a:r>
              <a:rPr lang="zh-CN" altLang="en-US" dirty="0"/>
              <a:t>参考代码（见第</a:t>
            </a:r>
            <a:r>
              <a:rPr lang="en-US" altLang="zh-CN" dirty="0"/>
              <a:t>2.1</a:t>
            </a:r>
            <a:r>
              <a:rPr lang="zh-CN" altLang="en-US" dirty="0"/>
              <a:t>节和表</a:t>
            </a:r>
            <a:r>
              <a:rPr lang="en-US" altLang="zh-CN" dirty="0"/>
              <a:t>2</a:t>
            </a:r>
            <a:r>
              <a:rPr lang="zh-CN" altLang="en-US" dirty="0"/>
              <a:t>）</a:t>
            </a:r>
          </a:p>
          <a:p>
            <a:r>
              <a:rPr lang="en-US" altLang="zh-CN" dirty="0" err="1"/>
              <a:t>typ</a:t>
            </a:r>
            <a:r>
              <a:rPr lang="en-US" altLang="zh-CN" dirty="0"/>
              <a:t> (i2): </a:t>
            </a:r>
            <a:r>
              <a:rPr lang="zh-CN" altLang="en-US" dirty="0"/>
              <a:t>观测类型</a:t>
            </a:r>
          </a:p>
          <a:p>
            <a:pPr lvl="1"/>
            <a:r>
              <a:rPr lang="en-US" altLang="zh-CN" dirty="0"/>
              <a:t>0 = α, δ</a:t>
            </a:r>
          </a:p>
          <a:p>
            <a:pPr lvl="1"/>
            <a:r>
              <a:rPr lang="en-US" altLang="zh-CN" dirty="0"/>
              <a:t>1 = Δα cos(δ), </a:t>
            </a:r>
            <a:r>
              <a:rPr lang="en-US" altLang="zh-CN" dirty="0" err="1"/>
              <a:t>Δδ</a:t>
            </a:r>
            <a:endParaRPr lang="en-US" altLang="zh-CN" dirty="0"/>
          </a:p>
          <a:p>
            <a:pPr lvl="1"/>
            <a:r>
              <a:rPr lang="en-US" altLang="zh-CN" dirty="0"/>
              <a:t>2 = Δα, </a:t>
            </a:r>
            <a:r>
              <a:rPr lang="en-US" altLang="zh-CN" dirty="0" err="1"/>
              <a:t>Δδ</a:t>
            </a:r>
            <a:endParaRPr lang="en-US" altLang="zh-CN" dirty="0"/>
          </a:p>
          <a:p>
            <a:pPr lvl="1"/>
            <a:r>
              <a:rPr lang="en-US" altLang="zh-CN" dirty="0"/>
              <a:t>3 = p, s</a:t>
            </a:r>
            <a:r>
              <a:rPr lang="zh-CN" altLang="en-US" dirty="0"/>
              <a:t>（位置角，分离距离）</a:t>
            </a:r>
          </a:p>
          <a:p>
            <a:r>
              <a:rPr lang="en-US" altLang="zh-CN" dirty="0" err="1"/>
              <a:t>csob</a:t>
            </a:r>
            <a:r>
              <a:rPr lang="en-US" altLang="zh-CN" dirty="0"/>
              <a:t> (i3): </a:t>
            </a:r>
            <a:r>
              <a:rPr lang="zh-CN" altLang="en-US" dirty="0"/>
              <a:t>被观测的卫星编号</a:t>
            </a:r>
          </a:p>
          <a:p>
            <a:r>
              <a:rPr lang="en-US" altLang="zh-CN" dirty="0" err="1"/>
              <a:t>csrf</a:t>
            </a:r>
            <a:r>
              <a:rPr lang="en-US" altLang="zh-CN" dirty="0"/>
              <a:t> (a1): </a:t>
            </a:r>
            <a:r>
              <a:rPr lang="zh-CN" altLang="en-US" dirty="0"/>
              <a:t>参考对象</a:t>
            </a:r>
          </a:p>
          <a:p>
            <a:pPr lvl="1"/>
            <a:r>
              <a:rPr lang="zh-CN" altLang="en-US" dirty="0"/>
              <a:t>*</a:t>
            </a:r>
            <a:r>
              <a:rPr lang="en-US" altLang="zh-CN" dirty="0"/>
              <a:t>= </a:t>
            </a:r>
            <a:r>
              <a:rPr lang="zh-CN" altLang="en-US" dirty="0"/>
              <a:t>绝对坐标</a:t>
            </a:r>
          </a:p>
          <a:p>
            <a:pPr lvl="1"/>
            <a:r>
              <a:rPr lang="en-US" altLang="zh-CN" dirty="0"/>
              <a:t>0 = </a:t>
            </a:r>
            <a:r>
              <a:rPr lang="zh-CN" altLang="en-US" dirty="0"/>
              <a:t>土星</a:t>
            </a:r>
          </a:p>
          <a:p>
            <a:pPr lvl="1"/>
            <a:r>
              <a:rPr lang="en-US" altLang="zh-CN" dirty="0"/>
              <a:t>1 = </a:t>
            </a:r>
            <a:r>
              <a:rPr lang="zh-CN" altLang="en-US" dirty="0"/>
              <a:t>米玛斯 </a:t>
            </a:r>
            <a:r>
              <a:rPr lang="en-US" altLang="zh-CN" dirty="0"/>
              <a:t>(Mimas)</a:t>
            </a:r>
          </a:p>
          <a:p>
            <a:pPr lvl="1"/>
            <a:r>
              <a:rPr lang="en-US" altLang="zh-CN" dirty="0"/>
              <a:t>2 = </a:t>
            </a:r>
            <a:r>
              <a:rPr lang="zh-CN" altLang="en-US" dirty="0"/>
              <a:t>恩克勒阿杜斯 </a:t>
            </a:r>
            <a:r>
              <a:rPr lang="en-US" altLang="zh-CN" dirty="0"/>
              <a:t>(Enceladus)</a:t>
            </a:r>
          </a:p>
          <a:p>
            <a:pPr lvl="1"/>
            <a:r>
              <a:rPr lang="en-US" altLang="zh-CN" dirty="0"/>
              <a:t>3 = </a:t>
            </a:r>
            <a:r>
              <a:rPr lang="zh-CN" altLang="en-US" dirty="0"/>
              <a:t>提泰亚 </a:t>
            </a:r>
            <a:r>
              <a:rPr lang="en-US" altLang="zh-CN" dirty="0"/>
              <a:t>(Tethys)</a:t>
            </a:r>
          </a:p>
          <a:p>
            <a:pPr lvl="1"/>
            <a:r>
              <a:rPr lang="en-US" altLang="zh-CN" dirty="0"/>
              <a:t>4 = </a:t>
            </a:r>
            <a:r>
              <a:rPr lang="zh-CN" altLang="en-US" dirty="0"/>
              <a:t>迪奥涅 </a:t>
            </a:r>
            <a:r>
              <a:rPr lang="en-US" altLang="zh-CN" dirty="0"/>
              <a:t>(Dione)</a:t>
            </a:r>
          </a:p>
          <a:p>
            <a:pPr lvl="1"/>
            <a:r>
              <a:rPr lang="en-US" altLang="zh-CN" dirty="0"/>
              <a:t>5 = </a:t>
            </a:r>
            <a:r>
              <a:rPr lang="zh-CN" altLang="en-US" dirty="0"/>
              <a:t>莱娅 </a:t>
            </a:r>
            <a:r>
              <a:rPr lang="en-US" altLang="zh-CN" dirty="0"/>
              <a:t>(Rhea)</a:t>
            </a:r>
          </a:p>
          <a:p>
            <a:pPr lvl="1"/>
            <a:r>
              <a:rPr lang="en-US" altLang="zh-CN" dirty="0"/>
              <a:t>6 = </a:t>
            </a:r>
            <a:r>
              <a:rPr lang="zh-CN" altLang="en-US" dirty="0"/>
              <a:t>泰坦 </a:t>
            </a:r>
            <a:r>
              <a:rPr lang="en-US" altLang="zh-CN" dirty="0"/>
              <a:t>(Titan)</a:t>
            </a:r>
          </a:p>
          <a:p>
            <a:pPr lvl="1"/>
            <a:r>
              <a:rPr lang="en-US" altLang="zh-CN" dirty="0"/>
              <a:t>7 = </a:t>
            </a:r>
            <a:r>
              <a:rPr lang="zh-CN" altLang="en-US" dirty="0"/>
              <a:t>海伯利昂 </a:t>
            </a:r>
            <a:r>
              <a:rPr lang="en-US" altLang="zh-CN" dirty="0"/>
              <a:t>(Hyperion)</a:t>
            </a:r>
          </a:p>
          <a:p>
            <a:pPr lvl="1"/>
            <a:r>
              <a:rPr lang="en-US" altLang="zh-CN" dirty="0"/>
              <a:t>8 = </a:t>
            </a:r>
            <a:r>
              <a:rPr lang="zh-CN" altLang="en-US" dirty="0"/>
              <a:t>伊阿佩图斯 </a:t>
            </a:r>
            <a:r>
              <a:rPr lang="en-US" altLang="zh-CN" dirty="0"/>
              <a:t>(Iapetus)</a:t>
            </a:r>
          </a:p>
          <a:p>
            <a:pPr lvl="1"/>
            <a:endParaRPr lang="en-US" altLang="zh-CN" dirty="0"/>
          </a:p>
        </p:txBody>
      </p:sp>
    </p:spTree>
    <p:extLst>
      <p:ext uri="{BB962C8B-B14F-4D97-AF65-F5344CB8AC3E}">
        <p14:creationId xmlns:p14="http://schemas.microsoft.com/office/powerpoint/2010/main" val="161799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83EB3A46-B72A-AE14-5968-7D7FB27B56D4}"/>
              </a:ext>
            </a:extLst>
          </p:cNvPr>
          <p:cNvSpPr>
            <a:spLocks noGrp="1"/>
          </p:cNvSpPr>
          <p:nvPr>
            <p:ph sz="quarter" idx="10"/>
          </p:nvPr>
        </p:nvSpPr>
        <p:spPr/>
        <p:txBody>
          <a:bodyPr/>
          <a:lstStyle/>
          <a:p>
            <a:r>
              <a:rPr lang="zh-CN" altLang="en-US" dirty="0"/>
              <a:t>一、概述</a:t>
            </a:r>
            <a:endParaRPr lang="en-US" altLang="zh-CN" dirty="0"/>
          </a:p>
          <a:p>
            <a:pPr lvl="1"/>
            <a:r>
              <a:rPr lang="zh-CN" altLang="en-US" dirty="0"/>
              <a:t>研究背景</a:t>
            </a:r>
            <a:endParaRPr lang="en-US" altLang="zh-CN" dirty="0"/>
          </a:p>
          <a:p>
            <a:pPr lvl="1"/>
            <a:r>
              <a:rPr lang="zh-CN" altLang="en-US" dirty="0"/>
              <a:t>研究目的</a:t>
            </a:r>
            <a:endParaRPr lang="en-US" altLang="zh-CN" dirty="0"/>
          </a:p>
          <a:p>
            <a:pPr lvl="1"/>
            <a:r>
              <a:rPr lang="zh-CN" altLang="en-US" dirty="0"/>
              <a:t>观测类型</a:t>
            </a:r>
          </a:p>
        </p:txBody>
      </p:sp>
    </p:spTree>
    <p:extLst>
      <p:ext uri="{BB962C8B-B14F-4D97-AF65-F5344CB8AC3E}">
        <p14:creationId xmlns:p14="http://schemas.microsoft.com/office/powerpoint/2010/main" val="1508229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71626-A90B-BF65-DCBA-D958CCC066AD}"/>
              </a:ext>
            </a:extLst>
          </p:cNvPr>
          <p:cNvSpPr>
            <a:spLocks noGrp="1"/>
          </p:cNvSpPr>
          <p:nvPr>
            <p:ph type="title"/>
          </p:nvPr>
        </p:nvSpPr>
        <p:spPr/>
        <p:txBody>
          <a:bodyPr/>
          <a:lstStyle/>
          <a:p>
            <a:r>
              <a:rPr lang="en-US" altLang="zh-CN" dirty="0"/>
              <a:t>The meaning of each parameter of format</a:t>
            </a:r>
            <a:endParaRPr lang="zh-CN" altLang="en-US" dirty="0"/>
          </a:p>
        </p:txBody>
      </p:sp>
      <p:sp>
        <p:nvSpPr>
          <p:cNvPr id="3" name="内容占位符 2">
            <a:extLst>
              <a:ext uri="{FF2B5EF4-FFF2-40B4-BE49-F238E27FC236}">
                <a16:creationId xmlns:a16="http://schemas.microsoft.com/office/drawing/2014/main" id="{A8B33304-5372-DC15-1687-8FDCDA7039F8}"/>
              </a:ext>
            </a:extLst>
          </p:cNvPr>
          <p:cNvSpPr>
            <a:spLocks noGrp="1"/>
          </p:cNvSpPr>
          <p:nvPr>
            <p:ph idx="1"/>
          </p:nvPr>
        </p:nvSpPr>
        <p:spPr/>
        <p:txBody>
          <a:bodyPr numCol="2">
            <a:normAutofit fontScale="85000" lnSpcReduction="20000"/>
          </a:bodyPr>
          <a:lstStyle/>
          <a:p>
            <a:r>
              <a:rPr lang="en-US" altLang="zh-CN" dirty="0"/>
              <a:t>fg1 (i2): </a:t>
            </a:r>
            <a:r>
              <a:rPr lang="zh-CN" altLang="en-US" dirty="0"/>
              <a:t>第一坐标的存在标志（</a:t>
            </a:r>
            <a:r>
              <a:rPr lang="en-US" altLang="zh-CN" dirty="0"/>
              <a:t>0 = </a:t>
            </a:r>
            <a:r>
              <a:rPr lang="zh-CN" altLang="en-US" dirty="0"/>
              <a:t>缺失</a:t>
            </a:r>
            <a:r>
              <a:rPr lang="en-US" altLang="zh-CN" dirty="0"/>
              <a:t>, 1 = </a:t>
            </a:r>
            <a:r>
              <a:rPr lang="zh-CN" altLang="en-US" dirty="0"/>
              <a:t>存在）</a:t>
            </a:r>
          </a:p>
          <a:p>
            <a:r>
              <a:rPr lang="en-US" altLang="zh-CN" dirty="0"/>
              <a:t>fg2 (i1): </a:t>
            </a:r>
            <a:r>
              <a:rPr lang="zh-CN" altLang="en-US" dirty="0"/>
              <a:t>第二坐标的存在标志（</a:t>
            </a:r>
            <a:r>
              <a:rPr lang="en-US" altLang="zh-CN" dirty="0"/>
              <a:t>0 = </a:t>
            </a:r>
            <a:r>
              <a:rPr lang="zh-CN" altLang="en-US" dirty="0"/>
              <a:t>缺失</a:t>
            </a:r>
            <a:r>
              <a:rPr lang="en-US" altLang="zh-CN" dirty="0"/>
              <a:t>, 1 = </a:t>
            </a:r>
            <a:r>
              <a:rPr lang="zh-CN" altLang="en-US" dirty="0"/>
              <a:t>存在）</a:t>
            </a:r>
          </a:p>
          <a:p>
            <a:r>
              <a:rPr lang="en-US" altLang="zh-CN" dirty="0"/>
              <a:t>ob1 (f14.7): </a:t>
            </a:r>
            <a:r>
              <a:rPr lang="zh-CN" altLang="en-US" dirty="0"/>
              <a:t>第一坐标（如果存在标志为</a:t>
            </a:r>
            <a:r>
              <a:rPr lang="en-US" altLang="zh-CN" dirty="0"/>
              <a:t>0</a:t>
            </a:r>
            <a:r>
              <a:rPr lang="zh-CN" altLang="en-US" dirty="0"/>
              <a:t>，则为</a:t>
            </a:r>
            <a:r>
              <a:rPr lang="en-US" altLang="zh-CN" dirty="0"/>
              <a:t>0.0000000</a:t>
            </a:r>
            <a:r>
              <a:rPr lang="zh-CN" altLang="en-US" dirty="0"/>
              <a:t>）</a:t>
            </a:r>
          </a:p>
          <a:p>
            <a:r>
              <a:rPr lang="en-US" altLang="zh-CN" dirty="0"/>
              <a:t>ob2 (f14.7): </a:t>
            </a:r>
            <a:r>
              <a:rPr lang="zh-CN" altLang="en-US" dirty="0"/>
              <a:t>第二坐标</a:t>
            </a:r>
          </a:p>
          <a:p>
            <a:r>
              <a:rPr lang="en-US" altLang="zh-CN" dirty="0" err="1"/>
              <a:t>rfs</a:t>
            </a:r>
            <a:r>
              <a:rPr lang="en-US" altLang="zh-CN" dirty="0"/>
              <a:t> (i2): </a:t>
            </a:r>
            <a:r>
              <a:rPr lang="zh-CN" altLang="en-US" dirty="0"/>
              <a:t>参考系统</a:t>
            </a:r>
          </a:p>
          <a:p>
            <a:pPr lvl="1"/>
            <a:r>
              <a:rPr lang="en-US" altLang="zh-CN" dirty="0"/>
              <a:t>0 = B1950 </a:t>
            </a:r>
            <a:r>
              <a:rPr lang="zh-CN" altLang="en-US" dirty="0"/>
              <a:t>平均赤道和春分点</a:t>
            </a:r>
          </a:p>
          <a:p>
            <a:pPr lvl="1"/>
            <a:r>
              <a:rPr lang="en-US" altLang="zh-CN" dirty="0"/>
              <a:t>1 = </a:t>
            </a:r>
            <a:r>
              <a:rPr lang="zh-CN" altLang="en-US" dirty="0"/>
              <a:t>观测日期的真实赤道和春分点</a:t>
            </a:r>
          </a:p>
          <a:p>
            <a:pPr lvl="1"/>
            <a:r>
              <a:rPr lang="en-US" altLang="zh-CN" dirty="0"/>
              <a:t>2 = J2000 </a:t>
            </a:r>
            <a:r>
              <a:rPr lang="zh-CN" altLang="en-US" dirty="0"/>
              <a:t>平均赤道和春分点</a:t>
            </a:r>
          </a:p>
          <a:p>
            <a:pPr lvl="1"/>
            <a:r>
              <a:rPr lang="en-US" altLang="zh-CN" dirty="0"/>
              <a:t>3 = </a:t>
            </a:r>
            <a:r>
              <a:rPr lang="zh-CN" altLang="en-US" dirty="0"/>
              <a:t>最接近的年初平均赤道和春分点</a:t>
            </a:r>
          </a:p>
          <a:p>
            <a:pPr lvl="1"/>
            <a:r>
              <a:rPr lang="en-US" altLang="zh-CN" dirty="0"/>
              <a:t>4 = </a:t>
            </a:r>
            <a:r>
              <a:rPr lang="zh-CN" altLang="en-US" dirty="0"/>
              <a:t>观测年份</a:t>
            </a:r>
            <a:r>
              <a:rPr lang="en-US" altLang="zh-CN" dirty="0"/>
              <a:t>1</a:t>
            </a:r>
            <a:r>
              <a:rPr lang="zh-CN" altLang="en-US" dirty="0"/>
              <a:t>月</a:t>
            </a:r>
            <a:r>
              <a:rPr lang="en-US" altLang="zh-CN" dirty="0"/>
              <a:t>1</a:t>
            </a:r>
            <a:r>
              <a:rPr lang="zh-CN" altLang="en-US" dirty="0"/>
              <a:t>日的平均赤道和春分点</a:t>
            </a:r>
          </a:p>
          <a:p>
            <a:r>
              <a:rPr lang="en-US" altLang="zh-CN" dirty="0" err="1"/>
              <a:t>rfr</a:t>
            </a:r>
            <a:r>
              <a:rPr lang="en-US" altLang="zh-CN" dirty="0"/>
              <a:t> (i2): </a:t>
            </a:r>
            <a:r>
              <a:rPr lang="zh-CN" altLang="en-US" dirty="0"/>
              <a:t>参考框架</a:t>
            </a:r>
          </a:p>
          <a:p>
            <a:pPr lvl="1"/>
            <a:r>
              <a:rPr lang="en-US" altLang="zh-CN" dirty="0"/>
              <a:t>0 = </a:t>
            </a:r>
            <a:r>
              <a:rPr lang="zh-CN" altLang="en-US" dirty="0"/>
              <a:t>拓扑中心</a:t>
            </a:r>
          </a:p>
          <a:p>
            <a:pPr lvl="1"/>
            <a:r>
              <a:rPr lang="en-US" altLang="zh-CN" dirty="0"/>
              <a:t>1 = </a:t>
            </a:r>
            <a:r>
              <a:rPr lang="zh-CN" altLang="en-US" dirty="0"/>
              <a:t>地心</a:t>
            </a:r>
          </a:p>
          <a:p>
            <a:pPr lvl="1"/>
            <a:r>
              <a:rPr lang="en-US" altLang="zh-CN" dirty="0"/>
              <a:t>2 = </a:t>
            </a:r>
            <a:r>
              <a:rPr lang="zh-CN" altLang="en-US" dirty="0"/>
              <a:t>日心</a:t>
            </a:r>
          </a:p>
          <a:p>
            <a:r>
              <a:rPr lang="en-US" altLang="zh-CN" dirty="0"/>
              <a:t>oc1 (f8.3): </a:t>
            </a:r>
            <a:r>
              <a:rPr lang="zh-CN" altLang="en-US" dirty="0"/>
              <a:t>第一坐标的 </a:t>
            </a:r>
            <a:r>
              <a:rPr lang="en-US" altLang="zh-CN" dirty="0"/>
              <a:t>(O–C) </a:t>
            </a:r>
            <a:r>
              <a:rPr lang="zh-CN" altLang="en-US" dirty="0"/>
              <a:t>残差（缺失时为</a:t>
            </a:r>
            <a:r>
              <a:rPr lang="en-US" altLang="zh-CN" dirty="0"/>
              <a:t>999.999</a:t>
            </a:r>
            <a:r>
              <a:rPr lang="zh-CN" altLang="en-US" dirty="0"/>
              <a:t>）</a:t>
            </a:r>
          </a:p>
          <a:p>
            <a:r>
              <a:rPr lang="en-US" altLang="zh-CN" dirty="0"/>
              <a:t>oc2 (f8.3): </a:t>
            </a:r>
            <a:r>
              <a:rPr lang="zh-CN" altLang="en-US" dirty="0"/>
              <a:t>第二坐标的 </a:t>
            </a:r>
            <a:r>
              <a:rPr lang="en-US" altLang="zh-CN" dirty="0"/>
              <a:t>(O–C) </a:t>
            </a:r>
            <a:r>
              <a:rPr lang="zh-CN" altLang="en-US" dirty="0"/>
              <a:t>残差（缺失时为</a:t>
            </a:r>
            <a:r>
              <a:rPr lang="en-US" altLang="zh-CN" dirty="0"/>
              <a:t>999.999</a:t>
            </a:r>
            <a:r>
              <a:rPr lang="zh-CN" altLang="en-US" dirty="0"/>
              <a:t>）</a:t>
            </a:r>
          </a:p>
          <a:p>
            <a:r>
              <a:rPr lang="en-US" altLang="zh-CN" dirty="0" err="1"/>
              <a:t>refrac</a:t>
            </a:r>
            <a:r>
              <a:rPr lang="en-US" altLang="zh-CN" dirty="0"/>
              <a:t> (i2): </a:t>
            </a:r>
            <a:r>
              <a:rPr lang="zh-CN" altLang="en-US" dirty="0"/>
              <a:t>折射修正</a:t>
            </a:r>
          </a:p>
          <a:p>
            <a:pPr lvl="1"/>
            <a:r>
              <a:rPr lang="en-US" altLang="zh-CN" dirty="0"/>
              <a:t>0 = </a:t>
            </a:r>
            <a:r>
              <a:rPr lang="zh-CN" altLang="en-US" dirty="0"/>
              <a:t>已修正</a:t>
            </a:r>
          </a:p>
          <a:p>
            <a:pPr lvl="1"/>
            <a:r>
              <a:rPr lang="en-US" altLang="zh-CN" dirty="0"/>
              <a:t>1 = </a:t>
            </a:r>
            <a:r>
              <a:rPr lang="zh-CN" altLang="en-US" dirty="0"/>
              <a:t>可能已修正</a:t>
            </a:r>
          </a:p>
          <a:p>
            <a:pPr lvl="1"/>
            <a:r>
              <a:rPr lang="en-US" altLang="zh-CN" dirty="0"/>
              <a:t>2 = </a:t>
            </a:r>
            <a:r>
              <a:rPr lang="zh-CN" altLang="en-US" dirty="0"/>
              <a:t>可能未修正</a:t>
            </a:r>
          </a:p>
          <a:p>
            <a:pPr lvl="1"/>
            <a:r>
              <a:rPr lang="en-US" altLang="zh-CN" dirty="0"/>
              <a:t>3 = </a:t>
            </a:r>
            <a:r>
              <a:rPr lang="zh-CN" altLang="en-US" dirty="0"/>
              <a:t>未修正</a:t>
            </a:r>
          </a:p>
        </p:txBody>
      </p:sp>
    </p:spTree>
    <p:extLst>
      <p:ext uri="{BB962C8B-B14F-4D97-AF65-F5344CB8AC3E}">
        <p14:creationId xmlns:p14="http://schemas.microsoft.com/office/powerpoint/2010/main" val="268012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39E4-65C7-3BC5-F10B-5C7446C65135}"/>
              </a:ext>
            </a:extLst>
          </p:cNvPr>
          <p:cNvSpPr>
            <a:spLocks noGrp="1"/>
          </p:cNvSpPr>
          <p:nvPr>
            <p:ph type="title"/>
          </p:nvPr>
        </p:nvSpPr>
        <p:spPr/>
        <p:txBody>
          <a:bodyPr/>
          <a:lstStyle/>
          <a:p>
            <a:r>
              <a:rPr lang="en-US" altLang="zh-CN" dirty="0"/>
              <a:t>Distribution of observation</a:t>
            </a:r>
            <a:endParaRPr lang="zh-CN" altLang="en-US" dirty="0"/>
          </a:p>
        </p:txBody>
      </p:sp>
      <p:sp>
        <p:nvSpPr>
          <p:cNvPr id="3" name="内容占位符 2">
            <a:extLst>
              <a:ext uri="{FF2B5EF4-FFF2-40B4-BE49-F238E27FC236}">
                <a16:creationId xmlns:a16="http://schemas.microsoft.com/office/drawing/2014/main" id="{D9B37EE6-4504-EAFF-487A-F09B75AF19CB}"/>
              </a:ext>
            </a:extLst>
          </p:cNvPr>
          <p:cNvSpPr>
            <a:spLocks noGrp="1"/>
          </p:cNvSpPr>
          <p:nvPr>
            <p:ph idx="1"/>
          </p:nvPr>
        </p:nvSpPr>
        <p:spPr/>
        <p:txBody>
          <a:bodyPr/>
          <a:lstStyle/>
          <a:p>
            <a:r>
              <a:rPr lang="en-US" altLang="zh-CN" dirty="0"/>
              <a:t>COSS08 </a:t>
            </a:r>
            <a:r>
              <a:rPr lang="zh-CN" altLang="en-US" dirty="0"/>
              <a:t>编目共收录了</a:t>
            </a:r>
            <a:r>
              <a:rPr lang="en-US" altLang="zh-CN" dirty="0"/>
              <a:t>130,898</a:t>
            </a:r>
            <a:r>
              <a:rPr lang="zh-CN" altLang="en-US" dirty="0"/>
              <a:t>次观测，覆盖了</a:t>
            </a:r>
            <a:r>
              <a:rPr lang="en-US" altLang="zh-CN" dirty="0"/>
              <a:t>6,023</a:t>
            </a:r>
            <a:r>
              <a:rPr lang="zh-CN" altLang="en-US" dirty="0"/>
              <a:t>个夜晚。</a:t>
            </a:r>
          </a:p>
          <a:p>
            <a:r>
              <a:rPr lang="zh-CN" altLang="en-US" dirty="0"/>
              <a:t>观测频率在不同年份有所变化。</a:t>
            </a:r>
            <a:r>
              <a:rPr lang="en-US" altLang="zh-CN" dirty="0"/>
              <a:t>1930</a:t>
            </a:r>
            <a:r>
              <a:rPr lang="zh-CN" altLang="en-US" dirty="0"/>
              <a:t>年至</a:t>
            </a:r>
            <a:r>
              <a:rPr lang="en-US" altLang="zh-CN" dirty="0"/>
              <a:t>1938</a:t>
            </a:r>
            <a:r>
              <a:rPr lang="zh-CN" altLang="en-US" dirty="0"/>
              <a:t>年和</a:t>
            </a:r>
            <a:r>
              <a:rPr lang="en-US" altLang="zh-CN" dirty="0"/>
              <a:t>1947</a:t>
            </a:r>
            <a:r>
              <a:rPr lang="zh-CN" altLang="en-US" dirty="0"/>
              <a:t>年至</a:t>
            </a:r>
            <a:r>
              <a:rPr lang="en-US" altLang="zh-CN" dirty="0"/>
              <a:t>1961</a:t>
            </a:r>
            <a:r>
              <a:rPr lang="zh-CN" altLang="en-US" dirty="0"/>
              <a:t>年期间观测较少，而</a:t>
            </a:r>
            <a:r>
              <a:rPr lang="en-US" altLang="zh-CN" dirty="0"/>
              <a:t>1995</a:t>
            </a:r>
            <a:r>
              <a:rPr lang="zh-CN" altLang="en-US" dirty="0"/>
              <a:t>年观测次数最多，超过</a:t>
            </a:r>
            <a:r>
              <a:rPr lang="en-US" altLang="zh-CN" dirty="0"/>
              <a:t>28,000</a:t>
            </a:r>
            <a:r>
              <a:rPr lang="zh-CN" altLang="en-US" dirty="0"/>
              <a:t>次。</a:t>
            </a:r>
          </a:p>
          <a:p>
            <a:r>
              <a:rPr lang="en-US" altLang="zh-CN" dirty="0"/>
              <a:t>1995</a:t>
            </a:r>
            <a:r>
              <a:rPr lang="zh-CN" altLang="en-US" dirty="0"/>
              <a:t>年，使用</a:t>
            </a:r>
            <a:r>
              <a:rPr lang="en-US" altLang="zh-CN" dirty="0"/>
              <a:t>CCD</a:t>
            </a:r>
            <a:r>
              <a:rPr lang="zh-CN" altLang="en-US" dirty="0"/>
              <a:t>相机观测了土星卫星的互食现象。在这些现象发生前后，卫星的位置也被多次测量。图</a:t>
            </a:r>
            <a:r>
              <a:rPr lang="en-US" altLang="zh-CN" dirty="0"/>
              <a:t>1</a:t>
            </a:r>
            <a:r>
              <a:rPr lang="zh-CN" altLang="en-US" dirty="0"/>
              <a:t>展示了</a:t>
            </a:r>
            <a:r>
              <a:rPr lang="en-US" altLang="zh-CN" dirty="0"/>
              <a:t>1874</a:t>
            </a:r>
            <a:r>
              <a:rPr lang="zh-CN" altLang="en-US" dirty="0"/>
              <a:t>年至</a:t>
            </a:r>
            <a:r>
              <a:rPr lang="en-US" altLang="zh-CN" dirty="0"/>
              <a:t>2007</a:t>
            </a:r>
            <a:r>
              <a:rPr lang="zh-CN" altLang="en-US" dirty="0"/>
              <a:t>年各对冲期的观测次数分布。</a:t>
            </a:r>
          </a:p>
        </p:txBody>
      </p:sp>
    </p:spTree>
    <p:extLst>
      <p:ext uri="{BB962C8B-B14F-4D97-AF65-F5344CB8AC3E}">
        <p14:creationId xmlns:p14="http://schemas.microsoft.com/office/powerpoint/2010/main" val="3067915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FAD71-BC71-ED49-4E28-BAC2EA0BE0D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D23C2FB-117D-AA38-7F9D-FA7BD54F6CA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60705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B193-F51A-3B31-D22A-460EEF22FD2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4360C2-147F-CBF7-281D-4EE0316C1916}"/>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695FF547-7FDE-7438-7141-2A9667F3A7E0}"/>
              </a:ext>
            </a:extLst>
          </p:cNvPr>
          <p:cNvSpPr>
            <a:spLocks noGrp="1"/>
          </p:cNvSpPr>
          <p:nvPr>
            <p:ph idx="1"/>
          </p:nvPr>
        </p:nvSpPr>
        <p:spPr/>
        <p:txBody>
          <a:bodyPr/>
          <a:lstStyle/>
          <a:p>
            <a:r>
              <a:rPr lang="en-US" altLang="zh-CN" dirty="0"/>
              <a:t>The improvement of natural satellite ephemerides and the knowledge of their dynamical motion are required to fit dynamical models to observations. </a:t>
            </a:r>
          </a:p>
          <a:p>
            <a:r>
              <a:rPr lang="en-US" altLang="zh-CN" dirty="0"/>
              <a:t>Since the publication of the ST90 (1990) and the HT94 (1994) which tabulate in total about 67 000 observations of Saturn’s satellites, many other observations have been realized and published.</a:t>
            </a:r>
          </a:p>
          <a:p>
            <a:r>
              <a:rPr lang="en-US" altLang="zh-CN" dirty="0"/>
              <a:t>During this long period (more than 130 years) many observations have been carried out by many different observers publishing their data in different formats.</a:t>
            </a:r>
          </a:p>
        </p:txBody>
      </p:sp>
    </p:spTree>
    <p:extLst>
      <p:ext uri="{BB962C8B-B14F-4D97-AF65-F5344CB8AC3E}">
        <p14:creationId xmlns:p14="http://schemas.microsoft.com/office/powerpoint/2010/main" val="25027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505FC-5E39-7333-EE3C-FB0BA87D44ED}"/>
              </a:ext>
            </a:extLst>
          </p:cNvPr>
          <p:cNvSpPr>
            <a:spLocks noGrp="1"/>
          </p:cNvSpPr>
          <p:nvPr>
            <p:ph type="title"/>
          </p:nvPr>
        </p:nvSpPr>
        <p:spPr/>
        <p:txBody>
          <a:bodyPr/>
          <a:lstStyle/>
          <a:p>
            <a:r>
              <a:rPr lang="zh-CN" altLang="en-US" dirty="0"/>
              <a:t>研究目的</a:t>
            </a:r>
          </a:p>
        </p:txBody>
      </p:sp>
      <p:sp>
        <p:nvSpPr>
          <p:cNvPr id="3" name="内容占位符 2">
            <a:extLst>
              <a:ext uri="{FF2B5EF4-FFF2-40B4-BE49-F238E27FC236}">
                <a16:creationId xmlns:a16="http://schemas.microsoft.com/office/drawing/2014/main" id="{74EDCC3C-51C4-02F7-177A-CC0369F5D1B4}"/>
              </a:ext>
            </a:extLst>
          </p:cNvPr>
          <p:cNvSpPr>
            <a:spLocks noGrp="1"/>
          </p:cNvSpPr>
          <p:nvPr>
            <p:ph idx="1"/>
          </p:nvPr>
        </p:nvSpPr>
        <p:spPr/>
        <p:txBody>
          <a:bodyPr/>
          <a:lstStyle/>
          <a:p>
            <a:r>
              <a:rPr lang="en-US" altLang="zh-CN" dirty="0"/>
              <a:t>To compare observations with theoretical positions, </a:t>
            </a:r>
          </a:p>
          <a:p>
            <a:r>
              <a:rPr lang="en-US" altLang="zh-CN" dirty="0"/>
              <a:t>all these observations have to be tabulated in a </a:t>
            </a:r>
            <a:r>
              <a:rPr lang="en-US" altLang="zh-CN" dirty="0">
                <a:solidFill>
                  <a:srgbClr val="FF0000"/>
                </a:solidFill>
              </a:rPr>
              <a:t>single and consistent</a:t>
            </a:r>
            <a:r>
              <a:rPr lang="en-US" altLang="zh-CN" dirty="0"/>
              <a:t> format. </a:t>
            </a:r>
          </a:p>
          <a:p>
            <a:r>
              <a:rPr lang="en-US" altLang="zh-CN" dirty="0"/>
              <a:t>The same format as the ST90 catalogue has been used as a basis, and other parameters have been added.</a:t>
            </a:r>
            <a:endParaRPr lang="zh-CN" altLang="en-US" dirty="0"/>
          </a:p>
        </p:txBody>
      </p:sp>
    </p:spTree>
    <p:extLst>
      <p:ext uri="{BB962C8B-B14F-4D97-AF65-F5344CB8AC3E}">
        <p14:creationId xmlns:p14="http://schemas.microsoft.com/office/powerpoint/2010/main" val="285142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96002-B227-EB21-739F-2A52D46DE162}"/>
              </a:ext>
            </a:extLst>
          </p:cNvPr>
          <p:cNvSpPr>
            <a:spLocks noGrp="1"/>
          </p:cNvSpPr>
          <p:nvPr>
            <p:ph type="title"/>
          </p:nvPr>
        </p:nvSpPr>
        <p:spPr/>
        <p:txBody>
          <a:bodyPr/>
          <a:lstStyle/>
          <a:p>
            <a:r>
              <a:rPr lang="zh-CN" altLang="en-US" dirty="0"/>
              <a:t>观测类型</a:t>
            </a:r>
          </a:p>
        </p:txBody>
      </p:sp>
      <p:sp>
        <p:nvSpPr>
          <p:cNvPr id="3" name="内容占位符 2">
            <a:extLst>
              <a:ext uri="{FF2B5EF4-FFF2-40B4-BE49-F238E27FC236}">
                <a16:creationId xmlns:a16="http://schemas.microsoft.com/office/drawing/2014/main" id="{BB559A5A-465B-85FA-791F-90DCA00F57A7}"/>
              </a:ext>
            </a:extLst>
          </p:cNvPr>
          <p:cNvSpPr>
            <a:spLocks noGrp="1"/>
          </p:cNvSpPr>
          <p:nvPr>
            <p:ph idx="1"/>
          </p:nvPr>
        </p:nvSpPr>
        <p:spPr/>
        <p:txBody>
          <a:bodyPr/>
          <a:lstStyle/>
          <a:p>
            <a:r>
              <a:rPr lang="en-US" altLang="zh-CN" dirty="0"/>
              <a:t>timing of elongation, opposition and conjunction;</a:t>
            </a:r>
          </a:p>
          <a:p>
            <a:r>
              <a:rPr lang="en-US" altLang="zh-CN" dirty="0"/>
              <a:t>visual micrometer measures;</a:t>
            </a:r>
          </a:p>
          <a:p>
            <a:r>
              <a:rPr lang="en-US" altLang="zh-CN" dirty="0"/>
              <a:t>photographic astrometric measures;</a:t>
            </a:r>
          </a:p>
          <a:p>
            <a:r>
              <a:rPr lang="en-US" altLang="zh-CN" dirty="0"/>
              <a:t>automatic meridian transit circle measures; </a:t>
            </a:r>
          </a:p>
          <a:p>
            <a:r>
              <a:rPr lang="en-US" altLang="zh-CN" dirty="0"/>
              <a:t>CCD image measures;</a:t>
            </a:r>
          </a:p>
          <a:p>
            <a:r>
              <a:rPr lang="en-US" altLang="zh-CN" dirty="0"/>
              <a:t>photometry of mutual events; </a:t>
            </a:r>
          </a:p>
          <a:p>
            <a:r>
              <a:rPr lang="en-US" altLang="zh-CN" dirty="0"/>
              <a:t>HST observations.</a:t>
            </a:r>
            <a:endParaRPr lang="zh-CN" altLang="en-US" dirty="0"/>
          </a:p>
        </p:txBody>
      </p:sp>
    </p:spTree>
    <p:extLst>
      <p:ext uri="{BB962C8B-B14F-4D97-AF65-F5344CB8AC3E}">
        <p14:creationId xmlns:p14="http://schemas.microsoft.com/office/powerpoint/2010/main" val="336056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019CDF-C354-F4BD-9A31-61A375C403BC}"/>
              </a:ext>
            </a:extLst>
          </p:cNvPr>
          <p:cNvSpPr>
            <a:spLocks noGrp="1"/>
          </p:cNvSpPr>
          <p:nvPr>
            <p:ph sz="quarter" idx="10"/>
          </p:nvPr>
        </p:nvSpPr>
        <p:spPr/>
        <p:txBody>
          <a:bodyPr/>
          <a:lstStyle/>
          <a:p>
            <a:r>
              <a:rPr lang="zh-CN" altLang="en-US" dirty="0"/>
              <a:t>二、观测目录</a:t>
            </a:r>
            <a:endParaRPr lang="en-US" altLang="zh-CN" dirty="0"/>
          </a:p>
          <a:p>
            <a:pPr lvl="1"/>
            <a:r>
              <a:rPr lang="en-US" altLang="zh-CN" dirty="0"/>
              <a:t>ST90</a:t>
            </a:r>
          </a:p>
          <a:p>
            <a:pPr lvl="1"/>
            <a:r>
              <a:rPr lang="en-US" altLang="zh-CN" dirty="0"/>
              <a:t>HT94</a:t>
            </a:r>
          </a:p>
          <a:p>
            <a:pPr lvl="1"/>
            <a:r>
              <a:rPr lang="en-US" altLang="zh-CN" dirty="0"/>
              <a:t>NSDC</a:t>
            </a:r>
          </a:p>
          <a:p>
            <a:pPr lvl="1"/>
            <a:r>
              <a:rPr lang="en-US" altLang="zh-CN" dirty="0"/>
              <a:t>Recent Observations</a:t>
            </a:r>
          </a:p>
          <a:p>
            <a:pPr lvl="1"/>
            <a:endParaRPr lang="en-US" altLang="zh-CN" dirty="0"/>
          </a:p>
          <a:p>
            <a:pPr lvl="1"/>
            <a:endParaRPr lang="en-US" altLang="zh-CN" dirty="0"/>
          </a:p>
        </p:txBody>
      </p:sp>
    </p:spTree>
    <p:extLst>
      <p:ext uri="{BB962C8B-B14F-4D97-AF65-F5344CB8AC3E}">
        <p14:creationId xmlns:p14="http://schemas.microsoft.com/office/powerpoint/2010/main" val="135076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DF8F86-593B-14E3-303E-07A710EE0DDA}"/>
              </a:ext>
            </a:extLst>
          </p:cNvPr>
          <p:cNvSpPr>
            <a:spLocks noGrp="1"/>
          </p:cNvSpPr>
          <p:nvPr>
            <p:ph type="title"/>
          </p:nvPr>
        </p:nvSpPr>
        <p:spPr/>
        <p:txBody>
          <a:bodyPr/>
          <a:lstStyle/>
          <a:p>
            <a:r>
              <a:rPr lang="en-US" altLang="zh-CN" dirty="0"/>
              <a:t>ST90</a:t>
            </a:r>
            <a:endParaRPr lang="zh-CN" altLang="en-US" dirty="0"/>
          </a:p>
        </p:txBody>
      </p:sp>
      <p:sp>
        <p:nvSpPr>
          <p:cNvPr id="5" name="内容占位符 4">
            <a:extLst>
              <a:ext uri="{FF2B5EF4-FFF2-40B4-BE49-F238E27FC236}">
                <a16:creationId xmlns:a16="http://schemas.microsoft.com/office/drawing/2014/main" id="{0A618120-FB1A-BB0A-98BF-4AD5E0B1BB39}"/>
              </a:ext>
            </a:extLst>
          </p:cNvPr>
          <p:cNvSpPr>
            <a:spLocks noGrp="1"/>
          </p:cNvSpPr>
          <p:nvPr>
            <p:ph idx="1"/>
          </p:nvPr>
        </p:nvSpPr>
        <p:spPr/>
        <p:txBody>
          <a:bodyPr/>
          <a:lstStyle/>
          <a:p>
            <a:pPr>
              <a:buFont typeface="Arial" panose="020B0604020202020204" pitchFamily="34" charset="0"/>
              <a:buChar char="•"/>
            </a:pPr>
            <a:r>
              <a:rPr lang="zh-CN" altLang="en-US" dirty="0"/>
              <a:t>包含约</a:t>
            </a:r>
            <a:r>
              <a:rPr lang="en-US" altLang="zh-CN" dirty="0"/>
              <a:t>51,000</a:t>
            </a:r>
            <a:r>
              <a:rPr lang="zh-CN" altLang="en-US" dirty="0"/>
              <a:t>次观测（超过</a:t>
            </a:r>
            <a:r>
              <a:rPr lang="en-US" altLang="zh-CN" dirty="0"/>
              <a:t>3500</a:t>
            </a:r>
            <a:r>
              <a:rPr lang="zh-CN" altLang="en-US" dirty="0"/>
              <a:t>个夜晚）。</a:t>
            </a:r>
          </a:p>
          <a:p>
            <a:pPr>
              <a:buFont typeface="Arial" panose="020B0604020202020204" pitchFamily="34" charset="0"/>
              <a:buChar char="•"/>
            </a:pPr>
            <a:r>
              <a:rPr lang="en-US" altLang="zh-CN" dirty="0"/>
              <a:t>1874</a:t>
            </a:r>
            <a:r>
              <a:rPr lang="zh-CN" altLang="en-US" dirty="0"/>
              <a:t>年至</a:t>
            </a:r>
            <a:r>
              <a:rPr lang="en-US" altLang="zh-CN" dirty="0"/>
              <a:t>1989</a:t>
            </a:r>
            <a:r>
              <a:rPr lang="zh-CN" altLang="en-US" dirty="0"/>
              <a:t>年的观测被以统一格式记录。</a:t>
            </a:r>
          </a:p>
          <a:p>
            <a:pPr>
              <a:buFont typeface="Arial" panose="020B0604020202020204" pitchFamily="34" charset="0"/>
              <a:buChar char="•"/>
            </a:pPr>
            <a:r>
              <a:rPr lang="en-US" altLang="zh-CN" dirty="0"/>
              <a:t>ST90</a:t>
            </a:r>
            <a:r>
              <a:rPr lang="zh-CN" altLang="en-US" dirty="0"/>
              <a:t>提供了这些土星卫星观测的简要历史和描述。</a:t>
            </a:r>
          </a:p>
          <a:p>
            <a:pPr>
              <a:buFont typeface="Arial" panose="020B0604020202020204" pitchFamily="34" charset="0"/>
              <a:buChar char="•"/>
            </a:pPr>
            <a:r>
              <a:rPr lang="zh-CN" altLang="en-US" dirty="0"/>
              <a:t>自目录发布以来，一些</a:t>
            </a:r>
            <a:r>
              <a:rPr lang="en-US" altLang="zh-CN" dirty="0"/>
              <a:t>ST90</a:t>
            </a:r>
            <a:r>
              <a:rPr lang="zh-CN" altLang="en-US" dirty="0"/>
              <a:t>中的观测数据已被重新处理。例如，</a:t>
            </a:r>
            <a:r>
              <a:rPr lang="en-US" altLang="zh-CN" dirty="0" err="1"/>
              <a:t>Tolbin</a:t>
            </a:r>
            <a:r>
              <a:rPr lang="zh-CN" altLang="en-US" dirty="0"/>
              <a:t>的数据在</a:t>
            </a:r>
            <a:r>
              <a:rPr lang="en-US" altLang="zh-CN" dirty="0"/>
              <a:t>COSS08</a:t>
            </a:r>
            <a:r>
              <a:rPr lang="zh-CN" altLang="en-US" dirty="0"/>
              <a:t>中被新修订的数据替代。</a:t>
            </a:r>
          </a:p>
          <a:p>
            <a:endParaRPr lang="zh-CN" altLang="en-US" dirty="0"/>
          </a:p>
        </p:txBody>
      </p:sp>
    </p:spTree>
    <p:extLst>
      <p:ext uri="{BB962C8B-B14F-4D97-AF65-F5344CB8AC3E}">
        <p14:creationId xmlns:p14="http://schemas.microsoft.com/office/powerpoint/2010/main" val="391719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C2B3F-22E6-5BDD-AFCF-FF0C6AB624CC}"/>
              </a:ext>
            </a:extLst>
          </p:cNvPr>
          <p:cNvSpPr>
            <a:spLocks noGrp="1"/>
          </p:cNvSpPr>
          <p:nvPr>
            <p:ph type="title"/>
          </p:nvPr>
        </p:nvSpPr>
        <p:spPr/>
        <p:txBody>
          <a:bodyPr/>
          <a:lstStyle/>
          <a:p>
            <a:r>
              <a:rPr lang="en-US" altLang="zh-CN" dirty="0"/>
              <a:t>HT94</a:t>
            </a:r>
            <a:endParaRPr lang="zh-CN" altLang="en-US" dirty="0"/>
          </a:p>
        </p:txBody>
      </p:sp>
      <p:sp>
        <p:nvSpPr>
          <p:cNvPr id="3" name="内容占位符 2">
            <a:extLst>
              <a:ext uri="{FF2B5EF4-FFF2-40B4-BE49-F238E27FC236}">
                <a16:creationId xmlns:a16="http://schemas.microsoft.com/office/drawing/2014/main" id="{ED65C973-F652-1239-69EA-D726E2DA5F59}"/>
              </a:ext>
            </a:extLst>
          </p:cNvPr>
          <p:cNvSpPr>
            <a:spLocks noGrp="1"/>
          </p:cNvSpPr>
          <p:nvPr>
            <p:ph idx="1"/>
          </p:nvPr>
        </p:nvSpPr>
        <p:spPr/>
        <p:txBody>
          <a:bodyPr/>
          <a:lstStyle/>
          <a:p>
            <a:pPr>
              <a:buFont typeface="Arial" panose="020B0604020202020204" pitchFamily="34" charset="0"/>
              <a:buChar char="•"/>
            </a:pPr>
            <a:r>
              <a:rPr lang="zh-CN" altLang="en-US" dirty="0"/>
              <a:t>编制了超过</a:t>
            </a:r>
            <a:r>
              <a:rPr lang="en-US" altLang="zh-CN" dirty="0"/>
              <a:t>15,000</a:t>
            </a:r>
            <a:r>
              <a:rPr lang="zh-CN" altLang="en-US" dirty="0"/>
              <a:t>次新的地面观测数据。</a:t>
            </a:r>
          </a:p>
          <a:p>
            <a:pPr>
              <a:buFont typeface="Arial" panose="020B0604020202020204" pitchFamily="34" charset="0"/>
              <a:buChar char="•"/>
            </a:pPr>
            <a:r>
              <a:rPr lang="zh-CN" altLang="en-US" dirty="0"/>
              <a:t>使用了</a:t>
            </a:r>
            <a:r>
              <a:rPr lang="en-US" altLang="zh-CN" dirty="0" err="1"/>
              <a:t>Strugnell</a:t>
            </a:r>
            <a:r>
              <a:rPr lang="en-US" altLang="zh-CN" dirty="0"/>
              <a:t> &amp; Taylor</a:t>
            </a:r>
            <a:r>
              <a:rPr lang="zh-CN" altLang="en-US" dirty="0"/>
              <a:t>目录的扩展版本，包括</a:t>
            </a:r>
            <a:r>
              <a:rPr lang="en-US" altLang="zh-CN" dirty="0"/>
              <a:t>1894</a:t>
            </a:r>
            <a:r>
              <a:rPr lang="zh-CN" altLang="en-US" dirty="0"/>
              <a:t>年至</a:t>
            </a:r>
            <a:r>
              <a:rPr lang="en-US" altLang="zh-CN" dirty="0"/>
              <a:t>1922</a:t>
            </a:r>
            <a:r>
              <a:rPr lang="zh-CN" altLang="en-US" dirty="0"/>
              <a:t>年间在</a:t>
            </a:r>
            <a:r>
              <a:rPr lang="en-US" altLang="zh-CN" dirty="0"/>
              <a:t>Lick</a:t>
            </a:r>
            <a:r>
              <a:rPr lang="zh-CN" altLang="en-US" dirty="0"/>
              <a:t>、</a:t>
            </a:r>
            <a:r>
              <a:rPr lang="en-US" altLang="zh-CN" dirty="0"/>
              <a:t>Yerkes</a:t>
            </a:r>
            <a:r>
              <a:rPr lang="zh-CN" altLang="en-US" dirty="0"/>
              <a:t>和</a:t>
            </a:r>
            <a:r>
              <a:rPr lang="en-US" altLang="zh-CN" dirty="0"/>
              <a:t>Leander McCormick</a:t>
            </a:r>
            <a:r>
              <a:rPr lang="zh-CN" altLang="en-US" dirty="0"/>
              <a:t>天文台的观测。</a:t>
            </a:r>
            <a:endParaRPr lang="en-US" altLang="zh-CN" dirty="0"/>
          </a:p>
          <a:p>
            <a:pPr>
              <a:buFont typeface="Arial" panose="020B0604020202020204" pitchFamily="34" charset="0"/>
              <a:buChar char="•"/>
            </a:pPr>
            <a:r>
              <a:rPr lang="zh-CN" altLang="en-US" dirty="0"/>
              <a:t>大多数为</a:t>
            </a:r>
            <a:r>
              <a:rPr lang="en-US" altLang="zh-CN" dirty="0">
                <a:solidFill>
                  <a:srgbClr val="0000FF"/>
                </a:solidFill>
              </a:rPr>
              <a:t>visual micrometer measures.</a:t>
            </a:r>
            <a:r>
              <a:rPr lang="zh-CN" altLang="en-US" dirty="0"/>
              <a:t>。</a:t>
            </a:r>
          </a:p>
          <a:p>
            <a:endParaRPr lang="zh-CN" altLang="en-US" dirty="0"/>
          </a:p>
        </p:txBody>
      </p:sp>
    </p:spTree>
    <p:extLst>
      <p:ext uri="{BB962C8B-B14F-4D97-AF65-F5344CB8AC3E}">
        <p14:creationId xmlns:p14="http://schemas.microsoft.com/office/powerpoint/2010/main" val="11201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A7E4A-70D1-374F-2C7E-370C013B67E3}"/>
              </a:ext>
            </a:extLst>
          </p:cNvPr>
          <p:cNvSpPr>
            <a:spLocks noGrp="1"/>
          </p:cNvSpPr>
          <p:nvPr>
            <p:ph type="title"/>
          </p:nvPr>
        </p:nvSpPr>
        <p:spPr/>
        <p:txBody>
          <a:bodyPr/>
          <a:lstStyle/>
          <a:p>
            <a:r>
              <a:rPr lang="en-US" altLang="zh-CN" dirty="0"/>
              <a:t>NSDC</a:t>
            </a:r>
            <a:endParaRPr lang="zh-CN" altLang="en-US" dirty="0"/>
          </a:p>
        </p:txBody>
      </p:sp>
      <p:sp>
        <p:nvSpPr>
          <p:cNvPr id="3" name="内容占位符 2">
            <a:extLst>
              <a:ext uri="{FF2B5EF4-FFF2-40B4-BE49-F238E27FC236}">
                <a16:creationId xmlns:a16="http://schemas.microsoft.com/office/drawing/2014/main" id="{154D223E-6F6A-4BB2-8C2B-F82E12017DE5}"/>
              </a:ext>
            </a:extLst>
          </p:cNvPr>
          <p:cNvSpPr>
            <a:spLocks noGrp="1"/>
          </p:cNvSpPr>
          <p:nvPr>
            <p:ph idx="1"/>
          </p:nvPr>
        </p:nvSpPr>
        <p:spPr/>
        <p:txBody>
          <a:bodyPr/>
          <a:lstStyle/>
          <a:p>
            <a:pPr>
              <a:buFont typeface="Arial" panose="020B0604020202020204" pitchFamily="34" charset="0"/>
              <a:buChar char="•"/>
            </a:pPr>
            <a:r>
              <a:rPr lang="zh-CN" altLang="en-US" dirty="0"/>
              <a:t>提供除月球外所有自然行星卫星的数据。</a:t>
            </a:r>
          </a:p>
          <a:p>
            <a:pPr>
              <a:buFont typeface="Arial" panose="020B0604020202020204" pitchFamily="34" charset="0"/>
              <a:buChar char="•"/>
            </a:pPr>
            <a:r>
              <a:rPr lang="zh-CN" altLang="en-US" dirty="0"/>
              <a:t>在</a:t>
            </a:r>
            <a:r>
              <a:rPr lang="en-US" altLang="zh-CN" dirty="0"/>
              <a:t>NSDC</a:t>
            </a:r>
            <a:r>
              <a:rPr lang="zh-CN" altLang="en-US" dirty="0"/>
              <a:t>网站上，每个观测组以原始格式发布。</a:t>
            </a:r>
          </a:p>
          <a:p>
            <a:pPr>
              <a:buFont typeface="Arial" panose="020B0604020202020204" pitchFamily="34" charset="0"/>
              <a:buChar char="•"/>
            </a:pPr>
            <a:r>
              <a:rPr lang="en-US" altLang="zh-CN" dirty="0"/>
              <a:t>NSDC</a:t>
            </a:r>
            <a:r>
              <a:rPr lang="zh-CN" altLang="en-US" dirty="0"/>
              <a:t>文件中的参考代码规则为：</a:t>
            </a:r>
            <a:r>
              <a:rPr lang="en-US" altLang="zh-CN" dirty="0"/>
              <a:t>sm00XX</a:t>
            </a:r>
            <a:r>
              <a:rPr lang="zh-CN" altLang="en-US" dirty="0"/>
              <a:t>文件中的观测对应</a:t>
            </a:r>
            <a:r>
              <a:rPr lang="en-US" altLang="zh-CN" dirty="0"/>
              <a:t>COSS08</a:t>
            </a:r>
            <a:r>
              <a:rPr lang="zh-CN" altLang="en-US" dirty="0"/>
              <a:t>中的</a:t>
            </a:r>
            <a:r>
              <a:rPr lang="en-US" altLang="zh-CN" dirty="0"/>
              <a:t>5XX</a:t>
            </a:r>
            <a:r>
              <a:rPr lang="zh-CN" altLang="en-US" dirty="0"/>
              <a:t>参考代码。</a:t>
            </a:r>
          </a:p>
          <a:p>
            <a:pPr>
              <a:buFont typeface="Arial" panose="020B0604020202020204" pitchFamily="34" charset="0"/>
              <a:buChar char="•"/>
            </a:pPr>
            <a:r>
              <a:rPr lang="en-US" altLang="zh-CN" dirty="0" err="1"/>
              <a:t>Noyelles</a:t>
            </a:r>
            <a:r>
              <a:rPr lang="zh-CN" altLang="en-US" dirty="0"/>
              <a:t>等人的观测是唯一的例外，保留了最佳观测（参考代码</a:t>
            </a:r>
            <a:r>
              <a:rPr lang="en-US" altLang="zh-CN" dirty="0"/>
              <a:t>420</a:t>
            </a:r>
            <a:r>
              <a:rPr lang="zh-CN" altLang="en-US" dirty="0"/>
              <a:t>）和可接受观测（参考代码</a:t>
            </a:r>
            <a:r>
              <a:rPr lang="en-US" altLang="zh-CN" dirty="0"/>
              <a:t>421</a:t>
            </a:r>
            <a:r>
              <a:rPr lang="zh-CN" altLang="en-US" dirty="0"/>
              <a:t>）的区别。</a:t>
            </a:r>
            <a:endParaRPr lang="en-US" altLang="zh-CN" dirty="0"/>
          </a:p>
          <a:p>
            <a:pPr>
              <a:buFont typeface="Arial" panose="020B0604020202020204" pitchFamily="34" charset="0"/>
              <a:buChar char="•"/>
            </a:pPr>
            <a:r>
              <a:rPr lang="zh-CN" altLang="en-US" dirty="0">
                <a:hlinkClick r:id="rId2" action="ppaction://hlinkfile"/>
              </a:rPr>
              <a:t>参数</a:t>
            </a:r>
            <a:endParaRPr lang="zh-CN" altLang="en-US" dirty="0"/>
          </a:p>
          <a:p>
            <a:endParaRPr lang="zh-CN" altLang="en-US" dirty="0"/>
          </a:p>
        </p:txBody>
      </p:sp>
    </p:spTree>
    <p:extLst>
      <p:ext uri="{BB962C8B-B14F-4D97-AF65-F5344CB8AC3E}">
        <p14:creationId xmlns:p14="http://schemas.microsoft.com/office/powerpoint/2010/main" val="3456381374"/>
      </p:ext>
    </p:extLst>
  </p:cSld>
  <p:clrMapOvr>
    <a:masterClrMapping/>
  </p:clrMapOvr>
</p:sld>
</file>

<file path=ppt/theme/theme1.xml><?xml version="1.0" encoding="utf-8"?>
<a:theme xmlns:a="http://schemas.openxmlformats.org/drawingml/2006/main" name="1_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2085</Words>
  <Application>Microsoft Office PowerPoint</Application>
  <PresentationFormat>宽屏</PresentationFormat>
  <Paragraphs>161</Paragraphs>
  <Slides>22</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-apple-system</vt:lpstr>
      <vt:lpstr>等线</vt:lpstr>
      <vt:lpstr>Arial</vt:lpstr>
      <vt:lpstr>Times New Roman</vt:lpstr>
      <vt:lpstr>1_self02</vt:lpstr>
      <vt:lpstr>土卫八颗卫星的新观测目录  A new catalogue of observations of the eight major satellites of Saturn (1874–2007)</vt:lpstr>
      <vt:lpstr>PowerPoint 演示文稿</vt:lpstr>
      <vt:lpstr>研究背景</vt:lpstr>
      <vt:lpstr>研究目的</vt:lpstr>
      <vt:lpstr>观测类型</vt:lpstr>
      <vt:lpstr>PowerPoint 演示文稿</vt:lpstr>
      <vt:lpstr>ST90</vt:lpstr>
      <vt:lpstr>HT94</vt:lpstr>
      <vt:lpstr>NSDC</vt:lpstr>
      <vt:lpstr>Recent Observations</vt:lpstr>
      <vt:lpstr>PowerPoint 演示文稿</vt:lpstr>
      <vt:lpstr>Time scale</vt:lpstr>
      <vt:lpstr>Time scale</vt:lpstr>
      <vt:lpstr>Light-time correction</vt:lpstr>
      <vt:lpstr>Other correction</vt:lpstr>
      <vt:lpstr>Rules for corrections</vt:lpstr>
      <vt:lpstr>PowerPoint 演示文稿</vt:lpstr>
      <vt:lpstr>The format</vt:lpstr>
      <vt:lpstr>The meaning of each parameter of format</vt:lpstr>
      <vt:lpstr>The meaning of each parameter of format</vt:lpstr>
      <vt:lpstr>Distribution of observation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青龙 小</dc:creator>
  <cp:lastModifiedBy>青龙 小</cp:lastModifiedBy>
  <cp:revision>6</cp:revision>
  <dcterms:created xsi:type="dcterms:W3CDTF">2024-11-06T08:28:21Z</dcterms:created>
  <dcterms:modified xsi:type="dcterms:W3CDTF">2024-12-07T04:35:00Z</dcterms:modified>
</cp:coreProperties>
</file>