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9" r:id="rId2"/>
    <p:sldId id="261" r:id="rId3"/>
    <p:sldId id="288" r:id="rId4"/>
    <p:sldId id="289" r:id="rId5"/>
    <p:sldId id="290" r:id="rId6"/>
    <p:sldId id="291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293" r:id="rId15"/>
    <p:sldId id="294" r:id="rId16"/>
    <p:sldId id="340" r:id="rId17"/>
    <p:sldId id="296" r:id="rId18"/>
    <p:sldId id="297" r:id="rId19"/>
    <p:sldId id="298" r:id="rId20"/>
    <p:sldId id="330" r:id="rId21"/>
    <p:sldId id="286" r:id="rId22"/>
    <p:sldId id="299" r:id="rId23"/>
    <p:sldId id="300" r:id="rId24"/>
    <p:sldId id="301" r:id="rId25"/>
    <p:sldId id="302" r:id="rId26"/>
    <p:sldId id="331" r:id="rId27"/>
    <p:sldId id="307" r:id="rId28"/>
    <p:sldId id="332" r:id="rId29"/>
    <p:sldId id="303" r:id="rId30"/>
    <p:sldId id="304" r:id="rId31"/>
    <p:sldId id="305" r:id="rId32"/>
    <p:sldId id="306" r:id="rId33"/>
    <p:sldId id="315" r:id="rId34"/>
    <p:sldId id="308" r:id="rId35"/>
    <p:sldId id="309" r:id="rId36"/>
    <p:sldId id="343" r:id="rId37"/>
    <p:sldId id="345" r:id="rId38"/>
    <p:sldId id="346" r:id="rId39"/>
    <p:sldId id="310" r:id="rId40"/>
    <p:sldId id="311" r:id="rId41"/>
    <p:sldId id="312" r:id="rId42"/>
    <p:sldId id="313" r:id="rId43"/>
    <p:sldId id="314" r:id="rId44"/>
    <p:sldId id="347" r:id="rId45"/>
    <p:sldId id="348" r:id="rId46"/>
    <p:sldId id="316" r:id="rId47"/>
    <p:sldId id="350" r:id="rId48"/>
    <p:sldId id="317" r:id="rId49"/>
    <p:sldId id="349" r:id="rId50"/>
    <p:sldId id="319" r:id="rId51"/>
    <p:sldId id="318" r:id="rId52"/>
    <p:sldId id="322" r:id="rId53"/>
    <p:sldId id="324" r:id="rId54"/>
    <p:sldId id="341" r:id="rId55"/>
    <p:sldId id="342" r:id="rId56"/>
    <p:sldId id="344" r:id="rId57"/>
    <p:sldId id="323" r:id="rId58"/>
    <p:sldId id="325" r:id="rId59"/>
    <p:sldId id="326" r:id="rId60"/>
    <p:sldId id="328" r:id="rId61"/>
    <p:sldId id="327" r:id="rId62"/>
    <p:sldId id="329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779CC93D-E52E-4D84-901B-11D7331DD495}">
          <p14:sldIdLst>
            <p14:sldId id="259"/>
          </p14:sldIdLst>
        </p14:section>
        <p14:section name="课程适用性" id="{ABA716BF-3A5C-4ADB-94C9-CFEF84EBA240}">
          <p14:sldIdLst>
            <p14:sldId id="261"/>
          </p14:sldIdLst>
        </p14:section>
        <p14:section name="C语言复习" id="{248AD3B3-9392-43C0-8BA1-DED83C8EBF44}">
          <p14:sldIdLst>
            <p14:sldId id="288"/>
            <p14:sldId id="289"/>
            <p14:sldId id="290"/>
            <p14:sldId id="291"/>
            <p14:sldId id="333"/>
            <p14:sldId id="334"/>
            <p14:sldId id="335"/>
            <p14:sldId id="336"/>
            <p14:sldId id="337"/>
            <p14:sldId id="338"/>
            <p14:sldId id="339"/>
            <p14:sldId id="293"/>
            <p14:sldId id="294"/>
            <p14:sldId id="340"/>
            <p14:sldId id="296"/>
            <p14:sldId id="297"/>
            <p14:sldId id="298"/>
            <p14:sldId id="330"/>
          </p14:sldIdLst>
        </p14:section>
        <p14:section name="C++标签" id="{6D9936A3-3945-4757-BC8B-B5C252D8E036}">
          <p14:sldIdLst>
            <p14:sldId id="286"/>
            <p14:sldId id="299"/>
            <p14:sldId id="300"/>
            <p14:sldId id="301"/>
            <p14:sldId id="302"/>
            <p14:sldId id="331"/>
            <p14:sldId id="307"/>
            <p14:sldId id="332"/>
            <p14:sldId id="303"/>
            <p14:sldId id="304"/>
            <p14:sldId id="305"/>
            <p14:sldId id="306"/>
            <p14:sldId id="315"/>
          </p14:sldIdLst>
        </p14:section>
        <p14:section name="面向对象的C++" id="{BAB3A466-96C9-4230-9978-795378D75699}">
          <p14:sldIdLst>
            <p14:sldId id="308"/>
            <p14:sldId id="309"/>
            <p14:sldId id="343"/>
            <p14:sldId id="345"/>
            <p14:sldId id="346"/>
            <p14:sldId id="310"/>
            <p14:sldId id="311"/>
            <p14:sldId id="312"/>
            <p14:sldId id="313"/>
            <p14:sldId id="314"/>
            <p14:sldId id="347"/>
            <p14:sldId id="348"/>
            <p14:sldId id="316"/>
            <p14:sldId id="350"/>
            <p14:sldId id="317"/>
            <p14:sldId id="349"/>
            <p14:sldId id="319"/>
            <p14:sldId id="318"/>
            <p14:sldId id="322"/>
            <p14:sldId id="324"/>
            <p14:sldId id="341"/>
            <p14:sldId id="342"/>
            <p14:sldId id="344"/>
            <p14:sldId id="323"/>
            <p14:sldId id="325"/>
            <p14:sldId id="326"/>
            <p14:sldId id="328"/>
            <p14:sldId id="327"/>
          </p14:sldIdLst>
        </p14:section>
        <p14:section name="Q&amp;A" id="{F6A37F22-5F5F-4B62-A6E5-6B3D46B819CE}">
          <p14:sldIdLst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73618" autoAdjust="0"/>
  </p:normalViewPr>
  <p:slideViewPr>
    <p:cSldViewPr>
      <p:cViewPr varScale="1">
        <p:scale>
          <a:sx n="85" d="100"/>
          <a:sy n="85" d="100"/>
        </p:scale>
        <p:origin x="24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7/7/2014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0179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2014/7/7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238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24348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这段程序等待内存变量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的值变为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之后才运行</a:t>
            </a:r>
            <a:r>
              <a:rPr lang="en-US" altLang="zh-CN" dirty="0" smtClean="0"/>
              <a:t>do2()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的值由别的程序更改，这个程序可能是某个硬件中断服务程序。</a:t>
            </a:r>
            <a:endParaRPr lang="en-US" altLang="zh-CN" dirty="0" smtClean="0"/>
          </a:p>
          <a:p>
            <a:r>
              <a:rPr lang="zh-CN" altLang="en-US" dirty="0" smtClean="0"/>
              <a:t>例如：如果某个按钮按下的话，就会对</a:t>
            </a:r>
            <a:r>
              <a:rPr lang="en-US" altLang="zh-CN" dirty="0" smtClean="0"/>
              <a:t>DSP</a:t>
            </a:r>
            <a:r>
              <a:rPr lang="zh-CN" altLang="en-US" dirty="0" smtClean="0"/>
              <a:t>产生中断，在按键中断程序中修改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，这样上面的程序就能够得以继续运行。</a:t>
            </a:r>
            <a:endParaRPr lang="en-US" altLang="zh-CN" dirty="0" smtClean="0"/>
          </a:p>
          <a:p>
            <a:r>
              <a:rPr lang="zh-CN" altLang="en-US" dirty="0" smtClean="0"/>
              <a:t>但是，编译器并不知道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的值会被别的程序修改，因此在它进行优化的时候，可能会把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的值先读入某个寄存器，然后等待那个寄存器变为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如果不幸进行了这样的优化，那么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循环就变成了死循环，因为寄存器的内容不可能被中断服务程序修改。</a:t>
            </a:r>
            <a:endParaRPr lang="en-US" altLang="zh-CN" dirty="0" smtClean="0"/>
          </a:p>
          <a:p>
            <a:r>
              <a:rPr lang="zh-CN" altLang="en-US" dirty="0" smtClean="0"/>
              <a:t>为了让程序每次都读取真正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变量的值，就需要定义为如下形式：</a:t>
            </a:r>
            <a:br>
              <a:rPr lang="zh-CN" altLang="en-US" dirty="0" smtClean="0"/>
            </a:br>
            <a:r>
              <a:rPr lang="en-US" altLang="zh-CN" dirty="0" smtClean="0"/>
              <a:t>volatile short flag;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>
                <a:solidFill>
                  <a:prstClr val="black"/>
                </a:solidFill>
              </a:rPr>
              <a:pPr/>
              <a:t>10</a:t>
            </a:fld>
            <a:endParaRPr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98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我们希望某个对象（内存空间）不被修改的通常做法是什么？声明该空间的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类型，但是这样真的可以吗？不是的，由于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空间对象的指针是可以付给一个非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值指针的。所以这仍然无法不让该空间被修改。</a:t>
            </a:r>
          </a:p>
          <a:p>
            <a:r>
              <a:rPr lang="en-US" altLang="zh-CN" dirty="0" smtClean="0"/>
              <a:t>http://blog.sina.com.cn/s/blog_93b45b0f010147e3.html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4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这就可以看到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语言类型转换的功能有多大，并且有多危险。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的地址转换成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类型的时候，编译器不会认为这是一个严重的事情（因为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类型并不能访问内存空间），之后再从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类型，这个时候，编译器也很难确定这是否会出现不安全的地方。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所以，这样一做，就骗过了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编译器。而前面的方法中，编译器明显看到两个指针之间的赋值初始化，是有不安全的地方的（丢掉了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的对象设定），所以发出警告。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8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不过，一句话，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是无法保证某个对象不被更改的。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C99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它是修饰指针的，表达出的意思是，对该指针指向的空间的访问，只能从这个指针进入。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这样，如果该关键字在加上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，就会达到锁定该空间。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不一定只是为了建立一个完全常态的空间，它的本意是限制该空间只能通过该指针进行访问。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98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14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effectLst/>
              </a:rPr>
              <a:t>从语法的角度看，你只要把指针声明语句里的指针名字去掉，剩下的部分就是这个指针的类型。这是指针本身所具有的类型。</a:t>
            </a:r>
            <a:endParaRPr lang="en-US" altLang="zh-CN" dirty="0" smtClean="0">
              <a:effectLst/>
            </a:endParaRPr>
          </a:p>
          <a:p>
            <a:pPr>
              <a:buFontTx/>
              <a:buNone/>
            </a:pPr>
            <a:r>
              <a:rPr lang="zh-CN" altLang="en-US" dirty="0" smtClean="0">
                <a:effectLst/>
              </a:rPr>
              <a:t>从语法上看，你只须把指针声明语句中的指针名字和名字左边的指针声明符*去掉，剩下的就是指针所指向的类型。</a:t>
            </a:r>
            <a:endParaRPr lang="en-US" altLang="zh-CN" dirty="0" smtClean="0">
              <a:effectLst/>
            </a:endParaRPr>
          </a:p>
          <a:p>
            <a:pPr>
              <a:buFontTx/>
              <a:buNone/>
            </a:pPr>
            <a:r>
              <a:rPr lang="en-US" altLang="zh-CN" dirty="0" smtClean="0"/>
              <a:t>http://longer.spaces.eepw.com.cn/articles/article/item/78201</a:t>
            </a:r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方括号运算符在任何地方都这样展开。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7228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15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#define</a:t>
            </a:r>
            <a:r>
              <a:rPr lang="zh-CN" altLang="en-US" dirty="0" smtClean="0"/>
              <a:t>的符号在编译出来的程序里是不存在的，编译器在预处理阶段就把他们替换掉了。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err="1" smtClean="0"/>
              <a:t>const</a:t>
            </a:r>
            <a:r>
              <a:rPr lang="zh-CN" altLang="en-US" dirty="0" smtClean="0"/>
              <a:t>变量跟非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变量一样都是在内存里的，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变量语义上不能被修改，实际上非要改也是可以的。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只有内置类型才有“字面值”。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除了</a:t>
            </a:r>
            <a:r>
              <a:rPr lang="en-US" altLang="zh-CN" dirty="0" smtClean="0"/>
              <a:t>#define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以外还可以用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定义常量。比如底层代码的</a:t>
            </a:r>
            <a:r>
              <a:rPr lang="en-US" altLang="zh-CN" dirty="0" err="1" smtClean="0"/>
              <a:t>types.h</a:t>
            </a:r>
            <a:r>
              <a:rPr lang="zh-CN" altLang="en-US" dirty="0" smtClean="0"/>
              <a:t>里面就有一大堆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，定义的每个符号其实都是代表一个整数。</a:t>
            </a: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http://blog.csdn.net/ljyf5593/article/details/6005606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字符字面值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（有时候又叫字符常量）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先说一下字面值的含义：字面值就是一种记号而已，比如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。因为我们不能修改它（你能说把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吗？）所以有时候又叫它常量。比如：</a:t>
            </a:r>
            <a:endParaRPr lang="zh-CN" altLang="en-US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= 100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型变量，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就是一个字面值。字面值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只能用来作右值，不能作左值。</a:t>
            </a:r>
            <a:endParaRPr lang="zh-CN" alt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语言中字符字面值是由一对单引号括起来的单个字符，比如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。实际上字符字面值和整型字面值是一样的。编译器把字符字面值都当做整型字面值处理。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定义一个字符变量并用字符字面值来初始化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:char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'a';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97;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型变量并用字符字面值来初始化：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= 'a'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；也是可以的。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623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#define </a:t>
            </a:r>
            <a:r>
              <a:rPr lang="zh-CN" altLang="en-US" dirty="0" smtClean="0"/>
              <a:t>允许把参数替换到文本中，这种实现通常称为宏或定义宏。</a:t>
            </a:r>
            <a:endParaRPr lang="en-US" altLang="zh-CN" dirty="0" smtClean="0"/>
          </a:p>
          <a:p>
            <a:r>
              <a:rPr lang="zh-CN" altLang="en-US" dirty="0" smtClean="0"/>
              <a:t>用起来跟函数差不多，但是要注意。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17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引号括起来的编译器优先在源文件所在的目录下寻找，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括起来的编译器先在系统目录下寻找。</a:t>
            </a:r>
            <a:endParaRPr lang="en-US" altLang="zh-CN" dirty="0" smtClean="0"/>
          </a:p>
          <a:p>
            <a:r>
              <a:rPr lang="en-US" altLang="zh-CN" dirty="0" smtClean="0"/>
              <a:t>#if</a:t>
            </a:r>
            <a:r>
              <a:rPr lang="zh-CN" altLang="en-US" dirty="0" smtClean="0"/>
              <a:t>后面的常量是指字面值，不是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条件编译：</a:t>
            </a:r>
            <a:r>
              <a:rPr lang="en-US" altLang="zh-CN" dirty="0" err="1" smtClean="0"/>
              <a:t>types.h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_Debug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2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2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sizeof</a:t>
            </a:r>
            <a:r>
              <a:rPr lang="zh-CN" altLang="en-US" dirty="0" smtClean="0"/>
              <a:t>可以跟变量名，也可以跟类型名，返回该变量或该类型占据的内存字节数，</a:t>
            </a:r>
            <a:r>
              <a:rPr lang="en-US" altLang="zh-CN" dirty="0" err="1" smtClean="0"/>
              <a:t>size_t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位整数。</a:t>
            </a:r>
            <a:endParaRPr lang="en-US" altLang="zh-CN" dirty="0" smtClean="0"/>
          </a:p>
          <a:p>
            <a:r>
              <a:rPr lang="en-US" altLang="zh-CN" dirty="0" smtClean="0"/>
              <a:t>inline</a:t>
            </a:r>
            <a:r>
              <a:rPr lang="zh-CN" altLang="en-US" dirty="0" smtClean="0"/>
              <a:t>函数，</a:t>
            </a:r>
            <a:r>
              <a:rPr lang="en-US" altLang="zh-CN" dirty="0" err="1" smtClean="0"/>
              <a:t>utilities.h</a:t>
            </a:r>
            <a:r>
              <a:rPr lang="zh-CN" altLang="en-US" dirty="0" smtClean="0"/>
              <a:t>，提示编译器，在函数调用时，不必走函数调用的过程，可以直接做代码展开。决定权在编译器。</a:t>
            </a:r>
            <a:endParaRPr lang="en-US" altLang="zh-CN" dirty="0" smtClean="0"/>
          </a:p>
          <a:p>
            <a:r>
              <a:rPr lang="zh-CN" altLang="en-US" dirty="0" smtClean="0"/>
              <a:t>通常的局部变量、函数参数，都是放在栈上的，每次函数调用都会被初始化一次，函数结束销毁；加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的变量，放在静态存储区，整个程序运行过程中只初始化一次，程序结束时销毁。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7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大家都知道，学习编程最困难的部分不在于编程语言本身的特性，而在于建立用程序解决问题的思维模式。所幸大家都学过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语言，我就省了很多事儿了，又所幸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语言发展来的，所以我们就从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语言的几角旮旯开始，讲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本身的东西。</a:t>
            </a:r>
            <a:endParaRPr lang="en-US" altLang="zh-CN" dirty="0" smtClean="0"/>
          </a:p>
          <a:p>
            <a:r>
              <a:rPr lang="en-US" altLang="zh-CN" dirty="0" smtClean="0"/>
              <a:t>C++ Primer</a:t>
            </a:r>
            <a:r>
              <a:rPr lang="zh-CN" altLang="en-US" dirty="0" smtClean="0"/>
              <a:t>最适合入门，</a:t>
            </a:r>
            <a:r>
              <a:rPr lang="en-US" altLang="zh-CN" dirty="0" smtClean="0"/>
              <a:t>The C++ Programming Language</a:t>
            </a:r>
            <a:r>
              <a:rPr lang="zh-CN" altLang="en-US" dirty="0" smtClean="0"/>
              <a:t>适合已经对另外一门面向对象的语言非常熟悉的同学。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36587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内存中的栈区处于相对较高的地址，以地址的增长方向为上的话，栈地址是向下增长的，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栈中分配局部变量空间，堆区是向上增长的用于分配程序员申请的内存空间。另外还有静态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区是分配静态变量，全局变量空间的；只读区是分配常量和程序代码空间的；以及其他一些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分区。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栈的大小是固定的，堆的大小取决于系统空闲内存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的就是堆，其他的就是栈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72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79204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75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这里虽然有一个“</a:t>
            </a:r>
            <a:r>
              <a:rPr lang="en-US" altLang="zh-CN" dirty="0" smtClean="0">
                <a:solidFill>
                  <a:srgbClr val="FFFFFF"/>
                </a:solidFill>
              </a:rPr>
              <a:t>=”</a:t>
            </a:r>
            <a:r>
              <a:rPr lang="zh-CN" altLang="en-US" dirty="0" smtClean="0">
                <a:solidFill>
                  <a:srgbClr val="FFFFFF"/>
                </a:solidFill>
              </a:rPr>
              <a:t>，但却不是赋值运算符，而是“定义”。除非是函数形参列表中，否则引用的声明和定义必须在一起。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（作用与指针相仿）</a:t>
            </a:r>
            <a:r>
              <a:rPr lang="en-US" altLang="zh-CN" dirty="0" smtClean="0">
                <a:solidFill>
                  <a:srgbClr val="FFFFFF"/>
                </a:solidFill>
              </a:rPr>
              <a:t>——</a:t>
            </a:r>
            <a:r>
              <a:rPr lang="zh-CN" altLang="en-US" dirty="0" smtClean="0">
                <a:solidFill>
                  <a:srgbClr val="FFFFFF"/>
                </a:solidFill>
              </a:rPr>
              <a:t>形参与实参将共享同一个内存单元。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FFFF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57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err="1" smtClean="0"/>
              <a:t>BehaviorXXXPlanner</a:t>
            </a:r>
            <a:r>
              <a:rPr lang="zh-CN" altLang="en-US" dirty="0" smtClean="0"/>
              <a:t>都有一个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函数，这个函数的形参是一个</a:t>
            </a:r>
            <a:r>
              <a:rPr lang="en-US" altLang="zh-CN" dirty="0" smtClean="0"/>
              <a:t>behavior list</a:t>
            </a:r>
            <a:r>
              <a:rPr lang="zh-CN" altLang="en-US" dirty="0" smtClean="0"/>
              <a:t>，是个链表，实参可能有几百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大，使用引用，就避免了复制，同时也使</a:t>
            </a:r>
            <a:r>
              <a:rPr lang="en-US" altLang="zh-CN" dirty="0" smtClean="0"/>
              <a:t>behavior</a:t>
            </a:r>
            <a:r>
              <a:rPr lang="en-US" altLang="zh-CN" baseline="0" dirty="0" smtClean="0"/>
              <a:t> list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Plan</a:t>
            </a:r>
            <a:r>
              <a:rPr lang="zh-CN" altLang="en-US" baseline="0" dirty="0" smtClean="0"/>
              <a:t>函数中能被“更改”。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有时候引用就只用来做“别名”，比如这个</a:t>
            </a:r>
            <a:r>
              <a:rPr lang="en-US" altLang="zh-CN" baseline="0" dirty="0" smtClean="0"/>
              <a:t>player</a:t>
            </a:r>
            <a:r>
              <a:rPr lang="zh-CN" altLang="en-US" baseline="0" dirty="0" smtClean="0"/>
              <a:t>引用的变量，非常非常长而且涉及指针、函数、数组、类型转换，给它设定一个引用就很合适。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因为指针和引用非常相似，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里面基本上是混用的，但是用引用的多一点，因为引用用法跟普通的变量一样，指针则要使用解引用运算符</a:t>
            </a:r>
            <a:r>
              <a:rPr lang="en-US" altLang="zh-CN" baseline="0" dirty="0" smtClean="0"/>
              <a:t>*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48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里出现了引用，就不得不提一个被强化的概念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左值和右值。这两个定义的来源是以赋值运算符为标准的。</a:t>
            </a:r>
          </a:p>
          <a:p>
            <a:r>
              <a:rPr lang="zh-CN" altLang="en-US" dirty="0" smtClean="0"/>
              <a:t>左值既可以出现在赋值运算符的左边，也可以出现在右边；而右值只可以出现在右边。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通俗的讲，左值就是能够出现在赋值符号左面的东西，而右值就是那些可以出现在赋值符号右面的东西了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:</a:t>
            </a:r>
            <a:r>
              <a:rPr lang="zh-CN" altLang="en-US" dirty="0" smtClean="0"/>
              <a:t>左值是指具有对应的可由用户访问的存储单元，并且能由用户改变其值的量。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27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    </a:t>
            </a:r>
            <a:r>
              <a:rPr lang="zh-CN" altLang="en-US" dirty="0" smtClean="0"/>
              <a:t>所以对于我们提出来的问题已经能得到解决了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     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++=5; </a:t>
            </a:r>
            <a:r>
              <a:rPr lang="zh-CN" altLang="en-US" dirty="0" smtClean="0"/>
              <a:t>是错误的是因为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r>
              <a:rPr lang="zh-CN" altLang="en-US" dirty="0" smtClean="0"/>
              <a:t>返回的是编译器自动分配的临时变量</a:t>
            </a:r>
            <a:r>
              <a:rPr lang="en-US" altLang="zh-CN" dirty="0" smtClean="0"/>
              <a:t>temp,</a:t>
            </a:r>
            <a:r>
              <a:rPr lang="zh-CN" altLang="en-US" dirty="0" smtClean="0"/>
              <a:t>而这个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并不是你程序中定义的可寻址变量的引用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也就是说你不能通过地址对它进行操作</a:t>
            </a:r>
            <a:r>
              <a:rPr lang="en-US" altLang="zh-CN" dirty="0" smtClean="0"/>
              <a:t>.(</a:t>
            </a:r>
            <a:r>
              <a:rPr lang="zh-CN" altLang="en-US" dirty="0" smtClean="0"/>
              <a:t>换句话说就是不能作为左值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   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=5;</a:t>
            </a:r>
            <a:r>
              <a:rPr lang="zh-CN" altLang="en-US" dirty="0" smtClean="0"/>
              <a:t>是正确的就是因为其返回值就是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40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隐式类型转换就是自动的类型转换，不需要显式的写出来的。除了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指针隐式转换为其它指针之外。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语言中一个带括号的类型名称后面跟一个表达式，表示将表达式的结果强制转换为指定的类型。</a:t>
            </a:r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中对应的写法为</a:t>
            </a:r>
            <a:r>
              <a:rPr lang="en-US" altLang="zh-CN" dirty="0" err="1" smtClean="0"/>
              <a:t>xxx_cast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类型名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表达式。</a:t>
            </a:r>
          </a:p>
          <a:p>
            <a:r>
              <a:rPr lang="zh-CN" altLang="en-US" dirty="0" smtClean="0"/>
              <a:t>前面的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引用中就有一个</a:t>
            </a:r>
            <a:r>
              <a:rPr lang="en-US" altLang="zh-CN" dirty="0" err="1" smtClean="0"/>
              <a:t>const_cast</a:t>
            </a:r>
            <a:r>
              <a:rPr lang="zh-CN" altLang="en-US" dirty="0" smtClean="0"/>
              <a:t>，注意</a:t>
            </a:r>
            <a:r>
              <a:rPr lang="en-US" altLang="zh-CN" dirty="0" err="1" smtClean="0"/>
              <a:t>const_cast</a:t>
            </a:r>
            <a:r>
              <a:rPr lang="zh-CN" altLang="en-US" dirty="0" smtClean="0"/>
              <a:t>应该慎用，后两种</a:t>
            </a:r>
            <a:r>
              <a:rPr lang="en-US" altLang="zh-CN" dirty="0" smtClean="0"/>
              <a:t>cast</a:t>
            </a:r>
            <a:r>
              <a:rPr lang="zh-CN" altLang="en-US" dirty="0" smtClean="0"/>
              <a:t>将不再涉及。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78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c++</a:t>
            </a:r>
            <a:r>
              <a:rPr lang="zh-CN" altLang="en-US" dirty="0" smtClean="0"/>
              <a:t>中  编译器不会为一般的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常量分配内存空间</a:t>
            </a:r>
            <a:r>
              <a:rPr lang="en-US" altLang="zh-CN" dirty="0" smtClean="0"/>
              <a:t>, </a:t>
            </a:r>
            <a:r>
              <a:rPr lang="zh-CN" altLang="en-US" dirty="0" smtClean="0"/>
              <a:t>而是将它们存放符号表中</a:t>
            </a:r>
            <a:r>
              <a:rPr lang="en-US" altLang="zh-CN" dirty="0" smtClean="0"/>
              <a:t>. </a:t>
            </a:r>
            <a:br>
              <a:rPr lang="en-US" altLang="zh-CN" dirty="0" smtClean="0"/>
            </a:br>
            <a:r>
              <a:rPr lang="zh-CN" altLang="en-US" dirty="0" smtClean="0"/>
              <a:t>如果取了这个常量的地址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那么编译器将为此常量分配一个内存空间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生成一个常量副本</a:t>
            </a:r>
            <a:r>
              <a:rPr lang="en-US" altLang="zh-CN" dirty="0" smtClean="0"/>
              <a:t>, </a:t>
            </a:r>
            <a:br>
              <a:rPr lang="en-US" altLang="zh-CN" dirty="0" smtClean="0"/>
            </a:br>
            <a:r>
              <a:rPr lang="zh-CN" altLang="en-US" dirty="0" smtClean="0"/>
              <a:t>所有通过地址对常量的操作都是针对副本 </a:t>
            </a:r>
            <a:br>
              <a:rPr lang="zh-CN" altLang="en-US" dirty="0" smtClean="0"/>
            </a:br>
            <a:r>
              <a:rPr lang="zh-CN" altLang="en-US" dirty="0" smtClean="0"/>
              <a:t>常量折叠，又叫常量替换，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编译器会在编译时，将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常量的字面值保存在符号表中，在编译时使</a:t>
            </a:r>
            <a:br>
              <a:rPr lang="zh-CN" altLang="en-US" dirty="0" smtClean="0"/>
            </a:br>
            <a:r>
              <a:rPr lang="zh-CN" altLang="en-US" dirty="0" smtClean="0"/>
              <a:t>用这个字面常量进行替换。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19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新定义的流输入输出方式，它们的用法是用“</a:t>
            </a:r>
            <a:r>
              <a:rPr lang="en-US" altLang="zh-CN" dirty="0" smtClean="0"/>
              <a:t>&gt;&gt;”</a:t>
            </a:r>
            <a:r>
              <a:rPr lang="zh-CN" altLang="en-US" dirty="0" smtClean="0"/>
              <a:t> 或“</a:t>
            </a:r>
            <a:r>
              <a:rPr lang="en-US" altLang="zh-CN" dirty="0" smtClean="0"/>
              <a:t>&lt;&lt;”</a:t>
            </a:r>
            <a:r>
              <a:rPr lang="zh-CN" altLang="en-US" dirty="0" smtClean="0"/>
              <a:t> （提取，插入）像串糖葫芦一样把变量串起来，被串起来的变量将按顺序被读入或输出。最后那个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endl</a:t>
            </a:r>
            <a:r>
              <a:rPr lang="zh-CN" altLang="en-US" dirty="0" smtClean="0"/>
              <a:t>表示换行。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3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72566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有默认值的形参必须是该函数的最后一个或几个形参。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97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97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类型不同或数目不同均可，但若只有返回值类型不同则不行。</a:t>
            </a:r>
          </a:p>
          <a:p>
            <a:r>
              <a:rPr lang="zh-CN" altLang="en-US" dirty="0" smtClean="0"/>
              <a:t>两个</a:t>
            </a:r>
            <a:r>
              <a:rPr lang="en-US" altLang="zh-CN" dirty="0" err="1" smtClean="0"/>
              <a:t>GoToPoint</a:t>
            </a:r>
            <a:r>
              <a:rPr lang="zh-CN" altLang="en-US" dirty="0" smtClean="0"/>
              <a:t>函数参数具有显著的不同，但名字一样，调用时由编译器根据传进的参数决定到底调用哪一个。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36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引入的运算符，作用与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相仿。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Malloc</a:t>
            </a:r>
            <a:r>
              <a:rPr lang="zh-CN" altLang="en-US" dirty="0" smtClean="0"/>
              <a:t>单纯的对内存空间进行操作，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会调用构造函数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01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语言是面向过程的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62570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结构体在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中的实质是一堆变量的集合；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关键字仍然有效，但其意义已经改变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仅仅是另外一种声明一个类的方法。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一个类应当被看作一种类型，这种类型声明的变量叫做对象，或者叫做这个类的实例。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24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30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不能用成员运算符</a:t>
            </a:r>
            <a:r>
              <a:rPr lang="en-US" altLang="zh-CN" dirty="0" smtClean="0"/>
              <a:t>.</a:t>
            </a:r>
            <a:r>
              <a:rPr lang="zh-CN" altLang="en-US" dirty="0" smtClean="0"/>
              <a:t>访问。不在构造函数中初始化，不在析构函数中被撤销。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在静态成员函数中，不存在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指针，不能访问类的非静态成员。</a:t>
            </a:r>
            <a:endParaRPr lang="en-US" altLang="zh-CN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但是静态成员即使没有这个类的对象也可以使用。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671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声明一个类，用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关键字，样式和声明一个结构体是差不多的。不同的是多了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这两个关键字，他们被称作成员的访问权限。声明在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之下的成员用法与结构中的一样，在任何地方都可以直接访问这个成员；声明在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之下的成员，则只能被本类中的成员函数访问，在类外部是不可见的。不过，这一点我们很快就会做出修正。除了这两种访问权限之外，还有一种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，后面也会讲到他的意义，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成员的访问权限与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成员一致。</a:t>
            </a:r>
          </a:p>
          <a:p>
            <a:r>
              <a:rPr lang="zh-CN" altLang="en-US" dirty="0" smtClean="0"/>
              <a:t>如果声明一个成员之前没有出现访问权限的标识，则默认为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也可以声明一个类，与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的唯一区别是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中没有访问权限的成员默认为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。这么做的原因是令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代码可以无障碍的迁移到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BaseState</a:t>
            </a:r>
            <a:r>
              <a:rPr lang="zh-CN" altLang="en-US" dirty="0" smtClean="0"/>
              <a:t>类中，两个个成员变量是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的，在类之外不能访问。所有的成员函数都是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的，可以在类外部被访问。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604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</a:t>
            </a:r>
            <a:r>
              <a:rPr lang="en-US" altLang="zh-CN" dirty="0" err="1" smtClean="0"/>
              <a:t>GetPos</a:t>
            </a:r>
            <a:r>
              <a:rPr lang="zh-CN" altLang="en-US" dirty="0" smtClean="0"/>
              <a:t>等函数比较简单，就直接在类定义的地方定义，</a:t>
            </a:r>
            <a:r>
              <a:rPr lang="en-US" altLang="zh-CN" dirty="0" err="1" smtClean="0"/>
              <a:t>UpdatePos</a:t>
            </a:r>
            <a:r>
              <a:rPr lang="zh-CN" altLang="en-US" dirty="0" smtClean="0"/>
              <a:t>稍微复杂一点，就单独拿到</a:t>
            </a:r>
            <a:r>
              <a:rPr lang="en-US" altLang="zh-CN" dirty="0" smtClean="0"/>
              <a:t>BaseState.cpp</a:t>
            </a:r>
            <a:r>
              <a:rPr lang="zh-CN" altLang="en-US" dirty="0" smtClean="0"/>
              <a:t>里面定义。</a:t>
            </a:r>
            <a:endParaRPr lang="en-US" altLang="zh-CN" dirty="0" smtClean="0"/>
          </a:p>
          <a:p>
            <a:r>
              <a:rPr lang="en-US" altLang="zh-CN" dirty="0" smtClean="0"/>
              <a:t>::</a:t>
            </a:r>
            <a:r>
              <a:rPr lang="zh-CN" altLang="en-US" dirty="0" smtClean="0"/>
              <a:t>是“域运算符”，指明</a:t>
            </a:r>
            <a:r>
              <a:rPr lang="en-US" altLang="zh-CN" dirty="0" err="1" smtClean="0"/>
              <a:t>UpdatePos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BaseState</a:t>
            </a:r>
            <a:r>
              <a:rPr lang="zh-CN" altLang="en-US" dirty="0" smtClean="0"/>
              <a:t>的成员，前面有过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，那里也是域运算符，是指明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std</a:t>
            </a:r>
            <a:r>
              <a:rPr lang="zh-CN" altLang="en-US" dirty="0" smtClean="0"/>
              <a:t>的成员。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2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有一个不大不小的区别，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语言里的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通常是</a:t>
            </a:r>
            <a:r>
              <a:rPr lang="en-US" altLang="zh-CN" dirty="0" smtClean="0"/>
              <a:t>short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，而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里通常是</a:t>
            </a:r>
            <a:r>
              <a:rPr lang="en-US" altLang="zh-CN" baseline="0" dirty="0" smtClean="0"/>
              <a:t>long 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，这导致熟悉了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语言的人写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程序没问题，但熟悉了</a:t>
            </a:r>
            <a:r>
              <a:rPr lang="en-US" altLang="zh-CN" baseline="0" dirty="0" smtClean="0"/>
              <a:t>C++</a:t>
            </a:r>
            <a:r>
              <a:rPr lang="zh-CN" altLang="en-US" baseline="0" dirty="0" smtClean="0"/>
              <a:t>的人倒回去写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程序肯定各种不适应。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当然这个是编译器相关的，不同的编译器有不同的默认设定。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16</a:t>
            </a:r>
          </a:p>
          <a:p>
            <a:r>
              <a:rPr lang="en-US" altLang="zh-CN" baseline="0" dirty="0" smtClean="0"/>
              <a:t>32</a:t>
            </a:r>
          </a:p>
          <a:p>
            <a:r>
              <a:rPr lang="en-US" altLang="zh-CN" baseline="0" dirty="0" smtClean="0"/>
              <a:t>64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713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通常情况下，指明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和不指明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完全等价，不过存在特殊的情况，想必大家都遇到过，</a:t>
            </a:r>
            <a:r>
              <a:rPr lang="en-US" altLang="zh-CN" dirty="0" smtClean="0">
                <a:solidFill>
                  <a:srgbClr val="FFFFFF"/>
                </a:solidFill>
              </a:rPr>
              <a:t>C</a:t>
            </a:r>
            <a:r>
              <a:rPr lang="zh-CN" altLang="en-US" dirty="0" smtClean="0">
                <a:solidFill>
                  <a:srgbClr val="FFFFFF"/>
                </a:solidFill>
              </a:rPr>
              <a:t>语言里一个局部变量可以屏蔽全局变量，使得在局部变量的生存周期内被屏蔽的全局变量无效</a:t>
            </a:r>
            <a:r>
              <a:rPr lang="en-US" altLang="zh-CN" dirty="0" smtClean="0">
                <a:solidFill>
                  <a:srgbClr val="FFFFFF"/>
                </a:solidFill>
              </a:rPr>
              <a:t>——</a:t>
            </a:r>
            <a:r>
              <a:rPr lang="zh-CN" altLang="en-US" dirty="0" smtClean="0">
                <a:solidFill>
                  <a:srgbClr val="FFFFFF"/>
                </a:solidFill>
              </a:rPr>
              <a:t>某成员函数的形参恰好与类的成员变量同名，在该函数中，成员变量被形参屏蔽，访问时需要用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指针指明。比如把</a:t>
            </a:r>
            <a:r>
              <a:rPr lang="en-US" altLang="zh-CN" dirty="0" err="1" smtClean="0">
                <a:solidFill>
                  <a:srgbClr val="FFFFFF"/>
                </a:solidFill>
              </a:rPr>
              <a:t>UpdatePosEps</a:t>
            </a:r>
            <a:r>
              <a:rPr lang="zh-CN" altLang="en-US" dirty="0" smtClean="0">
                <a:solidFill>
                  <a:srgbClr val="FFFFFF"/>
                </a:solidFill>
              </a:rPr>
              <a:t>函数的形参改成</a:t>
            </a:r>
            <a:r>
              <a:rPr lang="en-US" altLang="zh-CN" dirty="0" err="1" smtClean="0">
                <a:solidFill>
                  <a:srgbClr val="FFFFFF"/>
                </a:solidFill>
              </a:rPr>
              <a:t>mPosEps</a:t>
            </a:r>
            <a:r>
              <a:rPr lang="zh-CN" altLang="en-US" dirty="0" smtClean="0">
                <a:solidFill>
                  <a:srgbClr val="FFFFFF"/>
                </a:solidFill>
              </a:rPr>
              <a:t>，函数里就只能用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指针访问</a:t>
            </a:r>
            <a:r>
              <a:rPr lang="en-US" altLang="zh-CN" dirty="0" err="1" smtClean="0">
                <a:solidFill>
                  <a:srgbClr val="FFFFFF"/>
                </a:solidFill>
              </a:rPr>
              <a:t>mPosEps</a:t>
            </a:r>
            <a:r>
              <a:rPr lang="zh-CN" altLang="en-US" dirty="0" smtClean="0">
                <a:solidFill>
                  <a:srgbClr val="FFFFFF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77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这个函数的声明比一般函数多了点东西，不仅前面有个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，而且后面还有一个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。前面那个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是返回值类型，常量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引用，后面那个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是重点，加了这个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>
                <a:solidFill>
                  <a:srgbClr val="FFFFFF"/>
                </a:solidFill>
              </a:rPr>
              <a:t>成员变量被附加的</a:t>
            </a:r>
            <a:r>
              <a:rPr lang="en-US" altLang="zh-CN" dirty="0" err="1" smtClean="0">
                <a:solidFill>
                  <a:srgbClr val="FFFFFF"/>
                </a:solidFill>
              </a:rPr>
              <a:t>const</a:t>
            </a:r>
            <a:r>
              <a:rPr lang="zh-CN" altLang="en-US" dirty="0" smtClean="0">
                <a:solidFill>
                  <a:srgbClr val="FFFFFF"/>
                </a:solidFill>
              </a:rPr>
              <a:t>属性实际上来自于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指针的常量性，其道理很浅显</a:t>
            </a:r>
            <a:r>
              <a:rPr lang="en-US" altLang="zh-CN" dirty="0" smtClean="0">
                <a:solidFill>
                  <a:srgbClr val="FFFFFF"/>
                </a:solidFill>
              </a:rPr>
              <a:t>——</a:t>
            </a:r>
            <a:r>
              <a:rPr lang="zh-CN" altLang="en-US" dirty="0" smtClean="0">
                <a:solidFill>
                  <a:srgbClr val="FFFFFF"/>
                </a:solidFill>
              </a:rPr>
              <a:t>一个常量实例的任何成员都是右值。这也说明，</a:t>
            </a:r>
            <a:r>
              <a:rPr lang="en-US" altLang="zh-CN" dirty="0" smtClean="0">
                <a:solidFill>
                  <a:srgbClr val="FFFFFF"/>
                </a:solidFill>
              </a:rPr>
              <a:t>this</a:t>
            </a:r>
            <a:r>
              <a:rPr lang="zh-CN" altLang="en-US" dirty="0" smtClean="0">
                <a:solidFill>
                  <a:srgbClr val="FFFFFF"/>
                </a:solidFill>
              </a:rPr>
              <a:t>指针的存在，是成员函数可以访问成员变量的原因。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这样的声明，意在向别人说明，调用这个函数之后，成员变量不会发生任何变化。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01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冒号之后到括号之前，是构造函数特有的初始化列表，每一个成员变量用括号的形式初始化（只能用括号的形式），成员变量之间用逗号分隔。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不带任何参数的叫默认构造函数，如果定义对象时，既没有使用括号的形式初始化，也没有使用</a:t>
            </a:r>
            <a:r>
              <a:rPr lang="en-US" altLang="zh-CN" dirty="0" smtClean="0">
                <a:solidFill>
                  <a:srgbClr val="FFFFFF"/>
                </a:solidFill>
              </a:rPr>
              <a:t>=</a:t>
            </a:r>
            <a:r>
              <a:rPr lang="zh-CN" altLang="en-US" dirty="0" smtClean="0">
                <a:solidFill>
                  <a:srgbClr val="FFFFFF"/>
                </a:solidFill>
              </a:rPr>
              <a:t>的形式初始化，那么默认构造函数将被调用。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08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所谓默认构造函数，就是调用构造函数时，不必给出实参的构造函数。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12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没有拷贝构造函数会执行浅拷贝</a:t>
            </a:r>
            <a:endParaRPr lang="en-US" altLang="zh-CN" dirty="0" smtClean="0"/>
          </a:p>
          <a:p>
            <a:r>
              <a:rPr lang="zh-CN" altLang="en-US" dirty="0" smtClean="0"/>
              <a:t>重载会在后面讲到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23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带同类型引用或常量引用为参数的，叫拷贝构造函数，定义对象时，如果用</a:t>
            </a:r>
            <a:r>
              <a:rPr lang="en-US" altLang="zh-CN" dirty="0" smtClean="0">
                <a:solidFill>
                  <a:srgbClr val="FFFFFF"/>
                </a:solidFill>
              </a:rPr>
              <a:t>=</a:t>
            </a:r>
            <a:r>
              <a:rPr lang="zh-CN" altLang="en-US" dirty="0" smtClean="0">
                <a:solidFill>
                  <a:srgbClr val="FFFFFF"/>
                </a:solidFill>
              </a:rPr>
              <a:t>形式初始化，拷贝构造函数将被调用；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带其他类型参数的，是一般的构造函数，定义对象时，用括号的形式初始化，实际上就是调用对应的构造函数。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当前两种构造函数缺省时，编译器将自动合成缺省的构造函数：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对于内置类型的成员变量，缺省默认构造函数不做任何事情，缺省拷贝构造函数复制其值；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对于类类型的成员变量，缺省默认构造函数将调用该成员变量的默认构造函数，缺省拷贝构造函数调用该成员的拷贝构造函数，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若该成员变量的默认构造函数或拷贝构造函数不可用（下面将会说明为什么不可用），那么将无法通过编译。</a:t>
            </a: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不能显式调用构造函数</a:t>
            </a:r>
            <a:r>
              <a:rPr lang="en-US" altLang="zh-CN" dirty="0" smtClean="0">
                <a:solidFill>
                  <a:srgbClr val="FFFFFF"/>
                </a:solidFill>
              </a:rPr>
              <a:t>——</a:t>
            </a:r>
            <a:r>
              <a:rPr lang="zh-CN" altLang="en-US" dirty="0" smtClean="0">
                <a:solidFill>
                  <a:srgbClr val="FFFFFF"/>
                </a:solidFill>
              </a:rPr>
              <a:t>即构造函数只会在对象定义时被调用一次，今后再无它途。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endParaRPr lang="en-US" altLang="zh-CN" dirty="0" smtClean="0">
              <a:solidFill>
                <a:srgbClr val="FFFFFF"/>
              </a:solidFill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endParaRPr lang="en-US" altLang="zh-CN" dirty="0" smtClean="0">
              <a:solidFill>
                <a:srgbClr val="FFFFFF"/>
              </a:solidFill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</a:pPr>
            <a:r>
              <a:rPr lang="zh-CN" altLang="en-US" dirty="0" smtClean="0">
                <a:solidFill>
                  <a:srgbClr val="FFFFFF"/>
                </a:solidFill>
              </a:rPr>
              <a:t>设计模式可简单的理解为编码的方法，即对于某一类问题，我们归纳总结出一种方法来解决它，那么这种方法就称为一种设计模式。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080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构造函数是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的，在外部不能调用，但是可以在内部调用。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569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这个构造函数表面</a:t>
            </a:r>
            <a:r>
              <a:rPr lang="en-US" altLang="zh-CN" dirty="0" smtClean="0"/>
              <a:t>Ray</a:t>
            </a:r>
            <a:r>
              <a:rPr lang="zh-CN" altLang="en-US" dirty="0" smtClean="0"/>
              <a:t>类型可以隐式转换为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后面还会讲到一种转换函数。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70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18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当对象离开其生存空间，或者被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时，析构函数将被调用。最常见的用法是，构造函数中用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创建了变量，析构函数中用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擦屁股。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2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5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FLT_EPSILON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DBL_EPSILON</a:t>
            </a:r>
            <a:r>
              <a:rPr lang="zh-CN" altLang="en-US" dirty="0" smtClean="0"/>
              <a:t>这两个常量是在</a:t>
            </a:r>
            <a:r>
              <a:rPr lang="en-US" altLang="zh-CN" dirty="0" err="1" smtClean="0"/>
              <a:t>float.h</a:t>
            </a:r>
            <a:r>
              <a:rPr lang="zh-CN" altLang="en-US" dirty="0" smtClean="0"/>
              <a:t>中定义的，它们的意义分别是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类型中，</a:t>
            </a:r>
            <a:r>
              <a:rPr lang="en-US" altLang="zh-CN" dirty="0" smtClean="0"/>
              <a:t>1.0</a:t>
            </a:r>
            <a:r>
              <a:rPr lang="zh-CN" altLang="en-US" dirty="0" smtClean="0"/>
              <a:t>和第一个比</a:t>
            </a:r>
            <a:r>
              <a:rPr lang="en-US" altLang="zh-CN" dirty="0" smtClean="0"/>
              <a:t>1.0</a:t>
            </a:r>
            <a:r>
              <a:rPr lang="zh-CN" altLang="en-US" dirty="0" smtClean="0"/>
              <a:t>大的数之间的差值。这两个值分别是</a:t>
            </a:r>
            <a:r>
              <a:rPr lang="en-US" altLang="zh-CN" dirty="0" smtClean="0"/>
              <a:t>1e-5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1e-9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err="1" smtClean="0"/>
              <a:t>Ieee</a:t>
            </a:r>
            <a:r>
              <a:rPr lang="en-US" altLang="zh-CN" dirty="0" smtClean="0"/>
              <a:t> 754:http://baike.baidu.com/view/1698149.htm?fr=Aladdin</a:t>
            </a:r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15430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注意，不能用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出来的对象占据的空间。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7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虽然可以视为函数，但只能重载已经存在的运算符，不能自定义新的运算符。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不能重载内置类型之间的运算符。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自增、自减运算符特殊，是因为他们在表达式之前与表达式之后表示的意义并不完全相同。他们的重载方法请诸位自行查找相关资料，并不复杂，只是需要区分。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这里讲的运算符重载是非常简单的，最简单的情况。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888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888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与之相对的是，派生类与基类是不同的类，派生类获得基类的私有成员，但不能访问基类的私有成员。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/>
              <a:t>public</a:t>
            </a:r>
            <a:r>
              <a:rPr lang="zh-CN" altLang="en-US" dirty="0" smtClean="0"/>
              <a:t>关键字表示继承的访问关系控制，类似还有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继承和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继承。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在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继承中，基类的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成员和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成员成为派生类的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成员；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继承中，基类的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成员和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成员成为派生类的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成员；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继承中，基类的成员的访问权限不变。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说指针可以隐式转换是不太正确的，这里表现起来的确像是类型转换，但是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指针仍然保持了</a:t>
            </a:r>
            <a:r>
              <a:rPr lang="en-US" altLang="zh-CN" dirty="0" err="1" smtClean="0"/>
              <a:t>MobileState</a:t>
            </a:r>
            <a:r>
              <a:rPr lang="zh-CN" altLang="en-US" dirty="0" smtClean="0"/>
              <a:t>的特性。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197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虚析构函数与销毁派生类中的指针的机制有关。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主要是通过多态性释放内存。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076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dirty="0" smtClean="0"/>
              <a:t>client</a:t>
            </a:r>
            <a:r>
              <a:rPr lang="zh-CN" altLang="en-US" dirty="0" smtClean="0"/>
              <a:t>虽然是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类型指针，但调用的</a:t>
            </a:r>
            <a:r>
              <a:rPr lang="en-US" altLang="zh-CN" dirty="0" err="1" smtClean="0"/>
              <a:t>RunNormal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函数却是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类的重载版本。这一特性叫做多态。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dirty="0" smtClean="0"/>
              <a:t>虚函数的“虚”是翻译的结果，他们是真实存在的函数，要想让它不存在，变成真正的“虚”函数，要在声明后面加“</a:t>
            </a:r>
            <a:r>
              <a:rPr lang="en-US" altLang="zh-CN" dirty="0" smtClean="0"/>
              <a:t>=0”</a:t>
            </a:r>
            <a:r>
              <a:rPr lang="zh-CN" altLang="en-US" dirty="0" smtClean="0"/>
              <a:t>，这样的虚函数叫纯虚函数，他只有一个声明，没有定义，不能被调用。带有纯虚函数的类不能用来定义对象，派生类如果不重载这个纯虚函数，一样不能定义对象。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076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有时我们需要在类外部访问类的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成员，这时需要声明一个类的友元。友元可以是另外一个类，可以是函数，可以是某个类的成员函数，也可以是运算符。被声明为友元的东西可以访问这个类的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成员。</a:t>
            </a:r>
          </a:p>
          <a:p>
            <a:r>
              <a:rPr lang="zh-CN" altLang="en-US" dirty="0" smtClean="0"/>
              <a:t>友元的声明要按声明的完整格式写，还要附加</a:t>
            </a:r>
            <a:r>
              <a:rPr lang="en-US" altLang="zh-CN" dirty="0" smtClean="0"/>
              <a:t>friend</a:t>
            </a:r>
            <a:r>
              <a:rPr lang="zh-CN" altLang="en-US" dirty="0" smtClean="0"/>
              <a:t>修饰符。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520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62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69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CN" smtClean="0"/>
              <a:pPr/>
              <a:t>6</a:t>
            </a:fld>
            <a:endParaRPr lang="zh-CN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语言原本没有逻辑类型，用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表示假，用非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表示真， </a:t>
            </a:r>
            <a:r>
              <a:rPr lang="en-US" altLang="zh-CN" dirty="0" smtClean="0"/>
              <a:t>C99</a:t>
            </a:r>
            <a:r>
              <a:rPr lang="zh-CN" altLang="en-US" dirty="0" smtClean="0"/>
              <a:t>标准新规定了一个逻辑类型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。即便有了逻辑类型，仍然沿用“用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表示假，用非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表示真”的做法。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_Complex</a:t>
            </a:r>
            <a:r>
              <a:rPr lang="zh-CN" altLang="en-US" dirty="0" smtClean="0"/>
              <a:t>实际上是在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先有了之后又加入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的，但在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里的写法更好看一点。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加了类型限定符的类型叫</a:t>
            </a:r>
            <a:r>
              <a:rPr lang="en-US" altLang="zh-CN" dirty="0" smtClean="0"/>
              <a:t>qualified</a:t>
            </a:r>
            <a:r>
              <a:rPr lang="en-US" altLang="zh-CN" baseline="0" dirty="0" smtClean="0"/>
              <a:t> type</a:t>
            </a:r>
            <a:r>
              <a:rPr lang="zh-CN" altLang="en-US" baseline="0" dirty="0" smtClean="0"/>
              <a:t>，没加的叫</a:t>
            </a:r>
            <a:r>
              <a:rPr lang="en-US" altLang="zh-CN" baseline="0" dirty="0" smtClean="0"/>
              <a:t>unqualified type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>
              <a:buFontTx/>
              <a:buNone/>
            </a:pPr>
            <a:r>
              <a:rPr lang="zh-CN" altLang="en-US" baseline="0" dirty="0" smtClean="0"/>
              <a:t>衍生类型里的</a:t>
            </a:r>
            <a:r>
              <a:rPr lang="en-US" altLang="zh-CN" baseline="0" dirty="0" smtClean="0"/>
              <a:t>array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structure</a:t>
            </a:r>
            <a:r>
              <a:rPr lang="zh-CN" altLang="en-US" baseline="0" dirty="0" smtClean="0"/>
              <a:t>常用</a:t>
            </a:r>
            <a:r>
              <a:rPr lang="en-US" altLang="zh-CN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http://blog.sina.com.cn/s/blog_93b45b0f010147e3.html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260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aseline="0" dirty="0" smtClean="0"/>
              <a:t>union</a:t>
            </a:r>
            <a:r>
              <a:rPr lang="zh-CN" altLang="en-US" baseline="0" dirty="0" smtClean="0"/>
              <a:t>的一个用处是转换变量类型，比如</a:t>
            </a:r>
            <a:r>
              <a:rPr lang="en-US" altLang="zh-CN" baseline="0" dirty="0" err="1" smtClean="0"/>
              <a:t>utilities.h</a:t>
            </a:r>
            <a:r>
              <a:rPr lang="zh-CN" altLang="en-US" baseline="0" dirty="0" smtClean="0"/>
              <a:t>里的一个</a:t>
            </a:r>
            <a:r>
              <a:rPr lang="en-US" altLang="zh-CN" baseline="0" dirty="0" err="1" smtClean="0"/>
              <a:t>sqrt</a:t>
            </a:r>
            <a:r>
              <a:rPr lang="zh-CN" altLang="en-US" baseline="0" dirty="0" smtClean="0"/>
              <a:t>函数就用上了，使用</a:t>
            </a:r>
            <a:r>
              <a:rPr lang="en-US" altLang="zh-CN" baseline="0" dirty="0" err="1" smtClean="0"/>
              <a:t>u.x</a:t>
            </a:r>
            <a:r>
              <a:rPr lang="zh-CN" altLang="en-US" baseline="0" dirty="0" smtClean="0"/>
              <a:t>时就把</a:t>
            </a:r>
            <a:r>
              <a:rPr lang="en-US" altLang="zh-CN" baseline="0" dirty="0" smtClean="0"/>
              <a:t>u</a:t>
            </a:r>
            <a:r>
              <a:rPr lang="zh-CN" altLang="en-US" baseline="0" dirty="0" smtClean="0"/>
              <a:t>占据的内存区当作</a:t>
            </a:r>
            <a:r>
              <a:rPr lang="en-US" altLang="zh-CN" baseline="0" dirty="0" smtClean="0"/>
              <a:t>IEEE 754</a:t>
            </a:r>
            <a:r>
              <a:rPr lang="zh-CN" altLang="en-US" baseline="0" dirty="0" smtClean="0"/>
              <a:t>标准的</a:t>
            </a:r>
            <a:r>
              <a:rPr lang="en-US" altLang="zh-CN" baseline="0" dirty="0" smtClean="0"/>
              <a:t>double</a:t>
            </a:r>
            <a:r>
              <a:rPr lang="zh-CN" altLang="en-US" baseline="0" dirty="0" smtClean="0"/>
              <a:t>类型变量，</a:t>
            </a:r>
            <a:r>
              <a:rPr lang="en-US" altLang="zh-CN" baseline="0" dirty="0" err="1" smtClean="0"/>
              <a:t>u.i</a:t>
            </a:r>
            <a:r>
              <a:rPr lang="zh-CN" altLang="en-US" baseline="0" dirty="0" smtClean="0"/>
              <a:t>就当作一个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位整数对待。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void</a:t>
            </a:r>
            <a:r>
              <a:rPr lang="zh-CN" altLang="en-US" baseline="0" dirty="0" smtClean="0"/>
              <a:t>类型只能用在函数返回值上，或者作为指针基类型，任何指针类型都可以隐式类型转换为</a:t>
            </a:r>
            <a:r>
              <a:rPr lang="en-US" altLang="zh-CN" baseline="0" dirty="0" smtClean="0"/>
              <a:t>void</a:t>
            </a:r>
            <a:r>
              <a:rPr lang="zh-CN" altLang="en-US" baseline="0" dirty="0" smtClean="0"/>
              <a:t>指针类型。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27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http://www.cnblogs.com/yc_sunniwell/archive/2010/06/24/1764231.html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0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这段程序等待内存变量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的值变为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之后才运行</a:t>
            </a:r>
            <a:r>
              <a:rPr lang="en-US" altLang="zh-CN" dirty="0" smtClean="0"/>
              <a:t>do2()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的值由别的程序更改，这个程序可能是某个硬件中断服务程序。</a:t>
            </a:r>
            <a:endParaRPr lang="en-US" altLang="zh-CN" dirty="0" smtClean="0"/>
          </a:p>
          <a:p>
            <a:r>
              <a:rPr lang="zh-CN" altLang="en-US" dirty="0" smtClean="0"/>
              <a:t>例如：如果某个按钮按下的话，就会对</a:t>
            </a:r>
            <a:r>
              <a:rPr lang="en-US" altLang="zh-CN" dirty="0" smtClean="0"/>
              <a:t>DSP</a:t>
            </a:r>
            <a:r>
              <a:rPr lang="zh-CN" altLang="en-US" dirty="0" smtClean="0"/>
              <a:t>产生中断，在按键中断程序中修改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，这样上面的程序就能够得以继续运行。</a:t>
            </a:r>
            <a:endParaRPr lang="en-US" altLang="zh-CN" dirty="0" smtClean="0"/>
          </a:p>
          <a:p>
            <a:r>
              <a:rPr lang="zh-CN" altLang="en-US" dirty="0" smtClean="0"/>
              <a:t>但是，编译器并不知道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的值会被别的程序修改，因此在它进行优化的时候，可能会把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的值先读入某个寄存器，然后等待那个寄存器变为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如果不幸进行了这样的优化，那么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循环就变成了死循环，因为寄存器的内容不可能被中断服务程序修改。</a:t>
            </a:r>
            <a:endParaRPr lang="en-US" altLang="zh-CN" dirty="0" smtClean="0"/>
          </a:p>
          <a:p>
            <a:r>
              <a:rPr lang="zh-CN" altLang="en-US" dirty="0" smtClean="0"/>
              <a:t>为了让程序每次都读取真正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变量的值，就需要定义为如下形式：</a:t>
            </a:r>
            <a:br>
              <a:rPr lang="zh-CN" altLang="en-US" dirty="0" smtClean="0"/>
            </a:br>
            <a:r>
              <a:rPr lang="en-US" altLang="zh-CN" dirty="0" smtClean="0"/>
              <a:t>volatile short flag;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8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8976-E38C-4457-9B6C-E0F081BB29E3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FF7C-CA2C-4F8E-8367-DC7B9FFC68D9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BC189B66-1235-4795-9496-8E443BC0BB33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03BE-1379-4BF9-A589-2596E565F990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7B9-DE47-4B50-A069-F1ED74409248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17C-A9CF-49CC-822F-12DF95F106C3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67BF-82F2-4B64-B98F-7C5E3A92AD1D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2567-D8D5-489F-84D7-1B9BDC01B9B6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1899-9A7F-40FF-A2DA-1C37C3F620C8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480B-7834-4469-BEFB-7F98A7CE6FD4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9052-8551-4747-A895-17493A814B7D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ECB0-D1BC-493C-8CA5-3F55F1D4FFB2}" type="datetime1">
              <a:rPr lang="zh-CN" altLang="en-US" smtClean="0"/>
              <a:t>2014/7/7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35539.htm" TargetMode="External"/><Relationship Id="rId2" Type="http://schemas.openxmlformats.org/officeDocument/2006/relationships/hyperlink" Target="http://baike.baidu.com/view/535532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aike.baidu.com/view/1160382.htm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zh-CN" sz="2400" b="1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518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Volatile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 smtClean="0">
                <a:solidFill>
                  <a:srgbClr val="FF0000"/>
                </a:solidFill>
              </a:rPr>
              <a:t>olatile</a:t>
            </a:r>
            <a:r>
              <a:rPr lang="en-US" altLang="zh-CN" dirty="0" smtClean="0"/>
              <a:t> short </a:t>
            </a:r>
            <a:r>
              <a:rPr lang="en-US" altLang="zh-CN" dirty="0"/>
              <a:t>flag;</a:t>
            </a:r>
            <a:br>
              <a:rPr lang="en-US" altLang="zh-CN" dirty="0"/>
            </a:br>
            <a:r>
              <a:rPr lang="en-US" altLang="zh-CN" dirty="0"/>
              <a:t>void test()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	do1();</a:t>
            </a:r>
            <a:br>
              <a:rPr lang="en-US" altLang="zh-CN" dirty="0"/>
            </a:br>
            <a:r>
              <a:rPr lang="en-US" altLang="zh-CN" dirty="0"/>
              <a:t>	while(flag</a:t>
            </a:r>
            <a:r>
              <a:rPr lang="en-US" altLang="zh-CN" dirty="0" smtClean="0"/>
              <a:t>==0);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do2();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10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8472923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Const</a:t>
            </a:r>
            <a:r>
              <a:rPr lang="zh-CN" altLang="en-US" dirty="0" smtClean="0"/>
              <a:t>限定符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a=10;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* b=&amp;a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虽然，编译器会报警告“ 警告：初始化丢弃了指针目标类型的限定”，这个意思是，</a:t>
            </a:r>
            <a:r>
              <a:rPr lang="en-US" altLang="zh-CN" dirty="0"/>
              <a:t>b</a:t>
            </a:r>
            <a:r>
              <a:rPr lang="zh-CN" altLang="en-US" dirty="0"/>
              <a:t>失去了对目标对象的</a:t>
            </a:r>
            <a:r>
              <a:rPr lang="en-US" altLang="zh-CN" dirty="0" err="1"/>
              <a:t>const</a:t>
            </a:r>
            <a:r>
              <a:rPr lang="zh-CN" altLang="en-US" dirty="0"/>
              <a:t>的限定。但是通过，并且，可以通过指针</a:t>
            </a:r>
            <a:r>
              <a:rPr lang="en-US" altLang="zh-CN" dirty="0"/>
              <a:t>b</a:t>
            </a:r>
            <a:r>
              <a:rPr lang="zh-CN" altLang="en-US" dirty="0"/>
              <a:t>更改它们共同指向的空间。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11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890855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Const</a:t>
            </a:r>
            <a:r>
              <a:rPr lang="zh-CN" altLang="en-US" dirty="0" smtClean="0"/>
              <a:t>限定符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a=10;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b=(</a:t>
            </a:r>
            <a:r>
              <a:rPr lang="en-US" altLang="zh-CN" dirty="0" err="1"/>
              <a:t>int</a:t>
            </a:r>
            <a:r>
              <a:rPr lang="en-US" altLang="zh-CN" dirty="0"/>
              <a:t>)&amp;a;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* c=(</a:t>
            </a:r>
            <a:r>
              <a:rPr lang="en-US" altLang="zh-CN" dirty="0" err="1"/>
              <a:t>int</a:t>
            </a:r>
            <a:r>
              <a:rPr lang="en-US" altLang="zh-CN" dirty="0"/>
              <a:t> *)b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这种写法和上面的效果一样，却连警告都不报，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12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8035240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Restrict</a:t>
            </a:r>
            <a:r>
              <a:rPr lang="zh-CN" altLang="en-US" dirty="0" smtClean="0"/>
              <a:t>限定符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restrict</a:t>
            </a:r>
            <a:r>
              <a:rPr lang="zh-CN" altLang="en-US" dirty="0"/>
              <a:t>只可以用在指针身上。如果一个指针被</a:t>
            </a:r>
            <a:r>
              <a:rPr lang="en-US" altLang="zh-CN" dirty="0"/>
              <a:t>restrict</a:t>
            </a:r>
            <a:r>
              <a:rPr lang="zh-CN" altLang="en-US" dirty="0"/>
              <a:t>修饰，那么就在它（这个指针）和它所指向的对象之间建立了一种特殊的联系──只能用这个指针或者这个指针的表达式来访问这个对象的值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13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6231455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zh-CN" altLang="en-US" dirty="0" smtClean="0"/>
              <a:t>指针</a:t>
            </a:r>
            <a:endParaRPr lang="zh-CN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55576" y="1579909"/>
            <a:ext cx="8077200" cy="4297363"/>
          </a:xfrm>
        </p:spPr>
        <p:txBody>
          <a:bodyPr>
            <a:normAutofit fontScale="92500" lnSpcReduction="20000"/>
          </a:bodyPr>
          <a:lstStyle/>
          <a:p>
            <a:pPr>
              <a:defRPr lang="zh-CN"/>
            </a:pPr>
            <a:r>
              <a:rPr lang="en-US" altLang="zh-CN" dirty="0" smtClean="0"/>
              <a:t>float *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	float</a:t>
            </a:r>
            <a:r>
              <a:rPr lang="zh-CN" altLang="en-US" dirty="0" smtClean="0"/>
              <a:t>指针常量类型</a:t>
            </a:r>
            <a:endParaRPr lang="en-US" altLang="zh-CN" dirty="0" smtClean="0"/>
          </a:p>
          <a:p>
            <a:pPr marL="0" indent="0">
              <a:buNone/>
              <a:defRPr lang="zh-CN"/>
            </a:pP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常量指针，指针的值不能变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 lang="zh-CN"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float *	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类型的指针类型</a:t>
            </a:r>
            <a:endParaRPr lang="en-US" altLang="zh-CN" dirty="0" smtClean="0"/>
          </a:p>
          <a:p>
            <a:pPr marL="0" indent="0">
              <a:buNone/>
              <a:defRPr lang="zh-CN"/>
            </a:pP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指向常量的指针，指向的内存不能变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 lang="zh-CN"/>
            </a:pPr>
            <a:r>
              <a:rPr lang="en-US" altLang="zh-CN" dirty="0" err="1"/>
              <a:t>DecisionDataDerived</a:t>
            </a:r>
            <a:r>
              <a:rPr lang="en-US" altLang="zh-CN" dirty="0"/>
              <a:t> </a:t>
            </a:r>
            <a:r>
              <a:rPr lang="en-US" altLang="zh-CN" dirty="0" smtClean="0"/>
              <a:t>**	</a:t>
            </a:r>
            <a:r>
              <a:rPr lang="zh-CN" altLang="en-US" dirty="0" smtClean="0"/>
              <a:t>指针的指针</a:t>
            </a:r>
            <a:endParaRPr lang="en-US" altLang="zh-CN" dirty="0" smtClean="0"/>
          </a:p>
          <a:p>
            <a:pPr>
              <a:defRPr lang="zh-CN"/>
            </a:pPr>
            <a:endParaRPr lang="en-US" altLang="zh-CN" dirty="0"/>
          </a:p>
          <a:p>
            <a:pPr>
              <a:defRPr lang="zh-CN"/>
            </a:pPr>
            <a:r>
              <a:rPr lang="en-US" altLang="zh-CN" dirty="0" smtClean="0"/>
              <a:t>E1[E2] </a:t>
            </a:r>
            <a:r>
              <a:rPr lang="en-US" altLang="zh-CN" dirty="0" smtClean="0">
                <a:sym typeface="Wingdings" pitchFamily="2" charset="2"/>
              </a:rPr>
              <a:t> (*((E1)+(E2)))</a:t>
            </a:r>
          </a:p>
          <a:p>
            <a:pPr lvl="1">
              <a:defRPr lang="zh-CN"/>
            </a:pPr>
            <a:r>
              <a:rPr lang="en-US" altLang="zh-CN" dirty="0" smtClean="0">
                <a:sym typeface="Wingdings" pitchFamily="2" charset="2"/>
              </a:rPr>
              <a:t>A[3]  *(A+3)</a:t>
            </a:r>
          </a:p>
          <a:p>
            <a:pPr lvl="1">
              <a:defRPr lang="zh-CN"/>
            </a:pPr>
            <a:r>
              <a:rPr lang="en-US" altLang="zh-CN" dirty="0" smtClean="0">
                <a:sym typeface="Wingdings" pitchFamily="2" charset="2"/>
              </a:rPr>
              <a:t>3[A]  *(3+A) = *(A+3)</a:t>
            </a:r>
            <a:endParaRPr lang="en-US" altLang="zh-CN" dirty="0" smtClean="0"/>
          </a:p>
          <a:p>
            <a:pPr>
              <a:defRPr lang="zh-CN"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14</a:t>
            </a:fld>
            <a:endParaRPr kumimoji="0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3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en-US" altLang="zh-CN" dirty="0" err="1" smtClean="0"/>
              <a:t>const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#define</a:t>
            </a:r>
            <a:r>
              <a:rPr lang="zh-CN" altLang="en-US" dirty="0" smtClean="0"/>
              <a:t>定义常量的异同</a:t>
            </a:r>
            <a:endParaRPr lang="zh-CN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55576" y="1579909"/>
            <a:ext cx="8077200" cy="4297363"/>
          </a:xfrm>
        </p:spPr>
        <p:txBody>
          <a:bodyPr>
            <a:normAutofit fontScale="92500" lnSpcReduction="20000"/>
          </a:bodyPr>
          <a:lstStyle/>
          <a:p>
            <a:pPr>
              <a:defRPr lang="zh-CN"/>
            </a:pPr>
            <a:r>
              <a:rPr lang="en-US" altLang="zh-CN" dirty="0" smtClean="0"/>
              <a:t>#define</a:t>
            </a:r>
            <a:r>
              <a:rPr lang="zh-CN" altLang="en-US" dirty="0"/>
              <a:t>属于</a:t>
            </a:r>
            <a:r>
              <a:rPr lang="zh-CN" altLang="en-US" dirty="0" smtClean="0"/>
              <a:t>预编译的范围，“符号替换”（</a:t>
            </a:r>
            <a:r>
              <a:rPr lang="zh-CN" altLang="en-US" dirty="0" smtClean="0">
                <a:solidFill>
                  <a:srgbClr val="FF0000"/>
                </a:solidFill>
              </a:rPr>
              <a:t>无类型</a:t>
            </a:r>
            <a:r>
              <a:rPr lang="zh-CN" altLang="en-US" dirty="0" smtClean="0"/>
              <a:t>）；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定义的是“不能修改的”变量（</a:t>
            </a:r>
            <a:r>
              <a:rPr lang="zh-CN" altLang="en-US" dirty="0" smtClean="0">
                <a:solidFill>
                  <a:srgbClr val="FF0000"/>
                </a:solidFill>
              </a:rPr>
              <a:t>有类型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defRPr lang="zh-CN"/>
            </a:pPr>
            <a:r>
              <a:rPr lang="en-US" altLang="zh-CN" dirty="0" smtClean="0"/>
              <a:t>#define</a:t>
            </a:r>
            <a:r>
              <a:rPr lang="zh-CN" altLang="en-US" dirty="0" smtClean="0"/>
              <a:t>只能定义有“字面值”的常量；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可以定义数组、结构体和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常量（实际上是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defRPr lang="zh-CN"/>
            </a:pPr>
            <a:endParaRPr lang="en-US" altLang="zh-CN" dirty="0"/>
          </a:p>
          <a:p>
            <a:pPr>
              <a:defRPr lang="zh-CN"/>
            </a:pPr>
            <a:r>
              <a:rPr lang="en-US" altLang="zh-CN" dirty="0" err="1" smtClean="0"/>
              <a:t>enum</a:t>
            </a:r>
            <a:r>
              <a:rPr lang="zh-CN" altLang="en-US" dirty="0" smtClean="0"/>
              <a:t>可以定义整数常量，一般用于互相关联的一组整数。</a:t>
            </a:r>
            <a:endParaRPr lang="en-US" altLang="zh-CN" dirty="0" smtClean="0"/>
          </a:p>
          <a:p>
            <a:pPr lvl="1">
              <a:defRPr lang="zh-CN"/>
            </a:pP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 smtClean="0"/>
              <a:t>PlayMode</a:t>
            </a:r>
            <a:r>
              <a:rPr lang="en-US" altLang="zh-CN" dirty="0" smtClean="0"/>
              <a:t>{}</a:t>
            </a:r>
          </a:p>
          <a:p>
            <a:pPr>
              <a:defRPr lang="zh-CN"/>
            </a:pPr>
            <a:endParaRPr lang="en-US" altLang="zh-CN" dirty="0" smtClean="0"/>
          </a:p>
          <a:p>
            <a:pPr>
              <a:defRPr lang="zh-CN"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15</a:t>
            </a:fld>
            <a:endParaRPr kumimoji="0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865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#define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#define  SQUARE(x)   </a:t>
            </a:r>
            <a:r>
              <a:rPr lang="en-US" altLang="zh-CN" dirty="0" smtClean="0"/>
              <a:t>x*x 			</a:t>
            </a:r>
            <a:r>
              <a:rPr lang="zh-CN" altLang="en-US" dirty="0" smtClean="0">
                <a:solidFill>
                  <a:srgbClr val="FF0000"/>
                </a:solidFill>
              </a:rPr>
              <a:t>错误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#define   SQUARE(x)   (x)*(x</a:t>
            </a:r>
            <a:r>
              <a:rPr lang="en-US" altLang="zh-CN" sz="2800" dirty="0" smtClean="0"/>
              <a:t>)			</a:t>
            </a:r>
            <a:r>
              <a:rPr lang="zh-CN" altLang="en-US" sz="2800" dirty="0" smtClean="0">
                <a:solidFill>
                  <a:srgbClr val="00B050"/>
                </a:solidFill>
              </a:rPr>
              <a:t>正确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对于第一种：</a:t>
            </a:r>
            <a:r>
              <a:rPr lang="en-US" altLang="zh-CN" dirty="0" smtClean="0"/>
              <a:t>SQUARE(6-1),</a:t>
            </a:r>
            <a:r>
              <a:rPr lang="zh-CN" altLang="en-US" dirty="0"/>
              <a:t>在编译</a:t>
            </a:r>
            <a:r>
              <a:rPr lang="zh-CN" altLang="en-US" dirty="0" smtClean="0"/>
              <a:t>时会被</a:t>
            </a:r>
            <a:r>
              <a:rPr lang="zh-CN" altLang="en-US" dirty="0"/>
              <a:t>替换成了</a:t>
            </a:r>
            <a:r>
              <a:rPr lang="en-US" altLang="zh-CN" dirty="0"/>
              <a:t>6-1*6-1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16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2388941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预编译指令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#include </a:t>
            </a:r>
            <a:r>
              <a:rPr lang="zh-CN" altLang="en-US" dirty="0" smtClean="0"/>
              <a:t>后面不是“字符串”，是用引号或者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括起来的文件名。</a:t>
            </a:r>
            <a:endParaRPr lang="en-US" altLang="zh-CN" dirty="0" smtClean="0"/>
          </a:p>
          <a:p>
            <a:r>
              <a:rPr lang="zh-CN" altLang="en-US" dirty="0"/>
              <a:t>条件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#define 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undef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#if / #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字面值常量表达式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/ #</a:t>
            </a:r>
            <a:r>
              <a:rPr lang="en-US" altLang="zh-CN" dirty="0" err="1" smtClean="0"/>
              <a:t>ifndef</a:t>
            </a:r>
            <a:r>
              <a:rPr lang="en-US" altLang="zh-CN" dirty="0" smtClean="0"/>
              <a:t> / #else </a:t>
            </a:r>
            <a:r>
              <a:rPr lang="zh-CN" altLang="en-US" dirty="0" smtClean="0"/>
              <a:t>符号</a:t>
            </a:r>
            <a:endParaRPr lang="en-US" altLang="zh-CN" dirty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符合</a:t>
            </a:r>
            <a:r>
              <a:rPr lang="en-US" altLang="zh-CN" dirty="0" smtClean="0"/>
              <a:t>#if</a:t>
            </a:r>
            <a:r>
              <a:rPr lang="zh-CN" altLang="en-US" dirty="0" smtClean="0"/>
              <a:t>条件的代码段编译器不编译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17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1630833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预编译指令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#define</a:t>
            </a:r>
            <a:r>
              <a:rPr lang="zh-CN" altLang="en-US" dirty="0" smtClean="0"/>
              <a:t>中“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”的用法</a:t>
            </a:r>
            <a:endParaRPr lang="en-US" altLang="zh-CN" dirty="0" smtClean="0"/>
          </a:p>
          <a:p>
            <a:r>
              <a:rPr lang="en-US" altLang="zh-CN" dirty="0" smtClean="0"/>
              <a:t>#x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变成字符串</a:t>
            </a:r>
            <a:endParaRPr lang="en-US" altLang="zh-CN" dirty="0" smtClean="0"/>
          </a:p>
          <a:p>
            <a:r>
              <a:rPr lang="en-US" altLang="zh-CN" dirty="0" smtClean="0"/>
              <a:t>x##y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连接起来</a:t>
            </a:r>
            <a:endParaRPr lang="en-US" altLang="zh-CN" dirty="0" smtClean="0"/>
          </a:p>
          <a:p>
            <a:pPr lvl="1"/>
            <a:r>
              <a:rPr lang="en-US" altLang="zh-CN" dirty="0"/>
              <a:t>#define </a:t>
            </a:r>
            <a:r>
              <a:rPr lang="en-US" altLang="zh-CN" dirty="0" err="1"/>
              <a:t>TeammateFormationTactic</a:t>
            </a:r>
            <a:r>
              <a:rPr lang="en-US" altLang="zh-CN" dirty="0"/>
              <a:t>(</a:t>
            </a:r>
            <a:r>
              <a:rPr lang="en-US" altLang="zh-CN" dirty="0" err="1"/>
              <a:t>TacticName</a:t>
            </a:r>
            <a:r>
              <a:rPr lang="en-US" altLang="zh-CN" dirty="0"/>
              <a:t>) (*(</a:t>
            </a:r>
            <a:r>
              <a:rPr lang="en-US" altLang="zh-CN" dirty="0" err="1"/>
              <a:t>FormationTactic</a:t>
            </a:r>
            <a:r>
              <a:rPr lang="en-US" altLang="zh-CN" dirty="0"/>
              <a:t>##</a:t>
            </a:r>
            <a:r>
              <a:rPr lang="en-US" altLang="zh-CN" dirty="0" err="1"/>
              <a:t>TacticName</a:t>
            </a:r>
            <a:r>
              <a:rPr lang="en-US" altLang="zh-CN" dirty="0"/>
              <a:t> *)</a:t>
            </a:r>
            <a:r>
              <a:rPr lang="en-US" altLang="zh-CN" dirty="0" err="1"/>
              <a:t>mFormation.GetTeammateTactic</a:t>
            </a:r>
            <a:r>
              <a:rPr lang="en-US" altLang="zh-CN" dirty="0"/>
              <a:t>(FTT_##</a:t>
            </a:r>
            <a:r>
              <a:rPr lang="en-US" altLang="zh-CN" dirty="0" err="1"/>
              <a:t>TacticName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dirty="0" err="1" smtClean="0"/>
              <a:t>TeammateFormationTactic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KickOffPosition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smtClean="0"/>
              <a:t>*(</a:t>
            </a:r>
            <a:r>
              <a:rPr lang="en-US" altLang="zh-CN" dirty="0" err="1" smtClean="0"/>
              <a:t>FormationTactic</a:t>
            </a:r>
            <a:r>
              <a:rPr lang="en-US" altLang="zh-CN" dirty="0" err="1"/>
              <a:t>KickOffPosition</a:t>
            </a:r>
            <a:r>
              <a:rPr lang="en-US" altLang="zh-CN" dirty="0" smtClean="0"/>
              <a:t>*)</a:t>
            </a:r>
            <a:r>
              <a:rPr lang="en-US" altLang="zh-CN" dirty="0" err="1" smtClean="0"/>
              <a:t>mFormation.GetTeammateTactic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FTT_</a:t>
            </a:r>
            <a:r>
              <a:rPr lang="en-US" altLang="zh-CN" dirty="0" err="1"/>
              <a:t>KickOffPosition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18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3169852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sizeof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fsize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  <a:br>
              <a:rPr lang="en-US" altLang="zh-CN" dirty="0" smtClean="0"/>
            </a:br>
            <a:r>
              <a:rPr lang="en-US" altLang="zh-CN" dirty="0" smtClean="0"/>
              <a:t>	char t[n+3];</a:t>
            </a:r>
            <a:br>
              <a:rPr lang="en-US" altLang="zh-CN" dirty="0" smtClean="0"/>
            </a:br>
            <a:r>
              <a:rPr lang="en-US" altLang="zh-CN" dirty="0" smtClean="0"/>
              <a:t>	return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(t);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 smtClean="0"/>
              <a:t>fsize</a:t>
            </a:r>
            <a:r>
              <a:rPr lang="en-US" altLang="zh-CN" dirty="0" smtClean="0"/>
              <a:t>(10) -&gt; 13</a:t>
            </a:r>
          </a:p>
          <a:p>
            <a:r>
              <a:rPr lang="en-US" altLang="zh-CN" dirty="0" smtClean="0"/>
              <a:t>inline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static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19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3025574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课程适用性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迫于时间所限，本课程只能面向</a:t>
            </a:r>
            <a:r>
              <a:rPr lang="en-US" altLang="zh-CN" dirty="0"/>
              <a:t>C</a:t>
            </a:r>
            <a:r>
              <a:rPr lang="zh-CN" altLang="en-US" dirty="0"/>
              <a:t>语言程序设计基础较好的</a:t>
            </a:r>
            <a:r>
              <a:rPr lang="zh-CN" altLang="en-US" dirty="0" smtClean="0"/>
              <a:t>同学。</a:t>
            </a:r>
            <a:endParaRPr lang="en-US" altLang="zh-CN" dirty="0" smtClean="0"/>
          </a:p>
          <a:p>
            <a:r>
              <a:rPr lang="zh-CN" altLang="en-US" dirty="0" smtClean="0"/>
              <a:t>希望</a:t>
            </a:r>
            <a:r>
              <a:rPr lang="zh-CN" altLang="en-US" dirty="0"/>
              <a:t>经过短期训练，</a:t>
            </a:r>
            <a:r>
              <a:rPr lang="zh-CN" altLang="en-US" dirty="0" smtClean="0"/>
              <a:t>让大家能</a:t>
            </a:r>
            <a:r>
              <a:rPr lang="zh-CN" altLang="en-US" dirty="0"/>
              <a:t>读</a:t>
            </a:r>
            <a:r>
              <a:rPr lang="zh-CN" altLang="en-US" dirty="0" smtClean="0"/>
              <a:t>懂</a:t>
            </a:r>
            <a:r>
              <a:rPr lang="en-US" altLang="zh-CN" dirty="0" err="1" smtClean="0"/>
              <a:t>WrightEagleBASE</a:t>
            </a:r>
            <a:r>
              <a:rPr lang="zh-CN" altLang="en-US" dirty="0" smtClean="0"/>
              <a:t>中涉及语言特性的部分。</a:t>
            </a:r>
            <a:endParaRPr lang="zh-CN" dirty="0" smtClean="0"/>
          </a:p>
          <a:p>
            <a:r>
              <a:rPr lang="zh-CN" altLang="en-US" dirty="0"/>
              <a:t>合格的</a:t>
            </a:r>
            <a:r>
              <a:rPr lang="en-US" altLang="zh-CN" dirty="0"/>
              <a:t>C++</a:t>
            </a:r>
            <a:r>
              <a:rPr lang="zh-CN" altLang="en-US" dirty="0"/>
              <a:t>入门和参考书籍</a:t>
            </a:r>
            <a:r>
              <a:rPr lang="zh-CN" altLang="en-US" dirty="0" smtClean="0"/>
              <a:t>有</a:t>
            </a:r>
            <a:r>
              <a:rPr lang="en-US" altLang="zh-CN" i="1" dirty="0" smtClean="0"/>
              <a:t>C</a:t>
            </a:r>
            <a:r>
              <a:rPr lang="en-US" altLang="zh-CN" i="1" dirty="0"/>
              <a:t>++ </a:t>
            </a:r>
            <a:r>
              <a:rPr lang="en-US" altLang="zh-CN" i="1" dirty="0" smtClean="0"/>
              <a:t>Primer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The </a:t>
            </a:r>
            <a:r>
              <a:rPr lang="en-US" altLang="zh-CN" i="1" dirty="0"/>
              <a:t>C++ Programming </a:t>
            </a:r>
            <a:r>
              <a:rPr lang="en-US" altLang="zh-CN" i="1" dirty="0" smtClean="0"/>
              <a:t>Language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Thinking </a:t>
            </a:r>
            <a:r>
              <a:rPr lang="en-US" altLang="zh-CN" i="1" dirty="0"/>
              <a:t>in C</a:t>
            </a:r>
            <a:r>
              <a:rPr lang="en-US" altLang="zh-CN" i="1" dirty="0" smtClean="0"/>
              <a:t>++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</a:t>
            </a:fld>
            <a:endParaRPr kumimoji="0" lang="zh-CN" altLang="en-US"/>
          </a:p>
        </p:txBody>
      </p:sp>
    </p:spTree>
    <p:custDataLst>
      <p:tags r:id="rId1"/>
    </p:custDataLst>
  </p:cSld>
  <p:clrMapOvr>
    <a:masterClrMapping/>
  </p:clrMapOvr>
  <p:transition spd="slow" advTm="17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堆、栈图示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3" y="1597025"/>
            <a:ext cx="6140834" cy="4297363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20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4965313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C++</a:t>
            </a:r>
            <a:r>
              <a:rPr lang="zh-CN" altLang="en-US" sz="5400" dirty="0" smtClean="0"/>
              <a:t>标签</a:t>
            </a:r>
            <a:endParaRPr lang="zh-CN" sz="5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21</a:t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即时</a:t>
            </a:r>
            <a:r>
              <a:rPr lang="zh-CN" altLang="en-US" dirty="0" smtClean="0"/>
              <a:t>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语言要求所有变量的声明必须在实意语句之前，也就是在所有</a:t>
            </a:r>
            <a:r>
              <a:rPr lang="en-US" altLang="zh-CN" dirty="0"/>
              <a:t>{}</a:t>
            </a:r>
            <a:r>
              <a:rPr lang="zh-CN" altLang="en-US" dirty="0"/>
              <a:t>的外面，或者是每对</a:t>
            </a:r>
            <a:r>
              <a:rPr lang="en-US" altLang="zh-CN" dirty="0"/>
              <a:t>{}</a:t>
            </a:r>
            <a:r>
              <a:rPr lang="zh-CN" altLang="en-US" dirty="0"/>
              <a:t>的最前面。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没有了这样的限制，变量只要遵循先声明后使用的原则就可以了，不再要求必须放在什么地方</a:t>
            </a:r>
            <a:r>
              <a:rPr lang="zh-CN" altLang="en-US" dirty="0" smtClean="0"/>
              <a:t>。我们</a:t>
            </a:r>
            <a:r>
              <a:rPr lang="zh-CN" altLang="en-US" dirty="0"/>
              <a:t>可以在</a:t>
            </a:r>
            <a:r>
              <a:rPr lang="en-US" altLang="zh-CN" dirty="0"/>
              <a:t>for</a:t>
            </a:r>
            <a:r>
              <a:rPr lang="zh-CN" altLang="en-US" dirty="0"/>
              <a:t>语句头部塞上一个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(0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(0);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10;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“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(0)”</a:t>
            </a:r>
            <a:r>
              <a:rPr lang="zh-CN" altLang="en-US" dirty="0"/>
              <a:t>里的</a:t>
            </a:r>
            <a:r>
              <a:rPr lang="en-US" altLang="zh-CN" dirty="0"/>
              <a:t>(0)</a:t>
            </a:r>
            <a:r>
              <a:rPr lang="zh-CN" altLang="en-US" dirty="0"/>
              <a:t>是指将</a:t>
            </a:r>
            <a:r>
              <a:rPr lang="en-US" altLang="zh-CN" dirty="0" err="1"/>
              <a:t>i</a:t>
            </a:r>
            <a:r>
              <a:rPr lang="zh-CN" altLang="en-US" dirty="0"/>
              <a:t>初始化为</a:t>
            </a:r>
            <a:r>
              <a:rPr lang="en-US" altLang="zh-CN" dirty="0"/>
              <a:t>0</a:t>
            </a:r>
            <a:r>
              <a:rPr lang="zh-CN" altLang="en-US" dirty="0"/>
              <a:t>，作用相当于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22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0791087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引用</a:t>
            </a:r>
            <a:r>
              <a:rPr lang="en-US" altLang="zh-CN" dirty="0"/>
              <a:t>(reference)</a:t>
            </a:r>
            <a:r>
              <a:rPr lang="zh-CN" altLang="en-US" dirty="0"/>
              <a:t>是</a:t>
            </a:r>
            <a:r>
              <a:rPr lang="en-US" altLang="zh-CN" dirty="0"/>
              <a:t>C++</a:t>
            </a:r>
            <a:r>
              <a:rPr lang="zh-CN" altLang="en-US" dirty="0"/>
              <a:t>新定义的一种复合类型，其本意可以理解为变量的“别名</a:t>
            </a:r>
            <a:r>
              <a:rPr lang="en-US" altLang="zh-CN" dirty="0"/>
              <a:t>(alternate name)”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声明</a:t>
            </a:r>
            <a:r>
              <a:rPr lang="en-US" altLang="zh-CN" dirty="0"/>
              <a:t>/</a:t>
            </a:r>
            <a:r>
              <a:rPr lang="zh-CN" altLang="en-US" dirty="0"/>
              <a:t>定义一个引用：</a:t>
            </a:r>
            <a:br>
              <a:rPr lang="zh-CN" altLang="en-US" dirty="0"/>
            </a:br>
            <a:r>
              <a:rPr lang="en-US" altLang="zh-CN" dirty="0" err="1"/>
              <a:t>int</a:t>
            </a:r>
            <a:r>
              <a:rPr lang="en-US" altLang="zh-CN" dirty="0"/>
              <a:t> a;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&amp; r = a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 smtClean="0"/>
              <a:t>声明</a:t>
            </a:r>
            <a:r>
              <a:rPr lang="zh-CN" altLang="en-US" dirty="0"/>
              <a:t>引用时，必须同时对其进行初始化。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被定义为</a:t>
            </a:r>
            <a:r>
              <a:rPr lang="en-US" altLang="zh-CN" dirty="0"/>
              <a:t>a</a:t>
            </a:r>
            <a:r>
              <a:rPr lang="zh-CN" altLang="en-US" dirty="0"/>
              <a:t>的引用后，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可以被认为是同一个变量。</a:t>
            </a:r>
          </a:p>
          <a:p>
            <a:r>
              <a:rPr lang="zh-CN" altLang="en-US" dirty="0"/>
              <a:t>引用的主要用在函数形参中（作用与指针相仿）：</a:t>
            </a:r>
          </a:p>
          <a:p>
            <a:pPr lvl="1"/>
            <a:r>
              <a:rPr lang="zh-CN" altLang="en-US" dirty="0"/>
              <a:t>避免传递规模巨大的实参；</a:t>
            </a:r>
          </a:p>
          <a:p>
            <a:pPr lvl="1"/>
            <a:r>
              <a:rPr lang="zh-CN" altLang="en-US" dirty="0"/>
              <a:t>将形参的值返回。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23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490107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BehaviorAttackPlanner</a:t>
            </a:r>
            <a:r>
              <a:rPr lang="en-US" altLang="zh-CN" dirty="0"/>
              <a:t>::Plan(</a:t>
            </a:r>
            <a:r>
              <a:rPr lang="en-US" altLang="zh-CN" dirty="0" err="1"/>
              <a:t>std</a:t>
            </a:r>
            <a:r>
              <a:rPr lang="en-US" altLang="zh-CN" dirty="0"/>
              <a:t>::list&lt;</a:t>
            </a:r>
            <a:r>
              <a:rPr lang="en-US" altLang="zh-CN" dirty="0" err="1"/>
              <a:t>ActiveBehavior</a:t>
            </a:r>
            <a:r>
              <a:rPr lang="en-US" altLang="zh-CN" dirty="0"/>
              <a:t>&gt; &amp; </a:t>
            </a:r>
            <a:r>
              <a:rPr lang="en-US" altLang="zh-CN" dirty="0" err="1"/>
              <a:t>behavior_list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PlayerState</a:t>
            </a:r>
            <a:r>
              <a:rPr lang="en-US" altLang="zh-CN" dirty="0"/>
              <a:t> &amp; player = </a:t>
            </a:r>
            <a:r>
              <a:rPr lang="en-US" altLang="zh-CN" dirty="0" err="1">
                <a:solidFill>
                  <a:srgbClr val="00B0F0"/>
                </a:solidFill>
              </a:rPr>
              <a:t>const_cast</a:t>
            </a:r>
            <a:r>
              <a:rPr lang="en-US" altLang="zh-CN" dirty="0">
                <a:solidFill>
                  <a:srgbClr val="00B0F0"/>
                </a:solidFill>
              </a:rPr>
              <a:t>&lt;</a:t>
            </a:r>
            <a:r>
              <a:rPr lang="en-US" altLang="zh-CN" dirty="0" err="1">
                <a:solidFill>
                  <a:srgbClr val="00B0F0"/>
                </a:solidFill>
              </a:rPr>
              <a:t>PlayerState</a:t>
            </a:r>
            <a:r>
              <a:rPr lang="en-US" altLang="zh-CN" dirty="0">
                <a:solidFill>
                  <a:srgbClr val="00B0F0"/>
                </a:solidFill>
              </a:rPr>
              <a:t> &amp;&gt;(*</a:t>
            </a:r>
            <a:r>
              <a:rPr lang="en-US" altLang="zh-CN" dirty="0" err="1">
                <a:solidFill>
                  <a:srgbClr val="00B0F0"/>
                </a:solidFill>
              </a:rPr>
              <a:t>mpWorldState</a:t>
            </a:r>
            <a:r>
              <a:rPr lang="en-US" altLang="zh-CN" dirty="0">
                <a:solidFill>
                  <a:srgbClr val="00B0F0"/>
                </a:solidFill>
              </a:rPr>
              <a:t>-&gt;</a:t>
            </a:r>
            <a:r>
              <a:rPr lang="en-US" altLang="zh-CN" dirty="0" err="1">
                <a:solidFill>
                  <a:srgbClr val="00B0F0"/>
                </a:solidFill>
              </a:rPr>
              <a:t>GetPlayerList</a:t>
            </a:r>
            <a:r>
              <a:rPr lang="en-US" altLang="zh-CN" dirty="0">
                <a:solidFill>
                  <a:srgbClr val="00B0F0"/>
                </a:solidFill>
              </a:rPr>
              <a:t>()[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 smtClean="0">
                <a:solidFill>
                  <a:srgbClr val="00B0F0"/>
                </a:solidFill>
              </a:rPr>
              <a:t>])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 smtClean="0"/>
              <a:t>player.GetPos</a:t>
            </a:r>
            <a:r>
              <a:rPr lang="en-US" altLang="zh-CN" dirty="0" smtClean="0"/>
              <a:t>()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24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343938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左值与右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125677"/>
              </p:ext>
            </p:extLst>
          </p:nvPr>
        </p:nvGraphicFramePr>
        <p:xfrm>
          <a:off x="762000" y="1597023"/>
          <a:ext cx="8077200" cy="488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74758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左值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右值</a:t>
                      </a:r>
                      <a:endParaRPr lang="zh-CN" altLang="en-US" sz="2800" dirty="0"/>
                    </a:p>
                  </a:txBody>
                  <a:tcPr/>
                </a:tc>
              </a:tr>
              <a:tr h="824974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赋值运算符左边必须是左值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赋值运算符右边既可以是左值，又可以是右值</a:t>
                      </a:r>
                    </a:p>
                  </a:txBody>
                  <a:tcPr/>
                </a:tc>
              </a:tr>
              <a:tr h="74758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变量皆是左值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常量皆是右值</a:t>
                      </a:r>
                      <a:endParaRPr lang="zh-CN" altLang="en-US" sz="2800" dirty="0"/>
                    </a:p>
                  </a:txBody>
                  <a:tcPr/>
                </a:tc>
              </a:tr>
              <a:tr h="74758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变量的引用是左值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常量的引用是右值</a:t>
                      </a:r>
                      <a:endParaRPr lang="zh-CN" altLang="en-US" sz="2800" dirty="0"/>
                    </a:p>
                  </a:txBody>
                  <a:tcPr/>
                </a:tc>
              </a:tr>
              <a:tr h="747585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++</a:t>
                      </a:r>
                      <a:r>
                        <a:rPr lang="en-US" altLang="zh-CN" sz="2800" dirty="0" err="1" smtClean="0"/>
                        <a:t>i</a:t>
                      </a:r>
                      <a:r>
                        <a:rPr lang="zh-CN" altLang="en-US" sz="2800" dirty="0" smtClean="0"/>
                        <a:t>是左值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i</a:t>
                      </a:r>
                      <a:r>
                        <a:rPr lang="en-US" altLang="zh-CN" sz="2800" dirty="0" smtClean="0"/>
                        <a:t>++</a:t>
                      </a:r>
                      <a:r>
                        <a:rPr lang="zh-CN" altLang="en-US" sz="2800" dirty="0" smtClean="0"/>
                        <a:t>是右值</a:t>
                      </a:r>
                      <a:endParaRPr lang="zh-CN" altLang="en-US" sz="2800" dirty="0"/>
                    </a:p>
                  </a:txBody>
                  <a:tcPr/>
                </a:tc>
              </a:tr>
              <a:tr h="824974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函数、表达式可以返回左值</a:t>
                      </a:r>
                      <a:r>
                        <a:rPr lang="en-US" altLang="zh-CN" sz="2800" dirty="0" smtClean="0"/>
                        <a:t>——</a:t>
                      </a:r>
                      <a:r>
                        <a:rPr lang="zh-CN" altLang="en-US" sz="2800" dirty="0" smtClean="0"/>
                        <a:t>以引用的形式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函数、表达式可以返回右值</a:t>
                      </a:r>
                      <a:r>
                        <a:rPr lang="en-US" altLang="zh-CN" sz="2800" dirty="0" smtClean="0"/>
                        <a:t>——</a:t>
                      </a:r>
                      <a:r>
                        <a:rPr lang="zh-CN" altLang="en-US" sz="2800" dirty="0" smtClean="0"/>
                        <a:t>以值的形式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25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8477425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r>
              <a:rPr lang="zh-CN" altLang="en-US" dirty="0" smtClean="0"/>
              <a:t>与</a:t>
            </a:r>
            <a:r>
              <a:rPr lang="en-US" altLang="zh-CN" dirty="0" smtClean="0"/>
              <a:t>++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编译器实现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zh-CN" altLang="en-US" dirty="0"/>
              <a:t>的实现是：   </a:t>
            </a:r>
          </a:p>
          <a:p>
            <a:pPr marL="0" indent="0">
              <a:buNone/>
            </a:pPr>
            <a:r>
              <a:rPr lang="zh-CN" altLang="en-US" dirty="0"/>
              <a:t>        </a:t>
            </a:r>
            <a:r>
              <a:rPr lang="en-US" altLang="zh-CN" dirty="0" smtClean="0"/>
              <a:t>			</a:t>
            </a:r>
            <a:r>
              <a:rPr lang="zh-CN" altLang="en-US" dirty="0" smtClean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  temp;   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      </a:t>
            </a:r>
            <a:r>
              <a:rPr lang="en-US" altLang="zh-CN" dirty="0" smtClean="0"/>
              <a:t> 		  temp </a:t>
            </a:r>
            <a:r>
              <a:rPr lang="en-US" altLang="zh-CN" dirty="0"/>
              <a:t>  =   </a:t>
            </a:r>
            <a:r>
              <a:rPr lang="en-US" altLang="zh-CN" dirty="0" err="1"/>
              <a:t>i</a:t>
            </a:r>
            <a:r>
              <a:rPr lang="en-US" altLang="zh-CN" dirty="0"/>
              <a:t>;   </a:t>
            </a:r>
            <a:br>
              <a:rPr lang="en-US" altLang="zh-CN" dirty="0"/>
            </a:br>
            <a:r>
              <a:rPr lang="en-US" altLang="zh-CN" dirty="0"/>
              <a:t>         </a:t>
            </a:r>
            <a:r>
              <a:rPr lang="en-US" altLang="zh-CN" dirty="0" smtClean="0"/>
              <a:t>			  </a:t>
            </a:r>
            <a:r>
              <a:rPr lang="en-US" altLang="zh-CN" dirty="0" err="1"/>
              <a:t>i</a:t>
            </a:r>
            <a:r>
              <a:rPr lang="en-US" altLang="zh-CN" dirty="0"/>
              <a:t>   =   i+1;   </a:t>
            </a:r>
            <a:br>
              <a:rPr lang="en-US" altLang="zh-CN" dirty="0"/>
            </a:br>
            <a:r>
              <a:rPr lang="en-US" altLang="zh-CN" dirty="0"/>
              <a:t>        </a:t>
            </a:r>
            <a:r>
              <a:rPr lang="en-US" altLang="zh-CN" dirty="0" smtClean="0"/>
              <a:t>			  </a:t>
            </a:r>
            <a:r>
              <a:rPr lang="en-US" altLang="zh-CN" dirty="0"/>
              <a:t>return   temp;   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++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/>
              <a:t>的实现是：   </a:t>
            </a:r>
            <a:br>
              <a:rPr lang="zh-CN" altLang="en-US" dirty="0"/>
            </a:br>
            <a:r>
              <a:rPr lang="zh-CN" altLang="en-US" dirty="0"/>
              <a:t>       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/>
              <a:t>  </a:t>
            </a:r>
            <a:r>
              <a:rPr lang="en-US" altLang="zh-CN" dirty="0" smtClean="0"/>
              <a:t>	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  =   i+1;   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       </a:t>
            </a:r>
            <a:r>
              <a:rPr lang="en-US" altLang="zh-CN" dirty="0" smtClean="0"/>
              <a:t>		 </a:t>
            </a:r>
            <a:r>
              <a:rPr lang="en-US" altLang="zh-CN" dirty="0"/>
              <a:t> return   </a:t>
            </a:r>
            <a:r>
              <a:rPr lang="en-US" altLang="zh-CN" dirty="0" err="1"/>
              <a:t>i</a:t>
            </a:r>
            <a:r>
              <a:rPr lang="en-US" altLang="zh-CN" dirty="0"/>
              <a:t>;              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26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6225573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继承了原有的</a:t>
            </a:r>
            <a:r>
              <a:rPr lang="en-US" altLang="zh-CN" dirty="0"/>
              <a:t>C</a:t>
            </a:r>
            <a:r>
              <a:rPr lang="zh-CN" altLang="en-US" dirty="0"/>
              <a:t>语言的隐式类型转换；</a:t>
            </a:r>
          </a:p>
          <a:p>
            <a:r>
              <a:rPr lang="zh-CN" altLang="en-US" dirty="0"/>
              <a:t>所有的类型都可以隐式转换为该类型的引用：</a:t>
            </a:r>
            <a:br>
              <a:rPr lang="zh-CN" altLang="en-US" dirty="0"/>
            </a:br>
            <a:r>
              <a:rPr lang="en-US" altLang="zh-CN" dirty="0" err="1"/>
              <a:t>int</a:t>
            </a:r>
            <a:r>
              <a:rPr lang="en-US" altLang="zh-CN" dirty="0"/>
              <a:t> =&gt; </a:t>
            </a:r>
            <a:r>
              <a:rPr lang="en-US" altLang="zh-CN" dirty="0" err="1"/>
              <a:t>int</a:t>
            </a:r>
            <a:r>
              <a:rPr lang="en-US" altLang="zh-CN" dirty="0"/>
              <a:t> &amp;,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* =&gt; </a:t>
            </a:r>
            <a:r>
              <a:rPr lang="en-US" altLang="zh-CN" dirty="0" err="1"/>
              <a:t>int</a:t>
            </a:r>
            <a:r>
              <a:rPr lang="en-US" altLang="zh-CN" dirty="0"/>
              <a:t> * &amp;,</a:t>
            </a:r>
            <a:br>
              <a:rPr lang="en-US" altLang="zh-CN" dirty="0"/>
            </a:br>
            <a:r>
              <a:rPr lang="zh-CN" altLang="en-US" dirty="0" smtClean="0"/>
              <a:t>所有</a:t>
            </a:r>
            <a:r>
              <a:rPr lang="zh-CN" altLang="en-US" dirty="0"/>
              <a:t>的类型都可以隐式转换为该类型的常量；</a:t>
            </a:r>
          </a:p>
          <a:p>
            <a:r>
              <a:rPr lang="zh-CN" altLang="en-US" dirty="0" smtClean="0"/>
              <a:t>强制</a:t>
            </a:r>
            <a:r>
              <a:rPr lang="zh-CN" altLang="en-US" dirty="0"/>
              <a:t>类型转换在</a:t>
            </a:r>
            <a:r>
              <a:rPr lang="en-US" altLang="zh-CN" dirty="0"/>
              <a:t>C++</a:t>
            </a:r>
            <a:r>
              <a:rPr lang="zh-CN" altLang="en-US" dirty="0"/>
              <a:t>中有了另一类写法：</a:t>
            </a:r>
          </a:p>
          <a:p>
            <a:r>
              <a:rPr lang="en-US" altLang="zh-CN" dirty="0"/>
              <a:t>(type) a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err="1" smtClean="0"/>
              <a:t>xxx_cast</a:t>
            </a:r>
            <a:r>
              <a:rPr lang="en-US" altLang="zh-CN" dirty="0" smtClean="0"/>
              <a:t>&lt;type</a:t>
            </a:r>
            <a:r>
              <a:rPr lang="en-US" altLang="zh-CN" dirty="0"/>
              <a:t>&gt; a</a:t>
            </a:r>
            <a:r>
              <a:rPr lang="zh-CN" altLang="en-US" dirty="0"/>
              <a:t>；</a:t>
            </a:r>
          </a:p>
          <a:p>
            <a:r>
              <a:rPr lang="en-US" altLang="zh-CN" dirty="0" err="1"/>
              <a:t>static_cast</a:t>
            </a:r>
            <a:r>
              <a:rPr lang="en-US" altLang="zh-CN" dirty="0"/>
              <a:t>&lt;type&gt;</a:t>
            </a:r>
            <a:r>
              <a:rPr lang="zh-CN" altLang="en-US" dirty="0"/>
              <a:t>实现与</a:t>
            </a:r>
            <a:r>
              <a:rPr lang="en-US" altLang="zh-CN" dirty="0"/>
              <a:t>C</a:t>
            </a:r>
            <a:r>
              <a:rPr lang="zh-CN" altLang="en-US" dirty="0"/>
              <a:t>中类型转换相同的功能；</a:t>
            </a:r>
          </a:p>
          <a:p>
            <a:r>
              <a:rPr lang="en-US" altLang="zh-CN" dirty="0" err="1"/>
              <a:t>const_cast</a:t>
            </a:r>
            <a:r>
              <a:rPr lang="en-US" altLang="zh-CN" dirty="0"/>
              <a:t>&lt;type&gt;</a:t>
            </a:r>
            <a:r>
              <a:rPr lang="zh-CN" altLang="en-US" dirty="0"/>
              <a:t>去掉表达式的常量性；</a:t>
            </a:r>
          </a:p>
          <a:p>
            <a:r>
              <a:rPr lang="zh-CN" altLang="en-US" dirty="0"/>
              <a:t>另外还有</a:t>
            </a:r>
            <a:r>
              <a:rPr lang="en-US" altLang="zh-CN" dirty="0" err="1"/>
              <a:t>reinterpret_cast</a:t>
            </a:r>
            <a:r>
              <a:rPr lang="zh-CN" altLang="en-US" dirty="0"/>
              <a:t>和</a:t>
            </a:r>
            <a:r>
              <a:rPr lang="en-US" altLang="zh-CN" dirty="0" err="1" smtClean="0"/>
              <a:t>dynamic_cast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27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0778083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Const_cast</a:t>
            </a:r>
            <a:r>
              <a:rPr lang="en-US" altLang="zh-CN" dirty="0" smtClean="0"/>
              <a:t>&lt;type&gt;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4495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200" dirty="0"/>
              <a:t>#include &lt;</a:t>
            </a:r>
            <a:r>
              <a:rPr lang="en-US" altLang="zh-CN" sz="4200" dirty="0" err="1"/>
              <a:t>stdio.h</a:t>
            </a:r>
            <a:r>
              <a:rPr lang="en-US" altLang="zh-CN" sz="4200" dirty="0"/>
              <a:t>&gt; </a:t>
            </a:r>
          </a:p>
          <a:p>
            <a:r>
              <a:rPr lang="en-US" altLang="zh-CN" sz="4200" dirty="0" err="1"/>
              <a:t>int</a:t>
            </a:r>
            <a:r>
              <a:rPr lang="en-US" altLang="zh-CN" sz="4200" dirty="0"/>
              <a:t> main(</a:t>
            </a:r>
            <a:r>
              <a:rPr lang="en-US" altLang="zh-CN" sz="4200" dirty="0" err="1"/>
              <a:t>int</a:t>
            </a:r>
            <a:r>
              <a:rPr lang="en-US" altLang="zh-CN" sz="4200" dirty="0"/>
              <a:t> </a:t>
            </a:r>
            <a:r>
              <a:rPr lang="en-US" altLang="zh-CN" sz="4200" dirty="0" err="1"/>
              <a:t>argc</a:t>
            </a:r>
            <a:r>
              <a:rPr lang="en-US" altLang="zh-CN" sz="4200" dirty="0"/>
              <a:t>, char* </a:t>
            </a:r>
            <a:r>
              <a:rPr lang="en-US" altLang="zh-CN" sz="4200" dirty="0" err="1"/>
              <a:t>argv</a:t>
            </a:r>
            <a:r>
              <a:rPr lang="en-US" altLang="zh-CN" sz="4200" dirty="0"/>
              <a:t>[])</a:t>
            </a:r>
          </a:p>
          <a:p>
            <a:r>
              <a:rPr lang="en-US" altLang="zh-CN" sz="4200" dirty="0"/>
              <a:t> </a:t>
            </a:r>
          </a:p>
          <a:p>
            <a:r>
              <a:rPr lang="en-US" altLang="zh-CN" sz="4200" dirty="0" smtClean="0"/>
              <a:t>{</a:t>
            </a:r>
            <a:endParaRPr lang="en-US" altLang="zh-CN" sz="4200" dirty="0"/>
          </a:p>
          <a:p>
            <a:r>
              <a:rPr lang="en-US" altLang="zh-CN" sz="4200" dirty="0"/>
              <a:t>     </a:t>
            </a:r>
            <a:r>
              <a:rPr lang="en-US" altLang="zh-CN" sz="4200" dirty="0" err="1"/>
              <a:t>const</a:t>
            </a:r>
            <a:r>
              <a:rPr lang="en-US" altLang="zh-CN" sz="4200" dirty="0"/>
              <a:t> </a:t>
            </a:r>
            <a:r>
              <a:rPr lang="en-US" altLang="zh-CN" sz="4200" dirty="0" err="1"/>
              <a:t>int</a:t>
            </a:r>
            <a:r>
              <a:rPr lang="en-US" altLang="zh-CN" sz="4200" dirty="0"/>
              <a:t> </a:t>
            </a:r>
            <a:r>
              <a:rPr lang="en-US" altLang="zh-CN" sz="4200" dirty="0" err="1"/>
              <a:t>ic</a:t>
            </a:r>
            <a:r>
              <a:rPr lang="en-US" altLang="zh-CN" sz="4200" dirty="0"/>
              <a:t> = 100</a:t>
            </a:r>
            <a:r>
              <a:rPr lang="en-US" altLang="zh-CN" sz="4200" dirty="0" smtClean="0"/>
              <a:t>;</a:t>
            </a:r>
            <a:endParaRPr lang="en-US" altLang="zh-CN" sz="4200" dirty="0"/>
          </a:p>
          <a:p>
            <a:r>
              <a:rPr lang="en-US" altLang="zh-CN" sz="4200" dirty="0"/>
              <a:t>     </a:t>
            </a:r>
            <a:r>
              <a:rPr lang="en-US" altLang="zh-CN" sz="4200" dirty="0" err="1"/>
              <a:t>const</a:t>
            </a:r>
            <a:r>
              <a:rPr lang="en-US" altLang="zh-CN" sz="4200" dirty="0"/>
              <a:t> </a:t>
            </a:r>
            <a:r>
              <a:rPr lang="en-US" altLang="zh-CN" sz="4200" dirty="0" err="1"/>
              <a:t>int</a:t>
            </a:r>
            <a:r>
              <a:rPr lang="en-US" altLang="zh-CN" sz="4200" dirty="0"/>
              <a:t> *pc=&amp;</a:t>
            </a:r>
            <a:r>
              <a:rPr lang="en-US" altLang="zh-CN" sz="4200" dirty="0" err="1"/>
              <a:t>ic</a:t>
            </a:r>
            <a:r>
              <a:rPr lang="en-US" altLang="zh-CN" sz="4200" dirty="0" smtClean="0"/>
              <a:t>;</a:t>
            </a:r>
            <a:endParaRPr lang="en-US" altLang="zh-CN" sz="4200" dirty="0"/>
          </a:p>
          <a:p>
            <a:r>
              <a:rPr lang="en-US" altLang="zh-CN" sz="4200" dirty="0"/>
              <a:t>     </a:t>
            </a:r>
            <a:r>
              <a:rPr lang="en-US" altLang="zh-CN" sz="4200" dirty="0" err="1"/>
              <a:t>const_cast</a:t>
            </a:r>
            <a:r>
              <a:rPr lang="en-US" altLang="zh-CN" sz="4200" dirty="0"/>
              <a:t>&lt;</a:t>
            </a:r>
            <a:r>
              <a:rPr lang="en-US" altLang="zh-CN" sz="4200" dirty="0" err="1"/>
              <a:t>int</a:t>
            </a:r>
            <a:r>
              <a:rPr lang="en-US" altLang="zh-CN" sz="4200" dirty="0"/>
              <a:t> &amp;&gt;(</a:t>
            </a:r>
            <a:r>
              <a:rPr lang="en-US" altLang="zh-CN" sz="4200" dirty="0" err="1"/>
              <a:t>ic</a:t>
            </a:r>
            <a:r>
              <a:rPr lang="en-US" altLang="zh-CN" sz="4200" dirty="0" smtClean="0"/>
              <a:t>)++;</a:t>
            </a:r>
            <a:endParaRPr lang="en-US" altLang="zh-CN" sz="4200" dirty="0"/>
          </a:p>
          <a:p>
            <a:r>
              <a:rPr lang="en-US" altLang="zh-CN" sz="4200" dirty="0"/>
              <a:t>     </a:t>
            </a:r>
            <a:r>
              <a:rPr lang="en-US" altLang="zh-CN" sz="4200" dirty="0" err="1"/>
              <a:t>printf</a:t>
            </a:r>
            <a:r>
              <a:rPr lang="en-US" altLang="zh-CN" sz="4200" dirty="0"/>
              <a:t>("%</a:t>
            </a:r>
            <a:r>
              <a:rPr lang="en-US" altLang="zh-CN" sz="4200" dirty="0" err="1"/>
              <a:t>d,%d</a:t>
            </a:r>
            <a:r>
              <a:rPr lang="en-US" altLang="zh-CN" sz="4200" dirty="0"/>
              <a:t>\n", </a:t>
            </a:r>
            <a:r>
              <a:rPr lang="en-US" altLang="zh-CN" sz="4200" dirty="0" err="1"/>
              <a:t>ic</a:t>
            </a:r>
            <a:r>
              <a:rPr lang="en-US" altLang="zh-CN" sz="4200" dirty="0"/>
              <a:t>, *pc);</a:t>
            </a:r>
          </a:p>
          <a:p>
            <a:r>
              <a:rPr lang="en-US" altLang="zh-CN" sz="4200" dirty="0"/>
              <a:t> </a:t>
            </a:r>
          </a:p>
          <a:p>
            <a:r>
              <a:rPr lang="en-US" altLang="zh-CN" sz="4200" dirty="0"/>
              <a:t>     return </a:t>
            </a:r>
            <a:r>
              <a:rPr lang="en-US" altLang="zh-CN" sz="4200" dirty="0" smtClean="0"/>
              <a:t>0</a:t>
            </a:r>
            <a:r>
              <a:rPr lang="en-US" altLang="zh-CN" sz="4200" dirty="0"/>
              <a:t>;</a:t>
            </a:r>
          </a:p>
          <a:p>
            <a:r>
              <a:rPr lang="en-US" altLang="zh-CN" sz="4200" dirty="0" smtClean="0"/>
              <a:t>}</a:t>
            </a:r>
            <a:endParaRPr lang="en-US" altLang="zh-CN" sz="4200" dirty="0"/>
          </a:p>
          <a:p>
            <a:pPr marL="0" indent="0">
              <a:buNone/>
            </a:pPr>
            <a:endParaRPr lang="zh-CN" altLang="en-US" dirty="0"/>
          </a:p>
        </p:txBody>
      </p:sp>
      <p:sp useBgFill="1">
        <p:nvSpPr>
          <p:cNvPr id="4" name="文本框 3"/>
          <p:cNvSpPr txBox="1"/>
          <p:nvPr/>
        </p:nvSpPr>
        <p:spPr>
          <a:xfrm>
            <a:off x="2555776" y="2708920"/>
            <a:ext cx="4608512" cy="3016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输出：</a:t>
            </a:r>
            <a:endParaRPr lang="en-US" altLang="zh-CN" sz="2800" dirty="0" smtClean="0"/>
          </a:p>
          <a:p>
            <a:r>
              <a:rPr lang="en-US" altLang="zh-CN" sz="2800" dirty="0" smtClean="0"/>
              <a:t>——100,101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8000" dirty="0" smtClean="0">
                <a:solidFill>
                  <a:srgbClr val="FF0000"/>
                </a:solidFill>
              </a:rPr>
              <a:t>慎用！！！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28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9542510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/>
              <a:t> a </a:t>
            </a:r>
            <a:r>
              <a:rPr lang="en-US" altLang="zh-CN" dirty="0" smtClean="0">
                <a:solidFill>
                  <a:srgbClr val="FF0000"/>
                </a:solidFill>
              </a:rPr>
              <a:t>&lt;&lt; </a:t>
            </a:r>
            <a:r>
              <a:rPr lang="en-US" altLang="zh-CN" dirty="0" smtClean="0"/>
              <a:t>b </a:t>
            </a:r>
            <a:r>
              <a:rPr lang="en-US" altLang="zh-CN" dirty="0" smtClean="0">
                <a:solidFill>
                  <a:srgbClr val="FF0000"/>
                </a:solidFill>
              </a:rPr>
              <a:t>&lt;&lt; </a:t>
            </a:r>
            <a:r>
              <a:rPr lang="en-US" altLang="zh-CN" dirty="0" smtClean="0"/>
              <a:t>c 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/>
              <a:t> d 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Logger::instance().</a:t>
            </a:r>
            <a:r>
              <a:rPr lang="en-US" altLang="zh-CN" dirty="0" err="1" smtClean="0"/>
              <a:t>GetTextLogger</a:t>
            </a:r>
            <a:r>
              <a:rPr lang="en-US" altLang="zh-CN" dirty="0" smtClean="0"/>
              <a:t>(“test”) </a:t>
            </a:r>
            <a:r>
              <a:rPr lang="en-US" altLang="zh-CN" dirty="0" smtClean="0">
                <a:solidFill>
                  <a:srgbClr val="FF0000"/>
                </a:solidFill>
              </a:rPr>
              <a:t>&lt;&lt; </a:t>
            </a:r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/>
              <a:t> b 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/>
              <a:t> c 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/>
              <a:t> d </a:t>
            </a:r>
            <a:r>
              <a:rPr lang="en-US" altLang="zh-CN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/>
              <a:t>输出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Logfiles</a:t>
            </a:r>
            <a:r>
              <a:rPr lang="en-US" altLang="zh-CN" dirty="0" smtClean="0"/>
              <a:t>/WrightEagle-X-test.log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29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1254451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C</a:t>
            </a:r>
            <a:r>
              <a:rPr lang="zh-CN" altLang="en-US" sz="5400" dirty="0" smtClean="0"/>
              <a:t>语言复习</a:t>
            </a:r>
            <a:endParaRPr lang="zh-CN" sz="5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3046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18">
        <p14:gallery dir="l"/>
      </p:transition>
    </mc:Choice>
    <mc:Fallback xmlns="">
      <p:transition spd="slow" advTm="5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形参默认值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形参允许有默认值，即函数可以声明为如下形式：</a:t>
            </a:r>
            <a:br>
              <a:rPr lang="zh-CN" altLang="en-US" dirty="0"/>
            </a:b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 smtClean="0"/>
              <a:t>KickBall</a:t>
            </a:r>
            <a:r>
              <a:rPr lang="en-US" altLang="zh-CN" dirty="0" smtClean="0"/>
              <a:t>(</a:t>
            </a:r>
            <a:br>
              <a:rPr lang="en-US" altLang="zh-CN" dirty="0" smtClean="0"/>
            </a:br>
            <a:r>
              <a:rPr lang="en-US" altLang="zh-CN" dirty="0" smtClean="0"/>
              <a:t>	Agent </a:t>
            </a:r>
            <a:r>
              <a:rPr lang="en-US" altLang="zh-CN" dirty="0"/>
              <a:t>&amp; agent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double </a:t>
            </a:r>
            <a:r>
              <a:rPr lang="en-US" altLang="zh-CN" dirty="0"/>
              <a:t>angle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double </a:t>
            </a:r>
            <a:r>
              <a:rPr lang="en-US" altLang="zh-CN" dirty="0" err="1"/>
              <a:t>speed_out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KickMode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 = </a:t>
            </a:r>
            <a:r>
              <a:rPr lang="en-US" altLang="zh-CN" dirty="0" err="1">
                <a:solidFill>
                  <a:srgbClr val="FF0000"/>
                </a:solidFill>
              </a:rPr>
              <a:t>KM_Hard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err="1">
                <a:solidFill>
                  <a:srgbClr val="FF0000"/>
                </a:solidFill>
              </a:rPr>
              <a:t>cycle_left</a:t>
            </a:r>
            <a:r>
              <a:rPr lang="en-US" altLang="zh-CN" dirty="0">
                <a:solidFill>
                  <a:srgbClr val="FF0000"/>
                </a:solidFill>
              </a:rPr>
              <a:t> = 0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bool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is_shoot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30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5690214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形参默认值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调用</a:t>
            </a:r>
            <a:r>
              <a:rPr lang="zh-CN" altLang="en-US" dirty="0"/>
              <a:t>的时候可以不写有默认值的参数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KickBall</a:t>
            </a:r>
            <a:r>
              <a:rPr lang="en-US" altLang="zh-CN" dirty="0" smtClean="0"/>
              <a:t>(agent, 0.0, 3.0);</a:t>
            </a:r>
          </a:p>
          <a:p>
            <a:pPr lvl="1"/>
            <a:r>
              <a:rPr lang="en-US" altLang="zh-CN" dirty="0" err="1" smtClean="0"/>
              <a:t>KickBall</a:t>
            </a:r>
            <a:r>
              <a:rPr lang="en-US" altLang="zh-CN" dirty="0" smtClean="0"/>
              <a:t>(agent, 0.0, 3.0</a:t>
            </a:r>
            <a:r>
              <a:rPr lang="en-US" altLang="zh-CN" dirty="0"/>
              <a:t>, </a:t>
            </a:r>
            <a:r>
              <a:rPr lang="en-US" altLang="zh-CN" dirty="0" err="1" smtClean="0"/>
              <a:t>KM_Quick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KickBall</a:t>
            </a:r>
            <a:r>
              <a:rPr lang="en-US" altLang="zh-CN" dirty="0" smtClean="0"/>
              <a:t>(agent, 0.0, 3.0, </a:t>
            </a:r>
            <a:r>
              <a:rPr lang="en-US" altLang="zh-CN" dirty="0" err="1" smtClean="0"/>
              <a:t>KM_Quick</a:t>
            </a:r>
            <a:r>
              <a:rPr lang="en-US" altLang="zh-CN" dirty="0" smtClean="0"/>
              <a:t>, &amp;cycle);</a:t>
            </a:r>
          </a:p>
          <a:p>
            <a:pPr lvl="1"/>
            <a:r>
              <a:rPr lang="en-US" altLang="zh-CN" dirty="0" err="1" smtClean="0"/>
              <a:t>KickBall</a:t>
            </a:r>
            <a:r>
              <a:rPr lang="en-US" altLang="zh-CN" dirty="0" smtClean="0"/>
              <a:t>(agent, 0.0, 3.0, </a:t>
            </a:r>
            <a:r>
              <a:rPr lang="en-US" altLang="zh-CN" dirty="0" err="1" smtClean="0"/>
              <a:t>KM_Quick</a:t>
            </a:r>
            <a:r>
              <a:rPr lang="en-US" altLang="zh-CN" dirty="0" smtClean="0"/>
              <a:t>, &amp;cycle, true);</a:t>
            </a:r>
          </a:p>
          <a:p>
            <a:r>
              <a:rPr lang="zh-CN" altLang="en-US" dirty="0" smtClean="0"/>
              <a:t>都是合法的</a:t>
            </a:r>
            <a:endParaRPr lang="en-US" altLang="zh-CN" dirty="0" smtClean="0"/>
          </a:p>
          <a:p>
            <a:r>
              <a:rPr lang="zh-CN" altLang="en-US" dirty="0"/>
              <a:t>没写</a:t>
            </a:r>
            <a:r>
              <a:rPr lang="zh-CN" altLang="en-US" dirty="0" smtClean="0"/>
              <a:t>的参数，实参值就是默认值。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31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6228580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允许不同的函数有相同的函数</a:t>
            </a:r>
            <a:r>
              <a:rPr lang="zh-CN" altLang="en-US" dirty="0" smtClean="0"/>
              <a:t>名。</a:t>
            </a:r>
            <a:endParaRPr lang="en-US" altLang="zh-CN" dirty="0" smtClean="0"/>
          </a:p>
          <a:p>
            <a:r>
              <a:rPr lang="zh-CN" altLang="en-US" dirty="0"/>
              <a:t>“不同的函数”是指形参的类型、数目或返回值的类型不同的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GoToPoint</a:t>
            </a:r>
            <a:r>
              <a:rPr lang="en-US" altLang="zh-CN" dirty="0"/>
              <a:t>(Agent &amp; agent, Vector </a:t>
            </a:r>
            <a:r>
              <a:rPr lang="en-US" altLang="zh-CN" dirty="0" err="1"/>
              <a:t>pos</a:t>
            </a:r>
            <a:r>
              <a:rPr lang="en-US" altLang="zh-CN" dirty="0"/>
              <a:t>, double </a:t>
            </a:r>
            <a:r>
              <a:rPr lang="en-US" altLang="zh-CN" dirty="0" smtClean="0"/>
              <a:t>buffer  = 0.5, </a:t>
            </a:r>
            <a:r>
              <a:rPr lang="en-US" altLang="zh-CN" dirty="0"/>
              <a:t>double </a:t>
            </a:r>
            <a:r>
              <a:rPr lang="en-US" altLang="zh-CN" dirty="0" smtClean="0"/>
              <a:t>power = 100.0,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 smtClean="0"/>
              <a:t>can_inverse</a:t>
            </a:r>
            <a:r>
              <a:rPr lang="en-US" altLang="zh-CN" dirty="0" smtClean="0"/>
              <a:t> = true,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 smtClean="0"/>
              <a:t>turn_first</a:t>
            </a:r>
            <a:r>
              <a:rPr lang="en-US" altLang="zh-CN" dirty="0" smtClean="0"/>
              <a:t> = false);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GoToPoint</a:t>
            </a:r>
            <a:r>
              <a:rPr lang="en-US" altLang="zh-CN" dirty="0"/>
              <a:t>(Agent &amp; agent, </a:t>
            </a:r>
            <a:r>
              <a:rPr lang="en-US" altLang="zh-CN" dirty="0" err="1"/>
              <a:t>AtomicAction</a:t>
            </a:r>
            <a:r>
              <a:rPr lang="en-US" altLang="zh-CN" dirty="0"/>
              <a:t> &amp; act, Vector </a:t>
            </a:r>
            <a:r>
              <a:rPr lang="en-US" altLang="zh-CN" dirty="0" err="1"/>
              <a:t>pos</a:t>
            </a:r>
            <a:r>
              <a:rPr lang="en-US" altLang="zh-CN" dirty="0"/>
              <a:t>, double buffer  = 0.5, double power = 100.0,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can_inverse</a:t>
            </a:r>
            <a:r>
              <a:rPr lang="en-US" altLang="zh-CN" dirty="0"/>
              <a:t> = true,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turn_first</a:t>
            </a:r>
            <a:r>
              <a:rPr lang="en-US" altLang="zh-CN" dirty="0"/>
              <a:t> = false);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32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7424693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语言用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client = new Player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delete client;</a:t>
            </a:r>
          </a:p>
          <a:p>
            <a:pPr lvl="1"/>
            <a:r>
              <a:rPr lang="en-US" altLang="zh-CN" dirty="0" err="1"/>
              <a:t>mWeight</a:t>
            </a:r>
            <a:r>
              <a:rPr lang="en-US" altLang="zh-CN" dirty="0"/>
              <a:t> = new real**[</a:t>
            </a:r>
            <a:r>
              <a:rPr lang="en-US" altLang="zh-CN" dirty="0" err="1"/>
              <a:t>mLayers</a:t>
            </a:r>
            <a:r>
              <a:rPr lang="en-US" altLang="zh-CN" dirty="0" smtClean="0"/>
              <a:t>];</a:t>
            </a:r>
          </a:p>
          <a:p>
            <a:pPr lvl="1"/>
            <a:r>
              <a:rPr lang="en-US" altLang="zh-CN" dirty="0"/>
              <a:t>delete[] </a:t>
            </a:r>
            <a:r>
              <a:rPr lang="en-US" altLang="zh-CN" dirty="0" err="1"/>
              <a:t>mWeight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33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958588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 smtClean="0"/>
              <a:t>面向对象的</a:t>
            </a:r>
            <a:r>
              <a:rPr lang="en-US" altLang="zh-CN" sz="5400" dirty="0" smtClean="0"/>
              <a:t>C++</a:t>
            </a:r>
            <a:endParaRPr lang="zh-CN" sz="5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34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65530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类是</a:t>
            </a:r>
            <a:r>
              <a:rPr lang="en-US" altLang="zh-CN" dirty="0"/>
              <a:t>C++</a:t>
            </a:r>
            <a:r>
              <a:rPr lang="zh-CN" altLang="en-US" dirty="0"/>
              <a:t>的新特性，为适应面向对象的程序设计而提出；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中，已经有了结构体的概念；</a:t>
            </a:r>
          </a:p>
          <a:p>
            <a:r>
              <a:rPr lang="zh-CN" altLang="en-US" dirty="0"/>
              <a:t>类与结构体的最大不同之处在于</a:t>
            </a:r>
            <a:r>
              <a:rPr lang="en-US" altLang="zh-CN" dirty="0"/>
              <a:t>——</a:t>
            </a:r>
            <a:r>
              <a:rPr lang="zh-CN" altLang="en-US" dirty="0"/>
              <a:t>不仅可以包含成员变量（常量），还可以包含成员函数。</a:t>
            </a:r>
          </a:p>
          <a:p>
            <a:r>
              <a:rPr lang="zh-CN" altLang="en-US" dirty="0"/>
              <a:t>当然，类还包括一些其他的特性：</a:t>
            </a:r>
          </a:p>
          <a:p>
            <a:pPr lvl="1"/>
            <a:r>
              <a:rPr lang="zh-CN" altLang="en-US" dirty="0"/>
              <a:t>成员变量、成员函数的访问权限；</a:t>
            </a:r>
          </a:p>
          <a:p>
            <a:pPr lvl="1"/>
            <a:r>
              <a:rPr lang="zh-CN" altLang="en-US" dirty="0"/>
              <a:t>构造函数；</a:t>
            </a:r>
          </a:p>
          <a:p>
            <a:pPr lvl="1"/>
            <a:r>
              <a:rPr lang="zh-CN" altLang="en-US" dirty="0"/>
              <a:t>析构函数；</a:t>
            </a:r>
          </a:p>
          <a:p>
            <a:pPr lvl="1"/>
            <a:r>
              <a:rPr lang="zh-CN" altLang="en-US" dirty="0"/>
              <a:t>拷贝构造函数；</a:t>
            </a:r>
          </a:p>
          <a:p>
            <a:pPr lvl="1"/>
            <a:r>
              <a:rPr lang="zh-CN" altLang="en-US" dirty="0"/>
              <a:t>隐式类型转换；</a:t>
            </a:r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35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6556314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private: </a:t>
            </a:r>
            <a:r>
              <a:rPr lang="zh-CN" altLang="en-US" dirty="0"/>
              <a:t>只能由该类中的函数、其友元函数访问</a:t>
            </a:r>
            <a:r>
              <a:rPr lang="en-US" altLang="zh-CN" dirty="0"/>
              <a:t>,</a:t>
            </a:r>
            <a:r>
              <a:rPr lang="zh-CN" altLang="en-US" dirty="0"/>
              <a:t>不能被任何其他访问，该类的对象也不能访问</a:t>
            </a:r>
            <a:r>
              <a:rPr lang="en-US" altLang="zh-CN" dirty="0"/>
              <a:t>. </a:t>
            </a:r>
            <a:endParaRPr lang="en-US" altLang="zh-CN" dirty="0" smtClean="0"/>
          </a:p>
          <a:p>
            <a:r>
              <a:rPr lang="en-US" altLang="zh-CN" dirty="0" smtClean="0"/>
              <a:t>protected</a:t>
            </a:r>
            <a:r>
              <a:rPr lang="en-US" altLang="zh-CN" dirty="0"/>
              <a:t>: </a:t>
            </a:r>
            <a:r>
              <a:rPr lang="zh-CN" altLang="en-US" dirty="0"/>
              <a:t>可以被该类中的函数、子类的函数、以及其友元函数访问</a:t>
            </a:r>
            <a:r>
              <a:rPr lang="en-US" altLang="zh-CN" dirty="0"/>
              <a:t>,</a:t>
            </a:r>
            <a:r>
              <a:rPr lang="zh-CN" altLang="en-US" dirty="0"/>
              <a:t>但不能被该类的对象访问 </a:t>
            </a:r>
          </a:p>
          <a:p>
            <a:r>
              <a:rPr lang="en-US" altLang="zh-CN" dirty="0" smtClean="0"/>
              <a:t>public</a:t>
            </a:r>
            <a:r>
              <a:rPr lang="en-US" altLang="zh-CN" dirty="0"/>
              <a:t>: </a:t>
            </a:r>
            <a:r>
              <a:rPr lang="zh-CN" altLang="en-US" dirty="0"/>
              <a:t>可以被该类中的函数、子类的函数、其友元函数访问</a:t>
            </a:r>
            <a:r>
              <a:rPr lang="en-US" altLang="zh-CN" dirty="0"/>
              <a:t>,</a:t>
            </a:r>
            <a:r>
              <a:rPr lang="zh-CN" altLang="en-US" dirty="0"/>
              <a:t>也可以由该类的对象访问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36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7541083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关键字也可以修饰类的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r>
              <a:rPr lang="en-US" altLang="zh-CN" dirty="0"/>
              <a:t>class Dasher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public: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/>
              <a:t>static Dasher &amp; instance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/>
              <a:t>static Array&lt;double, 8&gt; DASH_DIR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/>
              <a:t>static Array&lt;</a:t>
            </a:r>
            <a:r>
              <a:rPr lang="en-US" altLang="zh-CN" dirty="0" err="1"/>
              <a:t>int</a:t>
            </a:r>
            <a:r>
              <a:rPr lang="en-US" altLang="zh-CN" dirty="0"/>
              <a:t>, 8&gt; ANTI_DIR_IDX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/>
              <a:t>static Array&lt;double, 8&gt; DIR_RATE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GetDashDirIdx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AngleDeg</a:t>
            </a:r>
            <a:r>
              <a:rPr lang="en-US" altLang="zh-CN" dirty="0"/>
              <a:t> &amp; </a:t>
            </a:r>
            <a:r>
              <a:rPr lang="en-US" altLang="zh-CN" dirty="0" err="1"/>
              <a:t>dir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37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182445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被修饰的成员叫做类的静态成员，是这个类的属性，不是某个对象的属性。</a:t>
            </a:r>
          </a:p>
          <a:p>
            <a:r>
              <a:rPr lang="zh-CN" altLang="en-US" dirty="0"/>
              <a:t>访问用</a:t>
            </a:r>
            <a:r>
              <a:rPr lang="en-US" altLang="zh-CN" dirty="0" smtClean="0"/>
              <a:t>::</a:t>
            </a:r>
          </a:p>
          <a:p>
            <a:pPr lvl="1"/>
            <a:r>
              <a:rPr lang="en-US" altLang="zh-CN" dirty="0" smtClean="0"/>
              <a:t>Dasher::instance()</a:t>
            </a:r>
          </a:p>
          <a:p>
            <a:pPr lvl="1"/>
            <a:r>
              <a:rPr lang="en-US" altLang="zh-CN" dirty="0" smtClean="0"/>
              <a:t>Dasher::</a:t>
            </a:r>
            <a:r>
              <a:rPr lang="en-US" altLang="zh-CN" dirty="0" err="1" smtClean="0"/>
              <a:t>GetDashDirIdx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38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5140188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一个著名的类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6408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BaseState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BaseState</a:t>
            </a:r>
            <a:r>
              <a:rPr lang="en-US" altLang="zh-CN" dirty="0" smtClean="0"/>
              <a:t>()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BaseState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BaseState</a:t>
            </a:r>
            <a:r>
              <a:rPr lang="en-US" altLang="zh-CN" dirty="0"/>
              <a:t> &amp; o) </a:t>
            </a:r>
            <a:r>
              <a:rPr lang="en-US" altLang="zh-CN" dirty="0" smtClean="0"/>
              <a:t>{}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void </a:t>
            </a:r>
            <a:r>
              <a:rPr lang="en-US" altLang="zh-CN" dirty="0" err="1"/>
              <a:t>UpdatePos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Vector &amp; </a:t>
            </a:r>
            <a:r>
              <a:rPr lang="en-US" altLang="zh-CN" dirty="0" err="1"/>
              <a:t>pos</a:t>
            </a:r>
            <a:r>
              <a:rPr lang="en-US" altLang="zh-CN" dirty="0"/>
              <a:t> , </a:t>
            </a:r>
            <a:r>
              <a:rPr lang="en-US" altLang="zh-CN" dirty="0" err="1"/>
              <a:t>int</a:t>
            </a:r>
            <a:r>
              <a:rPr lang="en-US" altLang="zh-CN" dirty="0"/>
              <a:t> delay = 0, double </a:t>
            </a:r>
            <a:r>
              <a:rPr lang="en-US" altLang="zh-CN" dirty="0" err="1"/>
              <a:t>conf</a:t>
            </a:r>
            <a:r>
              <a:rPr lang="en-US" altLang="zh-CN" dirty="0"/>
              <a:t> = 1);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Vector &amp; </a:t>
            </a:r>
            <a:r>
              <a:rPr lang="en-US" altLang="zh-CN" dirty="0" err="1"/>
              <a:t>GetPos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mPos.mValue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GetPosDelay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mPos.mCycleDelay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double &amp; </a:t>
            </a:r>
            <a:r>
              <a:rPr lang="en-US" altLang="zh-CN" dirty="0" err="1"/>
              <a:t>GetPosConf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mPos.mConf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	void </a:t>
            </a:r>
            <a:r>
              <a:rPr lang="en-US" altLang="zh-CN" dirty="0" err="1"/>
              <a:t>UpdatePosEps</a:t>
            </a:r>
            <a:r>
              <a:rPr lang="en-US" altLang="zh-CN" dirty="0"/>
              <a:t>(double </a:t>
            </a:r>
            <a:r>
              <a:rPr lang="en-US" altLang="zh-CN" dirty="0" err="1"/>
              <a:t>eps</a:t>
            </a:r>
            <a:r>
              <a:rPr lang="en-US" altLang="zh-CN" dirty="0"/>
              <a:t>)  { </a:t>
            </a:r>
            <a:r>
              <a:rPr lang="en-US" altLang="zh-CN" dirty="0" err="1"/>
              <a:t>mPosEps</a:t>
            </a:r>
            <a:r>
              <a:rPr lang="en-US" altLang="zh-CN" dirty="0"/>
              <a:t> = </a:t>
            </a:r>
            <a:r>
              <a:rPr lang="en-US" altLang="zh-CN" dirty="0" err="1"/>
              <a:t>eps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double &amp; </a:t>
            </a:r>
            <a:r>
              <a:rPr lang="en-US" altLang="zh-CN" dirty="0" err="1"/>
              <a:t>GetPosEps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mPosEps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 smtClean="0"/>
              <a:t>private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doubleStateValue</a:t>
            </a:r>
            <a:r>
              <a:rPr lang="en-US" altLang="zh-CN" dirty="0"/>
              <a:t>&lt;Vector&gt; </a:t>
            </a:r>
            <a:r>
              <a:rPr lang="en-US" altLang="zh-CN" dirty="0" err="1"/>
              <a:t>mPos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/>
              <a:t>mPosEps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39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1482505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整型</a:t>
            </a:r>
            <a:endParaRPr lang="zh-CN" altLang="en-US" dirty="0"/>
          </a:p>
        </p:txBody>
      </p:sp>
      <p:graphicFrame>
        <p:nvGraphicFramePr>
          <p:cNvPr id="6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232893"/>
              </p:ext>
            </p:extLst>
          </p:nvPr>
        </p:nvGraphicFramePr>
        <p:xfrm>
          <a:off x="755576" y="1582284"/>
          <a:ext cx="8130480" cy="400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60"/>
                <a:gridCol w="2710160"/>
                <a:gridCol w="2710160"/>
              </a:tblGrid>
              <a:tr h="980052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类型</a:t>
                      </a:r>
                      <a:r>
                        <a:rPr lang="en-US" altLang="zh-CN" sz="3200" dirty="0" smtClean="0"/>
                        <a:t>(C++)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下限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上限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short (</a:t>
                      </a:r>
                      <a:r>
                        <a:rPr lang="en-US" altLang="zh-CN" sz="3200" dirty="0" err="1" smtClean="0"/>
                        <a:t>int</a:t>
                      </a:r>
                      <a:r>
                        <a:rPr lang="en-US" altLang="zh-CN" sz="3200" dirty="0" smtClean="0"/>
                        <a:t>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-32767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32767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(long) </a:t>
                      </a:r>
                      <a:r>
                        <a:rPr lang="en-US" altLang="zh-CN" sz="3200" dirty="0" err="1" smtClean="0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-2147483647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2147483647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long </a:t>
                      </a:r>
                      <a:r>
                        <a:rPr lang="en-US" altLang="zh-CN" sz="3200" dirty="0" err="1" smtClean="0"/>
                        <a:t>long</a:t>
                      </a:r>
                      <a:r>
                        <a:rPr lang="en-US" altLang="zh-CN" sz="3200" dirty="0" smtClean="0"/>
                        <a:t> (</a:t>
                      </a:r>
                      <a:r>
                        <a:rPr lang="en-US" altLang="zh-CN" sz="3200" dirty="0" err="1" smtClean="0"/>
                        <a:t>int</a:t>
                      </a:r>
                      <a:r>
                        <a:rPr lang="en-US" altLang="zh-CN" sz="3200" dirty="0" smtClean="0"/>
                        <a:t>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-92233720368 54775807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9223372036854775807</a:t>
                      </a:r>
                      <a:endParaRPr lang="zh-CN" alt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826031"/>
              </p:ext>
            </p:extLst>
          </p:nvPr>
        </p:nvGraphicFramePr>
        <p:xfrm>
          <a:off x="762000" y="1582284"/>
          <a:ext cx="8130480" cy="400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60"/>
                <a:gridCol w="2710160"/>
                <a:gridCol w="2710160"/>
              </a:tblGrid>
              <a:tr h="980052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类型</a:t>
                      </a:r>
                      <a:r>
                        <a:rPr lang="en-US" altLang="zh-CN" sz="3200" dirty="0" smtClean="0"/>
                        <a:t>(C)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下限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上限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(short) </a:t>
                      </a:r>
                      <a:r>
                        <a:rPr lang="en-US" altLang="zh-CN" sz="3200" dirty="0" err="1" smtClean="0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-32767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32767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long (</a:t>
                      </a:r>
                      <a:r>
                        <a:rPr lang="en-US" altLang="zh-CN" sz="3200" dirty="0" err="1" smtClean="0"/>
                        <a:t>int</a:t>
                      </a:r>
                      <a:r>
                        <a:rPr lang="en-US" altLang="zh-CN" sz="3200" dirty="0" smtClean="0"/>
                        <a:t>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-2147483647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2147483647</a:t>
                      </a:r>
                      <a:endParaRPr lang="zh-CN" altLang="en-US" sz="3200" dirty="0"/>
                    </a:p>
                  </a:txBody>
                  <a:tcPr/>
                </a:tc>
              </a:tr>
              <a:tr h="980052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long </a:t>
                      </a:r>
                      <a:r>
                        <a:rPr lang="en-US" altLang="zh-CN" sz="3200" dirty="0" err="1" smtClean="0"/>
                        <a:t>long</a:t>
                      </a:r>
                      <a:r>
                        <a:rPr lang="en-US" altLang="zh-CN" sz="3200" dirty="0" smtClean="0"/>
                        <a:t> (</a:t>
                      </a:r>
                      <a:r>
                        <a:rPr lang="en-US" altLang="zh-CN" sz="3200" dirty="0" err="1" smtClean="0"/>
                        <a:t>int</a:t>
                      </a:r>
                      <a:r>
                        <a:rPr lang="en-US" altLang="zh-CN" sz="3200" dirty="0" smtClean="0"/>
                        <a:t>)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-92233720368 54775807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9223372036854775807</a:t>
                      </a:r>
                      <a:endParaRPr lang="zh-CN" alt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</a:t>
            </a:fld>
            <a:endParaRPr kumimoji="0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132403"/>
      </p:ext>
    </p:extLst>
  </p:cSld>
  <p:clrMapOvr>
    <a:masterClrMapping/>
  </p:clrMapOvr>
  <p:transition spd="slow" advTm="36855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成员函数的定义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成员函数可以直接在类定义里定义，也可以单独在外面定义。</a:t>
            </a:r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BaseState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/>
              <a:t>UpdatePos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Vector &amp;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delay, double </a:t>
            </a:r>
            <a:r>
              <a:rPr lang="en-US" altLang="zh-CN" dirty="0" err="1"/>
              <a:t>conf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/>
              <a:t>mPos.mValue</a:t>
            </a:r>
            <a:r>
              <a:rPr lang="en-US" altLang="zh-CN" dirty="0"/>
              <a:t> = </a:t>
            </a:r>
            <a:r>
              <a:rPr lang="en-US" altLang="zh-CN" dirty="0" err="1"/>
              <a:t>pos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/>
              <a:t>mPos.mCycleDelay</a:t>
            </a:r>
            <a:r>
              <a:rPr lang="en-US" altLang="zh-CN" dirty="0"/>
              <a:t> = delay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/>
              <a:t>mPos.mConf</a:t>
            </a:r>
            <a:r>
              <a:rPr lang="en-US" altLang="zh-CN" dirty="0"/>
              <a:t> = </a:t>
            </a:r>
            <a:r>
              <a:rPr lang="en-US" altLang="zh-CN" dirty="0" err="1"/>
              <a:t>conf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40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1514565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每个类都有一个特殊的“成员”</a:t>
            </a:r>
            <a:r>
              <a:rPr lang="en-US" altLang="zh-CN" dirty="0"/>
              <a:t>——this</a:t>
            </a:r>
            <a:r>
              <a:rPr lang="zh-CN" altLang="en-US" dirty="0"/>
              <a:t>，表示对象自身；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只能在该类的内部使用，与不指明</a:t>
            </a:r>
            <a:r>
              <a:rPr lang="en-US" altLang="zh-CN" dirty="0"/>
              <a:t>this</a:t>
            </a:r>
            <a:r>
              <a:rPr lang="zh-CN" altLang="en-US" dirty="0"/>
              <a:t>没有区别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this-&gt;</a:t>
            </a:r>
            <a:r>
              <a:rPr lang="en-US" altLang="zh-CN" dirty="0" err="1" smtClean="0"/>
              <a:t>mPos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err="1" smtClean="0">
                <a:sym typeface="Wingdings" pitchFamily="2" charset="2"/>
              </a:rPr>
              <a:t>mPos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this-&gt;</a:t>
            </a:r>
            <a:r>
              <a:rPr lang="en-US" altLang="zh-CN" dirty="0" err="1" smtClean="0">
                <a:sym typeface="Wingdings" pitchFamily="2" charset="2"/>
              </a:rPr>
              <a:t>mPosConf</a:t>
            </a:r>
            <a:r>
              <a:rPr lang="en-US" altLang="zh-CN" dirty="0" smtClean="0">
                <a:sym typeface="Wingdings" pitchFamily="2" charset="2"/>
              </a:rPr>
              <a:t>  </a:t>
            </a:r>
            <a:r>
              <a:rPr lang="en-US" altLang="zh-CN" dirty="0" err="1" smtClean="0">
                <a:sym typeface="Wingdings" pitchFamily="2" charset="2"/>
              </a:rPr>
              <a:t>mPosConf</a:t>
            </a:r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UpdatePosEps</a:t>
            </a:r>
            <a:r>
              <a:rPr lang="en-US" altLang="zh-CN" dirty="0"/>
              <a:t>(double </a:t>
            </a:r>
            <a:r>
              <a:rPr lang="en-US" altLang="zh-CN" dirty="0" err="1" smtClean="0"/>
              <a:t>mPosEps</a:t>
            </a:r>
            <a:r>
              <a:rPr lang="en-US" altLang="zh-CN" dirty="0" smtClean="0"/>
              <a:t>) </a:t>
            </a:r>
            <a:br>
              <a:rPr lang="en-US" altLang="zh-CN" dirty="0" smtClean="0"/>
            </a:br>
            <a:r>
              <a:rPr lang="en-US" altLang="zh-CN" dirty="0" smtClean="0"/>
              <a:t>{ this-&gt;</a:t>
            </a:r>
            <a:r>
              <a:rPr lang="en-US" altLang="zh-CN" dirty="0" err="1" smtClean="0"/>
              <a:t>mPosEps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mPosEps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41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9817082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</a:t>
            </a:r>
            <a:r>
              <a:rPr lang="zh-CN" altLang="en-US" dirty="0"/>
              <a:t>函数的</a:t>
            </a:r>
            <a:r>
              <a:rPr lang="en-US" altLang="zh-CN" dirty="0" err="1"/>
              <a:t>const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const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Vector </a:t>
            </a:r>
            <a:r>
              <a:rPr lang="en-US" altLang="zh-CN" dirty="0"/>
              <a:t>&amp; </a:t>
            </a:r>
            <a:r>
              <a:rPr lang="en-US" altLang="zh-CN" dirty="0" err="1"/>
              <a:t>GetPos</a:t>
            </a:r>
            <a:r>
              <a:rPr lang="en-US" altLang="zh-CN" dirty="0"/>
              <a:t>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GetPos</a:t>
            </a:r>
            <a:r>
              <a:rPr lang="zh-CN" altLang="en-US" dirty="0" smtClean="0"/>
              <a:t>不能</a:t>
            </a:r>
            <a:r>
              <a:rPr lang="zh-CN" altLang="en-US" dirty="0"/>
              <a:t>更改任何成员变量的值，在函数</a:t>
            </a:r>
            <a:r>
              <a:rPr lang="zh-CN" altLang="en-US" dirty="0" smtClean="0"/>
              <a:t>内部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</a:t>
            </a:r>
            <a:r>
              <a:rPr lang="zh-CN" altLang="en-US" dirty="0"/>
              <a:t>指针变成指向常量的指针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</a:t>
            </a:r>
            <a:r>
              <a:rPr lang="zh-CN" altLang="en-US" dirty="0"/>
              <a:t>成员变量被附加</a:t>
            </a:r>
            <a:r>
              <a:rPr lang="en-US" altLang="zh-CN" dirty="0" err="1"/>
              <a:t>const</a:t>
            </a:r>
            <a:r>
              <a:rPr lang="zh-CN" altLang="en-US" dirty="0"/>
              <a:t>属性。</a:t>
            </a:r>
          </a:p>
          <a:p>
            <a:r>
              <a:rPr lang="zh-CN" altLang="en-US" dirty="0"/>
              <a:t>这种声明主要用于指明该函数不会更改成员变量的值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42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7089183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没有返回值类型，与类同名的函数被认为是构造函数。</a:t>
            </a:r>
            <a:r>
              <a:rPr lang="en-US" altLang="zh-CN" dirty="0" err="1" smtClean="0">
                <a:solidFill>
                  <a:srgbClr val="FF0000"/>
                </a:solidFill>
              </a:rPr>
              <a:t>BaseState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zh-CN" altLang="en-US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的作用就是</a:t>
            </a:r>
            <a:r>
              <a:rPr lang="en-US" altLang="zh-CN" dirty="0"/>
              <a:t>——</a:t>
            </a:r>
            <a:r>
              <a:rPr lang="zh-CN" altLang="en-US" dirty="0"/>
              <a:t>构造一个对象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BaseState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/>
              <a:t>	: </a:t>
            </a:r>
            <a:r>
              <a:rPr lang="en-US" altLang="zh-CN" dirty="0" err="1" smtClean="0"/>
              <a:t>mPosEps</a:t>
            </a:r>
            <a:r>
              <a:rPr lang="en-US" altLang="zh-CN" dirty="0" smtClean="0"/>
              <a:t>(10000);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err="1" smtClean="0"/>
              <a:t>mPos.mValue</a:t>
            </a:r>
            <a:r>
              <a:rPr lang="en-US" altLang="zh-CN" dirty="0" smtClean="0"/>
              <a:t> </a:t>
            </a:r>
            <a:r>
              <a:rPr lang="en-US" altLang="zh-CN" dirty="0"/>
              <a:t>= Vector(10000 , 10000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43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291097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如果你只是声明一个空类，不做任何事情的话，编译器会自动为你生成一个默认构造函数、一个拷贝默认构造函数、一个默认拷贝赋值操作符和一个默认析构函数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如果定义了构造函数（</a:t>
            </a:r>
            <a:r>
              <a:rPr lang="zh-CN" altLang="en-US" dirty="0" smtClean="0">
                <a:solidFill>
                  <a:srgbClr val="FF0000"/>
                </a:solidFill>
              </a:rPr>
              <a:t>不管有参无参</a:t>
            </a:r>
            <a:r>
              <a:rPr lang="zh-CN" altLang="en-US" dirty="0" smtClean="0"/>
              <a:t>），则编译器不会生成默认构造函数</a:t>
            </a:r>
            <a:endParaRPr lang="en-US" altLang="zh-CN" dirty="0" smtClean="0"/>
          </a:p>
          <a:p>
            <a:r>
              <a:rPr lang="en-US" altLang="zh-CN" dirty="0" smtClean="0"/>
              <a:t>Note</a:t>
            </a:r>
            <a:r>
              <a:rPr lang="zh-CN" altLang="en-US" dirty="0" smtClean="0"/>
              <a:t>：自己定义无参的默认构造函数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44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5691073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拷贝构造函数与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运算符重载</a:t>
            </a:r>
            <a:endParaRPr lang="en-US" altLang="zh-CN" dirty="0" smtClean="0"/>
          </a:p>
          <a:p>
            <a:r>
              <a:rPr lang="pt-BR" altLang="zh-CN" dirty="0"/>
              <a:t>BaseState(</a:t>
            </a:r>
            <a:r>
              <a:rPr lang="pt-BR" altLang="zh-CN" dirty="0">
                <a:solidFill>
                  <a:srgbClr val="FF0000"/>
                </a:solidFill>
              </a:rPr>
              <a:t>const BaseState &amp; o</a:t>
            </a:r>
            <a:r>
              <a:rPr lang="pt-BR" altLang="zh-CN" dirty="0"/>
              <a:t>) </a:t>
            </a:r>
            <a:r>
              <a:rPr lang="pt-BR" altLang="zh-CN" dirty="0" smtClean="0"/>
              <a:t>{</a:t>
            </a:r>
            <a:r>
              <a:rPr lang="pt-BR" altLang="zh-CN" dirty="0"/>
              <a:t/>
            </a:r>
            <a:br>
              <a:rPr lang="pt-BR" altLang="zh-CN" dirty="0"/>
            </a:br>
            <a:r>
              <a:rPr lang="pt-BR" altLang="zh-CN" dirty="0"/>
              <a:t>	mPos = o.mPos;</a:t>
            </a:r>
            <a:br>
              <a:rPr lang="pt-BR" altLang="zh-CN" dirty="0"/>
            </a:br>
            <a:r>
              <a:rPr lang="pt-BR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一个拷贝构造函数</a:t>
            </a:r>
            <a:endParaRPr lang="pt-BR" altLang="zh-CN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= </a:t>
            </a:r>
            <a:r>
              <a:rPr lang="zh-CN" altLang="en-US" dirty="0" smtClean="0"/>
              <a:t>运算符重载</a:t>
            </a:r>
            <a:endParaRPr lang="en-US" altLang="zh-CN" dirty="0" smtClean="0"/>
          </a:p>
          <a:p>
            <a:r>
              <a:rPr lang="en-US" altLang="zh-CN" dirty="0" err="1" smtClean="0"/>
              <a:t>BaseState</a:t>
            </a:r>
            <a:r>
              <a:rPr lang="en-US" altLang="zh-CN" dirty="0" smtClean="0"/>
              <a:t> operator = </a:t>
            </a:r>
            <a:r>
              <a:rPr lang="zh-CN" altLang="en-US" dirty="0" smtClean="0"/>
              <a:t>（</a:t>
            </a:r>
            <a:r>
              <a:rPr lang="pt-BR" altLang="zh-CN" dirty="0">
                <a:solidFill>
                  <a:srgbClr val="FF0000"/>
                </a:solidFill>
              </a:rPr>
              <a:t>const BaseState &amp; 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{}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45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4899142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将某个构造函数声明为</a:t>
            </a:r>
            <a:r>
              <a:rPr lang="en-US" altLang="zh-CN" dirty="0"/>
              <a:t>private</a:t>
            </a:r>
            <a:r>
              <a:rPr lang="zh-CN" altLang="en-US" dirty="0"/>
              <a:t>，则这个构造函数将无法使用。一般来说，这样做的目的是阻止编译器生成缺省的构造</a:t>
            </a:r>
            <a:r>
              <a:rPr lang="zh-CN" altLang="en-US" dirty="0" smtClean="0"/>
              <a:t>函数</a:t>
            </a:r>
            <a:r>
              <a:rPr lang="zh-CN" altLang="en-US" dirty="0"/>
              <a:t>，</a:t>
            </a:r>
            <a:r>
              <a:rPr lang="zh-CN" altLang="en-US" dirty="0" smtClean="0"/>
              <a:t>或用于</a:t>
            </a:r>
            <a:r>
              <a:rPr lang="en-US" altLang="zh-CN" dirty="0" smtClean="0">
                <a:solidFill>
                  <a:srgbClr val="FF0000"/>
                </a:solidFill>
              </a:rPr>
              <a:t>singleton</a:t>
            </a:r>
            <a:r>
              <a:rPr lang="zh-CN" altLang="en-US" dirty="0" smtClean="0">
                <a:solidFill>
                  <a:srgbClr val="FF0000"/>
                </a:solidFill>
              </a:rPr>
              <a:t>模式</a:t>
            </a:r>
            <a:r>
              <a:rPr lang="zh-CN" altLang="en-US" dirty="0" smtClean="0"/>
              <a:t>（一种设计模式，只允许某个类有单个实例）。</a:t>
            </a:r>
            <a:endParaRPr lang="en-US" altLang="zh-CN" dirty="0" smtClean="0"/>
          </a:p>
          <a:p>
            <a:pPr lvl="1"/>
            <a:r>
              <a:rPr lang="en-US" altLang="zh-CN" dirty="0"/>
              <a:t>class Agent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	Agent(Agent </a:t>
            </a:r>
            <a:r>
              <a:rPr lang="en-US" altLang="zh-CN" dirty="0" smtClean="0"/>
              <a:t>&amp;);</a:t>
            </a:r>
            <a:br>
              <a:rPr lang="en-US" altLang="zh-CN" dirty="0" smtClean="0"/>
            </a:br>
            <a:r>
              <a:rPr lang="en-US" altLang="zh-CN" dirty="0" smtClean="0"/>
              <a:t>	……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46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5465573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补充：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class </a:t>
            </a:r>
            <a:r>
              <a:rPr lang="en-US" altLang="zh-CN" b="1" dirty="0" smtClean="0"/>
              <a:t>Singleton{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public:</a:t>
            </a:r>
          </a:p>
          <a:p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b="1" dirty="0"/>
              <a:t> Singleton * Instance</a:t>
            </a:r>
            <a:r>
              <a:rPr lang="en-US" altLang="zh-CN" b="1" dirty="0" smtClean="0"/>
              <a:t>(){</a:t>
            </a:r>
            <a:endParaRPr lang="en-US" altLang="zh-CN" b="1" dirty="0"/>
          </a:p>
          <a:p>
            <a:r>
              <a:rPr lang="en-US" altLang="zh-CN" b="1" dirty="0"/>
              <a:t>		if( 0== _instance</a:t>
            </a:r>
            <a:r>
              <a:rPr lang="en-US" altLang="zh-CN" b="1" dirty="0" smtClean="0"/>
              <a:t>){</a:t>
            </a:r>
            <a:endParaRPr lang="en-US" altLang="zh-CN" b="1" dirty="0"/>
          </a:p>
          <a:p>
            <a:r>
              <a:rPr lang="en-US" altLang="zh-CN" b="1" dirty="0"/>
              <a:t>			_instance = new Singleton;</a:t>
            </a:r>
          </a:p>
          <a:p>
            <a:r>
              <a:rPr lang="en-US" altLang="zh-CN" b="1" dirty="0"/>
              <a:t>		}</a:t>
            </a:r>
          </a:p>
          <a:p>
            <a:r>
              <a:rPr lang="en-US" altLang="zh-CN" b="1" dirty="0"/>
              <a:t>		return _instance;</a:t>
            </a:r>
          </a:p>
          <a:p>
            <a:r>
              <a:rPr lang="en-US" altLang="zh-CN" b="1" dirty="0"/>
              <a:t>	}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private: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	Singleton(void</a:t>
            </a:r>
            <a:r>
              <a:rPr lang="en-US" altLang="zh-CN" b="1" dirty="0" smtClean="0"/>
              <a:t>){</a:t>
            </a:r>
            <a:endParaRPr lang="en-US" altLang="zh-CN" b="1" dirty="0"/>
          </a:p>
          <a:p>
            <a:r>
              <a:rPr lang="en-US" altLang="zh-CN" b="1" dirty="0"/>
              <a:t>	}</a:t>
            </a:r>
          </a:p>
          <a:p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b="1" dirty="0"/>
              <a:t> Singleton* _instance;</a:t>
            </a:r>
          </a:p>
          <a:p>
            <a:r>
              <a:rPr lang="en-US" altLang="zh-CN" b="1" dirty="0"/>
              <a:t>};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47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4214221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class Line {</a:t>
            </a:r>
            <a:br>
              <a:rPr lang="en-US" altLang="zh-CN" dirty="0" smtClean="0"/>
            </a:br>
            <a:r>
              <a:rPr lang="en-US" altLang="zh-CN" dirty="0" smtClean="0"/>
              <a:t>public:</a:t>
            </a:r>
            <a:br>
              <a:rPr lang="en-US" altLang="zh-CN" dirty="0" smtClean="0"/>
            </a:br>
            <a:r>
              <a:rPr lang="en-US" altLang="zh-CN" dirty="0" smtClean="0"/>
              <a:t>	Line(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Ray &amp;r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	……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</a:p>
          <a:p>
            <a:r>
              <a:rPr lang="zh-CN" altLang="en-US" dirty="0"/>
              <a:t>只带有一个参数的构造函数表明了一种可能的隐式类型</a:t>
            </a:r>
            <a:r>
              <a:rPr lang="zh-CN" altLang="en-US" dirty="0" smtClean="0"/>
              <a:t>转换。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 smtClean="0"/>
              <a:t>Ray a;</a:t>
            </a:r>
          </a:p>
          <a:p>
            <a:r>
              <a:rPr lang="en-US" altLang="zh-CN" dirty="0" smtClean="0"/>
              <a:t>Line b;</a:t>
            </a:r>
          </a:p>
          <a:p>
            <a:r>
              <a:rPr lang="en-US" altLang="zh-CN" dirty="0" smtClean="0"/>
              <a:t>b = a;//</a:t>
            </a:r>
            <a:r>
              <a:rPr lang="zh-CN" altLang="en-US" dirty="0" smtClean="0">
                <a:solidFill>
                  <a:srgbClr val="00B050"/>
                </a:solidFill>
              </a:rPr>
              <a:t>合法，执行</a:t>
            </a:r>
            <a:r>
              <a:rPr lang="en-US" altLang="zh-CN" dirty="0" smtClean="0">
                <a:solidFill>
                  <a:srgbClr val="00B050"/>
                </a:solidFill>
              </a:rPr>
              <a:t>Line(a)</a:t>
            </a:r>
            <a:r>
              <a:rPr lang="zh-CN" altLang="en-US" dirty="0" smtClean="0">
                <a:solidFill>
                  <a:srgbClr val="00B050"/>
                </a:solidFill>
              </a:rPr>
              <a:t>转换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48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7507317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在一个类中定义了全部是默认参数的构造函数后，不能再定义重载构造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/>
              <a:t>Box(</a:t>
            </a:r>
            <a:r>
              <a:rPr lang="en-US" altLang="zh-CN" dirty="0" err="1"/>
              <a:t>int</a:t>
            </a:r>
            <a:r>
              <a:rPr lang="en-US" altLang="zh-CN" dirty="0"/>
              <a:t> =10,int =10,int =10);        </a:t>
            </a:r>
            <a:r>
              <a:rPr lang="en-US" altLang="zh-CN" dirty="0" smtClean="0"/>
              <a:t> 	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Box();                               </a:t>
            </a:r>
            <a:r>
              <a:rPr lang="en-US" altLang="zh-CN" dirty="0" smtClean="0"/>
              <a:t>			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Box(</a:t>
            </a:r>
            <a:r>
              <a:rPr lang="en-US" altLang="zh-CN" dirty="0" err="1"/>
              <a:t>int,int</a:t>
            </a:r>
            <a:r>
              <a:rPr lang="en-US" altLang="zh-CN" dirty="0"/>
              <a:t>);                        </a:t>
            </a:r>
            <a:r>
              <a:rPr lang="en-US" altLang="zh-CN" dirty="0" smtClean="0"/>
              <a:t>  		3</a:t>
            </a:r>
            <a:endParaRPr lang="en-US" altLang="zh-CN" dirty="0"/>
          </a:p>
          <a:p>
            <a:r>
              <a:rPr lang="zh-CN" altLang="en-US" dirty="0"/>
              <a:t>若有以下定义语句：</a:t>
            </a:r>
            <a:br>
              <a:rPr lang="zh-CN" altLang="en-US" dirty="0"/>
            </a:br>
            <a:r>
              <a:rPr lang="en-US" altLang="zh-CN" dirty="0"/>
              <a:t>Box box1;                 //</a:t>
            </a:r>
            <a:r>
              <a:rPr lang="zh-CN" altLang="en-US" dirty="0"/>
              <a:t>是调用上面的第一个默认参数的构造函数，还是第二个默认构造函数</a:t>
            </a:r>
            <a:br>
              <a:rPr lang="zh-CN" altLang="en-US" dirty="0"/>
            </a:br>
            <a:r>
              <a:rPr lang="en-US" altLang="zh-CN" dirty="0"/>
              <a:t>Box box2(15,30);          //</a:t>
            </a:r>
            <a:r>
              <a:rPr lang="zh-CN" altLang="en-US" dirty="0"/>
              <a:t>是调用上面的第一个默认参数的构造函数，还是第三个构造函数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49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812883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zh-CN" altLang="en-US" dirty="0" smtClean="0"/>
              <a:t>浮点型</a:t>
            </a:r>
            <a:endParaRPr lang="zh-CN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 lang="zh-CN"/>
            </a:pPr>
            <a:r>
              <a:rPr lang="zh-CN" altLang="en-US" dirty="0" smtClean="0"/>
              <a:t>浮点数也是离散的。</a:t>
            </a:r>
            <a:endParaRPr lang="en-US" altLang="zh-CN" dirty="0" smtClean="0"/>
          </a:p>
          <a:p>
            <a:pPr lvl="1">
              <a:defRPr lang="zh-CN"/>
            </a:pPr>
            <a:r>
              <a:rPr lang="zh-CN" altLang="en-US" dirty="0"/>
              <a:t>浮点数的内部表示也是二进制，比如</a:t>
            </a:r>
            <a:r>
              <a:rPr lang="en-US" altLang="zh-CN" dirty="0"/>
              <a:t>float</a:t>
            </a:r>
            <a:r>
              <a:rPr lang="zh-CN" altLang="en-US" dirty="0"/>
              <a:t>，一共</a:t>
            </a:r>
            <a:r>
              <a:rPr lang="en-US" altLang="zh-CN" dirty="0"/>
              <a:t>32</a:t>
            </a:r>
            <a:r>
              <a:rPr lang="zh-CN" altLang="en-US" dirty="0"/>
              <a:t>个二进制位，</a:t>
            </a:r>
            <a:r>
              <a:rPr lang="zh-CN" altLang="en-US" dirty="0" smtClean="0"/>
              <a:t>所以不可能</a:t>
            </a:r>
            <a:r>
              <a:rPr lang="zh-CN" altLang="en-US" dirty="0"/>
              <a:t>表示出超过</a:t>
            </a:r>
            <a:r>
              <a:rPr lang="en-US" altLang="zh-CN" dirty="0"/>
              <a:t>2^32</a:t>
            </a:r>
            <a:r>
              <a:rPr lang="zh-CN" altLang="en-US" dirty="0"/>
              <a:t>个数字。</a:t>
            </a:r>
            <a:endParaRPr lang="zh-CN" altLang="zh-CN" dirty="0"/>
          </a:p>
          <a:p>
            <a:pPr lvl="1">
              <a:defRPr lang="zh-CN"/>
            </a:pPr>
            <a:r>
              <a:rPr lang="en-US" altLang="zh-CN" dirty="0" smtClean="0"/>
              <a:t>IEEE 754</a:t>
            </a:r>
          </a:p>
          <a:p>
            <a:pPr>
              <a:defRPr lang="zh-CN"/>
            </a:pPr>
            <a:r>
              <a:rPr lang="zh-CN" altLang="en-US" dirty="0" smtClean="0"/>
              <a:t>浮点数的比较</a:t>
            </a:r>
            <a:endParaRPr lang="en-US" altLang="zh-CN" dirty="0" smtClean="0"/>
          </a:p>
          <a:p>
            <a:pPr lvl="1">
              <a:defRPr lang="zh-CN"/>
            </a:pPr>
            <a:r>
              <a:rPr lang="en-US" altLang="zh-CN" dirty="0" smtClean="0"/>
              <a:t>if (a == b)	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</a:p>
          <a:p>
            <a:pPr lvl="1">
              <a:defRPr lang="zh-CN"/>
            </a:pPr>
            <a:r>
              <a:rPr lang="en-US" altLang="zh-CN" dirty="0" smtClean="0"/>
              <a:t>if (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(a-b) &lt; FLT_EPSILON</a:t>
            </a:r>
            <a:r>
              <a:rPr lang="en-US" altLang="zh-CN" dirty="0"/>
              <a:t>)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O</a:t>
            </a:r>
          </a:p>
          <a:p>
            <a:pPr lvl="1">
              <a:defRPr lang="zh-CN"/>
            </a:pPr>
            <a:r>
              <a:rPr lang="en-US" altLang="zh-CN" dirty="0" smtClean="0"/>
              <a:t>if (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(a-b) &lt; DBL_EPSILON)	</a:t>
            </a:r>
            <a:r>
              <a:rPr lang="en-US" altLang="zh-CN" dirty="0" smtClean="0">
                <a:solidFill>
                  <a:srgbClr val="00B050"/>
                </a:solidFill>
              </a:rPr>
              <a:t>O</a:t>
            </a:r>
            <a:endParaRPr lang="zh-CN" dirty="0">
              <a:solidFill>
                <a:srgbClr val="00B05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</a:t>
            </a:fld>
            <a:endParaRPr kumimoji="0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028797"/>
      </p:ext>
    </p:extLst>
  </p:cSld>
  <p:clrMapOvr>
    <a:masterClrMapping/>
  </p:clrMapOvr>
  <p:transition advTm="57052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析构函数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没有返回值，名字是～</a:t>
            </a:r>
            <a:r>
              <a:rPr lang="en-US" altLang="zh-CN" dirty="0"/>
              <a:t>&lt;class name&gt;</a:t>
            </a:r>
            <a:r>
              <a:rPr lang="zh-CN" altLang="en-US" dirty="0"/>
              <a:t>，没有参数的函数是析构函数。构造函数可以有多个，析构函数只能有一个。</a:t>
            </a:r>
          </a:p>
          <a:p>
            <a:r>
              <a:rPr lang="zh-CN" altLang="en-US" dirty="0"/>
              <a:t>它的作用是销毁一个对象。</a:t>
            </a:r>
          </a:p>
          <a:p>
            <a:r>
              <a:rPr lang="zh-CN" altLang="en-US" dirty="0"/>
              <a:t>如果没有声明析构函数，编译器将合成默认析构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内置类型，释放其空间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类类型，调用其析构函数。</a:t>
            </a:r>
          </a:p>
          <a:p>
            <a:r>
              <a:rPr lang="zh-CN" altLang="en-US" dirty="0"/>
              <a:t>实际上，上面两步是编译器附加在任何析构函数最后的两步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显式调用的时候，析构函数相当于的一个普通的成员</a:t>
            </a:r>
            <a:r>
              <a:rPr lang="zh-CN" altLang="en-US" dirty="0" smtClean="0"/>
              <a:t>函数，只是单纯的执行函数体中的语句，不会销毁对象。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50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5007705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malloc</a:t>
            </a:r>
            <a:r>
              <a:rPr lang="en-US" altLang="zh-CN" dirty="0" smtClean="0"/>
              <a:t>/free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new/delete</a:t>
            </a:r>
            <a:r>
              <a:rPr lang="zh-CN" altLang="en-US" dirty="0" smtClean="0"/>
              <a:t>的区别在于</a:t>
            </a:r>
            <a:endParaRPr lang="en-US" altLang="zh-CN" dirty="0" smtClean="0"/>
          </a:p>
          <a:p>
            <a:r>
              <a:rPr lang="zh-CN" altLang="en-US" dirty="0" smtClean="0"/>
              <a:t>前者只涉及内存分配</a:t>
            </a:r>
            <a:endParaRPr lang="en-US" altLang="zh-CN" dirty="0" smtClean="0"/>
          </a:p>
          <a:p>
            <a:r>
              <a:rPr lang="zh-CN" altLang="en-US" dirty="0" smtClean="0"/>
              <a:t>后者不仅分配</a:t>
            </a:r>
            <a:r>
              <a:rPr lang="en-US" altLang="zh-CN" dirty="0" smtClean="0"/>
              <a:t>/</a:t>
            </a:r>
            <a:r>
              <a:rPr lang="zh-CN" altLang="en-US" dirty="0" smtClean="0"/>
              <a:t>释放空间，还要创建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销毁对象。</a:t>
            </a:r>
            <a:endParaRPr lang="en-US" altLang="zh-CN" dirty="0" smtClean="0"/>
          </a:p>
          <a:p>
            <a:r>
              <a:rPr lang="en-US" altLang="zh-CN" dirty="0" smtClean="0"/>
              <a:t>new</a:t>
            </a:r>
            <a:r>
              <a:rPr lang="zh-CN" altLang="en-US" dirty="0" smtClean="0"/>
              <a:t>运算符首先分配对象占据的空间，然后在其上调用构造函数；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首先完成对象本身的销毁步骤，然后释放空间。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51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0308422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不仅提供了对函数的重载，也提供了对运算符的重载。运算符可以视为特殊的函数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双目运算符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 </a:t>
            </a:r>
            <a:r>
              <a:rPr lang="en-US" altLang="zh-CN" dirty="0"/>
              <a:t>Time::operator-(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a);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Time::operator-(</a:t>
            </a:r>
            <a:r>
              <a:rPr lang="en-US" altLang="zh-CN" dirty="0" err="1"/>
              <a:t>const</a:t>
            </a:r>
            <a:r>
              <a:rPr lang="en-US" altLang="zh-CN" dirty="0"/>
              <a:t> Time &amp;a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单目运算符</a:t>
            </a:r>
            <a:endParaRPr lang="en-US" altLang="zh-CN" dirty="0" smtClean="0"/>
          </a:p>
          <a:p>
            <a:pPr lvl="1"/>
            <a:r>
              <a:rPr lang="en-US" altLang="zh-CN" dirty="0"/>
              <a:t>_</a:t>
            </a:r>
            <a:r>
              <a:rPr lang="en-US" altLang="zh-CN" dirty="0" err="1"/>
              <a:t>Tp</a:t>
            </a:r>
            <a:r>
              <a:rPr lang="en-US" altLang="zh-CN" dirty="0"/>
              <a:t> &amp; </a:t>
            </a:r>
            <a:r>
              <a:rPr lang="en-US" altLang="zh-CN" dirty="0" err="1" smtClean="0"/>
              <a:t>ObjectArray</a:t>
            </a:r>
            <a:r>
              <a:rPr lang="en-US" altLang="zh-CN" dirty="0" smtClean="0"/>
              <a:t>::operator</a:t>
            </a:r>
            <a:r>
              <a:rPr lang="en-US" altLang="zh-CN" dirty="0"/>
              <a:t>[](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ObjectIndex</a:t>
            </a:r>
            <a:r>
              <a:rPr lang="en-US" altLang="zh-CN" dirty="0"/>
              <a:t> &amp;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特别</a:t>
            </a:r>
            <a:r>
              <a:rPr lang="zh-CN" altLang="en-US" dirty="0"/>
              <a:t>的运算符重载：</a:t>
            </a:r>
            <a:r>
              <a:rPr lang="en-US" altLang="zh-CN" dirty="0"/>
              <a:t>++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52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7070533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还有一类特殊的运算符也可以被重载：</a:t>
            </a:r>
          </a:p>
          <a:p>
            <a:r>
              <a:rPr lang="en-US" altLang="zh-CN" dirty="0" err="1"/>
              <a:t>opetator</a:t>
            </a:r>
            <a:r>
              <a:rPr lang="en-US" altLang="zh-CN" dirty="0"/>
              <a:t> T()</a:t>
            </a:r>
            <a:br>
              <a:rPr lang="en-US" altLang="zh-CN" dirty="0"/>
            </a:br>
            <a:r>
              <a:rPr lang="en-US" altLang="zh-CN" dirty="0"/>
              <a:t>operator </a:t>
            </a:r>
            <a:r>
              <a:rPr lang="en-US" altLang="zh-CN" dirty="0" err="1"/>
              <a:t>int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operator xxx();</a:t>
            </a:r>
          </a:p>
          <a:p>
            <a:r>
              <a:rPr lang="zh-CN" altLang="en-US" dirty="0"/>
              <a:t>这样的运算符必须是某个类的成员函数，它为这个类提供向特定类型的隐式类型转换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更多的很多情况下，运算符重载是一个复杂的工程。在你真正掌握重载之前，请慎用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53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6674351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运算符重载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转换函数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class A{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double a;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operator double(){</a:t>
            </a:r>
            <a:r>
              <a:rPr lang="en-US" altLang="zh-CN" sz="240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dirty="0" smtClean="0">
                <a:solidFill>
                  <a:srgbClr val="00B050"/>
                </a:solidFill>
              </a:rPr>
              <a:t>无返回值类型，无参数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return a;</a:t>
            </a:r>
          </a:p>
          <a:p>
            <a:pPr marL="0" indent="0"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buNone/>
            </a:pPr>
            <a:r>
              <a:rPr lang="en-US" altLang="zh-CN" sz="2400" dirty="0" smtClean="0"/>
              <a:t>};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 smtClean="0"/>
              <a:t>Double b;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b = a + 1.0;</a:t>
            </a:r>
            <a:r>
              <a:rPr lang="en-US" altLang="zh-CN" sz="2400" dirty="0" smtClean="0">
                <a:solidFill>
                  <a:srgbClr val="00B050"/>
                </a:solidFill>
              </a:rPr>
              <a:t>//a</a:t>
            </a:r>
            <a:r>
              <a:rPr lang="zh-CN" altLang="en-US" sz="2400" dirty="0" smtClean="0">
                <a:solidFill>
                  <a:srgbClr val="00B050"/>
                </a:solidFill>
              </a:rPr>
              <a:t>将被隐式转换为</a:t>
            </a:r>
            <a:r>
              <a:rPr lang="en-US" altLang="zh-CN" sz="2400" dirty="0" smtClean="0">
                <a:solidFill>
                  <a:srgbClr val="00B050"/>
                </a:solidFill>
              </a:rPr>
              <a:t>double</a:t>
            </a:r>
            <a:r>
              <a:rPr lang="zh-CN" altLang="en-US" sz="2400" dirty="0" smtClean="0">
                <a:solidFill>
                  <a:srgbClr val="00B050"/>
                </a:solidFill>
              </a:rPr>
              <a:t>类型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54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126227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继承与派生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语言中，一个</a:t>
            </a:r>
            <a:r>
              <a:rPr lang="zh-CN" altLang="en-US" dirty="0">
                <a:hlinkClick r:id="rId2"/>
              </a:rPr>
              <a:t>派生类</a:t>
            </a:r>
            <a:r>
              <a:rPr lang="zh-CN" altLang="en-US" dirty="0"/>
              <a:t>可以从一个</a:t>
            </a:r>
            <a:r>
              <a:rPr lang="zh-CN" altLang="en-US" dirty="0">
                <a:hlinkClick r:id="rId3"/>
              </a:rPr>
              <a:t>基类</a:t>
            </a:r>
            <a:r>
              <a:rPr lang="zh-CN" altLang="en-US" dirty="0"/>
              <a:t>派生，也可以从多个基类派生。从一个</a:t>
            </a:r>
            <a:r>
              <a:rPr lang="zh-CN" altLang="en-US" dirty="0">
                <a:hlinkClick r:id="rId3"/>
              </a:rPr>
              <a:t>基类</a:t>
            </a:r>
            <a:r>
              <a:rPr lang="zh-CN" altLang="en-US" dirty="0"/>
              <a:t>派生的继承称为单继承；从多个基类派生的继承称为</a:t>
            </a:r>
            <a:r>
              <a:rPr lang="zh-CN" altLang="en-US" dirty="0">
                <a:hlinkClick r:id="rId4"/>
              </a:rPr>
              <a:t>多继承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继承的定义格式如下：</a:t>
            </a:r>
          </a:p>
          <a:p>
            <a:r>
              <a:rPr lang="en-US" altLang="zh-CN" dirty="0"/>
              <a:t>class &lt;</a:t>
            </a:r>
            <a:r>
              <a:rPr lang="zh-CN" altLang="en-US" dirty="0"/>
              <a:t>派生类名</a:t>
            </a:r>
            <a:r>
              <a:rPr lang="en-US" altLang="zh-CN" dirty="0"/>
              <a:t>&gt;:&lt;</a:t>
            </a:r>
            <a:r>
              <a:rPr lang="zh-CN" altLang="en-US" dirty="0"/>
              <a:t>继承方式</a:t>
            </a:r>
            <a:r>
              <a:rPr lang="en-US" altLang="zh-CN" dirty="0"/>
              <a:t>&gt;&lt;</a:t>
            </a:r>
            <a:r>
              <a:rPr lang="zh-CN" altLang="en-US" dirty="0"/>
              <a:t>基类名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派生类新定义成员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};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class</a:t>
            </a:r>
            <a:r>
              <a:rPr lang="zh-CN" altLang="en-US" dirty="0"/>
              <a:t>是关键词，</a:t>
            </a:r>
            <a:r>
              <a:rPr lang="en-US" altLang="zh-CN" dirty="0"/>
              <a:t>&lt;</a:t>
            </a:r>
            <a:r>
              <a:rPr lang="zh-CN" altLang="en-US" dirty="0"/>
              <a:t>派生类名</a:t>
            </a:r>
            <a:r>
              <a:rPr lang="en-US" altLang="zh-CN" dirty="0"/>
              <a:t>&gt;</a:t>
            </a:r>
            <a:r>
              <a:rPr lang="zh-CN" altLang="en-US" dirty="0"/>
              <a:t>是新定义的一个类的名字，它是从</a:t>
            </a:r>
            <a:r>
              <a:rPr lang="en-US" altLang="zh-CN" dirty="0"/>
              <a:t>&lt;</a:t>
            </a:r>
            <a:r>
              <a:rPr lang="zh-CN" altLang="en-US" dirty="0"/>
              <a:t>基类名</a:t>
            </a:r>
            <a:r>
              <a:rPr lang="en-US" altLang="zh-CN" dirty="0"/>
              <a:t>&gt;</a:t>
            </a:r>
            <a:r>
              <a:rPr lang="zh-CN" altLang="en-US" dirty="0"/>
              <a:t>中派生的，并且按指定的</a:t>
            </a:r>
            <a:r>
              <a:rPr lang="en-US" altLang="zh-CN" dirty="0"/>
              <a:t>&lt;</a:t>
            </a:r>
            <a:r>
              <a:rPr lang="zh-CN" altLang="en-US" dirty="0"/>
              <a:t>继承方式</a:t>
            </a:r>
            <a:r>
              <a:rPr lang="en-US" altLang="zh-CN" dirty="0"/>
              <a:t>&gt;</a:t>
            </a:r>
            <a:r>
              <a:rPr lang="zh-CN" altLang="en-US" dirty="0"/>
              <a:t>派生的。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55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7362181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继承方式与派生类属性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941958"/>
              </p:ext>
            </p:extLst>
          </p:nvPr>
        </p:nvGraphicFramePr>
        <p:xfrm>
          <a:off x="762000" y="1597023"/>
          <a:ext cx="8077200" cy="428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107006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               基类属性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继承方式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00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r>
                        <a:rPr lang="zh-CN" altLang="en-US" dirty="0" smtClean="0"/>
                        <a:t>继承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protected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不可见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0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Private</a:t>
                      </a:r>
                      <a:r>
                        <a:rPr lang="zh-CN" altLang="en-US" dirty="0" smtClean="0"/>
                        <a:t>继承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Private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Private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不可见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0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Protected</a:t>
                      </a:r>
                      <a:r>
                        <a:rPr lang="zh-CN" altLang="en-US" dirty="0" smtClean="0"/>
                        <a:t>继承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protected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Protected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不可见</a:t>
                      </a:r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56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3872534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继承与派生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MobileState</a:t>
            </a:r>
            <a:r>
              <a:rPr lang="en-US" altLang="zh-CN" dirty="0"/>
              <a:t>: public </a:t>
            </a:r>
            <a:r>
              <a:rPr lang="en-US" altLang="zh-CN" dirty="0" err="1" smtClean="0"/>
              <a:t>BaseState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	void </a:t>
            </a:r>
            <a:r>
              <a:rPr lang="en-US" altLang="zh-CN" dirty="0" err="1"/>
              <a:t>UpdateVel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Vector &amp; </a:t>
            </a:r>
            <a:r>
              <a:rPr lang="en-US" altLang="zh-CN" dirty="0" err="1"/>
              <a:t>vel</a:t>
            </a:r>
            <a:r>
              <a:rPr lang="en-US" altLang="zh-CN" dirty="0"/>
              <a:t> , </a:t>
            </a:r>
            <a:r>
              <a:rPr lang="en-US" altLang="zh-CN" dirty="0" err="1"/>
              <a:t>int</a:t>
            </a:r>
            <a:r>
              <a:rPr lang="en-US" altLang="zh-CN" dirty="0"/>
              <a:t> delay = 0, double </a:t>
            </a:r>
            <a:r>
              <a:rPr lang="en-US" altLang="zh-CN" dirty="0" err="1"/>
              <a:t>conf</a:t>
            </a:r>
            <a:r>
              <a:rPr lang="en-US" altLang="zh-CN" dirty="0"/>
              <a:t> = 1);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Vector &amp; </a:t>
            </a:r>
            <a:r>
              <a:rPr lang="en-US" altLang="zh-CN" dirty="0" err="1"/>
              <a:t>GetVel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mVel.mValue</a:t>
            </a:r>
            <a:r>
              <a:rPr lang="en-US" altLang="zh-CN" dirty="0"/>
              <a:t>; }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GetVelDelay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 return </a:t>
            </a:r>
            <a:r>
              <a:rPr lang="en-US" altLang="zh-CN" dirty="0" err="1"/>
              <a:t>mVel.mCycleDelay</a:t>
            </a:r>
            <a:r>
              <a:rPr lang="en-US" altLang="zh-CN" dirty="0"/>
              <a:t>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	……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57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8663061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继承与派生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前面定义了</a:t>
            </a:r>
            <a:r>
              <a:rPr lang="en-US" altLang="zh-CN" dirty="0" err="1" smtClean="0"/>
              <a:t>BaseState</a:t>
            </a:r>
            <a:r>
              <a:rPr lang="zh-CN" altLang="en-US" dirty="0" smtClean="0"/>
              <a:t>类的一个派生类</a:t>
            </a:r>
            <a:r>
              <a:rPr lang="en-US" altLang="zh-CN" dirty="0" err="1" smtClean="0"/>
              <a:t>MobileState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BaseState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MobileState</a:t>
            </a:r>
            <a:r>
              <a:rPr lang="zh-CN" altLang="en-US" dirty="0" smtClean="0"/>
              <a:t>的基类。</a:t>
            </a:r>
            <a:endParaRPr lang="en-US" altLang="zh-CN" dirty="0" smtClean="0"/>
          </a:p>
          <a:p>
            <a:r>
              <a:rPr lang="zh-CN" altLang="en-US" dirty="0"/>
              <a:t>它将</a:t>
            </a:r>
            <a:r>
              <a:rPr lang="zh-CN" altLang="en-US" dirty="0" smtClean="0"/>
              <a:t>获得</a:t>
            </a:r>
            <a:r>
              <a:rPr lang="en-US" altLang="zh-CN" dirty="0" err="1"/>
              <a:t>BaseState</a:t>
            </a:r>
            <a:r>
              <a:rPr lang="zh-CN" altLang="en-US" dirty="0" smtClean="0"/>
              <a:t>类</a:t>
            </a:r>
            <a:r>
              <a:rPr lang="zh-CN" altLang="en-US" dirty="0"/>
              <a:t>的一切成员，还另外附加</a:t>
            </a:r>
            <a:r>
              <a:rPr lang="zh-CN" altLang="en-US" dirty="0" smtClean="0"/>
              <a:t>了很多</a:t>
            </a:r>
            <a:r>
              <a:rPr lang="en-US" altLang="zh-CN" dirty="0" err="1" smtClean="0"/>
              <a:t>Vel</a:t>
            </a:r>
            <a:r>
              <a:rPr lang="zh-CN" altLang="en-US" dirty="0" smtClean="0"/>
              <a:t>相关的成员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“一切成员”</a:t>
            </a:r>
            <a:r>
              <a:rPr lang="zh-CN" altLang="en-US" dirty="0"/>
              <a:t>，不包括基类的构造函数、析构函数、</a:t>
            </a:r>
            <a:r>
              <a:rPr lang="en-US" altLang="zh-CN" dirty="0"/>
              <a:t>new</a:t>
            </a:r>
            <a:r>
              <a:rPr lang="zh-CN" altLang="en-US" dirty="0"/>
              <a:t>运算符和</a:t>
            </a:r>
            <a:r>
              <a:rPr lang="en-US" altLang="zh-CN" dirty="0"/>
              <a:t>=</a:t>
            </a:r>
            <a:r>
              <a:rPr lang="zh-CN" altLang="en-US" dirty="0"/>
              <a:t>运算符。但派生类中可以访问他们。</a:t>
            </a:r>
          </a:p>
          <a:p>
            <a:r>
              <a:rPr lang="zh-CN" altLang="en-US" dirty="0"/>
              <a:t>派生类对象可以隐式转换为基类类型；</a:t>
            </a:r>
            <a:br>
              <a:rPr lang="zh-CN" altLang="en-US" dirty="0"/>
            </a:br>
            <a:r>
              <a:rPr lang="zh-CN" altLang="en-US" dirty="0"/>
              <a:t>派生类类型的指针可以隐式转换为基类类型的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en-US" altLang="zh-CN" dirty="0" err="1" smtClean="0"/>
              <a:t>BaseState</a:t>
            </a:r>
            <a:r>
              <a:rPr lang="en-US" altLang="zh-CN" dirty="0" smtClean="0"/>
              <a:t> * object = new </a:t>
            </a:r>
            <a:r>
              <a:rPr lang="en-US" altLang="zh-CN" dirty="0" err="1" smtClean="0"/>
              <a:t>MobileState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58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2882976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虚函数与多态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在声明某个成员函数时加上</a:t>
            </a:r>
            <a:r>
              <a:rPr lang="en-US" altLang="zh-CN" dirty="0"/>
              <a:t>virtual</a:t>
            </a:r>
            <a:r>
              <a:rPr lang="zh-CN" altLang="en-US" dirty="0"/>
              <a:t>修饰符，表示允许派生类重载该函数；在声明析构函数时加上</a:t>
            </a:r>
            <a:r>
              <a:rPr lang="en-US" altLang="zh-CN" dirty="0"/>
              <a:t>virtual</a:t>
            </a:r>
            <a:r>
              <a:rPr lang="zh-CN" altLang="en-US" dirty="0"/>
              <a:t>修饰符，产生特殊效果。</a:t>
            </a:r>
          </a:p>
          <a:p>
            <a:r>
              <a:rPr lang="en-US" altLang="zh-CN" dirty="0" smtClean="0"/>
              <a:t>class Client 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virtual ~Client();</a:t>
            </a:r>
            <a:br>
              <a:rPr lang="en-US" altLang="zh-CN" dirty="0"/>
            </a:br>
            <a:r>
              <a:rPr lang="en-US" altLang="zh-CN" dirty="0"/>
              <a:t>	virtual void </a:t>
            </a:r>
            <a:r>
              <a:rPr lang="en-US" altLang="zh-CN" dirty="0" err="1" smtClean="0"/>
              <a:t>RunNormal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	……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59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284271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zh-CN"/>
            </a:pPr>
            <a:r>
              <a:rPr lang="zh-CN" altLang="en-US" dirty="0" smtClean="0"/>
              <a:t>其它类型</a:t>
            </a:r>
            <a:endParaRPr lang="zh-CN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55576" y="1579909"/>
            <a:ext cx="8077200" cy="4297363"/>
          </a:xfrm>
        </p:spPr>
        <p:txBody>
          <a:bodyPr>
            <a:normAutofit fontScale="92500" lnSpcReduction="20000"/>
          </a:bodyPr>
          <a:lstStyle/>
          <a:p>
            <a:pPr>
              <a:defRPr lang="zh-CN"/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Bool</a:t>
            </a:r>
            <a:endParaRPr lang="en-US" altLang="zh-CN" dirty="0" smtClean="0"/>
          </a:p>
          <a:p>
            <a:pPr>
              <a:defRPr lang="zh-CN"/>
            </a:pPr>
            <a:r>
              <a:rPr lang="en-US" altLang="zh-CN" dirty="0" smtClean="0"/>
              <a:t>float</a:t>
            </a:r>
            <a:r>
              <a:rPr lang="en-US" altLang="zh-CN" dirty="0" smtClean="0">
                <a:solidFill>
                  <a:srgbClr val="FF0000"/>
                </a:solidFill>
              </a:rPr>
              <a:t> _Complex </a:t>
            </a:r>
            <a:r>
              <a:rPr lang="en-US" altLang="zh-CN" dirty="0" smtClean="0"/>
              <a:t>/ double </a:t>
            </a:r>
            <a:r>
              <a:rPr lang="en-US" altLang="zh-CN" dirty="0" smtClean="0">
                <a:solidFill>
                  <a:srgbClr val="FF0000"/>
                </a:solidFill>
              </a:rPr>
              <a:t>_Complex</a:t>
            </a:r>
            <a:r>
              <a:rPr lang="zh-CN" altLang="en-US" dirty="0" smtClean="0"/>
              <a:t>（复数）</a:t>
            </a:r>
            <a:endParaRPr lang="en-US" altLang="zh-CN" dirty="0" smtClean="0"/>
          </a:p>
          <a:p>
            <a:pPr marL="0" indent="0">
              <a:buNone/>
              <a:defRPr lang="zh-CN"/>
            </a:pPr>
            <a:r>
              <a:rPr lang="en-US" altLang="zh-CN" dirty="0"/>
              <a:t> </a:t>
            </a:r>
            <a:r>
              <a:rPr lang="en-US" altLang="zh-CN" dirty="0" smtClean="0"/>
              <a:t>   ——c99</a:t>
            </a:r>
          </a:p>
          <a:p>
            <a:pPr>
              <a:defRPr lang="zh-CN"/>
            </a:pPr>
            <a:r>
              <a:rPr lang="zh-CN" altLang="en-US" dirty="0" smtClean="0"/>
              <a:t>衍生类型</a:t>
            </a:r>
            <a:endParaRPr lang="en-US" altLang="zh-CN" dirty="0" smtClean="0"/>
          </a:p>
          <a:p>
            <a:pPr lvl="1">
              <a:defRPr lang="zh-CN"/>
            </a:pPr>
            <a:r>
              <a:rPr lang="en-US" altLang="zh-CN" dirty="0" smtClean="0"/>
              <a:t>array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pointer</a:t>
            </a:r>
          </a:p>
          <a:p>
            <a:pPr>
              <a:defRPr lang="zh-CN"/>
            </a:pPr>
            <a:r>
              <a:rPr lang="zh-CN" altLang="en-US" dirty="0" smtClean="0"/>
              <a:t>类型限定符</a:t>
            </a:r>
            <a:endParaRPr lang="en-US" altLang="zh-CN" dirty="0" smtClean="0"/>
          </a:p>
          <a:p>
            <a:pPr lvl="1">
              <a:defRPr lang="zh-CN"/>
            </a:pPr>
            <a:r>
              <a:rPr lang="en-US" altLang="zh-CN" dirty="0" err="1" smtClean="0"/>
              <a:t>const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restrict</a:t>
            </a:r>
          </a:p>
          <a:p>
            <a:pPr>
              <a:defRPr lang="zh-CN"/>
            </a:pPr>
            <a:r>
              <a:rPr lang="en-US" altLang="zh-CN" dirty="0"/>
              <a:t>void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>
              <a:defRPr lang="zh-CN"/>
            </a:pPr>
            <a:r>
              <a:rPr lang="zh-CN" altLang="en-US" dirty="0"/>
              <a:t>取值集合为空集的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6</a:t>
            </a:fld>
            <a:endParaRPr kumimoji="0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847344"/>
      </p:ext>
    </p:extLst>
  </p:cSld>
  <p:clrMapOvr>
    <a:masterClrMapping/>
  </p:clrMapOvr>
  <p:transition advTm="31136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虚函数与多态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client</a:t>
            </a:r>
            <a:r>
              <a:rPr lang="en-US" altLang="zh-CN" dirty="0" smtClean="0"/>
              <a:t> </a:t>
            </a:r>
            <a:r>
              <a:rPr lang="en-US" altLang="zh-CN" dirty="0"/>
              <a:t>= new Player</a:t>
            </a:r>
            <a:r>
              <a:rPr lang="en-US" altLang="zh-CN" dirty="0" smtClean="0"/>
              <a:t>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client-&gt;</a:t>
            </a:r>
            <a:r>
              <a:rPr lang="en-US" altLang="zh-CN" dirty="0" err="1"/>
              <a:t>RunNormal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virtual void Run() = 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60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928320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Agent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	friend class Client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	……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</a:p>
          <a:p>
            <a:r>
              <a:rPr lang="zh-CN" altLang="en-US" dirty="0"/>
              <a:t>友元是一个声明。友元不是类的成员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61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7916341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Q&amp;A</a:t>
            </a:r>
            <a:endParaRPr lang="zh-CN" sz="5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62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41646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Union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union a{</a:t>
            </a:r>
          </a:p>
          <a:p>
            <a:pPr marL="0" indent="0">
              <a:buNone/>
            </a:pPr>
            <a:r>
              <a:rPr lang="en-US" altLang="zh-CN" dirty="0" smtClean="0"/>
              <a:t>double x;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公用一个内存位置，同一时间只能保存一个成员。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7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42610389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Volatile</a:t>
            </a:r>
            <a:r>
              <a:rPr lang="zh-CN" altLang="en-US" dirty="0" smtClean="0"/>
              <a:t>限定符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提醒编译器它后面所定义的变量随时都有可能改变，因此编译后的程序每次需要存储或读取这个变量的时候，都会直接从变量地址中读取数据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没有</a:t>
            </a:r>
            <a:r>
              <a:rPr lang="en-US" altLang="zh-CN" dirty="0"/>
              <a:t>volatile</a:t>
            </a:r>
            <a:r>
              <a:rPr lang="zh-CN" altLang="en-US" dirty="0"/>
              <a:t>关键字，则编译器可能优化读取和存储，可能暂时使用寄存器中的值，如果这个变量由别的程序更新了的话，将出现不一致的现象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8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959565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Volatile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short flag;</a:t>
            </a:r>
            <a:br>
              <a:rPr lang="en-US" altLang="zh-CN" dirty="0"/>
            </a:br>
            <a:r>
              <a:rPr lang="en-US" altLang="zh-CN" dirty="0"/>
              <a:t>void test()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	do1();</a:t>
            </a:r>
            <a:br>
              <a:rPr lang="en-US" altLang="zh-CN" dirty="0"/>
            </a:br>
            <a:r>
              <a:rPr lang="en-US" altLang="zh-CN" dirty="0"/>
              <a:t>	while(flag</a:t>
            </a:r>
            <a:r>
              <a:rPr lang="en-US" altLang="zh-CN" dirty="0" smtClean="0"/>
              <a:t>==0);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do2();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9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7726034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  <p:tag name="TIMING" val="|3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6052</Words>
  <Application>Microsoft Office PowerPoint</Application>
  <PresentationFormat>全屏显示(4:3)</PresentationFormat>
  <Paragraphs>672</Paragraphs>
  <Slides>62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8" baseType="lpstr">
      <vt:lpstr>宋体</vt:lpstr>
      <vt:lpstr>Arial</vt:lpstr>
      <vt:lpstr>Calibri</vt:lpstr>
      <vt:lpstr>Georgia</vt:lpstr>
      <vt:lpstr>Wingdings</vt:lpstr>
      <vt:lpstr>培训</vt:lpstr>
      <vt:lpstr>C++</vt:lpstr>
      <vt:lpstr>课程适用性</vt:lpstr>
      <vt:lpstr>C语言复习</vt:lpstr>
      <vt:lpstr>整型</vt:lpstr>
      <vt:lpstr>浮点型</vt:lpstr>
      <vt:lpstr>其它类型</vt:lpstr>
      <vt:lpstr>Union类型</vt:lpstr>
      <vt:lpstr>Volatile限定符</vt:lpstr>
      <vt:lpstr>Volatile代码示例</vt:lpstr>
      <vt:lpstr>Volatile代码示例</vt:lpstr>
      <vt:lpstr>Const限定符</vt:lpstr>
      <vt:lpstr>Const限定符</vt:lpstr>
      <vt:lpstr>Restrict限定符</vt:lpstr>
      <vt:lpstr>指针</vt:lpstr>
      <vt:lpstr>const和#define定义常量的异同</vt:lpstr>
      <vt:lpstr>#define</vt:lpstr>
      <vt:lpstr>预编译指令</vt:lpstr>
      <vt:lpstr>预编译指令</vt:lpstr>
      <vt:lpstr>其它</vt:lpstr>
      <vt:lpstr>堆、栈图示</vt:lpstr>
      <vt:lpstr>C++标签</vt:lpstr>
      <vt:lpstr>即时声明</vt:lpstr>
      <vt:lpstr>引用</vt:lpstr>
      <vt:lpstr>引用</vt:lpstr>
      <vt:lpstr>左值与右值</vt:lpstr>
      <vt:lpstr>i++与++i编译器实现</vt:lpstr>
      <vt:lpstr>类型转换</vt:lpstr>
      <vt:lpstr>Const_cast&lt;type&gt;解析</vt:lpstr>
      <vt:lpstr>输入输出</vt:lpstr>
      <vt:lpstr>形参默认值</vt:lpstr>
      <vt:lpstr>形参默认值</vt:lpstr>
      <vt:lpstr>函数重载</vt:lpstr>
      <vt:lpstr>new和delete运算符</vt:lpstr>
      <vt:lpstr>面向对象的C++</vt:lpstr>
      <vt:lpstr>类</vt:lpstr>
      <vt:lpstr>成员属性</vt:lpstr>
      <vt:lpstr>静态成员</vt:lpstr>
      <vt:lpstr>静态成员</vt:lpstr>
      <vt:lpstr>一个著名的类</vt:lpstr>
      <vt:lpstr>成员函数的定义</vt:lpstr>
      <vt:lpstr>this指针</vt:lpstr>
      <vt:lpstr>成员函数的const属性</vt:lpstr>
      <vt:lpstr>构造函数</vt:lpstr>
      <vt:lpstr>构造函数</vt:lpstr>
      <vt:lpstr>构造函数</vt:lpstr>
      <vt:lpstr>构造函数</vt:lpstr>
      <vt:lpstr>补充：singleton模式</vt:lpstr>
      <vt:lpstr>构造函数</vt:lpstr>
      <vt:lpstr>构造函数</vt:lpstr>
      <vt:lpstr>析构函数</vt:lpstr>
      <vt:lpstr>new和delete运算符</vt:lpstr>
      <vt:lpstr>运算符重载</vt:lpstr>
      <vt:lpstr>运算符重载</vt:lpstr>
      <vt:lpstr>运算符重载—转换函数</vt:lpstr>
      <vt:lpstr>继承与派生</vt:lpstr>
      <vt:lpstr>继承方式与派生类属性</vt:lpstr>
      <vt:lpstr>继承与派生</vt:lpstr>
      <vt:lpstr>继承与派生</vt:lpstr>
      <vt:lpstr>虚函数与多态</vt:lpstr>
      <vt:lpstr>虚函数与多态</vt:lpstr>
      <vt:lpstr>友元</vt:lpstr>
      <vt:lpstr>Q&amp;A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2012-07-09T06:37:04Z</dcterms:created>
  <dcterms:modified xsi:type="dcterms:W3CDTF">2014-07-07T08:58:03Z</dcterms:modified>
</cp:coreProperties>
</file>