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87" r:id="rId5"/>
    <p:sldId id="279" r:id="rId6"/>
    <p:sldId id="288" r:id="rId7"/>
    <p:sldId id="294" r:id="rId8"/>
    <p:sldId id="260" r:id="rId9"/>
    <p:sldId id="261" r:id="rId10"/>
    <p:sldId id="289" r:id="rId11"/>
    <p:sldId id="262" r:id="rId12"/>
    <p:sldId id="290" r:id="rId13"/>
    <p:sldId id="291" r:id="rId14"/>
    <p:sldId id="292" r:id="rId15"/>
    <p:sldId id="264" r:id="rId16"/>
    <p:sldId id="263" r:id="rId17"/>
    <p:sldId id="293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703CF2-4358-4CF8-BC55-2F152391E0AC}">
          <p14:sldIdLst>
            <p14:sldId id="256"/>
            <p14:sldId id="258"/>
            <p14:sldId id="257"/>
            <p14:sldId id="287"/>
            <p14:sldId id="279"/>
            <p14:sldId id="288"/>
            <p14:sldId id="294"/>
            <p14:sldId id="260"/>
            <p14:sldId id="261"/>
            <p14:sldId id="289"/>
          </p14:sldIdLst>
        </p14:section>
        <p14:section name="无标题节" id="{DF2B5887-C995-4117-9B5F-01D90CD0DF07}">
          <p14:sldIdLst>
            <p14:sldId id="262"/>
            <p14:sldId id="290"/>
            <p14:sldId id="291"/>
            <p14:sldId id="292"/>
            <p14:sldId id="264"/>
            <p14:sldId id="263"/>
            <p14:sldId id="29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政鑫" initials="杨" lastIdx="1" clrIdx="0">
    <p:extLst>
      <p:ext uri="{19B8F6BF-5375-455C-9EA6-DF929625EA0E}">
        <p15:presenceInfo xmlns:p15="http://schemas.microsoft.com/office/powerpoint/2012/main" userId="94db8b0fc196c6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BD7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752" autoAdjust="0"/>
  </p:normalViewPr>
  <p:slideViewPr>
    <p:cSldViewPr snapToGrid="0">
      <p:cViewPr varScale="1">
        <p:scale>
          <a:sx n="52" d="100"/>
          <a:sy n="52" d="100"/>
        </p:scale>
        <p:origin x="165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0055-D8C1-4C39-A105-F712CB1F8E5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43128-EF13-4FB5-B241-5B07803C2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0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qiankun.com/article/156490130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93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是数据库存储引擎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Serializable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sɪˌriəˌlaɪzəbl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83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比如传播行为也是</a:t>
            </a:r>
            <a:r>
              <a:rPr lang="en-US" altLang="zh-CN" dirty="0"/>
              <a:t>Spring</a:t>
            </a:r>
            <a:r>
              <a:rPr lang="zh-CN" altLang="en-US"/>
              <a:t>对事务的支持，原生事务是没有的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3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事务由事务开始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(begin transaction)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和事务结束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(end transaction)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之间执行的全体操作组成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7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Transaction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trænˈzækʃn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5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Rollback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rəʊlbæk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1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2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事务具有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个属性：原子性、一致性、隔离性、持续性。这四个属性通常称为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ACID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特性。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Atomicity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[ˌ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atəˈmɪsɪti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Consistency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kənˈsɪstənsi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br>
              <a:rPr lang="en-US" altLang="zh-CN" dirty="0"/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Isolation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[ˌ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aɪsəˈleɪʃn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Durability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[ˌ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djʊərəˈbɪləti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1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脏读就是你给别人转钱，别人收到了你的转账，你只要</a:t>
            </a:r>
            <a:r>
              <a:rPr lang="en-US" altLang="zh-CN" b="1" dirty="0"/>
              <a:t>rollback</a:t>
            </a:r>
            <a:r>
              <a:rPr lang="zh-CN" altLang="en-US" b="1" dirty="0"/>
              <a:t>一下，你转的钱就会回来</a:t>
            </a:r>
            <a:endParaRPr lang="en-US" altLang="zh-CN" b="1" dirty="0"/>
          </a:p>
          <a:p>
            <a:r>
              <a:rPr lang="zh-CN" altLang="en-US" b="1" dirty="0"/>
              <a:t>不可重复读：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左边客户端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commit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提交之后，但是此时右边客户端的事务还没有提交，可是此时右边客户端的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lucy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钱变成了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4500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元，</a:t>
            </a:r>
            <a:r>
              <a:rPr lang="zh-CN" altLang="en-US" b="0" i="0" dirty="0">
                <a:effectLst/>
                <a:latin typeface="-apple-system"/>
              </a:rPr>
              <a:t>这就是不可重复读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，因为右边客户端在一个事务中两次读取的数据的内容不一致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幻读是在可重复读的事务隔离级别下会出现的一种问题，简单来说，可重复读保证了当前事务不会读取到其他事务已提交的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UPDATE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操作。但同时，也会导致当前事务无法感知到来自其他事务中的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INSERT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DELETE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操作，这就是幻读。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u="none" strike="noStrike" dirty="0">
                <a:solidFill>
                  <a:srgbClr val="4EA1DB"/>
                </a:solidFill>
                <a:effectLst/>
                <a:latin typeface="-apple-system"/>
                <a:hlinkClick r:id="rId3"/>
              </a:rPr>
              <a:t>https://www.itqiankun.com/article/1564901308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27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Serializable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sɪˌriəˌlaɪzəbl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Repeatable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rɪˈpiːtəbl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2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Repeatable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rɪˈpiːtəbl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79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B774A3AC-1F35-41BC-B3CF-D3F3B3786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545C809C-F42D-45F7-941B-7AEB9E791E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54F1EA52-6B53-4932-B52C-753B03F11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661013" y="1859340"/>
            <a:ext cx="72106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MySQL </a:t>
            </a:r>
            <a:r>
              <a:rPr lang="zh-CN" altLang="en-US" sz="96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事务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92A3B8"/>
                </a:solidFill>
              </a:rPr>
              <a:t>20</a:t>
            </a:r>
            <a:r>
              <a:rPr lang="zh-CN" altLang="en-US" sz="3200" dirty="0">
                <a:solidFill>
                  <a:srgbClr val="92A3B8"/>
                </a:solidFill>
              </a:rPr>
              <a:t>级后端</a:t>
            </a:r>
            <a:r>
              <a:rPr lang="en-US" altLang="zh-CN" sz="3200" dirty="0">
                <a:solidFill>
                  <a:srgbClr val="92A3B8"/>
                </a:solidFill>
              </a:rPr>
              <a:t>1</a:t>
            </a:r>
            <a:r>
              <a:rPr lang="zh-CN" altLang="en-US" sz="3200" dirty="0">
                <a:solidFill>
                  <a:srgbClr val="92A3B8"/>
                </a:solidFill>
              </a:rPr>
              <a:t>班 杨政鑫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2909130" y="1042454"/>
            <a:ext cx="6099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事务的四中隔离级别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43FC78A6-70D5-4737-AC01-231F953CE5BA}"/>
              </a:ext>
            </a:extLst>
          </p:cNvPr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7F11688-C15C-4FBD-B634-4A7B0928BD78}"/>
              </a:ext>
            </a:extLst>
          </p:cNvPr>
          <p:cNvGrpSpPr/>
          <p:nvPr/>
        </p:nvGrpSpPr>
        <p:grpSpPr>
          <a:xfrm>
            <a:off x="788896" y="1796613"/>
            <a:ext cx="4089921" cy="2041183"/>
            <a:chOff x="1408995" y="3366830"/>
            <a:chExt cx="2059657" cy="226615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22B5A437-2A19-44EC-8D11-4E742966A7B0}"/>
                </a:ext>
              </a:extLst>
            </p:cNvPr>
            <p:cNvSpPr txBox="1"/>
            <p:nvPr/>
          </p:nvSpPr>
          <p:spPr>
            <a:xfrm>
              <a:off x="1408995" y="3508021"/>
              <a:ext cx="2059657" cy="8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读未提交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F2A815F-7607-42B9-ADA6-68E37830DF1C}"/>
                </a:ext>
              </a:extLst>
            </p:cNvPr>
            <p:cNvSpPr txBox="1"/>
            <p:nvPr/>
          </p:nvSpPr>
          <p:spPr>
            <a:xfrm>
              <a:off x="1413509" y="3366830"/>
              <a:ext cx="2008981" cy="14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 uncommitted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6349EEE-DCE4-4076-BAAD-DA01E431BD07}"/>
              </a:ext>
            </a:extLst>
          </p:cNvPr>
          <p:cNvGrpSpPr/>
          <p:nvPr/>
        </p:nvGrpSpPr>
        <p:grpSpPr>
          <a:xfrm>
            <a:off x="186486" y="4018413"/>
            <a:ext cx="5212039" cy="1302377"/>
            <a:chOff x="779821" y="3425108"/>
            <a:chExt cx="2703117" cy="146780"/>
          </a:xfrm>
        </p:grpSpPr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C75FED2A-BACD-4CDC-AB64-F39C33FBFFD8}"/>
                </a:ext>
              </a:extLst>
            </p:cNvPr>
            <p:cNvSpPr txBox="1"/>
            <p:nvPr/>
          </p:nvSpPr>
          <p:spPr>
            <a:xfrm>
              <a:off x="1096898" y="3492108"/>
              <a:ext cx="1952310" cy="7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读已提交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1A668778-B967-43DD-A869-5965C1EC5DBE}"/>
                </a:ext>
              </a:extLst>
            </p:cNvPr>
            <p:cNvSpPr txBox="1"/>
            <p:nvPr/>
          </p:nvSpPr>
          <p:spPr>
            <a:xfrm>
              <a:off x="779821" y="3425108"/>
              <a:ext cx="2703117" cy="7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 committed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2FEEC5C3-23B9-4037-A05D-952BDAE09051}"/>
              </a:ext>
            </a:extLst>
          </p:cNvPr>
          <p:cNvGrpSpPr/>
          <p:nvPr/>
        </p:nvGrpSpPr>
        <p:grpSpPr>
          <a:xfrm>
            <a:off x="6261765" y="2092901"/>
            <a:ext cx="5044106" cy="1450826"/>
            <a:chOff x="453137" y="3377202"/>
            <a:chExt cx="2385770" cy="225966"/>
          </a:xfrm>
        </p:grpSpPr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19BA5DE4-95CD-435B-82D8-F0F8449E7D7D}"/>
                </a:ext>
              </a:extLst>
            </p:cNvPr>
            <p:cNvSpPr txBox="1"/>
            <p:nvPr/>
          </p:nvSpPr>
          <p:spPr>
            <a:xfrm>
              <a:off x="453137" y="3483328"/>
              <a:ext cx="2343915" cy="1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可重复读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4BF3AE6F-CA73-4D00-AC5F-A4F26DFAFFC8}"/>
                </a:ext>
              </a:extLst>
            </p:cNvPr>
            <p:cNvSpPr txBox="1"/>
            <p:nvPr/>
          </p:nvSpPr>
          <p:spPr>
            <a:xfrm>
              <a:off x="494991" y="3377202"/>
              <a:ext cx="2343916" cy="18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Repeatable read  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734C54D8-CCBA-4B74-BE56-120A594CEA74}"/>
              </a:ext>
            </a:extLst>
          </p:cNvPr>
          <p:cNvGrpSpPr/>
          <p:nvPr/>
        </p:nvGrpSpPr>
        <p:grpSpPr>
          <a:xfrm>
            <a:off x="6429604" y="3905010"/>
            <a:ext cx="4876267" cy="1523040"/>
            <a:chOff x="687792" y="3561002"/>
            <a:chExt cx="2100492" cy="674390"/>
          </a:xfrm>
        </p:grpSpPr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CFE999B6-27B2-4585-98BD-34A009F9432C}"/>
                </a:ext>
              </a:extLst>
            </p:cNvPr>
            <p:cNvSpPr txBox="1"/>
            <p:nvPr/>
          </p:nvSpPr>
          <p:spPr>
            <a:xfrm>
              <a:off x="728627" y="3894690"/>
              <a:ext cx="2059657" cy="340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序列化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5">
              <a:extLst>
                <a:ext uri="{FF2B5EF4-FFF2-40B4-BE49-F238E27FC236}">
                  <a16:creationId xmlns:a16="http://schemas.microsoft.com/office/drawing/2014/main" id="{345F5C61-7758-4FCC-B61D-89C4D6185BBE}"/>
                </a:ext>
              </a:extLst>
            </p:cNvPr>
            <p:cNvSpPr txBox="1"/>
            <p:nvPr/>
          </p:nvSpPr>
          <p:spPr>
            <a:xfrm>
              <a:off x="687792" y="3561002"/>
              <a:ext cx="2059657" cy="31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Serializable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653AC54-EB1E-42EE-A559-E24BE55F85CF}"/>
              </a:ext>
            </a:extLst>
          </p:cNvPr>
          <p:cNvSpPr txBox="1"/>
          <p:nvPr/>
        </p:nvSpPr>
        <p:spPr>
          <a:xfrm>
            <a:off x="2214282" y="155052"/>
            <a:ext cx="2474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03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065932" y="0"/>
            <a:ext cx="474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第一级别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1F1FAE-068D-4A15-B6BD-A22A8BCFF41B}"/>
              </a:ext>
            </a:extLst>
          </p:cNvPr>
          <p:cNvSpPr txBox="1"/>
          <p:nvPr/>
        </p:nvSpPr>
        <p:spPr>
          <a:xfrm>
            <a:off x="3487271" y="533406"/>
            <a:ext cx="4383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read uncommitted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F64DEB-6D37-4F06-9079-E6CFFA7BDB45}"/>
              </a:ext>
            </a:extLst>
          </p:cNvPr>
          <p:cNvSpPr txBox="1"/>
          <p:nvPr/>
        </p:nvSpPr>
        <p:spPr>
          <a:xfrm>
            <a:off x="1290369" y="1241292"/>
            <a:ext cx="993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读未提交，没什么用，什么问题都解决不了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2117936-C54F-4DBC-A695-E774FCD1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8" y="2559784"/>
            <a:ext cx="10862520" cy="32823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8B290A-A91F-4C5C-8F44-48DCFDA74598}"/>
              </a:ext>
            </a:extLst>
          </p:cNvPr>
          <p:cNvSpPr txBox="1"/>
          <p:nvPr/>
        </p:nvSpPr>
        <p:spPr>
          <a:xfrm>
            <a:off x="262925" y="1774698"/>
            <a:ext cx="11985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set session transaction isolation level read uncommitted;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276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7B18-E3B2-4ADB-9650-36A0C587DD83}"/>
              </a:ext>
            </a:extLst>
          </p:cNvPr>
          <p:cNvSpPr txBox="1"/>
          <p:nvPr/>
        </p:nvSpPr>
        <p:spPr>
          <a:xfrm>
            <a:off x="4267200" y="-68143"/>
            <a:ext cx="268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第二级别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D80339-DD70-4F4B-AEEF-16250889A41D}"/>
              </a:ext>
            </a:extLst>
          </p:cNvPr>
          <p:cNvSpPr txBox="1"/>
          <p:nvPr/>
        </p:nvSpPr>
        <p:spPr>
          <a:xfrm>
            <a:off x="3756676" y="503390"/>
            <a:ext cx="3961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Read committed</a:t>
            </a:r>
            <a:endParaRPr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FBFBB1-01C3-4DDA-83F6-66F3BE3F0D67}"/>
              </a:ext>
            </a:extLst>
          </p:cNvPr>
          <p:cNvSpPr txBox="1"/>
          <p:nvPr/>
        </p:nvSpPr>
        <p:spPr>
          <a:xfrm>
            <a:off x="2752165" y="1074923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读已提交，能够解决脏读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2BB67E-ED39-4A5C-B25C-ADD7377E2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12" y="3111359"/>
            <a:ext cx="9963376" cy="32432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456007-68E4-4884-8B82-97DC701DE4A9}"/>
              </a:ext>
            </a:extLst>
          </p:cNvPr>
          <p:cNvSpPr txBox="1"/>
          <p:nvPr/>
        </p:nvSpPr>
        <p:spPr>
          <a:xfrm>
            <a:off x="215154" y="1815732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set session transaction isolation level read committed;</a:t>
            </a:r>
            <a:r>
              <a:rPr lang="zh-CN" altLang="en-US" sz="3600" dirty="0"/>
              <a:t>（安全性低，速率快）</a:t>
            </a:r>
          </a:p>
        </p:txBody>
      </p:sp>
    </p:spTree>
    <p:extLst>
      <p:ext uri="{BB962C8B-B14F-4D97-AF65-F5344CB8AC3E}">
        <p14:creationId xmlns:p14="http://schemas.microsoft.com/office/powerpoint/2010/main" val="25475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DF5C6D-02F6-46FC-959E-B68A310E9153}"/>
              </a:ext>
            </a:extLst>
          </p:cNvPr>
          <p:cNvSpPr txBox="1"/>
          <p:nvPr/>
        </p:nvSpPr>
        <p:spPr>
          <a:xfrm>
            <a:off x="4276758" y="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第三级别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CBB9D2-BF82-43B7-9FBF-4D0007583ADB}"/>
              </a:ext>
            </a:extLst>
          </p:cNvPr>
          <p:cNvSpPr txBox="1"/>
          <p:nvPr/>
        </p:nvSpPr>
        <p:spPr>
          <a:xfrm>
            <a:off x="3868614" y="628175"/>
            <a:ext cx="4093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Repeatable read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ACBE77-1CE4-4EB7-8B54-9A42E9E8DECC}"/>
              </a:ext>
            </a:extLst>
          </p:cNvPr>
          <p:cNvSpPr txBox="1"/>
          <p:nvPr/>
        </p:nvSpPr>
        <p:spPr>
          <a:xfrm>
            <a:off x="1739671" y="1256350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可重复读，能够解决脏读和不可重复读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187040-1AAA-4169-8192-A3F8920E0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98" y="2669035"/>
            <a:ext cx="9097347" cy="29326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B9A9D9-8BDA-4940-B516-6603688C56DB}"/>
              </a:ext>
            </a:extLst>
          </p:cNvPr>
          <p:cNvSpPr txBox="1"/>
          <p:nvPr/>
        </p:nvSpPr>
        <p:spPr>
          <a:xfrm>
            <a:off x="950259" y="2022704"/>
            <a:ext cx="1097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set session transaction isolation level repeatable read;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43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784A9F-AED0-4BFE-A712-96E793B51A4F}"/>
              </a:ext>
            </a:extLst>
          </p:cNvPr>
          <p:cNvSpPr txBox="1"/>
          <p:nvPr/>
        </p:nvSpPr>
        <p:spPr>
          <a:xfrm>
            <a:off x="4075152" y="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第四级别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97097-3E99-46A5-8335-FAA99BB66EAA}"/>
              </a:ext>
            </a:extLst>
          </p:cNvPr>
          <p:cNvSpPr txBox="1"/>
          <p:nvPr/>
        </p:nvSpPr>
        <p:spPr>
          <a:xfrm>
            <a:off x="277905" y="1221226"/>
            <a:ext cx="109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序列化，能够解决所有问题， 但是会锁表，效率太低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DD5E31-7080-4B60-B93B-CCFBF76BB112}"/>
              </a:ext>
            </a:extLst>
          </p:cNvPr>
          <p:cNvSpPr txBox="1"/>
          <p:nvPr/>
        </p:nvSpPr>
        <p:spPr>
          <a:xfrm>
            <a:off x="4075152" y="675415"/>
            <a:ext cx="2530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Serializable</a:t>
            </a:r>
            <a:endParaRPr lang="zh-CN" altLang="en-US" sz="4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1D6953-4E32-408D-AAD1-8B8FD611B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94" y="2785542"/>
            <a:ext cx="6804212" cy="39138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1F7983-F556-4BAF-A09A-DCF8621E9E53}"/>
              </a:ext>
            </a:extLst>
          </p:cNvPr>
          <p:cNvSpPr txBox="1"/>
          <p:nvPr/>
        </p:nvSpPr>
        <p:spPr>
          <a:xfrm>
            <a:off x="277905" y="1813203"/>
            <a:ext cx="12048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set session transaction isolation level serializable;</a:t>
            </a:r>
            <a:r>
              <a:rPr lang="zh-CN" altLang="en-US" sz="3600" dirty="0"/>
              <a:t>（安全性高，速率低）</a:t>
            </a:r>
          </a:p>
        </p:txBody>
      </p:sp>
    </p:spTree>
    <p:extLst>
      <p:ext uri="{BB962C8B-B14F-4D97-AF65-F5344CB8AC3E}">
        <p14:creationId xmlns:p14="http://schemas.microsoft.com/office/powerpoint/2010/main" val="27672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891111" y="241052"/>
            <a:ext cx="3801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设置隔离级别</a:t>
            </a:r>
          </a:p>
        </p:txBody>
      </p:sp>
    </p:spTree>
    <p:extLst>
      <p:ext uri="{BB962C8B-B14F-4D97-AF65-F5344CB8AC3E}">
        <p14:creationId xmlns:p14="http://schemas.microsoft.com/office/powerpoint/2010/main" val="2977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599681" y="75464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事务的传播行为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842C7A5-2222-4F92-8FAB-2625FF6AA874}"/>
              </a:ext>
            </a:extLst>
          </p:cNvPr>
          <p:cNvSpPr/>
          <p:nvPr/>
        </p:nvSpPr>
        <p:spPr>
          <a:xfrm>
            <a:off x="2772679" y="2264093"/>
            <a:ext cx="6881446" cy="3245198"/>
          </a:xfrm>
          <a:custGeom>
            <a:avLst/>
            <a:gdLst>
              <a:gd name="connsiteX0" fmla="*/ 1719943 w 5105400"/>
              <a:gd name="connsiteY0" fmla="*/ 3341914 h 3341914"/>
              <a:gd name="connsiteX1" fmla="*/ 0 w 5105400"/>
              <a:gd name="connsiteY1" fmla="*/ 1872343 h 3341914"/>
              <a:gd name="connsiteX2" fmla="*/ 1654629 w 5105400"/>
              <a:gd name="connsiteY2" fmla="*/ 0 h 3341914"/>
              <a:gd name="connsiteX3" fmla="*/ 3581400 w 5105400"/>
              <a:gd name="connsiteY3" fmla="*/ 1654628 h 3341914"/>
              <a:gd name="connsiteX4" fmla="*/ 5105400 w 5105400"/>
              <a:gd name="connsiteY4" fmla="*/ 152400 h 3341914"/>
              <a:gd name="connsiteX5" fmla="*/ 5105400 w 5105400"/>
              <a:gd name="connsiteY5" fmla="*/ 152400 h 3341914"/>
              <a:gd name="connsiteX0" fmla="*/ 1684774 w 5105400"/>
              <a:gd name="connsiteY0" fmla="*/ 3297952 h 3297952"/>
              <a:gd name="connsiteX1" fmla="*/ 0 w 5105400"/>
              <a:gd name="connsiteY1" fmla="*/ 1872343 h 3297952"/>
              <a:gd name="connsiteX2" fmla="*/ 1654629 w 5105400"/>
              <a:gd name="connsiteY2" fmla="*/ 0 h 3297952"/>
              <a:gd name="connsiteX3" fmla="*/ 3581400 w 5105400"/>
              <a:gd name="connsiteY3" fmla="*/ 1654628 h 3297952"/>
              <a:gd name="connsiteX4" fmla="*/ 5105400 w 5105400"/>
              <a:gd name="connsiteY4" fmla="*/ 152400 h 3297952"/>
              <a:gd name="connsiteX5" fmla="*/ 5105400 w 5105400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144107 w 5668107"/>
              <a:gd name="connsiteY3" fmla="*/ 1654628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504591 w 5668107"/>
              <a:gd name="connsiteY3" fmla="*/ 1672213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5" fmla="*/ 5668107 w 5668107"/>
              <a:gd name="connsiteY5" fmla="*/ 20515 h 3166067"/>
              <a:gd name="connsiteX0" fmla="*/ 2247481 w 6942991"/>
              <a:gd name="connsiteY0" fmla="*/ 3166067 h 3166067"/>
              <a:gd name="connsiteX1" fmla="*/ 0 w 6942991"/>
              <a:gd name="connsiteY1" fmla="*/ 1749250 h 3166067"/>
              <a:gd name="connsiteX2" fmla="*/ 2305259 w 6942991"/>
              <a:gd name="connsiteY2" fmla="*/ 0 h 3166067"/>
              <a:gd name="connsiteX3" fmla="*/ 4504591 w 6942991"/>
              <a:gd name="connsiteY3" fmla="*/ 1540328 h 3166067"/>
              <a:gd name="connsiteX4" fmla="*/ 5668107 w 6942991"/>
              <a:gd name="connsiteY4" fmla="*/ 20515 h 3166067"/>
              <a:gd name="connsiteX5" fmla="*/ 6942991 w 6942991"/>
              <a:gd name="connsiteY5" fmla="*/ 20515 h 3166067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30525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57345 w 6855069"/>
              <a:gd name="connsiteY3" fmla="*/ 1637043 h 3166067"/>
              <a:gd name="connsiteX4" fmla="*/ 6855069 w 6855069"/>
              <a:gd name="connsiteY4" fmla="*/ 11723 h 3166067"/>
              <a:gd name="connsiteX0" fmla="*/ 2282650 w 6855069"/>
              <a:gd name="connsiteY0" fmla="*/ 3245198 h 3245198"/>
              <a:gd name="connsiteX1" fmla="*/ 0 w 6855069"/>
              <a:gd name="connsiteY1" fmla="*/ 1749250 h 3245198"/>
              <a:gd name="connsiteX2" fmla="*/ 2270089 w 6855069"/>
              <a:gd name="connsiteY2" fmla="*/ 0 h 3245198"/>
              <a:gd name="connsiteX3" fmla="*/ 4557345 w 6855069"/>
              <a:gd name="connsiteY3" fmla="*/ 1637043 h 3245198"/>
              <a:gd name="connsiteX4" fmla="*/ 6855069 w 6855069"/>
              <a:gd name="connsiteY4" fmla="*/ 11723 h 3245198"/>
              <a:gd name="connsiteX0" fmla="*/ 2309027 w 6881446"/>
              <a:gd name="connsiteY0" fmla="*/ 3245198 h 3245198"/>
              <a:gd name="connsiteX1" fmla="*/ 0 w 6881446"/>
              <a:gd name="connsiteY1" fmla="*/ 1617366 h 3245198"/>
              <a:gd name="connsiteX2" fmla="*/ 2296466 w 6881446"/>
              <a:gd name="connsiteY2" fmla="*/ 0 h 3245198"/>
              <a:gd name="connsiteX3" fmla="*/ 4583722 w 6881446"/>
              <a:gd name="connsiteY3" fmla="*/ 1637043 h 3245198"/>
              <a:gd name="connsiteX4" fmla="*/ 6881446 w 6881446"/>
              <a:gd name="connsiteY4" fmla="*/ 11723 h 32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1446" h="3245198">
                <a:moveTo>
                  <a:pt x="2309027" y="3245198"/>
                </a:moveTo>
                <a:lnTo>
                  <a:pt x="0" y="1617366"/>
                </a:lnTo>
                <a:lnTo>
                  <a:pt x="2296466" y="0"/>
                </a:lnTo>
                <a:lnTo>
                  <a:pt x="4583722" y="1637043"/>
                </a:lnTo>
                <a:lnTo>
                  <a:pt x="6881446" y="11723"/>
                </a:lnTo>
              </a:path>
            </a:pathLst>
          </a:custGeom>
          <a:ln w="34925"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3F344933-DA08-4FFA-A791-37A398554C8A}"/>
              </a:ext>
            </a:extLst>
          </p:cNvPr>
          <p:cNvSpPr/>
          <p:nvPr/>
        </p:nvSpPr>
        <p:spPr>
          <a:xfrm>
            <a:off x="4705134" y="1903202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5">
            <a:extLst>
              <a:ext uri="{FF2B5EF4-FFF2-40B4-BE49-F238E27FC236}">
                <a16:creationId xmlns:a16="http://schemas.microsoft.com/office/drawing/2014/main" id="{9EE4879F-1BBA-43AF-BB15-3336171002F5}"/>
              </a:ext>
            </a:extLst>
          </p:cNvPr>
          <p:cNvSpPr/>
          <p:nvPr/>
        </p:nvSpPr>
        <p:spPr>
          <a:xfrm>
            <a:off x="2432545" y="3498356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76">
            <a:extLst>
              <a:ext uri="{FF2B5EF4-FFF2-40B4-BE49-F238E27FC236}">
                <a16:creationId xmlns:a16="http://schemas.microsoft.com/office/drawing/2014/main" id="{7617956D-736A-4274-B00F-4C677F79F687}"/>
              </a:ext>
            </a:extLst>
          </p:cNvPr>
          <p:cNvSpPr/>
          <p:nvPr/>
        </p:nvSpPr>
        <p:spPr>
          <a:xfrm>
            <a:off x="4705134" y="5075600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77">
            <a:extLst>
              <a:ext uri="{FF2B5EF4-FFF2-40B4-BE49-F238E27FC236}">
                <a16:creationId xmlns:a16="http://schemas.microsoft.com/office/drawing/2014/main" id="{5BBE3598-ABF2-4F5E-B165-54E5F8535224}"/>
              </a:ext>
            </a:extLst>
          </p:cNvPr>
          <p:cNvSpPr/>
          <p:nvPr/>
        </p:nvSpPr>
        <p:spPr>
          <a:xfrm>
            <a:off x="6977723" y="3498356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78">
            <a:extLst>
              <a:ext uri="{FF2B5EF4-FFF2-40B4-BE49-F238E27FC236}">
                <a16:creationId xmlns:a16="http://schemas.microsoft.com/office/drawing/2014/main" id="{2805D1B6-5BFB-4723-878E-21C26986DE4B}"/>
              </a:ext>
            </a:extLst>
          </p:cNvPr>
          <p:cNvSpPr/>
          <p:nvPr/>
        </p:nvSpPr>
        <p:spPr>
          <a:xfrm>
            <a:off x="9250312" y="1827429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>
            <a:extLst>
              <a:ext uri="{FF2B5EF4-FFF2-40B4-BE49-F238E27FC236}">
                <a16:creationId xmlns:a16="http://schemas.microsoft.com/office/drawing/2014/main" id="{5394ABC6-95BF-4F7D-A234-2AD6E8D7AE7C}"/>
              </a:ext>
            </a:extLst>
          </p:cNvPr>
          <p:cNvSpPr/>
          <p:nvPr/>
        </p:nvSpPr>
        <p:spPr>
          <a:xfrm>
            <a:off x="9387389" y="1964506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2BC10AC0-A007-44B0-8210-F40052D542D8}"/>
              </a:ext>
            </a:extLst>
          </p:cNvPr>
          <p:cNvSpPr/>
          <p:nvPr/>
        </p:nvSpPr>
        <p:spPr>
          <a:xfrm>
            <a:off x="2644283" y="370187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D8174759-2DE3-4583-B944-A13DA5990F4E}"/>
              </a:ext>
            </a:extLst>
          </p:cNvPr>
          <p:cNvSpPr/>
          <p:nvPr/>
        </p:nvSpPr>
        <p:spPr>
          <a:xfrm>
            <a:off x="4968178" y="526601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AAB8181B-6281-4D33-B408-EE422D8C50F5}"/>
              </a:ext>
            </a:extLst>
          </p:cNvPr>
          <p:cNvSpPr/>
          <p:nvPr/>
        </p:nvSpPr>
        <p:spPr>
          <a:xfrm flipH="1">
            <a:off x="4860563" y="209651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11">
            <a:extLst>
              <a:ext uri="{FF2B5EF4-FFF2-40B4-BE49-F238E27FC236}">
                <a16:creationId xmlns:a16="http://schemas.microsoft.com/office/drawing/2014/main" id="{7E57827B-70C7-46B3-AA97-7CB25174C70D}"/>
              </a:ext>
            </a:extLst>
          </p:cNvPr>
          <p:cNvSpPr>
            <a:spLocks noChangeAspect="1"/>
          </p:cNvSpPr>
          <p:nvPr/>
        </p:nvSpPr>
        <p:spPr>
          <a:xfrm rot="9900000">
            <a:off x="7153139" y="373070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D0B76FA-A6B3-4F88-A83C-3991A900982F}"/>
              </a:ext>
            </a:extLst>
          </p:cNvPr>
          <p:cNvSpPr/>
          <p:nvPr/>
        </p:nvSpPr>
        <p:spPr>
          <a:xfrm>
            <a:off x="9472437" y="2104184"/>
            <a:ext cx="404890" cy="27425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14CADF-276F-4571-A32C-1D6B88D042C5}"/>
              </a:ext>
            </a:extLst>
          </p:cNvPr>
          <p:cNvSpPr txBox="1"/>
          <p:nvPr/>
        </p:nvSpPr>
        <p:spPr>
          <a:xfrm>
            <a:off x="1782148" y="5187820"/>
            <a:ext cx="2896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1.PROPAGATION_REQUIRED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D73D43-6DA7-4E57-B014-F91EDE4FF5BA}"/>
              </a:ext>
            </a:extLst>
          </p:cNvPr>
          <p:cNvSpPr txBox="1"/>
          <p:nvPr/>
        </p:nvSpPr>
        <p:spPr>
          <a:xfrm>
            <a:off x="3981" y="2787757"/>
            <a:ext cx="260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PROPAGATION_SUPPORTS</a:t>
            </a:r>
            <a:endParaRPr lang="zh-CN" altLang="en-US" sz="3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523540E-2DAB-45BC-9A2E-230813105B85}"/>
              </a:ext>
            </a:extLst>
          </p:cNvPr>
          <p:cNvSpPr txBox="1"/>
          <p:nvPr/>
        </p:nvSpPr>
        <p:spPr>
          <a:xfrm>
            <a:off x="1249854" y="1227972"/>
            <a:ext cx="2712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 PROPAGATION_MANDATORY</a:t>
            </a:r>
            <a:endParaRPr lang="zh-CN" altLang="en-US" sz="3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14FFD4-1048-410F-B866-83428427B371}"/>
              </a:ext>
            </a:extLst>
          </p:cNvPr>
          <p:cNvSpPr txBox="1"/>
          <p:nvPr/>
        </p:nvSpPr>
        <p:spPr>
          <a:xfrm>
            <a:off x="5824679" y="1385191"/>
            <a:ext cx="2931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4. PROPAGATION_REQUIRES_NEW</a:t>
            </a:r>
            <a:endParaRPr lang="zh-CN" altLang="en-US" sz="3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6344F1-6B74-488B-A522-A2081E006628}"/>
              </a:ext>
            </a:extLst>
          </p:cNvPr>
          <p:cNvSpPr txBox="1"/>
          <p:nvPr/>
        </p:nvSpPr>
        <p:spPr>
          <a:xfrm>
            <a:off x="9006242" y="248215"/>
            <a:ext cx="29314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5. PROPAGATION_NOT_SUPPORTED</a:t>
            </a:r>
            <a:endParaRPr lang="zh-CN" altLang="en-US" sz="3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64C560F-D912-4CE8-ADF2-CA85FCA37D65}"/>
              </a:ext>
            </a:extLst>
          </p:cNvPr>
          <p:cNvSpPr txBox="1"/>
          <p:nvPr/>
        </p:nvSpPr>
        <p:spPr>
          <a:xfrm>
            <a:off x="5824679" y="4376295"/>
            <a:ext cx="260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6. PROPAGATION_NEVER</a:t>
            </a:r>
            <a:endParaRPr lang="zh-CN" altLang="en-US" sz="3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21A4CBF-4E30-40DC-AB34-126C9F2414F1}"/>
              </a:ext>
            </a:extLst>
          </p:cNvPr>
          <p:cNvSpPr txBox="1"/>
          <p:nvPr/>
        </p:nvSpPr>
        <p:spPr>
          <a:xfrm>
            <a:off x="9250312" y="3346440"/>
            <a:ext cx="2738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7. PROPAGATION_NESTED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11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291AA8-943D-41E2-8B5A-C0629EF8CCDB}"/>
              </a:ext>
            </a:extLst>
          </p:cNvPr>
          <p:cNvSpPr txBox="1"/>
          <p:nvPr/>
        </p:nvSpPr>
        <p:spPr>
          <a:xfrm>
            <a:off x="4383741" y="29583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事务的传播行为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9DF5A8-9184-4902-B434-15C3AD2B6FBB}"/>
              </a:ext>
            </a:extLst>
          </p:cNvPr>
          <p:cNvSpPr txBox="1"/>
          <p:nvPr/>
        </p:nvSpPr>
        <p:spPr>
          <a:xfrm>
            <a:off x="2280601" y="100372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【</a:t>
            </a:r>
            <a:r>
              <a:rPr lang="zh-CN" altLang="en-US" sz="3200" dirty="0"/>
              <a:t>作用</a:t>
            </a:r>
            <a:r>
              <a:rPr lang="en-US" altLang="zh-CN" sz="3200" dirty="0"/>
              <a:t>】</a:t>
            </a:r>
            <a:r>
              <a:rPr lang="zh-CN" altLang="en-US" sz="3200" dirty="0"/>
              <a:t>解决业务层之间调用的事务的关系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431ECF-8DB3-42AF-8AAE-DBE55DB3B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608"/>
            <a:ext cx="8983513" cy="52977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7507273-31A4-46BD-92BF-C59B51A8154B}"/>
              </a:ext>
            </a:extLst>
          </p:cNvPr>
          <p:cNvSpPr txBox="1"/>
          <p:nvPr/>
        </p:nvSpPr>
        <p:spPr>
          <a:xfrm>
            <a:off x="9269506" y="1711608"/>
            <a:ext cx="23935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重点</a:t>
            </a:r>
            <a:endParaRPr lang="en-US" altLang="zh-CN" sz="2800" dirty="0"/>
          </a:p>
          <a:p>
            <a:r>
              <a:rPr lang="en-US" altLang="zh-CN" sz="2800" dirty="0"/>
              <a:t>PROPAGATION_REQUIRED</a:t>
            </a:r>
          </a:p>
          <a:p>
            <a:endParaRPr lang="en-US" altLang="zh-CN" sz="2800" dirty="0"/>
          </a:p>
          <a:p>
            <a:r>
              <a:rPr lang="en-US" altLang="zh-CN" sz="2800" dirty="0"/>
              <a:t>PROPAGATION_REQUIRES_NEW</a:t>
            </a:r>
          </a:p>
          <a:p>
            <a:endParaRPr lang="en-US" altLang="zh-CN" sz="2800" dirty="0"/>
          </a:p>
          <a:p>
            <a:r>
              <a:rPr lang="en-US" altLang="zh-CN" sz="2800" dirty="0"/>
              <a:t>PROPAGATION_NESTED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C1746F-8386-47E9-ACD2-5EFB5EB1112E}"/>
              </a:ext>
            </a:extLst>
          </p:cNvPr>
          <p:cNvSpPr txBox="1"/>
          <p:nvPr/>
        </p:nvSpPr>
        <p:spPr>
          <a:xfrm>
            <a:off x="2221413" y="-119662"/>
            <a:ext cx="2162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04</a:t>
            </a:r>
            <a:endParaRPr lang="zh-CN" altLang="en-US" sz="40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104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4618673" y="275677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80" y="4049438"/>
            <a:ext cx="710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EBAF07-0387-4482-800B-5492EEFB2B50}"/>
              </a:ext>
            </a:extLst>
          </p:cNvPr>
          <p:cNvSpPr txBox="1"/>
          <p:nvPr/>
        </p:nvSpPr>
        <p:spPr>
          <a:xfrm>
            <a:off x="2087089" y="2121396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A78CF-AA51-4C65-8180-A3CEE6957BD0}"/>
              </a:ext>
            </a:extLst>
          </p:cNvPr>
          <p:cNvSpPr/>
          <p:nvPr/>
        </p:nvSpPr>
        <p:spPr>
          <a:xfrm>
            <a:off x="2708267" y="338386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E9D3B-FFF9-4F7E-AA00-2325AC6EE4D9}"/>
              </a:ext>
            </a:extLst>
          </p:cNvPr>
          <p:cNvSpPr txBox="1"/>
          <p:nvPr/>
        </p:nvSpPr>
        <p:spPr>
          <a:xfrm>
            <a:off x="1252708" y="2189103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9248D5-C5C4-43DC-A265-3F74DF3FFBD5}"/>
              </a:ext>
            </a:extLst>
          </p:cNvPr>
          <p:cNvSpPr/>
          <p:nvPr/>
        </p:nvSpPr>
        <p:spPr>
          <a:xfrm>
            <a:off x="1879810" y="2417109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30314-2E02-4B30-9054-4779C273DA91}"/>
              </a:ext>
            </a:extLst>
          </p:cNvPr>
          <p:cNvSpPr txBox="1"/>
          <p:nvPr/>
        </p:nvSpPr>
        <p:spPr>
          <a:xfrm>
            <a:off x="7107443" y="2105083"/>
            <a:ext cx="5242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事务的四大特性</a:t>
            </a:r>
            <a:r>
              <a:rPr lang="en-US" altLang="zh-CN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ACID</a:t>
            </a:r>
            <a:endParaRPr lang="zh-CN" altLang="en-US" sz="40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90482C-F472-4702-812A-BF6B6FD7E134}"/>
              </a:ext>
            </a:extLst>
          </p:cNvPr>
          <p:cNvSpPr txBox="1"/>
          <p:nvPr/>
        </p:nvSpPr>
        <p:spPr>
          <a:xfrm>
            <a:off x="6249185" y="2183440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F026F-3213-4170-92A4-D9E07511B4F2}"/>
              </a:ext>
            </a:extLst>
          </p:cNvPr>
          <p:cNvSpPr/>
          <p:nvPr/>
        </p:nvSpPr>
        <p:spPr>
          <a:xfrm>
            <a:off x="6948942" y="2389933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313CD-AF96-4780-90A4-5B059244512B}"/>
              </a:ext>
            </a:extLst>
          </p:cNvPr>
          <p:cNvSpPr txBox="1"/>
          <p:nvPr/>
        </p:nvSpPr>
        <p:spPr>
          <a:xfrm>
            <a:off x="2092714" y="3367444"/>
            <a:ext cx="350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事务隔离级别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C0FD7-7829-4F4F-8BE6-8F5DD3D15C08}"/>
              </a:ext>
            </a:extLst>
          </p:cNvPr>
          <p:cNvSpPr/>
          <p:nvPr/>
        </p:nvSpPr>
        <p:spPr>
          <a:xfrm>
            <a:off x="2708267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0A6B6-65AF-484A-AD21-E987D1C56528}"/>
              </a:ext>
            </a:extLst>
          </p:cNvPr>
          <p:cNvSpPr txBox="1"/>
          <p:nvPr/>
        </p:nvSpPr>
        <p:spPr>
          <a:xfrm>
            <a:off x="1249146" y="3429000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DD0062-E2BF-47D1-898B-DBB3871F672C}"/>
              </a:ext>
            </a:extLst>
          </p:cNvPr>
          <p:cNvSpPr/>
          <p:nvPr/>
        </p:nvSpPr>
        <p:spPr>
          <a:xfrm>
            <a:off x="1926597" y="3627674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EF408-244A-4E28-BE30-D7F3C0AF3B95}"/>
              </a:ext>
            </a:extLst>
          </p:cNvPr>
          <p:cNvSpPr txBox="1"/>
          <p:nvPr/>
        </p:nvSpPr>
        <p:spPr>
          <a:xfrm>
            <a:off x="7271657" y="3411916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事务的传播行为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3EF232-8581-446F-8955-96B30500FB1F}"/>
              </a:ext>
            </a:extLst>
          </p:cNvPr>
          <p:cNvSpPr/>
          <p:nvPr/>
        </p:nvSpPr>
        <p:spPr>
          <a:xfrm>
            <a:off x="8149050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6C7994-4E43-4C2B-B79B-945F067F4EB3}"/>
              </a:ext>
            </a:extLst>
          </p:cNvPr>
          <p:cNvSpPr txBox="1"/>
          <p:nvPr/>
        </p:nvSpPr>
        <p:spPr>
          <a:xfrm>
            <a:off x="6318278" y="3473472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51F88B-BA04-485C-8983-CF2A4FDE5709}"/>
              </a:ext>
            </a:extLst>
          </p:cNvPr>
          <p:cNvSpPr/>
          <p:nvPr/>
        </p:nvSpPr>
        <p:spPr>
          <a:xfrm>
            <a:off x="7038350" y="369676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3A82EB-1636-4512-8C0C-C61F590A1DF0}"/>
              </a:ext>
            </a:extLst>
          </p:cNvPr>
          <p:cNvSpPr txBox="1"/>
          <p:nvPr/>
        </p:nvSpPr>
        <p:spPr>
          <a:xfrm>
            <a:off x="5399335" y="791623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EC023-AA7B-4D19-ACDB-C2284FB6D57F}"/>
              </a:ext>
            </a:extLst>
          </p:cNvPr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6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362876" y="714734"/>
            <a:ext cx="3922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什么事务？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3015398" y="0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01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1BD345-BB58-44A8-A821-F96ABD396A34}"/>
              </a:ext>
            </a:extLst>
          </p:cNvPr>
          <p:cNvSpPr txBox="1"/>
          <p:nvPr/>
        </p:nvSpPr>
        <p:spPr>
          <a:xfrm>
            <a:off x="1273579" y="1616544"/>
            <a:ext cx="10335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事务可以认为是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语句处理的最小单元，具有一定的原子性，是由一条或者多条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语句组成，事务执行完成，那么所有的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语句全部执行，都要执行成功。一旦出现任何一个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语句异常，回到事务执行之前，事务执行失败。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1E4587-E352-4D2C-B207-693365AA80BE}"/>
              </a:ext>
            </a:extLst>
          </p:cNvPr>
          <p:cNvSpPr txBox="1"/>
          <p:nvPr/>
        </p:nvSpPr>
        <p:spPr>
          <a:xfrm>
            <a:off x="1478625" y="3318573"/>
            <a:ext cx="5903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事务相关命令可分为</a:t>
            </a:r>
            <a:endParaRPr lang="en-US" altLang="zh-CN" sz="2400" b="1" dirty="0"/>
          </a:p>
          <a:p>
            <a:r>
              <a:rPr lang="en-US" altLang="zh-CN" sz="2400" b="1" dirty="0"/>
              <a:t>1</a:t>
            </a:r>
            <a:r>
              <a:rPr lang="zh-CN" altLang="en-US" sz="2400" b="1" dirty="0"/>
              <a:t>、开启事务（</a:t>
            </a:r>
            <a:r>
              <a:rPr lang="en-US" altLang="zh-CN" sz="2400" b="1" dirty="0"/>
              <a:t> start transaction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、提交事务（</a:t>
            </a:r>
            <a:r>
              <a:rPr lang="en-US" altLang="zh-CN" sz="2400" b="1" dirty="0"/>
              <a:t>commit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en-US" altLang="zh-CN" sz="2400" b="1" dirty="0"/>
              <a:t>3</a:t>
            </a:r>
            <a:r>
              <a:rPr lang="zh-CN" altLang="en-US" sz="2400" b="1" dirty="0"/>
              <a:t>、回滚事务（</a:t>
            </a:r>
            <a:r>
              <a:rPr lang="en-US" altLang="zh-CN" sz="2400" b="1" dirty="0"/>
              <a:t> rollback </a:t>
            </a:r>
            <a:r>
              <a:rPr lang="zh-CN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98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7492" y="976287"/>
            <a:ext cx="148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A5A69"/>
                </a:solidFill>
                <a:cs typeface="Arial" pitchFamily="34" charset="0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DCFB53-BB3F-428A-933E-2AC79523AF46}"/>
              </a:ext>
            </a:extLst>
          </p:cNvPr>
          <p:cNvSpPr txBox="1"/>
          <p:nvPr/>
        </p:nvSpPr>
        <p:spPr>
          <a:xfrm>
            <a:off x="3934318" y="485084"/>
            <a:ext cx="3308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A5A69"/>
                </a:solidFill>
                <a:cs typeface="Arial" pitchFamily="34" charset="0"/>
              </a:rPr>
              <a:t>开启事务</a:t>
            </a:r>
            <a:endParaRPr lang="zh-CN" altLang="en-US" sz="44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D3CDFB-D1F8-4B54-91F3-C2C3168FDD59}"/>
              </a:ext>
            </a:extLst>
          </p:cNvPr>
          <p:cNvSpPr/>
          <p:nvPr/>
        </p:nvSpPr>
        <p:spPr>
          <a:xfrm>
            <a:off x="4213897" y="102574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5CBCE6-B385-4EE2-A3DE-DA57069D7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24" y="1271055"/>
            <a:ext cx="7256684" cy="55241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11A4F0-902E-4903-BABD-89214DBDC22C}"/>
              </a:ext>
            </a:extLst>
          </p:cNvPr>
          <p:cNvSpPr txBox="1"/>
          <p:nvPr/>
        </p:nvSpPr>
        <p:spPr>
          <a:xfrm>
            <a:off x="736515" y="4258264"/>
            <a:ext cx="3308581" cy="16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start transaction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561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2710" y="1025740"/>
            <a:ext cx="148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A5A69"/>
                </a:solidFill>
                <a:cs typeface="Arial" pitchFamily="34" charset="0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DCFB53-BB3F-428A-933E-2AC79523AF46}"/>
              </a:ext>
            </a:extLst>
          </p:cNvPr>
          <p:cNvSpPr txBox="1"/>
          <p:nvPr/>
        </p:nvSpPr>
        <p:spPr>
          <a:xfrm>
            <a:off x="3638483" y="458724"/>
            <a:ext cx="3308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提交事务</a:t>
            </a:r>
            <a:r>
              <a:rPr lang="en-US" altLang="ko-KR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D3CDFB-D1F8-4B54-91F3-C2C3168FDD59}"/>
              </a:ext>
            </a:extLst>
          </p:cNvPr>
          <p:cNvSpPr/>
          <p:nvPr/>
        </p:nvSpPr>
        <p:spPr>
          <a:xfrm>
            <a:off x="4213897" y="102574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3EBB0D-0EF3-497B-9145-B54754C5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93" y="1249024"/>
            <a:ext cx="7251797" cy="554622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AB18E02-1728-4406-ADB9-A1479E1D90FA}"/>
              </a:ext>
            </a:extLst>
          </p:cNvPr>
          <p:cNvSpPr txBox="1"/>
          <p:nvPr/>
        </p:nvSpPr>
        <p:spPr>
          <a:xfrm>
            <a:off x="627529" y="4509246"/>
            <a:ext cx="4025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commit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>
            <a:extLst>
              <a:ext uri="{FF2B5EF4-FFF2-40B4-BE49-F238E27FC236}">
                <a16:creationId xmlns:a16="http://schemas.microsoft.com/office/drawing/2014/main" id="{5B1AF466-9624-4B0E-A23D-3DD5F06104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6" b="17286"/>
          <a:stretch>
            <a:fillRect/>
          </a:stretch>
        </p:blipFill>
        <p:spPr>
          <a:xfrm>
            <a:off x="4796118" y="1157176"/>
            <a:ext cx="7417855" cy="5700823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FA7CC2-7D0E-4ECE-B3A0-3A82D02520BF}"/>
              </a:ext>
            </a:extLst>
          </p:cNvPr>
          <p:cNvSpPr txBox="1"/>
          <p:nvPr/>
        </p:nvSpPr>
        <p:spPr>
          <a:xfrm>
            <a:off x="4222376" y="29583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回滚事务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B78B58-E31E-46EF-BED4-36DD98896CCD}"/>
              </a:ext>
            </a:extLst>
          </p:cNvPr>
          <p:cNvSpPr txBox="1"/>
          <p:nvPr/>
        </p:nvSpPr>
        <p:spPr>
          <a:xfrm>
            <a:off x="609602" y="4584901"/>
            <a:ext cx="4034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/>
              <a:t>rollback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2802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197DA12-1DBC-4E8E-B8DC-EEF899370F08}"/>
              </a:ext>
            </a:extLst>
          </p:cNvPr>
          <p:cNvSpPr txBox="1"/>
          <p:nvPr/>
        </p:nvSpPr>
        <p:spPr>
          <a:xfrm>
            <a:off x="3334870" y="151511"/>
            <a:ext cx="32183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事务的作用</a:t>
            </a:r>
            <a:endParaRPr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ECEC80-6056-471C-885B-CB9AD825A289}"/>
              </a:ext>
            </a:extLst>
          </p:cNvPr>
          <p:cNvSpPr txBox="1"/>
          <p:nvPr/>
        </p:nvSpPr>
        <p:spPr>
          <a:xfrm>
            <a:off x="484095" y="1550894"/>
            <a:ext cx="108472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>
                <a:solidFill>
                  <a:srgbClr val="000000"/>
                </a:solidFill>
                <a:effectLst/>
                <a:latin typeface="PingFang SC"/>
              </a:rPr>
              <a:t>事务管理至关重要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PingFang SC"/>
              </a:rPr>
              <a:t>，它保证了用户的每一次操作都是可靠的，即便出现了异常的访问情况，也不至于破坏后台数据的完整性。</a:t>
            </a:r>
            <a:endParaRPr lang="en-US" altLang="zh-CN" sz="3600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sz="3600" b="0" i="0" dirty="0">
                <a:solidFill>
                  <a:srgbClr val="000000"/>
                </a:solidFill>
                <a:effectLst/>
                <a:latin typeface="PingFang SC"/>
              </a:rPr>
              <a:t>就像银行的自动提款机</a:t>
            </a:r>
            <a:r>
              <a:rPr lang="en-US" altLang="zh-CN" sz="3600" b="0" i="0" dirty="0">
                <a:solidFill>
                  <a:srgbClr val="000000"/>
                </a:solidFill>
                <a:effectLst/>
                <a:latin typeface="PingFang SC"/>
              </a:rPr>
              <a:t>ATM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PingFang SC"/>
              </a:rPr>
              <a:t>，通常</a:t>
            </a:r>
            <a:r>
              <a:rPr lang="en-US" altLang="zh-CN" sz="3600" b="0" i="0" dirty="0">
                <a:solidFill>
                  <a:srgbClr val="000000"/>
                </a:solidFill>
                <a:effectLst/>
                <a:latin typeface="PingFang SC"/>
              </a:rPr>
              <a:t>ATM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PingFang SC"/>
              </a:rPr>
              <a:t>都可以正常为客户服务，但是也难免遇到操作过程中及其突然出故障的情况，此时，事务就必须确保出故障前对账户的操作不生效，就像用户刚才完全没有使用过</a:t>
            </a:r>
            <a:r>
              <a:rPr lang="en-US" altLang="zh-CN" sz="3600" b="0" i="0" dirty="0">
                <a:solidFill>
                  <a:srgbClr val="000000"/>
                </a:solidFill>
                <a:effectLst/>
                <a:latin typeface="PingFang SC"/>
              </a:rPr>
              <a:t>ATM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PingFang SC"/>
              </a:rPr>
              <a:t>机一样，以保证用户和银行的利益都不受损失。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954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2909130" y="657122"/>
            <a:ext cx="6183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事务的四大特性</a:t>
            </a:r>
            <a:r>
              <a:rPr lang="en-US" altLang="zh-CN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ACID</a:t>
            </a:r>
            <a:endParaRPr lang="zh-CN" altLang="en-US" sz="48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A6853E2A-F696-4A80-BB6F-6A2A924894FC}"/>
              </a:ext>
            </a:extLst>
          </p:cNvPr>
          <p:cNvGrpSpPr/>
          <p:nvPr/>
        </p:nvGrpSpPr>
        <p:grpSpPr>
          <a:xfrm>
            <a:off x="4967237" y="2594378"/>
            <a:ext cx="1033445" cy="1033445"/>
            <a:chOff x="3563888" y="1923678"/>
            <a:chExt cx="900000" cy="90000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0B20C9FB-D8D7-4534-AFD3-87AEC6016AF1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ight Triangle 4">
              <a:extLst>
                <a:ext uri="{FF2B5EF4-FFF2-40B4-BE49-F238E27FC236}">
                  <a16:creationId xmlns:a16="http://schemas.microsoft.com/office/drawing/2014/main" id="{33F9560D-8813-472F-B8D4-4983651A224C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AC9E2AB0-A32B-44A6-A6AF-01E1C1B1CA02}"/>
              </a:ext>
            </a:extLst>
          </p:cNvPr>
          <p:cNvGrpSpPr/>
          <p:nvPr/>
        </p:nvGrpSpPr>
        <p:grpSpPr>
          <a:xfrm rot="5400000">
            <a:off x="6127900" y="2305013"/>
            <a:ext cx="1322810" cy="1322810"/>
            <a:chOff x="3563888" y="1923678"/>
            <a:chExt cx="900000" cy="900000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9F86DB5-EA6D-49AE-8635-AC14C9B82785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ight Triangle 9">
              <a:extLst>
                <a:ext uri="{FF2B5EF4-FFF2-40B4-BE49-F238E27FC236}">
                  <a16:creationId xmlns:a16="http://schemas.microsoft.com/office/drawing/2014/main" id="{1B8E2825-67A6-4153-B352-35FD3FD94805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EFDFD9A3-9416-4064-AC5A-C3AFD71E351C}"/>
              </a:ext>
            </a:extLst>
          </p:cNvPr>
          <p:cNvGrpSpPr/>
          <p:nvPr/>
        </p:nvGrpSpPr>
        <p:grpSpPr>
          <a:xfrm rot="10800000">
            <a:off x="6127900" y="3756761"/>
            <a:ext cx="826756" cy="826756"/>
            <a:chOff x="3563888" y="1923678"/>
            <a:chExt cx="900000" cy="900000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6856132-5803-425C-8F9F-9C2166B4C904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2">
              <a:extLst>
                <a:ext uri="{FF2B5EF4-FFF2-40B4-BE49-F238E27FC236}">
                  <a16:creationId xmlns:a16="http://schemas.microsoft.com/office/drawing/2014/main" id="{77126DC9-9DDE-43C1-A321-3D69C4E7FB4E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A6E3DA2F-16D3-43D6-BDAB-B0F50A6F39AD}"/>
              </a:ext>
            </a:extLst>
          </p:cNvPr>
          <p:cNvGrpSpPr/>
          <p:nvPr/>
        </p:nvGrpSpPr>
        <p:grpSpPr>
          <a:xfrm rot="16200000">
            <a:off x="4843186" y="3756762"/>
            <a:ext cx="1157497" cy="1157497"/>
            <a:chOff x="3563888" y="1923678"/>
            <a:chExt cx="900000" cy="90000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F4E781E-7FC8-45A2-A67C-2DEDAA0756D3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ight Triangle 15">
              <a:extLst>
                <a:ext uri="{FF2B5EF4-FFF2-40B4-BE49-F238E27FC236}">
                  <a16:creationId xmlns:a16="http://schemas.microsoft.com/office/drawing/2014/main" id="{1242AA14-E424-41B2-AE69-94690660407E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6">
            <a:extLst>
              <a:ext uri="{FF2B5EF4-FFF2-40B4-BE49-F238E27FC236}">
                <a16:creationId xmlns:a16="http://schemas.microsoft.com/office/drawing/2014/main" id="{F511ECA0-E9C2-4FA6-979D-EFD018B2344B}"/>
              </a:ext>
            </a:extLst>
          </p:cNvPr>
          <p:cNvSpPr txBox="1"/>
          <p:nvPr/>
        </p:nvSpPr>
        <p:spPr>
          <a:xfrm>
            <a:off x="5437114" y="2959078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C1CBD7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rgbClr val="C1CBD7"/>
              </a:solidFill>
              <a:cs typeface="Arial" pitchFamily="34" charset="0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29AC168A-3E63-4536-AE81-24F3A7455A67}"/>
              </a:ext>
            </a:extLst>
          </p:cNvPr>
          <p:cNvSpPr txBox="1"/>
          <p:nvPr/>
        </p:nvSpPr>
        <p:spPr>
          <a:xfrm>
            <a:off x="6234837" y="2802806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A5A69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33B2513B-7B04-4D08-AD96-CD460FFF1C16}"/>
              </a:ext>
            </a:extLst>
          </p:cNvPr>
          <p:cNvSpPr txBox="1"/>
          <p:nvPr/>
        </p:nvSpPr>
        <p:spPr>
          <a:xfrm>
            <a:off x="5437114" y="3864964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A5A69"/>
                </a:solidFill>
                <a:cs typeface="Arial" pitchFamily="34" charset="0"/>
              </a:rPr>
              <a:t>I</a:t>
            </a:r>
            <a:endParaRPr lang="ko-KR" altLang="en-US" sz="40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70357ED7-8387-4E66-828D-D3DB3D2AD2AF}"/>
              </a:ext>
            </a:extLst>
          </p:cNvPr>
          <p:cNvSpPr txBox="1"/>
          <p:nvPr/>
        </p:nvSpPr>
        <p:spPr>
          <a:xfrm>
            <a:off x="6134003" y="3698073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C1CBD7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rgbClr val="C1CBD7"/>
              </a:solidFill>
              <a:cs typeface="Arial" pitchFamily="34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43FC78A6-70D5-4737-AC01-231F953CE5BA}"/>
              </a:ext>
            </a:extLst>
          </p:cNvPr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D9DE7245-BADC-49B0-843B-342FE394F714}"/>
              </a:ext>
            </a:extLst>
          </p:cNvPr>
          <p:cNvSpPr/>
          <p:nvPr/>
        </p:nvSpPr>
        <p:spPr>
          <a:xfrm>
            <a:off x="6495609" y="4205332"/>
            <a:ext cx="338945" cy="2603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7F11688-C15C-4FBD-B634-4A7B0928BD78}"/>
              </a:ext>
            </a:extLst>
          </p:cNvPr>
          <p:cNvGrpSpPr/>
          <p:nvPr/>
        </p:nvGrpSpPr>
        <p:grpSpPr>
          <a:xfrm>
            <a:off x="-1" y="2097742"/>
            <a:ext cx="4962899" cy="1530081"/>
            <a:chOff x="745460" y="3362835"/>
            <a:chExt cx="2117838" cy="586692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22B5A437-2A19-44EC-8D11-4E742966A7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69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事务中的操作，要么全部成功就提交，要么全部失败就回滚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F2A815F-7607-42B9-ADA6-68E37830DF1C}"/>
                </a:ext>
              </a:extLst>
            </p:cNvPr>
            <p:cNvSpPr txBox="1"/>
            <p:nvPr/>
          </p:nvSpPr>
          <p:spPr>
            <a:xfrm>
              <a:off x="745460" y="3362835"/>
              <a:ext cx="2117838" cy="190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Atomicity【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原子性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6349EEE-DCE4-4076-BAAD-DA01E431BD07}"/>
              </a:ext>
            </a:extLst>
          </p:cNvPr>
          <p:cNvGrpSpPr/>
          <p:nvPr/>
        </p:nvGrpSpPr>
        <p:grpSpPr>
          <a:xfrm>
            <a:off x="83074" y="4012913"/>
            <a:ext cx="4659167" cy="1215475"/>
            <a:chOff x="779822" y="3365066"/>
            <a:chExt cx="2083475" cy="413951"/>
          </a:xfrm>
        </p:grpSpPr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C75FED2A-BACD-4CDC-AB64-F39C33FBFFD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99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事务之间是相互隔离的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1A668778-B967-43DD-A869-5965C1EC5DBE}"/>
                </a:ext>
              </a:extLst>
            </p:cNvPr>
            <p:cNvSpPr txBox="1"/>
            <p:nvPr/>
          </p:nvSpPr>
          <p:spPr>
            <a:xfrm>
              <a:off x="779822" y="3365066"/>
              <a:ext cx="2059657" cy="17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Isolation【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隔离性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2FEEC5C3-23B9-4037-A05D-952BDAE09051}"/>
              </a:ext>
            </a:extLst>
          </p:cNvPr>
          <p:cNvGrpSpPr/>
          <p:nvPr/>
        </p:nvGrpSpPr>
        <p:grpSpPr>
          <a:xfrm>
            <a:off x="7573131" y="2097737"/>
            <a:ext cx="4482532" cy="1581648"/>
            <a:chOff x="803639" y="3412133"/>
            <a:chExt cx="2343917" cy="422743"/>
          </a:xfrm>
        </p:grpSpPr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19BA5DE4-95CD-435B-82D8-F0F8449E7D7D}"/>
                </a:ext>
              </a:extLst>
            </p:cNvPr>
            <p:cNvSpPr txBox="1"/>
            <p:nvPr/>
          </p:nvSpPr>
          <p:spPr>
            <a:xfrm>
              <a:off x="803639" y="3579862"/>
              <a:ext cx="2343915" cy="255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事务执行前后的状态保持一致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4BF3AE6F-CA73-4D00-AC5F-A4F26DFAFFC8}"/>
                </a:ext>
              </a:extLst>
            </p:cNvPr>
            <p:cNvSpPr txBox="1"/>
            <p:nvPr/>
          </p:nvSpPr>
          <p:spPr>
            <a:xfrm>
              <a:off x="803640" y="3412133"/>
              <a:ext cx="2343916" cy="179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Consistency【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一致性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734C54D8-CCBA-4B74-BE56-120A594CEA74}"/>
              </a:ext>
            </a:extLst>
          </p:cNvPr>
          <p:cNvGrpSpPr/>
          <p:nvPr/>
        </p:nvGrpSpPr>
        <p:grpSpPr>
          <a:xfrm>
            <a:off x="7274189" y="3935495"/>
            <a:ext cx="4781470" cy="1444247"/>
            <a:chOff x="803640" y="3362835"/>
            <a:chExt cx="2059657" cy="639501"/>
          </a:xfrm>
        </p:grpSpPr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CFE999B6-27B2-4585-98BD-34A009F9432C}"/>
                </a:ext>
              </a:extLst>
            </p:cNvPr>
            <p:cNvSpPr txBox="1"/>
            <p:nvPr/>
          </p:nvSpPr>
          <p:spPr>
            <a:xfrm>
              <a:off x="803640" y="3579865"/>
              <a:ext cx="2059657" cy="42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事务一旦提交，就是一个持久化操作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5">
              <a:extLst>
                <a:ext uri="{FF2B5EF4-FFF2-40B4-BE49-F238E27FC236}">
                  <a16:creationId xmlns:a16="http://schemas.microsoft.com/office/drawing/2014/main" id="{345F5C61-7758-4FCC-B61D-89C4D6185BB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3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Durability【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持久性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653AC54-EB1E-42EE-A559-E24BE55F85CF}"/>
              </a:ext>
            </a:extLst>
          </p:cNvPr>
          <p:cNvSpPr txBox="1"/>
          <p:nvPr/>
        </p:nvSpPr>
        <p:spPr>
          <a:xfrm>
            <a:off x="2214282" y="-18718"/>
            <a:ext cx="2474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02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3070408" y="205193"/>
            <a:ext cx="3198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隔离性问题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26BB9D-38E5-4A25-873D-A37C54BFCD79}"/>
              </a:ext>
            </a:extLst>
          </p:cNvPr>
          <p:cNvSpPr txBox="1"/>
          <p:nvPr/>
        </p:nvSpPr>
        <p:spPr>
          <a:xfrm>
            <a:off x="1503975" y="1561351"/>
            <a:ext cx="6660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脏读：一个事务读到了另一个事务未提交的数据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B9B50F-CA93-42E6-8620-A19A4EBC0034}"/>
              </a:ext>
            </a:extLst>
          </p:cNvPr>
          <p:cNvSpPr txBox="1"/>
          <p:nvPr/>
        </p:nvSpPr>
        <p:spPr>
          <a:xfrm>
            <a:off x="1369504" y="2839954"/>
            <a:ext cx="6304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不可重复读：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在同一个事务中读到了不同的结果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BF0E7A-DBCD-4C59-BDAF-0F3D93D30545}"/>
              </a:ext>
            </a:extLst>
          </p:cNvPr>
          <p:cNvSpPr txBox="1"/>
          <p:nvPr/>
        </p:nvSpPr>
        <p:spPr>
          <a:xfrm>
            <a:off x="1356228" y="4118557"/>
            <a:ext cx="645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虚读：就是一个未提交的事务读取到另一个刚添加事务的数据。</a:t>
            </a:r>
            <a:endParaRPr lang="zh-CN" altLang="en-US" sz="320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191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890</Words>
  <Application>Microsoft Office PowerPoint</Application>
  <PresentationFormat>宽屏</PresentationFormat>
  <Paragraphs>136</Paragraphs>
  <Slides>18</Slides>
  <Notes>11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-apple-system</vt:lpstr>
      <vt:lpstr>PingFang SC</vt:lpstr>
      <vt:lpstr>等线</vt:lpstr>
      <vt:lpstr>方正清刻本悦宋简体</vt:lpstr>
      <vt:lpstr>Microsoft YaHei</vt:lpstr>
      <vt:lpstr>幼圆</vt:lpstr>
      <vt:lpstr>Arial</vt:lpstr>
      <vt:lpstr>Calibri</vt:lpstr>
      <vt:lpstr>Century Gothic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杨 政鑫</cp:lastModifiedBy>
  <cp:revision>110</cp:revision>
  <dcterms:created xsi:type="dcterms:W3CDTF">2020-01-03T06:53:11Z</dcterms:created>
  <dcterms:modified xsi:type="dcterms:W3CDTF">2022-03-30T14:00:15Z</dcterms:modified>
</cp:coreProperties>
</file>