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56" r:id="rId2"/>
    <p:sldId id="258" r:id="rId3"/>
    <p:sldId id="257" r:id="rId4"/>
    <p:sldId id="287" r:id="rId5"/>
    <p:sldId id="279" r:id="rId6"/>
    <p:sldId id="288" r:id="rId7"/>
    <p:sldId id="260" r:id="rId8"/>
    <p:sldId id="261" r:id="rId9"/>
    <p:sldId id="289" r:id="rId10"/>
    <p:sldId id="262" r:id="rId11"/>
    <p:sldId id="290" r:id="rId12"/>
    <p:sldId id="291" r:id="rId13"/>
    <p:sldId id="292" r:id="rId14"/>
    <p:sldId id="264" r:id="rId15"/>
    <p:sldId id="263" r:id="rId16"/>
    <p:sldId id="293" r:id="rId17"/>
    <p:sldId id="27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5703CF2-4358-4CF8-BC55-2F152391E0AC}">
          <p14:sldIdLst>
            <p14:sldId id="256"/>
            <p14:sldId id="258"/>
            <p14:sldId id="257"/>
            <p14:sldId id="287"/>
            <p14:sldId id="279"/>
            <p14:sldId id="288"/>
            <p14:sldId id="260"/>
            <p14:sldId id="261"/>
            <p14:sldId id="289"/>
          </p14:sldIdLst>
        </p14:section>
        <p14:section name="无标题节" id="{DF2B5887-C995-4117-9B5F-01D90CD0DF07}">
          <p14:sldIdLst>
            <p14:sldId id="262"/>
            <p14:sldId id="290"/>
            <p14:sldId id="291"/>
            <p14:sldId id="292"/>
            <p14:sldId id="264"/>
            <p14:sldId id="263"/>
            <p14:sldId id="293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BD7"/>
    <a:srgbClr val="4A5A69"/>
    <a:srgbClr val="92A3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21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43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5772EA5-C443-43F2-8D19-1FE842F4BE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EBADD0-61EF-4F7C-AD87-78A019B91D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5014A-BDC5-4345-998B-2EDA94B21FF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D979CB-6C77-4D34-A846-CE5882E28C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7F3BE5-D273-4D37-B42C-F97635A166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A59D1-CE3A-45B4-B4E9-4C410C6D1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494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E9B0DB71-075D-4822-A400-0EC98CC86D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/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41771A36-1D24-45D6-A8D0-E8EE464418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/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6247E4D3-AC34-4303-8E8F-0BCA730720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/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3238666D-4D6F-4367-A82C-A790B0D176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/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A4BE88C1-ADA3-4A05-9F5E-E140A857D6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5FF671B4-69EF-46A8-AA4D-1DB8D520E4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661E660C-CF9C-43C4-BA5F-63FE4059E4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120FB746-6790-4BE4-91F5-B633BA8FDA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52E20B1E-C314-4E88-B9AE-CD5F10BE8F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9288FC45-837D-48BC-BDC9-3CD533C1EC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6282E280-B99C-4EDB-9B3D-E0D560AE7E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E1C8710A-6895-427A-9044-A17382BCE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/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56F5A750-6CF6-4662-93D5-746C3C5478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/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63CDA7F3-A6F9-4F2B-AAB7-F659EFA1F0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/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92EA1398-ED99-401F-B813-6303D52E28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/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B5C6DDD2-9D92-429A-8147-20B6504057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/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>
            <a:extLst>
              <a:ext uri="{FF2B5EF4-FFF2-40B4-BE49-F238E27FC236}">
                <a16:creationId xmlns:a16="http://schemas.microsoft.com/office/drawing/2014/main" id="{3E83A048-910D-4508-BAC9-48FD133773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/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16BF96F3-AA64-4EC2-AF2E-F399E198B2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/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DB083549-C44D-4E9B-8FDA-822856827A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9B1678A8-AC47-4A01-9C12-0C5AE37CE8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9FAD0AF5-84CD-4EBB-AB6E-13229D157E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/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ACD991FB-BEF0-4E36-8819-B104477B9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/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B774A3AC-1F35-41BC-B3CF-D3F3B37860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/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545C809C-F42D-45F7-941B-7AEB9E791E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/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54F1EA52-6B53-4932-B52C-753B03F11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/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7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02DA6E-11BA-46E8-90F2-6D4224563A84}"/>
              </a:ext>
            </a:extLst>
          </p:cNvPr>
          <p:cNvSpPr txBox="1"/>
          <p:nvPr/>
        </p:nvSpPr>
        <p:spPr>
          <a:xfrm>
            <a:off x="2987224" y="1859340"/>
            <a:ext cx="65582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MSQL </a:t>
            </a:r>
            <a:r>
              <a:rPr lang="zh-CN" altLang="en-US" sz="96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事务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005801-86F4-4334-970E-1301BE18E335}"/>
              </a:ext>
            </a:extLst>
          </p:cNvPr>
          <p:cNvSpPr txBox="1"/>
          <p:nvPr/>
        </p:nvSpPr>
        <p:spPr>
          <a:xfrm>
            <a:off x="4080066" y="3645381"/>
            <a:ext cx="4031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rgbClr val="92A3B8"/>
                </a:solidFill>
              </a:rPr>
              <a:t>20</a:t>
            </a:r>
            <a:r>
              <a:rPr lang="zh-CN" altLang="en-US" sz="3200" dirty="0">
                <a:solidFill>
                  <a:srgbClr val="92A3B8"/>
                </a:solidFill>
              </a:rPr>
              <a:t>级后端</a:t>
            </a:r>
            <a:r>
              <a:rPr lang="en-US" altLang="zh-CN" sz="3200" dirty="0">
                <a:solidFill>
                  <a:srgbClr val="92A3B8"/>
                </a:solidFill>
              </a:rPr>
              <a:t>1</a:t>
            </a:r>
            <a:r>
              <a:rPr lang="zh-CN" altLang="en-US" sz="3200" dirty="0">
                <a:solidFill>
                  <a:srgbClr val="92A3B8"/>
                </a:solidFill>
              </a:rPr>
              <a:t>班 杨政鑫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05B931-39C0-4B10-81A5-005BB0432455}"/>
              </a:ext>
            </a:extLst>
          </p:cNvPr>
          <p:cNvCxnSpPr>
            <a:cxnSpLocks/>
          </p:cNvCxnSpPr>
          <p:nvPr/>
        </p:nvCxnSpPr>
        <p:spPr>
          <a:xfrm>
            <a:off x="2760562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EF6EDBB-928B-4D0A-8D46-40DC5F7D7043}"/>
              </a:ext>
            </a:extLst>
          </p:cNvPr>
          <p:cNvCxnSpPr>
            <a:cxnSpLocks/>
          </p:cNvCxnSpPr>
          <p:nvPr/>
        </p:nvCxnSpPr>
        <p:spPr>
          <a:xfrm>
            <a:off x="8198744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35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3065932" y="160155"/>
            <a:ext cx="47423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第一级别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E1F1FAE-068D-4A15-B6BD-A22A8BCFF41B}"/>
              </a:ext>
            </a:extLst>
          </p:cNvPr>
          <p:cNvSpPr txBox="1"/>
          <p:nvPr/>
        </p:nvSpPr>
        <p:spPr>
          <a:xfrm>
            <a:off x="3424518" y="1165411"/>
            <a:ext cx="4383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read uncommitted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F64DEB-6D37-4F06-9079-E6CFFA7BDB45}"/>
              </a:ext>
            </a:extLst>
          </p:cNvPr>
          <p:cNvSpPr txBox="1"/>
          <p:nvPr/>
        </p:nvSpPr>
        <p:spPr>
          <a:xfrm>
            <a:off x="1344157" y="1986871"/>
            <a:ext cx="99309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读未提交，没什么用，什么问题都解决不了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52117936-C54F-4DBC-A695-E774FCD1C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49" y="2930572"/>
            <a:ext cx="10862520" cy="328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5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437B18-E3B2-4ADB-9650-36A0C587DD83}"/>
              </a:ext>
            </a:extLst>
          </p:cNvPr>
          <p:cNvSpPr txBox="1"/>
          <p:nvPr/>
        </p:nvSpPr>
        <p:spPr>
          <a:xfrm>
            <a:off x="4392706" y="217888"/>
            <a:ext cx="26894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4A5A69"/>
                </a:solidFill>
                <a:ea typeface="方正清刻本悦宋简体" panose="02000000000000000000" pitchFamily="2" charset="-122"/>
              </a:rPr>
              <a:t>第二级别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D80339-DD70-4F4B-AEEF-16250889A41D}"/>
              </a:ext>
            </a:extLst>
          </p:cNvPr>
          <p:cNvSpPr txBox="1"/>
          <p:nvPr/>
        </p:nvSpPr>
        <p:spPr>
          <a:xfrm>
            <a:off x="3756676" y="1184708"/>
            <a:ext cx="3961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Read committed</a:t>
            </a:r>
            <a:endParaRPr lang="zh-CN" altLang="en-US" sz="4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FBFBB1-01C3-4DDA-83F6-66F3BE3F0D67}"/>
              </a:ext>
            </a:extLst>
          </p:cNvPr>
          <p:cNvSpPr txBox="1"/>
          <p:nvPr/>
        </p:nvSpPr>
        <p:spPr>
          <a:xfrm>
            <a:off x="2734235" y="2151529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读已提交，能够解决脏读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2BB67E-ED39-4A5C-B25C-ADD7377E2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12" y="3012140"/>
            <a:ext cx="9963376" cy="324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0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DF5C6D-02F6-46FC-959E-B68A310E9153}"/>
              </a:ext>
            </a:extLst>
          </p:cNvPr>
          <p:cNvSpPr txBox="1"/>
          <p:nvPr/>
        </p:nvSpPr>
        <p:spPr>
          <a:xfrm>
            <a:off x="4375370" y="543753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4A5A69"/>
                </a:solidFill>
                <a:ea typeface="方正清刻本悦宋简体" panose="02000000000000000000" pitchFamily="2" charset="-122"/>
              </a:rPr>
              <a:t>第三级别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CBB9D2-BF82-43B7-9FBF-4D0007583ADB}"/>
              </a:ext>
            </a:extLst>
          </p:cNvPr>
          <p:cNvSpPr txBox="1"/>
          <p:nvPr/>
        </p:nvSpPr>
        <p:spPr>
          <a:xfrm>
            <a:off x="3804477" y="1419533"/>
            <a:ext cx="3583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Repeatable read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ACBE77-1CE4-4EB7-8B54-9A42E9E8DECC}"/>
              </a:ext>
            </a:extLst>
          </p:cNvPr>
          <p:cNvSpPr txBox="1"/>
          <p:nvPr/>
        </p:nvSpPr>
        <p:spPr>
          <a:xfrm>
            <a:off x="1643499" y="2466940"/>
            <a:ext cx="8905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可重复读，能够解决脏读和不可重复读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187040-1AAA-4169-8192-A3F8920E0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26" y="3387503"/>
            <a:ext cx="9097347" cy="293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1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6784A9F-AED0-4BFE-A712-96E793B51A4F}"/>
              </a:ext>
            </a:extLst>
          </p:cNvPr>
          <p:cNvSpPr txBox="1"/>
          <p:nvPr/>
        </p:nvSpPr>
        <p:spPr>
          <a:xfrm>
            <a:off x="4081529" y="185881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4A5A69"/>
                </a:solidFill>
                <a:ea typeface="方正清刻本悦宋简体" panose="02000000000000000000" pitchFamily="2" charset="-122"/>
              </a:rPr>
              <a:t>第四级别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997097-3E99-46A5-8335-FAA99BB66EAA}"/>
              </a:ext>
            </a:extLst>
          </p:cNvPr>
          <p:cNvSpPr txBox="1"/>
          <p:nvPr/>
        </p:nvSpPr>
        <p:spPr>
          <a:xfrm>
            <a:off x="215152" y="1747175"/>
            <a:ext cx="12098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序列化，能够解决所有问题， 但是会锁表，效率太低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DD5E31-7080-4B60-B93B-CCFBF76BB112}"/>
              </a:ext>
            </a:extLst>
          </p:cNvPr>
          <p:cNvSpPr txBox="1"/>
          <p:nvPr/>
        </p:nvSpPr>
        <p:spPr>
          <a:xfrm>
            <a:off x="4081529" y="955322"/>
            <a:ext cx="2530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Serializable</a:t>
            </a:r>
            <a:endParaRPr lang="zh-CN" altLang="en-US" sz="4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A1D6953-4E32-408D-AAD1-8B8FD611B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647" y="2474924"/>
            <a:ext cx="7620000" cy="438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3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ABAC5F-D75D-418B-9034-D5B9A5AAED45}"/>
              </a:ext>
            </a:extLst>
          </p:cNvPr>
          <p:cNvSpPr txBox="1"/>
          <p:nvPr/>
        </p:nvSpPr>
        <p:spPr>
          <a:xfrm>
            <a:off x="2294958" y="1155452"/>
            <a:ext cx="38010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pc="3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设置隔离级别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E1EF010-8726-4BFF-B53E-ACAD38AFF5EB}"/>
              </a:ext>
            </a:extLst>
          </p:cNvPr>
          <p:cNvSpPr txBox="1"/>
          <p:nvPr/>
        </p:nvSpPr>
        <p:spPr>
          <a:xfrm>
            <a:off x="1255059" y="3105834"/>
            <a:ext cx="10712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set session transaction isolation level read uncommitted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430F02-C9B7-46D8-8ADC-39D971A3A4B6}"/>
              </a:ext>
            </a:extLst>
          </p:cNvPr>
          <p:cNvSpPr txBox="1"/>
          <p:nvPr/>
        </p:nvSpPr>
        <p:spPr>
          <a:xfrm>
            <a:off x="1255059" y="3752165"/>
            <a:ext cx="103811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set session transaction isolation level read committed;</a:t>
            </a:r>
            <a:r>
              <a:rPr lang="zh-CN" altLang="en-US" sz="3200" dirty="0"/>
              <a:t>（安全性低，速率快）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2ADDEC-946C-43A3-ABFE-F2CE0C082A89}"/>
              </a:ext>
            </a:extLst>
          </p:cNvPr>
          <p:cNvSpPr txBox="1"/>
          <p:nvPr/>
        </p:nvSpPr>
        <p:spPr>
          <a:xfrm>
            <a:off x="1255059" y="4725853"/>
            <a:ext cx="10874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set session transaction isolation level repeatable read;</a:t>
            </a: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CE7D68-43A7-4DE3-A450-38A1565BFDDD}"/>
              </a:ext>
            </a:extLst>
          </p:cNvPr>
          <p:cNvSpPr txBox="1"/>
          <p:nvPr/>
        </p:nvSpPr>
        <p:spPr>
          <a:xfrm>
            <a:off x="1255059" y="5289176"/>
            <a:ext cx="10148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set session transaction isolation level serializable;</a:t>
            </a:r>
            <a:r>
              <a:rPr lang="zh-CN" altLang="en-US" sz="3600" dirty="0"/>
              <a:t>（安全性高，速率低）</a:t>
            </a:r>
          </a:p>
        </p:txBody>
      </p:sp>
    </p:spTree>
    <p:extLst>
      <p:ext uri="{BB962C8B-B14F-4D97-AF65-F5344CB8AC3E}">
        <p14:creationId xmlns:p14="http://schemas.microsoft.com/office/powerpoint/2010/main" val="297738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3599681" y="754648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事务的传播行为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97466D-022B-4F0F-BE7B-C0D469730581}"/>
              </a:ext>
            </a:extLst>
          </p:cNvPr>
          <p:cNvSpPr/>
          <p:nvPr/>
        </p:nvSpPr>
        <p:spPr>
          <a:xfrm>
            <a:off x="4473873" y="106240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842C7A5-2222-4F92-8FAB-2625FF6AA874}"/>
              </a:ext>
            </a:extLst>
          </p:cNvPr>
          <p:cNvSpPr/>
          <p:nvPr/>
        </p:nvSpPr>
        <p:spPr>
          <a:xfrm>
            <a:off x="2772679" y="2264093"/>
            <a:ext cx="6881446" cy="3245198"/>
          </a:xfrm>
          <a:custGeom>
            <a:avLst/>
            <a:gdLst>
              <a:gd name="connsiteX0" fmla="*/ 1719943 w 5105400"/>
              <a:gd name="connsiteY0" fmla="*/ 3341914 h 3341914"/>
              <a:gd name="connsiteX1" fmla="*/ 0 w 5105400"/>
              <a:gd name="connsiteY1" fmla="*/ 1872343 h 3341914"/>
              <a:gd name="connsiteX2" fmla="*/ 1654629 w 5105400"/>
              <a:gd name="connsiteY2" fmla="*/ 0 h 3341914"/>
              <a:gd name="connsiteX3" fmla="*/ 3581400 w 5105400"/>
              <a:gd name="connsiteY3" fmla="*/ 1654628 h 3341914"/>
              <a:gd name="connsiteX4" fmla="*/ 5105400 w 5105400"/>
              <a:gd name="connsiteY4" fmla="*/ 152400 h 3341914"/>
              <a:gd name="connsiteX5" fmla="*/ 5105400 w 5105400"/>
              <a:gd name="connsiteY5" fmla="*/ 152400 h 3341914"/>
              <a:gd name="connsiteX0" fmla="*/ 1684774 w 5105400"/>
              <a:gd name="connsiteY0" fmla="*/ 3297952 h 3297952"/>
              <a:gd name="connsiteX1" fmla="*/ 0 w 5105400"/>
              <a:gd name="connsiteY1" fmla="*/ 1872343 h 3297952"/>
              <a:gd name="connsiteX2" fmla="*/ 1654629 w 5105400"/>
              <a:gd name="connsiteY2" fmla="*/ 0 h 3297952"/>
              <a:gd name="connsiteX3" fmla="*/ 3581400 w 5105400"/>
              <a:gd name="connsiteY3" fmla="*/ 1654628 h 3297952"/>
              <a:gd name="connsiteX4" fmla="*/ 5105400 w 5105400"/>
              <a:gd name="connsiteY4" fmla="*/ 152400 h 3297952"/>
              <a:gd name="connsiteX5" fmla="*/ 5105400 w 5105400"/>
              <a:gd name="connsiteY5" fmla="*/ 152400 h 3297952"/>
              <a:gd name="connsiteX0" fmla="*/ 2247481 w 5668107"/>
              <a:gd name="connsiteY0" fmla="*/ 3297952 h 3297952"/>
              <a:gd name="connsiteX1" fmla="*/ 0 w 5668107"/>
              <a:gd name="connsiteY1" fmla="*/ 1881135 h 3297952"/>
              <a:gd name="connsiteX2" fmla="*/ 2217336 w 5668107"/>
              <a:gd name="connsiteY2" fmla="*/ 0 h 3297952"/>
              <a:gd name="connsiteX3" fmla="*/ 4144107 w 5668107"/>
              <a:gd name="connsiteY3" fmla="*/ 1654628 h 3297952"/>
              <a:gd name="connsiteX4" fmla="*/ 5668107 w 5668107"/>
              <a:gd name="connsiteY4" fmla="*/ 152400 h 3297952"/>
              <a:gd name="connsiteX5" fmla="*/ 5668107 w 5668107"/>
              <a:gd name="connsiteY5" fmla="*/ 152400 h 3297952"/>
              <a:gd name="connsiteX0" fmla="*/ 2247481 w 5668107"/>
              <a:gd name="connsiteY0" fmla="*/ 3297952 h 3297952"/>
              <a:gd name="connsiteX1" fmla="*/ 0 w 5668107"/>
              <a:gd name="connsiteY1" fmla="*/ 1881135 h 3297952"/>
              <a:gd name="connsiteX2" fmla="*/ 2217336 w 5668107"/>
              <a:gd name="connsiteY2" fmla="*/ 0 h 3297952"/>
              <a:gd name="connsiteX3" fmla="*/ 4504591 w 5668107"/>
              <a:gd name="connsiteY3" fmla="*/ 1672213 h 3297952"/>
              <a:gd name="connsiteX4" fmla="*/ 5668107 w 5668107"/>
              <a:gd name="connsiteY4" fmla="*/ 152400 h 3297952"/>
              <a:gd name="connsiteX5" fmla="*/ 5668107 w 5668107"/>
              <a:gd name="connsiteY5" fmla="*/ 152400 h 3297952"/>
              <a:gd name="connsiteX0" fmla="*/ 2247481 w 5668107"/>
              <a:gd name="connsiteY0" fmla="*/ 3166067 h 3166067"/>
              <a:gd name="connsiteX1" fmla="*/ 0 w 5668107"/>
              <a:gd name="connsiteY1" fmla="*/ 1749250 h 3166067"/>
              <a:gd name="connsiteX2" fmla="*/ 2305259 w 5668107"/>
              <a:gd name="connsiteY2" fmla="*/ 0 h 3166067"/>
              <a:gd name="connsiteX3" fmla="*/ 4504591 w 5668107"/>
              <a:gd name="connsiteY3" fmla="*/ 1540328 h 3166067"/>
              <a:gd name="connsiteX4" fmla="*/ 5668107 w 5668107"/>
              <a:gd name="connsiteY4" fmla="*/ 20515 h 3166067"/>
              <a:gd name="connsiteX5" fmla="*/ 5668107 w 5668107"/>
              <a:gd name="connsiteY5" fmla="*/ 20515 h 3166067"/>
              <a:gd name="connsiteX0" fmla="*/ 2247481 w 6942991"/>
              <a:gd name="connsiteY0" fmla="*/ 3166067 h 3166067"/>
              <a:gd name="connsiteX1" fmla="*/ 0 w 6942991"/>
              <a:gd name="connsiteY1" fmla="*/ 1749250 h 3166067"/>
              <a:gd name="connsiteX2" fmla="*/ 2305259 w 6942991"/>
              <a:gd name="connsiteY2" fmla="*/ 0 h 3166067"/>
              <a:gd name="connsiteX3" fmla="*/ 4504591 w 6942991"/>
              <a:gd name="connsiteY3" fmla="*/ 1540328 h 3166067"/>
              <a:gd name="connsiteX4" fmla="*/ 5668107 w 6942991"/>
              <a:gd name="connsiteY4" fmla="*/ 20515 h 3166067"/>
              <a:gd name="connsiteX5" fmla="*/ 6942991 w 6942991"/>
              <a:gd name="connsiteY5" fmla="*/ 20515 h 3166067"/>
              <a:gd name="connsiteX0" fmla="*/ 2247481 w 5668107"/>
              <a:gd name="connsiteY0" fmla="*/ 3166067 h 3166067"/>
              <a:gd name="connsiteX1" fmla="*/ 0 w 5668107"/>
              <a:gd name="connsiteY1" fmla="*/ 1749250 h 3166067"/>
              <a:gd name="connsiteX2" fmla="*/ 2305259 w 5668107"/>
              <a:gd name="connsiteY2" fmla="*/ 0 h 3166067"/>
              <a:gd name="connsiteX3" fmla="*/ 4504591 w 5668107"/>
              <a:gd name="connsiteY3" fmla="*/ 1540328 h 3166067"/>
              <a:gd name="connsiteX4" fmla="*/ 5668107 w 5668107"/>
              <a:gd name="connsiteY4" fmla="*/ 20515 h 3166067"/>
              <a:gd name="connsiteX0" fmla="*/ 2247481 w 6855069"/>
              <a:gd name="connsiteY0" fmla="*/ 3166067 h 3166067"/>
              <a:gd name="connsiteX1" fmla="*/ 0 w 6855069"/>
              <a:gd name="connsiteY1" fmla="*/ 1749250 h 3166067"/>
              <a:gd name="connsiteX2" fmla="*/ 2305259 w 6855069"/>
              <a:gd name="connsiteY2" fmla="*/ 0 h 3166067"/>
              <a:gd name="connsiteX3" fmla="*/ 4504591 w 6855069"/>
              <a:gd name="connsiteY3" fmla="*/ 1540328 h 3166067"/>
              <a:gd name="connsiteX4" fmla="*/ 6855069 w 6855069"/>
              <a:gd name="connsiteY4" fmla="*/ 11723 h 3166067"/>
              <a:gd name="connsiteX0" fmla="*/ 2247481 w 6855069"/>
              <a:gd name="connsiteY0" fmla="*/ 3166067 h 3166067"/>
              <a:gd name="connsiteX1" fmla="*/ 0 w 6855069"/>
              <a:gd name="connsiteY1" fmla="*/ 1749250 h 3166067"/>
              <a:gd name="connsiteX2" fmla="*/ 2270089 w 6855069"/>
              <a:gd name="connsiteY2" fmla="*/ 0 h 3166067"/>
              <a:gd name="connsiteX3" fmla="*/ 4504591 w 6855069"/>
              <a:gd name="connsiteY3" fmla="*/ 1540328 h 3166067"/>
              <a:gd name="connsiteX4" fmla="*/ 6855069 w 6855069"/>
              <a:gd name="connsiteY4" fmla="*/ 11723 h 3166067"/>
              <a:gd name="connsiteX0" fmla="*/ 2247481 w 6855069"/>
              <a:gd name="connsiteY0" fmla="*/ 3166067 h 3166067"/>
              <a:gd name="connsiteX1" fmla="*/ 0 w 6855069"/>
              <a:gd name="connsiteY1" fmla="*/ 1749250 h 3166067"/>
              <a:gd name="connsiteX2" fmla="*/ 2270089 w 6855069"/>
              <a:gd name="connsiteY2" fmla="*/ 0 h 3166067"/>
              <a:gd name="connsiteX3" fmla="*/ 4557345 w 6855069"/>
              <a:gd name="connsiteY3" fmla="*/ 1637043 h 3166067"/>
              <a:gd name="connsiteX4" fmla="*/ 6855069 w 6855069"/>
              <a:gd name="connsiteY4" fmla="*/ 11723 h 3166067"/>
              <a:gd name="connsiteX0" fmla="*/ 2282650 w 6855069"/>
              <a:gd name="connsiteY0" fmla="*/ 3245198 h 3245198"/>
              <a:gd name="connsiteX1" fmla="*/ 0 w 6855069"/>
              <a:gd name="connsiteY1" fmla="*/ 1749250 h 3245198"/>
              <a:gd name="connsiteX2" fmla="*/ 2270089 w 6855069"/>
              <a:gd name="connsiteY2" fmla="*/ 0 h 3245198"/>
              <a:gd name="connsiteX3" fmla="*/ 4557345 w 6855069"/>
              <a:gd name="connsiteY3" fmla="*/ 1637043 h 3245198"/>
              <a:gd name="connsiteX4" fmla="*/ 6855069 w 6855069"/>
              <a:gd name="connsiteY4" fmla="*/ 11723 h 3245198"/>
              <a:gd name="connsiteX0" fmla="*/ 2309027 w 6881446"/>
              <a:gd name="connsiteY0" fmla="*/ 3245198 h 3245198"/>
              <a:gd name="connsiteX1" fmla="*/ 0 w 6881446"/>
              <a:gd name="connsiteY1" fmla="*/ 1617366 h 3245198"/>
              <a:gd name="connsiteX2" fmla="*/ 2296466 w 6881446"/>
              <a:gd name="connsiteY2" fmla="*/ 0 h 3245198"/>
              <a:gd name="connsiteX3" fmla="*/ 4583722 w 6881446"/>
              <a:gd name="connsiteY3" fmla="*/ 1637043 h 3245198"/>
              <a:gd name="connsiteX4" fmla="*/ 6881446 w 6881446"/>
              <a:gd name="connsiteY4" fmla="*/ 11723 h 324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1446" h="3245198">
                <a:moveTo>
                  <a:pt x="2309027" y="3245198"/>
                </a:moveTo>
                <a:lnTo>
                  <a:pt x="0" y="1617366"/>
                </a:lnTo>
                <a:lnTo>
                  <a:pt x="2296466" y="0"/>
                </a:lnTo>
                <a:lnTo>
                  <a:pt x="4583722" y="1637043"/>
                </a:lnTo>
                <a:lnTo>
                  <a:pt x="6881446" y="11723"/>
                </a:lnTo>
              </a:path>
            </a:pathLst>
          </a:custGeom>
          <a:ln w="34925"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2">
            <a:extLst>
              <a:ext uri="{FF2B5EF4-FFF2-40B4-BE49-F238E27FC236}">
                <a16:creationId xmlns:a16="http://schemas.microsoft.com/office/drawing/2014/main" id="{3F344933-DA08-4FFA-A791-37A398554C8A}"/>
              </a:ext>
            </a:extLst>
          </p:cNvPr>
          <p:cNvSpPr/>
          <p:nvPr/>
        </p:nvSpPr>
        <p:spPr>
          <a:xfrm>
            <a:off x="4705134" y="1903202"/>
            <a:ext cx="720000" cy="720000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5">
            <a:extLst>
              <a:ext uri="{FF2B5EF4-FFF2-40B4-BE49-F238E27FC236}">
                <a16:creationId xmlns:a16="http://schemas.microsoft.com/office/drawing/2014/main" id="{9EE4879F-1BBA-43AF-BB15-3336171002F5}"/>
              </a:ext>
            </a:extLst>
          </p:cNvPr>
          <p:cNvSpPr/>
          <p:nvPr/>
        </p:nvSpPr>
        <p:spPr>
          <a:xfrm>
            <a:off x="2432545" y="3498356"/>
            <a:ext cx="720000" cy="720000"/>
          </a:xfrm>
          <a:prstGeom prst="ellipse">
            <a:avLst/>
          </a:pr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76">
            <a:extLst>
              <a:ext uri="{FF2B5EF4-FFF2-40B4-BE49-F238E27FC236}">
                <a16:creationId xmlns:a16="http://schemas.microsoft.com/office/drawing/2014/main" id="{7617956D-736A-4274-B00F-4C677F79F687}"/>
              </a:ext>
            </a:extLst>
          </p:cNvPr>
          <p:cNvSpPr/>
          <p:nvPr/>
        </p:nvSpPr>
        <p:spPr>
          <a:xfrm>
            <a:off x="4705134" y="5075600"/>
            <a:ext cx="720000" cy="720000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77">
            <a:extLst>
              <a:ext uri="{FF2B5EF4-FFF2-40B4-BE49-F238E27FC236}">
                <a16:creationId xmlns:a16="http://schemas.microsoft.com/office/drawing/2014/main" id="{5BBE3598-ABF2-4F5E-B165-54E5F8535224}"/>
              </a:ext>
            </a:extLst>
          </p:cNvPr>
          <p:cNvSpPr/>
          <p:nvPr/>
        </p:nvSpPr>
        <p:spPr>
          <a:xfrm>
            <a:off x="6977723" y="3498356"/>
            <a:ext cx="720000" cy="720000"/>
          </a:xfrm>
          <a:prstGeom prst="ellipse">
            <a:avLst/>
          </a:pr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78">
            <a:extLst>
              <a:ext uri="{FF2B5EF4-FFF2-40B4-BE49-F238E27FC236}">
                <a16:creationId xmlns:a16="http://schemas.microsoft.com/office/drawing/2014/main" id="{2805D1B6-5BFB-4723-878E-21C26986DE4B}"/>
              </a:ext>
            </a:extLst>
          </p:cNvPr>
          <p:cNvSpPr/>
          <p:nvPr/>
        </p:nvSpPr>
        <p:spPr>
          <a:xfrm>
            <a:off x="9250312" y="1827429"/>
            <a:ext cx="828000" cy="828000"/>
          </a:xfrm>
          <a:prstGeom prst="ellipse">
            <a:avLst/>
          </a:pr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81">
            <a:extLst>
              <a:ext uri="{FF2B5EF4-FFF2-40B4-BE49-F238E27FC236}">
                <a16:creationId xmlns:a16="http://schemas.microsoft.com/office/drawing/2014/main" id="{5394ABC6-95BF-4F7D-A234-2AD6E8D7AE7C}"/>
              </a:ext>
            </a:extLst>
          </p:cNvPr>
          <p:cNvSpPr/>
          <p:nvPr/>
        </p:nvSpPr>
        <p:spPr>
          <a:xfrm>
            <a:off x="9387389" y="1964506"/>
            <a:ext cx="553846" cy="553846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2BC10AC0-A007-44B0-8210-F40052D542D8}"/>
              </a:ext>
            </a:extLst>
          </p:cNvPr>
          <p:cNvSpPr/>
          <p:nvPr/>
        </p:nvSpPr>
        <p:spPr>
          <a:xfrm>
            <a:off x="2644283" y="3701874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ed Rectangle 10">
            <a:extLst>
              <a:ext uri="{FF2B5EF4-FFF2-40B4-BE49-F238E27FC236}">
                <a16:creationId xmlns:a16="http://schemas.microsoft.com/office/drawing/2014/main" id="{D8174759-2DE3-4583-B944-A13DA5990F4E}"/>
              </a:ext>
            </a:extLst>
          </p:cNvPr>
          <p:cNvSpPr/>
          <p:nvPr/>
        </p:nvSpPr>
        <p:spPr>
          <a:xfrm>
            <a:off x="4968178" y="526601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5">
            <a:extLst>
              <a:ext uri="{FF2B5EF4-FFF2-40B4-BE49-F238E27FC236}">
                <a16:creationId xmlns:a16="http://schemas.microsoft.com/office/drawing/2014/main" id="{AAB8181B-6281-4D33-B408-EE422D8C50F5}"/>
              </a:ext>
            </a:extLst>
          </p:cNvPr>
          <p:cNvSpPr/>
          <p:nvPr/>
        </p:nvSpPr>
        <p:spPr>
          <a:xfrm flipH="1">
            <a:off x="4860563" y="2096517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 Same Side Corner Rectangle 11">
            <a:extLst>
              <a:ext uri="{FF2B5EF4-FFF2-40B4-BE49-F238E27FC236}">
                <a16:creationId xmlns:a16="http://schemas.microsoft.com/office/drawing/2014/main" id="{7E57827B-70C7-46B3-AA97-7CB25174C70D}"/>
              </a:ext>
            </a:extLst>
          </p:cNvPr>
          <p:cNvSpPr>
            <a:spLocks noChangeAspect="1"/>
          </p:cNvSpPr>
          <p:nvPr/>
        </p:nvSpPr>
        <p:spPr>
          <a:xfrm rot="9900000">
            <a:off x="7153139" y="3730704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Block Arc 10">
            <a:extLst>
              <a:ext uri="{FF2B5EF4-FFF2-40B4-BE49-F238E27FC236}">
                <a16:creationId xmlns:a16="http://schemas.microsoft.com/office/drawing/2014/main" id="{5D0B76FA-A6B3-4F88-A83C-3991A900982F}"/>
              </a:ext>
            </a:extLst>
          </p:cNvPr>
          <p:cNvSpPr/>
          <p:nvPr/>
        </p:nvSpPr>
        <p:spPr>
          <a:xfrm>
            <a:off x="9472437" y="2104184"/>
            <a:ext cx="404890" cy="27425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EAC6069-0B36-4777-A76D-1809C3499BCA}"/>
              </a:ext>
            </a:extLst>
          </p:cNvPr>
          <p:cNvSpPr txBox="1"/>
          <p:nvPr/>
        </p:nvSpPr>
        <p:spPr>
          <a:xfrm>
            <a:off x="2339641" y="34172"/>
            <a:ext cx="23391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4400" dirty="0">
                <a:solidFill>
                  <a:srgbClr val="92A3B8"/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PART 04</a:t>
            </a:r>
            <a:endParaRPr lang="zh-CN" altLang="en-US" sz="4400" dirty="0">
              <a:solidFill>
                <a:srgbClr val="92A3B8"/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14CADF-276F-4571-A32C-1D6B88D042C5}"/>
              </a:ext>
            </a:extLst>
          </p:cNvPr>
          <p:cNvSpPr txBox="1"/>
          <p:nvPr/>
        </p:nvSpPr>
        <p:spPr>
          <a:xfrm>
            <a:off x="1782148" y="5187820"/>
            <a:ext cx="28965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1.PROPAGATION_REQUIRED</a:t>
            </a: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D73D43-6DA7-4E57-B014-F91EDE4FF5BA}"/>
              </a:ext>
            </a:extLst>
          </p:cNvPr>
          <p:cNvSpPr txBox="1"/>
          <p:nvPr/>
        </p:nvSpPr>
        <p:spPr>
          <a:xfrm>
            <a:off x="3981" y="2787757"/>
            <a:ext cx="2602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2. PROPAGATION_SUPPORTS</a:t>
            </a:r>
            <a:endParaRPr lang="zh-CN" altLang="en-US" sz="32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523540E-2DAB-45BC-9A2E-230813105B85}"/>
              </a:ext>
            </a:extLst>
          </p:cNvPr>
          <p:cNvSpPr txBox="1"/>
          <p:nvPr/>
        </p:nvSpPr>
        <p:spPr>
          <a:xfrm>
            <a:off x="1249854" y="1227972"/>
            <a:ext cx="27125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3. PROPAGATION_MANDATORY</a:t>
            </a:r>
            <a:endParaRPr lang="zh-CN" altLang="en-US" sz="32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614FFD4-1048-410F-B866-83428427B371}"/>
              </a:ext>
            </a:extLst>
          </p:cNvPr>
          <p:cNvSpPr txBox="1"/>
          <p:nvPr/>
        </p:nvSpPr>
        <p:spPr>
          <a:xfrm>
            <a:off x="5824679" y="1385191"/>
            <a:ext cx="29314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4. PROPAGATION_REQUIRES_NEW</a:t>
            </a:r>
            <a:endParaRPr lang="zh-CN" altLang="en-US" sz="32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D6344F1-6B74-488B-A522-A2081E006628}"/>
              </a:ext>
            </a:extLst>
          </p:cNvPr>
          <p:cNvSpPr txBox="1"/>
          <p:nvPr/>
        </p:nvSpPr>
        <p:spPr>
          <a:xfrm>
            <a:off x="9006242" y="248215"/>
            <a:ext cx="29314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5. PROPAGATION_NOT_SUPPORTED</a:t>
            </a:r>
            <a:endParaRPr lang="zh-CN" altLang="en-US" sz="32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64C560F-D912-4CE8-ADF2-CA85FCA37D65}"/>
              </a:ext>
            </a:extLst>
          </p:cNvPr>
          <p:cNvSpPr txBox="1"/>
          <p:nvPr/>
        </p:nvSpPr>
        <p:spPr>
          <a:xfrm>
            <a:off x="5824679" y="4376295"/>
            <a:ext cx="2602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6. PROPAGATION_NEVER</a:t>
            </a:r>
            <a:endParaRPr lang="zh-CN" altLang="en-US" sz="3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21A4CBF-4E30-40DC-AB34-126C9F2414F1}"/>
              </a:ext>
            </a:extLst>
          </p:cNvPr>
          <p:cNvSpPr txBox="1"/>
          <p:nvPr/>
        </p:nvSpPr>
        <p:spPr>
          <a:xfrm>
            <a:off x="9250312" y="3346440"/>
            <a:ext cx="27384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7. PROPAGATION_NESTED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9116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291AA8-943D-41E2-8B5A-C0629EF8CCDB}"/>
              </a:ext>
            </a:extLst>
          </p:cNvPr>
          <p:cNvSpPr txBox="1"/>
          <p:nvPr/>
        </p:nvSpPr>
        <p:spPr>
          <a:xfrm>
            <a:off x="3603811" y="295836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事务的传播行为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9DF5A8-9184-4902-B434-15C3AD2B6FBB}"/>
              </a:ext>
            </a:extLst>
          </p:cNvPr>
          <p:cNvSpPr txBox="1"/>
          <p:nvPr/>
        </p:nvSpPr>
        <p:spPr>
          <a:xfrm>
            <a:off x="1712259" y="1003722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【</a:t>
            </a:r>
            <a:r>
              <a:rPr lang="zh-CN" altLang="en-US" sz="3200" dirty="0"/>
              <a:t>作用</a:t>
            </a:r>
            <a:r>
              <a:rPr lang="en-US" altLang="zh-CN" sz="3200" dirty="0"/>
              <a:t>】</a:t>
            </a:r>
            <a:r>
              <a:rPr lang="zh-CN" altLang="en-US" sz="3200" dirty="0"/>
              <a:t>解决业务层之间调用的事务的关系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5431ECF-8DB3-42AF-8AAE-DBE55DB3B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1608"/>
            <a:ext cx="8983513" cy="529778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7507273-31A4-46BD-92BF-C59B51A8154B}"/>
              </a:ext>
            </a:extLst>
          </p:cNvPr>
          <p:cNvSpPr txBox="1"/>
          <p:nvPr/>
        </p:nvSpPr>
        <p:spPr>
          <a:xfrm>
            <a:off x="9269506" y="1711608"/>
            <a:ext cx="23935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重点</a:t>
            </a:r>
            <a:endParaRPr lang="en-US" altLang="zh-CN" sz="2800" dirty="0"/>
          </a:p>
          <a:p>
            <a:r>
              <a:rPr lang="en-US" altLang="zh-CN" sz="2800" dirty="0"/>
              <a:t>PROPAGATION_REQUIRED</a:t>
            </a:r>
          </a:p>
          <a:p>
            <a:endParaRPr lang="en-US" altLang="zh-CN" sz="2800" dirty="0"/>
          </a:p>
          <a:p>
            <a:r>
              <a:rPr lang="en-US" altLang="zh-CN" sz="2800" dirty="0"/>
              <a:t>PROPAGATION_REQUIRES_NEW</a:t>
            </a:r>
          </a:p>
          <a:p>
            <a:endParaRPr lang="en-US" altLang="zh-CN" sz="2800" dirty="0"/>
          </a:p>
          <a:p>
            <a:r>
              <a:rPr lang="en-US" altLang="zh-CN" sz="2800" dirty="0"/>
              <a:t>PROPAGATION_NESTED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71043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02DA6E-11BA-46E8-90F2-6D4224563A84}"/>
              </a:ext>
            </a:extLst>
          </p:cNvPr>
          <p:cNvSpPr txBox="1"/>
          <p:nvPr/>
        </p:nvSpPr>
        <p:spPr>
          <a:xfrm>
            <a:off x="4618673" y="2756776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谢谢观看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005801-86F4-4334-970E-1301BE18E335}"/>
              </a:ext>
            </a:extLst>
          </p:cNvPr>
          <p:cNvSpPr txBox="1"/>
          <p:nvPr/>
        </p:nvSpPr>
        <p:spPr>
          <a:xfrm>
            <a:off x="4080066" y="3645381"/>
            <a:ext cx="403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rgbClr val="92A3B8"/>
                </a:solidFill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08CD19-BC77-489A-8FF2-FFC6B178C382}"/>
              </a:ext>
            </a:extLst>
          </p:cNvPr>
          <p:cNvSpPr txBox="1"/>
          <p:nvPr/>
        </p:nvSpPr>
        <p:spPr>
          <a:xfrm>
            <a:off x="2541180" y="4049438"/>
            <a:ext cx="710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05B931-39C0-4B10-81A5-005BB0432455}"/>
              </a:ext>
            </a:extLst>
          </p:cNvPr>
          <p:cNvCxnSpPr>
            <a:cxnSpLocks/>
          </p:cNvCxnSpPr>
          <p:nvPr/>
        </p:nvCxnSpPr>
        <p:spPr>
          <a:xfrm>
            <a:off x="2760562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EF6EDBB-928B-4D0A-8D46-40DC5F7D7043}"/>
              </a:ext>
            </a:extLst>
          </p:cNvPr>
          <p:cNvCxnSpPr>
            <a:cxnSpLocks/>
          </p:cNvCxnSpPr>
          <p:nvPr/>
        </p:nvCxnSpPr>
        <p:spPr>
          <a:xfrm>
            <a:off x="8198744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06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3EBAF07-0387-4482-800B-5492EEFB2B50}"/>
              </a:ext>
            </a:extLst>
          </p:cNvPr>
          <p:cNvSpPr txBox="1"/>
          <p:nvPr/>
        </p:nvSpPr>
        <p:spPr>
          <a:xfrm>
            <a:off x="2122406" y="2942923"/>
            <a:ext cx="2396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事务概述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0A78CF-AA51-4C65-8180-A3CEE6957BD0}"/>
              </a:ext>
            </a:extLst>
          </p:cNvPr>
          <p:cNvSpPr/>
          <p:nvPr/>
        </p:nvSpPr>
        <p:spPr>
          <a:xfrm>
            <a:off x="2708267" y="3383861"/>
            <a:ext cx="2271776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5E9D3B-FFF9-4F7E-AA00-2325AC6EE4D9}"/>
              </a:ext>
            </a:extLst>
          </p:cNvPr>
          <p:cNvSpPr txBox="1"/>
          <p:nvPr/>
        </p:nvSpPr>
        <p:spPr>
          <a:xfrm>
            <a:off x="1295933" y="3032045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01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29248D5-C5C4-43DC-A265-3F74DF3FFBD5}"/>
              </a:ext>
            </a:extLst>
          </p:cNvPr>
          <p:cNvSpPr/>
          <p:nvPr/>
        </p:nvSpPr>
        <p:spPr>
          <a:xfrm>
            <a:off x="1927995" y="3230600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230314-2E02-4B30-9054-4779C273DA91}"/>
              </a:ext>
            </a:extLst>
          </p:cNvPr>
          <p:cNvSpPr txBox="1"/>
          <p:nvPr/>
        </p:nvSpPr>
        <p:spPr>
          <a:xfrm>
            <a:off x="7086925" y="2908934"/>
            <a:ext cx="52421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事务的四大特性</a:t>
            </a:r>
            <a:r>
              <a:rPr lang="en-US" altLang="zh-CN" sz="40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ACID</a:t>
            </a:r>
            <a:endParaRPr lang="zh-CN" altLang="en-US" sz="4000" b="1" spc="300" dirty="0">
              <a:solidFill>
                <a:srgbClr val="231E1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90482C-F472-4702-812A-BF6B6FD7E134}"/>
              </a:ext>
            </a:extLst>
          </p:cNvPr>
          <p:cNvSpPr txBox="1"/>
          <p:nvPr/>
        </p:nvSpPr>
        <p:spPr>
          <a:xfrm>
            <a:off x="6318075" y="2964858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02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BAF026F-3213-4170-92A4-D9E07511B4F2}"/>
              </a:ext>
            </a:extLst>
          </p:cNvPr>
          <p:cNvSpPr/>
          <p:nvPr/>
        </p:nvSpPr>
        <p:spPr>
          <a:xfrm>
            <a:off x="7021263" y="3188153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6313CD-AF96-4780-90A4-5B059244512B}"/>
              </a:ext>
            </a:extLst>
          </p:cNvPr>
          <p:cNvSpPr txBox="1"/>
          <p:nvPr/>
        </p:nvSpPr>
        <p:spPr>
          <a:xfrm>
            <a:off x="2064783" y="4564252"/>
            <a:ext cx="3502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事务隔离级别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40C0FD7-7829-4F4F-8BE6-8F5DD3D15C08}"/>
              </a:ext>
            </a:extLst>
          </p:cNvPr>
          <p:cNvSpPr/>
          <p:nvPr/>
        </p:nvSpPr>
        <p:spPr>
          <a:xfrm>
            <a:off x="2708267" y="4865256"/>
            <a:ext cx="2271776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40A6B6-65AF-484A-AD21-E987D1C56528}"/>
              </a:ext>
            </a:extLst>
          </p:cNvPr>
          <p:cNvSpPr txBox="1"/>
          <p:nvPr/>
        </p:nvSpPr>
        <p:spPr>
          <a:xfrm>
            <a:off x="1249146" y="4594640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03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CDD0062-E2BF-47D1-898B-DBB3871F672C}"/>
              </a:ext>
            </a:extLst>
          </p:cNvPr>
          <p:cNvSpPr/>
          <p:nvPr/>
        </p:nvSpPr>
        <p:spPr>
          <a:xfrm>
            <a:off x="1948903" y="4865255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FEF408-244A-4E28-BE30-D7F3C0AF3B95}"/>
              </a:ext>
            </a:extLst>
          </p:cNvPr>
          <p:cNvSpPr txBox="1"/>
          <p:nvPr/>
        </p:nvSpPr>
        <p:spPr>
          <a:xfrm>
            <a:off x="7156221" y="4539088"/>
            <a:ext cx="4055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事务的传播行为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3EF232-8581-446F-8955-96B30500FB1F}"/>
              </a:ext>
            </a:extLst>
          </p:cNvPr>
          <p:cNvSpPr/>
          <p:nvPr/>
        </p:nvSpPr>
        <p:spPr>
          <a:xfrm>
            <a:off x="8149050" y="4865256"/>
            <a:ext cx="2271776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6C7994-4E43-4C2B-B79B-945F067F4EB3}"/>
              </a:ext>
            </a:extLst>
          </p:cNvPr>
          <p:cNvSpPr txBox="1"/>
          <p:nvPr/>
        </p:nvSpPr>
        <p:spPr>
          <a:xfrm>
            <a:off x="6319979" y="4572868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04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E51F88B-BA04-485C-8983-CF2A4FDE5709}"/>
              </a:ext>
            </a:extLst>
          </p:cNvPr>
          <p:cNvSpPr/>
          <p:nvPr/>
        </p:nvSpPr>
        <p:spPr>
          <a:xfrm>
            <a:off x="7018035" y="4810876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D3A82EB-1636-4512-8C0C-C61F590A1DF0}"/>
              </a:ext>
            </a:extLst>
          </p:cNvPr>
          <p:cNvSpPr txBox="1"/>
          <p:nvPr/>
        </p:nvSpPr>
        <p:spPr>
          <a:xfrm>
            <a:off x="5399335" y="791623"/>
            <a:ext cx="13933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spc="300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目录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71EC023-AA7B-4D19-ACDB-C2284FB6D57F}"/>
              </a:ext>
            </a:extLst>
          </p:cNvPr>
          <p:cNvSpPr txBox="1"/>
          <p:nvPr/>
        </p:nvSpPr>
        <p:spPr>
          <a:xfrm>
            <a:off x="4920343" y="1580892"/>
            <a:ext cx="2351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CONTENTS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4365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D0F2349-CFA7-43AF-8E0C-42D4190DFAE8}"/>
              </a:ext>
            </a:extLst>
          </p:cNvPr>
          <p:cNvSpPr/>
          <p:nvPr/>
        </p:nvSpPr>
        <p:spPr>
          <a:xfrm>
            <a:off x="2243095" y="4001811"/>
            <a:ext cx="3922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6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ABAC5F-D75D-418B-9034-D5B9A5AAED45}"/>
              </a:ext>
            </a:extLst>
          </p:cNvPr>
          <p:cNvSpPr txBox="1"/>
          <p:nvPr/>
        </p:nvSpPr>
        <p:spPr>
          <a:xfrm>
            <a:off x="1519052" y="2041982"/>
            <a:ext cx="3922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spc="3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什么事务？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014C8E-126E-40BA-B3DE-790ACC9A8B5D}"/>
              </a:ext>
            </a:extLst>
          </p:cNvPr>
          <p:cNvSpPr txBox="1"/>
          <p:nvPr/>
        </p:nvSpPr>
        <p:spPr>
          <a:xfrm>
            <a:off x="2243095" y="4401920"/>
            <a:ext cx="55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5AA6EC-16B1-4D59-86D3-06DA370F0105}"/>
              </a:ext>
            </a:extLst>
          </p:cNvPr>
          <p:cNvSpPr txBox="1"/>
          <p:nvPr/>
        </p:nvSpPr>
        <p:spPr>
          <a:xfrm>
            <a:off x="2065139" y="1220927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PART 01</a:t>
            </a:r>
            <a:endParaRPr lang="zh-CN" altLang="en-US" sz="4400" dirty="0">
              <a:solidFill>
                <a:srgbClr val="92A3B8"/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1BD345-BB58-44A8-A821-F96ABD396A34}"/>
              </a:ext>
            </a:extLst>
          </p:cNvPr>
          <p:cNvSpPr txBox="1"/>
          <p:nvPr/>
        </p:nvSpPr>
        <p:spPr>
          <a:xfrm>
            <a:off x="1372191" y="3417035"/>
            <a:ext cx="10335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事务可以认为是</a:t>
            </a:r>
            <a:r>
              <a:rPr lang="en-US" altLang="zh-CN" b="1" dirty="0"/>
              <a:t>SQL</a:t>
            </a:r>
            <a:r>
              <a:rPr lang="zh-CN" altLang="en-US" b="1" dirty="0"/>
              <a:t>语句处理的最小单元，具有一定的原子性，是由一条或者多条</a:t>
            </a:r>
            <a:r>
              <a:rPr lang="en-US" altLang="zh-CN" b="1" dirty="0"/>
              <a:t>SQL</a:t>
            </a:r>
            <a:r>
              <a:rPr lang="zh-CN" altLang="en-US" b="1" dirty="0"/>
              <a:t>语句组成，事务执行完成，那么所有的</a:t>
            </a:r>
            <a:r>
              <a:rPr lang="en-US" altLang="zh-CN" b="1" dirty="0"/>
              <a:t>SQL</a:t>
            </a:r>
            <a:r>
              <a:rPr lang="zh-CN" altLang="en-US" b="1" dirty="0"/>
              <a:t>语句全部执行，都要执行成功。一旦出现任何一个</a:t>
            </a:r>
            <a:r>
              <a:rPr lang="en-US" altLang="zh-CN" b="1" dirty="0"/>
              <a:t>SQL</a:t>
            </a:r>
            <a:r>
              <a:rPr lang="zh-CN" altLang="en-US" b="1" dirty="0"/>
              <a:t>语句异常，回到事务执行之前，事务执行失败。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BCCC91-6241-444F-AFED-47CC16EA0BDB}"/>
              </a:ext>
            </a:extLst>
          </p:cNvPr>
          <p:cNvSpPr txBox="1"/>
          <p:nvPr/>
        </p:nvSpPr>
        <p:spPr>
          <a:xfrm>
            <a:off x="1372191" y="4401920"/>
            <a:ext cx="581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事务可以用：编程式、声明式、注解式 来表示。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1E4587-E352-4D2C-B207-693365AA80BE}"/>
              </a:ext>
            </a:extLst>
          </p:cNvPr>
          <p:cNvSpPr txBox="1"/>
          <p:nvPr/>
        </p:nvSpPr>
        <p:spPr>
          <a:xfrm>
            <a:off x="1519052" y="4832807"/>
            <a:ext cx="5903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事务可分为</a:t>
            </a:r>
            <a:endParaRPr lang="en-US" altLang="zh-CN" b="1" dirty="0"/>
          </a:p>
          <a:p>
            <a:r>
              <a:rPr lang="en-US" altLang="zh-CN" b="1" dirty="0"/>
              <a:t>1</a:t>
            </a:r>
            <a:r>
              <a:rPr lang="zh-CN" altLang="en-US" b="1" dirty="0"/>
              <a:t>、开启事务（</a:t>
            </a:r>
            <a:r>
              <a:rPr lang="en-US" altLang="zh-CN" b="1" dirty="0"/>
              <a:t> start transaction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b="1" dirty="0"/>
              <a:t>2</a:t>
            </a:r>
            <a:r>
              <a:rPr lang="zh-CN" altLang="en-US" b="1" dirty="0"/>
              <a:t>、提交事务（</a:t>
            </a:r>
            <a:r>
              <a:rPr lang="en-US" altLang="zh-CN" b="1" dirty="0"/>
              <a:t>commit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b="1" dirty="0"/>
              <a:t>3</a:t>
            </a:r>
            <a:r>
              <a:rPr lang="zh-CN" altLang="en-US" b="1" dirty="0"/>
              <a:t>、回滚事务（</a:t>
            </a:r>
            <a:r>
              <a:rPr lang="en-US" altLang="zh-CN" b="1" dirty="0"/>
              <a:t> rollback </a:t>
            </a:r>
            <a:r>
              <a:rPr lang="zh-CN" altLang="en-US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1987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07492" y="976287"/>
            <a:ext cx="1483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4A5A69"/>
                </a:solidFill>
                <a:cs typeface="Arial" pitchFamily="34" charset="0"/>
              </a:rPr>
              <a:t>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DCFB53-BB3F-428A-933E-2AC79523AF46}"/>
              </a:ext>
            </a:extLst>
          </p:cNvPr>
          <p:cNvSpPr txBox="1"/>
          <p:nvPr/>
        </p:nvSpPr>
        <p:spPr>
          <a:xfrm>
            <a:off x="3934318" y="485084"/>
            <a:ext cx="33085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4A5A69"/>
                </a:solidFill>
                <a:cs typeface="Arial" pitchFamily="34" charset="0"/>
              </a:rPr>
              <a:t>开启事务</a:t>
            </a:r>
            <a:endParaRPr lang="zh-CN" altLang="en-US" sz="44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DD3CDFB-D1F8-4B54-91F3-C2C3168FDD59}"/>
              </a:ext>
            </a:extLst>
          </p:cNvPr>
          <p:cNvSpPr/>
          <p:nvPr/>
        </p:nvSpPr>
        <p:spPr>
          <a:xfrm>
            <a:off x="4213897" y="102574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E5CBCE6-B385-4EE2-A3DE-DA57069D7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812" y="2008094"/>
            <a:ext cx="4887127" cy="372035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911A4F0-902E-4903-BABD-89214DBDC22C}"/>
              </a:ext>
            </a:extLst>
          </p:cNvPr>
          <p:cNvSpPr txBox="1"/>
          <p:nvPr/>
        </p:nvSpPr>
        <p:spPr>
          <a:xfrm>
            <a:off x="736515" y="4258264"/>
            <a:ext cx="3308581" cy="16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start transaction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85616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42710" y="1025740"/>
            <a:ext cx="1483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4A5A69"/>
                </a:solidFill>
                <a:cs typeface="Arial" pitchFamily="34" charset="0"/>
              </a:rPr>
              <a:t>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DCFB53-BB3F-428A-933E-2AC79523AF46}"/>
              </a:ext>
            </a:extLst>
          </p:cNvPr>
          <p:cNvSpPr txBox="1"/>
          <p:nvPr/>
        </p:nvSpPr>
        <p:spPr>
          <a:xfrm>
            <a:off x="3638483" y="458724"/>
            <a:ext cx="33085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提交事务</a:t>
            </a:r>
            <a:r>
              <a:rPr lang="en-US" altLang="ko-KR" sz="44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DD3CDFB-D1F8-4B54-91F3-C2C3168FDD59}"/>
              </a:ext>
            </a:extLst>
          </p:cNvPr>
          <p:cNvSpPr/>
          <p:nvPr/>
        </p:nvSpPr>
        <p:spPr>
          <a:xfrm>
            <a:off x="4213897" y="102574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43EBB0D-0EF3-497B-9145-B54754C53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636" y="2026025"/>
            <a:ext cx="4781612" cy="360381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6AB18E02-1728-4406-ADB9-A1479E1D90FA}"/>
              </a:ext>
            </a:extLst>
          </p:cNvPr>
          <p:cNvSpPr txBox="1"/>
          <p:nvPr/>
        </p:nvSpPr>
        <p:spPr>
          <a:xfrm>
            <a:off x="627529" y="4509246"/>
            <a:ext cx="4025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/>
              <a:t>commit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31171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>
            <a:extLst>
              <a:ext uri="{FF2B5EF4-FFF2-40B4-BE49-F238E27FC236}">
                <a16:creationId xmlns:a16="http://schemas.microsoft.com/office/drawing/2014/main" id="{5B1AF466-9624-4B0E-A23D-3DD5F061044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86" b="17286"/>
          <a:stretch>
            <a:fillRect/>
          </a:stretch>
        </p:blipFill>
        <p:spPr>
          <a:xfrm>
            <a:off x="5907741" y="1979247"/>
            <a:ext cx="4875989" cy="3605903"/>
          </a:xfr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BFA7CC2-7D0E-4ECE-B3A0-3A82D02520BF}"/>
              </a:ext>
            </a:extLst>
          </p:cNvPr>
          <p:cNvSpPr txBox="1"/>
          <p:nvPr/>
        </p:nvSpPr>
        <p:spPr>
          <a:xfrm>
            <a:off x="4222376" y="29583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</a:rPr>
              <a:t>回滚事务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B78B58-E31E-46EF-BED4-36DD98896CCD}"/>
              </a:ext>
            </a:extLst>
          </p:cNvPr>
          <p:cNvSpPr txBox="1"/>
          <p:nvPr/>
        </p:nvSpPr>
        <p:spPr>
          <a:xfrm>
            <a:off x="609602" y="4525397"/>
            <a:ext cx="40341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7200" dirty="0"/>
              <a:t>rollback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62802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2909130" y="1042454"/>
            <a:ext cx="6183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事务的四大特性</a:t>
            </a:r>
            <a:r>
              <a:rPr lang="en-US" altLang="zh-CN" sz="48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ACID</a:t>
            </a:r>
            <a:endParaRPr lang="zh-CN" altLang="en-US" sz="4800" b="1" spc="300" dirty="0">
              <a:solidFill>
                <a:srgbClr val="231E1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97466D-022B-4F0F-BE7B-C0D469730581}"/>
              </a:ext>
            </a:extLst>
          </p:cNvPr>
          <p:cNvSpPr/>
          <p:nvPr/>
        </p:nvSpPr>
        <p:spPr>
          <a:xfrm>
            <a:off x="4473873" y="106240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A6853E2A-F696-4A80-BB6F-6A2A924894FC}"/>
              </a:ext>
            </a:extLst>
          </p:cNvPr>
          <p:cNvGrpSpPr/>
          <p:nvPr/>
        </p:nvGrpSpPr>
        <p:grpSpPr>
          <a:xfrm>
            <a:off x="4967237" y="2594378"/>
            <a:ext cx="1033445" cy="1033445"/>
            <a:chOff x="3563888" y="1923678"/>
            <a:chExt cx="900000" cy="900000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0B20C9FB-D8D7-4534-AFD3-87AEC6016AF1}"/>
                </a:ext>
              </a:extLst>
            </p:cNvPr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C1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ight Triangle 4">
              <a:extLst>
                <a:ext uri="{FF2B5EF4-FFF2-40B4-BE49-F238E27FC236}">
                  <a16:creationId xmlns:a16="http://schemas.microsoft.com/office/drawing/2014/main" id="{33F9560D-8813-472F-B8D4-4983651A224C}"/>
                </a:ext>
              </a:extLst>
            </p:cNvPr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AC9E2AB0-A32B-44A6-A6AF-01E1C1B1CA02}"/>
              </a:ext>
            </a:extLst>
          </p:cNvPr>
          <p:cNvGrpSpPr/>
          <p:nvPr/>
        </p:nvGrpSpPr>
        <p:grpSpPr>
          <a:xfrm rot="5400000">
            <a:off x="6127900" y="2305013"/>
            <a:ext cx="1322810" cy="1322810"/>
            <a:chOff x="3563888" y="1923678"/>
            <a:chExt cx="900000" cy="900000"/>
          </a:xfrm>
        </p:grpSpPr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89F86DB5-EA6D-49AE-8635-AC14C9B82785}"/>
                </a:ext>
              </a:extLst>
            </p:cNvPr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Right Triangle 9">
              <a:extLst>
                <a:ext uri="{FF2B5EF4-FFF2-40B4-BE49-F238E27FC236}">
                  <a16:creationId xmlns:a16="http://schemas.microsoft.com/office/drawing/2014/main" id="{1B8E2825-67A6-4153-B352-35FD3FD94805}"/>
                </a:ext>
              </a:extLst>
            </p:cNvPr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0">
            <a:extLst>
              <a:ext uri="{FF2B5EF4-FFF2-40B4-BE49-F238E27FC236}">
                <a16:creationId xmlns:a16="http://schemas.microsoft.com/office/drawing/2014/main" id="{EFDFD9A3-9416-4064-AC5A-C3AFD71E351C}"/>
              </a:ext>
            </a:extLst>
          </p:cNvPr>
          <p:cNvGrpSpPr/>
          <p:nvPr/>
        </p:nvGrpSpPr>
        <p:grpSpPr>
          <a:xfrm rot="10800000">
            <a:off x="6127900" y="3756761"/>
            <a:ext cx="826756" cy="826756"/>
            <a:chOff x="3563888" y="1923678"/>
            <a:chExt cx="900000" cy="900000"/>
          </a:xfrm>
        </p:grpSpPr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A6856132-5803-425C-8F9F-9C2166B4C904}"/>
                </a:ext>
              </a:extLst>
            </p:cNvPr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C1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Right Triangle 12">
              <a:extLst>
                <a:ext uri="{FF2B5EF4-FFF2-40B4-BE49-F238E27FC236}">
                  <a16:creationId xmlns:a16="http://schemas.microsoft.com/office/drawing/2014/main" id="{77126DC9-9DDE-43C1-A321-3D69C4E7FB4E}"/>
                </a:ext>
              </a:extLst>
            </p:cNvPr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3">
            <a:extLst>
              <a:ext uri="{FF2B5EF4-FFF2-40B4-BE49-F238E27FC236}">
                <a16:creationId xmlns:a16="http://schemas.microsoft.com/office/drawing/2014/main" id="{A6E3DA2F-16D3-43D6-BDAB-B0F50A6F39AD}"/>
              </a:ext>
            </a:extLst>
          </p:cNvPr>
          <p:cNvGrpSpPr/>
          <p:nvPr/>
        </p:nvGrpSpPr>
        <p:grpSpPr>
          <a:xfrm rot="16200000">
            <a:off x="4843186" y="3756762"/>
            <a:ext cx="1157497" cy="1157497"/>
            <a:chOff x="3563888" y="1923678"/>
            <a:chExt cx="900000" cy="900000"/>
          </a:xfrm>
        </p:grpSpPr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1F4E781E-7FC8-45A2-A67C-2DEDAA0756D3}"/>
                </a:ext>
              </a:extLst>
            </p:cNvPr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Right Triangle 15">
              <a:extLst>
                <a:ext uri="{FF2B5EF4-FFF2-40B4-BE49-F238E27FC236}">
                  <a16:creationId xmlns:a16="http://schemas.microsoft.com/office/drawing/2014/main" id="{1242AA14-E424-41B2-AE69-94690660407E}"/>
                </a:ext>
              </a:extLst>
            </p:cNvPr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6">
            <a:extLst>
              <a:ext uri="{FF2B5EF4-FFF2-40B4-BE49-F238E27FC236}">
                <a16:creationId xmlns:a16="http://schemas.microsoft.com/office/drawing/2014/main" id="{F511ECA0-E9C2-4FA6-979D-EFD018B2344B}"/>
              </a:ext>
            </a:extLst>
          </p:cNvPr>
          <p:cNvSpPr txBox="1"/>
          <p:nvPr/>
        </p:nvSpPr>
        <p:spPr>
          <a:xfrm>
            <a:off x="5437114" y="2959078"/>
            <a:ext cx="462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C1CBD7"/>
                </a:solidFill>
                <a:cs typeface="Arial" pitchFamily="34" charset="0"/>
              </a:rPr>
              <a:t>A</a:t>
            </a:r>
            <a:endParaRPr lang="ko-KR" altLang="en-US" sz="4000" b="1" dirty="0">
              <a:solidFill>
                <a:srgbClr val="C1CBD7"/>
              </a:solidFill>
              <a:cs typeface="Arial" pitchFamily="34" charset="0"/>
            </a:endParaRP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29AC168A-3E63-4536-AE81-24F3A7455A67}"/>
              </a:ext>
            </a:extLst>
          </p:cNvPr>
          <p:cNvSpPr txBox="1"/>
          <p:nvPr/>
        </p:nvSpPr>
        <p:spPr>
          <a:xfrm>
            <a:off x="6234837" y="2802806"/>
            <a:ext cx="462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4A5A69"/>
                </a:solidFill>
                <a:cs typeface="Arial" pitchFamily="34" charset="0"/>
              </a:rPr>
              <a:t>C</a:t>
            </a:r>
            <a:endParaRPr lang="ko-KR" altLang="en-US" sz="4000" b="1" dirty="0">
              <a:solidFill>
                <a:srgbClr val="4A5A69"/>
              </a:solidFill>
              <a:cs typeface="Arial" pitchFamily="34" charset="0"/>
            </a:endParaRP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33B2513B-7B04-4D08-AD96-CD460FFF1C16}"/>
              </a:ext>
            </a:extLst>
          </p:cNvPr>
          <p:cNvSpPr txBox="1"/>
          <p:nvPr/>
        </p:nvSpPr>
        <p:spPr>
          <a:xfrm>
            <a:off x="5437114" y="3864964"/>
            <a:ext cx="462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4A5A69"/>
                </a:solidFill>
                <a:cs typeface="Arial" pitchFamily="34" charset="0"/>
              </a:rPr>
              <a:t>I</a:t>
            </a:r>
            <a:endParaRPr lang="ko-KR" altLang="en-US" sz="4000" b="1" dirty="0">
              <a:solidFill>
                <a:srgbClr val="4A5A69"/>
              </a:solidFill>
              <a:cs typeface="Arial" pitchFamily="34" charset="0"/>
            </a:endParaRPr>
          </a:p>
        </p:txBody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70357ED7-8387-4E66-828D-D3DB3D2AD2AF}"/>
              </a:ext>
            </a:extLst>
          </p:cNvPr>
          <p:cNvSpPr txBox="1"/>
          <p:nvPr/>
        </p:nvSpPr>
        <p:spPr>
          <a:xfrm>
            <a:off x="6134003" y="3698073"/>
            <a:ext cx="462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C1CBD7"/>
                </a:solidFill>
                <a:cs typeface="Arial" pitchFamily="34" charset="0"/>
              </a:rPr>
              <a:t>D</a:t>
            </a:r>
            <a:endParaRPr lang="ko-KR" altLang="en-US" sz="4000" b="1" dirty="0">
              <a:solidFill>
                <a:srgbClr val="C1CBD7"/>
              </a:solidFill>
              <a:cs typeface="Arial" pitchFamily="34" charset="0"/>
            </a:endParaRP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BB84711A-9823-4BD7-858E-25F929E2BD2E}"/>
              </a:ext>
            </a:extLst>
          </p:cNvPr>
          <p:cNvSpPr/>
          <p:nvPr/>
        </p:nvSpPr>
        <p:spPr>
          <a:xfrm>
            <a:off x="5099084" y="2721545"/>
            <a:ext cx="370496" cy="3468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B7535E71-896F-4DBA-8AE1-24BC4D2131FE}"/>
              </a:ext>
            </a:extLst>
          </p:cNvPr>
          <p:cNvSpPr/>
          <p:nvPr/>
        </p:nvSpPr>
        <p:spPr>
          <a:xfrm rot="2700000">
            <a:off x="5071628" y="4307205"/>
            <a:ext cx="280693" cy="50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21">
            <a:extLst>
              <a:ext uri="{FF2B5EF4-FFF2-40B4-BE49-F238E27FC236}">
                <a16:creationId xmlns:a16="http://schemas.microsoft.com/office/drawing/2014/main" id="{43FC78A6-70D5-4737-AC01-231F953CE5BA}"/>
              </a:ext>
            </a:extLst>
          </p:cNvPr>
          <p:cNvSpPr>
            <a:spLocks noChangeAspect="1"/>
          </p:cNvSpPr>
          <p:nvPr/>
        </p:nvSpPr>
        <p:spPr>
          <a:xfrm>
            <a:off x="6824679" y="2513155"/>
            <a:ext cx="449510" cy="45326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ounded Rectangle 27">
            <a:extLst>
              <a:ext uri="{FF2B5EF4-FFF2-40B4-BE49-F238E27FC236}">
                <a16:creationId xmlns:a16="http://schemas.microsoft.com/office/drawing/2014/main" id="{D9DE7245-BADC-49B0-843B-342FE394F714}"/>
              </a:ext>
            </a:extLst>
          </p:cNvPr>
          <p:cNvSpPr/>
          <p:nvPr/>
        </p:nvSpPr>
        <p:spPr>
          <a:xfrm>
            <a:off x="6495609" y="4205332"/>
            <a:ext cx="338945" cy="26035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4">
            <a:extLst>
              <a:ext uri="{FF2B5EF4-FFF2-40B4-BE49-F238E27FC236}">
                <a16:creationId xmlns:a16="http://schemas.microsoft.com/office/drawing/2014/main" id="{57F11688-C15C-4FBD-B634-4A7B0928BD78}"/>
              </a:ext>
            </a:extLst>
          </p:cNvPr>
          <p:cNvGrpSpPr/>
          <p:nvPr/>
        </p:nvGrpSpPr>
        <p:grpSpPr>
          <a:xfrm>
            <a:off x="-1" y="2097742"/>
            <a:ext cx="4962899" cy="1530081"/>
            <a:chOff x="745460" y="3362835"/>
            <a:chExt cx="2117838" cy="586692"/>
          </a:xfrm>
        </p:grpSpPr>
        <p:sp>
          <p:nvSpPr>
            <p:cNvPr id="27" name="TextBox 25">
              <a:extLst>
                <a:ext uri="{FF2B5EF4-FFF2-40B4-BE49-F238E27FC236}">
                  <a16:creationId xmlns:a16="http://schemas.microsoft.com/office/drawing/2014/main" id="{22B5A437-2A19-44EC-8D11-4E742966A7B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369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事务中的操作，要么全部成功就提交，要么全部失败就回滚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6">
              <a:extLst>
                <a:ext uri="{FF2B5EF4-FFF2-40B4-BE49-F238E27FC236}">
                  <a16:creationId xmlns:a16="http://schemas.microsoft.com/office/drawing/2014/main" id="{9F2A815F-7607-42B9-ADA6-68E37830DF1C}"/>
                </a:ext>
              </a:extLst>
            </p:cNvPr>
            <p:cNvSpPr txBox="1"/>
            <p:nvPr/>
          </p:nvSpPr>
          <p:spPr>
            <a:xfrm>
              <a:off x="745460" y="3362835"/>
              <a:ext cx="2117838" cy="190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Atomicity【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原子性</a:t>
              </a:r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】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7">
            <a:extLst>
              <a:ext uri="{FF2B5EF4-FFF2-40B4-BE49-F238E27FC236}">
                <a16:creationId xmlns:a16="http://schemas.microsoft.com/office/drawing/2014/main" id="{66349EEE-DCE4-4076-BAAD-DA01E431BD07}"/>
              </a:ext>
            </a:extLst>
          </p:cNvPr>
          <p:cNvGrpSpPr/>
          <p:nvPr/>
        </p:nvGrpSpPr>
        <p:grpSpPr>
          <a:xfrm>
            <a:off x="83074" y="4012913"/>
            <a:ext cx="4659167" cy="1215475"/>
            <a:chOff x="779822" y="3365066"/>
            <a:chExt cx="2083475" cy="413951"/>
          </a:xfrm>
        </p:grpSpPr>
        <p:sp>
          <p:nvSpPr>
            <p:cNvPr id="30" name="TextBox 28">
              <a:extLst>
                <a:ext uri="{FF2B5EF4-FFF2-40B4-BE49-F238E27FC236}">
                  <a16:creationId xmlns:a16="http://schemas.microsoft.com/office/drawing/2014/main" id="{C75FED2A-BACD-4CDC-AB64-F39C33FBFFD8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99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事务之间是相互隔离的</a:t>
              </a:r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29">
              <a:extLst>
                <a:ext uri="{FF2B5EF4-FFF2-40B4-BE49-F238E27FC236}">
                  <a16:creationId xmlns:a16="http://schemas.microsoft.com/office/drawing/2014/main" id="{1A668778-B967-43DD-A869-5965C1EC5DBE}"/>
                </a:ext>
              </a:extLst>
            </p:cNvPr>
            <p:cNvSpPr txBox="1"/>
            <p:nvPr/>
          </p:nvSpPr>
          <p:spPr>
            <a:xfrm>
              <a:off x="779822" y="3365066"/>
              <a:ext cx="2059657" cy="178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Isolation【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隔离性</a:t>
              </a:r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】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0">
            <a:extLst>
              <a:ext uri="{FF2B5EF4-FFF2-40B4-BE49-F238E27FC236}">
                <a16:creationId xmlns:a16="http://schemas.microsoft.com/office/drawing/2014/main" id="{2FEEC5C3-23B9-4037-A05D-952BDAE09051}"/>
              </a:ext>
            </a:extLst>
          </p:cNvPr>
          <p:cNvGrpSpPr/>
          <p:nvPr/>
        </p:nvGrpSpPr>
        <p:grpSpPr>
          <a:xfrm>
            <a:off x="7573131" y="2097737"/>
            <a:ext cx="4482532" cy="1581648"/>
            <a:chOff x="803639" y="3412133"/>
            <a:chExt cx="2343917" cy="422743"/>
          </a:xfrm>
        </p:grpSpPr>
        <p:sp>
          <p:nvSpPr>
            <p:cNvPr id="33" name="TextBox 31">
              <a:extLst>
                <a:ext uri="{FF2B5EF4-FFF2-40B4-BE49-F238E27FC236}">
                  <a16:creationId xmlns:a16="http://schemas.microsoft.com/office/drawing/2014/main" id="{19BA5DE4-95CD-435B-82D8-F0F8449E7D7D}"/>
                </a:ext>
              </a:extLst>
            </p:cNvPr>
            <p:cNvSpPr txBox="1"/>
            <p:nvPr/>
          </p:nvSpPr>
          <p:spPr>
            <a:xfrm>
              <a:off x="803639" y="3579862"/>
              <a:ext cx="2343915" cy="255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事务执行前后的状态保持一致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2">
              <a:extLst>
                <a:ext uri="{FF2B5EF4-FFF2-40B4-BE49-F238E27FC236}">
                  <a16:creationId xmlns:a16="http://schemas.microsoft.com/office/drawing/2014/main" id="{4BF3AE6F-CA73-4D00-AC5F-A4F26DFAFFC8}"/>
                </a:ext>
              </a:extLst>
            </p:cNvPr>
            <p:cNvSpPr txBox="1"/>
            <p:nvPr/>
          </p:nvSpPr>
          <p:spPr>
            <a:xfrm>
              <a:off x="803640" y="3412133"/>
              <a:ext cx="2343916" cy="179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Consistency【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一致性</a:t>
              </a:r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】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3">
            <a:extLst>
              <a:ext uri="{FF2B5EF4-FFF2-40B4-BE49-F238E27FC236}">
                <a16:creationId xmlns:a16="http://schemas.microsoft.com/office/drawing/2014/main" id="{734C54D8-CCBA-4B74-BE56-120A594CEA74}"/>
              </a:ext>
            </a:extLst>
          </p:cNvPr>
          <p:cNvGrpSpPr/>
          <p:nvPr/>
        </p:nvGrpSpPr>
        <p:grpSpPr>
          <a:xfrm>
            <a:off x="7274189" y="3935495"/>
            <a:ext cx="4781470" cy="1444247"/>
            <a:chOff x="803640" y="3362835"/>
            <a:chExt cx="2059657" cy="639501"/>
          </a:xfrm>
        </p:grpSpPr>
        <p:sp>
          <p:nvSpPr>
            <p:cNvPr id="36" name="TextBox 34">
              <a:extLst>
                <a:ext uri="{FF2B5EF4-FFF2-40B4-BE49-F238E27FC236}">
                  <a16:creationId xmlns:a16="http://schemas.microsoft.com/office/drawing/2014/main" id="{CFE999B6-27B2-4585-98BD-34A009F9432C}"/>
                </a:ext>
              </a:extLst>
            </p:cNvPr>
            <p:cNvSpPr txBox="1"/>
            <p:nvPr/>
          </p:nvSpPr>
          <p:spPr>
            <a:xfrm>
              <a:off x="803640" y="3579865"/>
              <a:ext cx="2059657" cy="422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事务一旦提交，就是一个持久化操作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5">
              <a:extLst>
                <a:ext uri="{FF2B5EF4-FFF2-40B4-BE49-F238E27FC236}">
                  <a16:creationId xmlns:a16="http://schemas.microsoft.com/office/drawing/2014/main" id="{345F5C61-7758-4FCC-B61D-89C4D6185BB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3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Durability【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持久性</a:t>
              </a:r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】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7653AC54-EB1E-42EE-A559-E24BE55F85CF}"/>
              </a:ext>
            </a:extLst>
          </p:cNvPr>
          <p:cNvSpPr txBox="1"/>
          <p:nvPr/>
        </p:nvSpPr>
        <p:spPr>
          <a:xfrm>
            <a:off x="2214282" y="155052"/>
            <a:ext cx="247469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92A3B8"/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PART 02</a:t>
            </a:r>
            <a:endParaRPr lang="zh-CN" altLang="en-US" sz="4400" dirty="0">
              <a:solidFill>
                <a:srgbClr val="92A3B8"/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5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D0F2349-CFA7-43AF-8E0C-42D4190DFAE8}"/>
              </a:ext>
            </a:extLst>
          </p:cNvPr>
          <p:cNvSpPr/>
          <p:nvPr/>
        </p:nvSpPr>
        <p:spPr>
          <a:xfrm>
            <a:off x="2243095" y="4001811"/>
            <a:ext cx="3922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6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ABAC5F-D75D-418B-9034-D5B9A5AAED45}"/>
              </a:ext>
            </a:extLst>
          </p:cNvPr>
          <p:cNvSpPr txBox="1"/>
          <p:nvPr/>
        </p:nvSpPr>
        <p:spPr>
          <a:xfrm>
            <a:off x="2409991" y="1209240"/>
            <a:ext cx="31983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pc="3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隔离性问题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014C8E-126E-40BA-B3DE-790ACC9A8B5D}"/>
              </a:ext>
            </a:extLst>
          </p:cNvPr>
          <p:cNvSpPr txBox="1"/>
          <p:nvPr/>
        </p:nvSpPr>
        <p:spPr>
          <a:xfrm>
            <a:off x="2243095" y="4401920"/>
            <a:ext cx="55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26BB9D-38E5-4A25-873D-A37C54BFCD79}"/>
              </a:ext>
            </a:extLst>
          </p:cNvPr>
          <p:cNvSpPr txBox="1"/>
          <p:nvPr/>
        </p:nvSpPr>
        <p:spPr>
          <a:xfrm>
            <a:off x="1441222" y="3186203"/>
            <a:ext cx="6660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脏读：一个事务读到了另一个事务未提交的数据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B9B50F-CA93-42E6-8620-A19A4EBC0034}"/>
              </a:ext>
            </a:extLst>
          </p:cNvPr>
          <p:cNvSpPr txBox="1"/>
          <p:nvPr/>
        </p:nvSpPr>
        <p:spPr>
          <a:xfrm>
            <a:off x="1441222" y="4171088"/>
            <a:ext cx="63042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不可重复读：</a:t>
            </a:r>
            <a:r>
              <a:rPr lang="zh-CN" altLang="en-US" sz="3200" dirty="0">
                <a:solidFill>
                  <a:srgbClr val="4D4D4D"/>
                </a:solidFill>
                <a:latin typeface="-apple-system"/>
              </a:rPr>
              <a:t>在同一个事务中读到了不同的结果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BF0E7A-DBCD-4C59-BDAF-0F3D93D30545}"/>
              </a:ext>
            </a:extLst>
          </p:cNvPr>
          <p:cNvSpPr txBox="1"/>
          <p:nvPr/>
        </p:nvSpPr>
        <p:spPr>
          <a:xfrm>
            <a:off x="1441222" y="5309861"/>
            <a:ext cx="6456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虚读：就是一个未提交的事务读取到另一个刚添加事务的数据。</a:t>
            </a:r>
            <a:endParaRPr lang="zh-CN" altLang="en-US" sz="3200" dirty="0">
              <a:solidFill>
                <a:srgbClr val="4D4D4D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1916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2909130" y="1042454"/>
            <a:ext cx="6099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事务的四中隔离级别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97466D-022B-4F0F-BE7B-C0D469730581}"/>
              </a:ext>
            </a:extLst>
          </p:cNvPr>
          <p:cNvSpPr/>
          <p:nvPr/>
        </p:nvSpPr>
        <p:spPr>
          <a:xfrm>
            <a:off x="4473873" y="106240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BB84711A-9823-4BD7-858E-25F929E2BD2E}"/>
              </a:ext>
            </a:extLst>
          </p:cNvPr>
          <p:cNvSpPr/>
          <p:nvPr/>
        </p:nvSpPr>
        <p:spPr>
          <a:xfrm>
            <a:off x="5099084" y="2721545"/>
            <a:ext cx="370496" cy="3468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B7535E71-896F-4DBA-8AE1-24BC4D2131FE}"/>
              </a:ext>
            </a:extLst>
          </p:cNvPr>
          <p:cNvSpPr/>
          <p:nvPr/>
        </p:nvSpPr>
        <p:spPr>
          <a:xfrm rot="2700000">
            <a:off x="5071628" y="4307205"/>
            <a:ext cx="280693" cy="50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21">
            <a:extLst>
              <a:ext uri="{FF2B5EF4-FFF2-40B4-BE49-F238E27FC236}">
                <a16:creationId xmlns:a16="http://schemas.microsoft.com/office/drawing/2014/main" id="{43FC78A6-70D5-4737-AC01-231F953CE5BA}"/>
              </a:ext>
            </a:extLst>
          </p:cNvPr>
          <p:cNvSpPr>
            <a:spLocks noChangeAspect="1"/>
          </p:cNvSpPr>
          <p:nvPr/>
        </p:nvSpPr>
        <p:spPr>
          <a:xfrm>
            <a:off x="6824679" y="2513155"/>
            <a:ext cx="449510" cy="45326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4">
            <a:extLst>
              <a:ext uri="{FF2B5EF4-FFF2-40B4-BE49-F238E27FC236}">
                <a16:creationId xmlns:a16="http://schemas.microsoft.com/office/drawing/2014/main" id="{57F11688-C15C-4FBD-B634-4A7B0928BD78}"/>
              </a:ext>
            </a:extLst>
          </p:cNvPr>
          <p:cNvGrpSpPr/>
          <p:nvPr/>
        </p:nvGrpSpPr>
        <p:grpSpPr>
          <a:xfrm>
            <a:off x="788896" y="1796613"/>
            <a:ext cx="4089921" cy="2041183"/>
            <a:chOff x="1408995" y="3366830"/>
            <a:chExt cx="2059657" cy="226615"/>
          </a:xfrm>
        </p:grpSpPr>
        <p:sp>
          <p:nvSpPr>
            <p:cNvPr id="27" name="TextBox 25">
              <a:extLst>
                <a:ext uri="{FF2B5EF4-FFF2-40B4-BE49-F238E27FC236}">
                  <a16:creationId xmlns:a16="http://schemas.microsoft.com/office/drawing/2014/main" id="{22B5A437-2A19-44EC-8D11-4E742966A7B0}"/>
                </a:ext>
              </a:extLst>
            </p:cNvPr>
            <p:cNvSpPr txBox="1"/>
            <p:nvPr/>
          </p:nvSpPr>
          <p:spPr>
            <a:xfrm>
              <a:off x="1408995" y="3508021"/>
              <a:ext cx="2059657" cy="85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读未提交</a:t>
              </a:r>
              <a:endPara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6">
              <a:extLst>
                <a:ext uri="{FF2B5EF4-FFF2-40B4-BE49-F238E27FC236}">
                  <a16:creationId xmlns:a16="http://schemas.microsoft.com/office/drawing/2014/main" id="{9F2A815F-7607-42B9-ADA6-68E37830DF1C}"/>
                </a:ext>
              </a:extLst>
            </p:cNvPr>
            <p:cNvSpPr txBox="1"/>
            <p:nvPr/>
          </p:nvSpPr>
          <p:spPr>
            <a:xfrm>
              <a:off x="1413509" y="3366830"/>
              <a:ext cx="2008981" cy="14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read uncommitted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7">
            <a:extLst>
              <a:ext uri="{FF2B5EF4-FFF2-40B4-BE49-F238E27FC236}">
                <a16:creationId xmlns:a16="http://schemas.microsoft.com/office/drawing/2014/main" id="{66349EEE-DCE4-4076-BAAD-DA01E431BD07}"/>
              </a:ext>
            </a:extLst>
          </p:cNvPr>
          <p:cNvGrpSpPr/>
          <p:nvPr/>
        </p:nvGrpSpPr>
        <p:grpSpPr>
          <a:xfrm>
            <a:off x="77138" y="4598893"/>
            <a:ext cx="5212039" cy="1555532"/>
            <a:chOff x="779821" y="3425108"/>
            <a:chExt cx="2703117" cy="175311"/>
          </a:xfrm>
        </p:grpSpPr>
        <p:sp>
          <p:nvSpPr>
            <p:cNvPr id="30" name="TextBox 28">
              <a:extLst>
                <a:ext uri="{FF2B5EF4-FFF2-40B4-BE49-F238E27FC236}">
                  <a16:creationId xmlns:a16="http://schemas.microsoft.com/office/drawing/2014/main" id="{C75FED2A-BACD-4CDC-AB64-F39C33FBFFD8}"/>
                </a:ext>
              </a:extLst>
            </p:cNvPr>
            <p:cNvSpPr txBox="1"/>
            <p:nvPr/>
          </p:nvSpPr>
          <p:spPr>
            <a:xfrm>
              <a:off x="1074990" y="3520639"/>
              <a:ext cx="1952310" cy="79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zh-CN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读已提交</a:t>
              </a:r>
              <a:endPara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29">
              <a:extLst>
                <a:ext uri="{FF2B5EF4-FFF2-40B4-BE49-F238E27FC236}">
                  <a16:creationId xmlns:a16="http://schemas.microsoft.com/office/drawing/2014/main" id="{1A668778-B967-43DD-A869-5965C1EC5DBE}"/>
                </a:ext>
              </a:extLst>
            </p:cNvPr>
            <p:cNvSpPr txBox="1"/>
            <p:nvPr/>
          </p:nvSpPr>
          <p:spPr>
            <a:xfrm>
              <a:off x="779821" y="3425108"/>
              <a:ext cx="2703117" cy="79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read committed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0">
            <a:extLst>
              <a:ext uri="{FF2B5EF4-FFF2-40B4-BE49-F238E27FC236}">
                <a16:creationId xmlns:a16="http://schemas.microsoft.com/office/drawing/2014/main" id="{2FEEC5C3-23B9-4037-A05D-952BDAE09051}"/>
              </a:ext>
            </a:extLst>
          </p:cNvPr>
          <p:cNvGrpSpPr/>
          <p:nvPr/>
        </p:nvGrpSpPr>
        <p:grpSpPr>
          <a:xfrm>
            <a:off x="6350255" y="2092905"/>
            <a:ext cx="4955616" cy="1925504"/>
            <a:chOff x="494991" y="3377202"/>
            <a:chExt cx="2343916" cy="299897"/>
          </a:xfrm>
        </p:grpSpPr>
        <p:sp>
          <p:nvSpPr>
            <p:cNvPr id="33" name="TextBox 31">
              <a:extLst>
                <a:ext uri="{FF2B5EF4-FFF2-40B4-BE49-F238E27FC236}">
                  <a16:creationId xmlns:a16="http://schemas.microsoft.com/office/drawing/2014/main" id="{19BA5DE4-95CD-435B-82D8-F0F8449E7D7D}"/>
                </a:ext>
              </a:extLst>
            </p:cNvPr>
            <p:cNvSpPr txBox="1"/>
            <p:nvPr/>
          </p:nvSpPr>
          <p:spPr>
            <a:xfrm>
              <a:off x="494991" y="3557259"/>
              <a:ext cx="2343915" cy="119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可重复读</a:t>
              </a:r>
              <a:endPara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2">
              <a:extLst>
                <a:ext uri="{FF2B5EF4-FFF2-40B4-BE49-F238E27FC236}">
                  <a16:creationId xmlns:a16="http://schemas.microsoft.com/office/drawing/2014/main" id="{4BF3AE6F-CA73-4D00-AC5F-A4F26DFAFFC8}"/>
                </a:ext>
              </a:extLst>
            </p:cNvPr>
            <p:cNvSpPr txBox="1"/>
            <p:nvPr/>
          </p:nvSpPr>
          <p:spPr>
            <a:xfrm>
              <a:off x="494991" y="3377202"/>
              <a:ext cx="2343916" cy="18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Repeatable read  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3">
            <a:extLst>
              <a:ext uri="{FF2B5EF4-FFF2-40B4-BE49-F238E27FC236}">
                <a16:creationId xmlns:a16="http://schemas.microsoft.com/office/drawing/2014/main" id="{734C54D8-CCBA-4B74-BE56-120A594CEA74}"/>
              </a:ext>
            </a:extLst>
          </p:cNvPr>
          <p:cNvGrpSpPr/>
          <p:nvPr/>
        </p:nvGrpSpPr>
        <p:grpSpPr>
          <a:xfrm>
            <a:off x="6437329" y="4383034"/>
            <a:ext cx="4876267" cy="1523040"/>
            <a:chOff x="687792" y="3561002"/>
            <a:chExt cx="2100492" cy="674390"/>
          </a:xfrm>
        </p:grpSpPr>
        <p:sp>
          <p:nvSpPr>
            <p:cNvPr id="36" name="TextBox 34">
              <a:extLst>
                <a:ext uri="{FF2B5EF4-FFF2-40B4-BE49-F238E27FC236}">
                  <a16:creationId xmlns:a16="http://schemas.microsoft.com/office/drawing/2014/main" id="{CFE999B6-27B2-4585-98BD-34A009F9432C}"/>
                </a:ext>
              </a:extLst>
            </p:cNvPr>
            <p:cNvSpPr txBox="1"/>
            <p:nvPr/>
          </p:nvSpPr>
          <p:spPr>
            <a:xfrm>
              <a:off x="728627" y="3894690"/>
              <a:ext cx="2059657" cy="340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序列化</a:t>
              </a:r>
              <a:endPara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5">
              <a:extLst>
                <a:ext uri="{FF2B5EF4-FFF2-40B4-BE49-F238E27FC236}">
                  <a16:creationId xmlns:a16="http://schemas.microsoft.com/office/drawing/2014/main" id="{345F5C61-7758-4FCC-B61D-89C4D6185BBE}"/>
                </a:ext>
              </a:extLst>
            </p:cNvPr>
            <p:cNvSpPr txBox="1"/>
            <p:nvPr/>
          </p:nvSpPr>
          <p:spPr>
            <a:xfrm>
              <a:off x="687792" y="3561002"/>
              <a:ext cx="2059657" cy="313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Serializable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7653AC54-EB1E-42EE-A559-E24BE55F85CF}"/>
              </a:ext>
            </a:extLst>
          </p:cNvPr>
          <p:cNvSpPr txBox="1"/>
          <p:nvPr/>
        </p:nvSpPr>
        <p:spPr>
          <a:xfrm>
            <a:off x="2214282" y="155052"/>
            <a:ext cx="247469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92A3B8"/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PART 03</a:t>
            </a:r>
            <a:endParaRPr lang="zh-CN" altLang="en-US" sz="4400" dirty="0">
              <a:solidFill>
                <a:srgbClr val="92A3B8"/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21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502</Words>
  <Application>Microsoft Office PowerPoint</Application>
  <PresentationFormat>宽屏</PresentationFormat>
  <Paragraphs>105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-apple-system</vt:lpstr>
      <vt:lpstr>等线</vt:lpstr>
      <vt:lpstr>方正清刻本悦宋简体</vt:lpstr>
      <vt:lpstr>幼圆</vt:lpstr>
      <vt:lpstr>Arial</vt:lpstr>
      <vt:lpstr>Calibri</vt:lpstr>
      <vt:lpstr>Century Gothic</vt:lpstr>
      <vt:lpstr>Tahoma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uying</dc:creator>
  <cp:lastModifiedBy>杨 政鑫</cp:lastModifiedBy>
  <cp:revision>75</cp:revision>
  <dcterms:created xsi:type="dcterms:W3CDTF">2020-01-03T06:53:11Z</dcterms:created>
  <dcterms:modified xsi:type="dcterms:W3CDTF">2022-03-25T09:16:46Z</dcterms:modified>
</cp:coreProperties>
</file>