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6"/>
  </p:notesMasterIdLst>
  <p:sldIdLst>
    <p:sldId id="256" r:id="rId3"/>
    <p:sldId id="286" r:id="rId4"/>
    <p:sldId id="287" r:id="rId5"/>
    <p:sldId id="288" r:id="rId6"/>
    <p:sldId id="289" r:id="rId7"/>
    <p:sldId id="316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7" r:id="rId29"/>
    <p:sldId id="311" r:id="rId30"/>
    <p:sldId id="312" r:id="rId31"/>
    <p:sldId id="313" r:id="rId32"/>
    <p:sldId id="314" r:id="rId33"/>
    <p:sldId id="318" r:id="rId34"/>
    <p:sldId id="283" r:id="rId3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/>
    <p:restoredTop sz="93652"/>
  </p:normalViewPr>
  <p:slideViewPr>
    <p:cSldViewPr snapToGrid="0" snapToObjects="1">
      <p:cViewPr>
        <p:scale>
          <a:sx n="101" d="100"/>
          <a:sy n="101" d="100"/>
        </p:scale>
        <p:origin x="4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4" Type="http://schemas.openxmlformats.org/officeDocument/2006/relationships/image" Target="../media/image41.jpeg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8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44.wmf"/><Relationship Id="rId5" Type="http://schemas.openxmlformats.org/officeDocument/2006/relationships/image" Target="../media/image45.jpeg"/><Relationship Id="rId6" Type="http://schemas.openxmlformats.org/officeDocument/2006/relationships/image" Target="../media/image46.jpe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4" Type="http://schemas.openxmlformats.org/officeDocument/2006/relationships/image" Target="../media/image50.jpeg"/><Relationship Id="rId5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4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图像处理论文报告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860332" y="2460978"/>
            <a:ext cx="8671034" cy="1077784"/>
          </a:xfrm>
        </p:spPr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Single Image Haze Removal Using Dark Channel Prior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pPr algn="l"/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              汇报人：计科</a:t>
            </a:r>
            <a:r>
              <a:rPr kumimoji="1"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1506-</a:t>
            </a:r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郭浩宇</a:t>
            </a:r>
            <a:endParaRPr kumimoji="1" lang="en-US" altLang="zh-CN" sz="24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algn="l"/>
            <a:r>
              <a:rPr kumimoji="1" lang="zh-CN" altLang="en-US" sz="2400" b="1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             学号：</a:t>
            </a:r>
            <a:r>
              <a:rPr kumimoji="1"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1030415617</a:t>
            </a:r>
            <a:endParaRPr kumimoji="1" lang="en-US" altLang="zh-CN" sz="2400" b="1" dirty="0">
              <a:latin typeface="SimSun" charset="-122"/>
              <a:ea typeface="SimSun" charset="-122"/>
              <a:cs typeface="SimSun" charset="-122"/>
            </a:endParaRPr>
          </a:p>
          <a:p>
            <a:pPr algn="l"/>
            <a:r>
              <a:rPr kumimoji="1" lang="zh-CN" altLang="en-US" sz="2400" b="1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             指导</a:t>
            </a:r>
            <a:r>
              <a:rPr kumimoji="1" lang="zh-CN" altLang="en-US" sz="2400" b="1" dirty="0">
                <a:latin typeface="SimSun" charset="-122"/>
                <a:ea typeface="SimSun" charset="-122"/>
                <a:cs typeface="SimSun" charset="-122"/>
              </a:rPr>
              <a:t>老</a:t>
            </a:r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师：周世兵</a:t>
            </a:r>
            <a:endParaRPr kumimoji="1" lang="en-US" altLang="zh-CN" sz="2400" b="1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993" y="315310"/>
            <a:ext cx="4650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目标</a:t>
            </a:r>
            <a:endParaRPr lang="en-US" altLang="zh-CN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 descr="目标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05" y="1353591"/>
            <a:ext cx="25193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目标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08" y="1353591"/>
            <a:ext cx="25193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目标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21" y="1353591"/>
            <a:ext cx="251936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1076" y="5376041"/>
            <a:ext cx="2722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输入有雾图像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4607" y="5131841"/>
            <a:ext cx="19533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去雾图像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92662" y="5376041"/>
            <a:ext cx="173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深度图像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6979" y="299545"/>
            <a:ext cx="5517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Hazy Image Model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166" y="1324303"/>
            <a:ext cx="95381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在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Computer Vision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中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广泛应用的带雾图像模型：</a:t>
            </a:r>
          </a:p>
          <a:p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观测到的图像</a:t>
            </a:r>
          </a:p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场景辐射度（去雾后的图像）</a:t>
            </a:r>
          </a:p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全局大气光照</a:t>
            </a:r>
          </a:p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介质（雾）的透过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率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已知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I, 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求解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J, A, t, 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病态问题</a:t>
            </a:r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3773"/>
              </p:ext>
            </p:extLst>
          </p:nvPr>
        </p:nvGraphicFramePr>
        <p:xfrm>
          <a:off x="2163982" y="1712585"/>
          <a:ext cx="40322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3" imgW="1739880" imgH="253800" progId="Equation.DSMT4">
                  <p:embed/>
                </p:oleObj>
              </mc:Choice>
              <mc:Fallback>
                <p:oleObj name="Equation" r:id="rId3" imgW="173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982" y="1712585"/>
                        <a:ext cx="40322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378482"/>
              </p:ext>
            </p:extLst>
          </p:nvPr>
        </p:nvGraphicFramePr>
        <p:xfrm>
          <a:off x="930166" y="2693167"/>
          <a:ext cx="533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5" imgW="304560" imgH="228600" progId="Equation.DSMT4">
                  <p:embed/>
                </p:oleObj>
              </mc:Choice>
              <mc:Fallback>
                <p:oleObj name="Equation" r:id="rId5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166" y="2693167"/>
                        <a:ext cx="533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4870"/>
              </p:ext>
            </p:extLst>
          </p:nvPr>
        </p:nvGraphicFramePr>
        <p:xfrm>
          <a:off x="873016" y="3094805"/>
          <a:ext cx="647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7" imgW="330120" imgH="228600" progId="Equation.DSMT4">
                  <p:embed/>
                </p:oleObj>
              </mc:Choice>
              <mc:Fallback>
                <p:oleObj name="Equation" r:id="rId7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016" y="3094805"/>
                        <a:ext cx="6477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4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4538" y="283779"/>
            <a:ext cx="4367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4" descr="病态问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30" y="1053220"/>
            <a:ext cx="7561263" cy="40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0524" y="5218386"/>
            <a:ext cx="90809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*This slide is from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Kaiming</a:t>
            </a:r>
            <a:r>
              <a:rPr lang="en-US" altLang="zh-CN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He’s talking slides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TPAMI,11. </a:t>
            </a:r>
            <a:endParaRPr lang="en-US" altLang="zh-CN" sz="2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744" y="378373"/>
            <a:ext cx="4918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178" y="1466192"/>
            <a:ext cx="88602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有雾的图像中，不同位置的雾，浓度往往是不同的，于是首先利用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dark channel prior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估计出雾的透过率图 （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transmission map, 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反应了图像中雾的浓度变化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sz="3200" dirty="0" smtClean="0">
              <a:latin typeface="SimSun" charset="-122"/>
              <a:ea typeface="SimSun" charset="-122"/>
              <a:cs typeface="SimSun" charset="-122"/>
            </a:endParaRPr>
          </a:p>
          <a:p>
            <a:endParaRPr lang="zh-CN" altLang="en-US" sz="3200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利用雾的透过率图恢复场景的辐射度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J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（去雾的图像）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94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4999" y="76200"/>
            <a:ext cx="9833303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mtClean="0">
                <a:latin typeface="Times New Roman" charset="0"/>
                <a:ea typeface="Times New Roman" charset="0"/>
                <a:cs typeface="Times New Roman" charset="0"/>
              </a:rPr>
              <a:t>Dark Channel Prior</a:t>
            </a:r>
            <a:endParaRPr lang="en-US" altLang="zh-CN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588" y="1466193"/>
            <a:ext cx="9599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在一个非天空区域的无雾图像块中，某些像素中至少有一个颜色通道，具有很低的颜色强度值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    </a:t>
            </a:r>
            <a:endParaRPr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800" dirty="0">
              <a:latin typeface="SimSun" charset="-122"/>
              <a:ea typeface="SimSun" charset="-122"/>
              <a:cs typeface="SimSun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  图像</a:t>
            </a:r>
            <a:r>
              <a:rPr lang="en-US" altLang="zh-CN" sz="2800" dirty="0">
                <a:latin typeface="SimSun" charset="-122"/>
                <a:ea typeface="SimSun" charset="-122"/>
                <a:cs typeface="SimSun" charset="-122"/>
              </a:rPr>
              <a:t>J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的第</a:t>
            </a:r>
            <a:r>
              <a:rPr lang="en-US" altLang="zh-CN" sz="2800" dirty="0">
                <a:latin typeface="SimSun" charset="-122"/>
                <a:ea typeface="SimSun" charset="-122"/>
                <a:cs typeface="SimSun" charset="-122"/>
              </a:rPr>
              <a:t>c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个颜色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通道</a:t>
            </a:r>
            <a:endParaRPr lang="zh-CN" altLang="en-US" sz="2800" dirty="0">
              <a:latin typeface="SimSun" charset="-122"/>
              <a:ea typeface="SimSun" charset="-122"/>
              <a:cs typeface="SimSun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以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像素</a:t>
            </a:r>
            <a:r>
              <a:rPr lang="en-US" altLang="zh-CN" sz="2800" dirty="0">
                <a:latin typeface="SimSun" charset="-122"/>
                <a:ea typeface="SimSun" charset="-122"/>
                <a:cs typeface="SimSun" charset="-122"/>
              </a:rPr>
              <a:t>x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为中心的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块</a:t>
            </a:r>
            <a:endParaRPr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作者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在实验中对于</a:t>
            </a:r>
            <a:r>
              <a:rPr lang="en-US" altLang="zh-CN" sz="2800" dirty="0">
                <a:latin typeface="SimSun" charset="-122"/>
                <a:ea typeface="SimSun" charset="-122"/>
                <a:cs typeface="SimSun" charset="-122"/>
              </a:rPr>
              <a:t>600x400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的图像取块的大小为</a:t>
            </a:r>
            <a:r>
              <a:rPr lang="en-US" altLang="zh-CN" sz="2800" dirty="0">
                <a:latin typeface="SimSun" charset="-122"/>
                <a:ea typeface="SimSun" charset="-122"/>
                <a:cs typeface="SimSun" charset="-122"/>
              </a:rPr>
              <a:t>15x15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203575" y="2486025"/>
          <a:ext cx="37433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3" imgW="1866600" imgH="368280" progId="Equation.DSMT4">
                  <p:embed/>
                </p:oleObj>
              </mc:Choice>
              <mc:Fallback>
                <p:oleObj name="Equation" r:id="rId3" imgW="1866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86025"/>
                        <a:ext cx="37433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61117"/>
              </p:ext>
            </p:extLst>
          </p:nvPr>
        </p:nvGraphicFramePr>
        <p:xfrm>
          <a:off x="1243645" y="3235908"/>
          <a:ext cx="362608" cy="40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5" imgW="177480" imgH="190440" progId="Equation.DSMT4">
                  <p:embed/>
                </p:oleObj>
              </mc:Choice>
              <mc:Fallback>
                <p:oleObj name="Equation" r:id="rId5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645" y="3235908"/>
                        <a:ext cx="362608" cy="405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31682"/>
              </p:ext>
            </p:extLst>
          </p:nvPr>
        </p:nvGraphicFramePr>
        <p:xfrm>
          <a:off x="1243645" y="3641834"/>
          <a:ext cx="57966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7" imgW="241200" imgH="190440" progId="Equation.DSMT4">
                  <p:embed/>
                </p:oleObj>
              </mc:Choice>
              <mc:Fallback>
                <p:oleObj name="Equation" r:id="rId7" imgW="241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645" y="3641834"/>
                        <a:ext cx="57966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8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4999" y="76200"/>
            <a:ext cx="10101317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mtClean="0">
                <a:latin typeface="Times New Roman" charset="0"/>
                <a:ea typeface="Times New Roman" charset="0"/>
                <a:cs typeface="Times New Roman" charset="0"/>
              </a:rPr>
              <a:t>Dark Channel Prior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 descr="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20" y="850133"/>
            <a:ext cx="4065587" cy="270986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o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68" y="850134"/>
            <a:ext cx="4065587" cy="27098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ICT-dark channel peri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6" y="3749292"/>
            <a:ext cx="4065587" cy="270986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Fog1dc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67" y="3749292"/>
            <a:ext cx="4065588" cy="27098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2648" y="378372"/>
            <a:ext cx="4682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Dark Channel Prior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1145" y="1418897"/>
            <a:ext cx="78039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随机选了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5000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幅户外无雾图像，并手工将天空区域裁剪掉</a:t>
            </a:r>
          </a:p>
          <a:p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Image size: 500x500, patch size: 15x15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75% dark channel values = 0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86% dark channel values &lt; 16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90% dark channel values &lt; 25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004770"/>
              </p:ext>
            </p:extLst>
          </p:nvPr>
        </p:nvGraphicFramePr>
        <p:xfrm>
          <a:off x="2758911" y="4289079"/>
          <a:ext cx="2585598" cy="71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1143000" imgH="317160" progId="Equation.DSMT4">
                  <p:embed/>
                </p:oleObj>
              </mc:Choice>
              <mc:Fallback>
                <p:oleObj name="Equation" r:id="rId3" imgW="1143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911" y="4289079"/>
                        <a:ext cx="2585598" cy="718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2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99" y="425669"/>
            <a:ext cx="6574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Dark Channel Prior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6648" y="1195110"/>
            <a:ext cx="79773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为什么会存在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Dark Channel Prior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这样的规律？</a:t>
            </a:r>
          </a:p>
          <a:p>
            <a:pPr marL="914389" lvl="1" indent="-457200">
              <a:buFont typeface="Arial" charset="0"/>
              <a:buChar char="•"/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图像中存在阴影</a:t>
            </a:r>
          </a:p>
          <a:p>
            <a:pPr marL="914389" lvl="1" indent="-457200">
              <a:buFont typeface="Arial" charset="0"/>
              <a:buChar char="•"/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物体是彩色的</a:t>
            </a:r>
          </a:p>
          <a:p>
            <a:pPr marL="914389" lvl="1" indent="-457200">
              <a:buFont typeface="Arial" charset="0"/>
              <a:buChar char="•"/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黑色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物体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48" y="3408819"/>
            <a:ext cx="21590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86" y="3408819"/>
            <a:ext cx="217487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3408819"/>
            <a:ext cx="2185987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3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1048" y="378372"/>
            <a:ext cx="8071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Transmission Estimation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2055" y="1371600"/>
            <a:ext cx="94435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假定在一个局部块中，透过率      是常数，并且已知全局大气光照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对带雾图像块的一个颜色通道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上计算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dark channel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图像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块所有通道的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dark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724180"/>
              </p:ext>
            </p:extLst>
          </p:nvPr>
        </p:nvGraphicFramePr>
        <p:xfrm>
          <a:off x="2257262" y="2635304"/>
          <a:ext cx="620712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3" imgW="3581280" imgH="977760" progId="Equation.DSMT4">
                  <p:embed/>
                </p:oleObj>
              </mc:Choice>
              <mc:Fallback>
                <p:oleObj name="Equation" r:id="rId3" imgW="358128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262" y="2635304"/>
                        <a:ext cx="6207125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314630"/>
              </p:ext>
            </p:extLst>
          </p:nvPr>
        </p:nvGraphicFramePr>
        <p:xfrm>
          <a:off x="2257262" y="4825116"/>
          <a:ext cx="759618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5" imgW="5117760" imgH="685800" progId="Equation.DSMT4">
                  <p:embed/>
                </p:oleObj>
              </mc:Choice>
              <mc:Fallback>
                <p:oleObj name="Equation" r:id="rId5" imgW="51177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262" y="4825116"/>
                        <a:ext cx="759618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616501"/>
              </p:ext>
            </p:extLst>
          </p:nvPr>
        </p:nvGraphicFramePr>
        <p:xfrm>
          <a:off x="5738648" y="1348255"/>
          <a:ext cx="674148" cy="55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7" imgW="355320" imgH="291960" progId="Equation.DSMT4">
                  <p:embed/>
                </p:oleObj>
              </mc:Choice>
              <mc:Fallback>
                <p:oleObj name="Equation" r:id="rId7" imgW="355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648" y="1348255"/>
                        <a:ext cx="674148" cy="55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7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4999" y="76200"/>
            <a:ext cx="9722945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Transmission Estimation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0427" y="1072055"/>
            <a:ext cx="4209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根据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Dark Channel Prior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有：</a:t>
            </a:r>
          </a:p>
          <a:p>
            <a:endParaRPr lang="zh-CN" altLang="en-US" dirty="0"/>
          </a:p>
          <a:p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19023"/>
              </p:ext>
            </p:extLst>
          </p:nvPr>
        </p:nvGraphicFramePr>
        <p:xfrm>
          <a:off x="1450427" y="1610664"/>
          <a:ext cx="678815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3" imgW="3784320" imgH="2666880" progId="Equation.DSMT4">
                  <p:embed/>
                </p:oleObj>
              </mc:Choice>
              <mc:Fallback>
                <p:oleObj name="Equation" r:id="rId3" imgW="3784320" imgH="266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427" y="1610664"/>
                        <a:ext cx="6788150" cy="478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50107"/>
              </p:ext>
            </p:extLst>
          </p:nvPr>
        </p:nvGraphicFramePr>
        <p:xfrm>
          <a:off x="6892541" y="3646923"/>
          <a:ext cx="4876800" cy="81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5" imgW="4876560" imgH="685800" progId="Equation.DSMT4">
                  <p:embed/>
                </p:oleObj>
              </mc:Choice>
              <mc:Fallback>
                <p:oleObj name="Equation" r:id="rId5" imgW="48765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541" y="3646923"/>
                        <a:ext cx="4876800" cy="81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53150" y="2533146"/>
            <a:ext cx="3905305" cy="122396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6385" y="772510"/>
            <a:ext cx="9585435" cy="52472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Title</a:t>
            </a:r>
          </a:p>
          <a:p>
            <a:pPr lvl="1"/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Single Image Haze Removal Using Dark Channel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Prior</a:t>
            </a:r>
          </a:p>
          <a:p>
            <a:pPr lvl="1"/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Admission,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TPAMI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2011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Authors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Kaiming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He</a:t>
            </a:r>
          </a:p>
          <a:p>
            <a:pPr lvl="1"/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Jian Sun</a:t>
            </a:r>
          </a:p>
          <a:p>
            <a:pPr lvl="1"/>
            <a:r>
              <a:rPr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Xiaoou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Tang</a:t>
            </a:r>
          </a:p>
        </p:txBody>
      </p:sp>
    </p:spTree>
    <p:extLst>
      <p:ext uri="{BB962C8B-B14F-4D97-AF65-F5344CB8AC3E}">
        <p14:creationId xmlns:p14="http://schemas.microsoft.com/office/powerpoint/2010/main" val="13584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786" y="252248"/>
            <a:ext cx="8371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Transmission Estimation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855" y="1289049"/>
            <a:ext cx="120681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                            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                            恰好是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在用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归一化后的带雾图像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上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计算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的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Dark Channel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，从而可以求得初始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的 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038614"/>
              </p:ext>
            </p:extLst>
          </p:nvPr>
        </p:nvGraphicFramePr>
        <p:xfrm>
          <a:off x="821120" y="1411564"/>
          <a:ext cx="22764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3" imgW="1688760" imgH="685800" progId="Equation.DSMT4">
                  <p:embed/>
                </p:oleObj>
              </mc:Choice>
              <mc:Fallback>
                <p:oleObj name="Equation" r:id="rId3" imgW="16887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120" y="1411564"/>
                        <a:ext cx="22764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99961"/>
              </p:ext>
            </p:extLst>
          </p:nvPr>
        </p:nvGraphicFramePr>
        <p:xfrm>
          <a:off x="7425560" y="2535034"/>
          <a:ext cx="701182" cy="58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5" imgW="393480" imgH="330120" progId="Equation.DSMT4">
                  <p:embed/>
                </p:oleObj>
              </mc:Choice>
              <mc:Fallback>
                <p:oleObj name="Equation" r:id="rId5" imgW="393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560" y="2535034"/>
                        <a:ext cx="701182" cy="588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77929"/>
              </p:ext>
            </p:extLst>
          </p:nvPr>
        </p:nvGraphicFramePr>
        <p:xfrm>
          <a:off x="8681326" y="946149"/>
          <a:ext cx="2501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7" imgW="2501640" imgH="685800" progId="Equation.DSMT4">
                  <p:embed/>
                </p:oleObj>
              </mc:Choice>
              <mc:Fallback>
                <p:oleObj name="Equation" r:id="rId7" imgW="25016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1326" y="946149"/>
                        <a:ext cx="2501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9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0331" y="126124"/>
            <a:ext cx="7977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Transmission Map Refinement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290" y="1040524"/>
            <a:ext cx="93016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Using a soft matting algorithm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A. Levin, D. </a:t>
            </a:r>
            <a:r>
              <a:rPr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Lischinski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, and Y. Weiss. A closed form solution to natural image matting. CVPR’06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K. He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之前在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MSRA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一直在做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image matting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的工作，直接拿来对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transmission map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作细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化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389" lvl="1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   ：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细化后的介质透过率图</a:t>
            </a:r>
          </a:p>
          <a:p>
            <a:pPr marL="914389" lvl="1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      ：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A. Levin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提出的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Matting Laplacian Matrix</a:t>
            </a:r>
          </a:p>
          <a:p>
            <a:pPr marL="914389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：归一化参数，实验中取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0.0001</a:t>
            </a:r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89899"/>
              </p:ext>
            </p:extLst>
          </p:nvPr>
        </p:nvGraphicFramePr>
        <p:xfrm>
          <a:off x="1400284" y="2870956"/>
          <a:ext cx="74168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3" imgW="4457520" imgH="419040" progId="Equation.DSMT4">
                  <p:embed/>
                </p:oleObj>
              </mc:Choice>
              <mc:Fallback>
                <p:oleObj name="Equation" r:id="rId3" imgW="4457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284" y="2870956"/>
                        <a:ext cx="74168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219927"/>
              </p:ext>
            </p:extLst>
          </p:nvPr>
        </p:nvGraphicFramePr>
        <p:xfrm>
          <a:off x="1735711" y="3716809"/>
          <a:ext cx="5762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5" imgW="393480" imgH="304560" progId="Equation.DSMT4">
                  <p:embed/>
                </p:oleObj>
              </mc:Choice>
              <mc:Fallback>
                <p:oleObj name="Equation" r:id="rId5" imgW="393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711" y="3716809"/>
                        <a:ext cx="5762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136048"/>
              </p:ext>
            </p:extLst>
          </p:nvPr>
        </p:nvGraphicFramePr>
        <p:xfrm>
          <a:off x="1735711" y="4235376"/>
          <a:ext cx="2492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711" y="4235376"/>
                        <a:ext cx="24923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371496"/>
              </p:ext>
            </p:extLst>
          </p:nvPr>
        </p:nvGraphicFramePr>
        <p:xfrm>
          <a:off x="1735711" y="4599175"/>
          <a:ext cx="300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9" imgW="164880" imgH="203040" progId="Equation.DSMT4">
                  <p:embed/>
                </p:oleObj>
              </mc:Choice>
              <mc:Fallback>
                <p:oleObj name="Equation" r:id="rId9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711" y="4599175"/>
                        <a:ext cx="300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3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4663" y="315310"/>
            <a:ext cx="9774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Transmission Map Refinement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4" descr="透过率图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2" y="1376855"/>
            <a:ext cx="4758066" cy="34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透过率图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070" y="1376853"/>
            <a:ext cx="4929352" cy="341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00997"/>
              </p:ext>
            </p:extLst>
          </p:nvPr>
        </p:nvGraphicFramePr>
        <p:xfrm>
          <a:off x="2146902" y="5084821"/>
          <a:ext cx="12239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5" imgW="914400" imgH="330120" progId="Equation.DSMT4">
                  <p:embed/>
                </p:oleObj>
              </mc:Choice>
              <mc:Fallback>
                <p:oleObj name="Equation" r:id="rId5" imgW="91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902" y="5084821"/>
                        <a:ext cx="12239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382011"/>
              </p:ext>
            </p:extLst>
          </p:nvPr>
        </p:nvGraphicFramePr>
        <p:xfrm>
          <a:off x="7236099" y="5084818"/>
          <a:ext cx="1377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7" imgW="1028520" imgH="330120" progId="Equation.DSMT4">
                  <p:embed/>
                </p:oleObj>
              </mc:Choice>
              <mc:Fallback>
                <p:oleObj name="Equation" r:id="rId7" imgW="1028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099" y="5084818"/>
                        <a:ext cx="13779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8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4014" y="425669"/>
            <a:ext cx="6700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Scene Radiance Recovery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195110"/>
            <a:ext cx="80877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估计出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transmission map        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后如果假定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已知，那么根据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995299"/>
              </p:ext>
            </p:extLst>
          </p:nvPr>
        </p:nvGraphicFramePr>
        <p:xfrm>
          <a:off x="5108274" y="1234902"/>
          <a:ext cx="6143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3" imgW="431640" imgH="342720" progId="Equation.DSMT4">
                  <p:embed/>
                </p:oleObj>
              </mc:Choice>
              <mc:Fallback>
                <p:oleObj name="Equation" r:id="rId3" imgW="431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274" y="1234902"/>
                        <a:ext cx="6143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76382"/>
              </p:ext>
            </p:extLst>
          </p:nvPr>
        </p:nvGraphicFramePr>
        <p:xfrm>
          <a:off x="3463623" y="2087563"/>
          <a:ext cx="4518025" cy="38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5" imgW="3060360" imgH="2603160" progId="Equation.DSMT4">
                  <p:embed/>
                </p:oleObj>
              </mc:Choice>
              <mc:Fallback>
                <p:oleObj name="Equation" r:id="rId5" imgW="3060360" imgH="260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623" y="2087563"/>
                        <a:ext cx="4518025" cy="383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2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6814" y="268014"/>
            <a:ext cx="6463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Scene Radiance Recovery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2055" y="993228"/>
            <a:ext cx="8986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有的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像素点估计出的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t(x)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可能非常接近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，容易使结果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产生噪声，于是：</a:t>
            </a:r>
          </a:p>
          <a:p>
            <a:endParaRPr lang="zh-CN" altLang="en-US" dirty="0"/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078588"/>
              </p:ext>
            </p:extLst>
          </p:nvPr>
        </p:nvGraphicFramePr>
        <p:xfrm>
          <a:off x="1209703" y="2278333"/>
          <a:ext cx="37449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2349360" imgH="711000" progId="Equation.DSMT4">
                  <p:embed/>
                </p:oleObj>
              </mc:Choice>
              <mc:Fallback>
                <p:oleObj name="Equation" r:id="rId3" imgW="2349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703" y="2278333"/>
                        <a:ext cx="37449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65227" y="2322645"/>
            <a:ext cx="3455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en-US" sz="2400" dirty="0" smtClean="0">
                <a:solidFill>
                  <a:srgbClr val="000000"/>
                </a:solidFill>
                <a:latin typeface="SimSun" charset="-122"/>
                <a:ea typeface="SimSun" charset="-122"/>
                <a:cs typeface="SimSun" charset="-122"/>
              </a:rPr>
              <a:t>相当</a:t>
            </a:r>
            <a:r>
              <a:rPr lang="zh-CN" altLang="en-US" sz="2400" dirty="0">
                <a:solidFill>
                  <a:srgbClr val="000000"/>
                </a:solidFill>
                <a:latin typeface="SimSun" charset="-122"/>
                <a:ea typeface="SimSun" charset="-122"/>
                <a:cs typeface="SimSun" charset="-122"/>
              </a:rPr>
              <a:t>于保留了少量的雾</a:t>
            </a:r>
          </a:p>
        </p:txBody>
      </p:sp>
      <p:pic>
        <p:nvPicPr>
          <p:cNvPr id="8" name="Picture 5" descr="透过率图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1" y="3370016"/>
            <a:ext cx="4824247" cy="296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透过率图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17" y="3370016"/>
            <a:ext cx="4493118" cy="297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904" y="362607"/>
            <a:ext cx="1125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Atmospheric Light (A) Estimation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697" y="1340069"/>
            <a:ext cx="10200289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之前只是在假定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已知的条件下进行公式推导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前人在估计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时，大多直接选择输入图像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中最亮像素的亮度值作为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的估计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而本文根据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dark channel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图估计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A</a:t>
            </a:r>
          </a:p>
          <a:p>
            <a:pPr marL="914389" lvl="1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找到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dark channel map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中亮度最高的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0.1%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像素所对应的原图像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中像素</a:t>
            </a:r>
          </a:p>
          <a:p>
            <a:pPr marL="914389" lvl="1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把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原图像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中这些像素最大的亮度值作为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的估计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45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379" y="283779"/>
            <a:ext cx="85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Atmospheric Light (A) Estimation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 descr="大气光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79" y="1164349"/>
            <a:ext cx="8324193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5930" y="5783974"/>
            <a:ext cx="963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*</a:t>
            </a:r>
            <a:r>
              <a:rPr lang="en-US" altLang="zh-CN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This slide is from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Kaiming</a:t>
            </a:r>
            <a:r>
              <a:rPr lang="en-US" altLang="zh-CN" sz="28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He’s talking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slides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TPAMI,2011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5158" y="299545"/>
            <a:ext cx="4051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Related Works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241" y="1068986"/>
            <a:ext cx="100111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之前单幅图像去雾的代表性方法：</a:t>
            </a:r>
          </a:p>
          <a:p>
            <a:pPr marL="914389" lvl="1" indent="-457200">
              <a:buFont typeface="Arial" charset="0"/>
              <a:buChar char="•"/>
            </a:pP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最大化局部对比度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R. Tan, Visibility in Bad Weather from a Single Image, CVPR’08</a:t>
            </a:r>
          </a:p>
          <a:p>
            <a:pPr lvl="1"/>
            <a:endParaRPr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389" lvl="1" indent="-457200">
              <a:buFont typeface="Arial" charset="0"/>
              <a:buChar char="•"/>
            </a:pPr>
            <a:r>
              <a:rPr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独立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成分分析：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R. </a:t>
            </a:r>
            <a:r>
              <a:rPr lang="en-US" altLang="zh-CN" sz="3200" dirty="0" err="1">
                <a:latin typeface="Times New Roman" charset="0"/>
                <a:ea typeface="Times New Roman" charset="0"/>
                <a:cs typeface="Times New Roman" charset="0"/>
              </a:rPr>
              <a:t>Fattal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, Single Image </a:t>
            </a:r>
            <a:r>
              <a:rPr lang="en-US" altLang="zh-CN" sz="3200" dirty="0" err="1">
                <a:latin typeface="Times New Roman" charset="0"/>
                <a:ea typeface="Times New Roman" charset="0"/>
                <a:cs typeface="Times New Roman" charset="0"/>
              </a:rPr>
              <a:t>Dehazing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, SIGGRAPH’08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9683" y="204952"/>
            <a:ext cx="6353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Show Time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 descr="res-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3" y="974393"/>
            <a:ext cx="3359150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s-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3620103"/>
            <a:ext cx="3336925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-2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30" y="974393"/>
            <a:ext cx="5346700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res-2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30" y="3644108"/>
            <a:ext cx="5348288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634" y="141890"/>
            <a:ext cx="4587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Show Time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 descr="res-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4" y="1635837"/>
            <a:ext cx="3778250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es-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75" y="526610"/>
            <a:ext cx="3778250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-4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75" y="3429105"/>
            <a:ext cx="3778250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39391" y="4321280"/>
            <a:ext cx="95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Original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729975" y="3044385"/>
            <a:ext cx="1992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Dark Channel Prior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153728" y="5964887"/>
            <a:ext cx="1496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Tan CVPR’08</a:t>
            </a:r>
          </a:p>
        </p:txBody>
      </p:sp>
    </p:spTree>
    <p:extLst>
      <p:ext uri="{BB962C8B-B14F-4D97-AF65-F5344CB8AC3E}">
        <p14:creationId xmlns:p14="http://schemas.microsoft.com/office/powerpoint/2010/main" val="9250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917" y="536028"/>
            <a:ext cx="8339959" cy="416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697" y="536028"/>
            <a:ext cx="10058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Kaiming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He</a:t>
            </a:r>
          </a:p>
          <a:p>
            <a:pPr lvl="1"/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Ph. D candidate, Multimedia Laboratory, IE, CUHK</a:t>
            </a:r>
          </a:p>
          <a:p>
            <a:pPr lvl="1"/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BS, Academic Talent Program, THU,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2007</a:t>
            </a:r>
          </a:p>
          <a:p>
            <a:pPr lvl="1"/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Papers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1257277" lvl="2" indent="-34290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Single Image Haze Removal Using Dark Channel Prior,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TPAMI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2011</a:t>
            </a:r>
          </a:p>
          <a:p>
            <a:pPr marL="1257277" lvl="2" indent="-342900"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Mask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R-CNN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ICCV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Best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aper</a:t>
            </a:r>
          </a:p>
          <a:p>
            <a:pPr marL="1257277" lvl="2" indent="-342900"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Focal Loss for Dense Object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Detection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ICCV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Best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Student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Paper</a:t>
            </a:r>
          </a:p>
          <a:p>
            <a:pPr marL="1257277" lvl="2" indent="-342900"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Deep Residual Learning for Image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Recognition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CVPR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2016,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Best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paper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257277" lvl="2" indent="-342900"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Image Super-Resolution Using Deep Convolutional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Networks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TPAMI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2015</a:t>
            </a:r>
          </a:p>
          <a:p>
            <a:pPr lvl="2"/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Homepage: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http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://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kaiminghe.com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endParaRPr lang="en-US" sz="2400" dirty="0"/>
          </a:p>
        </p:txBody>
      </p:sp>
      <p:pic>
        <p:nvPicPr>
          <p:cNvPr id="7" name="Picture 4" descr="Kaiming 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23761"/>
            <a:ext cx="2195512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09849" y="166696"/>
            <a:ext cx="2490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4400" baseline="3000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en-US" altLang="zh-CN" sz="4400">
                <a:latin typeface="Times New Roman" charset="0"/>
                <a:ea typeface="Times New Roman" charset="0"/>
                <a:cs typeface="Times New Roman" charset="0"/>
              </a:rPr>
              <a:t> Author</a:t>
            </a:r>
            <a:endParaRPr lang="en-US" sz="44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0952" y="204952"/>
            <a:ext cx="652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Comments on this paper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228" y="930166"/>
            <a:ext cx="10089931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何恺明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sz="2800" dirty="0">
                <a:latin typeface="SimSun" charset="-122"/>
                <a:ea typeface="SimSun" charset="-122"/>
                <a:cs typeface="SimSun" charset="-122"/>
              </a:rPr>
              <a:t>“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电脑游戏带来的灵感”，“大道之行在于简</a:t>
            </a:r>
            <a:r>
              <a:rPr lang="en-US" altLang="zh-CN" sz="2800" dirty="0">
                <a:latin typeface="SimSun" charset="-122"/>
                <a:ea typeface="SimSun" charset="-122"/>
                <a:cs typeface="SimSun" charset="-122"/>
              </a:rPr>
              <a:t>, 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三个审稿人都给出了最高的评分。他们认为我们的方法简单而有效”</a:t>
            </a:r>
          </a:p>
          <a:p>
            <a:pPr>
              <a:lnSpc>
                <a:spcPct val="90000"/>
              </a:lnSpc>
            </a:pPr>
            <a:endParaRPr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汤晓鸥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CN" sz="2800" dirty="0">
                <a:latin typeface="SimSun" charset="-122"/>
                <a:ea typeface="SimSun" charset="-122"/>
                <a:cs typeface="SimSun" charset="-122"/>
              </a:rPr>
              <a:t>“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方法非常简单”，“对于一个很困难的问题，给出了很好的结果”，“发现了一个基本的自然规律并且应用在实际的问题中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”</a:t>
            </a:r>
            <a:endParaRPr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in CV, a practically working system &gt; a demo system &gt; a method or an idea”</a:t>
            </a: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3917" y="378372"/>
            <a:ext cx="614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Times New Roman" charset="0"/>
                <a:ea typeface="Times New Roman" charset="0"/>
                <a:cs typeface="Times New Roman" charset="0"/>
              </a:rPr>
              <a:t>Analysis&amp;Conclusion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0900" y="1147813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Prior information being simple and efficient, ideal effect on removing the haze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Creative in proposing the idea of reversing the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dark_channel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to zero so as to get the images without haze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Smooth atmospheric transfer function using the design of ‘Soft Matting’ , efficient but too complicated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Taking 2 seconds(C++) to deal with a 600*400 image, far from the standard of real-time analysis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7900" y="2286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Improvement ideas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8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61698" y="2460977"/>
            <a:ext cx="9932274" cy="786719"/>
          </a:xfrm>
        </p:spPr>
        <p:txBody>
          <a:bodyPr/>
          <a:lstStyle/>
          <a:p>
            <a:pPr marL="0" lvl="1" indent="0" algn="ctr">
              <a:spcBef>
                <a:spcPts val="1000"/>
              </a:spcBef>
              <a:buNone/>
            </a:pP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sz="2800" dirty="0" smtClean="0"/>
              <a:t>Presented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by</a:t>
            </a:r>
            <a:r>
              <a:rPr kumimoji="1" lang="zh-CN" altLang="en-US" sz="2800" dirty="0" smtClean="0"/>
              <a:t> </a:t>
            </a:r>
            <a:r>
              <a:rPr kumimoji="1" lang="zh-CN" altLang="en-US" sz="2800" dirty="0">
                <a:latin typeface="SimSun" charset="-122"/>
                <a:ea typeface="SimSun" charset="-122"/>
                <a:cs typeface="SimSun" charset="-122"/>
              </a:rPr>
              <a:t>郭浩</a:t>
            </a:r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宇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guohaoyu110@gmail.com</a:t>
            </a:r>
            <a:endParaRPr kumimoji="1"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457200"/>
            <a:ext cx="5171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4400" baseline="30000" dirty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 Author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6" descr="jian_08_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8" y="0"/>
            <a:ext cx="1979612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7103" y="1226641"/>
            <a:ext cx="9616966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Jian Sun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Lead Researcher, Visual Computing Group, MSRA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BS(1997), MS (2000) and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Ph.D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(2003) Xi’an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Jiaotong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University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Papers:</a:t>
            </a:r>
          </a:p>
          <a:p>
            <a:pPr marL="1257277" lvl="2" indent="-342900">
              <a:lnSpc>
                <a:spcPct val="80000"/>
              </a:lnSpc>
              <a:buFont typeface="Arial" charset="0"/>
              <a:buChar char="•"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Zhong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Wu,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Qifa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, and Jian Sun. A Multi-Sample, Multi-Tree Approach to Bag-of-Words Image Representation. ICCV'09.</a:t>
            </a:r>
          </a:p>
          <a:p>
            <a:pPr marL="1257277" lvl="2" indent="-342900">
              <a:lnSpc>
                <a:spcPct val="80000"/>
              </a:lnSpc>
              <a:buFont typeface="Arial" charset="0"/>
              <a:buChar char="•"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Litian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Tao, Lu Yuan, and Jian Sun.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SkyFinder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: Attribute-based Sky Image Search. SIGGRAPH’09.</a:t>
            </a:r>
          </a:p>
          <a:p>
            <a:pPr marL="1257277" lvl="2" indent="-342900">
              <a:lnSpc>
                <a:spcPct val="80000"/>
              </a:lnSpc>
              <a:buFont typeface="Arial" charset="0"/>
              <a:buChar char="•"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Jiangyu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Liu, Jian Sun, and Heung-Yeung Shum. Paint Selection. SIGGRAPH’09</a:t>
            </a:r>
          </a:p>
          <a:p>
            <a:pPr marL="1257277" lvl="2" indent="-342900">
              <a:lnSpc>
                <a:spcPct val="80000"/>
              </a:lnSpc>
              <a:buFont typeface="Arial" charset="0"/>
              <a:buChar char="•"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Kaiming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He, Jian Sun, and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Xiaou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Tang. Single Image Haze Removal using Dark Channel Prior. CVPR’09</a:t>
            </a:r>
          </a:p>
          <a:p>
            <a:pPr marL="1257277" lvl="2" indent="-342900">
              <a:lnSpc>
                <a:spcPct val="80000"/>
              </a:lnSpc>
              <a:buFont typeface="Arial" charset="0"/>
              <a:buChar char="•"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Zhong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Wu,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Qifa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, Michael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Isard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, and Jian Sun. Bundling Features for Large Scale Partial-Duplicate Web Image Search. CVPR’09 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Homepage: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http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://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research.microsoft.com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en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-us/people/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jiansun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_t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19" y="-1"/>
            <a:ext cx="1849082" cy="20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4469" y="252248"/>
            <a:ext cx="5880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4400" baseline="30000" dirty="0">
                <a:latin typeface="Times New Roman" charset="0"/>
                <a:ea typeface="Times New Roman" charset="0"/>
                <a:cs typeface="Times New Roman" charset="0"/>
              </a:rPr>
              <a:t>rd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Author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0883" y="1277007"/>
            <a:ext cx="8954814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Xiaoou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Tang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Professor, Multimedia Laboratory, IE, CUHK</a:t>
            </a:r>
            <a:endParaRPr lang="de-DE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de-DE" altLang="zh-CN" sz="2400" dirty="0">
                <a:latin typeface="Times New Roman" charset="0"/>
                <a:ea typeface="Times New Roman" charset="0"/>
                <a:cs typeface="Times New Roman" charset="0"/>
              </a:rPr>
              <a:t>BS (1990, USTC), MS (1991, Roch.), </a:t>
            </a:r>
            <a:r>
              <a:rPr lang="de-DE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PhD</a:t>
            </a:r>
            <a:r>
              <a:rPr lang="de-DE" altLang="zh-CN" sz="2400" dirty="0">
                <a:latin typeface="Times New Roman" charset="0"/>
                <a:ea typeface="Times New Roman" charset="0"/>
                <a:cs typeface="Times New Roman" charset="0"/>
              </a:rPr>
              <a:t> (1996, MIT)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Papers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: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(~,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IJCV, TPAMI, ICCV, CVPR,)</a:t>
            </a:r>
          </a:p>
          <a:p>
            <a:pPr marL="800089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C. Xu, J. Liu, and X. Tang, “2D Shape Matching by Contour Flexibility,” TPAMI’09.</a:t>
            </a:r>
          </a:p>
          <a:p>
            <a:pPr marL="800089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J. Liu, L. Cao, Z. Li, and X. Tang, “Plane-Based Optimization for 3D Object Reconstruction from Single Line Drawings,” TPAMI’08.</a:t>
            </a:r>
          </a:p>
          <a:p>
            <a:pPr marL="800089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L. Cao, J. Liu, and X. Tang, “What the Back of the Object Looks Like: 3D Reconstruction from Line Drawings without Hidden Lines,” TPAMI’08.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Homepage: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http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://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www.ie.cuhk.edu.hk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/people/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Wingdings" charset="2"/>
              </a:rPr>
              <a:t>xotang.html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  <a:sym typeface="Wingdings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1572" y="378372"/>
            <a:ext cx="4240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eywords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572" y="1008993"/>
            <a:ext cx="101687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Dehaze</a:t>
            </a:r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&amp;Defog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core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aim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remove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haze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fog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images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Image restoration: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less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restores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images,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despite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noise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Depth estimation: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high-quality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depth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map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also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obtained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byproduct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haze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removal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4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634" y="409903"/>
            <a:ext cx="5612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Abstract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117" y="1179344"/>
            <a:ext cx="10689021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In this paper, we propose a simple but effective image prior - dark channel prior to remove haze from a single input image. 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本文提出了一种简洁高效的用于单幅输入图像去雾的图像先验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- dark channel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prior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 dark channel prior is a kind of statistics of the haze-free outdoor images. It is based on a key observation - most local patches in haze-free outdoor images contain some pixels which have very low intensities in at least one color channel.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Dark channel prior 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基于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一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种对无雾的图像的统计规律：在无雾图像中，大部分图像块中至少有一个颜色通道具有很小的颜色强度值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028" y="567559"/>
            <a:ext cx="550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Abstract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117" y="1324303"/>
            <a:ext cx="9616966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Using this prior with the haze imaging model, we can directly estimate the thickness of the haze and recover a high quality haze-free image.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利用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dark channel prior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，可以直接从一幅有雾的图像中估计出雾的浓度，并恢复出高质量的去雾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图像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Results on a variety of outdoor haze images demonstrate the power of the proposed prior. Moreover, a high quality depth map can also be obtained as a by-product of haze removal.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大量户外有雾图像上的实验结果证明了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dark channel prior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的有效性，并且在去雾的同时，能得到高质量的图像深度图（副产品）。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azy-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2" y="1136084"/>
            <a:ext cx="3726574" cy="298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azy-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26" y="1134496"/>
            <a:ext cx="3726433" cy="29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azy-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2" y="4341109"/>
            <a:ext cx="3726574" cy="251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azy-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21" y="4341109"/>
            <a:ext cx="3733280" cy="242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05807" y="141890"/>
            <a:ext cx="4729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Hazy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Images</a:t>
            </a:r>
            <a:r>
              <a:rPr lang="zh-CN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1562</Words>
  <Application>Microsoft Macintosh PowerPoint</Application>
  <PresentationFormat>Widescreen</PresentationFormat>
  <Paragraphs>171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Calibri</vt:lpstr>
      <vt:lpstr>Century Gothic</vt:lpstr>
      <vt:lpstr>Segoe UI Light</vt:lpstr>
      <vt:lpstr>SimSun</vt:lpstr>
      <vt:lpstr>Times New Roman</vt:lpstr>
      <vt:lpstr>Wingdings</vt:lpstr>
      <vt:lpstr>宋体</vt:lpstr>
      <vt:lpstr>微软雅黑</vt:lpstr>
      <vt:lpstr>Arial</vt:lpstr>
      <vt:lpstr>模板页面</vt:lpstr>
      <vt:lpstr>OfficePLUS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郭浩宇</cp:lastModifiedBy>
  <cp:revision>112</cp:revision>
  <dcterms:created xsi:type="dcterms:W3CDTF">2015-08-18T02:51:41Z</dcterms:created>
  <dcterms:modified xsi:type="dcterms:W3CDTF">2017-11-30T08:10:24Z</dcterms:modified>
  <cp:category/>
</cp:coreProperties>
</file>